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3" d="100"/>
          <a:sy n="73" d="100"/>
        </p:scale>
        <p:origin x="4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9DC4-A827-42B0-BA38-2EE75881C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6D15E446-47FB-4D93-8215-897A0C8FD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FF5D547F-E11B-4C67-8B33-7A7FE293C2F3}"/>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5" name="Footer Placeholder 4">
            <a:extLst>
              <a:ext uri="{FF2B5EF4-FFF2-40B4-BE49-F238E27FC236}">
                <a16:creationId xmlns:a16="http://schemas.microsoft.com/office/drawing/2014/main" id="{C68C8594-B92A-4510-8A02-4A77DACA0E4D}"/>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337E94B1-8BC9-4E05-B64D-C9FCFD05C403}"/>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87395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9D49-1C9D-490E-95DB-A18DEC7C42E7}"/>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8955292B-3FBB-47D4-AB45-F2B0658EC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35E02F44-AD38-4FFE-9CFE-708730A38446}"/>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5" name="Footer Placeholder 4">
            <a:extLst>
              <a:ext uri="{FF2B5EF4-FFF2-40B4-BE49-F238E27FC236}">
                <a16:creationId xmlns:a16="http://schemas.microsoft.com/office/drawing/2014/main" id="{2CAA7B60-AC4A-48AD-B181-54AAE2B8FEE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8A1987A-0DF3-41F7-BDBD-0A35A8788802}"/>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297193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F616E-707C-4466-BB42-8515C921BF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B6A53C97-9178-4344-9BCA-3B0669B16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6122F08E-666D-4E21-A0DB-22ABD10A1028}"/>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5" name="Footer Placeholder 4">
            <a:extLst>
              <a:ext uri="{FF2B5EF4-FFF2-40B4-BE49-F238E27FC236}">
                <a16:creationId xmlns:a16="http://schemas.microsoft.com/office/drawing/2014/main" id="{5752D989-BD59-4893-9542-7B70E966C58F}"/>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00A47AA2-EADF-4E9B-8402-E3E579E7FD8E}"/>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132880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36DD-A9D5-4529-82E7-B55A8746E42A}"/>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72000D04-372B-48B7-A319-2671101CF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D154FB8F-329A-4D99-8A13-8AA3FB99D560}"/>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5" name="Footer Placeholder 4">
            <a:extLst>
              <a:ext uri="{FF2B5EF4-FFF2-40B4-BE49-F238E27FC236}">
                <a16:creationId xmlns:a16="http://schemas.microsoft.com/office/drawing/2014/main" id="{ABB9B2A3-6A7D-4981-9270-AA0D3625D631}"/>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E4C94FA-C420-4426-9A57-3439000EB250}"/>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395674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1B3E-87C6-482D-BDAF-213E2FFAD5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0A71908F-038B-43C3-A21B-93197CA30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8ADFB8-F05E-48E0-8A0E-D066094852B6}"/>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5" name="Footer Placeholder 4">
            <a:extLst>
              <a:ext uri="{FF2B5EF4-FFF2-40B4-BE49-F238E27FC236}">
                <a16:creationId xmlns:a16="http://schemas.microsoft.com/office/drawing/2014/main" id="{026626A6-6C78-4554-A568-CE9088F5104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DD46BC75-BEF8-4F24-8774-81DC16D17B8B}"/>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1178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D316-8A87-4A18-9BA9-830E84EB6917}"/>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D88C723A-B07F-4331-9A91-94F12BEE79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FB4A2818-976A-4E1F-8F76-26C69F8D1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532070F2-4278-47D2-B8F7-0D0D69AA8CBB}"/>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6" name="Footer Placeholder 5">
            <a:extLst>
              <a:ext uri="{FF2B5EF4-FFF2-40B4-BE49-F238E27FC236}">
                <a16:creationId xmlns:a16="http://schemas.microsoft.com/office/drawing/2014/main" id="{950CC42D-7892-4EFC-9F99-CB9832891138}"/>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3BA194CD-0DD9-4DAA-A37C-F3B8AA3344DD}"/>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21053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8217-CD37-43B4-8984-F23701BCF21A}"/>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F091569B-6116-44C7-B6A9-0A9EFF80F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218E09-D391-43EC-8532-11D46B13B7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3C70B91C-CCB6-4900-B538-30523F378B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BD897-940A-4519-94B1-36868FFF33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A156639D-987A-4D44-BB28-7C4EB74EE467}"/>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8" name="Footer Placeholder 7">
            <a:extLst>
              <a:ext uri="{FF2B5EF4-FFF2-40B4-BE49-F238E27FC236}">
                <a16:creationId xmlns:a16="http://schemas.microsoft.com/office/drawing/2014/main" id="{58400363-0CD7-46B7-A3CE-314EB675019C}"/>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F6C1B7C9-68E1-46E2-9F38-F50D66535E9F}"/>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264144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0498-86B9-404B-96E7-F6EA5325C7FC}"/>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0AABBC3E-7199-4D36-B0E8-1D9726E19BCB}"/>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4" name="Footer Placeholder 3">
            <a:extLst>
              <a:ext uri="{FF2B5EF4-FFF2-40B4-BE49-F238E27FC236}">
                <a16:creationId xmlns:a16="http://schemas.microsoft.com/office/drawing/2014/main" id="{8062B9B1-2B4C-4F8F-9AF7-30D4F7DDCFEB}"/>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717D0ABE-9682-477B-817E-D15E98E5FDB4}"/>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210927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BAD18-2E08-4FA4-9201-34E6BBF2C739}"/>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3" name="Footer Placeholder 2">
            <a:extLst>
              <a:ext uri="{FF2B5EF4-FFF2-40B4-BE49-F238E27FC236}">
                <a16:creationId xmlns:a16="http://schemas.microsoft.com/office/drawing/2014/main" id="{A2CC33BD-6BFD-4C8C-ABF1-9B2627575381}"/>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E8A12B37-5833-4ECD-B10E-0CC9BF6E2FE2}"/>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87964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656C-8287-41AD-86DC-55E71CFDB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75B4B29B-D91C-4D1A-B436-2370D9AF7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97FD14C1-C4BB-448D-BE0B-255A4E462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A83CF-AC36-46B2-BE1F-27071281420C}"/>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6" name="Footer Placeholder 5">
            <a:extLst>
              <a:ext uri="{FF2B5EF4-FFF2-40B4-BE49-F238E27FC236}">
                <a16:creationId xmlns:a16="http://schemas.microsoft.com/office/drawing/2014/main" id="{590092AA-ED87-4A05-8707-CF0025D38810}"/>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0C9D49B5-2587-4F77-B476-A90BA1F9ACE1}"/>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169357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8767-A07C-42F2-AF02-BAFFE41D9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712465CB-7815-4704-B811-1D38BD114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AE917866-A7DD-47D2-9D12-D3CE46E6D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97204-AF5D-4182-8C25-607947611221}"/>
              </a:ext>
            </a:extLst>
          </p:cNvPr>
          <p:cNvSpPr>
            <a:spLocks noGrp="1"/>
          </p:cNvSpPr>
          <p:nvPr>
            <p:ph type="dt" sz="half" idx="10"/>
          </p:nvPr>
        </p:nvSpPr>
        <p:spPr/>
        <p:txBody>
          <a:bodyPr/>
          <a:lstStyle/>
          <a:p>
            <a:fld id="{EF7C601A-41D2-4107-AA1E-050A64361F44}" type="datetimeFigureOut">
              <a:rPr lang="en-GH" smtClean="0"/>
              <a:t>02/11/2022</a:t>
            </a:fld>
            <a:endParaRPr lang="en-GH"/>
          </a:p>
        </p:txBody>
      </p:sp>
      <p:sp>
        <p:nvSpPr>
          <p:cNvPr id="6" name="Footer Placeholder 5">
            <a:extLst>
              <a:ext uri="{FF2B5EF4-FFF2-40B4-BE49-F238E27FC236}">
                <a16:creationId xmlns:a16="http://schemas.microsoft.com/office/drawing/2014/main" id="{DB1E2884-932B-4F30-8C7C-59A151E4FDF3}"/>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47A03031-7ECF-41ED-9E6F-0AE5D1AB222C}"/>
              </a:ext>
            </a:extLst>
          </p:cNvPr>
          <p:cNvSpPr>
            <a:spLocks noGrp="1"/>
          </p:cNvSpPr>
          <p:nvPr>
            <p:ph type="sldNum" sz="quarter" idx="12"/>
          </p:nvPr>
        </p:nvSpPr>
        <p:spPr/>
        <p:txBody>
          <a:bodyPr/>
          <a:lstStyle/>
          <a:p>
            <a:fld id="{A86648C7-A180-4923-B6D4-970C62767DAF}" type="slidenum">
              <a:rPr lang="en-GH" smtClean="0"/>
              <a:t>‹#›</a:t>
            </a:fld>
            <a:endParaRPr lang="en-GH"/>
          </a:p>
        </p:txBody>
      </p:sp>
    </p:spTree>
    <p:extLst>
      <p:ext uri="{BB962C8B-B14F-4D97-AF65-F5344CB8AC3E}">
        <p14:creationId xmlns:p14="http://schemas.microsoft.com/office/powerpoint/2010/main" val="68961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92469F-8B5B-4299-A02D-A7F52BC4E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BE133603-034B-45BE-B3E3-772AA6513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42E7E9F9-9AEA-4E43-A536-99D27C924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C601A-41D2-4107-AA1E-050A64361F44}" type="datetimeFigureOut">
              <a:rPr lang="en-GH" smtClean="0"/>
              <a:t>02/11/2022</a:t>
            </a:fld>
            <a:endParaRPr lang="en-GH"/>
          </a:p>
        </p:txBody>
      </p:sp>
      <p:sp>
        <p:nvSpPr>
          <p:cNvPr id="5" name="Footer Placeholder 4">
            <a:extLst>
              <a:ext uri="{FF2B5EF4-FFF2-40B4-BE49-F238E27FC236}">
                <a16:creationId xmlns:a16="http://schemas.microsoft.com/office/drawing/2014/main" id="{952AD153-D5A7-42EF-A903-32B77A889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26442BF3-A6B4-435F-865B-868D57BEA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648C7-A180-4923-B6D4-970C62767DAF}" type="slidenum">
              <a:rPr lang="en-GH" smtClean="0"/>
              <a:t>‹#›</a:t>
            </a:fld>
            <a:endParaRPr lang="en-GH"/>
          </a:p>
        </p:txBody>
      </p:sp>
    </p:spTree>
    <p:extLst>
      <p:ext uri="{BB962C8B-B14F-4D97-AF65-F5344CB8AC3E}">
        <p14:creationId xmlns:p14="http://schemas.microsoft.com/office/powerpoint/2010/main" val="1107481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Apache_Spark" TargetMode="External" /><Relationship Id="rId3" Type="http://schemas.openxmlformats.org/officeDocument/2006/relationships/hyperlink" Target="https://en.wikipedia.org/wiki/Scalability#HORIZONTAL-SCALING" TargetMode="External" /><Relationship Id="rId7" Type="http://schemas.openxmlformats.org/officeDocument/2006/relationships/hyperlink" Target="https://en.wikipedia.org/wiki/Distributed_database" TargetMode="External" /><Relationship Id="rId2" Type="http://schemas.openxmlformats.org/officeDocument/2006/relationships/hyperlink" Target="https://en.wikipedia.org/wiki/NoSQL" TargetMode="External" /><Relationship Id="rId1" Type="http://schemas.openxmlformats.org/officeDocument/2006/relationships/slideLayout" Target="../slideLayouts/slideLayout1.xml" /><Relationship Id="rId6" Type="http://schemas.openxmlformats.org/officeDocument/2006/relationships/hyperlink" Target="https://en.wikipedia.org/wiki/CAP_theorem" TargetMode="External" /><Relationship Id="rId5" Type="http://schemas.openxmlformats.org/officeDocument/2006/relationships/hyperlink" Target="https://en.wikipedia.org/wiki/ACID" TargetMode="External" /><Relationship Id="rId4" Type="http://schemas.openxmlformats.org/officeDocument/2006/relationships/hyperlink" Target="https://hadoop.apache.org/"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www.itprotoday.com/sql-server/market-watch-scalable-data-warehousing" TargetMode="External" /><Relationship Id="rId2" Type="http://schemas.openxmlformats.org/officeDocument/2006/relationships/hyperlink" Target="https://stackoverflow.com/questions/2684462/nosql-and-data-warehouse"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C12-0999-42A1-839D-770F22E0322E}"/>
              </a:ext>
            </a:extLst>
          </p:cNvPr>
          <p:cNvSpPr>
            <a:spLocks noGrp="1"/>
          </p:cNvSpPr>
          <p:nvPr>
            <p:ph type="ctrTitle"/>
          </p:nvPr>
        </p:nvSpPr>
        <p:spPr>
          <a:xfrm>
            <a:off x="1524000" y="940526"/>
            <a:ext cx="9144000" cy="4624251"/>
          </a:xfrm>
        </p:spPr>
        <p:txBody>
          <a:bodyPr>
            <a:noAutofit/>
          </a:bodyPr>
          <a:lstStyle/>
          <a:p>
            <a:pPr algn="l"/>
            <a:r>
              <a:rPr lang="en-US" sz="2400" b="0" i="0" dirty="0">
                <a:solidFill>
                  <a:srgbClr val="525252"/>
                </a:solidFill>
                <a:effectLst/>
                <a:latin typeface="Lato Extended"/>
              </a:rPr>
              <a:t>Prepare a 5–10 slide deck that discusses the following aspects of data mart and warehouse data modeling:</a:t>
            </a:r>
            <a:br>
              <a:rPr lang="en-US" sz="2400" b="0" i="0" dirty="0">
                <a:solidFill>
                  <a:srgbClr val="525252"/>
                </a:solidFill>
                <a:effectLst/>
                <a:latin typeface="Lato Extended"/>
              </a:rPr>
            </a:br>
            <a:r>
              <a:rPr lang="en-US" sz="2400" b="0" i="0" u="sng" dirty="0">
                <a:solidFill>
                  <a:srgbClr val="525252"/>
                </a:solidFill>
                <a:effectLst/>
                <a:latin typeface="Lato Extended"/>
                <a:hlinkClick r:id="rId2"/>
              </a:rPr>
              <a:t>NoSQL (Not Only SQL) Databases (Links to an external site.)</a:t>
            </a:r>
            <a:br>
              <a:rPr lang="en-US" sz="2400" b="0" i="0" dirty="0">
                <a:solidFill>
                  <a:srgbClr val="525252"/>
                </a:solidFill>
                <a:effectLst/>
                <a:latin typeface="Lato Extended"/>
              </a:rPr>
            </a:br>
            <a:r>
              <a:rPr lang="en-US" sz="2400" b="0" i="0" u="sng" dirty="0">
                <a:solidFill>
                  <a:srgbClr val="525252"/>
                </a:solidFill>
                <a:effectLst/>
                <a:latin typeface="Lato Extended"/>
                <a:hlinkClick r:id="rId3"/>
              </a:rPr>
              <a:t>Scalability (Horizontal and Vertical Scaling) (Links to an external site.)</a:t>
            </a:r>
            <a:br>
              <a:rPr lang="en-US" sz="2400" b="0" i="0" dirty="0">
                <a:solidFill>
                  <a:srgbClr val="525252"/>
                </a:solidFill>
                <a:effectLst/>
                <a:latin typeface="Lato Extended"/>
              </a:rPr>
            </a:br>
            <a:r>
              <a:rPr lang="en-US" sz="2400" b="0" i="0" u="sng" dirty="0">
                <a:solidFill>
                  <a:srgbClr val="525252"/>
                </a:solidFill>
                <a:effectLst/>
                <a:latin typeface="Lato Extended"/>
                <a:hlinkClick r:id="rId4"/>
              </a:rPr>
              <a:t>Apache Hadoop (Links to an external site.)</a:t>
            </a:r>
            <a:br>
              <a:rPr lang="en-US" sz="2400" b="0" i="0" dirty="0">
                <a:solidFill>
                  <a:srgbClr val="525252"/>
                </a:solidFill>
                <a:effectLst/>
                <a:latin typeface="Lato Extended"/>
              </a:rPr>
            </a:br>
            <a:r>
              <a:rPr lang="en-US" sz="2400" b="0" i="0" dirty="0">
                <a:solidFill>
                  <a:srgbClr val="525252"/>
                </a:solidFill>
                <a:effectLst/>
                <a:latin typeface="Lato Extended"/>
              </a:rPr>
              <a:t>Consistency Models (</a:t>
            </a:r>
            <a:r>
              <a:rPr lang="en-US" sz="2400" b="0" i="0" u="sng" dirty="0">
                <a:solidFill>
                  <a:srgbClr val="525252"/>
                </a:solidFill>
                <a:effectLst/>
                <a:latin typeface="Lato Extended"/>
                <a:hlinkClick r:id="rId5"/>
              </a:rPr>
              <a:t>ACID Compliance (Links to an external site.)</a:t>
            </a:r>
            <a:r>
              <a:rPr lang="en-US" sz="2400" b="0" i="0" dirty="0">
                <a:solidFill>
                  <a:srgbClr val="525252"/>
                </a:solidFill>
                <a:effectLst/>
                <a:latin typeface="Lato Extended"/>
              </a:rPr>
              <a:t>, </a:t>
            </a:r>
            <a:r>
              <a:rPr lang="en-US" sz="2400" b="0" i="0" u="sng" dirty="0">
                <a:solidFill>
                  <a:srgbClr val="525252"/>
                </a:solidFill>
                <a:effectLst/>
                <a:latin typeface="Lato Extended"/>
                <a:hlinkClick r:id="rId6"/>
              </a:rPr>
              <a:t>CAP Theorem (Links to an external site.)</a:t>
            </a:r>
            <a:r>
              <a:rPr lang="en-US" sz="2400" b="0" i="0" dirty="0">
                <a:solidFill>
                  <a:srgbClr val="525252"/>
                </a:solidFill>
                <a:effectLst/>
                <a:latin typeface="Lato Extended"/>
              </a:rPr>
              <a:t>)</a:t>
            </a:r>
            <a:br>
              <a:rPr lang="en-US" sz="2400" b="0" i="0" dirty="0">
                <a:solidFill>
                  <a:srgbClr val="525252"/>
                </a:solidFill>
                <a:effectLst/>
                <a:latin typeface="Lato Extended"/>
              </a:rPr>
            </a:br>
            <a:r>
              <a:rPr lang="en-US" sz="2400" b="0" i="0" u="sng" dirty="0">
                <a:solidFill>
                  <a:srgbClr val="525252"/>
                </a:solidFill>
                <a:effectLst/>
                <a:latin typeface="Lato Extended"/>
                <a:hlinkClick r:id="rId7"/>
              </a:rPr>
              <a:t>Distributed Database (Links to an external site.)</a:t>
            </a:r>
            <a:br>
              <a:rPr lang="en-US" sz="2400" b="0" i="0" dirty="0">
                <a:solidFill>
                  <a:srgbClr val="525252"/>
                </a:solidFill>
                <a:effectLst/>
                <a:latin typeface="Lato Extended"/>
              </a:rPr>
            </a:br>
            <a:r>
              <a:rPr lang="en-US" sz="2400" b="0" i="0" u="sng" dirty="0">
                <a:solidFill>
                  <a:srgbClr val="525252"/>
                </a:solidFill>
                <a:effectLst/>
                <a:latin typeface="Lato Extended"/>
                <a:hlinkClick r:id="rId8"/>
              </a:rPr>
              <a:t>Apache Spark</a:t>
            </a:r>
            <a:br>
              <a:rPr lang="en-US" sz="2400" b="0" i="0" dirty="0">
                <a:solidFill>
                  <a:srgbClr val="525252"/>
                </a:solidFill>
                <a:effectLst/>
                <a:latin typeface="Lato Extended"/>
              </a:rPr>
            </a:br>
            <a:endParaRPr lang="en-GH" sz="2400" dirty="0"/>
          </a:p>
        </p:txBody>
      </p:sp>
    </p:spTree>
    <p:extLst>
      <p:ext uri="{BB962C8B-B14F-4D97-AF65-F5344CB8AC3E}">
        <p14:creationId xmlns:p14="http://schemas.microsoft.com/office/powerpoint/2010/main" val="103796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1CA6-97AE-44D0-A9DB-519C28BDD231}"/>
              </a:ext>
            </a:extLst>
          </p:cNvPr>
          <p:cNvSpPr>
            <a:spLocks noGrp="1"/>
          </p:cNvSpPr>
          <p:nvPr>
            <p:ph idx="1"/>
          </p:nvPr>
        </p:nvSpPr>
        <p:spPr>
          <a:xfrm>
            <a:off x="838200" y="770709"/>
            <a:ext cx="10515600" cy="5406254"/>
          </a:xfrm>
        </p:spPr>
        <p:txBody>
          <a:bodyPr/>
          <a:lstStyle/>
          <a:p>
            <a:r>
              <a:rPr lang="en-US" i="0" dirty="0">
                <a:solidFill>
                  <a:srgbClr val="202124"/>
                </a:solidFill>
                <a:effectLst/>
                <a:latin typeface="arial" panose="020B0604020202020204" pitchFamily="34" charset="0"/>
              </a:rPr>
              <a:t>Data Warehouses have very little in common with NoSQL - the main similarity is that any two data warehouses can have very different philosophies or conventions just like any two NoSQL systems can be nearly unrelated. The only concept they share is that they are both used to analyze large amounts of data.</a:t>
            </a:r>
          </a:p>
          <a:p>
            <a:endParaRPr lang="en-US" i="0" dirty="0">
              <a:solidFill>
                <a:srgbClr val="202124"/>
              </a:solidFill>
              <a:effectLst/>
              <a:latin typeface="arial" panose="020B0604020202020204" pitchFamily="34" charset="0"/>
            </a:endParaRPr>
          </a:p>
          <a:p>
            <a:r>
              <a:rPr lang="en-US" i="0" dirty="0">
                <a:solidFill>
                  <a:srgbClr val="202124"/>
                </a:solidFill>
                <a:effectLst/>
                <a:latin typeface="arial" panose="020B0604020202020204" pitchFamily="34" charset="0"/>
              </a:rPr>
              <a:t>NoSQL also lacks in the ability to perform dynamic operations. It can't guarantee ACID properties. In such cases like financial transactions, etc., you may go with SQL databases. You should also avoid NoSQL if your application needs run-time flexibility.</a:t>
            </a:r>
            <a:endParaRPr lang="en-GH" dirty="0"/>
          </a:p>
        </p:txBody>
      </p:sp>
    </p:spTree>
    <p:extLst>
      <p:ext uri="{BB962C8B-B14F-4D97-AF65-F5344CB8AC3E}">
        <p14:creationId xmlns:p14="http://schemas.microsoft.com/office/powerpoint/2010/main" val="176413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1CA6-97AE-44D0-A9DB-519C28BDD231}"/>
              </a:ext>
            </a:extLst>
          </p:cNvPr>
          <p:cNvSpPr>
            <a:spLocks noGrp="1"/>
          </p:cNvSpPr>
          <p:nvPr>
            <p:ph idx="1"/>
          </p:nvPr>
        </p:nvSpPr>
        <p:spPr>
          <a:xfrm>
            <a:off x="838200" y="770709"/>
            <a:ext cx="10515600" cy="5406254"/>
          </a:xfrm>
        </p:spPr>
        <p:txBody>
          <a:bodyPr/>
          <a:lstStyle/>
          <a:p>
            <a:r>
              <a:rPr lang="en-US" i="0" dirty="0">
                <a:solidFill>
                  <a:srgbClr val="202124"/>
                </a:solidFill>
                <a:effectLst/>
                <a:latin typeface="arial" panose="020B0604020202020204" pitchFamily="34" charset="0"/>
              </a:rPr>
              <a:t>Databases are scaled either vertically (by adding more resources to existing machines) or horizontally (by adding more machines, distributing data, and processing across those machines).</a:t>
            </a:r>
            <a:endParaRPr lang="en-US" dirty="0">
              <a:solidFill>
                <a:srgbClr val="202124"/>
              </a:solidFill>
              <a:latin typeface="arial" panose="020B0604020202020204" pitchFamily="34" charset="0"/>
            </a:endParaRPr>
          </a:p>
          <a:p>
            <a:endParaRPr lang="en-US" i="0" dirty="0">
              <a:solidFill>
                <a:srgbClr val="202124"/>
              </a:solidFill>
              <a:effectLst/>
              <a:latin typeface="arial" panose="020B0604020202020204" pitchFamily="34" charset="0"/>
            </a:endParaRPr>
          </a:p>
          <a:p>
            <a:r>
              <a:rPr lang="en-US" i="0" dirty="0">
                <a:solidFill>
                  <a:srgbClr val="202124"/>
                </a:solidFill>
                <a:effectLst/>
                <a:latin typeface="arial" panose="020B0604020202020204" pitchFamily="34" charset="0"/>
              </a:rPr>
              <a:t>The goal of scalable data warehousing is to easily and cost effectively expand a company's data warehouse and thus increase overall solution ROI. Thus, companies need their data warehouse hardware and software platforms to scale with their analytic needs, without a complete retooling.</a:t>
            </a:r>
            <a:br>
              <a:rPr lang="en-US" i="0" dirty="0">
                <a:solidFill>
                  <a:srgbClr val="202124"/>
                </a:solidFill>
                <a:effectLst/>
                <a:latin typeface="arial" panose="020B0604020202020204" pitchFamily="34" charset="0"/>
              </a:rPr>
            </a:br>
            <a:br>
              <a:rPr lang="en-US" i="0" dirty="0">
                <a:solidFill>
                  <a:srgbClr val="202124"/>
                </a:solidFill>
                <a:effectLst/>
                <a:latin typeface="arial" panose="020B0604020202020204" pitchFamily="34" charset="0"/>
              </a:rPr>
            </a:br>
            <a:endParaRPr lang="en-GH" dirty="0"/>
          </a:p>
        </p:txBody>
      </p:sp>
    </p:spTree>
    <p:extLst>
      <p:ext uri="{BB962C8B-B14F-4D97-AF65-F5344CB8AC3E}">
        <p14:creationId xmlns:p14="http://schemas.microsoft.com/office/powerpoint/2010/main" val="390776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1CA6-97AE-44D0-A9DB-519C28BDD231}"/>
              </a:ext>
            </a:extLst>
          </p:cNvPr>
          <p:cNvSpPr>
            <a:spLocks noGrp="1"/>
          </p:cNvSpPr>
          <p:nvPr>
            <p:ph idx="1"/>
          </p:nvPr>
        </p:nvSpPr>
        <p:spPr>
          <a:xfrm>
            <a:off x="838200" y="770709"/>
            <a:ext cx="10515600" cy="5406254"/>
          </a:xfrm>
        </p:spPr>
        <p:txBody>
          <a:bodyPr>
            <a:normAutofit/>
          </a:bodyPr>
          <a:lstStyle/>
          <a:p>
            <a:r>
              <a:rPr lang="en-US" i="0" dirty="0">
                <a:solidFill>
                  <a:srgbClr val="202124"/>
                </a:solidFill>
                <a:effectLst/>
                <a:latin typeface="arial" panose="020B0604020202020204" pitchFamily="34" charset="0"/>
              </a:rPr>
              <a:t>Hadoop as a Service provides a scalable solution to meet ever-increasing data storage and processing demands that the data warehouse can no longer handle. With its unlimited scale and on-demand access to compute and storage capacity, Hadoop as a Service is the perfect match for big data processing.</a:t>
            </a:r>
          </a:p>
          <a:p>
            <a:endParaRPr lang="en-US" dirty="0">
              <a:solidFill>
                <a:srgbClr val="202124"/>
              </a:solidFill>
              <a:latin typeface="arial" panose="020B0604020202020204" pitchFamily="34" charset="0"/>
            </a:endParaRPr>
          </a:p>
          <a:p>
            <a:pPr algn="l"/>
            <a:r>
              <a:rPr lang="en-US" i="0" dirty="0">
                <a:solidFill>
                  <a:srgbClr val="202124"/>
                </a:solidFill>
                <a:effectLst/>
                <a:latin typeface="arial" panose="020B0604020202020204" pitchFamily="34" charset="0"/>
              </a:rPr>
              <a:t>If you have clean, consistent and high-quality data then you should go for Data Warehouse because Hadoop lacks data quality in some of its solutions. If you have Raw Unstructured Data, then you should go for Hadoop because Hadoop works well with unstructured/raw data but Data Warehouse works only with structured data.</a:t>
            </a:r>
          </a:p>
          <a:p>
            <a:endParaRPr lang="en-GH" dirty="0"/>
          </a:p>
        </p:txBody>
      </p:sp>
    </p:spTree>
    <p:extLst>
      <p:ext uri="{BB962C8B-B14F-4D97-AF65-F5344CB8AC3E}">
        <p14:creationId xmlns:p14="http://schemas.microsoft.com/office/powerpoint/2010/main" val="176178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1CA6-97AE-44D0-A9DB-519C28BDD231}"/>
              </a:ext>
            </a:extLst>
          </p:cNvPr>
          <p:cNvSpPr>
            <a:spLocks noGrp="1"/>
          </p:cNvSpPr>
          <p:nvPr>
            <p:ph idx="1"/>
          </p:nvPr>
        </p:nvSpPr>
        <p:spPr>
          <a:xfrm>
            <a:off x="838200" y="770709"/>
            <a:ext cx="10515600" cy="5406254"/>
          </a:xfrm>
        </p:spPr>
        <p:txBody>
          <a:bodyPr/>
          <a:lstStyle/>
          <a:p>
            <a:r>
              <a:rPr lang="en-US" i="0" dirty="0">
                <a:solidFill>
                  <a:srgbClr val="202124"/>
                </a:solidFill>
                <a:effectLst/>
                <a:latin typeface="arial" panose="020B0604020202020204" pitchFamily="34" charset="0"/>
              </a:rPr>
              <a:t>The data consistency model specifies a contract between programmer and system, wherein the system guarantees that if the programmer follows the rules, memory will be consistent and the results of reading, writing, or updating memory will be predictable.</a:t>
            </a:r>
          </a:p>
          <a:p>
            <a:endParaRPr lang="en-US" dirty="0">
              <a:solidFill>
                <a:srgbClr val="202124"/>
              </a:solidFill>
              <a:latin typeface="arial" panose="020B0604020202020204" pitchFamily="34" charset="0"/>
            </a:endParaRPr>
          </a:p>
          <a:p>
            <a:r>
              <a:rPr lang="en-US" i="0" dirty="0">
                <a:solidFill>
                  <a:srgbClr val="202124"/>
                </a:solidFill>
                <a:effectLst/>
                <a:latin typeface="arial" panose="020B0604020202020204" pitchFamily="34" charset="0"/>
              </a:rPr>
              <a:t>Database consistency is important because it regulates the data that is coming in and rejects the data that doesn't fit into the rules. Consistency rules are often enforced through constraints at a field level. A constraint specifies a rule governing a given record or field-level value</a:t>
            </a:r>
            <a:endParaRPr lang="en-GH" dirty="0"/>
          </a:p>
        </p:txBody>
      </p:sp>
    </p:spTree>
    <p:extLst>
      <p:ext uri="{BB962C8B-B14F-4D97-AF65-F5344CB8AC3E}">
        <p14:creationId xmlns:p14="http://schemas.microsoft.com/office/powerpoint/2010/main" val="98072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1CA6-97AE-44D0-A9DB-519C28BDD231}"/>
              </a:ext>
            </a:extLst>
          </p:cNvPr>
          <p:cNvSpPr>
            <a:spLocks noGrp="1"/>
          </p:cNvSpPr>
          <p:nvPr>
            <p:ph idx="1"/>
          </p:nvPr>
        </p:nvSpPr>
        <p:spPr>
          <a:xfrm>
            <a:off x="838200" y="770709"/>
            <a:ext cx="10515600" cy="5406254"/>
          </a:xfrm>
        </p:spPr>
        <p:txBody>
          <a:bodyPr/>
          <a:lstStyle/>
          <a:p>
            <a:r>
              <a:rPr lang="en-US" i="0" dirty="0">
                <a:solidFill>
                  <a:srgbClr val="202124"/>
                </a:solidFill>
                <a:effectLst/>
                <a:latin typeface="arial" panose="020B0604020202020204" pitchFamily="34" charset="0"/>
              </a:rPr>
              <a:t>A distributed database consists of multiple, interrelated databases stored at different computer network sites. Distributed databases improve data access and processing but are more complex to manage.</a:t>
            </a:r>
          </a:p>
          <a:p>
            <a:endParaRPr lang="en-US" dirty="0">
              <a:solidFill>
                <a:srgbClr val="202124"/>
              </a:solidFill>
              <a:latin typeface="arial" panose="020B0604020202020204" pitchFamily="34" charset="0"/>
            </a:endParaRPr>
          </a:p>
          <a:p>
            <a:r>
              <a:rPr lang="en-US" i="0" dirty="0">
                <a:solidFill>
                  <a:srgbClr val="202124"/>
                </a:solidFill>
                <a:effectLst/>
                <a:latin typeface="arial" panose="020B0604020202020204" pitchFamily="34" charset="0"/>
              </a:rPr>
              <a:t>Distributed database systems employ a distributed processing architecture. For example, an Oracle Database server acts as a client when it requests data that another Oracle Database server manages.</a:t>
            </a:r>
          </a:p>
          <a:p>
            <a:endParaRPr lang="en-GH" dirty="0"/>
          </a:p>
        </p:txBody>
      </p:sp>
    </p:spTree>
    <p:extLst>
      <p:ext uri="{BB962C8B-B14F-4D97-AF65-F5344CB8AC3E}">
        <p14:creationId xmlns:p14="http://schemas.microsoft.com/office/powerpoint/2010/main" val="2218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1CA6-97AE-44D0-A9DB-519C28BDD231}"/>
              </a:ext>
            </a:extLst>
          </p:cNvPr>
          <p:cNvSpPr>
            <a:spLocks noGrp="1"/>
          </p:cNvSpPr>
          <p:nvPr>
            <p:ph idx="1"/>
          </p:nvPr>
        </p:nvSpPr>
        <p:spPr>
          <a:xfrm>
            <a:off x="838200" y="770709"/>
            <a:ext cx="10515600" cy="5406254"/>
          </a:xfrm>
        </p:spPr>
        <p:txBody>
          <a:bodyPr/>
          <a:lstStyle/>
          <a:p>
            <a:r>
              <a:rPr lang="en-US" i="0" dirty="0">
                <a:solidFill>
                  <a:srgbClr val="202124"/>
                </a:solidFill>
                <a:effectLst/>
                <a:latin typeface="arial" panose="020B0604020202020204" pitchFamily="34" charset="0"/>
              </a:rPr>
              <a:t>With Spark, creating intuitive, consumable data sets becomes much easier and faster, enabling a more agile data warehousing environment. This is just one of the many approaches that Ironside can help you implement using Spark.</a:t>
            </a:r>
          </a:p>
          <a:p>
            <a:pPr algn="l"/>
            <a:endParaRPr lang="en-US" i="0" dirty="0">
              <a:solidFill>
                <a:srgbClr val="202124"/>
              </a:solidFill>
              <a:effectLst/>
              <a:latin typeface="arial" panose="020B0604020202020204" pitchFamily="34" charset="0"/>
            </a:endParaRPr>
          </a:p>
          <a:p>
            <a:pPr algn="l"/>
            <a:r>
              <a:rPr lang="en-US" i="0" dirty="0">
                <a:solidFill>
                  <a:srgbClr val="202124"/>
                </a:solidFill>
                <a:effectLst/>
                <a:latin typeface="arial" panose="020B0604020202020204" pitchFamily="34" charset="0"/>
              </a:rPr>
              <a:t>This talk is about one contribution we have made to the spark ecosystem (Jaws), an open source data warehouse built on top of Spark SQL, warehouse that enables users to efficiently analyze the data helping to take business decisions.</a:t>
            </a:r>
          </a:p>
          <a:p>
            <a:endParaRPr lang="en-GH" dirty="0"/>
          </a:p>
        </p:txBody>
      </p:sp>
    </p:spTree>
    <p:extLst>
      <p:ext uri="{BB962C8B-B14F-4D97-AF65-F5344CB8AC3E}">
        <p14:creationId xmlns:p14="http://schemas.microsoft.com/office/powerpoint/2010/main" val="34696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1CA6-97AE-44D0-A9DB-519C28BDD231}"/>
              </a:ext>
            </a:extLst>
          </p:cNvPr>
          <p:cNvSpPr>
            <a:spLocks noGrp="1"/>
          </p:cNvSpPr>
          <p:nvPr>
            <p:ph idx="1"/>
          </p:nvPr>
        </p:nvSpPr>
        <p:spPr>
          <a:xfrm>
            <a:off x="838200" y="770709"/>
            <a:ext cx="10515600" cy="5406254"/>
          </a:xfrm>
        </p:spPr>
        <p:txBody>
          <a:bodyPr/>
          <a:lstStyle/>
          <a:p>
            <a:r>
              <a:rPr lang="en-US" dirty="0">
                <a:hlinkClick r:id="rId2"/>
              </a:rPr>
              <a:t>https://stackoverflow.com/questions/2684462/nosql-and-data-warehouse</a:t>
            </a:r>
            <a:endParaRPr lang="en-US" dirty="0"/>
          </a:p>
          <a:p>
            <a:r>
              <a:rPr lang="en-US" dirty="0">
                <a:hlinkClick r:id="rId3"/>
              </a:rPr>
              <a:t>https://www.itprotoday.com/sql-server/market-watch-scalable-data-warehousing</a:t>
            </a:r>
            <a:endParaRPr lang="en-US" dirty="0"/>
          </a:p>
          <a:p>
            <a:endParaRPr lang="en-US" dirty="0"/>
          </a:p>
          <a:p>
            <a:endParaRPr lang="en-GH" dirty="0"/>
          </a:p>
        </p:txBody>
      </p:sp>
    </p:spTree>
    <p:extLst>
      <p:ext uri="{BB962C8B-B14F-4D97-AF65-F5344CB8AC3E}">
        <p14:creationId xmlns:p14="http://schemas.microsoft.com/office/powerpoint/2010/main" val="2424936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640</Words>
  <Application>Microsoft Office PowerPoint</Application>
  <PresentationFormat>Widescreen</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Prepare a 5–10 slide deck that discusses the following aspects of data mart and warehouse data modeling: NoSQL (Not Only SQL) Databases (Links to an external site.) Scalability (Horizontal and Vertical Scaling) (Links to an external site.) Apache Hadoop (Links to an external site.) Consistency Models (ACID Compliance (Links to an external site.), CAP Theorem (Links to an external site.)) Distributed Database (Links to an external site.) Apache Spark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winner williams</dc:creator>
  <cp:lastModifiedBy>Leah Berry</cp:lastModifiedBy>
  <cp:revision>5</cp:revision>
  <dcterms:created xsi:type="dcterms:W3CDTF">2022-02-10T20:42:49Z</dcterms:created>
  <dcterms:modified xsi:type="dcterms:W3CDTF">2022-02-12T06:52:34Z</dcterms:modified>
</cp:coreProperties>
</file>