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3448E-C7E7-4597-B662-B659BBB281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H"/>
          </a:p>
        </p:txBody>
      </p:sp>
      <p:sp>
        <p:nvSpPr>
          <p:cNvPr id="3" name="Subtitle 2">
            <a:extLst>
              <a:ext uri="{FF2B5EF4-FFF2-40B4-BE49-F238E27FC236}">
                <a16:creationId xmlns:a16="http://schemas.microsoft.com/office/drawing/2014/main" id="{15A35349-5FED-4344-93A7-4A40432450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H"/>
          </a:p>
        </p:txBody>
      </p:sp>
      <p:sp>
        <p:nvSpPr>
          <p:cNvPr id="4" name="Date Placeholder 3">
            <a:extLst>
              <a:ext uri="{FF2B5EF4-FFF2-40B4-BE49-F238E27FC236}">
                <a16:creationId xmlns:a16="http://schemas.microsoft.com/office/drawing/2014/main" id="{9A418677-64EA-4009-8AED-912262974381}"/>
              </a:ext>
            </a:extLst>
          </p:cNvPr>
          <p:cNvSpPr>
            <a:spLocks noGrp="1"/>
          </p:cNvSpPr>
          <p:nvPr>
            <p:ph type="dt" sz="half" idx="10"/>
          </p:nvPr>
        </p:nvSpPr>
        <p:spPr/>
        <p:txBody>
          <a:bodyPr/>
          <a:lstStyle/>
          <a:p>
            <a:fld id="{4BF995DF-B431-4C34-8AF3-37BEB9529AAD}" type="datetimeFigureOut">
              <a:rPr lang="en-GH" smtClean="0"/>
              <a:t>03/05/2022</a:t>
            </a:fld>
            <a:endParaRPr lang="en-GH"/>
          </a:p>
        </p:txBody>
      </p:sp>
      <p:sp>
        <p:nvSpPr>
          <p:cNvPr id="5" name="Footer Placeholder 4">
            <a:extLst>
              <a:ext uri="{FF2B5EF4-FFF2-40B4-BE49-F238E27FC236}">
                <a16:creationId xmlns:a16="http://schemas.microsoft.com/office/drawing/2014/main" id="{28C29F15-D0A9-4A0C-BAC8-594FE302A639}"/>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E1C8F8D5-2041-463D-A5DC-EFD57595F124}"/>
              </a:ext>
            </a:extLst>
          </p:cNvPr>
          <p:cNvSpPr>
            <a:spLocks noGrp="1"/>
          </p:cNvSpPr>
          <p:nvPr>
            <p:ph type="sldNum" sz="quarter" idx="12"/>
          </p:nvPr>
        </p:nvSpPr>
        <p:spPr/>
        <p:txBody>
          <a:bodyPr/>
          <a:lstStyle/>
          <a:p>
            <a:fld id="{C44F82AC-7038-41BB-B901-95AE58D23E55}" type="slidenum">
              <a:rPr lang="en-GH" smtClean="0"/>
              <a:t>‹#›</a:t>
            </a:fld>
            <a:endParaRPr lang="en-GH"/>
          </a:p>
        </p:txBody>
      </p:sp>
    </p:spTree>
    <p:extLst>
      <p:ext uri="{BB962C8B-B14F-4D97-AF65-F5344CB8AC3E}">
        <p14:creationId xmlns:p14="http://schemas.microsoft.com/office/powerpoint/2010/main" val="577132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972D6-6173-4228-A1E1-011270F319C6}"/>
              </a:ext>
            </a:extLst>
          </p:cNvPr>
          <p:cNvSpPr>
            <a:spLocks noGrp="1"/>
          </p:cNvSpPr>
          <p:nvPr>
            <p:ph type="title"/>
          </p:nvPr>
        </p:nvSpPr>
        <p:spPr/>
        <p:txBody>
          <a:bodyPr/>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64384CEF-F3DF-4BFD-982A-B0A7391FCA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52A2D539-D96F-4796-94BF-3164F8D5E7FA}"/>
              </a:ext>
            </a:extLst>
          </p:cNvPr>
          <p:cNvSpPr>
            <a:spLocks noGrp="1"/>
          </p:cNvSpPr>
          <p:nvPr>
            <p:ph type="dt" sz="half" idx="10"/>
          </p:nvPr>
        </p:nvSpPr>
        <p:spPr/>
        <p:txBody>
          <a:bodyPr/>
          <a:lstStyle/>
          <a:p>
            <a:fld id="{4BF995DF-B431-4C34-8AF3-37BEB9529AAD}" type="datetimeFigureOut">
              <a:rPr lang="en-GH" smtClean="0"/>
              <a:t>03/05/2022</a:t>
            </a:fld>
            <a:endParaRPr lang="en-GH"/>
          </a:p>
        </p:txBody>
      </p:sp>
      <p:sp>
        <p:nvSpPr>
          <p:cNvPr id="5" name="Footer Placeholder 4">
            <a:extLst>
              <a:ext uri="{FF2B5EF4-FFF2-40B4-BE49-F238E27FC236}">
                <a16:creationId xmlns:a16="http://schemas.microsoft.com/office/drawing/2014/main" id="{E225E467-BA05-4185-BF9C-0C5C0FF0F27B}"/>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CD6F55FB-3866-41E3-80F7-93F717DD20F8}"/>
              </a:ext>
            </a:extLst>
          </p:cNvPr>
          <p:cNvSpPr>
            <a:spLocks noGrp="1"/>
          </p:cNvSpPr>
          <p:nvPr>
            <p:ph type="sldNum" sz="quarter" idx="12"/>
          </p:nvPr>
        </p:nvSpPr>
        <p:spPr/>
        <p:txBody>
          <a:bodyPr/>
          <a:lstStyle/>
          <a:p>
            <a:fld id="{C44F82AC-7038-41BB-B901-95AE58D23E55}" type="slidenum">
              <a:rPr lang="en-GH" smtClean="0"/>
              <a:t>‹#›</a:t>
            </a:fld>
            <a:endParaRPr lang="en-GH"/>
          </a:p>
        </p:txBody>
      </p:sp>
    </p:spTree>
    <p:extLst>
      <p:ext uri="{BB962C8B-B14F-4D97-AF65-F5344CB8AC3E}">
        <p14:creationId xmlns:p14="http://schemas.microsoft.com/office/powerpoint/2010/main" val="3981172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C4A967-DFA9-4842-B4A3-CF27567642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1D429DAF-C365-4476-949D-C60D82E931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D5E84946-183F-4DD1-8C13-0BAA3B806DD4}"/>
              </a:ext>
            </a:extLst>
          </p:cNvPr>
          <p:cNvSpPr>
            <a:spLocks noGrp="1"/>
          </p:cNvSpPr>
          <p:nvPr>
            <p:ph type="dt" sz="half" idx="10"/>
          </p:nvPr>
        </p:nvSpPr>
        <p:spPr/>
        <p:txBody>
          <a:bodyPr/>
          <a:lstStyle/>
          <a:p>
            <a:fld id="{4BF995DF-B431-4C34-8AF3-37BEB9529AAD}" type="datetimeFigureOut">
              <a:rPr lang="en-GH" smtClean="0"/>
              <a:t>03/05/2022</a:t>
            </a:fld>
            <a:endParaRPr lang="en-GH"/>
          </a:p>
        </p:txBody>
      </p:sp>
      <p:sp>
        <p:nvSpPr>
          <p:cNvPr id="5" name="Footer Placeholder 4">
            <a:extLst>
              <a:ext uri="{FF2B5EF4-FFF2-40B4-BE49-F238E27FC236}">
                <a16:creationId xmlns:a16="http://schemas.microsoft.com/office/drawing/2014/main" id="{0D75C7DE-32C4-4A23-8D0F-8AA1B10BA7A2}"/>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7047331D-12DA-4BE6-B48B-4C5E65F9AC02}"/>
              </a:ext>
            </a:extLst>
          </p:cNvPr>
          <p:cNvSpPr>
            <a:spLocks noGrp="1"/>
          </p:cNvSpPr>
          <p:nvPr>
            <p:ph type="sldNum" sz="quarter" idx="12"/>
          </p:nvPr>
        </p:nvSpPr>
        <p:spPr/>
        <p:txBody>
          <a:bodyPr/>
          <a:lstStyle/>
          <a:p>
            <a:fld id="{C44F82AC-7038-41BB-B901-95AE58D23E55}" type="slidenum">
              <a:rPr lang="en-GH" smtClean="0"/>
              <a:t>‹#›</a:t>
            </a:fld>
            <a:endParaRPr lang="en-GH"/>
          </a:p>
        </p:txBody>
      </p:sp>
    </p:spTree>
    <p:extLst>
      <p:ext uri="{BB962C8B-B14F-4D97-AF65-F5344CB8AC3E}">
        <p14:creationId xmlns:p14="http://schemas.microsoft.com/office/powerpoint/2010/main" val="4113053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BA732-B9F9-417E-9140-53E7B92F7B04}"/>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E3657B9B-0610-435D-9E9C-26FD365219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63D7D6E0-6404-4910-97C1-F9AB9D41AB19}"/>
              </a:ext>
            </a:extLst>
          </p:cNvPr>
          <p:cNvSpPr>
            <a:spLocks noGrp="1"/>
          </p:cNvSpPr>
          <p:nvPr>
            <p:ph type="dt" sz="half" idx="10"/>
          </p:nvPr>
        </p:nvSpPr>
        <p:spPr/>
        <p:txBody>
          <a:bodyPr/>
          <a:lstStyle/>
          <a:p>
            <a:fld id="{4BF995DF-B431-4C34-8AF3-37BEB9529AAD}" type="datetimeFigureOut">
              <a:rPr lang="en-GH" smtClean="0"/>
              <a:t>03/05/2022</a:t>
            </a:fld>
            <a:endParaRPr lang="en-GH"/>
          </a:p>
        </p:txBody>
      </p:sp>
      <p:sp>
        <p:nvSpPr>
          <p:cNvPr id="5" name="Footer Placeholder 4">
            <a:extLst>
              <a:ext uri="{FF2B5EF4-FFF2-40B4-BE49-F238E27FC236}">
                <a16:creationId xmlns:a16="http://schemas.microsoft.com/office/drawing/2014/main" id="{6F82CE08-72F7-4609-99F6-72B9A07F02BF}"/>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447223CF-023D-454A-A6C8-40F2D625FA50}"/>
              </a:ext>
            </a:extLst>
          </p:cNvPr>
          <p:cNvSpPr>
            <a:spLocks noGrp="1"/>
          </p:cNvSpPr>
          <p:nvPr>
            <p:ph type="sldNum" sz="quarter" idx="12"/>
          </p:nvPr>
        </p:nvSpPr>
        <p:spPr/>
        <p:txBody>
          <a:bodyPr/>
          <a:lstStyle/>
          <a:p>
            <a:fld id="{C44F82AC-7038-41BB-B901-95AE58D23E55}" type="slidenum">
              <a:rPr lang="en-GH" smtClean="0"/>
              <a:t>‹#›</a:t>
            </a:fld>
            <a:endParaRPr lang="en-GH"/>
          </a:p>
        </p:txBody>
      </p:sp>
    </p:spTree>
    <p:extLst>
      <p:ext uri="{BB962C8B-B14F-4D97-AF65-F5344CB8AC3E}">
        <p14:creationId xmlns:p14="http://schemas.microsoft.com/office/powerpoint/2010/main" val="2150282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537EB-14D7-4475-BD6D-C8AEDDD77B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H"/>
          </a:p>
        </p:txBody>
      </p:sp>
      <p:sp>
        <p:nvSpPr>
          <p:cNvPr id="3" name="Text Placeholder 2">
            <a:extLst>
              <a:ext uri="{FF2B5EF4-FFF2-40B4-BE49-F238E27FC236}">
                <a16:creationId xmlns:a16="http://schemas.microsoft.com/office/drawing/2014/main" id="{CE8432CE-87EF-4851-BCAB-A5710DA8CC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9DDFEC-E284-4DFB-88BD-B1B11FD6C588}"/>
              </a:ext>
            </a:extLst>
          </p:cNvPr>
          <p:cNvSpPr>
            <a:spLocks noGrp="1"/>
          </p:cNvSpPr>
          <p:nvPr>
            <p:ph type="dt" sz="half" idx="10"/>
          </p:nvPr>
        </p:nvSpPr>
        <p:spPr/>
        <p:txBody>
          <a:bodyPr/>
          <a:lstStyle/>
          <a:p>
            <a:fld id="{4BF995DF-B431-4C34-8AF3-37BEB9529AAD}" type="datetimeFigureOut">
              <a:rPr lang="en-GH" smtClean="0"/>
              <a:t>03/05/2022</a:t>
            </a:fld>
            <a:endParaRPr lang="en-GH"/>
          </a:p>
        </p:txBody>
      </p:sp>
      <p:sp>
        <p:nvSpPr>
          <p:cNvPr id="5" name="Footer Placeholder 4">
            <a:extLst>
              <a:ext uri="{FF2B5EF4-FFF2-40B4-BE49-F238E27FC236}">
                <a16:creationId xmlns:a16="http://schemas.microsoft.com/office/drawing/2014/main" id="{19EACC88-0EA6-4D48-AAEB-04A603164A66}"/>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523DD75A-BFF0-4311-86C5-9FF3037E96A0}"/>
              </a:ext>
            </a:extLst>
          </p:cNvPr>
          <p:cNvSpPr>
            <a:spLocks noGrp="1"/>
          </p:cNvSpPr>
          <p:nvPr>
            <p:ph type="sldNum" sz="quarter" idx="12"/>
          </p:nvPr>
        </p:nvSpPr>
        <p:spPr/>
        <p:txBody>
          <a:bodyPr/>
          <a:lstStyle/>
          <a:p>
            <a:fld id="{C44F82AC-7038-41BB-B901-95AE58D23E55}" type="slidenum">
              <a:rPr lang="en-GH" smtClean="0"/>
              <a:t>‹#›</a:t>
            </a:fld>
            <a:endParaRPr lang="en-GH"/>
          </a:p>
        </p:txBody>
      </p:sp>
    </p:spTree>
    <p:extLst>
      <p:ext uri="{BB962C8B-B14F-4D97-AF65-F5344CB8AC3E}">
        <p14:creationId xmlns:p14="http://schemas.microsoft.com/office/powerpoint/2010/main" val="1180379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9CEA1-A9C3-4546-9F71-4B151A239EC5}"/>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AB1BA502-4D8C-4D24-B81E-8B1CCE87C8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Content Placeholder 3">
            <a:extLst>
              <a:ext uri="{FF2B5EF4-FFF2-40B4-BE49-F238E27FC236}">
                <a16:creationId xmlns:a16="http://schemas.microsoft.com/office/drawing/2014/main" id="{3F8D010F-7171-46D2-8DBF-5635682AB2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Date Placeholder 4">
            <a:extLst>
              <a:ext uri="{FF2B5EF4-FFF2-40B4-BE49-F238E27FC236}">
                <a16:creationId xmlns:a16="http://schemas.microsoft.com/office/drawing/2014/main" id="{8CB2949B-5C2E-4E5F-965D-3B252D4DE477}"/>
              </a:ext>
            </a:extLst>
          </p:cNvPr>
          <p:cNvSpPr>
            <a:spLocks noGrp="1"/>
          </p:cNvSpPr>
          <p:nvPr>
            <p:ph type="dt" sz="half" idx="10"/>
          </p:nvPr>
        </p:nvSpPr>
        <p:spPr/>
        <p:txBody>
          <a:bodyPr/>
          <a:lstStyle/>
          <a:p>
            <a:fld id="{4BF995DF-B431-4C34-8AF3-37BEB9529AAD}" type="datetimeFigureOut">
              <a:rPr lang="en-GH" smtClean="0"/>
              <a:t>03/05/2022</a:t>
            </a:fld>
            <a:endParaRPr lang="en-GH"/>
          </a:p>
        </p:txBody>
      </p:sp>
      <p:sp>
        <p:nvSpPr>
          <p:cNvPr id="6" name="Footer Placeholder 5">
            <a:extLst>
              <a:ext uri="{FF2B5EF4-FFF2-40B4-BE49-F238E27FC236}">
                <a16:creationId xmlns:a16="http://schemas.microsoft.com/office/drawing/2014/main" id="{12412C53-CDEF-4B26-96B8-EEF046644679}"/>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073958F1-3BE9-4BAD-8CA2-75B41CBC7DFB}"/>
              </a:ext>
            </a:extLst>
          </p:cNvPr>
          <p:cNvSpPr>
            <a:spLocks noGrp="1"/>
          </p:cNvSpPr>
          <p:nvPr>
            <p:ph type="sldNum" sz="quarter" idx="12"/>
          </p:nvPr>
        </p:nvSpPr>
        <p:spPr/>
        <p:txBody>
          <a:bodyPr/>
          <a:lstStyle/>
          <a:p>
            <a:fld id="{C44F82AC-7038-41BB-B901-95AE58D23E55}" type="slidenum">
              <a:rPr lang="en-GH" smtClean="0"/>
              <a:t>‹#›</a:t>
            </a:fld>
            <a:endParaRPr lang="en-GH"/>
          </a:p>
        </p:txBody>
      </p:sp>
    </p:spTree>
    <p:extLst>
      <p:ext uri="{BB962C8B-B14F-4D97-AF65-F5344CB8AC3E}">
        <p14:creationId xmlns:p14="http://schemas.microsoft.com/office/powerpoint/2010/main" val="1944635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ADC0-AF1B-4937-AD24-9851231CDFC7}"/>
              </a:ext>
            </a:extLst>
          </p:cNvPr>
          <p:cNvSpPr>
            <a:spLocks noGrp="1"/>
          </p:cNvSpPr>
          <p:nvPr>
            <p:ph type="title"/>
          </p:nvPr>
        </p:nvSpPr>
        <p:spPr>
          <a:xfrm>
            <a:off x="839788" y="365125"/>
            <a:ext cx="10515600" cy="1325563"/>
          </a:xfrm>
        </p:spPr>
        <p:txBody>
          <a:bodyPr/>
          <a:lstStyle/>
          <a:p>
            <a:r>
              <a:rPr lang="en-US"/>
              <a:t>Click to edit Master title style</a:t>
            </a:r>
            <a:endParaRPr lang="en-GH"/>
          </a:p>
        </p:txBody>
      </p:sp>
      <p:sp>
        <p:nvSpPr>
          <p:cNvPr id="3" name="Text Placeholder 2">
            <a:extLst>
              <a:ext uri="{FF2B5EF4-FFF2-40B4-BE49-F238E27FC236}">
                <a16:creationId xmlns:a16="http://schemas.microsoft.com/office/drawing/2014/main" id="{00AFF008-316B-4C2B-9BF0-DE2D94AD17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6FCC02-6E28-4A51-8FB0-883F32CAC0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Text Placeholder 4">
            <a:extLst>
              <a:ext uri="{FF2B5EF4-FFF2-40B4-BE49-F238E27FC236}">
                <a16:creationId xmlns:a16="http://schemas.microsoft.com/office/drawing/2014/main" id="{8DF39C0F-509F-4A4C-9008-3C588F9750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AFAE56-152B-4692-93C7-7AF3FCAA35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7" name="Date Placeholder 6">
            <a:extLst>
              <a:ext uri="{FF2B5EF4-FFF2-40B4-BE49-F238E27FC236}">
                <a16:creationId xmlns:a16="http://schemas.microsoft.com/office/drawing/2014/main" id="{5D2A646F-611B-460A-8E4F-F1536273F01A}"/>
              </a:ext>
            </a:extLst>
          </p:cNvPr>
          <p:cNvSpPr>
            <a:spLocks noGrp="1"/>
          </p:cNvSpPr>
          <p:nvPr>
            <p:ph type="dt" sz="half" idx="10"/>
          </p:nvPr>
        </p:nvSpPr>
        <p:spPr/>
        <p:txBody>
          <a:bodyPr/>
          <a:lstStyle/>
          <a:p>
            <a:fld id="{4BF995DF-B431-4C34-8AF3-37BEB9529AAD}" type="datetimeFigureOut">
              <a:rPr lang="en-GH" smtClean="0"/>
              <a:t>03/05/2022</a:t>
            </a:fld>
            <a:endParaRPr lang="en-GH"/>
          </a:p>
        </p:txBody>
      </p:sp>
      <p:sp>
        <p:nvSpPr>
          <p:cNvPr id="8" name="Footer Placeholder 7">
            <a:extLst>
              <a:ext uri="{FF2B5EF4-FFF2-40B4-BE49-F238E27FC236}">
                <a16:creationId xmlns:a16="http://schemas.microsoft.com/office/drawing/2014/main" id="{83FF99E1-0BB8-45C9-BC49-1154C6410DE1}"/>
              </a:ext>
            </a:extLst>
          </p:cNvPr>
          <p:cNvSpPr>
            <a:spLocks noGrp="1"/>
          </p:cNvSpPr>
          <p:nvPr>
            <p:ph type="ftr" sz="quarter" idx="11"/>
          </p:nvPr>
        </p:nvSpPr>
        <p:spPr/>
        <p:txBody>
          <a:bodyPr/>
          <a:lstStyle/>
          <a:p>
            <a:endParaRPr lang="en-GH"/>
          </a:p>
        </p:txBody>
      </p:sp>
      <p:sp>
        <p:nvSpPr>
          <p:cNvPr id="9" name="Slide Number Placeholder 8">
            <a:extLst>
              <a:ext uri="{FF2B5EF4-FFF2-40B4-BE49-F238E27FC236}">
                <a16:creationId xmlns:a16="http://schemas.microsoft.com/office/drawing/2014/main" id="{42F73099-0D93-4104-91AE-AA6C9B55E575}"/>
              </a:ext>
            </a:extLst>
          </p:cNvPr>
          <p:cNvSpPr>
            <a:spLocks noGrp="1"/>
          </p:cNvSpPr>
          <p:nvPr>
            <p:ph type="sldNum" sz="quarter" idx="12"/>
          </p:nvPr>
        </p:nvSpPr>
        <p:spPr/>
        <p:txBody>
          <a:bodyPr/>
          <a:lstStyle/>
          <a:p>
            <a:fld id="{C44F82AC-7038-41BB-B901-95AE58D23E55}" type="slidenum">
              <a:rPr lang="en-GH" smtClean="0"/>
              <a:t>‹#›</a:t>
            </a:fld>
            <a:endParaRPr lang="en-GH"/>
          </a:p>
        </p:txBody>
      </p:sp>
    </p:spTree>
    <p:extLst>
      <p:ext uri="{BB962C8B-B14F-4D97-AF65-F5344CB8AC3E}">
        <p14:creationId xmlns:p14="http://schemas.microsoft.com/office/powerpoint/2010/main" val="294007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E490-0865-4720-8D1C-A657CD394D78}"/>
              </a:ext>
            </a:extLst>
          </p:cNvPr>
          <p:cNvSpPr>
            <a:spLocks noGrp="1"/>
          </p:cNvSpPr>
          <p:nvPr>
            <p:ph type="title"/>
          </p:nvPr>
        </p:nvSpPr>
        <p:spPr/>
        <p:txBody>
          <a:bodyPr/>
          <a:lstStyle/>
          <a:p>
            <a:r>
              <a:rPr lang="en-US"/>
              <a:t>Click to edit Master title style</a:t>
            </a:r>
            <a:endParaRPr lang="en-GH"/>
          </a:p>
        </p:txBody>
      </p:sp>
      <p:sp>
        <p:nvSpPr>
          <p:cNvPr id="3" name="Date Placeholder 2">
            <a:extLst>
              <a:ext uri="{FF2B5EF4-FFF2-40B4-BE49-F238E27FC236}">
                <a16:creationId xmlns:a16="http://schemas.microsoft.com/office/drawing/2014/main" id="{B8E8B860-7AE6-42BC-AF7D-043D836275F5}"/>
              </a:ext>
            </a:extLst>
          </p:cNvPr>
          <p:cNvSpPr>
            <a:spLocks noGrp="1"/>
          </p:cNvSpPr>
          <p:nvPr>
            <p:ph type="dt" sz="half" idx="10"/>
          </p:nvPr>
        </p:nvSpPr>
        <p:spPr/>
        <p:txBody>
          <a:bodyPr/>
          <a:lstStyle/>
          <a:p>
            <a:fld id="{4BF995DF-B431-4C34-8AF3-37BEB9529AAD}" type="datetimeFigureOut">
              <a:rPr lang="en-GH" smtClean="0"/>
              <a:t>03/05/2022</a:t>
            </a:fld>
            <a:endParaRPr lang="en-GH"/>
          </a:p>
        </p:txBody>
      </p:sp>
      <p:sp>
        <p:nvSpPr>
          <p:cNvPr id="4" name="Footer Placeholder 3">
            <a:extLst>
              <a:ext uri="{FF2B5EF4-FFF2-40B4-BE49-F238E27FC236}">
                <a16:creationId xmlns:a16="http://schemas.microsoft.com/office/drawing/2014/main" id="{E72BDDE7-2031-4B07-90F5-534ACDA2D364}"/>
              </a:ext>
            </a:extLst>
          </p:cNvPr>
          <p:cNvSpPr>
            <a:spLocks noGrp="1"/>
          </p:cNvSpPr>
          <p:nvPr>
            <p:ph type="ftr" sz="quarter" idx="11"/>
          </p:nvPr>
        </p:nvSpPr>
        <p:spPr/>
        <p:txBody>
          <a:bodyPr/>
          <a:lstStyle/>
          <a:p>
            <a:endParaRPr lang="en-GH"/>
          </a:p>
        </p:txBody>
      </p:sp>
      <p:sp>
        <p:nvSpPr>
          <p:cNvPr id="5" name="Slide Number Placeholder 4">
            <a:extLst>
              <a:ext uri="{FF2B5EF4-FFF2-40B4-BE49-F238E27FC236}">
                <a16:creationId xmlns:a16="http://schemas.microsoft.com/office/drawing/2014/main" id="{66D4D429-4241-4B80-9212-439023ACF641}"/>
              </a:ext>
            </a:extLst>
          </p:cNvPr>
          <p:cNvSpPr>
            <a:spLocks noGrp="1"/>
          </p:cNvSpPr>
          <p:nvPr>
            <p:ph type="sldNum" sz="quarter" idx="12"/>
          </p:nvPr>
        </p:nvSpPr>
        <p:spPr/>
        <p:txBody>
          <a:bodyPr/>
          <a:lstStyle/>
          <a:p>
            <a:fld id="{C44F82AC-7038-41BB-B901-95AE58D23E55}" type="slidenum">
              <a:rPr lang="en-GH" smtClean="0"/>
              <a:t>‹#›</a:t>
            </a:fld>
            <a:endParaRPr lang="en-GH"/>
          </a:p>
        </p:txBody>
      </p:sp>
    </p:spTree>
    <p:extLst>
      <p:ext uri="{BB962C8B-B14F-4D97-AF65-F5344CB8AC3E}">
        <p14:creationId xmlns:p14="http://schemas.microsoft.com/office/powerpoint/2010/main" val="1270368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36367D-D356-4924-8525-F1728C75D080}"/>
              </a:ext>
            </a:extLst>
          </p:cNvPr>
          <p:cNvSpPr>
            <a:spLocks noGrp="1"/>
          </p:cNvSpPr>
          <p:nvPr>
            <p:ph type="dt" sz="half" idx="10"/>
          </p:nvPr>
        </p:nvSpPr>
        <p:spPr/>
        <p:txBody>
          <a:bodyPr/>
          <a:lstStyle/>
          <a:p>
            <a:fld id="{4BF995DF-B431-4C34-8AF3-37BEB9529AAD}" type="datetimeFigureOut">
              <a:rPr lang="en-GH" smtClean="0"/>
              <a:t>03/05/2022</a:t>
            </a:fld>
            <a:endParaRPr lang="en-GH"/>
          </a:p>
        </p:txBody>
      </p:sp>
      <p:sp>
        <p:nvSpPr>
          <p:cNvPr id="3" name="Footer Placeholder 2">
            <a:extLst>
              <a:ext uri="{FF2B5EF4-FFF2-40B4-BE49-F238E27FC236}">
                <a16:creationId xmlns:a16="http://schemas.microsoft.com/office/drawing/2014/main" id="{63A325D0-7D9F-40D0-B4EF-33A275C7894F}"/>
              </a:ext>
            </a:extLst>
          </p:cNvPr>
          <p:cNvSpPr>
            <a:spLocks noGrp="1"/>
          </p:cNvSpPr>
          <p:nvPr>
            <p:ph type="ftr" sz="quarter" idx="11"/>
          </p:nvPr>
        </p:nvSpPr>
        <p:spPr/>
        <p:txBody>
          <a:bodyPr/>
          <a:lstStyle/>
          <a:p>
            <a:endParaRPr lang="en-GH"/>
          </a:p>
        </p:txBody>
      </p:sp>
      <p:sp>
        <p:nvSpPr>
          <p:cNvPr id="4" name="Slide Number Placeholder 3">
            <a:extLst>
              <a:ext uri="{FF2B5EF4-FFF2-40B4-BE49-F238E27FC236}">
                <a16:creationId xmlns:a16="http://schemas.microsoft.com/office/drawing/2014/main" id="{C2657128-0B43-4650-9378-0F3E783B1E19}"/>
              </a:ext>
            </a:extLst>
          </p:cNvPr>
          <p:cNvSpPr>
            <a:spLocks noGrp="1"/>
          </p:cNvSpPr>
          <p:nvPr>
            <p:ph type="sldNum" sz="quarter" idx="12"/>
          </p:nvPr>
        </p:nvSpPr>
        <p:spPr/>
        <p:txBody>
          <a:bodyPr/>
          <a:lstStyle/>
          <a:p>
            <a:fld id="{C44F82AC-7038-41BB-B901-95AE58D23E55}" type="slidenum">
              <a:rPr lang="en-GH" smtClean="0"/>
              <a:t>‹#›</a:t>
            </a:fld>
            <a:endParaRPr lang="en-GH"/>
          </a:p>
        </p:txBody>
      </p:sp>
    </p:spTree>
    <p:extLst>
      <p:ext uri="{BB962C8B-B14F-4D97-AF65-F5344CB8AC3E}">
        <p14:creationId xmlns:p14="http://schemas.microsoft.com/office/powerpoint/2010/main" val="224911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60E66-A6C2-445D-8CD4-EA938F5470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Content Placeholder 2">
            <a:extLst>
              <a:ext uri="{FF2B5EF4-FFF2-40B4-BE49-F238E27FC236}">
                <a16:creationId xmlns:a16="http://schemas.microsoft.com/office/drawing/2014/main" id="{7C90A011-8381-45B2-A7F2-2FAFB03D17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Text Placeholder 3">
            <a:extLst>
              <a:ext uri="{FF2B5EF4-FFF2-40B4-BE49-F238E27FC236}">
                <a16:creationId xmlns:a16="http://schemas.microsoft.com/office/drawing/2014/main" id="{963C3CFA-6A3C-4FFC-8452-F0803D8E59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10092A-E35C-4449-902B-944BD0E26D78}"/>
              </a:ext>
            </a:extLst>
          </p:cNvPr>
          <p:cNvSpPr>
            <a:spLocks noGrp="1"/>
          </p:cNvSpPr>
          <p:nvPr>
            <p:ph type="dt" sz="half" idx="10"/>
          </p:nvPr>
        </p:nvSpPr>
        <p:spPr/>
        <p:txBody>
          <a:bodyPr/>
          <a:lstStyle/>
          <a:p>
            <a:fld id="{4BF995DF-B431-4C34-8AF3-37BEB9529AAD}" type="datetimeFigureOut">
              <a:rPr lang="en-GH" smtClean="0"/>
              <a:t>03/05/2022</a:t>
            </a:fld>
            <a:endParaRPr lang="en-GH"/>
          </a:p>
        </p:txBody>
      </p:sp>
      <p:sp>
        <p:nvSpPr>
          <p:cNvPr id="6" name="Footer Placeholder 5">
            <a:extLst>
              <a:ext uri="{FF2B5EF4-FFF2-40B4-BE49-F238E27FC236}">
                <a16:creationId xmlns:a16="http://schemas.microsoft.com/office/drawing/2014/main" id="{66DCD628-CF8B-430C-8748-FDFDF31E1D5A}"/>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FBEEFC65-1368-42E5-85EC-43E276605CFD}"/>
              </a:ext>
            </a:extLst>
          </p:cNvPr>
          <p:cNvSpPr>
            <a:spLocks noGrp="1"/>
          </p:cNvSpPr>
          <p:nvPr>
            <p:ph type="sldNum" sz="quarter" idx="12"/>
          </p:nvPr>
        </p:nvSpPr>
        <p:spPr/>
        <p:txBody>
          <a:bodyPr/>
          <a:lstStyle/>
          <a:p>
            <a:fld id="{C44F82AC-7038-41BB-B901-95AE58D23E55}" type="slidenum">
              <a:rPr lang="en-GH" smtClean="0"/>
              <a:t>‹#›</a:t>
            </a:fld>
            <a:endParaRPr lang="en-GH"/>
          </a:p>
        </p:txBody>
      </p:sp>
    </p:spTree>
    <p:extLst>
      <p:ext uri="{BB962C8B-B14F-4D97-AF65-F5344CB8AC3E}">
        <p14:creationId xmlns:p14="http://schemas.microsoft.com/office/powerpoint/2010/main" val="3445217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3C2D7-FC8D-464A-B1ED-A01E540302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Picture Placeholder 2">
            <a:extLst>
              <a:ext uri="{FF2B5EF4-FFF2-40B4-BE49-F238E27FC236}">
                <a16:creationId xmlns:a16="http://schemas.microsoft.com/office/drawing/2014/main" id="{56C420DE-F2B5-48B2-9703-E7D0DF712B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H"/>
          </a:p>
        </p:txBody>
      </p:sp>
      <p:sp>
        <p:nvSpPr>
          <p:cNvPr id="4" name="Text Placeholder 3">
            <a:extLst>
              <a:ext uri="{FF2B5EF4-FFF2-40B4-BE49-F238E27FC236}">
                <a16:creationId xmlns:a16="http://schemas.microsoft.com/office/drawing/2014/main" id="{A8FCBE40-C09C-45E1-84A6-60E293D65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11692E-CA1D-44C7-AA37-13D22D3AB2E5}"/>
              </a:ext>
            </a:extLst>
          </p:cNvPr>
          <p:cNvSpPr>
            <a:spLocks noGrp="1"/>
          </p:cNvSpPr>
          <p:nvPr>
            <p:ph type="dt" sz="half" idx="10"/>
          </p:nvPr>
        </p:nvSpPr>
        <p:spPr/>
        <p:txBody>
          <a:bodyPr/>
          <a:lstStyle/>
          <a:p>
            <a:fld id="{4BF995DF-B431-4C34-8AF3-37BEB9529AAD}" type="datetimeFigureOut">
              <a:rPr lang="en-GH" smtClean="0"/>
              <a:t>03/05/2022</a:t>
            </a:fld>
            <a:endParaRPr lang="en-GH"/>
          </a:p>
        </p:txBody>
      </p:sp>
      <p:sp>
        <p:nvSpPr>
          <p:cNvPr id="6" name="Footer Placeholder 5">
            <a:extLst>
              <a:ext uri="{FF2B5EF4-FFF2-40B4-BE49-F238E27FC236}">
                <a16:creationId xmlns:a16="http://schemas.microsoft.com/office/drawing/2014/main" id="{C55900FD-D332-4F24-938D-A51B3247A142}"/>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9A8BF6CE-2587-4CAC-94A6-4DB414ED6592}"/>
              </a:ext>
            </a:extLst>
          </p:cNvPr>
          <p:cNvSpPr>
            <a:spLocks noGrp="1"/>
          </p:cNvSpPr>
          <p:nvPr>
            <p:ph type="sldNum" sz="quarter" idx="12"/>
          </p:nvPr>
        </p:nvSpPr>
        <p:spPr/>
        <p:txBody>
          <a:bodyPr/>
          <a:lstStyle/>
          <a:p>
            <a:fld id="{C44F82AC-7038-41BB-B901-95AE58D23E55}" type="slidenum">
              <a:rPr lang="en-GH" smtClean="0"/>
              <a:t>‹#›</a:t>
            </a:fld>
            <a:endParaRPr lang="en-GH"/>
          </a:p>
        </p:txBody>
      </p:sp>
    </p:spTree>
    <p:extLst>
      <p:ext uri="{BB962C8B-B14F-4D97-AF65-F5344CB8AC3E}">
        <p14:creationId xmlns:p14="http://schemas.microsoft.com/office/powerpoint/2010/main" val="223952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3AA3-9FC5-475F-8086-8F75A9C4AF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H"/>
          </a:p>
        </p:txBody>
      </p:sp>
      <p:sp>
        <p:nvSpPr>
          <p:cNvPr id="3" name="Text Placeholder 2">
            <a:extLst>
              <a:ext uri="{FF2B5EF4-FFF2-40B4-BE49-F238E27FC236}">
                <a16:creationId xmlns:a16="http://schemas.microsoft.com/office/drawing/2014/main" id="{B139548F-D29A-48AC-9906-48ACE0A0EB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BCF22DB7-DE6E-4771-89B7-95CAAD3C80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F995DF-B431-4C34-8AF3-37BEB9529AAD}" type="datetimeFigureOut">
              <a:rPr lang="en-GH" smtClean="0"/>
              <a:t>03/05/2022</a:t>
            </a:fld>
            <a:endParaRPr lang="en-GH"/>
          </a:p>
        </p:txBody>
      </p:sp>
      <p:sp>
        <p:nvSpPr>
          <p:cNvPr id="5" name="Footer Placeholder 4">
            <a:extLst>
              <a:ext uri="{FF2B5EF4-FFF2-40B4-BE49-F238E27FC236}">
                <a16:creationId xmlns:a16="http://schemas.microsoft.com/office/drawing/2014/main" id="{3B394227-E876-4A53-A298-1F7015D2A0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H"/>
          </a:p>
        </p:txBody>
      </p:sp>
      <p:sp>
        <p:nvSpPr>
          <p:cNvPr id="6" name="Slide Number Placeholder 5">
            <a:extLst>
              <a:ext uri="{FF2B5EF4-FFF2-40B4-BE49-F238E27FC236}">
                <a16:creationId xmlns:a16="http://schemas.microsoft.com/office/drawing/2014/main" id="{C7E3D52D-A912-441A-9256-E52CBC20C0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4F82AC-7038-41BB-B901-95AE58D23E55}" type="slidenum">
              <a:rPr lang="en-GH" smtClean="0"/>
              <a:t>‹#›</a:t>
            </a:fld>
            <a:endParaRPr lang="en-GH"/>
          </a:p>
        </p:txBody>
      </p:sp>
    </p:spTree>
    <p:extLst>
      <p:ext uri="{BB962C8B-B14F-4D97-AF65-F5344CB8AC3E}">
        <p14:creationId xmlns:p14="http://schemas.microsoft.com/office/powerpoint/2010/main" val="3729397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MongoDB" TargetMode="External"/><Relationship Id="rId2" Type="http://schemas.openxmlformats.org/officeDocument/2006/relationships/hyperlink" Target="https://en.wikipedia.org/wiki/NoSQL" TargetMode="External"/><Relationship Id="rId1" Type="http://schemas.openxmlformats.org/officeDocument/2006/relationships/slideLayout" Target="../slideLayouts/slideLayout1.xml"/><Relationship Id="rId5" Type="http://schemas.openxmlformats.org/officeDocument/2006/relationships/hyperlink" Target="https://docs.mongodb.com/manual/reference/method/db.collection.update/" TargetMode="External"/><Relationship Id="rId4" Type="http://schemas.openxmlformats.org/officeDocument/2006/relationships/hyperlink" Target="https://docs.mongodb.com/manual/core/databases-and-collectio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F30B8-273A-41FB-B4A2-804D717A96D0}"/>
              </a:ext>
            </a:extLst>
          </p:cNvPr>
          <p:cNvSpPr>
            <a:spLocks noGrp="1"/>
          </p:cNvSpPr>
          <p:nvPr>
            <p:ph type="ctrTitle"/>
          </p:nvPr>
        </p:nvSpPr>
        <p:spPr>
          <a:xfrm>
            <a:off x="1524000" y="1319349"/>
            <a:ext cx="9144000" cy="3618412"/>
          </a:xfrm>
        </p:spPr>
        <p:txBody>
          <a:bodyPr>
            <a:noAutofit/>
          </a:bodyPr>
          <a:lstStyle/>
          <a:p>
            <a:pPr algn="l"/>
            <a:r>
              <a:rPr lang="en-US" sz="2400" b="0" i="0" dirty="0">
                <a:solidFill>
                  <a:srgbClr val="525252"/>
                </a:solidFill>
                <a:effectLst/>
                <a:latin typeface="Lato Extended"/>
              </a:rPr>
              <a:t>Prepare a 5–10 slide deck that discusses the following aspects of data mart and warehouse data modeling:</a:t>
            </a:r>
            <a:br>
              <a:rPr lang="en-US" sz="2400" b="0" i="0" dirty="0">
                <a:solidFill>
                  <a:srgbClr val="525252"/>
                </a:solidFill>
                <a:effectLst/>
                <a:latin typeface="Lato Extended"/>
              </a:rPr>
            </a:br>
            <a:br>
              <a:rPr lang="en-US" sz="2400" b="0" i="0" dirty="0">
                <a:solidFill>
                  <a:srgbClr val="525252"/>
                </a:solidFill>
                <a:effectLst/>
                <a:latin typeface="Lato Extended"/>
              </a:rPr>
            </a:br>
            <a:r>
              <a:rPr lang="en-US" sz="2400" b="0" i="0" u="sng" dirty="0">
                <a:solidFill>
                  <a:srgbClr val="525252"/>
                </a:solidFill>
                <a:effectLst/>
                <a:latin typeface="Lato Extended"/>
                <a:hlinkClick r:id="rId2"/>
              </a:rPr>
              <a:t>NoSQL (Not Only SQL) Databases (Links to an external site.) (Links to an external site.)</a:t>
            </a:r>
            <a:br>
              <a:rPr lang="en-US" sz="2400" b="0" i="0" dirty="0">
                <a:solidFill>
                  <a:srgbClr val="525252"/>
                </a:solidFill>
                <a:effectLst/>
                <a:latin typeface="Lato Extended"/>
              </a:rPr>
            </a:br>
            <a:r>
              <a:rPr lang="en-US" sz="2400" b="0" i="0" u="sng" dirty="0">
                <a:solidFill>
                  <a:srgbClr val="525252"/>
                </a:solidFill>
                <a:effectLst/>
                <a:latin typeface="Lato Extended"/>
                <a:hlinkClick r:id="rId3"/>
              </a:rPr>
              <a:t>MongoDB (Links to an external site.) (Links to an external site.)</a:t>
            </a:r>
            <a:br>
              <a:rPr lang="en-US" sz="2400" b="0" i="0" dirty="0">
                <a:solidFill>
                  <a:srgbClr val="525252"/>
                </a:solidFill>
                <a:effectLst/>
                <a:latin typeface="Lato Extended"/>
              </a:rPr>
            </a:br>
            <a:r>
              <a:rPr lang="en-US" sz="2400" b="0" i="0" u="sng" dirty="0">
                <a:solidFill>
                  <a:srgbClr val="525252"/>
                </a:solidFill>
                <a:effectLst/>
                <a:latin typeface="Lato Extended"/>
                <a:hlinkClick r:id="rId4"/>
              </a:rPr>
              <a:t>Databases and Collections (Links to an external site.)</a:t>
            </a:r>
            <a:br>
              <a:rPr lang="en-US" sz="2400" b="0" i="0" dirty="0">
                <a:solidFill>
                  <a:srgbClr val="525252"/>
                </a:solidFill>
                <a:effectLst/>
                <a:latin typeface="Lato Extended"/>
              </a:rPr>
            </a:br>
            <a:r>
              <a:rPr lang="en-US" sz="2400" b="0" i="0" u="sng" dirty="0">
                <a:solidFill>
                  <a:srgbClr val="525252"/>
                </a:solidFill>
                <a:effectLst/>
                <a:latin typeface="Lato Extended"/>
                <a:hlinkClick r:id="rId5"/>
              </a:rPr>
              <a:t>Collection Updates in MongoDB</a:t>
            </a:r>
            <a:br>
              <a:rPr lang="en-US" sz="2400" b="0" i="0" u="sng" dirty="0">
                <a:solidFill>
                  <a:srgbClr val="525252"/>
                </a:solidFill>
                <a:effectLst/>
                <a:latin typeface="Lato Extended"/>
              </a:rPr>
            </a:br>
            <a:br>
              <a:rPr lang="en-US" sz="2400" b="0" i="0" dirty="0">
                <a:solidFill>
                  <a:srgbClr val="525252"/>
                </a:solidFill>
                <a:effectLst/>
                <a:latin typeface="Lato Extended"/>
              </a:rPr>
            </a:br>
            <a:endParaRPr lang="en-GH" sz="2400" dirty="0"/>
          </a:p>
        </p:txBody>
      </p:sp>
    </p:spTree>
    <p:extLst>
      <p:ext uri="{BB962C8B-B14F-4D97-AF65-F5344CB8AC3E}">
        <p14:creationId xmlns:p14="http://schemas.microsoft.com/office/powerpoint/2010/main" val="3783745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D1EAFF-9385-4E89-8D6E-54577349CC2E}"/>
              </a:ext>
            </a:extLst>
          </p:cNvPr>
          <p:cNvSpPr>
            <a:spLocks noGrp="1"/>
          </p:cNvSpPr>
          <p:nvPr>
            <p:ph idx="1"/>
          </p:nvPr>
        </p:nvSpPr>
        <p:spPr>
          <a:xfrm>
            <a:off x="838200" y="718457"/>
            <a:ext cx="10515600" cy="5458506"/>
          </a:xfrm>
        </p:spPr>
        <p:txBody>
          <a:bodyPr>
            <a:normAutofit/>
          </a:bodyPr>
          <a:lstStyle/>
          <a:p>
            <a:r>
              <a:rPr lang="en-US" b="1" i="0" dirty="0">
                <a:solidFill>
                  <a:srgbClr val="202124"/>
                </a:solidFill>
                <a:effectLst/>
                <a:latin typeface="arial" panose="020B0604020202020204" pitchFamily="34" charset="0"/>
              </a:rPr>
              <a:t>SQL databases are vertically scalable, while NoSQL databases are horizontally scalable</a:t>
            </a:r>
            <a:r>
              <a:rPr lang="en-US" b="0" i="0" dirty="0">
                <a:solidFill>
                  <a:srgbClr val="202124"/>
                </a:solidFill>
                <a:effectLst/>
                <a:latin typeface="arial" panose="020B0604020202020204" pitchFamily="34" charset="0"/>
              </a:rPr>
              <a:t>. SQL databases are table-based, while NoSQL databases are document, key-value, graph, or wide-column stores. SQL databases are better for multi-row transactions, while NoSQL is better for unstructured data like documents or JSON.</a:t>
            </a:r>
          </a:p>
          <a:p>
            <a:r>
              <a:rPr lang="en-US" b="0" i="0" dirty="0">
                <a:solidFill>
                  <a:srgbClr val="202124"/>
                </a:solidFill>
                <a:effectLst/>
                <a:latin typeface="arial" panose="020B0604020202020204" pitchFamily="34" charset="0"/>
              </a:rPr>
              <a:t>NoSQL databases provide a variety of data models such as </a:t>
            </a:r>
            <a:r>
              <a:rPr lang="en-US" b="1" i="0" dirty="0">
                <a:solidFill>
                  <a:srgbClr val="202124"/>
                </a:solidFill>
                <a:effectLst/>
                <a:latin typeface="arial" panose="020B0604020202020204" pitchFamily="34" charset="0"/>
              </a:rPr>
              <a:t>key-value, document, and graph</a:t>
            </a:r>
            <a:r>
              <a:rPr lang="en-US" b="0" i="0" dirty="0">
                <a:solidFill>
                  <a:srgbClr val="202124"/>
                </a:solidFill>
                <a:effectLst/>
                <a:latin typeface="arial" panose="020B0604020202020204" pitchFamily="34" charset="0"/>
              </a:rPr>
              <a:t>, which are optimized for performance and scale. Relational databases provide atomicity, consistency, isolation, and durability (ACID) properties: Atomicity requires a transaction to execute completely or not at all.</a:t>
            </a:r>
          </a:p>
        </p:txBody>
      </p:sp>
    </p:spTree>
    <p:extLst>
      <p:ext uri="{BB962C8B-B14F-4D97-AF65-F5344CB8AC3E}">
        <p14:creationId xmlns:p14="http://schemas.microsoft.com/office/powerpoint/2010/main" val="449572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D1EAFF-9385-4E89-8D6E-54577349CC2E}"/>
              </a:ext>
            </a:extLst>
          </p:cNvPr>
          <p:cNvSpPr>
            <a:spLocks noGrp="1"/>
          </p:cNvSpPr>
          <p:nvPr>
            <p:ph idx="1"/>
          </p:nvPr>
        </p:nvSpPr>
        <p:spPr>
          <a:xfrm>
            <a:off x="838200" y="718457"/>
            <a:ext cx="10515600" cy="5458506"/>
          </a:xfrm>
        </p:spPr>
        <p:txBody>
          <a:bodyPr/>
          <a:lstStyle/>
          <a:p>
            <a:r>
              <a:rPr lang="en-US" b="0" i="0" dirty="0">
                <a:solidFill>
                  <a:srgbClr val="202124"/>
                </a:solidFill>
                <a:effectLst/>
                <a:latin typeface="arial" panose="020B0604020202020204" pitchFamily="34" charset="0"/>
              </a:rPr>
              <a:t>Data Warehouses have very little in common with NoSQL - the main similarity is that any two data warehouses can have very different philosophies or conventions just like any two NoSQL systems can be nearly unrelated. The only concept they share is that </a:t>
            </a:r>
            <a:r>
              <a:rPr lang="en-US" b="1" i="0" dirty="0">
                <a:solidFill>
                  <a:srgbClr val="202124"/>
                </a:solidFill>
                <a:effectLst/>
                <a:latin typeface="arial" panose="020B0604020202020204" pitchFamily="34" charset="0"/>
              </a:rPr>
              <a:t>they are both used to analyze large amounts of data</a:t>
            </a:r>
            <a:r>
              <a:rPr lang="en-US" b="0" i="0" dirty="0">
                <a:solidFill>
                  <a:srgbClr val="202124"/>
                </a:solidFill>
                <a:effectLst/>
                <a:latin typeface="arial" panose="020B0604020202020204" pitchFamily="34" charset="0"/>
              </a:rPr>
              <a:t>.</a:t>
            </a:r>
            <a:endParaRPr lang="en-GH" dirty="0"/>
          </a:p>
          <a:p>
            <a:endParaRPr lang="en-US"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312035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D1EAFF-9385-4E89-8D6E-54577349CC2E}"/>
              </a:ext>
            </a:extLst>
          </p:cNvPr>
          <p:cNvSpPr>
            <a:spLocks noGrp="1"/>
          </p:cNvSpPr>
          <p:nvPr>
            <p:ph idx="1"/>
          </p:nvPr>
        </p:nvSpPr>
        <p:spPr>
          <a:xfrm>
            <a:off x="838200" y="718457"/>
            <a:ext cx="10515600" cy="5458506"/>
          </a:xfrm>
        </p:spPr>
        <p:txBody>
          <a:bodyPr/>
          <a:lstStyle/>
          <a:p>
            <a:r>
              <a:rPr lang="en-US" b="0" i="0" dirty="0">
                <a:solidFill>
                  <a:srgbClr val="202124"/>
                </a:solidFill>
                <a:effectLst/>
                <a:latin typeface="arial" panose="020B0604020202020204" pitchFamily="34" charset="0"/>
              </a:rPr>
              <a:t>In a linearizable system, although operations overlap on a shared object, each operation appears to take place instantaneously. Linearizability is </a:t>
            </a:r>
            <a:r>
              <a:rPr lang="en-US" b="1" i="0" dirty="0">
                <a:solidFill>
                  <a:srgbClr val="202124"/>
                </a:solidFill>
                <a:effectLst/>
                <a:latin typeface="arial" panose="020B0604020202020204" pitchFamily="34" charset="0"/>
              </a:rPr>
              <a:t>a strong correctness condition</a:t>
            </a:r>
            <a:r>
              <a:rPr lang="en-US" b="0" i="0" dirty="0">
                <a:solidFill>
                  <a:srgbClr val="202124"/>
                </a:solidFill>
                <a:effectLst/>
                <a:latin typeface="arial" panose="020B0604020202020204" pitchFamily="34" charset="0"/>
              </a:rPr>
              <a:t>, which constrains what outputs are possible when an object is accessed by multiple processes concurrently</a:t>
            </a:r>
          </a:p>
          <a:p>
            <a:endParaRPr lang="en-US" dirty="0">
              <a:solidFill>
                <a:srgbClr val="202124"/>
              </a:solidFill>
              <a:latin typeface="arial" panose="020B0604020202020204" pitchFamily="34" charset="0"/>
            </a:endParaRPr>
          </a:p>
          <a:p>
            <a:r>
              <a:rPr lang="en-US" b="0" i="0" dirty="0">
                <a:solidFill>
                  <a:srgbClr val="202124"/>
                </a:solidFill>
                <a:effectLst/>
                <a:latin typeface="arial" panose="020B0604020202020204" pitchFamily="34" charset="0"/>
              </a:rPr>
              <a:t>The most common way to prove linearizability is </a:t>
            </a:r>
            <a:r>
              <a:rPr lang="en-US" b="1" i="0" dirty="0">
                <a:solidFill>
                  <a:srgbClr val="202124"/>
                </a:solidFill>
                <a:effectLst/>
                <a:latin typeface="arial" panose="020B0604020202020204" pitchFamily="34" charset="0"/>
              </a:rPr>
              <a:t>to identify the so-called linearization points of each operation</a:t>
            </a:r>
            <a:r>
              <a:rPr lang="en-US" b="0" i="0" dirty="0">
                <a:solidFill>
                  <a:srgbClr val="202124"/>
                </a:solidFill>
                <a:effectLst/>
                <a:latin typeface="arial" panose="020B0604020202020204" pitchFamily="34" charset="0"/>
              </a:rPr>
              <a:t>. These are program points where the </a:t>
            </a:r>
            <a:r>
              <a:rPr lang="en-US" b="0" i="0" dirty="0" err="1">
                <a:solidFill>
                  <a:srgbClr val="202124"/>
                </a:solidFill>
                <a:effectLst/>
                <a:latin typeface="arial" panose="020B0604020202020204" pitchFamily="34" charset="0"/>
              </a:rPr>
              <a:t>en</a:t>
            </a:r>
            <a:r>
              <a:rPr lang="en-US" b="0" i="0" dirty="0">
                <a:solidFill>
                  <a:srgbClr val="202124"/>
                </a:solidFill>
                <a:effectLst/>
                <a:latin typeface="arial" panose="020B0604020202020204" pitchFamily="34" charset="0"/>
              </a:rPr>
              <a:t>- tire effect of an operation execution logically takes place.</a:t>
            </a:r>
          </a:p>
        </p:txBody>
      </p:sp>
    </p:spTree>
    <p:extLst>
      <p:ext uri="{BB962C8B-B14F-4D97-AF65-F5344CB8AC3E}">
        <p14:creationId xmlns:p14="http://schemas.microsoft.com/office/powerpoint/2010/main" val="2571048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D1EAFF-9385-4E89-8D6E-54577349CC2E}"/>
              </a:ext>
            </a:extLst>
          </p:cNvPr>
          <p:cNvSpPr>
            <a:spLocks noGrp="1"/>
          </p:cNvSpPr>
          <p:nvPr>
            <p:ph idx="1"/>
          </p:nvPr>
        </p:nvSpPr>
        <p:spPr>
          <a:xfrm>
            <a:off x="838200" y="718457"/>
            <a:ext cx="10515600" cy="5458506"/>
          </a:xfrm>
        </p:spPr>
        <p:txBody>
          <a:bodyPr/>
          <a:lstStyle/>
          <a:p>
            <a:r>
              <a:rPr lang="en-US" b="0" i="0" dirty="0">
                <a:solidFill>
                  <a:srgbClr val="4D5156"/>
                </a:solidFill>
                <a:effectLst/>
                <a:latin typeface="arial" panose="020B0604020202020204" pitchFamily="34" charset="0"/>
              </a:rPr>
              <a:t>In concurrent programming, an operation is linearizable if it consists of an ordered list of invocation and response events, that may be extended by adding response events such that: The extended list can be re-expressed as a sequential history. That sequential history is a subset of the original </a:t>
            </a:r>
            <a:r>
              <a:rPr lang="en-US" b="0" i="0" dirty="0" err="1">
                <a:solidFill>
                  <a:srgbClr val="4D5156"/>
                </a:solidFill>
                <a:effectLst/>
                <a:latin typeface="arial" panose="020B0604020202020204" pitchFamily="34" charset="0"/>
              </a:rPr>
              <a:t>unextended</a:t>
            </a:r>
            <a:r>
              <a:rPr lang="en-US" b="0" i="0" dirty="0">
                <a:solidFill>
                  <a:srgbClr val="4D5156"/>
                </a:solidFill>
                <a:effectLst/>
                <a:latin typeface="arial" panose="020B0604020202020204" pitchFamily="34" charset="0"/>
              </a:rPr>
              <a:t> list.</a:t>
            </a:r>
            <a:endParaRPr lang="en-US"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3460234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D1EAFF-9385-4E89-8D6E-54577349CC2E}"/>
              </a:ext>
            </a:extLst>
          </p:cNvPr>
          <p:cNvSpPr>
            <a:spLocks noGrp="1"/>
          </p:cNvSpPr>
          <p:nvPr>
            <p:ph idx="1"/>
          </p:nvPr>
        </p:nvSpPr>
        <p:spPr>
          <a:xfrm>
            <a:off x="838200" y="718457"/>
            <a:ext cx="10515600" cy="5458506"/>
          </a:xfrm>
        </p:spPr>
        <p:txBody>
          <a:bodyPr>
            <a:norm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“With the </a:t>
            </a:r>
            <a:r>
              <a:rPr lang="en-US" dirty="0" err="1">
                <a:effectLst/>
                <a:latin typeface="Calibri" panose="020F0502020204030204" pitchFamily="34" charset="0"/>
                <a:ea typeface="Calibri" panose="020F0502020204030204" pitchFamily="34" charset="0"/>
                <a:cs typeface="Times New Roman" panose="02020603050405020304" pitchFamily="18" charset="0"/>
              </a:rPr>
              <a:t>schemaless</a:t>
            </a:r>
            <a:r>
              <a:rPr lang="en-US" dirty="0">
                <a:effectLst/>
                <a:latin typeface="Calibri" panose="020F0502020204030204" pitchFamily="34" charset="0"/>
                <a:ea typeface="Calibri" panose="020F0502020204030204" pitchFamily="34" charset="0"/>
                <a:cs typeface="Times New Roman" panose="02020603050405020304" pitchFamily="18" charset="0"/>
              </a:rPr>
              <a:t> MongoDB database, there is some additional structure — the system namespace contains an explicit list of collections and indexes. Collections may be implicitly or explicitly created — indexes must be explicitly declared.” </a:t>
            </a:r>
            <a:endParaRPr lang="en-US" b="0" i="0" dirty="0">
              <a:solidFill>
                <a:srgbClr val="202124"/>
              </a:solidFill>
              <a:effectLst/>
              <a:latin typeface="arial" panose="020B0604020202020204" pitchFamily="34" charset="0"/>
            </a:endParaRPr>
          </a:p>
        </p:txBody>
      </p:sp>
      <p:sp>
        <p:nvSpPr>
          <p:cNvPr id="4" name="TextBox 3">
            <a:extLst>
              <a:ext uri="{FF2B5EF4-FFF2-40B4-BE49-F238E27FC236}">
                <a16:creationId xmlns:a16="http://schemas.microsoft.com/office/drawing/2014/main" id="{47191826-853C-4FD6-9E0A-00691BA79395}"/>
              </a:ext>
            </a:extLst>
          </p:cNvPr>
          <p:cNvSpPr txBox="1"/>
          <p:nvPr/>
        </p:nvSpPr>
        <p:spPr>
          <a:xfrm>
            <a:off x="1077482" y="2854842"/>
            <a:ext cx="8998009" cy="923330"/>
          </a:xfrm>
          <a:prstGeom prst="rect">
            <a:avLst/>
          </a:prstGeom>
          <a:noFill/>
        </p:spPr>
        <p:txBody>
          <a:bodyPr wrap="square">
            <a:spAutoFit/>
          </a:bodyPr>
          <a:lstStyle/>
          <a:p>
            <a:r>
              <a:rPr lang="en-US" dirty="0"/>
              <a:t>“MongoDB's update() and save() methods are used to update document into a collection. The update() method updates the values in the existing document while the save() method replaces the existing document with the document passed in save() method.” </a:t>
            </a:r>
          </a:p>
        </p:txBody>
      </p:sp>
    </p:spTree>
    <p:extLst>
      <p:ext uri="{BB962C8B-B14F-4D97-AF65-F5344CB8AC3E}">
        <p14:creationId xmlns:p14="http://schemas.microsoft.com/office/powerpoint/2010/main" val="4113639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ACF25-F097-4EB6-AD77-FD504C808242}"/>
              </a:ext>
            </a:extLst>
          </p:cNvPr>
          <p:cNvSpPr>
            <a:spLocks noGrp="1"/>
          </p:cNvSpPr>
          <p:nvPr>
            <p:ph type="title"/>
          </p:nvPr>
        </p:nvSpPr>
        <p:spPr/>
        <p:txBody>
          <a:bodyPr/>
          <a:lstStyle/>
          <a:p>
            <a:r>
              <a:rPr lang="en-US" dirty="0">
                <a:latin typeface="Arial Black" panose="020B0A04020102020204" pitchFamily="34" charset="0"/>
              </a:rPr>
              <a:t>Collection Updates in MongoDB</a:t>
            </a:r>
            <a:endParaRPr lang="en-PH" dirty="0">
              <a:latin typeface="Arial Black" panose="020B0A04020102020204" pitchFamily="34" charset="0"/>
            </a:endParaRPr>
          </a:p>
        </p:txBody>
      </p:sp>
      <p:sp>
        <p:nvSpPr>
          <p:cNvPr id="3" name="Content Placeholder 2">
            <a:extLst>
              <a:ext uri="{FF2B5EF4-FFF2-40B4-BE49-F238E27FC236}">
                <a16:creationId xmlns:a16="http://schemas.microsoft.com/office/drawing/2014/main" id="{C44CB91D-EF64-48CD-98A8-81E695A5674E}"/>
              </a:ext>
            </a:extLst>
          </p:cNvPr>
          <p:cNvSpPr>
            <a:spLocks noGrp="1"/>
          </p:cNvSpPr>
          <p:nvPr>
            <p:ph idx="1"/>
          </p:nvPr>
        </p:nvSpPr>
        <p:spPr/>
        <p:txBody>
          <a:bodyPr/>
          <a:lstStyle/>
          <a:p>
            <a:pPr marL="0" indent="0">
              <a:buNone/>
            </a:pPr>
            <a:r>
              <a:rPr lang="en-US" b="1" i="1" dirty="0" err="1"/>
              <a:t>db.collection.update</a:t>
            </a:r>
            <a:r>
              <a:rPr lang="en-US" b="1" i="1" dirty="0"/>
              <a:t>(query, update, options)</a:t>
            </a:r>
          </a:p>
          <a:p>
            <a:pPr marL="0" indent="0">
              <a:buNone/>
            </a:pPr>
            <a:endParaRPr lang="en-US" i="1" dirty="0"/>
          </a:p>
          <a:p>
            <a:pPr marL="0" indent="0">
              <a:buNone/>
            </a:pPr>
            <a:r>
              <a:rPr lang="en-US" dirty="0"/>
              <a:t>A method that can modify the following:</a:t>
            </a:r>
          </a:p>
          <a:p>
            <a:pPr>
              <a:buFontTx/>
              <a:buChar char="-"/>
            </a:pPr>
            <a:r>
              <a:rPr lang="en-US" dirty="0"/>
              <a:t>An existing document or documents in a collection</a:t>
            </a:r>
          </a:p>
          <a:p>
            <a:pPr>
              <a:buFontTx/>
              <a:buChar char="-"/>
            </a:pPr>
            <a:r>
              <a:rPr lang="en-US" dirty="0"/>
              <a:t>Specific fields of an existing documents or documents or replace an existing document entirely, depending on the update parameter</a:t>
            </a:r>
          </a:p>
          <a:p>
            <a:pPr>
              <a:buFontTx/>
              <a:buChar char="-"/>
            </a:pPr>
            <a:endParaRPr lang="en-US" dirty="0"/>
          </a:p>
          <a:p>
            <a:pPr marL="0" indent="0">
              <a:buNone/>
            </a:pPr>
            <a:r>
              <a:rPr lang="en-US" dirty="0"/>
              <a:t>By default, this method updates a single document.</a:t>
            </a:r>
          </a:p>
        </p:txBody>
      </p:sp>
    </p:spTree>
    <p:extLst>
      <p:ext uri="{BB962C8B-B14F-4D97-AF65-F5344CB8AC3E}">
        <p14:creationId xmlns:p14="http://schemas.microsoft.com/office/powerpoint/2010/main" val="640353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ACF25-F097-4EB6-AD77-FD504C808242}"/>
              </a:ext>
            </a:extLst>
          </p:cNvPr>
          <p:cNvSpPr>
            <a:spLocks noGrp="1"/>
          </p:cNvSpPr>
          <p:nvPr>
            <p:ph type="title"/>
          </p:nvPr>
        </p:nvSpPr>
        <p:spPr/>
        <p:txBody>
          <a:bodyPr/>
          <a:lstStyle/>
          <a:p>
            <a:r>
              <a:rPr lang="en-US" dirty="0">
                <a:latin typeface="Arial Black" panose="020B0A04020102020204" pitchFamily="34" charset="0"/>
              </a:rPr>
              <a:t>Collection Updates in MongoDB</a:t>
            </a:r>
            <a:endParaRPr lang="en-PH" dirty="0">
              <a:latin typeface="Arial Black" panose="020B0A04020102020204" pitchFamily="34" charset="0"/>
            </a:endParaRPr>
          </a:p>
        </p:txBody>
      </p:sp>
      <p:sp>
        <p:nvSpPr>
          <p:cNvPr id="3" name="Content Placeholder 2">
            <a:extLst>
              <a:ext uri="{FF2B5EF4-FFF2-40B4-BE49-F238E27FC236}">
                <a16:creationId xmlns:a16="http://schemas.microsoft.com/office/drawing/2014/main" id="{C44CB91D-EF64-48CD-98A8-81E695A5674E}"/>
              </a:ext>
            </a:extLst>
          </p:cNvPr>
          <p:cNvSpPr>
            <a:spLocks noGrp="1"/>
          </p:cNvSpPr>
          <p:nvPr>
            <p:ph sz="half" idx="1"/>
          </p:nvPr>
        </p:nvSpPr>
        <p:spPr/>
        <p:txBody>
          <a:bodyPr>
            <a:normAutofit lnSpcReduction="10000"/>
          </a:bodyPr>
          <a:lstStyle/>
          <a:p>
            <a:pPr marL="0" indent="0">
              <a:buNone/>
            </a:pPr>
            <a:r>
              <a:rPr lang="en-US" sz="1600" b="1" i="1" dirty="0" err="1"/>
              <a:t>db.collection.update</a:t>
            </a:r>
            <a:r>
              <a:rPr lang="en-US" sz="1600" b="1" i="1" dirty="0"/>
              <a:t>(</a:t>
            </a:r>
          </a:p>
          <a:p>
            <a:pPr marL="0" indent="0">
              <a:buNone/>
            </a:pPr>
            <a:r>
              <a:rPr lang="en-US" sz="1600" b="1" i="1" dirty="0"/>
              <a:t>   &lt;query&gt;,</a:t>
            </a:r>
          </a:p>
          <a:p>
            <a:pPr marL="0" indent="0">
              <a:buNone/>
            </a:pPr>
            <a:r>
              <a:rPr lang="en-US" sz="1600" b="1" i="1" dirty="0"/>
              <a:t>   &lt;update&gt;,</a:t>
            </a:r>
          </a:p>
          <a:p>
            <a:pPr marL="0" indent="0">
              <a:buNone/>
            </a:pPr>
            <a:r>
              <a:rPr lang="en-US" sz="1600" b="1" i="1" dirty="0"/>
              <a:t>   {</a:t>
            </a:r>
          </a:p>
          <a:p>
            <a:pPr marL="0" indent="0">
              <a:buNone/>
            </a:pPr>
            <a:r>
              <a:rPr lang="en-US" sz="1600" b="1" i="1" dirty="0"/>
              <a:t>     </a:t>
            </a:r>
            <a:r>
              <a:rPr lang="en-US" sz="1600" b="1" i="1" dirty="0" err="1"/>
              <a:t>upsert</a:t>
            </a:r>
            <a:r>
              <a:rPr lang="en-US" sz="1600" b="1" i="1" dirty="0"/>
              <a:t>: &lt;</a:t>
            </a:r>
            <a:r>
              <a:rPr lang="en-US" sz="1600" b="1" i="1" dirty="0" err="1"/>
              <a:t>boolean</a:t>
            </a:r>
            <a:r>
              <a:rPr lang="en-US" sz="1600" b="1" i="1" dirty="0"/>
              <a:t>&gt;,</a:t>
            </a:r>
          </a:p>
          <a:p>
            <a:pPr marL="0" indent="0">
              <a:buNone/>
            </a:pPr>
            <a:r>
              <a:rPr lang="en-US" sz="1600" b="1" i="1" dirty="0"/>
              <a:t>     multi: &lt;</a:t>
            </a:r>
            <a:r>
              <a:rPr lang="en-US" sz="1600" b="1" i="1" dirty="0" err="1"/>
              <a:t>boolean</a:t>
            </a:r>
            <a:r>
              <a:rPr lang="en-US" sz="1600" b="1" i="1" dirty="0"/>
              <a:t>&gt;,</a:t>
            </a:r>
          </a:p>
          <a:p>
            <a:pPr marL="0" indent="0">
              <a:buNone/>
            </a:pPr>
            <a:r>
              <a:rPr lang="en-US" sz="1600" b="1" i="1" dirty="0"/>
              <a:t>     </a:t>
            </a:r>
            <a:r>
              <a:rPr lang="en-US" sz="1600" b="1" i="1" dirty="0" err="1"/>
              <a:t>writeConcern</a:t>
            </a:r>
            <a:r>
              <a:rPr lang="en-US" sz="1600" b="1" i="1" dirty="0"/>
              <a:t>: &lt;document&gt;,</a:t>
            </a:r>
          </a:p>
          <a:p>
            <a:pPr marL="0" indent="0">
              <a:buNone/>
            </a:pPr>
            <a:r>
              <a:rPr lang="en-US" sz="1600" b="1" i="1" dirty="0"/>
              <a:t>     collation: &lt;document&gt;,</a:t>
            </a:r>
          </a:p>
          <a:p>
            <a:pPr marL="0" indent="0">
              <a:buNone/>
            </a:pPr>
            <a:r>
              <a:rPr lang="en-US" sz="1600" b="1" i="1" dirty="0"/>
              <a:t>     </a:t>
            </a:r>
            <a:r>
              <a:rPr lang="en-US" sz="1600" b="1" i="1" dirty="0" err="1"/>
              <a:t>arrayFilters</a:t>
            </a:r>
            <a:r>
              <a:rPr lang="en-US" sz="1600" b="1" i="1" dirty="0"/>
              <a:t>: [ &lt;filterdocument1&gt;, ... ],</a:t>
            </a:r>
          </a:p>
          <a:p>
            <a:pPr marL="0" indent="0">
              <a:buNone/>
            </a:pPr>
            <a:r>
              <a:rPr lang="en-US" sz="1600" b="1" i="1" dirty="0"/>
              <a:t>     hint:  &lt;</a:t>
            </a:r>
            <a:r>
              <a:rPr lang="en-US" sz="1600" b="1" i="1" dirty="0" err="1"/>
              <a:t>document|string</a:t>
            </a:r>
            <a:r>
              <a:rPr lang="en-US" sz="1600" b="1" i="1" dirty="0"/>
              <a:t>&gt;, // Added in MongoDB 4.2</a:t>
            </a:r>
          </a:p>
          <a:p>
            <a:pPr marL="0" indent="0">
              <a:buNone/>
            </a:pPr>
            <a:r>
              <a:rPr lang="en-US" sz="1600" b="1" i="1" dirty="0"/>
              <a:t>     let: &lt;document&gt; // Added in MongoDB 5.0</a:t>
            </a:r>
          </a:p>
          <a:p>
            <a:pPr marL="0" indent="0">
              <a:buNone/>
            </a:pPr>
            <a:r>
              <a:rPr lang="en-US" sz="1600" b="1" i="1" dirty="0"/>
              <a:t>   }</a:t>
            </a:r>
          </a:p>
          <a:p>
            <a:pPr marL="0" indent="0">
              <a:buNone/>
            </a:pPr>
            <a:r>
              <a:rPr lang="en-US" sz="1600" b="1" i="1" dirty="0"/>
              <a:t>)</a:t>
            </a:r>
          </a:p>
        </p:txBody>
      </p:sp>
      <p:sp>
        <p:nvSpPr>
          <p:cNvPr id="4" name="Content Placeholder 3">
            <a:extLst>
              <a:ext uri="{FF2B5EF4-FFF2-40B4-BE49-F238E27FC236}">
                <a16:creationId xmlns:a16="http://schemas.microsoft.com/office/drawing/2014/main" id="{FEA8D7C7-D05E-4ABB-B7F3-5AFD54E71550}"/>
              </a:ext>
            </a:extLst>
          </p:cNvPr>
          <p:cNvSpPr>
            <a:spLocks noGrp="1"/>
          </p:cNvSpPr>
          <p:nvPr>
            <p:ph sz="half" idx="2"/>
          </p:nvPr>
        </p:nvSpPr>
        <p:spPr/>
        <p:txBody>
          <a:bodyPr>
            <a:normAutofit lnSpcReduction="10000"/>
          </a:bodyPr>
          <a:lstStyle/>
          <a:p>
            <a:pPr marL="0" indent="0">
              <a:buNone/>
            </a:pPr>
            <a:r>
              <a:rPr lang="en-US" dirty="0"/>
              <a:t>There are nine parameters you can pass in: </a:t>
            </a:r>
            <a:r>
              <a:rPr lang="en-US" i="1" dirty="0"/>
              <a:t>query, update, </a:t>
            </a:r>
            <a:r>
              <a:rPr lang="en-US" i="1" dirty="0" err="1"/>
              <a:t>upsert</a:t>
            </a:r>
            <a:r>
              <a:rPr lang="en-US" i="1" dirty="0"/>
              <a:t>, multi, </a:t>
            </a:r>
            <a:r>
              <a:rPr lang="en-US" i="1" dirty="0" err="1"/>
              <a:t>writeConcern</a:t>
            </a:r>
            <a:r>
              <a:rPr lang="en-US" i="1" dirty="0"/>
              <a:t>, collation, </a:t>
            </a:r>
            <a:r>
              <a:rPr lang="en-US" i="1" dirty="0" err="1"/>
              <a:t>arrayFilters</a:t>
            </a:r>
            <a:r>
              <a:rPr lang="en-US" i="1" dirty="0"/>
              <a:t>, hint </a:t>
            </a:r>
            <a:r>
              <a:rPr lang="en-US" dirty="0"/>
              <a:t>and </a:t>
            </a:r>
            <a:r>
              <a:rPr lang="en-US" i="1" dirty="0"/>
              <a:t>let</a:t>
            </a:r>
            <a:r>
              <a:rPr lang="en-US" dirty="0"/>
              <a:t>.</a:t>
            </a:r>
          </a:p>
          <a:p>
            <a:pPr marL="0" indent="0">
              <a:buNone/>
            </a:pPr>
            <a:endParaRPr lang="en-US" dirty="0"/>
          </a:p>
          <a:p>
            <a:pPr marL="0" indent="0">
              <a:buNone/>
            </a:pPr>
            <a:r>
              <a:rPr lang="en-US" dirty="0"/>
              <a:t>It returns a </a:t>
            </a:r>
            <a:r>
              <a:rPr lang="en-US" i="1" dirty="0" err="1"/>
              <a:t>WriteResult</a:t>
            </a:r>
            <a:r>
              <a:rPr lang="en-US" dirty="0"/>
              <a:t> document that contains the status of the operation.</a:t>
            </a:r>
          </a:p>
        </p:txBody>
      </p:sp>
    </p:spTree>
    <p:extLst>
      <p:ext uri="{BB962C8B-B14F-4D97-AF65-F5344CB8AC3E}">
        <p14:creationId xmlns:p14="http://schemas.microsoft.com/office/powerpoint/2010/main" val="346537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D1EAFF-9385-4E89-8D6E-54577349CC2E}"/>
              </a:ext>
            </a:extLst>
          </p:cNvPr>
          <p:cNvSpPr>
            <a:spLocks noGrp="1"/>
          </p:cNvSpPr>
          <p:nvPr>
            <p:ph idx="1"/>
          </p:nvPr>
        </p:nvSpPr>
        <p:spPr>
          <a:xfrm>
            <a:off x="838200" y="718457"/>
            <a:ext cx="10515600" cy="5458506"/>
          </a:xfrm>
        </p:spPr>
        <p:txBody>
          <a:bodyPr/>
          <a:lstStyle/>
          <a:p>
            <a:r>
              <a:rPr lang="en-US" b="0" i="0" dirty="0">
                <a:solidFill>
                  <a:srgbClr val="202124"/>
                </a:solidFill>
                <a:effectLst/>
                <a:latin typeface="arial" panose="020B0604020202020204" pitchFamily="34" charset="0"/>
              </a:rPr>
              <a:t>https://www.empiredatasystems.com/data-warehouse-concept.html</a:t>
            </a:r>
          </a:p>
        </p:txBody>
      </p:sp>
      <p:sp>
        <p:nvSpPr>
          <p:cNvPr id="4" name="TextBox 3">
            <a:extLst>
              <a:ext uri="{FF2B5EF4-FFF2-40B4-BE49-F238E27FC236}">
                <a16:creationId xmlns:a16="http://schemas.microsoft.com/office/drawing/2014/main" id="{04941066-F51D-41B0-B27E-09668ADD6D50}"/>
              </a:ext>
            </a:extLst>
          </p:cNvPr>
          <p:cNvSpPr txBox="1"/>
          <p:nvPr/>
        </p:nvSpPr>
        <p:spPr>
          <a:xfrm>
            <a:off x="1048996" y="2314978"/>
            <a:ext cx="6097424" cy="369332"/>
          </a:xfrm>
          <a:prstGeom prst="rect">
            <a:avLst/>
          </a:prstGeom>
          <a:noFill/>
        </p:spPr>
        <p:txBody>
          <a:bodyPr wrap="square">
            <a:spAutoFit/>
          </a:bodyPr>
          <a:lstStyle/>
          <a:p>
            <a:r>
              <a:rPr lang="en-US" dirty="0"/>
              <a:t>https://www.mongodb.com/unstructured-data/schemaless</a:t>
            </a:r>
          </a:p>
        </p:txBody>
      </p:sp>
      <p:sp>
        <p:nvSpPr>
          <p:cNvPr id="6" name="TextBox 5">
            <a:extLst>
              <a:ext uri="{FF2B5EF4-FFF2-40B4-BE49-F238E27FC236}">
                <a16:creationId xmlns:a16="http://schemas.microsoft.com/office/drawing/2014/main" id="{7177BD70-016D-4A57-B8BB-C89B766A2C40}"/>
              </a:ext>
            </a:extLst>
          </p:cNvPr>
          <p:cNvSpPr txBox="1"/>
          <p:nvPr/>
        </p:nvSpPr>
        <p:spPr>
          <a:xfrm>
            <a:off x="1117363" y="3045641"/>
            <a:ext cx="6097424" cy="923330"/>
          </a:xfrm>
          <a:prstGeom prst="rect">
            <a:avLst/>
          </a:prstGeom>
          <a:noFill/>
        </p:spPr>
        <p:txBody>
          <a:bodyPr wrap="square">
            <a:spAutoFit/>
          </a:bodyPr>
          <a:lstStyle/>
          <a:p>
            <a:r>
              <a:rPr lang="en-US" dirty="0"/>
              <a:t>https://www.tutorialspoint.com/mongodb/mongodb_update_document.htm#:~:text=MongoDB's%20update()%20and%20save,passed%20in%20save()%20method.</a:t>
            </a:r>
          </a:p>
        </p:txBody>
      </p:sp>
      <p:sp>
        <p:nvSpPr>
          <p:cNvPr id="8" name="TextBox 7">
            <a:extLst>
              <a:ext uri="{FF2B5EF4-FFF2-40B4-BE49-F238E27FC236}">
                <a16:creationId xmlns:a16="http://schemas.microsoft.com/office/drawing/2014/main" id="{C5D6828F-5C6E-4A70-AA4E-3127ECAE83C6}"/>
              </a:ext>
            </a:extLst>
          </p:cNvPr>
          <p:cNvSpPr txBox="1"/>
          <p:nvPr/>
        </p:nvSpPr>
        <p:spPr>
          <a:xfrm>
            <a:off x="1117363" y="4280831"/>
            <a:ext cx="6097424" cy="646331"/>
          </a:xfrm>
          <a:prstGeom prst="rect">
            <a:avLst/>
          </a:prstGeom>
          <a:noFill/>
        </p:spPr>
        <p:txBody>
          <a:bodyPr wrap="square">
            <a:spAutoFit/>
          </a:bodyPr>
          <a:lstStyle/>
          <a:p>
            <a:pPr marL="0" indent="0">
              <a:buNone/>
            </a:pPr>
            <a:r>
              <a:rPr lang="en-US" dirty="0"/>
              <a:t>https://docs.mongodb.com/manual/reference/method/db.collection.update/#access-control</a:t>
            </a:r>
          </a:p>
        </p:txBody>
      </p:sp>
    </p:spTree>
    <p:extLst>
      <p:ext uri="{BB962C8B-B14F-4D97-AF65-F5344CB8AC3E}">
        <p14:creationId xmlns:p14="http://schemas.microsoft.com/office/powerpoint/2010/main" val="4186826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TotalTime>
  <Words>714</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vt:lpstr>
      <vt:lpstr>Arial Black</vt:lpstr>
      <vt:lpstr>Calibri</vt:lpstr>
      <vt:lpstr>Calibri Light</vt:lpstr>
      <vt:lpstr>Lato Extended</vt:lpstr>
      <vt:lpstr>Office Theme</vt:lpstr>
      <vt:lpstr>Prepare a 5–10 slide deck that discusses the following aspects of data mart and warehouse data modeling:  NoSQL (Not Only SQL) Databases (Links to an external site.) (Links to an external site.) MongoDB (Links to an external site.) (Links to an external site.) Databases and Collections (Links to an external site.) Collection Updates in MongoDB  </vt:lpstr>
      <vt:lpstr>PowerPoint Presentation</vt:lpstr>
      <vt:lpstr>PowerPoint Presentation</vt:lpstr>
      <vt:lpstr>PowerPoint Presentation</vt:lpstr>
      <vt:lpstr>PowerPoint Presentation</vt:lpstr>
      <vt:lpstr>PowerPoint Presentation</vt:lpstr>
      <vt:lpstr>Collection Updates in MongoDB</vt:lpstr>
      <vt:lpstr>Collection Updates in MongoDB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Prepare a 5–10 slide deck that discusses the following aspects of data mart and warehouse data modeling:  NoSQL (Not Only SQL) Databases (Links to an external site.) (Links to an external site.) MongoDB (Links to an external site.) (Links to an external site.) Databases and Collections (Links to an external site.) Collection Updates in MongoDB  </dc:title>
  <dc:creator>winner williams</dc:creator>
  <cp:lastModifiedBy>Logan Berry</cp:lastModifiedBy>
  <cp:revision>6</cp:revision>
  <dcterms:created xsi:type="dcterms:W3CDTF">2022-03-03T22:53:38Z</dcterms:created>
  <dcterms:modified xsi:type="dcterms:W3CDTF">2022-03-06T05:31:36Z</dcterms:modified>
</cp:coreProperties>
</file>