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448E-C7E7-4597-B662-B659BBB28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15A35349-5FED-4344-93A7-4A4043245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9A418677-64EA-4009-8AED-912262974381}"/>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28C29F15-D0A9-4A0C-BAC8-594FE302A63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E1C8F8D5-2041-463D-A5DC-EFD57595F124}"/>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57713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72D6-6173-4228-A1E1-011270F319C6}"/>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4384CEF-F3DF-4BFD-982A-B0A7391FC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2A2D539-D96F-4796-94BF-3164F8D5E7FA}"/>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E225E467-BA05-4185-BF9C-0C5C0FF0F27B}"/>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D6F55FB-3866-41E3-80F7-93F717DD20F8}"/>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398117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4A967-DFA9-4842-B4A3-CF2756764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1D429DAF-C365-4476-949D-C60D82E93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5E84946-183F-4DD1-8C13-0BAA3B806DD4}"/>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0D75C7DE-32C4-4A23-8D0F-8AA1B10BA7A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047331D-12DA-4BE6-B48B-4C5E65F9AC02}"/>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411305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A732-B9F9-417E-9140-53E7B92F7B04}"/>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E3657B9B-0610-435D-9E9C-26FD36521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3D7D6E0-6404-4910-97C1-F9AB9D41AB19}"/>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6F82CE08-72F7-4609-99F6-72B9A07F02B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47223CF-023D-454A-A6C8-40F2D625FA50}"/>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15028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37EB-14D7-4475-BD6D-C8AEDDD77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CE8432CE-87EF-4851-BCAB-A5710DA8C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DDFEC-E284-4DFB-88BD-B1B11FD6C588}"/>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19EACC88-0EA6-4D48-AAEB-04A603164A6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23DD75A-BFF0-4311-86C5-9FF3037E96A0}"/>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18037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CEA1-A9C3-4546-9F71-4B151A239EC5}"/>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B1BA502-4D8C-4D24-B81E-8B1CCE87C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3F8D010F-7171-46D2-8DBF-5635682AB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8CB2949B-5C2E-4E5F-965D-3B252D4DE477}"/>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12412C53-CDEF-4B26-96B8-EEF046644679}"/>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73958F1-3BE9-4BAD-8CA2-75B41CBC7DFB}"/>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94463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ADC0-AF1B-4937-AD24-9851231CDFC7}"/>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00AFF008-316B-4C2B-9BF0-DE2D94AD1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FCC02-6E28-4A51-8FB0-883F32CAC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8DF39C0F-509F-4A4C-9008-3C588F975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FAE56-152B-4692-93C7-7AF3FCAA35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D2A646F-611B-460A-8E4F-F1536273F01A}"/>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8" name="Footer Placeholder 7">
            <a:extLst>
              <a:ext uri="{FF2B5EF4-FFF2-40B4-BE49-F238E27FC236}">
                <a16:creationId xmlns:a16="http://schemas.microsoft.com/office/drawing/2014/main" id="{83FF99E1-0BB8-45C9-BC49-1154C6410DE1}"/>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42F73099-0D93-4104-91AE-AA6C9B55E575}"/>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9400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E490-0865-4720-8D1C-A657CD394D78}"/>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B8E8B860-7AE6-42BC-AF7D-043D836275F5}"/>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4" name="Footer Placeholder 3">
            <a:extLst>
              <a:ext uri="{FF2B5EF4-FFF2-40B4-BE49-F238E27FC236}">
                <a16:creationId xmlns:a16="http://schemas.microsoft.com/office/drawing/2014/main" id="{E72BDDE7-2031-4B07-90F5-534ACDA2D364}"/>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66D4D429-4241-4B80-9212-439023ACF641}"/>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27036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6367D-D356-4924-8525-F1728C75D080}"/>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3" name="Footer Placeholder 2">
            <a:extLst>
              <a:ext uri="{FF2B5EF4-FFF2-40B4-BE49-F238E27FC236}">
                <a16:creationId xmlns:a16="http://schemas.microsoft.com/office/drawing/2014/main" id="{63A325D0-7D9F-40D0-B4EF-33A275C7894F}"/>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C2657128-0B43-4650-9378-0F3E783B1E19}"/>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24911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0E66-A6C2-445D-8CD4-EA938F547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7C90A011-8381-45B2-A7F2-2FAFB03D1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63C3CFA-6A3C-4FFC-8452-F0803D8E5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0092A-E35C-4449-902B-944BD0E26D78}"/>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66DCD628-CF8B-430C-8748-FDFDF31E1D5A}"/>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FBEEFC65-1368-42E5-85EC-43E276605CFD}"/>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34452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C2D7-FC8D-464A-B1ED-A01E54030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56C420DE-F2B5-48B2-9703-E7D0DF712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A8FCBE40-C09C-45E1-84A6-60E293D65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1692E-CA1D-44C7-AA37-13D22D3AB2E5}"/>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C55900FD-D332-4F24-938D-A51B3247A14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A8BF6CE-2587-4CAC-94A6-4DB414ED6592}"/>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23952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3AA3-9FC5-475F-8086-8F75A9C4A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B139548F-D29A-48AC-9906-48ACE0A0E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CF22DB7-DE6E-4771-89B7-95CAAD3C8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3B394227-E876-4A53-A298-1F7015D2A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C7E3D52D-A912-441A-9256-E52CBC20C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F82AC-7038-41BB-B901-95AE58D23E55}" type="slidenum">
              <a:rPr lang="en-GH" smtClean="0"/>
              <a:t>‹#›</a:t>
            </a:fld>
            <a:endParaRPr lang="en-GH"/>
          </a:p>
        </p:txBody>
      </p:sp>
    </p:spTree>
    <p:extLst>
      <p:ext uri="{BB962C8B-B14F-4D97-AF65-F5344CB8AC3E}">
        <p14:creationId xmlns:p14="http://schemas.microsoft.com/office/powerpoint/2010/main" val="372939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ongoDB"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1.xml"/><Relationship Id="rId5" Type="http://schemas.openxmlformats.org/officeDocument/2006/relationships/hyperlink" Target="https://docs.mongodb.com/manual/reference/method/db.collection.update/" TargetMode="External"/><Relationship Id="rId4" Type="http://schemas.openxmlformats.org/officeDocument/2006/relationships/hyperlink" Target="https://docs.mongodb.com/manual/core/databases-and-colle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30B8-273A-41FB-B4A2-804D717A96D0}"/>
              </a:ext>
            </a:extLst>
          </p:cNvPr>
          <p:cNvSpPr>
            <a:spLocks noGrp="1"/>
          </p:cNvSpPr>
          <p:nvPr>
            <p:ph type="ctrTitle"/>
          </p:nvPr>
        </p:nvSpPr>
        <p:spPr>
          <a:xfrm>
            <a:off x="1524000" y="1319349"/>
            <a:ext cx="9144000" cy="3618412"/>
          </a:xfrm>
        </p:spPr>
        <p:txBody>
          <a:bodyPr>
            <a:noAutofit/>
          </a:bodyPr>
          <a:lstStyle/>
          <a:p>
            <a:pPr algn="l"/>
            <a:r>
              <a:rPr lang="en-US" sz="2400" b="0" i="0" dirty="0">
                <a:solidFill>
                  <a:srgbClr val="525252"/>
                </a:solidFill>
                <a:effectLst/>
                <a:latin typeface="Lato Extended"/>
              </a:rPr>
              <a:t>Prepare a 5–10 slide deck that discusses the following aspects of data mart and warehouse data modeling:</a:t>
            </a:r>
            <a:br>
              <a:rPr lang="en-US" sz="2400" b="0" i="0" dirty="0">
                <a:solidFill>
                  <a:srgbClr val="525252"/>
                </a:solidFill>
                <a:effectLst/>
                <a:latin typeface="Lato Extended"/>
              </a:rPr>
            </a:br>
            <a:br>
              <a:rPr lang="en-US" sz="2400" b="0" i="0" dirty="0">
                <a:solidFill>
                  <a:srgbClr val="525252"/>
                </a:solidFill>
                <a:effectLst/>
                <a:latin typeface="Lato Extended"/>
              </a:rPr>
            </a:br>
            <a:r>
              <a:rPr lang="en-US" sz="2400" b="0" i="0" u="sng" dirty="0">
                <a:solidFill>
                  <a:srgbClr val="525252"/>
                </a:solidFill>
                <a:effectLst/>
                <a:latin typeface="Lato Extended"/>
                <a:hlinkClick r:id="rId2"/>
              </a:rPr>
              <a:t>NoSQL (Not Only SQL) Databases (Links to an external site.)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3"/>
              </a:rPr>
              <a:t>MongoDB (Links to an external site.)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4"/>
              </a:rPr>
              <a:t>Databases and Collections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5"/>
              </a:rPr>
              <a:t>Collection Updates in MongoDB</a:t>
            </a:r>
            <a:br>
              <a:rPr lang="en-US" sz="2400" b="0" i="0" u="sng" dirty="0">
                <a:solidFill>
                  <a:srgbClr val="525252"/>
                </a:solidFill>
                <a:effectLst/>
                <a:latin typeface="Lato Extended"/>
              </a:rPr>
            </a:br>
            <a:br>
              <a:rPr lang="en-US" sz="2400" b="0" i="0" dirty="0">
                <a:solidFill>
                  <a:srgbClr val="525252"/>
                </a:solidFill>
                <a:effectLst/>
                <a:latin typeface="Lato Extended"/>
              </a:rPr>
            </a:br>
            <a:endParaRPr lang="en-GH" sz="2400" dirty="0"/>
          </a:p>
        </p:txBody>
      </p:sp>
    </p:spTree>
    <p:extLst>
      <p:ext uri="{BB962C8B-B14F-4D97-AF65-F5344CB8AC3E}">
        <p14:creationId xmlns:p14="http://schemas.microsoft.com/office/powerpoint/2010/main" val="37837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normAutofit/>
          </a:bodyPr>
          <a:lstStyle/>
          <a:p>
            <a:r>
              <a:rPr lang="en-US" b="1" i="0" dirty="0">
                <a:solidFill>
                  <a:srgbClr val="202124"/>
                </a:solidFill>
                <a:effectLst/>
                <a:latin typeface="arial" panose="020B0604020202020204" pitchFamily="34" charset="0"/>
              </a:rPr>
              <a:t>SQL databases are vertically scalable, while NoSQL databases are horizontally scalable</a:t>
            </a:r>
            <a:r>
              <a:rPr lang="en-US" b="0" i="0" dirty="0">
                <a:solidFill>
                  <a:srgbClr val="202124"/>
                </a:solidFill>
                <a:effectLst/>
                <a:latin typeface="arial" panose="020B0604020202020204" pitchFamily="34" charset="0"/>
              </a:rPr>
              <a:t>. SQL databases are table-based, while NoSQL databases are document, key-value, graph, or wide-column stores. SQL databases are better for multi-row transactions, while NoSQL is better for unstructured data like documents or JSON.</a:t>
            </a:r>
          </a:p>
          <a:p>
            <a:r>
              <a:rPr lang="en-US" b="0" i="0" dirty="0">
                <a:solidFill>
                  <a:srgbClr val="202124"/>
                </a:solidFill>
                <a:effectLst/>
                <a:latin typeface="arial" panose="020B0604020202020204" pitchFamily="34" charset="0"/>
              </a:rPr>
              <a:t>NoSQL databases provide a variety of data models such as </a:t>
            </a:r>
            <a:r>
              <a:rPr lang="en-US" b="1" i="0" dirty="0">
                <a:solidFill>
                  <a:srgbClr val="202124"/>
                </a:solidFill>
                <a:effectLst/>
                <a:latin typeface="arial" panose="020B0604020202020204" pitchFamily="34" charset="0"/>
              </a:rPr>
              <a:t>key-value, document, and graph</a:t>
            </a:r>
            <a:r>
              <a:rPr lang="en-US" b="0" i="0" dirty="0">
                <a:solidFill>
                  <a:srgbClr val="202124"/>
                </a:solidFill>
                <a:effectLst/>
                <a:latin typeface="arial" panose="020B0604020202020204" pitchFamily="34" charset="0"/>
              </a:rPr>
              <a:t>, which are optimized for performance and scale. Relational databases provide atomicity, consistency, isolation, and durability (ACID) properties: Atomicity requires a transaction to execute completely or not at all.</a:t>
            </a:r>
          </a:p>
        </p:txBody>
      </p:sp>
    </p:spTree>
    <p:extLst>
      <p:ext uri="{BB962C8B-B14F-4D97-AF65-F5344CB8AC3E}">
        <p14:creationId xmlns:p14="http://schemas.microsoft.com/office/powerpoint/2010/main" val="44957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Data Warehouses have very little in common with NoSQL - the main similarity is that any two data warehouses can have very different philosophies or conventions just like any two NoSQL systems can be nearly unrelated. The only concept they share is that </a:t>
            </a:r>
            <a:r>
              <a:rPr lang="en-US" b="1" i="0" dirty="0">
                <a:solidFill>
                  <a:srgbClr val="202124"/>
                </a:solidFill>
                <a:effectLst/>
                <a:latin typeface="arial" panose="020B0604020202020204" pitchFamily="34" charset="0"/>
              </a:rPr>
              <a:t>they are both used to analyze large amounts of data</a:t>
            </a:r>
            <a:r>
              <a:rPr lang="en-US" b="0" i="0" dirty="0">
                <a:solidFill>
                  <a:srgbClr val="202124"/>
                </a:solidFill>
                <a:effectLst/>
                <a:latin typeface="arial" panose="020B0604020202020204" pitchFamily="34" charset="0"/>
              </a:rPr>
              <a:t>.</a:t>
            </a:r>
            <a:endParaRPr lang="en-GH" dirty="0"/>
          </a:p>
          <a:p>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1203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In a linearizable system, although operations overlap on a shared object, each operation appears to take place instantaneously. Linearizability is </a:t>
            </a:r>
            <a:r>
              <a:rPr lang="en-US" b="1" i="0" dirty="0">
                <a:solidFill>
                  <a:srgbClr val="202124"/>
                </a:solidFill>
                <a:effectLst/>
                <a:latin typeface="arial" panose="020B0604020202020204" pitchFamily="34" charset="0"/>
              </a:rPr>
              <a:t>a strong correctness condition</a:t>
            </a:r>
            <a:r>
              <a:rPr lang="en-US" b="0" i="0" dirty="0">
                <a:solidFill>
                  <a:srgbClr val="202124"/>
                </a:solidFill>
                <a:effectLst/>
                <a:latin typeface="arial" panose="020B0604020202020204" pitchFamily="34" charset="0"/>
              </a:rPr>
              <a:t>, which constrains what outputs are possible when an object is accessed by multiple processes concurrently</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most common way to prove linearizability is </a:t>
            </a:r>
            <a:r>
              <a:rPr lang="en-US" b="1" i="0" dirty="0">
                <a:solidFill>
                  <a:srgbClr val="202124"/>
                </a:solidFill>
                <a:effectLst/>
                <a:latin typeface="arial" panose="020B0604020202020204" pitchFamily="34" charset="0"/>
              </a:rPr>
              <a:t>to identify the so-called linearization points of each operation</a:t>
            </a:r>
            <a:r>
              <a:rPr lang="en-US" b="0" i="0" dirty="0">
                <a:solidFill>
                  <a:srgbClr val="202124"/>
                </a:solidFill>
                <a:effectLst/>
                <a:latin typeface="arial" panose="020B0604020202020204" pitchFamily="34" charset="0"/>
              </a:rPr>
              <a:t>. These are program points where the </a:t>
            </a:r>
            <a:r>
              <a:rPr lang="en-US" b="0" i="0" dirty="0" err="1">
                <a:solidFill>
                  <a:srgbClr val="202124"/>
                </a:solidFill>
                <a:effectLst/>
                <a:latin typeface="arial" panose="020B0604020202020204" pitchFamily="34" charset="0"/>
              </a:rPr>
              <a:t>en</a:t>
            </a:r>
            <a:r>
              <a:rPr lang="en-US" b="0" i="0" dirty="0">
                <a:solidFill>
                  <a:srgbClr val="202124"/>
                </a:solidFill>
                <a:effectLst/>
                <a:latin typeface="arial" panose="020B0604020202020204" pitchFamily="34" charset="0"/>
              </a:rPr>
              <a:t>- tire effect of an operation execution logically takes place.</a:t>
            </a:r>
          </a:p>
        </p:txBody>
      </p:sp>
    </p:spTree>
    <p:extLst>
      <p:ext uri="{BB962C8B-B14F-4D97-AF65-F5344CB8AC3E}">
        <p14:creationId xmlns:p14="http://schemas.microsoft.com/office/powerpoint/2010/main" val="257104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4D5156"/>
                </a:solidFill>
                <a:effectLst/>
                <a:latin typeface="arial" panose="020B0604020202020204" pitchFamily="34" charset="0"/>
              </a:rPr>
              <a:t>In concurrent programming, an operation is linearizable if it consists of an ordered list of invocation and response events, that may be extended by adding response events such that: The extended list can be re-expressed as a sequential history. That sequential history is a subset of the original </a:t>
            </a:r>
            <a:r>
              <a:rPr lang="en-US" b="0" i="0" dirty="0" err="1">
                <a:solidFill>
                  <a:srgbClr val="4D5156"/>
                </a:solidFill>
                <a:effectLst/>
                <a:latin typeface="arial" panose="020B0604020202020204" pitchFamily="34" charset="0"/>
              </a:rPr>
              <a:t>unextended</a:t>
            </a:r>
            <a:r>
              <a:rPr lang="en-US" b="0" i="0" dirty="0">
                <a:solidFill>
                  <a:srgbClr val="4D5156"/>
                </a:solidFill>
                <a:effectLst/>
                <a:latin typeface="arial" panose="020B0604020202020204" pitchFamily="34" charset="0"/>
              </a:rPr>
              <a:t> list.</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4602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411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https://www.empiredatasystems.com/data-warehouse-concept.html</a:t>
            </a:r>
          </a:p>
        </p:txBody>
      </p:sp>
    </p:spTree>
    <p:extLst>
      <p:ext uri="{BB962C8B-B14F-4D97-AF65-F5344CB8AC3E}">
        <p14:creationId xmlns:p14="http://schemas.microsoft.com/office/powerpoint/2010/main" val="4186826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379</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Lato Extended</vt:lpstr>
      <vt:lpstr>Office Theme</vt:lpstr>
      <vt:lpstr>Prepare a 5–10 slide deck that discusses the following aspects of data mart and warehouse data modeling:  NoSQL (Not Only SQL) Databases (Links to an external site.) (Links to an external site.) MongoDB (Links to an external site.) (Links to an external site.) Databases and Collections (Links to an external site.) Collection Updates in MongoDB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a 5–10 slide deck that discusses the following aspects of data mart and warehouse data modeling:  NoSQL (Not Only SQL) Databases (Links to an external site.) (Links to an external site.) MongoDB (Links to an external site.) (Links to an external site.) Databases and Collections (Links to an external site.) Collection Updates in MongoDB  </dc:title>
  <dc:creator>winner williams</dc:creator>
  <cp:lastModifiedBy>Logan Berry</cp:lastModifiedBy>
  <cp:revision>5</cp:revision>
  <dcterms:created xsi:type="dcterms:W3CDTF">2022-03-03T22:53:38Z</dcterms:created>
  <dcterms:modified xsi:type="dcterms:W3CDTF">2022-03-05T20:02:43Z</dcterms:modified>
</cp:coreProperties>
</file>