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2" d="100"/>
          <a:sy n="112" d="100"/>
        </p:scale>
        <p:origin x="2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65A4-1112-48E2-9EF2-552D827F6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583236-C33D-4441-9768-6649F5143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145B87-3BCC-4594-B5C3-36769C6813FF}"/>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5" name="Footer Placeholder 4">
            <a:extLst>
              <a:ext uri="{FF2B5EF4-FFF2-40B4-BE49-F238E27FC236}">
                <a16:creationId xmlns:a16="http://schemas.microsoft.com/office/drawing/2014/main" id="{A075FC6F-43F1-4718-BF7B-E1466413A3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9ED8A8-6947-477C-A1E3-EE35878F9CC4}"/>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139878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6FEA-5E18-4FF4-9B1B-DF744289B8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DF8E80-A89F-4489-9CBB-254D7B67A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FE03C1-059B-4B22-9C4C-0B4168B6F926}"/>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5" name="Footer Placeholder 4">
            <a:extLst>
              <a:ext uri="{FF2B5EF4-FFF2-40B4-BE49-F238E27FC236}">
                <a16:creationId xmlns:a16="http://schemas.microsoft.com/office/drawing/2014/main" id="{753A158A-1118-417D-952B-CB81ED4BD1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00251-D189-43ED-AC6C-C2686C51173F}"/>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373735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96E6E-C567-47CA-996B-75468F88F6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822F6E-3A37-435F-BB95-1FDEA4D05F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2D1A2A-8870-431E-940C-3B44AFD310AC}"/>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5" name="Footer Placeholder 4">
            <a:extLst>
              <a:ext uri="{FF2B5EF4-FFF2-40B4-BE49-F238E27FC236}">
                <a16:creationId xmlns:a16="http://schemas.microsoft.com/office/drawing/2014/main" id="{2764B50C-AEF7-410F-BACB-07EC5121A2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383EF1-0710-42FA-96C9-ED67F34196C7}"/>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223170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B638-4FD3-4595-AC80-CE15967056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FE64D3-E596-44DD-A1A1-FFFB5D012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99892E-23C8-4046-A58F-F47450169413}"/>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5" name="Footer Placeholder 4">
            <a:extLst>
              <a:ext uri="{FF2B5EF4-FFF2-40B4-BE49-F238E27FC236}">
                <a16:creationId xmlns:a16="http://schemas.microsoft.com/office/drawing/2014/main" id="{1501A427-3F80-425B-923F-D2B67FB957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9AC4D-708E-49AD-842A-7D2E91355A0B}"/>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41325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F927-A3CF-4C2E-918B-D268EEE1BA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29134E-7AD5-45EE-8B1C-6F88C3F07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E56B7-CEBF-492A-A19B-E0D6A21C926E}"/>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5" name="Footer Placeholder 4">
            <a:extLst>
              <a:ext uri="{FF2B5EF4-FFF2-40B4-BE49-F238E27FC236}">
                <a16:creationId xmlns:a16="http://schemas.microsoft.com/office/drawing/2014/main" id="{D455D550-A822-440E-AD3F-38BE54CC34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2A80B7-E3A4-47A2-BB56-8D120478ACB5}"/>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276904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477C-7667-451A-8CB9-CE00117781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77A6E7-47FE-45DD-B2C4-C067DC74F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6A3FE3-CCD8-48D7-BF18-8B7CEF0CE0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53B257-1A59-4263-881F-B443E3B14D89}"/>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6" name="Footer Placeholder 5">
            <a:extLst>
              <a:ext uri="{FF2B5EF4-FFF2-40B4-BE49-F238E27FC236}">
                <a16:creationId xmlns:a16="http://schemas.microsoft.com/office/drawing/2014/main" id="{D1A7D6F7-FFE6-4FEE-B6D9-61A27EEA05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B694AD-E4AA-4D00-BF5F-1250881E007B}"/>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151170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7340-5CBD-4300-B147-5511E1DFB8D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A56D2F-705A-413B-8D44-9A98284C3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0D43DB-D5AF-44A1-9843-55DC6CF23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152A5B-25F7-4E24-AAE0-B980CF8A4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7133B-98F8-47D0-A655-4FA3BC9F6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B74121C-5052-48FF-944E-6EFE92ED0916}"/>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8" name="Footer Placeholder 7">
            <a:extLst>
              <a:ext uri="{FF2B5EF4-FFF2-40B4-BE49-F238E27FC236}">
                <a16:creationId xmlns:a16="http://schemas.microsoft.com/office/drawing/2014/main" id="{976DF210-073E-48FC-97D9-FFF46CC4E4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0C40B7-212C-4CD1-9DD3-667E7017BF85}"/>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73900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5DD8-A60D-4B10-A79C-F4999C7AF69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6A7514-EEF0-4341-9A46-3A6B3766837A}"/>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4" name="Footer Placeholder 3">
            <a:extLst>
              <a:ext uri="{FF2B5EF4-FFF2-40B4-BE49-F238E27FC236}">
                <a16:creationId xmlns:a16="http://schemas.microsoft.com/office/drawing/2014/main" id="{DA193BA4-486D-47FF-AE30-4FC5C31C79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0A4163A-1673-49B7-8A5D-C1AF4F209F58}"/>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314072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4353F8-E662-4F59-B70E-80CD90B6115E}"/>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3" name="Footer Placeholder 2">
            <a:extLst>
              <a:ext uri="{FF2B5EF4-FFF2-40B4-BE49-F238E27FC236}">
                <a16:creationId xmlns:a16="http://schemas.microsoft.com/office/drawing/2014/main" id="{019921A9-ADD6-4A81-82E3-992171013A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897B17-8DCF-433F-BB94-C87A510E9388}"/>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333820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7863-6B56-4341-999A-D20362CC5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A99DF8D-0D8C-47F5-854B-CAF983141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CF1F5C-A9EE-48CF-BB94-1687F4A66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F19E0-437C-4307-BA65-5657F5328580}"/>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6" name="Footer Placeholder 5">
            <a:extLst>
              <a:ext uri="{FF2B5EF4-FFF2-40B4-BE49-F238E27FC236}">
                <a16:creationId xmlns:a16="http://schemas.microsoft.com/office/drawing/2014/main" id="{A19ED183-085E-4307-95AC-2ED5EA5856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9CFB51-F2DF-4F67-9C04-D7A719664647}"/>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65121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E24D-C2C3-4C2D-96B0-DA9B723B8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E2DCD8-4CE4-4DA4-BD0E-069C14901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5E9F2E-4F5D-4AC9-BD06-177324F8F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A38BC-CED4-4762-A092-79F3C679829F}"/>
              </a:ext>
            </a:extLst>
          </p:cNvPr>
          <p:cNvSpPr>
            <a:spLocks noGrp="1"/>
          </p:cNvSpPr>
          <p:nvPr>
            <p:ph type="dt" sz="half" idx="10"/>
          </p:nvPr>
        </p:nvSpPr>
        <p:spPr/>
        <p:txBody>
          <a:bodyPr/>
          <a:lstStyle/>
          <a:p>
            <a:fld id="{E5BD7323-FAF8-4070-8282-84C162791A8A}" type="datetimeFigureOut">
              <a:rPr lang="en-GB" smtClean="0"/>
              <a:t>26/03/2022</a:t>
            </a:fld>
            <a:endParaRPr lang="en-GB"/>
          </a:p>
        </p:txBody>
      </p:sp>
      <p:sp>
        <p:nvSpPr>
          <p:cNvPr id="6" name="Footer Placeholder 5">
            <a:extLst>
              <a:ext uri="{FF2B5EF4-FFF2-40B4-BE49-F238E27FC236}">
                <a16:creationId xmlns:a16="http://schemas.microsoft.com/office/drawing/2014/main" id="{5169DFC1-8169-4830-A910-D7F144AF5D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2761FE-590B-4371-AF10-83984A5AB651}"/>
              </a:ext>
            </a:extLst>
          </p:cNvPr>
          <p:cNvSpPr>
            <a:spLocks noGrp="1"/>
          </p:cNvSpPr>
          <p:nvPr>
            <p:ph type="sldNum" sz="quarter" idx="12"/>
          </p:nvPr>
        </p:nvSpPr>
        <p:spPr/>
        <p:txBody>
          <a:bodyPr/>
          <a:lstStyle/>
          <a:p>
            <a:fld id="{9DAE92DB-5361-4B18-82C7-4F769DCAC1DA}" type="slidenum">
              <a:rPr lang="en-GB" smtClean="0"/>
              <a:t>‹#›</a:t>
            </a:fld>
            <a:endParaRPr lang="en-GB"/>
          </a:p>
        </p:txBody>
      </p:sp>
    </p:spTree>
    <p:extLst>
      <p:ext uri="{BB962C8B-B14F-4D97-AF65-F5344CB8AC3E}">
        <p14:creationId xmlns:p14="http://schemas.microsoft.com/office/powerpoint/2010/main" val="385658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59296-BFF3-4119-9827-7F1034890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375B4C-1036-4B35-8B05-B5B77775EA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167246-6050-4BE1-9084-F2C5E98D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D7323-FAF8-4070-8282-84C162791A8A}" type="datetimeFigureOut">
              <a:rPr lang="en-GB" smtClean="0"/>
              <a:t>26/03/2022</a:t>
            </a:fld>
            <a:endParaRPr lang="en-GB"/>
          </a:p>
        </p:txBody>
      </p:sp>
      <p:sp>
        <p:nvSpPr>
          <p:cNvPr id="5" name="Footer Placeholder 4">
            <a:extLst>
              <a:ext uri="{FF2B5EF4-FFF2-40B4-BE49-F238E27FC236}">
                <a16:creationId xmlns:a16="http://schemas.microsoft.com/office/drawing/2014/main" id="{3550A35C-F5B8-46AF-A382-81B9B8B31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CF1ED5-F20E-4523-8DAC-903C0CE7A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E92DB-5361-4B18-82C7-4F769DCAC1DA}" type="slidenum">
              <a:rPr lang="en-GB" smtClean="0"/>
              <a:t>‹#›</a:t>
            </a:fld>
            <a:endParaRPr lang="en-GB"/>
          </a:p>
        </p:txBody>
      </p:sp>
    </p:spTree>
    <p:extLst>
      <p:ext uri="{BB962C8B-B14F-4D97-AF65-F5344CB8AC3E}">
        <p14:creationId xmlns:p14="http://schemas.microsoft.com/office/powerpoint/2010/main" val="3577135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in/overview/what-is-cloud-computing/" TargetMode="External"/><Relationship Id="rId2" Type="http://schemas.openxmlformats.org/officeDocument/2006/relationships/hyperlink" Target="https://www.projectpro.io/article/10-reasons-why-you-should-use-nodejs/129" TargetMode="External"/><Relationship Id="rId1" Type="http://schemas.openxmlformats.org/officeDocument/2006/relationships/slideLayout" Target="../slideLayouts/slideLayout2.xml"/><Relationship Id="rId5" Type="http://schemas.openxmlformats.org/officeDocument/2006/relationships/hyperlink" Target="https://www.techtarget.com/searchaws/definition/Amazon-Web-Services" TargetMode="External"/><Relationship Id="rId4" Type="http://schemas.openxmlformats.org/officeDocument/2006/relationships/hyperlink" Target="https://www.mongodb.com/cloud-database/cloud-compu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4F8FAB-0D26-4E1D-B6F6-8D187AF32F45}"/>
              </a:ext>
            </a:extLst>
          </p:cNvPr>
          <p:cNvSpPr>
            <a:spLocks noGrp="1"/>
          </p:cNvSpPr>
          <p:nvPr>
            <p:ph type="subTitle" idx="1"/>
          </p:nvPr>
        </p:nvSpPr>
        <p:spPr>
          <a:xfrm>
            <a:off x="1524000" y="660400"/>
            <a:ext cx="9144000" cy="5181600"/>
          </a:xfrm>
        </p:spPr>
        <p:txBody>
          <a:bodyPr>
            <a:normAutofit fontScale="92500" lnSpcReduction="10000"/>
          </a:bodyPr>
          <a:lstStyle/>
          <a:p>
            <a:r>
              <a:rPr lang="en-GB" dirty="0"/>
              <a:t>Prepare a 5–10 slide deck that discusses the planning and design work for the integration for incorporating a MEAN (MongoDB, Express.js, Angular.js, and Node.js) application into the corporate data warehouse. You should use the following as supporting material.</a:t>
            </a:r>
          </a:p>
          <a:p>
            <a:endParaRPr lang="en-GB" dirty="0"/>
          </a:p>
          <a:p>
            <a:r>
              <a:rPr lang="en-GB" dirty="0"/>
              <a:t>Big Data</a:t>
            </a:r>
          </a:p>
          <a:p>
            <a:r>
              <a:rPr lang="en-GB" dirty="0"/>
              <a:t>Application Software (Links to an external site.)</a:t>
            </a:r>
          </a:p>
          <a:p>
            <a:r>
              <a:rPr lang="en-GB" dirty="0"/>
              <a:t>Data processing (Links to an external site.)</a:t>
            </a:r>
          </a:p>
          <a:p>
            <a:r>
              <a:rPr lang="en-GB" dirty="0"/>
              <a:t>Big Data (Links to an external site.)</a:t>
            </a:r>
          </a:p>
          <a:p>
            <a:r>
              <a:rPr lang="en-GB" dirty="0"/>
              <a:t>Cloud Computing </a:t>
            </a:r>
          </a:p>
          <a:p>
            <a:r>
              <a:rPr lang="en-GB" dirty="0"/>
              <a:t>Cloud Computing (Links to an external site.)</a:t>
            </a:r>
          </a:p>
          <a:p>
            <a:r>
              <a:rPr lang="en-GB" dirty="0"/>
              <a:t>Amazon Web Services (Links to an external site.)</a:t>
            </a:r>
          </a:p>
          <a:p>
            <a:r>
              <a:rPr lang="en-GB" dirty="0"/>
              <a:t>Microsoft Azure (Links to an external site.)</a:t>
            </a:r>
          </a:p>
          <a:p>
            <a:r>
              <a:rPr lang="en-GB" dirty="0"/>
              <a:t>Cloud Data Warehousing For Dummies</a:t>
            </a:r>
          </a:p>
        </p:txBody>
      </p:sp>
    </p:spTree>
    <p:extLst>
      <p:ext uri="{BB962C8B-B14F-4D97-AF65-F5344CB8AC3E}">
        <p14:creationId xmlns:p14="http://schemas.microsoft.com/office/powerpoint/2010/main" val="194619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D071F-37E8-4063-AD5D-DF1900DD8179}"/>
              </a:ext>
            </a:extLst>
          </p:cNvPr>
          <p:cNvSpPr>
            <a:spLocks noGrp="1"/>
          </p:cNvSpPr>
          <p:nvPr>
            <p:ph idx="1"/>
          </p:nvPr>
        </p:nvSpPr>
        <p:spPr>
          <a:xfrm>
            <a:off x="838200" y="774700"/>
            <a:ext cx="10515600" cy="5402263"/>
          </a:xfrm>
        </p:spPr>
        <p:txBody>
          <a:bodyPr/>
          <a:lstStyle/>
          <a:p>
            <a:pPr marL="0" indent="0">
              <a:buNone/>
            </a:pPr>
            <a:r>
              <a:rPr lang="en-GB" dirty="0">
                <a:hlinkClick r:id="rId2"/>
              </a:rPr>
              <a:t>https://www.projectpro.io/article/10-reasons-why-you-should-use-nodejs/129</a:t>
            </a:r>
            <a:endParaRPr lang="en-GB" dirty="0"/>
          </a:p>
          <a:p>
            <a:pPr marL="0" indent="0">
              <a:buNone/>
            </a:pPr>
            <a:r>
              <a:rPr lang="en-GB" dirty="0">
                <a:hlinkClick r:id="rId3"/>
              </a:rPr>
              <a:t>https://azure.microsoft.com/en-in/overview/what-is-cloud-computing/</a:t>
            </a:r>
            <a:endParaRPr lang="en-GB" dirty="0"/>
          </a:p>
          <a:p>
            <a:pPr marL="0" indent="0">
              <a:buNone/>
            </a:pPr>
            <a:r>
              <a:rPr lang="en-GB" dirty="0">
                <a:hlinkClick r:id="rId4"/>
              </a:rPr>
              <a:t>https://www.mongodb.com/cloud-database/cloud-computing</a:t>
            </a:r>
            <a:endParaRPr lang="en-GB" dirty="0"/>
          </a:p>
          <a:p>
            <a:pPr marL="0" indent="0">
              <a:buNone/>
            </a:pPr>
            <a:r>
              <a:rPr lang="en-GB" dirty="0">
                <a:hlinkClick r:id="rId5"/>
              </a:rPr>
              <a:t>https://www.techtarget.com/searchaws/definition/Amazon-Web-Services</a:t>
            </a: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9969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8402-E4CB-4C1B-AB05-D6A5AA7F10EE}"/>
              </a:ext>
            </a:extLst>
          </p:cNvPr>
          <p:cNvSpPr>
            <a:spLocks noGrp="1"/>
          </p:cNvSpPr>
          <p:nvPr>
            <p:ph type="title"/>
          </p:nvPr>
        </p:nvSpPr>
        <p:spPr/>
        <p:txBody>
          <a:bodyPr/>
          <a:lstStyle/>
          <a:p>
            <a:r>
              <a:rPr lang="en-US" dirty="0">
                <a:latin typeface="Arial Black" panose="020B0A04020102020204" pitchFamily="34" charset="0"/>
              </a:rPr>
              <a:t>Big Data</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4AFFC0E-B4F0-4DE4-88EC-485BDA2320CF}"/>
              </a:ext>
            </a:extLst>
          </p:cNvPr>
          <p:cNvSpPr>
            <a:spLocks noGrp="1"/>
          </p:cNvSpPr>
          <p:nvPr>
            <p:ph idx="1"/>
          </p:nvPr>
        </p:nvSpPr>
        <p:spPr/>
        <p:txBody>
          <a:bodyPr>
            <a:normAutofit fontScale="70000" lnSpcReduction="20000"/>
          </a:bodyPr>
          <a:lstStyle/>
          <a:p>
            <a:pPr marL="0" indent="0" algn="just">
              <a:buNone/>
            </a:pPr>
            <a:r>
              <a:rPr lang="en-GB" b="0" i="0" dirty="0">
                <a:effectLst/>
                <a:latin typeface="Arial" panose="020B0604020202020204" pitchFamily="34" charset="0"/>
                <a:cs typeface="Arial" panose="020B0604020202020204" pitchFamily="34" charset="0"/>
              </a:rPr>
              <a:t>This is a term related to extracting meaningful data by </a:t>
            </a:r>
            <a:r>
              <a:rPr lang="en-GB" b="0" i="0" dirty="0" err="1">
                <a:effectLst/>
                <a:latin typeface="Arial" panose="020B0604020202020204" pitchFamily="34" charset="0"/>
                <a:cs typeface="Arial" panose="020B0604020202020204" pitchFamily="34" charset="0"/>
              </a:rPr>
              <a:t>analyzing</a:t>
            </a:r>
            <a:r>
              <a:rPr lang="en-GB" b="0" i="0" dirty="0">
                <a:effectLst/>
                <a:latin typeface="Arial" panose="020B0604020202020204" pitchFamily="34" charset="0"/>
                <a:cs typeface="Arial" panose="020B0604020202020204" pitchFamily="34" charset="0"/>
              </a:rPr>
              <a:t> the huge amount of complex, variously formatted data generated at high speed, that cannot be handled, processed by the traditional system.</a:t>
            </a:r>
            <a:r>
              <a:rPr lang="en-US" dirty="0">
                <a:latin typeface="Arial" panose="020B0604020202020204" pitchFamily="34" charset="0"/>
                <a:cs typeface="Arial" panose="020B0604020202020204" pitchFamily="34" charset="0"/>
              </a:rPr>
              <a:t>Data science process to make sense of Big Data or huge amount of data that is used in business. The workflow of Data science is as below:</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Objective and the issue of business determining – What is organization objective, what level organization want to achieve at, what issue company is facing -these are the factors under consideration. Based on such factors which type of data are relevant is considered.</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Collection of relevant data- relevant data are collected from various source.</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Cleaning and filtering collected data – non-relevant data are removed.</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Explore the filtered, cleaned data – Finding any hidden pattern, synchronization in data, plotting them in the graph, chart, etc. form that is understandable to non-technical person.</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Creating a model by </a:t>
            </a:r>
            <a:r>
              <a:rPr lang="en-GB" b="0" i="0" dirty="0" err="1">
                <a:effectLst/>
                <a:latin typeface="Arial" panose="020B0604020202020204" pitchFamily="34" charset="0"/>
                <a:cs typeface="Arial" panose="020B0604020202020204" pitchFamily="34" charset="0"/>
              </a:rPr>
              <a:t>analyzing</a:t>
            </a:r>
            <a:r>
              <a:rPr lang="en-GB" b="0" i="0" dirty="0">
                <a:effectLst/>
                <a:latin typeface="Arial" panose="020B0604020202020204" pitchFamily="34" charset="0"/>
                <a:cs typeface="Arial" panose="020B0604020202020204" pitchFamily="34" charset="0"/>
              </a:rPr>
              <a:t> data – creating a model, validate it.</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Visualization of finding by interpreting data or created a model to a business person.</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Help businessperson in making the decision and taking the step for the sack of business growth.</a:t>
            </a:r>
          </a:p>
          <a:p>
            <a:pPr marL="0" indent="0" algn="just">
              <a:buNone/>
            </a:pP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94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D071F-37E8-4063-AD5D-DF1900DD8179}"/>
              </a:ext>
            </a:extLst>
          </p:cNvPr>
          <p:cNvSpPr>
            <a:spLocks noGrp="1"/>
          </p:cNvSpPr>
          <p:nvPr>
            <p:ph idx="1"/>
          </p:nvPr>
        </p:nvSpPr>
        <p:spPr>
          <a:xfrm>
            <a:off x="838200" y="774700"/>
            <a:ext cx="10515600" cy="5402263"/>
          </a:xfrm>
        </p:spPr>
        <p:txBody>
          <a:bodyPr>
            <a:normAutofit/>
          </a:bodyPr>
          <a:lstStyle/>
          <a:p>
            <a:pPr marL="0" indent="0">
              <a:buNone/>
            </a:pPr>
            <a:r>
              <a:rPr lang="en-GB" dirty="0"/>
              <a:t>Big Data is larger, more complex data sets, especially from new data sources. These data sets are so voluminous that traditional data processing software just can't manage them.</a:t>
            </a:r>
          </a:p>
          <a:p>
            <a:pPr marL="0" indent="0">
              <a:buNone/>
            </a:pPr>
            <a:r>
              <a:rPr lang="en-GB" dirty="0"/>
              <a:t>Big data is classified in three ways:</a:t>
            </a:r>
          </a:p>
          <a:p>
            <a:r>
              <a:rPr lang="en-GB" dirty="0"/>
              <a:t>Structured Data.</a:t>
            </a:r>
          </a:p>
          <a:p>
            <a:r>
              <a:rPr lang="en-GB" dirty="0"/>
              <a:t>Unstructured Data.</a:t>
            </a:r>
          </a:p>
          <a:p>
            <a:r>
              <a:rPr lang="en-GB" dirty="0"/>
              <a:t>Semi-Structured Data.</a:t>
            </a:r>
          </a:p>
          <a:p>
            <a:pPr marL="0" indent="0">
              <a:buNone/>
            </a:pPr>
            <a:r>
              <a:rPr lang="en-GB" dirty="0"/>
              <a:t>Big data software is used to extract information from a large number of data sets and process these complex data. A large amount of data is very difficult to process in traditional databases. so that's why we can use this tool and manage our data very easily.</a:t>
            </a:r>
          </a:p>
        </p:txBody>
      </p:sp>
    </p:spTree>
    <p:extLst>
      <p:ext uri="{BB962C8B-B14F-4D97-AF65-F5344CB8AC3E}">
        <p14:creationId xmlns:p14="http://schemas.microsoft.com/office/powerpoint/2010/main" val="112479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8402-E4CB-4C1B-AB05-D6A5AA7F10EE}"/>
              </a:ext>
            </a:extLst>
          </p:cNvPr>
          <p:cNvSpPr>
            <a:spLocks noGrp="1"/>
          </p:cNvSpPr>
          <p:nvPr>
            <p:ph type="title"/>
          </p:nvPr>
        </p:nvSpPr>
        <p:spPr/>
        <p:txBody>
          <a:bodyPr/>
          <a:lstStyle/>
          <a:p>
            <a:r>
              <a:rPr lang="en-US" dirty="0">
                <a:latin typeface="Arial Black" panose="020B0A04020102020204" pitchFamily="34" charset="0"/>
              </a:rPr>
              <a:t>Sources of Big Data</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4AFFC0E-B4F0-4DE4-88EC-485BDA2320CF}"/>
              </a:ext>
            </a:extLst>
          </p:cNvPr>
          <p:cNvSpPr>
            <a:spLocks noGrp="1"/>
          </p:cNvSpPr>
          <p:nvPr>
            <p:ph idx="1"/>
          </p:nvPr>
        </p:nvSpPr>
        <p:spPr>
          <a:xfrm>
            <a:off x="838200" y="1426234"/>
            <a:ext cx="10341634" cy="5014823"/>
          </a:xfrm>
        </p:spPr>
        <p:txBody>
          <a:bodyPr>
            <a:noAutofit/>
          </a:bodyPr>
          <a:lstStyle/>
          <a:p>
            <a:pPr algn="l" fontAlgn="base">
              <a:buFont typeface="Arial" panose="020B0604020202020204" pitchFamily="34" charset="0"/>
              <a:buChar char="•"/>
            </a:pPr>
            <a:r>
              <a:rPr lang="en-GB" sz="1800" b="1" i="0" dirty="0">
                <a:effectLst/>
                <a:latin typeface="Arial" panose="020B0604020202020204" pitchFamily="34" charset="0"/>
                <a:cs typeface="Arial" panose="020B0604020202020204" pitchFamily="34" charset="0"/>
              </a:rPr>
              <a:t>Social Media:</a:t>
            </a:r>
            <a:r>
              <a:rPr lang="en-GB" sz="1800" b="0" i="0" dirty="0">
                <a:effectLst/>
                <a:latin typeface="Arial" panose="020B0604020202020204" pitchFamily="34" charset="0"/>
                <a:cs typeface="Arial" panose="020B0604020202020204" pitchFamily="34" charset="0"/>
              </a:rPr>
              <a:t> Today’s world a good percent of the total world population is engaged with social media like Facebook, WhatsApp, Twitter, YouTube, Instagram, etc. Each activity on such media like uploading a photo, video, sending the message, making comment, putting like, etc create data.</a:t>
            </a:r>
          </a:p>
          <a:p>
            <a:pPr algn="l" fontAlgn="base">
              <a:buFont typeface="Arial" panose="020B0604020202020204" pitchFamily="34" charset="0"/>
              <a:buChar char="•"/>
            </a:pPr>
            <a:r>
              <a:rPr lang="en-GB" sz="1800" b="1" i="0" dirty="0">
                <a:effectLst/>
                <a:latin typeface="Arial" panose="020B0604020202020204" pitchFamily="34" charset="0"/>
                <a:cs typeface="Arial" panose="020B0604020202020204" pitchFamily="34" charset="0"/>
              </a:rPr>
              <a:t>Sensor placed on the various place:</a:t>
            </a:r>
            <a:r>
              <a:rPr lang="en-GB" sz="1800" b="0" i="0" dirty="0">
                <a:effectLst/>
                <a:latin typeface="Arial" panose="020B0604020202020204" pitchFamily="34" charset="0"/>
                <a:cs typeface="Arial" panose="020B0604020202020204" pitchFamily="34" charset="0"/>
              </a:rPr>
              <a:t> Sensor placed in various place of the city that gathers data on temperature, humidity, etc. A camera placed beside road gather information about traffic condition, creates data. Security camera placed in a sensitive area like airport, railway station, shopping mall create a lot of data.</a:t>
            </a:r>
          </a:p>
          <a:p>
            <a:pPr algn="l" fontAlgn="base">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Customer feedback on the product or service of the various company on their website creates data. For Example, a retail commercial site like Amazon, Walmart, Flipkart, Myntra gather customer feedback on the quality of their product, delivery time. Telecom company, other service provider organization seek customer experience with their service. These create a lot of data.</a:t>
            </a:r>
          </a:p>
        </p:txBody>
      </p:sp>
    </p:spTree>
    <p:extLst>
      <p:ext uri="{BB962C8B-B14F-4D97-AF65-F5344CB8AC3E}">
        <p14:creationId xmlns:p14="http://schemas.microsoft.com/office/powerpoint/2010/main" val="133253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8402-E4CB-4C1B-AB05-D6A5AA7F10EE}"/>
              </a:ext>
            </a:extLst>
          </p:cNvPr>
          <p:cNvSpPr>
            <a:spLocks noGrp="1"/>
          </p:cNvSpPr>
          <p:nvPr>
            <p:ph type="title"/>
          </p:nvPr>
        </p:nvSpPr>
        <p:spPr/>
        <p:txBody>
          <a:bodyPr/>
          <a:lstStyle/>
          <a:p>
            <a:r>
              <a:rPr lang="en-US" dirty="0">
                <a:latin typeface="Arial Black" panose="020B0A04020102020204" pitchFamily="34" charset="0"/>
              </a:rPr>
              <a:t>Sources of Big Data</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4AFFC0E-B4F0-4DE4-88EC-485BDA2320CF}"/>
              </a:ext>
            </a:extLst>
          </p:cNvPr>
          <p:cNvSpPr>
            <a:spLocks noGrp="1"/>
          </p:cNvSpPr>
          <p:nvPr>
            <p:ph idx="1"/>
          </p:nvPr>
        </p:nvSpPr>
        <p:spPr>
          <a:xfrm>
            <a:off x="838200" y="1426234"/>
            <a:ext cx="10370389" cy="5014823"/>
          </a:xfrm>
        </p:spPr>
        <p:txBody>
          <a:bodyPr>
            <a:noAutofit/>
          </a:bodyPr>
          <a:lstStyle/>
          <a:p>
            <a:pPr algn="l" fontAlgn="base">
              <a:buFont typeface="Arial" panose="020B0604020202020204" pitchFamily="34" charset="0"/>
              <a:buChar char="•"/>
            </a:pPr>
            <a:r>
              <a:rPr lang="en-GB" sz="1800" b="1" i="0" dirty="0">
                <a:effectLst/>
                <a:latin typeface="Arial" panose="020B0604020202020204" pitchFamily="34" charset="0"/>
                <a:cs typeface="Arial" panose="020B0604020202020204" pitchFamily="34" charset="0"/>
              </a:rPr>
              <a:t>IoT Appliance:</a:t>
            </a:r>
            <a:r>
              <a:rPr lang="en-GB" sz="1800" b="0" i="0" dirty="0">
                <a:effectLst/>
                <a:latin typeface="Arial" panose="020B0604020202020204" pitchFamily="34" charset="0"/>
                <a:cs typeface="Arial" panose="020B0604020202020204" pitchFamily="34" charset="0"/>
              </a:rPr>
              <a:t> Electronic devices that are connected to the internet create data for their smart functionality, examples are a smart TV, smart washing machine, smart coffee machine, smart AC, etc. It is machine-generated data that are created by sensor kept in various devices.</a:t>
            </a:r>
            <a:br>
              <a:rPr lang="en-GB" sz="1800" b="0" i="0" dirty="0">
                <a:effectLst/>
                <a:latin typeface="Arial" panose="020B0604020202020204" pitchFamily="34" charset="0"/>
                <a:cs typeface="Arial" panose="020B0604020202020204" pitchFamily="34" charset="0"/>
              </a:rPr>
            </a:br>
            <a:r>
              <a:rPr lang="en-GB" sz="1800" b="0" i="0" dirty="0">
                <a:effectLst/>
                <a:latin typeface="Arial" panose="020B0604020202020204" pitchFamily="34" charset="0"/>
                <a:cs typeface="Arial" panose="020B0604020202020204" pitchFamily="34" charset="0"/>
              </a:rPr>
              <a:t>For Example, Smart printing machine – it is connected to the internet. A number of such printing machines connected to a network can transfer data within each other. So, if anyone loads a file copy in one printing machine, system store that file content, another printing machine kept in another building or another floor can print out that file hard copy. Such data transfer between various printing machines generates data.</a:t>
            </a:r>
          </a:p>
          <a:p>
            <a:pPr algn="l" fontAlgn="base">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In an e-commerce transaction, business transaction, banking, and the stock market, lots of records stored considered as one of the sources of big data. Payment through credit card, debit card or by another electronic way, all these are kept recorded as data.</a:t>
            </a:r>
          </a:p>
          <a:p>
            <a:pPr algn="l" fontAlgn="base">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GPS in the vehicle that helps in monitoring movement of the vehicle to shorten the path for a destination to cut fuel, time consumption. This system creates huge data of vehicle position and movement.</a:t>
            </a:r>
          </a:p>
        </p:txBody>
      </p:sp>
    </p:spTree>
    <p:extLst>
      <p:ext uri="{BB962C8B-B14F-4D97-AF65-F5344CB8AC3E}">
        <p14:creationId xmlns:p14="http://schemas.microsoft.com/office/powerpoint/2010/main" val="373727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D071F-37E8-4063-AD5D-DF1900DD8179}"/>
              </a:ext>
            </a:extLst>
          </p:cNvPr>
          <p:cNvSpPr>
            <a:spLocks noGrp="1"/>
          </p:cNvSpPr>
          <p:nvPr>
            <p:ph idx="1"/>
          </p:nvPr>
        </p:nvSpPr>
        <p:spPr>
          <a:xfrm>
            <a:off x="838200" y="774700"/>
            <a:ext cx="10515600" cy="5402263"/>
          </a:xfrm>
        </p:spPr>
        <p:txBody>
          <a:bodyPr/>
          <a:lstStyle/>
          <a:p>
            <a:pPr marL="0" indent="0">
              <a:buNone/>
            </a:pPr>
            <a:r>
              <a:rPr lang="en-GB" dirty="0"/>
              <a:t>MongoDB is best suited for Big Data where resulting data need further manipulations for the desired output. Some of the powerful resources are CRUD operations, aggregation framework, text search, and the Map-Reduce feature.</a:t>
            </a:r>
          </a:p>
          <a:p>
            <a:r>
              <a:rPr lang="en-GB" dirty="0"/>
              <a:t>Big data processing is a set of techniques or programming models to access large-scale data to extract useful information for supporting and providing decisions.</a:t>
            </a:r>
          </a:p>
          <a:p>
            <a:r>
              <a:rPr lang="en-GB" dirty="0"/>
              <a:t>Node.js helps enterprises build fast, scalable network applications that can handle concurrent connections with high throughput. Node.js does not slow down anything; developers just need to write the code and Node.</a:t>
            </a:r>
          </a:p>
        </p:txBody>
      </p:sp>
    </p:spTree>
    <p:extLst>
      <p:ext uri="{BB962C8B-B14F-4D97-AF65-F5344CB8AC3E}">
        <p14:creationId xmlns:p14="http://schemas.microsoft.com/office/powerpoint/2010/main" val="313125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D071F-37E8-4063-AD5D-DF1900DD8179}"/>
              </a:ext>
            </a:extLst>
          </p:cNvPr>
          <p:cNvSpPr>
            <a:spLocks noGrp="1"/>
          </p:cNvSpPr>
          <p:nvPr>
            <p:ph idx="1"/>
          </p:nvPr>
        </p:nvSpPr>
        <p:spPr>
          <a:xfrm>
            <a:off x="838200" y="774700"/>
            <a:ext cx="10515600" cy="5402263"/>
          </a:xfrm>
        </p:spPr>
        <p:txBody>
          <a:bodyPr/>
          <a:lstStyle/>
          <a:p>
            <a:r>
              <a:rPr lang="en-GB" dirty="0"/>
              <a:t>Cloud Computing is the delivery of computing services including servers, storage, databases, networking, software, analytics, and intelligence over the Internet (“the cloud”) to offer faster innovation, flexible resources, and economies of scale.</a:t>
            </a:r>
          </a:p>
          <a:p>
            <a:endParaRPr lang="en-GB" dirty="0"/>
          </a:p>
          <a:p>
            <a:r>
              <a:rPr lang="en-GB" dirty="0"/>
              <a:t>MongoDB Atlas, our Database-as-a-Service, is all hosted in the cloud. Data-as-a-Service (DaaS) is a smaller subset of cloud computing and allows for the hosting of data in the cloud with all the benefits of cloud computing, including scaling and high availability.</a:t>
            </a:r>
          </a:p>
        </p:txBody>
      </p:sp>
    </p:spTree>
    <p:extLst>
      <p:ext uri="{BB962C8B-B14F-4D97-AF65-F5344CB8AC3E}">
        <p14:creationId xmlns:p14="http://schemas.microsoft.com/office/powerpoint/2010/main" val="197554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D071F-37E8-4063-AD5D-DF1900DD8179}"/>
              </a:ext>
            </a:extLst>
          </p:cNvPr>
          <p:cNvSpPr>
            <a:spLocks noGrp="1"/>
          </p:cNvSpPr>
          <p:nvPr>
            <p:ph idx="1"/>
          </p:nvPr>
        </p:nvSpPr>
        <p:spPr>
          <a:xfrm>
            <a:off x="838200" y="774700"/>
            <a:ext cx="10515600" cy="5402263"/>
          </a:xfrm>
        </p:spPr>
        <p:txBody>
          <a:bodyPr>
            <a:normAutofit lnSpcReduction="10000"/>
          </a:bodyPr>
          <a:lstStyle/>
          <a:p>
            <a:r>
              <a:rPr lang="en-GB" dirty="0"/>
              <a:t>AWS (Amazon Web Services) is a comprehensive, evolving cloud computing platform provided by Amazon that includes a mixture of infrastructure as a service (IaaS), platform as a service (PaaS) and packaged software as a service (SaaS) offerings.</a:t>
            </a:r>
          </a:p>
          <a:p>
            <a:endParaRPr lang="en-GB" dirty="0"/>
          </a:p>
          <a:p>
            <a:r>
              <a:rPr lang="en-GB" dirty="0"/>
              <a:t>AWS Amplify enables Angular developers to create high-quality applications on a flexible, scalable, and reliable serverless backend.</a:t>
            </a:r>
          </a:p>
          <a:p>
            <a:endParaRPr lang="en-GB" dirty="0"/>
          </a:p>
          <a:p>
            <a:r>
              <a:rPr lang="en-GB" dirty="0"/>
              <a:t>Microsoft Azure is a cloud computing service from Microsoft. Azure offers a range of software as a service (SaaS), platform as a service (PaaS), and infrastructure as a service (IaaS) options for deploying applications and services on Microsoft-managed data centre infrastructure.</a:t>
            </a:r>
          </a:p>
        </p:txBody>
      </p:sp>
    </p:spTree>
    <p:extLst>
      <p:ext uri="{BB962C8B-B14F-4D97-AF65-F5344CB8AC3E}">
        <p14:creationId xmlns:p14="http://schemas.microsoft.com/office/powerpoint/2010/main" val="66574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D071F-37E8-4063-AD5D-DF1900DD8179}"/>
              </a:ext>
            </a:extLst>
          </p:cNvPr>
          <p:cNvSpPr>
            <a:spLocks noGrp="1"/>
          </p:cNvSpPr>
          <p:nvPr>
            <p:ph idx="1"/>
          </p:nvPr>
        </p:nvSpPr>
        <p:spPr>
          <a:xfrm>
            <a:off x="838200" y="774700"/>
            <a:ext cx="10515600" cy="5402263"/>
          </a:xfrm>
        </p:spPr>
        <p:txBody>
          <a:bodyPr/>
          <a:lstStyle/>
          <a:p>
            <a:r>
              <a:rPr lang="en-GB" dirty="0"/>
              <a:t>A cloud data warehouse uses the space and computes power allocated by a cloud provider to integrate and store data from disparate data sources for analytical querying and reporting.</a:t>
            </a:r>
          </a:p>
          <a:p>
            <a:endParaRPr lang="en-GB" dirty="0"/>
          </a:p>
          <a:p>
            <a:r>
              <a:rPr lang="en-GB" dirty="0"/>
              <a:t>Angular is a JavaScript framework to build single-page web applications. A pretty popular one at that because it's got a lot of blogs and comments devoted to it. We chose Angular at Cloud Application Manager because of what it allows us to do. Build rich single-page applications that reduce user experience latency.</a:t>
            </a:r>
          </a:p>
        </p:txBody>
      </p:sp>
    </p:spTree>
    <p:extLst>
      <p:ext uri="{BB962C8B-B14F-4D97-AF65-F5344CB8AC3E}">
        <p14:creationId xmlns:p14="http://schemas.microsoft.com/office/powerpoint/2010/main" val="180954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1285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Calibri Light</vt:lpstr>
      <vt:lpstr>Office Theme</vt:lpstr>
      <vt:lpstr>PowerPoint Presentation</vt:lpstr>
      <vt:lpstr>Big Data</vt:lpstr>
      <vt:lpstr>PowerPoint Presentation</vt:lpstr>
      <vt:lpstr>Sources of Big Data</vt:lpstr>
      <vt:lpstr>Sources of Big Data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 QUALITYCARE COMP4</dc:creator>
  <cp:lastModifiedBy>Logan Berry</cp:lastModifiedBy>
  <cp:revision>7</cp:revision>
  <dcterms:created xsi:type="dcterms:W3CDTF">2022-03-24T15:55:56Z</dcterms:created>
  <dcterms:modified xsi:type="dcterms:W3CDTF">2022-03-26T22:05:58Z</dcterms:modified>
</cp:coreProperties>
</file>