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2FC3-14B8-460D-B272-F29E4D3EA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674A5A84-7F78-42F8-974D-CE2ECC494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DEEF792F-FE26-4AB3-8DBB-20A614B29BA2}"/>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C92F2B15-C960-4886-9022-4D9A9A60051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6C575AEB-99EC-4101-912F-A1087609A9CA}"/>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84843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E6C3-CE4E-4A62-B44A-7B644F4F67C6}"/>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BA25656B-0071-4413-9D89-BF01D4061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CC11C8C-0836-46D9-81A3-29469A97E6B4}"/>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AFD00FBE-B8D8-488B-8715-16C3C6B56F8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D4B5D84C-675D-460E-BA7B-81A8AF7FEE34}"/>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9588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DBC09-4F74-467A-98C3-F86117412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70FE7EC2-5957-47D3-AE52-EED34B406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F57D986-EFC6-40E7-961F-D2C6B566CD79}"/>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F03269DD-8BB2-4455-B0D9-F5B0AF304BC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E9C8C945-D899-4EE7-AB97-B86A70E0E973}"/>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85781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3597-0680-43C7-99A7-2882DE141A05}"/>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87BE1C8C-586D-4D92-94B9-7BE186542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A2487F8C-2162-4BF9-9EBE-AA69A703C13A}"/>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EF26C7B1-D47E-467D-8165-F1254E8ABB0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A357AE1-7C7B-4F91-8898-0462C6BF742C}"/>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45135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D691-3656-4977-8B8D-67C51F6A6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62087EDD-6991-4DF1-99C4-E38052128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2C7B9-70D8-4A79-9190-A9C2CEC6ED47}"/>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96E96EB3-811F-4D6A-B922-DD06A0EE5E6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69D0DC75-868B-4005-8173-B7F16D5823D3}"/>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526920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B604-3A83-4936-9501-6D21BE4482D0}"/>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FC72CC93-5AE2-4563-B33A-CCEDB29D7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AE414AB8-DE56-4F7A-9A07-F83B77B94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DCB5E1B9-7DF1-4B2D-AA74-D5C47824CD11}"/>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6" name="Footer Placeholder 5">
            <a:extLst>
              <a:ext uri="{FF2B5EF4-FFF2-40B4-BE49-F238E27FC236}">
                <a16:creationId xmlns:a16="http://schemas.microsoft.com/office/drawing/2014/main" id="{3553033A-4BFF-4146-A0D8-B0C496FD1693}"/>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12F5234-940F-4033-8862-FB4FE083777C}"/>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51754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E445-2AE1-43A9-92C9-687CB24CBD12}"/>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3BC9E1EC-9C90-4DD1-A2CF-98E242701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BE527-C2D4-4AA8-A716-B13E6EAB28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A1B8887E-BB26-4CEA-9826-E18F6774A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737CCA-2712-49D8-94E5-143F91DE0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ED4BEC22-1B2D-47C1-A774-F6CCB7782EA4}"/>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8" name="Footer Placeholder 7">
            <a:extLst>
              <a:ext uri="{FF2B5EF4-FFF2-40B4-BE49-F238E27FC236}">
                <a16:creationId xmlns:a16="http://schemas.microsoft.com/office/drawing/2014/main" id="{9909C06D-207C-4D56-BD8F-EF68B4E19DB3}"/>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CA46BDB2-1F01-4287-B453-B70C5F5C7C66}"/>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45054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6DAB-C7BB-4A62-B28F-FBDC05B233A9}"/>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F1EDDC6E-3C46-454E-89AD-53A6B3AD96EA}"/>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4" name="Footer Placeholder 3">
            <a:extLst>
              <a:ext uri="{FF2B5EF4-FFF2-40B4-BE49-F238E27FC236}">
                <a16:creationId xmlns:a16="http://schemas.microsoft.com/office/drawing/2014/main" id="{BEC84892-ED8E-4994-9F0E-77BF43AC42D0}"/>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E7EC668E-78C5-46C3-8652-D06837924E94}"/>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8934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E039E-5CF9-4A41-9CC4-05BE9D07ED09}"/>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3" name="Footer Placeholder 2">
            <a:extLst>
              <a:ext uri="{FF2B5EF4-FFF2-40B4-BE49-F238E27FC236}">
                <a16:creationId xmlns:a16="http://schemas.microsoft.com/office/drawing/2014/main" id="{342C372C-1E66-4E07-83CD-745D70BBE4B8}"/>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C1CF657B-1B18-40D8-83F2-56E096B2B171}"/>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184924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2405-4D90-4F7B-82B8-40E230A2C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626D6303-512B-4083-9F06-F81926DEB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5D563776-F36D-4E4B-84AA-403525B9D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88F26-48CE-4DC5-BA4F-7955BF0384B2}"/>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6" name="Footer Placeholder 5">
            <a:extLst>
              <a:ext uri="{FF2B5EF4-FFF2-40B4-BE49-F238E27FC236}">
                <a16:creationId xmlns:a16="http://schemas.microsoft.com/office/drawing/2014/main" id="{4CD2F56D-5AFD-4A7B-99E8-8614533337C9}"/>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82AC09CA-6AA0-4DBE-BA92-039440155770}"/>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7608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7FE5-4616-4B63-BD80-191DF43BD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0E5B2D76-E861-4797-A7C2-C83D8F134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9D24A3C-F114-4E5D-AB57-C9B7938A3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61D9C-DF8B-44DF-AECB-D0A9388AE612}"/>
              </a:ext>
            </a:extLst>
          </p:cNvPr>
          <p:cNvSpPr>
            <a:spLocks noGrp="1"/>
          </p:cNvSpPr>
          <p:nvPr>
            <p:ph type="dt" sz="half" idx="10"/>
          </p:nvPr>
        </p:nvSpPr>
        <p:spPr/>
        <p:txBody>
          <a:bodyPr/>
          <a:lstStyle/>
          <a:p>
            <a:fld id="{8B6AAF80-69D6-4C84-BDAE-3F7F1C328082}" type="datetimeFigureOut">
              <a:rPr lang="en-GH" smtClean="0"/>
              <a:t>02/26/2022</a:t>
            </a:fld>
            <a:endParaRPr lang="en-GH"/>
          </a:p>
        </p:txBody>
      </p:sp>
      <p:sp>
        <p:nvSpPr>
          <p:cNvPr id="6" name="Footer Placeholder 5">
            <a:extLst>
              <a:ext uri="{FF2B5EF4-FFF2-40B4-BE49-F238E27FC236}">
                <a16:creationId xmlns:a16="http://schemas.microsoft.com/office/drawing/2014/main" id="{1D2C0382-ADEB-43A2-ABA5-312E3F27DE6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003953E0-CF65-4405-A488-8B481540EFC4}"/>
              </a:ext>
            </a:extLst>
          </p:cNvPr>
          <p:cNvSpPr>
            <a:spLocks noGrp="1"/>
          </p:cNvSpPr>
          <p:nvPr>
            <p:ph type="sldNum" sz="quarter" idx="12"/>
          </p:nvPr>
        </p:nvSpPr>
        <p:spPr/>
        <p:txBody>
          <a:bodyPr/>
          <a:lstStyle/>
          <a:p>
            <a:fld id="{EAB3F2AE-1ED4-4FC2-8D8B-CA004BFF474D}" type="slidenum">
              <a:rPr lang="en-GH" smtClean="0"/>
              <a:t>‹#›</a:t>
            </a:fld>
            <a:endParaRPr lang="en-GH"/>
          </a:p>
        </p:txBody>
      </p:sp>
    </p:spTree>
    <p:extLst>
      <p:ext uri="{BB962C8B-B14F-4D97-AF65-F5344CB8AC3E}">
        <p14:creationId xmlns:p14="http://schemas.microsoft.com/office/powerpoint/2010/main" val="22878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A2DE5-C07D-47BE-89C3-5B317F444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21B7B1E0-C56D-42F8-B4BE-2F79078F2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E42CBA8-FD4F-4798-8511-9D9AC3FFD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AAF80-69D6-4C84-BDAE-3F7F1C328082}" type="datetimeFigureOut">
              <a:rPr lang="en-GH" smtClean="0"/>
              <a:t>02/26/2022</a:t>
            </a:fld>
            <a:endParaRPr lang="en-GH"/>
          </a:p>
        </p:txBody>
      </p:sp>
      <p:sp>
        <p:nvSpPr>
          <p:cNvPr id="5" name="Footer Placeholder 4">
            <a:extLst>
              <a:ext uri="{FF2B5EF4-FFF2-40B4-BE49-F238E27FC236}">
                <a16:creationId xmlns:a16="http://schemas.microsoft.com/office/drawing/2014/main" id="{B894E2F6-0B31-428E-872A-4CD897305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42885D0F-0F5B-4016-BBD4-29E6D00DF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3F2AE-1ED4-4FC2-8D8B-CA004BFF474D}" type="slidenum">
              <a:rPr lang="en-GH" smtClean="0"/>
              <a:t>‹#›</a:t>
            </a:fld>
            <a:endParaRPr lang="en-GH"/>
          </a:p>
        </p:txBody>
      </p:sp>
    </p:spTree>
    <p:extLst>
      <p:ext uri="{BB962C8B-B14F-4D97-AF65-F5344CB8AC3E}">
        <p14:creationId xmlns:p14="http://schemas.microsoft.com/office/powerpoint/2010/main" val="258896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ongoDB"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hoenixnap.com/kb/sql-vs-no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hoenixnap.com/kb/what-is-no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ucative.io/edpresso/what-is-data-modeling-in-mongodb" TargetMode="External"/><Relationship Id="rId2" Type="http://schemas.openxmlformats.org/officeDocument/2006/relationships/hyperlink" Target="https://phoenixnap.com/kb/nosql-data-model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8DCE-0837-4B55-A4D8-BA3B2EADA39D}"/>
              </a:ext>
            </a:extLst>
          </p:cNvPr>
          <p:cNvSpPr>
            <a:spLocks noGrp="1"/>
          </p:cNvSpPr>
          <p:nvPr>
            <p:ph type="ctrTitle"/>
          </p:nvPr>
        </p:nvSpPr>
        <p:spPr>
          <a:xfrm>
            <a:off x="1524000" y="1122363"/>
            <a:ext cx="9144000" cy="4468540"/>
          </a:xfrm>
        </p:spPr>
        <p:txBody>
          <a:bodyPr>
            <a:noAutofit/>
          </a:bodyPr>
          <a:lstStyle/>
          <a:p>
            <a:pPr algn="l"/>
            <a:br>
              <a:rPr lang="en-US" sz="3600" b="0" i="0" dirty="0">
                <a:solidFill>
                  <a:srgbClr val="525252"/>
                </a:solidFill>
                <a:effectLst/>
                <a:latin typeface="Lato Extended"/>
              </a:rPr>
            </a:br>
            <a:br>
              <a:rPr lang="en-US" sz="3600" b="0" i="0" dirty="0">
                <a:solidFill>
                  <a:srgbClr val="525252"/>
                </a:solidFill>
                <a:effectLst/>
                <a:latin typeface="Lato Extended"/>
              </a:rPr>
            </a:br>
            <a:r>
              <a:rPr lang="en-US" sz="3600" b="0" i="0" u="sng" dirty="0">
                <a:solidFill>
                  <a:srgbClr val="525252"/>
                </a:solidFill>
                <a:effectLst/>
                <a:latin typeface="Lato Extended"/>
                <a:hlinkClick r:id="rId2"/>
              </a:rPr>
              <a:t>NoSQL (Not Only SQL) Databases (Links to an external site.)</a:t>
            </a:r>
            <a:br>
              <a:rPr lang="en-US" sz="3600" b="0" i="0" dirty="0">
                <a:solidFill>
                  <a:srgbClr val="525252"/>
                </a:solidFill>
                <a:effectLst/>
                <a:latin typeface="Lato Extended"/>
              </a:rPr>
            </a:br>
            <a:r>
              <a:rPr lang="en-US" sz="3600" b="0" i="0" u="sng" dirty="0">
                <a:solidFill>
                  <a:srgbClr val="525252"/>
                </a:solidFill>
                <a:effectLst/>
                <a:latin typeface="Lato Extended"/>
                <a:hlinkClick r:id="rId3"/>
              </a:rPr>
              <a:t>MongoDB</a:t>
            </a:r>
            <a:br>
              <a:rPr lang="en-US" sz="3600" b="0" i="0" dirty="0">
                <a:solidFill>
                  <a:srgbClr val="525252"/>
                </a:solidFill>
                <a:effectLst/>
                <a:latin typeface="Lato Extended"/>
              </a:rPr>
            </a:br>
            <a:endParaRPr lang="en-GH" sz="3600" dirty="0"/>
          </a:p>
        </p:txBody>
      </p:sp>
    </p:spTree>
    <p:extLst>
      <p:ext uri="{BB962C8B-B14F-4D97-AF65-F5344CB8AC3E}">
        <p14:creationId xmlns:p14="http://schemas.microsoft.com/office/powerpoint/2010/main" val="264351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lstStyle/>
          <a:p>
            <a:endParaRPr lang="en-US" i="0" dirty="0">
              <a:solidFill>
                <a:srgbClr val="202124"/>
              </a:solidFill>
              <a:effectLst/>
            </a:endParaRPr>
          </a:p>
          <a:p>
            <a:r>
              <a:rPr lang="en-US" i="0" dirty="0">
                <a:solidFill>
                  <a:srgbClr val="202124"/>
                </a:solidFill>
                <a:effectLst/>
              </a:rPr>
              <a:t>NoSQL databases are document, key-value, graph, or wide-column stores. SQL databases are better for multi-row transactions, while NoSQL is better for unstructured data like documents or JSON.</a:t>
            </a:r>
            <a:br>
              <a:rPr lang="en-US" i="0" dirty="0">
                <a:solidFill>
                  <a:srgbClr val="202124"/>
                </a:solidFill>
                <a:effectLst/>
              </a:rPr>
            </a:br>
            <a:endParaRPr lang="en-US" i="0" dirty="0">
              <a:solidFill>
                <a:srgbClr val="202124"/>
              </a:solidFill>
              <a:effectLst/>
            </a:endParaRPr>
          </a:p>
          <a:p>
            <a:br>
              <a:rPr lang="en-US" i="0" dirty="0">
                <a:solidFill>
                  <a:srgbClr val="202124"/>
                </a:solidFill>
                <a:effectLst/>
              </a:rPr>
            </a:br>
            <a:r>
              <a:rPr lang="en-US" i="0" dirty="0">
                <a:solidFill>
                  <a:srgbClr val="404040"/>
                </a:solidFill>
                <a:effectLst/>
              </a:rPr>
              <a:t>NoSQL databases allow us to store vast amounts of data and access it at all times, from any location and device. However, it is difficult to decide which data modeling technique is best suited for your needs. Fortunately, there’s a data modeling technique for every use case.</a:t>
            </a:r>
            <a:endParaRPr lang="en-GH" dirty="0"/>
          </a:p>
        </p:txBody>
      </p:sp>
    </p:spTree>
    <p:extLst>
      <p:ext uri="{BB962C8B-B14F-4D97-AF65-F5344CB8AC3E}">
        <p14:creationId xmlns:p14="http://schemas.microsoft.com/office/powerpoint/2010/main" val="145131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normAutofit fontScale="92500" lnSpcReduction="10000"/>
          </a:bodyPr>
          <a:lstStyle/>
          <a:p>
            <a:pPr algn="l"/>
            <a:r>
              <a:rPr lang="en-US" i="0" dirty="0">
                <a:solidFill>
                  <a:srgbClr val="404040"/>
                </a:solidFill>
                <a:effectLst/>
              </a:rPr>
              <a:t>NoSQL or ‘Not Only SQL’ is a data model that starkly differs from traditional SQL expectations. </a:t>
            </a:r>
          </a:p>
          <a:p>
            <a:pPr algn="l"/>
            <a:endParaRPr lang="en-US" i="0" dirty="0">
              <a:solidFill>
                <a:srgbClr val="404040"/>
              </a:solidFill>
              <a:effectLst/>
            </a:endParaRPr>
          </a:p>
          <a:p>
            <a:pPr algn="l"/>
            <a:r>
              <a:rPr lang="en-US" i="0" dirty="0">
                <a:solidFill>
                  <a:srgbClr val="404040"/>
                </a:solidFill>
                <a:effectLst/>
              </a:rPr>
              <a:t>The primary difference is that </a:t>
            </a:r>
            <a:r>
              <a:rPr lang="en-US" i="0" u="none" strike="noStrike" dirty="0">
                <a:solidFill>
                  <a:srgbClr val="0074DB"/>
                </a:solidFill>
                <a:effectLst/>
                <a:hlinkClick r:id="rId2"/>
              </a:rPr>
              <a:t>NoSQL does not use a relational data modeling technique</a:t>
            </a:r>
            <a:r>
              <a:rPr lang="en-US" i="0" dirty="0">
                <a:solidFill>
                  <a:srgbClr val="404040"/>
                </a:solidFill>
                <a:effectLst/>
              </a:rPr>
              <a:t> and it emphasizes flexible design. The lack of requirement for a schema makes designing a much simpler and cheaper process. That isn’t to say that you can’t use a schema altogether, but rather that schema design is very flexible.</a:t>
            </a:r>
          </a:p>
          <a:p>
            <a:pPr algn="l"/>
            <a:endParaRPr lang="en-US" i="0" dirty="0">
              <a:solidFill>
                <a:srgbClr val="404040"/>
              </a:solidFill>
              <a:effectLst/>
            </a:endParaRPr>
          </a:p>
          <a:p>
            <a:pPr algn="l"/>
            <a:r>
              <a:rPr lang="en-US" i="0" dirty="0">
                <a:solidFill>
                  <a:srgbClr val="404040"/>
                </a:solidFill>
                <a:effectLst/>
              </a:rPr>
              <a:t>Another useful feature of NoSQL data models is that they are built for high efficiency and speed in terms of creating up to millions of queries a second. This is achieved through having all the data contained within one table, and so JOINS and cross-referencing is not as performance heavy. </a:t>
            </a:r>
          </a:p>
          <a:p>
            <a:pPr algn="l"/>
            <a:endParaRPr lang="en-US" i="0" dirty="0">
              <a:solidFill>
                <a:srgbClr val="202124"/>
              </a:solidFill>
              <a:effectLst/>
            </a:endParaRPr>
          </a:p>
          <a:p>
            <a:endParaRPr lang="en-GH" dirty="0"/>
          </a:p>
        </p:txBody>
      </p:sp>
    </p:spTree>
    <p:extLst>
      <p:ext uri="{BB962C8B-B14F-4D97-AF65-F5344CB8AC3E}">
        <p14:creationId xmlns:p14="http://schemas.microsoft.com/office/powerpoint/2010/main" val="149377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lstStyle/>
          <a:p>
            <a:r>
              <a:rPr lang="en-US" i="0" u="none" strike="noStrike" dirty="0">
                <a:solidFill>
                  <a:srgbClr val="0074DB"/>
                </a:solidFill>
                <a:effectLst/>
                <a:hlinkClick r:id="rId2"/>
              </a:rPr>
              <a:t>NoSQL</a:t>
            </a:r>
            <a:r>
              <a:rPr lang="en-US" i="0" dirty="0">
                <a:solidFill>
                  <a:srgbClr val="404040"/>
                </a:solidFill>
                <a:effectLst/>
              </a:rPr>
              <a:t> is also unique in that it is horizontally scalable, compared to SQL which is only vertically scalable. With NoSQL you can simply use another shard, which is cheap, rather than buying more hardware, which is not.</a:t>
            </a:r>
          </a:p>
          <a:p>
            <a:endParaRPr lang="en-US" i="0" dirty="0">
              <a:solidFill>
                <a:srgbClr val="404040"/>
              </a:solidFill>
              <a:effectLst/>
            </a:endParaRPr>
          </a:p>
          <a:p>
            <a:r>
              <a:rPr lang="en-US" i="0" dirty="0">
                <a:solidFill>
                  <a:srgbClr val="202124"/>
                </a:solidFill>
                <a:effectLst/>
              </a:rPr>
              <a:t> NoSQL solutions allow us to consider new approaches for data warehousing, especially from the multidimensional data management point of view. Existing research instantiate OLAP systems in NoSQL through R- OLAP systems; i.e., using an intermediate relational logical model.</a:t>
            </a:r>
            <a:endParaRPr lang="en-GH" dirty="0"/>
          </a:p>
        </p:txBody>
      </p:sp>
    </p:spTree>
    <p:extLst>
      <p:ext uri="{BB962C8B-B14F-4D97-AF65-F5344CB8AC3E}">
        <p14:creationId xmlns:p14="http://schemas.microsoft.com/office/powerpoint/2010/main" val="110311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5F9DB-48D3-42E8-9D6F-FC0A4CC428DA}"/>
              </a:ext>
            </a:extLst>
          </p:cNvPr>
          <p:cNvSpPr>
            <a:spLocks noGrp="1"/>
          </p:cNvSpPr>
          <p:nvPr>
            <p:ph idx="1"/>
          </p:nvPr>
        </p:nvSpPr>
        <p:spPr/>
        <p:txBody>
          <a:bodyPr>
            <a:normAutofit lnSpcReduction="10000"/>
          </a:bodyPr>
          <a:lstStyle/>
          <a:p>
            <a:pPr marL="0" indent="0">
              <a:buNone/>
            </a:pPr>
            <a:r>
              <a:rPr lang="en-PH" dirty="0">
                <a:latin typeface="Arial" panose="020B0604020202020204" pitchFamily="34" charset="0"/>
                <a:cs typeface="Arial" panose="020B0604020202020204" pitchFamily="34" charset="0"/>
              </a:rPr>
              <a:t>It is an open source, nonrelational database management system (DBMS) that uses flexible documents instead of tables and rows to process and store various forms of data.</a:t>
            </a:r>
          </a:p>
          <a:p>
            <a:pPr marL="0" indent="0">
              <a:buNone/>
            </a:pPr>
            <a:endParaRPr lang="en-PH" dirty="0">
              <a:latin typeface="Arial" panose="020B0604020202020204" pitchFamily="34" charset="0"/>
              <a:cs typeface="Arial" panose="020B0604020202020204" pitchFamily="34" charset="0"/>
            </a:endParaRPr>
          </a:p>
          <a:p>
            <a:pPr marL="0" indent="0">
              <a:buNone/>
            </a:pPr>
            <a:r>
              <a:rPr lang="en-PH" dirty="0">
                <a:latin typeface="Arial" panose="020B0604020202020204" pitchFamily="34" charset="0"/>
                <a:cs typeface="Arial" panose="020B0604020202020204" pitchFamily="34" charset="0"/>
              </a:rPr>
              <a:t>As a NoSQL solution, MongoDB does not require a relational database management system (RDMS), so it provides an elastic data storage model that enables users to store and query multivariate data types with ease. This not only simplifies database management for developers but also creates a highly scalable environment for cross-platform applications and services.</a:t>
            </a:r>
          </a:p>
        </p:txBody>
      </p:sp>
      <p:sp>
        <p:nvSpPr>
          <p:cNvPr id="5" name="Title 4">
            <a:extLst>
              <a:ext uri="{FF2B5EF4-FFF2-40B4-BE49-F238E27FC236}">
                <a16:creationId xmlns:a16="http://schemas.microsoft.com/office/drawing/2014/main" id="{F7B9B4D0-27EB-4506-9221-ECAF775976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0314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5F9DB-48D3-42E8-9D6F-FC0A4CC428DA}"/>
              </a:ext>
            </a:extLst>
          </p:cNvPr>
          <p:cNvSpPr>
            <a:spLocks noGrp="1"/>
          </p:cNvSpPr>
          <p:nvPr>
            <p:ph idx="1"/>
          </p:nvPr>
        </p:nvSpPr>
        <p:spPr/>
        <p:txBody>
          <a:bodyPr/>
          <a:lstStyle/>
          <a:p>
            <a:pPr marL="0" indent="0">
              <a:buNone/>
            </a:pPr>
            <a:r>
              <a:rPr lang="en-PH" dirty="0">
                <a:latin typeface="Arial" panose="020B0604020202020204" pitchFamily="34" charset="0"/>
                <a:cs typeface="Arial" panose="020B0604020202020204" pitchFamily="34" charset="0"/>
              </a:rPr>
              <a:t>MongoDB documents or collections of documents are the basic units of data. Formatted as Binary JSON (JavaScript Object Notation), these documents can store various types of data and be distributed across multiple systems. Since MongoDB employs a dynamic schema design, users have unparalleled flexibility when creating data records, querying document collections through MongoDB aggregation and analyzing large amounts of information.</a:t>
            </a:r>
          </a:p>
        </p:txBody>
      </p:sp>
      <p:sp>
        <p:nvSpPr>
          <p:cNvPr id="5" name="Title 4">
            <a:extLst>
              <a:ext uri="{FF2B5EF4-FFF2-40B4-BE49-F238E27FC236}">
                <a16:creationId xmlns:a16="http://schemas.microsoft.com/office/drawing/2014/main" id="{55E8302E-8569-4EFF-AAB2-D73E9F01FF4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9337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normAutofit/>
          </a:bodyPr>
          <a:lstStyle/>
          <a:p>
            <a:r>
              <a:rPr lang="en-US" i="0" dirty="0">
                <a:solidFill>
                  <a:srgbClr val="202124"/>
                </a:solidFill>
                <a:effectLst/>
              </a:rPr>
              <a:t>The combination of MongoDB and a traditional data warehouse allows traditional analytical applications to come alive with the flexibility and new data from MongoDB and the MongoDB repository can easily access and import data from the data warehouse.</a:t>
            </a:r>
          </a:p>
          <a:p>
            <a:endParaRPr lang="en-US" dirty="0">
              <a:solidFill>
                <a:srgbClr val="202124"/>
              </a:solidFill>
            </a:endParaRPr>
          </a:p>
          <a:p>
            <a:pPr algn="l"/>
            <a:r>
              <a:rPr lang="en-US" i="0" dirty="0">
                <a:solidFill>
                  <a:srgbClr val="202124"/>
                </a:solidFill>
                <a:effectLst/>
              </a:rPr>
              <a:t>MongoDB released the MongoDB connector for BI, which acts as a MySQL server on top of MongoDB data. It means you can use ROLAP (Relational OLAP) engines, such as Cube. </a:t>
            </a:r>
            <a:r>
              <a:rPr lang="en-US" i="0" dirty="0" err="1">
                <a:solidFill>
                  <a:srgbClr val="202124"/>
                </a:solidFill>
                <a:effectLst/>
              </a:rPr>
              <a:t>js</a:t>
            </a:r>
            <a:r>
              <a:rPr lang="en-US" i="0" dirty="0">
                <a:solidFill>
                  <a:srgbClr val="202124"/>
                </a:solidFill>
                <a:effectLst/>
              </a:rPr>
              <a:t> , with it.</a:t>
            </a:r>
            <a:br>
              <a:rPr lang="en-US" i="0" dirty="0">
                <a:solidFill>
                  <a:srgbClr val="202124"/>
                </a:solidFill>
                <a:effectLst/>
              </a:rPr>
            </a:br>
            <a:br>
              <a:rPr lang="en-US" i="0" dirty="0">
                <a:solidFill>
                  <a:srgbClr val="202124"/>
                </a:solidFill>
                <a:effectLst/>
              </a:rPr>
            </a:br>
            <a:endParaRPr lang="en-GH" dirty="0"/>
          </a:p>
        </p:txBody>
      </p:sp>
    </p:spTree>
    <p:extLst>
      <p:ext uri="{BB962C8B-B14F-4D97-AF65-F5344CB8AC3E}">
        <p14:creationId xmlns:p14="http://schemas.microsoft.com/office/powerpoint/2010/main" val="41943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normAutofit fontScale="85000" lnSpcReduction="20000"/>
          </a:bodyPr>
          <a:lstStyle/>
          <a:p>
            <a:pPr algn="l"/>
            <a:r>
              <a:rPr lang="en-US" b="0" i="0" dirty="0">
                <a:solidFill>
                  <a:srgbClr val="3D3D4E"/>
                </a:solidFill>
                <a:effectLst/>
              </a:rPr>
              <a:t>MongoDB provides the following two ways to model our data:</a:t>
            </a:r>
          </a:p>
          <a:p>
            <a:pPr algn="l">
              <a:buFont typeface="+mj-lt"/>
              <a:buAutoNum type="arabicPeriod"/>
            </a:pPr>
            <a:r>
              <a:rPr lang="en-US" b="0" i="0" dirty="0">
                <a:solidFill>
                  <a:srgbClr val="3D3D4E"/>
                </a:solidFill>
                <a:effectLst/>
              </a:rPr>
              <a:t>Embedded Documents</a:t>
            </a:r>
          </a:p>
          <a:p>
            <a:pPr algn="l">
              <a:buFont typeface="+mj-lt"/>
              <a:buAutoNum type="arabicPeriod"/>
            </a:pPr>
            <a:r>
              <a:rPr lang="en-US" b="0" i="0" dirty="0">
                <a:solidFill>
                  <a:srgbClr val="3D3D4E"/>
                </a:solidFill>
                <a:effectLst/>
              </a:rPr>
              <a:t>References</a:t>
            </a:r>
          </a:p>
          <a:p>
            <a:pPr algn="l"/>
            <a:r>
              <a:rPr lang="en-US" b="0" i="0" dirty="0">
                <a:solidFill>
                  <a:srgbClr val="3D3D4E"/>
                </a:solidFill>
                <a:effectLst/>
              </a:rPr>
              <a:t>Consider a scenario where you want to save data about blog posts and their comments.</a:t>
            </a:r>
          </a:p>
          <a:p>
            <a:pPr algn="l"/>
            <a:r>
              <a:rPr lang="en-US" b="0" i="0" dirty="0">
                <a:solidFill>
                  <a:srgbClr val="3D3D4E"/>
                </a:solidFill>
                <a:effectLst/>
              </a:rPr>
              <a:t>Let’s take a look at how we can model this data using the methods mentioned above.</a:t>
            </a:r>
          </a:p>
          <a:p>
            <a:pPr algn="l"/>
            <a:r>
              <a:rPr lang="en-US" b="1" i="0" dirty="0">
                <a:effectLst/>
              </a:rPr>
              <a:t>Embedded documents</a:t>
            </a:r>
          </a:p>
          <a:p>
            <a:pPr algn="l"/>
            <a:r>
              <a:rPr lang="en-US" b="0" i="0" dirty="0">
                <a:solidFill>
                  <a:srgbClr val="3D3D4E"/>
                </a:solidFill>
                <a:effectLst/>
              </a:rPr>
              <a:t>One way to model blog posts and their respective comments is to </a:t>
            </a:r>
            <a:r>
              <a:rPr lang="en-US" b="0" i="1" dirty="0">
                <a:solidFill>
                  <a:srgbClr val="3D3D4E"/>
                </a:solidFill>
                <a:effectLst/>
              </a:rPr>
              <a:t>embed</a:t>
            </a:r>
            <a:r>
              <a:rPr lang="en-US" b="0" i="0" dirty="0">
                <a:solidFill>
                  <a:srgbClr val="3D3D4E"/>
                </a:solidFill>
                <a:effectLst/>
              </a:rPr>
              <a:t> the child document in the parent document. In our case, the blog post </a:t>
            </a:r>
            <a:r>
              <a:rPr lang="en-US" b="0" i="0" dirty="0" err="1">
                <a:solidFill>
                  <a:srgbClr val="3D3D4E"/>
                </a:solidFill>
                <a:effectLst/>
              </a:rPr>
              <a:t>i</a:t>
            </a:r>
            <a:endParaRPr lang="en-US" b="0" i="0" dirty="0">
              <a:solidFill>
                <a:srgbClr val="3D3D4E"/>
              </a:solidFill>
              <a:effectLst/>
            </a:endParaRPr>
          </a:p>
          <a:p>
            <a:pPr algn="l"/>
            <a:r>
              <a:rPr lang="en-US" b="1" i="0" dirty="0">
                <a:effectLst/>
              </a:rPr>
              <a:t>References</a:t>
            </a:r>
          </a:p>
          <a:p>
            <a:pPr algn="l"/>
            <a:r>
              <a:rPr lang="en-US" b="0" i="0" dirty="0">
                <a:solidFill>
                  <a:srgbClr val="3D3D4E"/>
                </a:solidFill>
                <a:effectLst/>
              </a:rPr>
              <a:t>Using this strategy, we can describe relationships between documents using references.</a:t>
            </a:r>
          </a:p>
          <a:p>
            <a:pPr algn="l"/>
            <a:r>
              <a:rPr lang="en-US" b="0" i="0" dirty="0">
                <a:solidFill>
                  <a:srgbClr val="3D3D4E"/>
                </a:solidFill>
                <a:effectLst/>
              </a:rPr>
              <a:t>This is also known as </a:t>
            </a:r>
            <a:r>
              <a:rPr lang="en-US" b="1" i="0" dirty="0">
                <a:solidFill>
                  <a:srgbClr val="3D3D4E"/>
                </a:solidFill>
                <a:effectLst/>
              </a:rPr>
              <a:t>“Normalized”</a:t>
            </a:r>
            <a:r>
              <a:rPr lang="en-US" b="0" i="0" dirty="0">
                <a:solidFill>
                  <a:srgbClr val="3D3D4E"/>
                </a:solidFill>
                <a:effectLst/>
              </a:rPr>
              <a:t> data model or schema.</a:t>
            </a:r>
          </a:p>
          <a:p>
            <a:endParaRPr lang="en-GH" dirty="0"/>
          </a:p>
        </p:txBody>
      </p:sp>
    </p:spTree>
    <p:extLst>
      <p:ext uri="{BB962C8B-B14F-4D97-AF65-F5344CB8AC3E}">
        <p14:creationId xmlns:p14="http://schemas.microsoft.com/office/powerpoint/2010/main" val="392468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CBB0-7AA4-46C0-8E95-2B10C2C566BD}"/>
              </a:ext>
            </a:extLst>
          </p:cNvPr>
          <p:cNvSpPr>
            <a:spLocks noGrp="1"/>
          </p:cNvSpPr>
          <p:nvPr>
            <p:ph idx="1"/>
          </p:nvPr>
        </p:nvSpPr>
        <p:spPr>
          <a:xfrm>
            <a:off x="838200" y="979714"/>
            <a:ext cx="10515600" cy="5197249"/>
          </a:xfrm>
        </p:spPr>
        <p:txBody>
          <a:bodyPr/>
          <a:lstStyle/>
          <a:p>
            <a:r>
              <a:rPr lang="en-US" dirty="0">
                <a:hlinkClick r:id="rId2"/>
              </a:rPr>
              <a:t>https://phoenixnap.com/kb/nosql-data-modeling</a:t>
            </a:r>
            <a:br>
              <a:rPr lang="en-US" dirty="0"/>
            </a:br>
            <a:br>
              <a:rPr lang="en-US" dirty="0"/>
            </a:br>
            <a:r>
              <a:rPr lang="en-US" dirty="0">
                <a:hlinkClick r:id="rId3"/>
              </a:rPr>
              <a:t>https://www.educative.io/edpresso/what-is-data-modeling-in-mongodb</a:t>
            </a:r>
            <a:endParaRPr lang="en-US" dirty="0"/>
          </a:p>
          <a:p>
            <a:endParaRPr lang="en-GH" dirty="0"/>
          </a:p>
        </p:txBody>
      </p:sp>
      <p:sp>
        <p:nvSpPr>
          <p:cNvPr id="4" name="TextBox 3">
            <a:extLst>
              <a:ext uri="{FF2B5EF4-FFF2-40B4-BE49-F238E27FC236}">
                <a16:creationId xmlns:a16="http://schemas.microsoft.com/office/drawing/2014/main" id="{B2EE67B9-5B08-4F8D-AF14-A9B0B8176C4E}"/>
              </a:ext>
            </a:extLst>
          </p:cNvPr>
          <p:cNvSpPr txBox="1"/>
          <p:nvPr/>
        </p:nvSpPr>
        <p:spPr>
          <a:xfrm>
            <a:off x="1014813" y="3059668"/>
            <a:ext cx="8305088" cy="369332"/>
          </a:xfrm>
          <a:prstGeom prst="rect">
            <a:avLst/>
          </a:prstGeom>
          <a:noFill/>
        </p:spPr>
        <p:txBody>
          <a:bodyPr wrap="square">
            <a:spAutoFit/>
          </a:bodyPr>
          <a:lstStyle/>
          <a:p>
            <a:pPr marL="0" indent="0" algn="l">
              <a:buNone/>
            </a:pPr>
            <a:r>
              <a:rPr lang="en-PH" b="0" i="0" dirty="0">
                <a:solidFill>
                  <a:srgbClr val="000000"/>
                </a:solidFill>
                <a:effectLst/>
                <a:latin typeface="Calibri" panose="020F0502020204030204" pitchFamily="34" charset="0"/>
              </a:rPr>
              <a:t>“</a:t>
            </a:r>
            <a:r>
              <a:rPr lang="en-PH" b="0" i="0" dirty="0" err="1">
                <a:solidFill>
                  <a:srgbClr val="000000"/>
                </a:solidFill>
                <a:effectLst/>
                <a:latin typeface="Calibri" panose="020F0502020204030204" pitchFamily="34" charset="0"/>
              </a:rPr>
              <a:t>Mongodb</a:t>
            </a:r>
            <a:r>
              <a:rPr lang="en-PH" b="0" i="0" dirty="0">
                <a:solidFill>
                  <a:srgbClr val="000000"/>
                </a:solidFill>
                <a:effectLst/>
                <a:latin typeface="Calibri" panose="020F0502020204030204" pitchFamily="34" charset="0"/>
              </a:rPr>
              <a:t>.” </a:t>
            </a:r>
            <a:r>
              <a:rPr lang="en-PH" b="0" i="1" dirty="0">
                <a:solidFill>
                  <a:srgbClr val="000000"/>
                </a:solidFill>
                <a:effectLst/>
                <a:latin typeface="Calibri" panose="020F0502020204030204" pitchFamily="34" charset="0"/>
              </a:rPr>
              <a:t>Www.ibm.com</a:t>
            </a:r>
            <a:r>
              <a:rPr lang="en-PH" b="0" i="0" dirty="0">
                <a:solidFill>
                  <a:srgbClr val="000000"/>
                </a:solidFill>
                <a:effectLst/>
                <a:latin typeface="Calibri" panose="020F0502020204030204" pitchFamily="34" charset="0"/>
              </a:rPr>
              <a:t>, www.ibm.com/cloud/learn/mongodb.</a:t>
            </a:r>
          </a:p>
        </p:txBody>
      </p:sp>
    </p:spTree>
    <p:extLst>
      <p:ext uri="{BB962C8B-B14F-4D97-AF65-F5344CB8AC3E}">
        <p14:creationId xmlns:p14="http://schemas.microsoft.com/office/powerpoint/2010/main" val="157331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712</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 Extended</vt:lpstr>
      <vt:lpstr>Office Theme</vt:lpstr>
      <vt:lpstr>  NoSQL (Not Only SQL) Databases (Links to an external site.) MongoDB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a 5–10 slide deck that discusses the following aspects of data mart and warehouse data modeling:  NoSQL (Not Only SQL) Databases (Links to an external site.) MongoDB </dc:title>
  <dc:creator>winner williams</dc:creator>
  <cp:lastModifiedBy>Logan Berry</cp:lastModifiedBy>
  <cp:revision>7</cp:revision>
  <dcterms:created xsi:type="dcterms:W3CDTF">2022-02-24T21:33:10Z</dcterms:created>
  <dcterms:modified xsi:type="dcterms:W3CDTF">2022-02-27T05:53:51Z</dcterms:modified>
</cp:coreProperties>
</file>