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1166"/>
    <a:srgbClr val="3A23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64E4D04-A3A0-4B60-A445-368300797D8C}" type="datetimeFigureOut">
              <a:rPr lang="en-MY" smtClean="0"/>
              <a:t>11/10/2020</a:t>
            </a:fld>
            <a:endParaRPr lang="en-MY"/>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MY"/>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4BDD2FB-9E14-4133-B8F2-BCF983348BB0}" type="slidenum">
              <a:rPr lang="en-MY" smtClean="0"/>
              <a:t>‹#›</a:t>
            </a:fld>
            <a:endParaRPr lang="en-MY"/>
          </a:p>
        </p:txBody>
      </p:sp>
    </p:spTree>
    <p:extLst>
      <p:ext uri="{BB962C8B-B14F-4D97-AF65-F5344CB8AC3E}">
        <p14:creationId xmlns:p14="http://schemas.microsoft.com/office/powerpoint/2010/main" val="4108199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4E4D04-A3A0-4B60-A445-368300797D8C}" type="datetimeFigureOut">
              <a:rPr lang="en-MY" smtClean="0"/>
              <a:t>11/10/2020</a:t>
            </a:fld>
            <a:endParaRPr lang="en-MY"/>
          </a:p>
        </p:txBody>
      </p:sp>
      <p:sp>
        <p:nvSpPr>
          <p:cNvPr id="6" name="Footer Placeholder 5"/>
          <p:cNvSpPr>
            <a:spLocks noGrp="1"/>
          </p:cNvSpPr>
          <p:nvPr>
            <p:ph type="ftr" sz="quarter" idx="11"/>
          </p:nvPr>
        </p:nvSpPr>
        <p:spPr/>
        <p:txBody>
          <a:bodyPr/>
          <a:lstStyle/>
          <a:p>
            <a:endParaRPr lang="en-MY"/>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4BDD2FB-9E14-4133-B8F2-BCF983348BB0}" type="slidenum">
              <a:rPr lang="en-MY" smtClean="0"/>
              <a:t>‹#›</a:t>
            </a:fld>
            <a:endParaRPr lang="en-MY"/>
          </a:p>
        </p:txBody>
      </p:sp>
    </p:spTree>
    <p:extLst>
      <p:ext uri="{BB962C8B-B14F-4D97-AF65-F5344CB8AC3E}">
        <p14:creationId xmlns:p14="http://schemas.microsoft.com/office/powerpoint/2010/main" val="1503392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64E4D04-A3A0-4B60-A445-368300797D8C}" type="datetimeFigureOut">
              <a:rPr lang="en-MY" smtClean="0"/>
              <a:t>11/10/2020</a:t>
            </a:fld>
            <a:endParaRPr lang="en-MY"/>
          </a:p>
        </p:txBody>
      </p:sp>
      <p:sp>
        <p:nvSpPr>
          <p:cNvPr id="5" name="Footer Placeholder 4"/>
          <p:cNvSpPr>
            <a:spLocks noGrp="1"/>
          </p:cNvSpPr>
          <p:nvPr>
            <p:ph type="ftr" sz="quarter" idx="11"/>
          </p:nvPr>
        </p:nvSpPr>
        <p:spPr/>
        <p:txBody>
          <a:bodyPr/>
          <a:lstStyle/>
          <a:p>
            <a:endParaRPr lang="en-MY"/>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4BDD2FB-9E14-4133-B8F2-BCF983348BB0}" type="slidenum">
              <a:rPr lang="en-MY" smtClean="0"/>
              <a:t>‹#›</a:t>
            </a:fld>
            <a:endParaRPr lang="en-MY"/>
          </a:p>
        </p:txBody>
      </p:sp>
    </p:spTree>
    <p:extLst>
      <p:ext uri="{BB962C8B-B14F-4D97-AF65-F5344CB8AC3E}">
        <p14:creationId xmlns:p14="http://schemas.microsoft.com/office/powerpoint/2010/main" val="30239181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64E4D04-A3A0-4B60-A445-368300797D8C}" type="datetimeFigureOut">
              <a:rPr lang="en-MY" smtClean="0"/>
              <a:t>11/10/2020</a:t>
            </a:fld>
            <a:endParaRPr lang="en-MY"/>
          </a:p>
        </p:txBody>
      </p:sp>
      <p:sp>
        <p:nvSpPr>
          <p:cNvPr id="5" name="Footer Placeholder 4"/>
          <p:cNvSpPr>
            <a:spLocks noGrp="1"/>
          </p:cNvSpPr>
          <p:nvPr>
            <p:ph type="ftr" sz="quarter" idx="11"/>
          </p:nvPr>
        </p:nvSpPr>
        <p:spPr/>
        <p:txBody>
          <a:bodyPr/>
          <a:lstStyle/>
          <a:p>
            <a:endParaRPr lang="en-MY"/>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4BDD2FB-9E14-4133-B8F2-BCF983348BB0}" type="slidenum">
              <a:rPr lang="en-MY" smtClean="0"/>
              <a:t>‹#›</a:t>
            </a:fld>
            <a:endParaRPr lang="en-MY"/>
          </a:p>
        </p:txBody>
      </p:sp>
    </p:spTree>
    <p:extLst>
      <p:ext uri="{BB962C8B-B14F-4D97-AF65-F5344CB8AC3E}">
        <p14:creationId xmlns:p14="http://schemas.microsoft.com/office/powerpoint/2010/main" val="2282996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E4D04-A3A0-4B60-A445-368300797D8C}" type="datetimeFigureOut">
              <a:rPr lang="en-MY" smtClean="0"/>
              <a:t>11/10/2020</a:t>
            </a:fld>
            <a:endParaRPr lang="en-MY"/>
          </a:p>
        </p:txBody>
      </p:sp>
      <p:sp>
        <p:nvSpPr>
          <p:cNvPr id="5" name="Footer Placeholder 4"/>
          <p:cNvSpPr>
            <a:spLocks noGrp="1"/>
          </p:cNvSpPr>
          <p:nvPr>
            <p:ph type="ftr" sz="quarter" idx="11"/>
          </p:nvPr>
        </p:nvSpPr>
        <p:spPr/>
        <p:txBody>
          <a:bodyPr/>
          <a:lstStyle/>
          <a:p>
            <a:endParaRPr lang="en-MY"/>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4BDD2FB-9E14-4133-B8F2-BCF983348BB0}" type="slidenum">
              <a:rPr lang="en-MY" smtClean="0"/>
              <a:t>‹#›</a:t>
            </a:fld>
            <a:endParaRPr lang="en-MY"/>
          </a:p>
        </p:txBody>
      </p:sp>
    </p:spTree>
    <p:extLst>
      <p:ext uri="{BB962C8B-B14F-4D97-AF65-F5344CB8AC3E}">
        <p14:creationId xmlns:p14="http://schemas.microsoft.com/office/powerpoint/2010/main" val="34846368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64E4D04-A3A0-4B60-A445-368300797D8C}" type="datetimeFigureOut">
              <a:rPr lang="en-MY" smtClean="0"/>
              <a:t>11/10/2020</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54BDD2FB-9E14-4133-B8F2-BCF983348BB0}" type="slidenum">
              <a:rPr lang="en-MY" smtClean="0"/>
              <a:t>‹#›</a:t>
            </a:fld>
            <a:endParaRPr lang="en-MY"/>
          </a:p>
        </p:txBody>
      </p:sp>
    </p:spTree>
    <p:extLst>
      <p:ext uri="{BB962C8B-B14F-4D97-AF65-F5344CB8AC3E}">
        <p14:creationId xmlns:p14="http://schemas.microsoft.com/office/powerpoint/2010/main" val="25466893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64E4D04-A3A0-4B60-A445-368300797D8C}" type="datetimeFigureOut">
              <a:rPr lang="en-MY" smtClean="0"/>
              <a:t>11/10/2020</a:t>
            </a:fld>
            <a:endParaRPr lang="en-MY"/>
          </a:p>
        </p:txBody>
      </p:sp>
      <p:sp>
        <p:nvSpPr>
          <p:cNvPr id="8" name="Footer Placeholder 7"/>
          <p:cNvSpPr>
            <a:spLocks noGrp="1"/>
          </p:cNvSpPr>
          <p:nvPr>
            <p:ph type="ftr" sz="quarter" idx="11"/>
          </p:nvPr>
        </p:nvSpPr>
        <p:spPr>
          <a:xfrm>
            <a:off x="561111" y="6391838"/>
            <a:ext cx="3644282" cy="304801"/>
          </a:xfrm>
        </p:spPr>
        <p:txBody>
          <a:bodyPr/>
          <a:lstStyle/>
          <a:p>
            <a:endParaRPr lang="en-MY"/>
          </a:p>
        </p:txBody>
      </p:sp>
      <p:sp>
        <p:nvSpPr>
          <p:cNvPr id="9" name="Slide Number Placeholder 8"/>
          <p:cNvSpPr>
            <a:spLocks noGrp="1"/>
          </p:cNvSpPr>
          <p:nvPr>
            <p:ph type="sldNum" sz="quarter" idx="12"/>
          </p:nvPr>
        </p:nvSpPr>
        <p:spPr/>
        <p:txBody>
          <a:bodyPr/>
          <a:lstStyle/>
          <a:p>
            <a:fld id="{54BDD2FB-9E14-4133-B8F2-BCF983348BB0}" type="slidenum">
              <a:rPr lang="en-MY" smtClean="0"/>
              <a:t>‹#›</a:t>
            </a:fld>
            <a:endParaRPr lang="en-MY"/>
          </a:p>
        </p:txBody>
      </p:sp>
    </p:spTree>
    <p:extLst>
      <p:ext uri="{BB962C8B-B14F-4D97-AF65-F5344CB8AC3E}">
        <p14:creationId xmlns:p14="http://schemas.microsoft.com/office/powerpoint/2010/main" val="36909472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64E4D04-A3A0-4B60-A445-368300797D8C}" type="datetimeFigureOut">
              <a:rPr lang="en-MY" smtClean="0"/>
              <a:t>11/10/2020</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54BDD2FB-9E14-4133-B8F2-BCF983348BB0}" type="slidenum">
              <a:rPr lang="en-MY" smtClean="0"/>
              <a:t>‹#›</a:t>
            </a:fld>
            <a:endParaRPr lang="en-MY"/>
          </a:p>
        </p:txBody>
      </p:sp>
    </p:spTree>
    <p:extLst>
      <p:ext uri="{BB962C8B-B14F-4D97-AF65-F5344CB8AC3E}">
        <p14:creationId xmlns:p14="http://schemas.microsoft.com/office/powerpoint/2010/main" val="11350383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64E4D04-A3A0-4B60-A445-368300797D8C}" type="datetimeFigureOut">
              <a:rPr lang="en-MY" smtClean="0"/>
              <a:t>11/10/2020</a:t>
            </a:fld>
            <a:endParaRPr lang="en-MY"/>
          </a:p>
        </p:txBody>
      </p:sp>
      <p:sp>
        <p:nvSpPr>
          <p:cNvPr id="5" name="Footer Placeholder 4"/>
          <p:cNvSpPr>
            <a:spLocks noGrp="1"/>
          </p:cNvSpPr>
          <p:nvPr>
            <p:ph type="ftr" sz="quarter" idx="11"/>
          </p:nvPr>
        </p:nvSpPr>
        <p:spPr/>
        <p:txBody>
          <a:bodyPr/>
          <a:lstStyle/>
          <a:p>
            <a:endParaRPr lang="en-MY"/>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4BDD2FB-9E14-4133-B8F2-BCF983348BB0}" type="slidenum">
              <a:rPr lang="en-MY" smtClean="0"/>
              <a:t>‹#›</a:t>
            </a:fld>
            <a:endParaRPr lang="en-MY"/>
          </a:p>
        </p:txBody>
      </p:sp>
    </p:spTree>
    <p:extLst>
      <p:ext uri="{BB962C8B-B14F-4D97-AF65-F5344CB8AC3E}">
        <p14:creationId xmlns:p14="http://schemas.microsoft.com/office/powerpoint/2010/main" val="1808600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E4D04-A3A0-4B60-A445-368300797D8C}" type="datetimeFigureOut">
              <a:rPr lang="en-MY" smtClean="0"/>
              <a:t>11/10/2020</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54BDD2FB-9E14-4133-B8F2-BCF983348BB0}" type="slidenum">
              <a:rPr lang="en-MY" smtClean="0"/>
              <a:t>‹#›</a:t>
            </a:fld>
            <a:endParaRPr lang="en-MY"/>
          </a:p>
        </p:txBody>
      </p:sp>
    </p:spTree>
    <p:extLst>
      <p:ext uri="{BB962C8B-B14F-4D97-AF65-F5344CB8AC3E}">
        <p14:creationId xmlns:p14="http://schemas.microsoft.com/office/powerpoint/2010/main" val="3943432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E4D04-A3A0-4B60-A445-368300797D8C}" type="datetimeFigureOut">
              <a:rPr lang="en-MY" smtClean="0"/>
              <a:t>11/10/2020</a:t>
            </a:fld>
            <a:endParaRPr lang="en-MY"/>
          </a:p>
        </p:txBody>
      </p:sp>
      <p:sp>
        <p:nvSpPr>
          <p:cNvPr id="5" name="Footer Placeholder 4"/>
          <p:cNvSpPr>
            <a:spLocks noGrp="1"/>
          </p:cNvSpPr>
          <p:nvPr>
            <p:ph type="ftr" sz="quarter" idx="11"/>
          </p:nvPr>
        </p:nvSpPr>
        <p:spPr/>
        <p:txBody>
          <a:bodyPr/>
          <a:lstStyle/>
          <a:p>
            <a:endParaRPr lang="en-MY"/>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4BDD2FB-9E14-4133-B8F2-BCF983348BB0}" type="slidenum">
              <a:rPr lang="en-MY" smtClean="0"/>
              <a:t>‹#›</a:t>
            </a:fld>
            <a:endParaRPr lang="en-MY"/>
          </a:p>
        </p:txBody>
      </p:sp>
    </p:spTree>
    <p:extLst>
      <p:ext uri="{BB962C8B-B14F-4D97-AF65-F5344CB8AC3E}">
        <p14:creationId xmlns:p14="http://schemas.microsoft.com/office/powerpoint/2010/main" val="1806419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4E4D04-A3A0-4B60-A445-368300797D8C}" type="datetimeFigureOut">
              <a:rPr lang="en-MY" smtClean="0"/>
              <a:t>11/10/2020</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54BDD2FB-9E14-4133-B8F2-BCF983348BB0}" type="slidenum">
              <a:rPr lang="en-MY" smtClean="0"/>
              <a:t>‹#›</a:t>
            </a:fld>
            <a:endParaRPr lang="en-MY"/>
          </a:p>
        </p:txBody>
      </p:sp>
    </p:spTree>
    <p:extLst>
      <p:ext uri="{BB962C8B-B14F-4D97-AF65-F5344CB8AC3E}">
        <p14:creationId xmlns:p14="http://schemas.microsoft.com/office/powerpoint/2010/main" val="4152537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4E4D04-A3A0-4B60-A445-368300797D8C}" type="datetimeFigureOut">
              <a:rPr lang="en-MY" smtClean="0"/>
              <a:t>11/10/2020</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54BDD2FB-9E14-4133-B8F2-BCF983348BB0}" type="slidenum">
              <a:rPr lang="en-MY" smtClean="0"/>
              <a:t>‹#›</a:t>
            </a:fld>
            <a:endParaRPr lang="en-MY"/>
          </a:p>
        </p:txBody>
      </p:sp>
    </p:spTree>
    <p:extLst>
      <p:ext uri="{BB962C8B-B14F-4D97-AF65-F5344CB8AC3E}">
        <p14:creationId xmlns:p14="http://schemas.microsoft.com/office/powerpoint/2010/main" val="831900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4E4D04-A3A0-4B60-A445-368300797D8C}" type="datetimeFigureOut">
              <a:rPr lang="en-MY" smtClean="0"/>
              <a:t>11/10/2020</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54BDD2FB-9E14-4133-B8F2-BCF983348BB0}" type="slidenum">
              <a:rPr lang="en-MY" smtClean="0"/>
              <a:t>‹#›</a:t>
            </a:fld>
            <a:endParaRPr lang="en-MY"/>
          </a:p>
        </p:txBody>
      </p:sp>
    </p:spTree>
    <p:extLst>
      <p:ext uri="{BB962C8B-B14F-4D97-AF65-F5344CB8AC3E}">
        <p14:creationId xmlns:p14="http://schemas.microsoft.com/office/powerpoint/2010/main" val="2174729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4E4D04-A3A0-4B60-A445-368300797D8C}" type="datetimeFigureOut">
              <a:rPr lang="en-MY" smtClean="0"/>
              <a:t>11/10/2020</a:t>
            </a:fld>
            <a:endParaRPr lang="en-MY"/>
          </a:p>
        </p:txBody>
      </p:sp>
      <p:sp>
        <p:nvSpPr>
          <p:cNvPr id="3" name="Footer Placeholder 2"/>
          <p:cNvSpPr>
            <a:spLocks noGrp="1"/>
          </p:cNvSpPr>
          <p:nvPr>
            <p:ph type="ftr" sz="quarter" idx="11"/>
          </p:nvPr>
        </p:nvSpPr>
        <p:spPr/>
        <p:txBody>
          <a:bodyPr/>
          <a:lstStyle/>
          <a:p>
            <a:endParaRPr lang="en-MY"/>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4BDD2FB-9E14-4133-B8F2-BCF983348BB0}" type="slidenum">
              <a:rPr lang="en-MY" smtClean="0"/>
              <a:t>‹#›</a:t>
            </a:fld>
            <a:endParaRPr lang="en-MY"/>
          </a:p>
        </p:txBody>
      </p:sp>
    </p:spTree>
    <p:extLst>
      <p:ext uri="{BB962C8B-B14F-4D97-AF65-F5344CB8AC3E}">
        <p14:creationId xmlns:p14="http://schemas.microsoft.com/office/powerpoint/2010/main" val="999223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4E4D04-A3A0-4B60-A445-368300797D8C}" type="datetimeFigureOut">
              <a:rPr lang="en-MY" smtClean="0"/>
              <a:t>11/10/2020</a:t>
            </a:fld>
            <a:endParaRPr lang="en-MY"/>
          </a:p>
        </p:txBody>
      </p:sp>
      <p:sp>
        <p:nvSpPr>
          <p:cNvPr id="6" name="Footer Placeholder 5"/>
          <p:cNvSpPr>
            <a:spLocks noGrp="1"/>
          </p:cNvSpPr>
          <p:nvPr>
            <p:ph type="ftr" sz="quarter" idx="11"/>
          </p:nvPr>
        </p:nvSpPr>
        <p:spPr/>
        <p:txBody>
          <a:bodyPr/>
          <a:lstStyle/>
          <a:p>
            <a:endParaRPr lang="en-MY"/>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4BDD2FB-9E14-4133-B8F2-BCF983348BB0}" type="slidenum">
              <a:rPr lang="en-MY" smtClean="0"/>
              <a:t>‹#›</a:t>
            </a:fld>
            <a:endParaRPr lang="en-MY"/>
          </a:p>
        </p:txBody>
      </p:sp>
    </p:spTree>
    <p:extLst>
      <p:ext uri="{BB962C8B-B14F-4D97-AF65-F5344CB8AC3E}">
        <p14:creationId xmlns:p14="http://schemas.microsoft.com/office/powerpoint/2010/main" val="3438878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4E4D04-A3A0-4B60-A445-368300797D8C}" type="datetimeFigureOut">
              <a:rPr lang="en-MY" smtClean="0"/>
              <a:t>11/10/2020</a:t>
            </a:fld>
            <a:endParaRPr lang="en-MY"/>
          </a:p>
        </p:txBody>
      </p:sp>
      <p:sp>
        <p:nvSpPr>
          <p:cNvPr id="6" name="Footer Placeholder 5"/>
          <p:cNvSpPr>
            <a:spLocks noGrp="1"/>
          </p:cNvSpPr>
          <p:nvPr>
            <p:ph type="ftr" sz="quarter" idx="11"/>
          </p:nvPr>
        </p:nvSpPr>
        <p:spPr/>
        <p:txBody>
          <a:bodyPr/>
          <a:lstStyle/>
          <a:p>
            <a:endParaRPr lang="en-MY"/>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4BDD2FB-9E14-4133-B8F2-BCF983348BB0}" type="slidenum">
              <a:rPr lang="en-MY" smtClean="0"/>
              <a:t>‹#›</a:t>
            </a:fld>
            <a:endParaRPr lang="en-MY"/>
          </a:p>
        </p:txBody>
      </p:sp>
    </p:spTree>
    <p:extLst>
      <p:ext uri="{BB962C8B-B14F-4D97-AF65-F5344CB8AC3E}">
        <p14:creationId xmlns:p14="http://schemas.microsoft.com/office/powerpoint/2010/main" val="1463199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64E4D04-A3A0-4B60-A445-368300797D8C}" type="datetimeFigureOut">
              <a:rPr lang="en-MY" smtClean="0"/>
              <a:t>11/10/2020</a:t>
            </a:fld>
            <a:endParaRPr lang="en-MY"/>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MY"/>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4BDD2FB-9E14-4133-B8F2-BCF983348BB0}" type="slidenum">
              <a:rPr lang="en-MY" smtClean="0"/>
              <a:t>‹#›</a:t>
            </a:fld>
            <a:endParaRPr lang="en-MY"/>
          </a:p>
        </p:txBody>
      </p:sp>
    </p:spTree>
    <p:extLst>
      <p:ext uri="{BB962C8B-B14F-4D97-AF65-F5344CB8AC3E}">
        <p14:creationId xmlns:p14="http://schemas.microsoft.com/office/powerpoint/2010/main" val="16171070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65DF7-2937-4B16-9B68-E4CFCF138E9E}"/>
              </a:ext>
            </a:extLst>
          </p:cNvPr>
          <p:cNvSpPr>
            <a:spLocks noGrp="1"/>
          </p:cNvSpPr>
          <p:nvPr>
            <p:ph type="ctrTitle"/>
          </p:nvPr>
        </p:nvSpPr>
        <p:spPr>
          <a:xfrm>
            <a:off x="1154955" y="1478947"/>
            <a:ext cx="8825658" cy="2677648"/>
          </a:xfrm>
        </p:spPr>
        <p:txBody>
          <a:bodyPr/>
          <a:lstStyle/>
          <a:p>
            <a:r>
              <a:rPr lang="en-US" dirty="0"/>
              <a:t>Predicting the Severity of Car Accident using Predictive Model</a:t>
            </a:r>
            <a:endParaRPr lang="en-MY" dirty="0"/>
          </a:p>
        </p:txBody>
      </p:sp>
      <p:sp>
        <p:nvSpPr>
          <p:cNvPr id="3" name="Subtitle 2">
            <a:extLst>
              <a:ext uri="{FF2B5EF4-FFF2-40B4-BE49-F238E27FC236}">
                <a16:creationId xmlns:a16="http://schemas.microsoft.com/office/drawing/2014/main" id="{1298911C-8CF5-4DAF-9E36-F184C8667A0F}"/>
              </a:ext>
            </a:extLst>
          </p:cNvPr>
          <p:cNvSpPr>
            <a:spLocks noGrp="1"/>
          </p:cNvSpPr>
          <p:nvPr>
            <p:ph type="subTitle" idx="1"/>
          </p:nvPr>
        </p:nvSpPr>
        <p:spPr/>
        <p:txBody>
          <a:bodyPr>
            <a:normAutofit fontScale="77500" lnSpcReduction="20000"/>
          </a:bodyPr>
          <a:lstStyle/>
          <a:p>
            <a:endParaRPr lang="en-US" dirty="0"/>
          </a:p>
          <a:p>
            <a:r>
              <a:rPr lang="en-US" dirty="0"/>
              <a:t>IBM Applied data science capstone project</a:t>
            </a:r>
          </a:p>
          <a:p>
            <a:r>
              <a:rPr lang="en-US" dirty="0"/>
              <a:t>By: Ahmad Khairi Ahmad KHIR</a:t>
            </a:r>
          </a:p>
          <a:p>
            <a:endParaRPr lang="en-US" dirty="0"/>
          </a:p>
        </p:txBody>
      </p:sp>
    </p:spTree>
    <p:extLst>
      <p:ext uri="{BB962C8B-B14F-4D97-AF65-F5344CB8AC3E}">
        <p14:creationId xmlns:p14="http://schemas.microsoft.com/office/powerpoint/2010/main" val="3020276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A38CC-A774-41D2-8612-49BFC91B5A64}"/>
              </a:ext>
            </a:extLst>
          </p:cNvPr>
          <p:cNvSpPr>
            <a:spLocks noGrp="1"/>
          </p:cNvSpPr>
          <p:nvPr>
            <p:ph type="title"/>
          </p:nvPr>
        </p:nvSpPr>
        <p:spPr/>
        <p:txBody>
          <a:bodyPr/>
          <a:lstStyle/>
          <a:p>
            <a:r>
              <a:rPr lang="en-US" dirty="0"/>
              <a:t>Conclusion</a:t>
            </a:r>
            <a:endParaRPr lang="en-MY" dirty="0"/>
          </a:p>
        </p:txBody>
      </p:sp>
      <p:sp>
        <p:nvSpPr>
          <p:cNvPr id="5" name="Content Placeholder 4">
            <a:extLst>
              <a:ext uri="{FF2B5EF4-FFF2-40B4-BE49-F238E27FC236}">
                <a16:creationId xmlns:a16="http://schemas.microsoft.com/office/drawing/2014/main" id="{5CB9915B-FC81-4104-B177-9A2DAED185DA}"/>
              </a:ext>
            </a:extLst>
          </p:cNvPr>
          <p:cNvSpPr>
            <a:spLocks noGrp="1"/>
          </p:cNvSpPr>
          <p:nvPr>
            <p:ph idx="1"/>
          </p:nvPr>
        </p:nvSpPr>
        <p:spPr>
          <a:xfrm>
            <a:off x="1154954" y="2603500"/>
            <a:ext cx="8825659" cy="4082526"/>
          </a:xfrm>
        </p:spPr>
        <p:txBody>
          <a:bodyPr/>
          <a:lstStyle/>
          <a:p>
            <a:r>
              <a:rPr lang="en-MY" sz="1800" dirty="0">
                <a:effectLst/>
                <a:latin typeface="Calibri" panose="020F0502020204030204" pitchFamily="34" charset="0"/>
                <a:ea typeface="Calibri" panose="020F0502020204030204" pitchFamily="34" charset="0"/>
                <a:cs typeface="Times New Roman" panose="02020603050405020304" pitchFamily="18" charset="0"/>
              </a:rPr>
              <a:t>The usage of machine learning model in predicting the severity of an accident can certainly help in reducing the frequency of accident per year. </a:t>
            </a:r>
          </a:p>
          <a:p>
            <a:r>
              <a:rPr lang="en-MY" sz="1800" dirty="0">
                <a:effectLst/>
                <a:latin typeface="Calibri" panose="020F0502020204030204" pitchFamily="34" charset="0"/>
                <a:ea typeface="Calibri" panose="020F0502020204030204" pitchFamily="34" charset="0"/>
                <a:cs typeface="Times New Roman" panose="02020603050405020304" pitchFamily="18" charset="0"/>
              </a:rPr>
              <a:t>The dataset from the SDOT used in this project recorded of almost 200,000 collisions suggest that there is still lot improvement need to be made in terms of road safety among the road user. </a:t>
            </a:r>
          </a:p>
          <a:p>
            <a:r>
              <a:rPr lang="en-MY" sz="1800" dirty="0">
                <a:effectLst/>
                <a:latin typeface="Calibri" panose="020F0502020204030204" pitchFamily="34" charset="0"/>
                <a:ea typeface="Calibri" panose="020F0502020204030204" pitchFamily="34" charset="0"/>
                <a:cs typeface="Times New Roman" panose="02020603050405020304" pitchFamily="18" charset="0"/>
              </a:rPr>
              <a:t>With the help of machine learning, the result generate may prove useful for those that seeks to reduce the numbers of accident happening by recognizing the dangerous location and application developer to develop an application that integrate real time data with existing GPS service to alert the user of danger. </a:t>
            </a:r>
          </a:p>
          <a:p>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91260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A38CC-A774-41D2-8612-49BFC91B5A64}"/>
              </a:ext>
            </a:extLst>
          </p:cNvPr>
          <p:cNvSpPr>
            <a:spLocks noGrp="1"/>
          </p:cNvSpPr>
          <p:nvPr>
            <p:ph type="title"/>
          </p:nvPr>
        </p:nvSpPr>
        <p:spPr/>
        <p:txBody>
          <a:bodyPr/>
          <a:lstStyle/>
          <a:p>
            <a:r>
              <a:rPr lang="en-US" dirty="0"/>
              <a:t>Future Direction</a:t>
            </a:r>
            <a:endParaRPr lang="en-MY" dirty="0"/>
          </a:p>
        </p:txBody>
      </p:sp>
      <p:sp>
        <p:nvSpPr>
          <p:cNvPr id="5" name="Content Placeholder 4">
            <a:extLst>
              <a:ext uri="{FF2B5EF4-FFF2-40B4-BE49-F238E27FC236}">
                <a16:creationId xmlns:a16="http://schemas.microsoft.com/office/drawing/2014/main" id="{5CB9915B-FC81-4104-B177-9A2DAED185DA}"/>
              </a:ext>
            </a:extLst>
          </p:cNvPr>
          <p:cNvSpPr>
            <a:spLocks noGrp="1"/>
          </p:cNvSpPr>
          <p:nvPr>
            <p:ph idx="1"/>
          </p:nvPr>
        </p:nvSpPr>
        <p:spPr>
          <a:xfrm>
            <a:off x="1154954" y="2603500"/>
            <a:ext cx="8825659" cy="4082526"/>
          </a:xfrm>
        </p:spPr>
        <p:txBody>
          <a:bodyPr/>
          <a:lstStyle/>
          <a:p>
            <a:pPr algn="just">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existing model can include more fields of data to produce much more cohesive prediction such as inclusion of state of the car and road congestion index.</a:t>
            </a:r>
            <a:endParaRPr lang="en-MY"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28264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7EF4A-2261-4B57-A451-92FA46D0521A}"/>
              </a:ext>
            </a:extLst>
          </p:cNvPr>
          <p:cNvSpPr>
            <a:spLocks noGrp="1"/>
          </p:cNvSpPr>
          <p:nvPr>
            <p:ph type="title"/>
          </p:nvPr>
        </p:nvSpPr>
        <p:spPr/>
        <p:txBody>
          <a:bodyPr/>
          <a:lstStyle/>
          <a:p>
            <a:r>
              <a:rPr lang="en-US" dirty="0"/>
              <a:t>Introduction</a:t>
            </a:r>
            <a:endParaRPr lang="en-MY" dirty="0"/>
          </a:p>
        </p:txBody>
      </p:sp>
      <p:sp>
        <p:nvSpPr>
          <p:cNvPr id="3" name="Content Placeholder 2">
            <a:extLst>
              <a:ext uri="{FF2B5EF4-FFF2-40B4-BE49-F238E27FC236}">
                <a16:creationId xmlns:a16="http://schemas.microsoft.com/office/drawing/2014/main" id="{46364150-83DE-4831-B4BE-DC9CCAE8A4FC}"/>
              </a:ext>
            </a:extLst>
          </p:cNvPr>
          <p:cNvSpPr>
            <a:spLocks noGrp="1"/>
          </p:cNvSpPr>
          <p:nvPr>
            <p:ph idx="1"/>
          </p:nvPr>
        </p:nvSpPr>
        <p:spPr/>
        <p:txBody>
          <a:bodyPr/>
          <a:lstStyle/>
          <a:p>
            <a:r>
              <a:rPr lang="en-MY"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Road accidents may not only bring losses to the driver but also to the road infrastructure present at the accident. </a:t>
            </a:r>
          </a:p>
          <a:p>
            <a:r>
              <a:rPr lang="en-MY" sz="1800" dirty="0">
                <a:solidFill>
                  <a:srgbClr val="000000"/>
                </a:solidFill>
                <a:effectLst/>
                <a:latin typeface="Calibri" panose="020F0502020204030204" pitchFamily="34" charset="0"/>
                <a:ea typeface="Calibri" panose="020F0502020204030204" pitchFamily="34" charset="0"/>
              </a:rPr>
              <a:t>The inflicted losses which are unbeneficial to both sides can be prevent using machine learning algorithm. </a:t>
            </a:r>
          </a:p>
          <a:p>
            <a:r>
              <a:rPr lang="en-MY" sz="1800" dirty="0">
                <a:solidFill>
                  <a:srgbClr val="000000"/>
                </a:solidFill>
                <a:effectLst/>
                <a:latin typeface="Calibri" panose="020F0502020204030204" pitchFamily="34" charset="0"/>
                <a:ea typeface="Calibri" panose="020F0502020204030204" pitchFamily="34" charset="0"/>
              </a:rPr>
              <a:t>Thus, a predictive model constructed using past historical data of car accidents can be used to predict the probability of the severity of an accident even before it is </a:t>
            </a:r>
            <a:r>
              <a:rPr lang="en-MY" sz="1800" dirty="0" err="1">
                <a:solidFill>
                  <a:srgbClr val="000000"/>
                </a:solidFill>
                <a:effectLst/>
                <a:latin typeface="Calibri" panose="020F0502020204030204" pitchFamily="34" charset="0"/>
                <a:ea typeface="Calibri" panose="020F0502020204030204" pitchFamily="34" charset="0"/>
              </a:rPr>
              <a:t>occured</a:t>
            </a:r>
            <a:r>
              <a:rPr lang="en-MY" sz="1800" dirty="0">
                <a:solidFill>
                  <a:srgbClr val="000000"/>
                </a:solidFill>
                <a:effectLst/>
                <a:latin typeface="Calibri" panose="020F0502020204030204" pitchFamily="34" charset="0"/>
                <a:ea typeface="Calibri" panose="020F0502020204030204" pitchFamily="34" charset="0"/>
              </a:rPr>
              <a:t>. </a:t>
            </a:r>
            <a:endParaRPr lang="en-MY" dirty="0"/>
          </a:p>
        </p:txBody>
      </p:sp>
    </p:spTree>
    <p:extLst>
      <p:ext uri="{BB962C8B-B14F-4D97-AF65-F5344CB8AC3E}">
        <p14:creationId xmlns:p14="http://schemas.microsoft.com/office/powerpoint/2010/main" val="2145233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F017A-B05E-41C0-84E6-3B32360E232D}"/>
              </a:ext>
            </a:extLst>
          </p:cNvPr>
          <p:cNvSpPr>
            <a:spLocks noGrp="1"/>
          </p:cNvSpPr>
          <p:nvPr>
            <p:ph type="title"/>
          </p:nvPr>
        </p:nvSpPr>
        <p:spPr/>
        <p:txBody>
          <a:bodyPr/>
          <a:lstStyle/>
          <a:p>
            <a:r>
              <a:rPr lang="en-US" dirty="0"/>
              <a:t>Problem Statement</a:t>
            </a:r>
            <a:endParaRPr lang="en-MY" dirty="0"/>
          </a:p>
        </p:txBody>
      </p:sp>
      <p:sp>
        <p:nvSpPr>
          <p:cNvPr id="3" name="Content Placeholder 2">
            <a:extLst>
              <a:ext uri="{FF2B5EF4-FFF2-40B4-BE49-F238E27FC236}">
                <a16:creationId xmlns:a16="http://schemas.microsoft.com/office/drawing/2014/main" id="{79365CCE-6E82-432C-AAE9-EA08E95E1F54}"/>
              </a:ext>
            </a:extLst>
          </p:cNvPr>
          <p:cNvSpPr>
            <a:spLocks noGrp="1"/>
          </p:cNvSpPr>
          <p:nvPr>
            <p:ph idx="1"/>
          </p:nvPr>
        </p:nvSpPr>
        <p:spPr/>
        <p:txBody>
          <a:bodyPr>
            <a:normAutofit fontScale="92500" lnSpcReduction="20000"/>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There are several factors that might affect the severity of an accident.</a:t>
            </a:r>
          </a:p>
          <a:p>
            <a:endParaRPr lang="en-US" dirty="0">
              <a:latin typeface="Calibri" panose="020F0502020204030204" pitchFamily="34" charset="0"/>
              <a:cs typeface="Times New Roman" panose="02020603050405020304" pitchFamily="18" charset="0"/>
            </a:endParaRPr>
          </a:p>
          <a:p>
            <a:r>
              <a:rPr lang="en-US" dirty="0">
                <a:latin typeface="Calibri" panose="020F0502020204030204" pitchFamily="34" charset="0"/>
                <a:cs typeface="Times New Roman" panose="02020603050405020304" pitchFamily="18" charset="0"/>
              </a:rPr>
              <a:t>This factors or data that might led to an accident included:</a:t>
            </a:r>
          </a:p>
          <a:p>
            <a:pPr marL="800100" lvl="1" indent="-342900">
              <a:buFont typeface="+mj-lt"/>
              <a:buAutoNum type="arabicPeriod"/>
            </a:pPr>
            <a:r>
              <a:rPr lang="en-US" dirty="0">
                <a:latin typeface="Calibri" panose="020F0502020204030204" pitchFamily="34" charset="0"/>
                <a:cs typeface="Times New Roman" panose="02020603050405020304" pitchFamily="18" charset="0"/>
              </a:rPr>
              <a:t>Road Condition</a:t>
            </a:r>
          </a:p>
          <a:p>
            <a:pPr marL="800100" lvl="1" indent="-342900">
              <a:buFont typeface="+mj-lt"/>
              <a:buAutoNum type="arabicPeriod"/>
            </a:pPr>
            <a:r>
              <a:rPr lang="en-US" dirty="0">
                <a:latin typeface="Calibri" panose="020F0502020204030204" pitchFamily="34" charset="0"/>
                <a:cs typeface="Times New Roman" panose="02020603050405020304" pitchFamily="18" charset="0"/>
              </a:rPr>
              <a:t>Weather Condition</a:t>
            </a:r>
          </a:p>
          <a:p>
            <a:pPr marL="800100" lvl="1" indent="-342900">
              <a:buFont typeface="+mj-lt"/>
              <a:buAutoNum type="arabicPeriod"/>
            </a:pPr>
            <a:r>
              <a:rPr lang="en-US" dirty="0">
                <a:latin typeface="Calibri" panose="020F0502020204030204" pitchFamily="34" charset="0"/>
                <a:cs typeface="Times New Roman" panose="02020603050405020304" pitchFamily="18" charset="0"/>
              </a:rPr>
              <a:t>Light Exposure</a:t>
            </a:r>
          </a:p>
          <a:p>
            <a:pPr marL="800100" lvl="1" indent="-342900">
              <a:buFont typeface="+mj-lt"/>
              <a:buAutoNum type="arabicPeriod"/>
            </a:pPr>
            <a:r>
              <a:rPr lang="en-US" dirty="0">
                <a:latin typeface="Calibri" panose="020F0502020204030204" pitchFamily="34" charset="0"/>
                <a:cs typeface="Times New Roman" panose="02020603050405020304" pitchFamily="18" charset="0"/>
              </a:rPr>
              <a:t>Influence of Alcohol</a:t>
            </a:r>
          </a:p>
          <a:p>
            <a:pPr marL="800100" lvl="1" indent="-342900">
              <a:buFont typeface="+mj-lt"/>
              <a:buAutoNum type="arabicPeriod"/>
            </a:pPr>
            <a:r>
              <a:rPr lang="en-US" dirty="0">
                <a:latin typeface="Calibri" panose="020F0502020204030204" pitchFamily="34" charset="0"/>
                <a:cs typeface="Times New Roman" panose="02020603050405020304" pitchFamily="18" charset="0"/>
              </a:rPr>
              <a:t>Speeding</a:t>
            </a:r>
          </a:p>
          <a:p>
            <a:pPr marL="457200" lvl="1" indent="0">
              <a:buNone/>
            </a:pPr>
            <a:endParaRPr lang="en-MY" dirty="0">
              <a:latin typeface="Calibri" panose="020F0502020204030204" pitchFamily="34" charset="0"/>
              <a:cs typeface="Times New Roman" panose="02020603050405020304" pitchFamily="18" charset="0"/>
            </a:endParaRPr>
          </a:p>
          <a:p>
            <a:pPr marL="400050"/>
            <a:r>
              <a:rPr lang="en-US" sz="1800" dirty="0">
                <a:effectLst/>
                <a:latin typeface="Calibri" panose="020F0502020204030204" pitchFamily="34" charset="0"/>
                <a:ea typeface="Calibri" panose="020F0502020204030204" pitchFamily="34" charset="0"/>
                <a:cs typeface="Times New Roman" panose="02020603050405020304" pitchFamily="18" charset="0"/>
              </a:rPr>
              <a:t>This project main objective is to predict how the severity of an accident based on these parameters.</a:t>
            </a:r>
            <a:endParaRPr lang="en-US"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23801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A38CC-A774-41D2-8612-49BFC91B5A64}"/>
              </a:ext>
            </a:extLst>
          </p:cNvPr>
          <p:cNvSpPr>
            <a:spLocks noGrp="1"/>
          </p:cNvSpPr>
          <p:nvPr>
            <p:ph type="title"/>
          </p:nvPr>
        </p:nvSpPr>
        <p:spPr/>
        <p:txBody>
          <a:bodyPr/>
          <a:lstStyle/>
          <a:p>
            <a:r>
              <a:rPr lang="en-US" dirty="0"/>
              <a:t>Data Source and Acquisition</a:t>
            </a:r>
            <a:endParaRPr lang="en-MY" dirty="0"/>
          </a:p>
        </p:txBody>
      </p:sp>
      <p:sp>
        <p:nvSpPr>
          <p:cNvPr id="3" name="Content Placeholder 2">
            <a:extLst>
              <a:ext uri="{FF2B5EF4-FFF2-40B4-BE49-F238E27FC236}">
                <a16:creationId xmlns:a16="http://schemas.microsoft.com/office/drawing/2014/main" id="{E437C892-96D4-42EB-94C0-C03D6CBFA6C3}"/>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datasets used in this project were published by the Seattle Department of Traffic (SDOT), Traffic Management Division.</a:t>
            </a:r>
          </a:p>
          <a:p>
            <a:r>
              <a:rPr lang="en-US" dirty="0">
                <a:latin typeface="Calibri" panose="020F0502020204030204" pitchFamily="34" charset="0"/>
                <a:cs typeface="Times New Roman" panose="02020603050405020304" pitchFamily="18" charset="0"/>
              </a:rPr>
              <a:t>Contain 194,673 recorded car accidents along with additional data or attributes.</a:t>
            </a:r>
          </a:p>
          <a:p>
            <a:r>
              <a:rPr lang="en-US" dirty="0">
                <a:latin typeface="Calibri" panose="020F0502020204030204" pitchFamily="34" charset="0"/>
                <a:cs typeface="Times New Roman" panose="02020603050405020304" pitchFamily="18" charset="0"/>
              </a:rPr>
              <a:t>The dataset can be download at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rPr>
              <a:t>https://s3.us.cloud-object-storage.appdomain.cloud/cf-courses-data/CognitiveClass/DP0701EN/version-2/Data-Collisions.csv </a:t>
            </a:r>
          </a:p>
          <a:p>
            <a:r>
              <a:rPr lang="en-MY" dirty="0"/>
              <a:t>The metadata for this dataset can be download at </a:t>
            </a:r>
            <a:r>
              <a:rPr lang="en-US"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rPr>
              <a:t>https://s3.us.cloud-object-storage.appdomain.cloud/cf-courses-data/CognitiveClass/DP0701EN/version-2/Metadata.pdf</a:t>
            </a:r>
            <a:endParaRPr lang="en-MY" dirty="0"/>
          </a:p>
        </p:txBody>
      </p:sp>
    </p:spTree>
    <p:extLst>
      <p:ext uri="{BB962C8B-B14F-4D97-AF65-F5344CB8AC3E}">
        <p14:creationId xmlns:p14="http://schemas.microsoft.com/office/powerpoint/2010/main" val="3781868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A38CC-A774-41D2-8612-49BFC91B5A64}"/>
              </a:ext>
            </a:extLst>
          </p:cNvPr>
          <p:cNvSpPr>
            <a:spLocks noGrp="1"/>
          </p:cNvSpPr>
          <p:nvPr>
            <p:ph type="title"/>
          </p:nvPr>
        </p:nvSpPr>
        <p:spPr/>
        <p:txBody>
          <a:bodyPr/>
          <a:lstStyle/>
          <a:p>
            <a:r>
              <a:rPr lang="en-US" dirty="0"/>
              <a:t>Data Cleaning and Preparation</a:t>
            </a:r>
            <a:endParaRPr lang="en-MY" dirty="0"/>
          </a:p>
        </p:txBody>
      </p:sp>
      <p:sp>
        <p:nvSpPr>
          <p:cNvPr id="3" name="Content Placeholder 2">
            <a:extLst>
              <a:ext uri="{FF2B5EF4-FFF2-40B4-BE49-F238E27FC236}">
                <a16:creationId xmlns:a16="http://schemas.microsoft.com/office/drawing/2014/main" id="{E437C892-96D4-42EB-94C0-C03D6CBFA6C3}"/>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One of the key attributes in this dataset is the severity level tabulated under the column ‘SEVERITYCODE’ which contains two values:</a:t>
            </a:r>
          </a:p>
          <a:p>
            <a:pPr lvl="1">
              <a:buFont typeface="Wingdings" panose="05000000000000000000" pitchFamily="2"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1 : Injury Collision</a:t>
            </a:r>
          </a:p>
          <a:p>
            <a:pPr lvl="1">
              <a:buFont typeface="Wingdings" panose="05000000000000000000" pitchFamily="2" charset="2"/>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2 : Property Damage Collision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Other attribute such as the accident </a:t>
            </a:r>
            <a:r>
              <a:rPr lang="en-US" sz="1800" dirty="0">
                <a:solidFill>
                  <a:srgbClr val="B31166"/>
                </a:solidFill>
                <a:effectLst/>
                <a:latin typeface="Calibri" panose="020F0502020204030204" pitchFamily="34" charset="0"/>
                <a:ea typeface="Calibri" panose="020F0502020204030204" pitchFamily="34" charset="0"/>
                <a:cs typeface="Times New Roman" panose="02020603050405020304" pitchFamily="18" charset="0"/>
              </a:rPr>
              <a:t>location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type of </a:t>
            </a:r>
            <a:r>
              <a:rPr lang="en-US" sz="1800" dirty="0">
                <a:solidFill>
                  <a:srgbClr val="B31166"/>
                </a:solidFill>
                <a:effectLst/>
                <a:latin typeface="Calibri" panose="020F0502020204030204" pitchFamily="34" charset="0"/>
                <a:ea typeface="Calibri" panose="020F0502020204030204" pitchFamily="34" charset="0"/>
                <a:cs typeface="Times New Roman" panose="02020603050405020304" pitchFamily="18" charset="0"/>
              </a:rPr>
              <a:t>intersection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B31166"/>
                </a:solidFill>
                <a:effectLst/>
                <a:latin typeface="Calibri" panose="020F0502020204030204" pitchFamily="34" charset="0"/>
                <a:ea typeface="Calibri" panose="020F0502020204030204" pitchFamily="34" charset="0"/>
                <a:cs typeface="Times New Roman" panose="02020603050405020304" pitchFamily="18" charset="0"/>
              </a:rPr>
              <a:t>weather</a:t>
            </a:r>
            <a:r>
              <a:rPr lang="en-US" sz="1800" dirty="0">
                <a:effectLst/>
                <a:latin typeface="Calibri" panose="020F0502020204030204" pitchFamily="34" charset="0"/>
                <a:ea typeface="Calibri" panose="020F0502020204030204" pitchFamily="34" charset="0"/>
                <a:cs typeface="Times New Roman" panose="02020603050405020304" pitchFamily="18" charset="0"/>
              </a:rPr>
              <a:t> details, </a:t>
            </a:r>
            <a:r>
              <a:rPr lang="en-US" sz="1800" dirty="0">
                <a:solidFill>
                  <a:srgbClr val="B31166"/>
                </a:solidFill>
                <a:effectLst/>
                <a:latin typeface="Calibri" panose="020F0502020204030204" pitchFamily="34" charset="0"/>
                <a:ea typeface="Calibri" panose="020F0502020204030204" pitchFamily="34" charset="0"/>
                <a:cs typeface="Times New Roman" panose="02020603050405020304" pitchFamily="18" charset="0"/>
              </a:rPr>
              <a:t>light </a:t>
            </a:r>
            <a:r>
              <a:rPr lang="en-US" sz="1800" dirty="0">
                <a:effectLst/>
                <a:latin typeface="Calibri" panose="020F0502020204030204" pitchFamily="34" charset="0"/>
                <a:ea typeface="Calibri" panose="020F0502020204030204" pitchFamily="34" charset="0"/>
                <a:cs typeface="Times New Roman" panose="02020603050405020304" pitchFamily="18" charset="0"/>
              </a:rPr>
              <a:t>exposure, </a:t>
            </a:r>
            <a:r>
              <a:rPr lang="en-US" sz="1800" dirty="0">
                <a:solidFill>
                  <a:srgbClr val="B31166"/>
                </a:solidFill>
                <a:effectLst/>
                <a:latin typeface="Calibri" panose="020F0502020204030204" pitchFamily="34" charset="0"/>
                <a:ea typeface="Calibri" panose="020F0502020204030204" pitchFamily="34" charset="0"/>
                <a:cs typeface="Times New Roman" panose="02020603050405020304" pitchFamily="18" charset="0"/>
              </a:rPr>
              <a:t>road</a:t>
            </a:r>
            <a:r>
              <a:rPr lang="en-US" sz="1800" dirty="0">
                <a:effectLst/>
                <a:latin typeface="Calibri" panose="020F0502020204030204" pitchFamily="34" charset="0"/>
                <a:ea typeface="Calibri" panose="020F0502020204030204" pitchFamily="34" charset="0"/>
                <a:cs typeface="Times New Roman" panose="02020603050405020304" pitchFamily="18" charset="0"/>
              </a:rPr>
              <a:t> condition, </a:t>
            </a:r>
            <a:r>
              <a:rPr lang="en-US" sz="1800" dirty="0">
                <a:solidFill>
                  <a:srgbClr val="B31166"/>
                </a:solidFill>
                <a:effectLst/>
                <a:latin typeface="Calibri" panose="020F0502020204030204" pitchFamily="34" charset="0"/>
                <a:ea typeface="Calibri" panose="020F0502020204030204" pitchFamily="34" charset="0"/>
                <a:cs typeface="Times New Roman" panose="02020603050405020304" pitchFamily="18" charset="0"/>
              </a:rPr>
              <a:t>time</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B31166"/>
                </a:solidFill>
                <a:effectLst/>
                <a:latin typeface="Calibri" panose="020F0502020204030204" pitchFamily="34" charset="0"/>
                <a:ea typeface="Calibri" panose="020F0502020204030204" pitchFamily="34" charset="0"/>
                <a:cs typeface="Times New Roman" panose="02020603050405020304" pitchFamily="18" charset="0"/>
              </a:rPr>
              <a:t>coordinates</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number of </a:t>
            </a:r>
            <a:r>
              <a:rPr lang="en-US" sz="1800" dirty="0">
                <a:solidFill>
                  <a:srgbClr val="B31166"/>
                </a:solidFill>
                <a:effectLst/>
                <a:latin typeface="Calibri" panose="020F0502020204030204" pitchFamily="34" charset="0"/>
                <a:ea typeface="Calibri" panose="020F0502020204030204" pitchFamily="34" charset="0"/>
                <a:cs typeface="Times New Roman" panose="02020603050405020304" pitchFamily="18" charset="0"/>
              </a:rPr>
              <a:t>people</a:t>
            </a:r>
            <a:r>
              <a:rPr lang="en-US" sz="1800" dirty="0">
                <a:effectLst/>
                <a:latin typeface="Calibri" panose="020F0502020204030204" pitchFamily="34" charset="0"/>
                <a:ea typeface="Calibri" panose="020F0502020204030204" pitchFamily="34" charset="0"/>
                <a:cs typeface="Times New Roman" panose="02020603050405020304" pitchFamily="18" charset="0"/>
              </a:rPr>
              <a:t> involved.</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One of the main problem existed in this dataset is that it contain lot of missing values and duplicate of the same attributes. It also contain many redundant values which almost identical to others.</a:t>
            </a:r>
            <a:endParaRPr lang="en-MY" dirty="0"/>
          </a:p>
        </p:txBody>
      </p:sp>
    </p:spTree>
    <p:extLst>
      <p:ext uri="{BB962C8B-B14F-4D97-AF65-F5344CB8AC3E}">
        <p14:creationId xmlns:p14="http://schemas.microsoft.com/office/powerpoint/2010/main" val="1404763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A38CC-A774-41D2-8612-49BFC91B5A64}"/>
              </a:ext>
            </a:extLst>
          </p:cNvPr>
          <p:cNvSpPr>
            <a:spLocks noGrp="1"/>
          </p:cNvSpPr>
          <p:nvPr>
            <p:ph type="title"/>
          </p:nvPr>
        </p:nvSpPr>
        <p:spPr/>
        <p:txBody>
          <a:bodyPr/>
          <a:lstStyle/>
          <a:p>
            <a:r>
              <a:rPr lang="en-US" dirty="0"/>
              <a:t>Data Cleaning and Preparation</a:t>
            </a:r>
            <a:endParaRPr lang="en-MY" dirty="0"/>
          </a:p>
        </p:txBody>
      </p:sp>
      <p:sp>
        <p:nvSpPr>
          <p:cNvPr id="5" name="Content Placeholder 4">
            <a:extLst>
              <a:ext uri="{FF2B5EF4-FFF2-40B4-BE49-F238E27FC236}">
                <a16:creationId xmlns:a16="http://schemas.microsoft.com/office/drawing/2014/main" id="{5CB9915B-FC81-4104-B177-9A2DAED185DA}"/>
              </a:ext>
            </a:extLst>
          </p:cNvPr>
          <p:cNvSpPr>
            <a:spLocks noGrp="1"/>
          </p:cNvSpPr>
          <p:nvPr>
            <p:ph idx="1"/>
          </p:nvPr>
        </p:nvSpPr>
        <p:spPr>
          <a:xfrm>
            <a:off x="1154954" y="2427331"/>
            <a:ext cx="8825659" cy="3746966"/>
          </a:xfrm>
        </p:spPr>
        <p:txBody>
          <a:bodyPr>
            <a:normAutofit fontScale="92500" lnSpcReduction="10000"/>
          </a:bodyPr>
          <a:lstStyle/>
          <a:p>
            <a:r>
              <a:rPr lang="en-US" sz="1400" dirty="0">
                <a:effectLst/>
                <a:latin typeface="Calibri" panose="020F0502020204030204" pitchFamily="34" charset="0"/>
                <a:ea typeface="Calibri" panose="020F0502020204030204" pitchFamily="34" charset="0"/>
                <a:cs typeface="Times New Roman" panose="02020603050405020304" pitchFamily="18" charset="0"/>
              </a:rPr>
              <a:t>The first step was to remove the unnecessary attributes which are not important to our model and retain the one with the most impact to our model.</a:t>
            </a:r>
          </a:p>
          <a:p>
            <a:r>
              <a:rPr lang="en-US" sz="1400" dirty="0">
                <a:latin typeface="Calibri" panose="020F0502020204030204" pitchFamily="34" charset="0"/>
                <a:ea typeface="Calibri" panose="020F0502020204030204" pitchFamily="34" charset="0"/>
                <a:cs typeface="Times New Roman" panose="02020603050405020304" pitchFamily="18" charset="0"/>
              </a:rPr>
              <a:t>This features were then kept into a new dataset to be use with the machine learning model later.</a:t>
            </a:r>
          </a:p>
          <a:p>
            <a:r>
              <a:rPr lang="en-US" sz="1400" dirty="0">
                <a:effectLst/>
                <a:latin typeface="Calibri" panose="020F0502020204030204" pitchFamily="34" charset="0"/>
                <a:ea typeface="Calibri" panose="020F0502020204030204" pitchFamily="34" charset="0"/>
                <a:cs typeface="Times New Roman" panose="02020603050405020304" pitchFamily="18" charset="0"/>
              </a:rPr>
              <a:t>All missing values wer</a:t>
            </a:r>
            <a:r>
              <a:rPr lang="en-US" sz="1400" dirty="0">
                <a:latin typeface="Calibri" panose="020F0502020204030204" pitchFamily="34" charset="0"/>
                <a:ea typeface="Calibri" panose="020F0502020204030204" pitchFamily="34" charset="0"/>
                <a:cs typeface="Times New Roman" panose="02020603050405020304" pitchFamily="18" charset="0"/>
              </a:rPr>
              <a:t>e remove (or replace if necessary).</a:t>
            </a:r>
          </a:p>
          <a:p>
            <a:r>
              <a:rPr lang="en-US" sz="1400" dirty="0">
                <a:latin typeface="Calibri" panose="020F0502020204030204" pitchFamily="34" charset="0"/>
                <a:ea typeface="Calibri" panose="020F0502020204030204" pitchFamily="34" charset="0"/>
                <a:cs typeface="Times New Roman" panose="02020603050405020304" pitchFamily="18" charset="0"/>
              </a:rPr>
              <a:t>The kept and deleted features were shown in details in the following table</a:t>
            </a:r>
          </a:p>
          <a:p>
            <a:endParaRPr lang="en-US" sz="1400" dirty="0">
              <a:latin typeface="Calibri" panose="020F0502020204030204" pitchFamily="34" charset="0"/>
              <a:ea typeface="Calibri" panose="020F0502020204030204" pitchFamily="34" charset="0"/>
              <a:cs typeface="Times New Roman" panose="02020603050405020304" pitchFamily="18" charset="0"/>
            </a:endParaRPr>
          </a:p>
          <a:p>
            <a:endParaRPr lang="en-US" sz="1400" dirty="0">
              <a:latin typeface="Calibri" panose="020F0502020204030204" pitchFamily="34" charset="0"/>
              <a:ea typeface="Calibri" panose="020F0502020204030204" pitchFamily="34" charset="0"/>
              <a:cs typeface="Times New Roman" panose="02020603050405020304" pitchFamily="18" charset="0"/>
            </a:endParaRPr>
          </a:p>
          <a:p>
            <a:endParaRPr lang="en-US" sz="1400" dirty="0">
              <a:latin typeface="Calibri" panose="020F0502020204030204" pitchFamily="34" charset="0"/>
              <a:ea typeface="Calibri" panose="020F0502020204030204" pitchFamily="34" charset="0"/>
              <a:cs typeface="Times New Roman" panose="02020603050405020304" pitchFamily="18" charset="0"/>
            </a:endParaRPr>
          </a:p>
          <a:p>
            <a:endParaRPr lang="en-US" sz="1400" dirty="0">
              <a:latin typeface="Calibri" panose="020F0502020204030204" pitchFamily="34" charset="0"/>
              <a:ea typeface="Calibri" panose="020F0502020204030204" pitchFamily="34" charset="0"/>
              <a:cs typeface="Times New Roman" panose="02020603050405020304" pitchFamily="18" charset="0"/>
            </a:endParaRPr>
          </a:p>
          <a:p>
            <a:endParaRPr lang="en-US" sz="1400" dirty="0">
              <a:latin typeface="Calibri" panose="020F0502020204030204" pitchFamily="34" charset="0"/>
              <a:ea typeface="Calibri" panose="020F0502020204030204" pitchFamily="34" charset="0"/>
              <a:cs typeface="Times New Roman" panose="02020603050405020304" pitchFamily="18" charset="0"/>
            </a:endParaRPr>
          </a:p>
          <a:p>
            <a:endParaRPr lang="en-US" sz="1400" dirty="0">
              <a:latin typeface="Calibri" panose="020F0502020204030204" pitchFamily="34" charset="0"/>
              <a:ea typeface="Calibri" panose="020F0502020204030204" pitchFamily="34" charset="0"/>
              <a:cs typeface="Times New Roman" panose="02020603050405020304" pitchFamily="18" charset="0"/>
            </a:endParaRPr>
          </a:p>
          <a:p>
            <a:r>
              <a:rPr lang="en-US" sz="1400" dirty="0">
                <a:latin typeface="Calibri" panose="020F0502020204030204" pitchFamily="34" charset="0"/>
                <a:ea typeface="Calibri" panose="020F0502020204030204" pitchFamily="34" charset="0"/>
                <a:cs typeface="Times New Roman" panose="02020603050405020304" pitchFamily="18" charset="0"/>
              </a:rPr>
              <a:t>The features then were performed one hot encoding to transform the categorical data into numerical data and normalized using scaled transformation for modelling stage.</a:t>
            </a:r>
          </a:p>
        </p:txBody>
      </p:sp>
      <p:graphicFrame>
        <p:nvGraphicFramePr>
          <p:cNvPr id="8" name="Table 7">
            <a:extLst>
              <a:ext uri="{FF2B5EF4-FFF2-40B4-BE49-F238E27FC236}">
                <a16:creationId xmlns:a16="http://schemas.microsoft.com/office/drawing/2014/main" id="{D97B4BFC-2384-44DA-9D1C-25996C5BBC82}"/>
              </a:ext>
            </a:extLst>
          </p:cNvPr>
          <p:cNvGraphicFramePr>
            <a:graphicFrameLocks noGrp="1"/>
          </p:cNvGraphicFramePr>
          <p:nvPr>
            <p:extLst>
              <p:ext uri="{D42A27DB-BD31-4B8C-83A1-F6EECF244321}">
                <p14:modId xmlns:p14="http://schemas.microsoft.com/office/powerpoint/2010/main" val="2691650616"/>
              </p:ext>
            </p:extLst>
          </p:nvPr>
        </p:nvGraphicFramePr>
        <p:xfrm>
          <a:off x="2183424" y="3911111"/>
          <a:ext cx="6918631" cy="1519404"/>
        </p:xfrm>
        <a:graphic>
          <a:graphicData uri="http://schemas.openxmlformats.org/drawingml/2006/table">
            <a:tbl>
              <a:tblPr firstRow="1" firstCol="1" bandRow="1">
                <a:tableStyleId>{5940675A-B579-460E-94D1-54222C63F5DA}</a:tableStyleId>
              </a:tblPr>
              <a:tblGrid>
                <a:gridCol w="3329338">
                  <a:extLst>
                    <a:ext uri="{9D8B030D-6E8A-4147-A177-3AD203B41FA5}">
                      <a16:colId xmlns:a16="http://schemas.microsoft.com/office/drawing/2014/main" val="1082123444"/>
                    </a:ext>
                  </a:extLst>
                </a:gridCol>
                <a:gridCol w="3589293">
                  <a:extLst>
                    <a:ext uri="{9D8B030D-6E8A-4147-A177-3AD203B41FA5}">
                      <a16:colId xmlns:a16="http://schemas.microsoft.com/office/drawing/2014/main" val="2639087678"/>
                    </a:ext>
                  </a:extLst>
                </a:gridCol>
              </a:tblGrid>
              <a:tr h="250293">
                <a:tc>
                  <a:txBody>
                    <a:bodyPr/>
                    <a:lstStyle/>
                    <a:p>
                      <a:pPr algn="l">
                        <a:lnSpc>
                          <a:spcPct val="107000"/>
                        </a:lnSpc>
                        <a:spcAft>
                          <a:spcPts val="800"/>
                        </a:spcAft>
                      </a:pPr>
                      <a:r>
                        <a:rPr lang="en-US" sz="1100" b="1" dirty="0">
                          <a:solidFill>
                            <a:srgbClr val="B31166"/>
                          </a:solidFill>
                          <a:effectLst/>
                          <a:latin typeface="Calibri" panose="020F0502020204030204" pitchFamily="34" charset="0"/>
                          <a:cs typeface="Calibri" panose="020F0502020204030204" pitchFamily="34" charset="0"/>
                        </a:rPr>
                        <a:t>Dropped Features</a:t>
                      </a:r>
                      <a:endParaRPr lang="en-MY" sz="1050" b="1" dirty="0">
                        <a:solidFill>
                          <a:srgbClr val="B3116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800"/>
                        </a:spcAft>
                      </a:pPr>
                      <a:r>
                        <a:rPr lang="en-US" sz="1100" b="1" dirty="0">
                          <a:solidFill>
                            <a:srgbClr val="B31166"/>
                          </a:solidFill>
                          <a:effectLst/>
                          <a:latin typeface="Calibri" panose="020F0502020204030204" pitchFamily="34" charset="0"/>
                          <a:cs typeface="Calibri" panose="020F0502020204030204" pitchFamily="34" charset="0"/>
                        </a:rPr>
                        <a:t>Kept Features</a:t>
                      </a:r>
                      <a:endParaRPr lang="en-MY" sz="1050" b="1" dirty="0">
                        <a:solidFill>
                          <a:srgbClr val="B3116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3090181295"/>
                  </a:ext>
                </a:extLst>
              </a:tr>
              <a:tr h="1160095">
                <a:tc>
                  <a:txBody>
                    <a:bodyPr/>
                    <a:lstStyle/>
                    <a:p>
                      <a:pPr marL="0" marR="0" lvl="0" indent="0" algn="l" defTabSz="457200" rtl="0" eaLnBrk="1" fontAlgn="auto" latinLnBrk="0" hangingPunct="1">
                        <a:lnSpc>
                          <a:spcPct val="107000"/>
                        </a:lnSpc>
                        <a:spcBef>
                          <a:spcPts val="0"/>
                        </a:spcBef>
                        <a:spcAft>
                          <a:spcPts val="800"/>
                        </a:spcAft>
                        <a:buClrTx/>
                        <a:buSzTx/>
                        <a:buFontTx/>
                        <a:buNone/>
                        <a:tabLst/>
                        <a:defRPr/>
                      </a:pPr>
                      <a:r>
                        <a:rPr lang="en-US" sz="900" b="0" dirty="0">
                          <a:solidFill>
                            <a:schemeClr val="tx1">
                              <a:lumMod val="75000"/>
                              <a:lumOff val="25000"/>
                            </a:schemeClr>
                          </a:solidFill>
                          <a:effectLst/>
                          <a:latin typeface="Calibri" panose="020F0502020204030204" pitchFamily="34" charset="0"/>
                          <a:cs typeface="Calibri" panose="020F0502020204030204" pitchFamily="34" charset="0"/>
                        </a:rPr>
                        <a:t>INCKEY, COLDETKEY, REPORTNO, STATUS, INTKEY, LOCATION, EXCEPTRSNCODE, EXCEPTRSNDESC, SEVERITYDESC, SDOT_COLCODE, SDOT_COLDESC, INATTENTIONIND, PEDROWNOTGRNT, SDOTCOLNUM, ST_COLCODE, ST_COLDESC, SEGLANEKEY, CROSSWALKKET, HITPARKEDCAR, ADDRTYPE, COLLISIONTYPE, INCDATE, INCDTTM, PERSONCOUNT, PEDCOUNT, PEDCYLCOUNT, VEHCOUNT</a:t>
                      </a:r>
                    </a:p>
                    <a:p>
                      <a:pPr algn="l">
                        <a:lnSpc>
                          <a:spcPct val="107000"/>
                        </a:lnSpc>
                        <a:spcAft>
                          <a:spcPts val="800"/>
                        </a:spcAft>
                      </a:pPr>
                      <a:endParaRPr lang="en-MY" sz="900" b="0" dirty="0">
                        <a:solidFill>
                          <a:schemeClr val="tx1">
                            <a:lumMod val="75000"/>
                            <a:lumOff val="25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algn="l">
                        <a:lnSpc>
                          <a:spcPct val="107000"/>
                        </a:lnSpc>
                        <a:spcAft>
                          <a:spcPts val="800"/>
                        </a:spcAft>
                      </a:pPr>
                      <a:r>
                        <a:rPr lang="en-US" sz="900" dirty="0">
                          <a:solidFill>
                            <a:schemeClr val="tx1">
                              <a:lumMod val="75000"/>
                              <a:lumOff val="25000"/>
                            </a:schemeClr>
                          </a:solidFill>
                          <a:effectLst/>
                          <a:latin typeface="Calibri" panose="020F0502020204030204" pitchFamily="34" charset="0"/>
                          <a:cs typeface="Calibri" panose="020F0502020204030204" pitchFamily="34" charset="0"/>
                        </a:rPr>
                        <a:t>JUNCTIONTYPE, ROADCOND, WEATHER, LIGHTCOND, SPEEDING, UNDERINFL, OBJECTID</a:t>
                      </a:r>
                      <a:endParaRPr lang="en-MY" sz="900" dirty="0">
                        <a:solidFill>
                          <a:schemeClr val="tx1">
                            <a:lumMod val="75000"/>
                            <a:lumOff val="25000"/>
                          </a:schemeClr>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2078218428"/>
                  </a:ext>
                </a:extLst>
              </a:tr>
            </a:tbl>
          </a:graphicData>
        </a:graphic>
      </p:graphicFrame>
    </p:spTree>
    <p:extLst>
      <p:ext uri="{BB962C8B-B14F-4D97-AF65-F5344CB8AC3E}">
        <p14:creationId xmlns:p14="http://schemas.microsoft.com/office/powerpoint/2010/main" val="3512377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A38CC-A774-41D2-8612-49BFC91B5A64}"/>
              </a:ext>
            </a:extLst>
          </p:cNvPr>
          <p:cNvSpPr>
            <a:spLocks noGrp="1"/>
          </p:cNvSpPr>
          <p:nvPr>
            <p:ph type="title"/>
          </p:nvPr>
        </p:nvSpPr>
        <p:spPr/>
        <p:txBody>
          <a:bodyPr/>
          <a:lstStyle/>
          <a:p>
            <a:r>
              <a:rPr lang="en-US" dirty="0"/>
              <a:t>Predictive Modelling</a:t>
            </a:r>
            <a:endParaRPr lang="en-MY" dirty="0"/>
          </a:p>
        </p:txBody>
      </p:sp>
      <p:sp>
        <p:nvSpPr>
          <p:cNvPr id="5" name="Content Placeholder 4">
            <a:extLst>
              <a:ext uri="{FF2B5EF4-FFF2-40B4-BE49-F238E27FC236}">
                <a16:creationId xmlns:a16="http://schemas.microsoft.com/office/drawing/2014/main" id="{5CB9915B-FC81-4104-B177-9A2DAED185DA}"/>
              </a:ext>
            </a:extLst>
          </p:cNvPr>
          <p:cNvSpPr>
            <a:spLocks noGrp="1"/>
          </p:cNvSpPr>
          <p:nvPr>
            <p:ph idx="1"/>
          </p:nvPr>
        </p:nvSpPr>
        <p:spPr>
          <a:xfrm>
            <a:off x="1154954" y="2603500"/>
            <a:ext cx="8825659" cy="4082526"/>
          </a:xfrm>
        </p:spPr>
        <p:txBody>
          <a:bodyPr/>
          <a:lstStyle/>
          <a:p>
            <a:r>
              <a:rPr lang="en-US" dirty="0">
                <a:latin typeface="Calibri" panose="020F0502020204030204" pitchFamily="34" charset="0"/>
                <a:ea typeface="Calibri" panose="020F0502020204030204" pitchFamily="34" charset="0"/>
                <a:cs typeface="Times New Roman" panose="02020603050405020304" pitchFamily="18" charset="0"/>
              </a:rPr>
              <a:t> The dataset employed are categorical in nature thus classification machine learning are suitable for this project</a:t>
            </a:r>
          </a:p>
          <a:p>
            <a:r>
              <a:rPr lang="en-US" dirty="0">
                <a:latin typeface="Calibri" panose="020F0502020204030204" pitchFamily="34" charset="0"/>
                <a:ea typeface="Calibri" panose="020F0502020204030204" pitchFamily="34" charset="0"/>
                <a:cs typeface="Times New Roman" panose="02020603050405020304" pitchFamily="18" charset="0"/>
              </a:rPr>
              <a:t>The machine learning model employed in this project were:</a:t>
            </a:r>
          </a:p>
          <a:p>
            <a:pPr marL="800100" lvl="1" indent="-342900">
              <a:buFont typeface="+mj-lt"/>
              <a:buAutoNum type="arabicPeriod"/>
            </a:pPr>
            <a:r>
              <a:rPr lang="en-US" dirty="0">
                <a:effectLst/>
                <a:latin typeface="Calibri" panose="020F0502020204030204" pitchFamily="34" charset="0"/>
                <a:ea typeface="Calibri" panose="020F0502020204030204" pitchFamily="34" charset="0"/>
                <a:cs typeface="Times New Roman" panose="02020603050405020304" pitchFamily="18" charset="0"/>
              </a:rPr>
              <a:t>K-Ne</a:t>
            </a:r>
            <a:r>
              <a:rPr lang="en-US" dirty="0">
                <a:latin typeface="Calibri" panose="020F0502020204030204" pitchFamily="34" charset="0"/>
                <a:ea typeface="Calibri" panose="020F0502020204030204" pitchFamily="34" charset="0"/>
                <a:cs typeface="Times New Roman" panose="02020603050405020304" pitchFamily="18" charset="0"/>
              </a:rPr>
              <a:t>arest Neighbor</a:t>
            </a:r>
          </a:p>
          <a:p>
            <a:pPr marL="800100" lvl="1" indent="-342900">
              <a:buFont typeface="+mj-lt"/>
              <a:buAutoNum type="arabicPeriod"/>
            </a:pPr>
            <a:r>
              <a:rPr lang="en-US" dirty="0">
                <a:effectLst/>
                <a:latin typeface="Calibri" panose="020F0502020204030204" pitchFamily="34" charset="0"/>
                <a:ea typeface="Calibri" panose="020F0502020204030204" pitchFamily="34" charset="0"/>
                <a:cs typeface="Times New Roman" panose="02020603050405020304" pitchFamily="18" charset="0"/>
              </a:rPr>
              <a:t>Decision Tree</a:t>
            </a:r>
          </a:p>
          <a:p>
            <a:pPr marL="800100" lvl="1" indent="-342900">
              <a:buFont typeface="+mj-lt"/>
              <a:buAutoNum type="arabicPeriod"/>
            </a:pPr>
            <a:r>
              <a:rPr lang="en-US" dirty="0">
                <a:latin typeface="Calibri" panose="020F0502020204030204" pitchFamily="34" charset="0"/>
                <a:ea typeface="Calibri" panose="020F0502020204030204" pitchFamily="34" charset="0"/>
                <a:cs typeface="Times New Roman" panose="02020603050405020304" pitchFamily="18" charset="0"/>
              </a:rPr>
              <a:t>Support Vector Machine</a:t>
            </a:r>
          </a:p>
          <a:p>
            <a:pPr marL="800100" lvl="1" indent="-342900">
              <a:buFont typeface="+mj-lt"/>
              <a:buAutoNum type="arabicPeriod"/>
            </a:pPr>
            <a:r>
              <a:rPr lang="en-US" dirty="0">
                <a:effectLst/>
                <a:latin typeface="Calibri" panose="020F0502020204030204" pitchFamily="34" charset="0"/>
                <a:ea typeface="Calibri" panose="020F0502020204030204" pitchFamily="34" charset="0"/>
                <a:cs typeface="Times New Roman" panose="02020603050405020304" pitchFamily="18" charset="0"/>
              </a:rPr>
              <a:t>Logistic Regression</a:t>
            </a:r>
          </a:p>
          <a:p>
            <a:pPr indent="-285750"/>
            <a:r>
              <a:rPr lang="en-US" dirty="0">
                <a:latin typeface="Calibri" panose="020F0502020204030204" pitchFamily="34" charset="0"/>
                <a:ea typeface="Calibri" panose="020F0502020204030204" pitchFamily="34" charset="0"/>
                <a:cs typeface="Times New Roman" panose="02020603050405020304" pitchFamily="18" charset="0"/>
              </a:rPr>
              <a:t>The models were evaluated in Jaccard Similarity score and F1-score to determine the accuracy of the model in predicting the severity of the accidents.</a:t>
            </a:r>
          </a:p>
          <a:p>
            <a:pPr indent="-285750"/>
            <a:r>
              <a:rPr lang="en-US" dirty="0">
                <a:effectLst/>
                <a:latin typeface="Calibri" panose="020F0502020204030204" pitchFamily="34" charset="0"/>
                <a:ea typeface="Calibri" panose="020F0502020204030204" pitchFamily="34" charset="0"/>
                <a:cs typeface="Times New Roman" panose="02020603050405020304" pitchFamily="18" charset="0"/>
              </a:rPr>
              <a:t>Due to the dataset being large, a 50/50 ratio of train test data split were used for each models.</a:t>
            </a:r>
          </a:p>
        </p:txBody>
      </p:sp>
    </p:spTree>
    <p:extLst>
      <p:ext uri="{BB962C8B-B14F-4D97-AF65-F5344CB8AC3E}">
        <p14:creationId xmlns:p14="http://schemas.microsoft.com/office/powerpoint/2010/main" val="2868079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A38CC-A774-41D2-8612-49BFC91B5A64}"/>
              </a:ext>
            </a:extLst>
          </p:cNvPr>
          <p:cNvSpPr>
            <a:spLocks noGrp="1"/>
          </p:cNvSpPr>
          <p:nvPr>
            <p:ph type="title"/>
          </p:nvPr>
        </p:nvSpPr>
        <p:spPr/>
        <p:txBody>
          <a:bodyPr/>
          <a:lstStyle/>
          <a:p>
            <a:r>
              <a:rPr lang="en-US" dirty="0"/>
              <a:t>Results</a:t>
            </a:r>
            <a:endParaRPr lang="en-MY" dirty="0"/>
          </a:p>
        </p:txBody>
      </p:sp>
      <p:sp>
        <p:nvSpPr>
          <p:cNvPr id="5" name="Content Placeholder 4">
            <a:extLst>
              <a:ext uri="{FF2B5EF4-FFF2-40B4-BE49-F238E27FC236}">
                <a16:creationId xmlns:a16="http://schemas.microsoft.com/office/drawing/2014/main" id="{5CB9915B-FC81-4104-B177-9A2DAED185DA}"/>
              </a:ext>
            </a:extLst>
          </p:cNvPr>
          <p:cNvSpPr>
            <a:spLocks noGrp="1"/>
          </p:cNvSpPr>
          <p:nvPr>
            <p:ph idx="1"/>
          </p:nvPr>
        </p:nvSpPr>
        <p:spPr>
          <a:xfrm>
            <a:off x="1154954" y="2603500"/>
            <a:ext cx="8825659" cy="4082526"/>
          </a:xfrm>
        </p:spPr>
        <p:txBody>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The accuracy of each model are shown in the following table:</a:t>
            </a:r>
          </a:p>
          <a:p>
            <a:pPr marL="0" indent="0">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effectLst/>
                <a:latin typeface="Calibri" panose="020F0502020204030204" pitchFamily="34" charset="0"/>
                <a:ea typeface="Calibri" panose="020F0502020204030204" pitchFamily="34" charset="0"/>
                <a:cs typeface="Times New Roman" panose="02020603050405020304" pitchFamily="18" charset="0"/>
              </a:rPr>
              <a:t>Based o</a:t>
            </a:r>
            <a:r>
              <a:rPr lang="en-US" dirty="0">
                <a:latin typeface="Calibri" panose="020F0502020204030204" pitchFamily="34" charset="0"/>
                <a:ea typeface="Calibri" panose="020F0502020204030204" pitchFamily="34" charset="0"/>
                <a:cs typeface="Times New Roman" panose="02020603050405020304" pitchFamily="18" charset="0"/>
              </a:rPr>
              <a:t>n the table, the best performing model in term of both the Jaccard score and F1-score in correctly predict the severity value is the Logistic Regression model.</a:t>
            </a:r>
          </a:p>
          <a:p>
            <a:r>
              <a:rPr lang="en-US" dirty="0">
                <a:effectLst/>
                <a:latin typeface="Calibri" panose="020F0502020204030204" pitchFamily="34" charset="0"/>
                <a:ea typeface="Calibri" panose="020F0502020204030204" pitchFamily="34" charset="0"/>
                <a:cs typeface="Times New Roman" panose="02020603050405020304" pitchFamily="18" charset="0"/>
              </a:rPr>
              <a:t>Even though the KNN model boast the highest F1-score but the lower than other Jaccard score offset the capability of being a reliable model in predicting the value.</a:t>
            </a:r>
          </a:p>
          <a:p>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D39ABF95-6276-4DA5-A7B6-24AB53037565}"/>
              </a:ext>
            </a:extLst>
          </p:cNvPr>
          <p:cNvPicPr/>
          <p:nvPr/>
        </p:nvPicPr>
        <p:blipFill>
          <a:blip r:embed="rId2"/>
          <a:stretch>
            <a:fillRect/>
          </a:stretch>
        </p:blipFill>
        <p:spPr>
          <a:xfrm>
            <a:off x="4329533" y="3209244"/>
            <a:ext cx="2476500" cy="962025"/>
          </a:xfrm>
          <a:prstGeom prst="rect">
            <a:avLst/>
          </a:prstGeom>
        </p:spPr>
      </p:pic>
    </p:spTree>
    <p:extLst>
      <p:ext uri="{BB962C8B-B14F-4D97-AF65-F5344CB8AC3E}">
        <p14:creationId xmlns:p14="http://schemas.microsoft.com/office/powerpoint/2010/main" val="3177494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A38CC-A774-41D2-8612-49BFC91B5A64}"/>
              </a:ext>
            </a:extLst>
          </p:cNvPr>
          <p:cNvSpPr>
            <a:spLocks noGrp="1"/>
          </p:cNvSpPr>
          <p:nvPr>
            <p:ph type="title"/>
          </p:nvPr>
        </p:nvSpPr>
        <p:spPr/>
        <p:txBody>
          <a:bodyPr/>
          <a:lstStyle/>
          <a:p>
            <a:r>
              <a:rPr lang="en-US" dirty="0"/>
              <a:t>Discussion</a:t>
            </a:r>
            <a:endParaRPr lang="en-MY" dirty="0"/>
          </a:p>
        </p:txBody>
      </p:sp>
      <p:sp>
        <p:nvSpPr>
          <p:cNvPr id="5" name="Content Placeholder 4">
            <a:extLst>
              <a:ext uri="{FF2B5EF4-FFF2-40B4-BE49-F238E27FC236}">
                <a16:creationId xmlns:a16="http://schemas.microsoft.com/office/drawing/2014/main" id="{5CB9915B-FC81-4104-B177-9A2DAED185DA}"/>
              </a:ext>
            </a:extLst>
          </p:cNvPr>
          <p:cNvSpPr>
            <a:spLocks noGrp="1"/>
          </p:cNvSpPr>
          <p:nvPr>
            <p:ph idx="1"/>
          </p:nvPr>
        </p:nvSpPr>
        <p:spPr>
          <a:xfrm>
            <a:off x="1154954" y="2603500"/>
            <a:ext cx="8825659" cy="4082526"/>
          </a:xfrm>
        </p:spPr>
        <p:txBody>
          <a:bodyPr/>
          <a:lstStyle/>
          <a:p>
            <a:r>
              <a:rPr lang="en-MY" sz="1800" dirty="0">
                <a:effectLst/>
                <a:latin typeface="Calibri" panose="020F0502020204030204" pitchFamily="34" charset="0"/>
                <a:ea typeface="Calibri" panose="020F0502020204030204" pitchFamily="34" charset="0"/>
                <a:cs typeface="Times New Roman" panose="02020603050405020304" pitchFamily="18" charset="0"/>
              </a:rPr>
              <a:t>Based on the result collected, Logistic Regression algorithm performs the best in terms of accuracy and also the fast computation time make it good at observing large dataset.</a:t>
            </a:r>
          </a:p>
          <a:p>
            <a:r>
              <a:rPr lang="en-MY" sz="1800" dirty="0">
                <a:effectLst/>
                <a:latin typeface="Calibri" panose="020F0502020204030204" pitchFamily="34" charset="0"/>
                <a:ea typeface="Calibri" panose="020F0502020204030204" pitchFamily="34" charset="0"/>
                <a:cs typeface="Times New Roman" panose="02020603050405020304" pitchFamily="18" charset="0"/>
              </a:rPr>
              <a:t>The model ability to produce at most 67% accuracy can be apply in making prediction on the severity of an accident based not only with historical past data but also with real time data.</a:t>
            </a:r>
          </a:p>
          <a:p>
            <a:r>
              <a:rPr lang="en-MY" sz="1800" dirty="0">
                <a:effectLst/>
                <a:latin typeface="Calibri" panose="020F0502020204030204" pitchFamily="34" charset="0"/>
                <a:ea typeface="Calibri" panose="020F0502020204030204" pitchFamily="34" charset="0"/>
                <a:cs typeface="Times New Roman" panose="02020603050405020304" pitchFamily="18" charset="0"/>
              </a:rPr>
              <a:t>The data on the condition of the weather and light exposure could be easily retrieved from weather monitoring station and the speed of the driver currently on can be easily calculated through the GPS tracking service and the road that had historical occurrences of accident. </a:t>
            </a:r>
          </a:p>
          <a:p>
            <a:r>
              <a:rPr lang="en-MY" sz="1800" dirty="0">
                <a:effectLst/>
                <a:latin typeface="Calibri" panose="020F0502020204030204" pitchFamily="34" charset="0"/>
                <a:ea typeface="Calibri" panose="020F0502020204030204" pitchFamily="34" charset="0"/>
                <a:cs typeface="Times New Roman" panose="02020603050405020304" pitchFamily="18" charset="0"/>
              </a:rPr>
              <a:t>This live data can be fed to the machine learning model and provide feedback to the driver to alert them on possibility of dangerous driving and chances of getting into a bad accident if no precaution were taken.</a:t>
            </a:r>
          </a:p>
          <a:p>
            <a:pPr marL="0" indent="0">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591041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102</TotalTime>
  <Words>977</Words>
  <Application>Microsoft Office PowerPoint</Application>
  <PresentationFormat>Widescreen</PresentationFormat>
  <Paragraphs>74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Wingdings</vt:lpstr>
      <vt:lpstr>Wingdings 3</vt:lpstr>
      <vt:lpstr>Ion Boardroom</vt:lpstr>
      <vt:lpstr>Predicting the Severity of Car Accident using Predictive Model</vt:lpstr>
      <vt:lpstr>Introduction</vt:lpstr>
      <vt:lpstr>Problem Statement</vt:lpstr>
      <vt:lpstr>Data Source and Acquisition</vt:lpstr>
      <vt:lpstr>Data Cleaning and Preparation</vt:lpstr>
      <vt:lpstr>Data Cleaning and Preparation</vt:lpstr>
      <vt:lpstr>Predictive Modelling</vt:lpstr>
      <vt:lpstr>Results</vt:lpstr>
      <vt:lpstr>Discussion</vt:lpstr>
      <vt:lpstr>Conclusion</vt:lpstr>
      <vt:lpstr>Future Direction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Severity of Car Accident using Predictive Model</dc:title>
  <dc:creator>Ahmad Khairi Ahmad Khir</dc:creator>
  <cp:lastModifiedBy>Ahmad Khairi Ahmad Khir</cp:lastModifiedBy>
  <cp:revision>9</cp:revision>
  <dcterms:created xsi:type="dcterms:W3CDTF">2020-10-10T18:19:20Z</dcterms:created>
  <dcterms:modified xsi:type="dcterms:W3CDTF">2020-10-11T05:02:31Z</dcterms:modified>
</cp:coreProperties>
</file>