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2/22/2015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2/22/2015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2/22/2015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transition spd="med">
    <p:pull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55744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Cloning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605879" y="2380309"/>
            <a:ext cx="4435868" cy="3636511"/>
          </a:xfrm>
        </p:spPr>
        <p:txBody>
          <a:bodyPr>
            <a:normAutofit/>
          </a:bodyPr>
          <a:lstStyle/>
          <a:p>
            <a:r>
              <a:rPr lang="en-US" dirty="0" smtClean="0"/>
              <a:t>Returns a cloned version of our graph.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*Editing this clone will not change the original one.* </a:t>
            </a:r>
            <a:endParaRPr lang="en-US" b="1" dirty="0" smtClean="0">
              <a:solidFill>
                <a:srgbClr val="FFFF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380309"/>
            <a:ext cx="6588378" cy="335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2355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362163" y="2380309"/>
            <a:ext cx="5679584" cy="363651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</a:t>
            </a:r>
            <a:r>
              <a:rPr lang="en-US" b="1" dirty="0" smtClean="0">
                <a:solidFill>
                  <a:srgbClr val="7030A0"/>
                </a:solidFill>
              </a:rPr>
              <a:t>ublic static void </a:t>
            </a:r>
            <a:r>
              <a:rPr lang="en-US" b="1" dirty="0" err="1" smtClean="0"/>
              <a:t>depthFirstPrint</a:t>
            </a:r>
            <a:r>
              <a:rPr lang="en-US" b="1" dirty="0" smtClean="0"/>
              <a:t>: </a:t>
            </a:r>
            <a:r>
              <a:rPr lang="en-US" dirty="0" smtClean="0"/>
              <a:t>This method allows us to print out the labels of our graph.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*Remember labels tell us how the graph connects {A,B}*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public static void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/>
              <a:t>depthFirstRecurse</a:t>
            </a:r>
            <a:r>
              <a:rPr lang="en-US" b="1" dirty="0" smtClean="0"/>
              <a:t>: </a:t>
            </a:r>
            <a:r>
              <a:rPr lang="en-US" dirty="0" smtClean="0"/>
              <a:t>Is what </a:t>
            </a:r>
            <a:r>
              <a:rPr lang="en-US" dirty="0" err="1" smtClean="0"/>
              <a:t>depthFirstPrint</a:t>
            </a:r>
            <a:r>
              <a:rPr lang="en-US" dirty="0" smtClean="0"/>
              <a:t> uses to print out the graph’s labels.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*Notice how it calls neighbors() and </a:t>
            </a:r>
            <a:r>
              <a:rPr lang="en-US" b="1" dirty="0" err="1" smtClean="0">
                <a:solidFill>
                  <a:srgbClr val="FFFF00"/>
                </a:solidFill>
              </a:rPr>
              <a:t>getLabel</a:t>
            </a:r>
            <a:r>
              <a:rPr lang="en-US" b="1" dirty="0" smtClean="0">
                <a:solidFill>
                  <a:srgbClr val="FFFF00"/>
                </a:solidFill>
              </a:rPr>
              <a:t>()*</a:t>
            </a:r>
            <a:endParaRPr lang="en-US" b="1" dirty="0" smtClean="0">
              <a:solidFill>
                <a:srgbClr val="FFFF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99" y="2380309"/>
            <a:ext cx="4858121" cy="12257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00" y="3908402"/>
            <a:ext cx="488632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2822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getLabel</a:t>
            </a:r>
            <a:r>
              <a:rPr lang="en-US" dirty="0" smtClean="0"/>
              <a:t>() and neighbors()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362163" y="2380309"/>
            <a:ext cx="5679584" cy="363651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</a:t>
            </a:r>
            <a:r>
              <a:rPr lang="en-US" b="1" dirty="0" smtClean="0">
                <a:solidFill>
                  <a:srgbClr val="7030A0"/>
                </a:solidFill>
              </a:rPr>
              <a:t>ublic </a:t>
            </a:r>
            <a:r>
              <a:rPr lang="en-US" b="1" dirty="0" smtClean="0"/>
              <a:t>Object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/>
              <a:t>getLabel</a:t>
            </a:r>
            <a:r>
              <a:rPr lang="en-US" b="1" dirty="0" smtClean="0"/>
              <a:t>: </a:t>
            </a:r>
            <a:r>
              <a:rPr lang="en-US" dirty="0" smtClean="0"/>
              <a:t>Calls the labels() method to return the label of a vertex.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public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 ]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b="1" dirty="0" smtClean="0"/>
              <a:t>neighbors: </a:t>
            </a:r>
            <a:r>
              <a:rPr lang="en-US" dirty="0" smtClean="0"/>
              <a:t>Gets all the neighbors of a given vertex. This allows us to get all the labels to build an adjacency graph.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380309"/>
            <a:ext cx="2581275" cy="619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00" y="3287802"/>
            <a:ext cx="3826394" cy="319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904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isEdge</a:t>
            </a:r>
            <a:r>
              <a:rPr lang="en-US" dirty="0" smtClean="0"/>
              <a:t>() and size()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362163" y="2380309"/>
            <a:ext cx="5679584" cy="363651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</a:t>
            </a:r>
            <a:r>
              <a:rPr lang="en-US" b="1" dirty="0" smtClean="0">
                <a:solidFill>
                  <a:srgbClr val="7030A0"/>
                </a:solidFill>
              </a:rPr>
              <a:t>ublic </a:t>
            </a:r>
            <a:r>
              <a:rPr lang="en-US" b="1" dirty="0" err="1" smtClean="0">
                <a:solidFill>
                  <a:srgbClr val="7030A0"/>
                </a:solidFill>
              </a:rPr>
              <a:t>boolean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/>
              <a:t>isEdge</a:t>
            </a:r>
            <a:r>
              <a:rPr lang="en-US" b="1" dirty="0" smtClean="0"/>
              <a:t>: </a:t>
            </a:r>
            <a:r>
              <a:rPr lang="en-US" dirty="0" smtClean="0"/>
              <a:t>Simple method to determine if the edge exists in the graph.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public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b="1" dirty="0" smtClean="0"/>
              <a:t>size: </a:t>
            </a:r>
            <a:r>
              <a:rPr lang="en-US" dirty="0" smtClean="0"/>
              <a:t>Simple method to determine the size of the graph. Remember the size is the number of labels in the graph.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798874"/>
            <a:ext cx="5181378" cy="9231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00" y="4347692"/>
            <a:ext cx="3774879" cy="103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04223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removeEdge</a:t>
            </a:r>
            <a:r>
              <a:rPr lang="en-US" dirty="0" smtClean="0"/>
              <a:t>() and </a:t>
            </a:r>
            <a:r>
              <a:rPr lang="en-US" dirty="0" err="1" smtClean="0"/>
              <a:t>setLabel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3133725"/>
            <a:ext cx="5117250" cy="7814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00" y="4446408"/>
            <a:ext cx="5153516" cy="82123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362163" y="2380309"/>
            <a:ext cx="5679584" cy="363651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</a:t>
            </a:r>
            <a:r>
              <a:rPr lang="en-US" b="1" dirty="0" smtClean="0">
                <a:solidFill>
                  <a:srgbClr val="7030A0"/>
                </a:solidFill>
              </a:rPr>
              <a:t>ublic void </a:t>
            </a:r>
            <a:r>
              <a:rPr lang="en-US" b="1" dirty="0" err="1" smtClean="0"/>
              <a:t>removeEdge</a:t>
            </a:r>
            <a:r>
              <a:rPr lang="en-US" b="1" dirty="0" smtClean="0"/>
              <a:t>: </a:t>
            </a:r>
            <a:r>
              <a:rPr lang="en-US" dirty="0" smtClean="0"/>
              <a:t>Simple method that removes an edge by setting edge[source][target] = false.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public </a:t>
            </a:r>
            <a:r>
              <a:rPr lang="en-US" b="1" dirty="0" smtClean="0">
                <a:solidFill>
                  <a:srgbClr val="7030A0"/>
                </a:solidFill>
              </a:rPr>
              <a:t>void </a:t>
            </a:r>
            <a:r>
              <a:rPr lang="en-US" b="1" dirty="0" err="1" smtClean="0"/>
              <a:t>setLabel</a:t>
            </a:r>
            <a:r>
              <a:rPr lang="en-US" b="1" dirty="0" smtClean="0"/>
              <a:t>: </a:t>
            </a:r>
            <a:r>
              <a:rPr lang="en-US" dirty="0" smtClean="0"/>
              <a:t>Allows us to manually modify a label to a new one of our choice.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29034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now have everything to make your own graph!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047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Graph?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Represented by a collection of two sets</a:t>
            </a:r>
          </a:p>
          <a:p>
            <a:r>
              <a:rPr lang="en-US" dirty="0" smtClean="0"/>
              <a:t>Vertices and Edges</a:t>
            </a:r>
          </a:p>
          <a:p>
            <a:r>
              <a:rPr lang="en-US" dirty="0" smtClean="0"/>
              <a:t>Two Types (directed and undirected)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9480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Undirected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932413"/>
            <a:ext cx="10554574" cy="3636511"/>
          </a:xfrm>
        </p:spPr>
        <p:txBody>
          <a:bodyPr/>
          <a:lstStyle/>
          <a:p>
            <a:r>
              <a:rPr lang="en-US" dirty="0" smtClean="0"/>
              <a:t>Doesn’t have any restrictions on how to navigate the graph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3665249" y="3023461"/>
            <a:ext cx="3810549" cy="3179863"/>
            <a:chOff x="3665249" y="3023461"/>
            <a:chExt cx="3810549" cy="3179863"/>
          </a:xfrm>
        </p:grpSpPr>
        <p:grpSp>
          <p:nvGrpSpPr>
            <p:cNvPr id="17" name="Group 16"/>
            <p:cNvGrpSpPr/>
            <p:nvPr/>
          </p:nvGrpSpPr>
          <p:grpSpPr>
            <a:xfrm>
              <a:off x="3665249" y="3023461"/>
              <a:ext cx="3585282" cy="3179863"/>
              <a:chOff x="3665249" y="3023461"/>
              <a:chExt cx="3585282" cy="3179863"/>
            </a:xfrm>
          </p:grpSpPr>
          <p:sp>
            <p:nvSpPr>
              <p:cNvPr id="16" name="Isosceles Triangle 15"/>
              <p:cNvSpPr/>
              <p:nvPr/>
            </p:nvSpPr>
            <p:spPr>
              <a:xfrm>
                <a:off x="4344991" y="3577151"/>
                <a:ext cx="2246978" cy="1983545"/>
              </a:xfrm>
              <a:prstGeom prst="triangle">
                <a:avLst/>
              </a:prstGeom>
              <a:noFill/>
              <a:ln w="412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4941657" y="3023461"/>
                <a:ext cx="1053647" cy="10333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196884" y="5169940"/>
                <a:ext cx="1053647" cy="10333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665249" y="5169940"/>
                <a:ext cx="1053647" cy="10333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5212146" y="3188851"/>
              <a:ext cx="1026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schemeClr val="bg2"/>
                  </a:solidFill>
                </a:rPr>
                <a:t>A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79031" y="5363466"/>
              <a:ext cx="1026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48856" y="5363465"/>
              <a:ext cx="1026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2"/>
                  </a:solidFill>
                </a:rPr>
                <a:t>C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117085" y="4375625"/>
            <a:ext cx="1308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{A,C}</a:t>
            </a:r>
            <a:endParaRPr lang="en-US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051387" y="4375625"/>
            <a:ext cx="1308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{A,B}</a:t>
            </a:r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071469" y="5599550"/>
            <a:ext cx="1308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{B,C}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064748" y="4370126"/>
            <a:ext cx="1308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{B,A}</a:t>
            </a:r>
            <a:endParaRPr lang="en-US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125797" y="4370126"/>
            <a:ext cx="1308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{C,A}</a:t>
            </a:r>
            <a:endParaRPr lang="en-US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071468" y="5609686"/>
            <a:ext cx="1308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{C,B}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139145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3" grpId="0"/>
      <p:bldP spid="23" grpId="1"/>
      <p:bldP spid="24" grpId="0"/>
      <p:bldP spid="24" grpId="1"/>
      <p:bldP spid="25" grpId="0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Directed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1136286"/>
            <a:ext cx="10554574" cy="3636511"/>
          </a:xfrm>
        </p:spPr>
        <p:txBody>
          <a:bodyPr/>
          <a:lstStyle/>
          <a:p>
            <a:r>
              <a:rPr lang="en-US" dirty="0" smtClean="0"/>
              <a:t>Has an edge associated with a direction</a:t>
            </a:r>
          </a:p>
          <a:p>
            <a:r>
              <a:rPr lang="en-US" dirty="0" smtClean="0"/>
              <a:t>Edges are in ordered pairs and can’t be rearranged.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4850673" y="3451890"/>
            <a:ext cx="2589626" cy="3265714"/>
            <a:chOff x="4850673" y="3451890"/>
            <a:chExt cx="2589626" cy="3265714"/>
          </a:xfrm>
        </p:grpSpPr>
        <p:grpSp>
          <p:nvGrpSpPr>
            <p:cNvPr id="29" name="Group 28"/>
            <p:cNvGrpSpPr/>
            <p:nvPr/>
          </p:nvGrpSpPr>
          <p:grpSpPr>
            <a:xfrm>
              <a:off x="4850673" y="3451890"/>
              <a:ext cx="2490652" cy="3265714"/>
              <a:chOff x="3461658" y="3367484"/>
              <a:chExt cx="2490652" cy="3265714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3461658" y="4691186"/>
                <a:ext cx="770709" cy="7707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181601" y="4691185"/>
                <a:ext cx="770709" cy="7707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4371702" y="5862489"/>
                <a:ext cx="770709" cy="7707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 flipH="1">
                <a:off x="4062550" y="4138193"/>
                <a:ext cx="410976" cy="552992"/>
              </a:xfrm>
              <a:prstGeom prst="straightConnector1">
                <a:avLst/>
              </a:prstGeom>
              <a:ln w="41275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/>
              <p:cNvSpPr/>
              <p:nvPr/>
            </p:nvSpPr>
            <p:spPr>
              <a:xfrm>
                <a:off x="4371702" y="3367484"/>
                <a:ext cx="770709" cy="7707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5046282" y="4110057"/>
                <a:ext cx="382840" cy="536700"/>
              </a:xfrm>
              <a:prstGeom prst="straightConnector1">
                <a:avLst/>
              </a:prstGeom>
              <a:ln w="41275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H="1">
                <a:off x="4318782" y="5078001"/>
                <a:ext cx="770542" cy="436"/>
              </a:xfrm>
              <a:prstGeom prst="straightConnector1">
                <a:avLst/>
              </a:prstGeom>
              <a:ln w="41275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4062550" y="5475237"/>
                <a:ext cx="407952" cy="443848"/>
              </a:xfrm>
              <a:prstGeom prst="straightConnector1">
                <a:avLst/>
              </a:prstGeom>
              <a:ln w="41275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H="1">
                <a:off x="5036234" y="5483945"/>
                <a:ext cx="311665" cy="410418"/>
              </a:xfrm>
              <a:prstGeom prst="straightConnector1">
                <a:avLst/>
              </a:prstGeom>
              <a:ln w="41275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5038576" y="4896379"/>
              <a:ext cx="689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2"/>
                  </a:solidFill>
                </a:rPr>
                <a:t>E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750982" y="4892441"/>
              <a:ext cx="689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2"/>
                  </a:solidFill>
                </a:rPr>
                <a:t>D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958921" y="6080244"/>
              <a:ext cx="689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2"/>
                  </a:solidFill>
                </a:rPr>
                <a:t>F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905832" y="3573180"/>
              <a:ext cx="689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2"/>
                  </a:solidFill>
                </a:rPr>
                <a:t>C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pic>
        <p:nvPicPr>
          <p:cNvPr id="1030" name="Picture 6" descr="https://gcps.desire2learn.com/d2l/lor/viewer/viewFile.d2lfile/6605/5749/check%20ma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518" y="4017764"/>
            <a:ext cx="578482" cy="57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upload.wikimedia.org/wikipedia/commons/thumb/2/28/White_X_in_red_background.svg/2000px-White_X_in_red_background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435" y="4726319"/>
            <a:ext cx="572648" cy="57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8437208" y="4106950"/>
            <a:ext cx="1308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{D </a:t>
            </a:r>
            <a:r>
              <a:rPr lang="en-US" sz="2000" b="1" dirty="0" smtClean="0"/>
              <a:t>-</a:t>
            </a:r>
            <a:r>
              <a:rPr lang="en-US" sz="2000" b="1" dirty="0" smtClean="0">
                <a:sym typeface="Wingdings" panose="05000000000000000000" pitchFamily="2" charset="2"/>
              </a:rPr>
              <a:t>-&gt; </a:t>
            </a:r>
            <a:r>
              <a:rPr lang="en-US" sz="2000" b="1" dirty="0" smtClean="0">
                <a:sym typeface="Wingdings" panose="05000000000000000000" pitchFamily="2" charset="2"/>
              </a:rPr>
              <a:t>E</a:t>
            </a:r>
            <a:r>
              <a:rPr lang="en-US" sz="2000" b="1" dirty="0" smtClean="0"/>
              <a:t>}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8437208" y="4812588"/>
            <a:ext cx="1308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{E </a:t>
            </a:r>
            <a:r>
              <a:rPr lang="en-US" sz="2000" b="1" dirty="0" smtClean="0"/>
              <a:t>-</a:t>
            </a:r>
            <a:r>
              <a:rPr lang="en-US" sz="2000" b="1" dirty="0" smtClean="0">
                <a:sym typeface="Wingdings" panose="05000000000000000000" pitchFamily="2" charset="2"/>
              </a:rPr>
              <a:t>-&gt; </a:t>
            </a:r>
            <a:r>
              <a:rPr lang="en-US" sz="2000" b="1" dirty="0" smtClean="0">
                <a:sym typeface="Wingdings" panose="05000000000000000000" pitchFamily="2" charset="2"/>
              </a:rPr>
              <a:t>D</a:t>
            </a:r>
            <a:r>
              <a:rPr lang="en-US" sz="2000" b="1" dirty="0" smtClean="0"/>
              <a:t>}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4407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Degree of Vertex:</a:t>
            </a:r>
            <a:r>
              <a:rPr lang="en-US" dirty="0" smtClean="0"/>
              <a:t> Number of lines intersecting to it.</a:t>
            </a:r>
          </a:p>
          <a:p>
            <a:r>
              <a:rPr lang="en-US" b="1" dirty="0" smtClean="0"/>
              <a:t>Path:</a:t>
            </a:r>
            <a:r>
              <a:rPr lang="en-US" dirty="0" smtClean="0"/>
              <a:t> Sequence of vertices between vertex one and two.</a:t>
            </a:r>
          </a:p>
          <a:p>
            <a:r>
              <a:rPr lang="en-US" b="1" dirty="0" smtClean="0"/>
              <a:t>Cycle:</a:t>
            </a:r>
            <a:r>
              <a:rPr lang="en-US" dirty="0" smtClean="0"/>
              <a:t> Whole loop. Starts and ends on same vertex.</a:t>
            </a:r>
          </a:p>
          <a:p>
            <a:r>
              <a:rPr lang="en-US" b="1" dirty="0" smtClean="0"/>
              <a:t>Simple Path:</a:t>
            </a:r>
            <a:r>
              <a:rPr lang="en-US" dirty="0" smtClean="0"/>
              <a:t> Path with no repeating vertices.</a:t>
            </a:r>
          </a:p>
          <a:p>
            <a:r>
              <a:rPr lang="en-US" b="1" dirty="0" smtClean="0"/>
              <a:t>Connected Graph:</a:t>
            </a:r>
            <a:r>
              <a:rPr lang="en-US" dirty="0" smtClean="0"/>
              <a:t> If there is a path connecting every vertex.</a:t>
            </a:r>
          </a:p>
          <a:p>
            <a:r>
              <a:rPr lang="en-US" b="1" dirty="0" smtClean="0"/>
              <a:t>Complete Graph:</a:t>
            </a:r>
            <a:r>
              <a:rPr lang="en-US" dirty="0" smtClean="0"/>
              <a:t> Edge connecting every pair of vertices.</a:t>
            </a:r>
          </a:p>
        </p:txBody>
      </p:sp>
      <p:sp>
        <p:nvSpPr>
          <p:cNvPr id="10" name="Oval 9"/>
          <p:cNvSpPr/>
          <p:nvPr/>
        </p:nvSpPr>
        <p:spPr>
          <a:xfrm>
            <a:off x="9148353" y="3731387"/>
            <a:ext cx="770709" cy="770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868296" y="3731386"/>
            <a:ext cx="770709" cy="770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058397" y="4902690"/>
            <a:ext cx="770709" cy="770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9749245" y="3178394"/>
            <a:ext cx="410976" cy="552992"/>
          </a:xfrm>
          <a:prstGeom prst="straightConnector1">
            <a:avLst/>
          </a:prstGeom>
          <a:ln w="412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0058397" y="2407685"/>
            <a:ext cx="770709" cy="770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10732977" y="3150258"/>
            <a:ext cx="382840" cy="536700"/>
          </a:xfrm>
          <a:prstGeom prst="straightConnector1">
            <a:avLst/>
          </a:prstGeom>
          <a:ln w="412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0005477" y="4118202"/>
            <a:ext cx="770542" cy="436"/>
          </a:xfrm>
          <a:prstGeom prst="straightConnector1">
            <a:avLst/>
          </a:prstGeom>
          <a:ln w="412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9749245" y="4515438"/>
            <a:ext cx="407952" cy="443848"/>
          </a:xfrm>
          <a:prstGeom prst="straightConnector1">
            <a:avLst/>
          </a:prstGeom>
          <a:ln w="412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0722929" y="4524146"/>
            <a:ext cx="311665" cy="410418"/>
          </a:xfrm>
          <a:prstGeom prst="straightConnector1">
            <a:avLst/>
          </a:prstGeom>
          <a:ln w="412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336256" y="3852174"/>
            <a:ext cx="689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/>
                </a:solidFill>
              </a:rPr>
              <a:t>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48662" y="3848236"/>
            <a:ext cx="689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/>
                </a:solidFill>
              </a:rPr>
              <a:t>D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56601" y="5036039"/>
            <a:ext cx="689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/>
                </a:solidFill>
              </a:rPr>
              <a:t>F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203512" y="2528975"/>
            <a:ext cx="689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/>
                </a:solidFill>
              </a:rPr>
              <a:t>C</a:t>
            </a:r>
            <a:endParaRPr lang="en-US" sz="2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093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667807"/>
            <a:ext cx="10554574" cy="3636511"/>
          </a:xfrm>
        </p:spPr>
        <p:txBody>
          <a:bodyPr/>
          <a:lstStyle/>
          <a:p>
            <a:r>
              <a:rPr lang="en-US" dirty="0" smtClean="0"/>
              <a:t>List the origin and the path taken to connect two vertices.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092881"/>
              </p:ext>
            </p:extLst>
          </p:nvPr>
        </p:nvGraphicFramePr>
        <p:xfrm>
          <a:off x="810000" y="3326418"/>
          <a:ext cx="4345940" cy="195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970"/>
                <a:gridCol w="21729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Vertex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Connected To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E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D,F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F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</a:t>
                      </a: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7493203" y="2892080"/>
            <a:ext cx="2589626" cy="3265714"/>
            <a:chOff x="4850673" y="3451890"/>
            <a:chExt cx="2589626" cy="3265714"/>
          </a:xfrm>
        </p:grpSpPr>
        <p:grpSp>
          <p:nvGrpSpPr>
            <p:cNvPr id="6" name="Group 5"/>
            <p:cNvGrpSpPr/>
            <p:nvPr/>
          </p:nvGrpSpPr>
          <p:grpSpPr>
            <a:xfrm>
              <a:off x="4850673" y="3451890"/>
              <a:ext cx="2490652" cy="3265714"/>
              <a:chOff x="3461658" y="3367484"/>
              <a:chExt cx="2490652" cy="326571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3461658" y="4691186"/>
                <a:ext cx="770709" cy="7707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181601" y="4691185"/>
                <a:ext cx="770709" cy="7707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371702" y="5862489"/>
                <a:ext cx="770709" cy="7707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 flipH="1">
                <a:off x="4062550" y="4138193"/>
                <a:ext cx="410976" cy="552992"/>
              </a:xfrm>
              <a:prstGeom prst="straightConnector1">
                <a:avLst/>
              </a:prstGeom>
              <a:ln w="41275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4371702" y="3367484"/>
                <a:ext cx="770709" cy="7707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 flipH="1" flipV="1">
                <a:off x="5046282" y="4110057"/>
                <a:ext cx="382840" cy="536700"/>
              </a:xfrm>
              <a:prstGeom prst="straightConnector1">
                <a:avLst/>
              </a:prstGeom>
              <a:ln w="41275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H="1">
                <a:off x="4318782" y="5078001"/>
                <a:ext cx="770542" cy="436"/>
              </a:xfrm>
              <a:prstGeom prst="straightConnector1">
                <a:avLst/>
              </a:prstGeom>
              <a:ln w="41275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4062550" y="5475237"/>
                <a:ext cx="407952" cy="443848"/>
              </a:xfrm>
              <a:prstGeom prst="straightConnector1">
                <a:avLst/>
              </a:prstGeom>
              <a:ln w="41275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H="1">
                <a:off x="5036234" y="5483945"/>
                <a:ext cx="311665" cy="410418"/>
              </a:xfrm>
              <a:prstGeom prst="straightConnector1">
                <a:avLst/>
              </a:prstGeom>
              <a:ln w="41275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038576" y="4896379"/>
              <a:ext cx="689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2"/>
                  </a:solidFill>
                </a:rPr>
                <a:t>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50982" y="4892441"/>
              <a:ext cx="689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2"/>
                  </a:solidFill>
                </a:rPr>
                <a:t>D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58921" y="6080244"/>
              <a:ext cx="689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2"/>
                  </a:solidFill>
                </a:rPr>
                <a:t>F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05832" y="3573180"/>
              <a:ext cx="689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2"/>
                  </a:solidFill>
                </a:rPr>
                <a:t>C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91618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Implement In Java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592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728039"/>
            <a:ext cx="6672626" cy="1849605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631636" y="2050586"/>
            <a:ext cx="4435868" cy="3636511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Boolean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edges</a:t>
            </a:r>
            <a:r>
              <a:rPr lang="en-US" b="1" dirty="0" smtClean="0"/>
              <a:t>: </a:t>
            </a:r>
            <a:r>
              <a:rPr lang="en-US" dirty="0" smtClean="0"/>
              <a:t>Stores if there is a vertex that is connected by those two sides</a:t>
            </a:r>
          </a:p>
          <a:p>
            <a:r>
              <a:rPr lang="en-US" b="1" dirty="0">
                <a:solidFill>
                  <a:srgbClr val="0070C0"/>
                </a:solidFill>
              </a:rPr>
              <a:t>l</a:t>
            </a:r>
            <a:r>
              <a:rPr lang="en-US" b="1" dirty="0" smtClean="0">
                <a:solidFill>
                  <a:srgbClr val="0070C0"/>
                </a:solidFill>
              </a:rPr>
              <a:t>abels</a:t>
            </a:r>
            <a:r>
              <a:rPr lang="en-US" dirty="0" smtClean="0"/>
              <a:t>: Stores the connections between vertices.</a:t>
            </a:r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00" y="5023230"/>
            <a:ext cx="6672626" cy="120351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7631636" y="4006028"/>
            <a:ext cx="4435868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Initialize both edges and labels</a:t>
            </a:r>
            <a:r>
              <a:rPr lang="en-US" b="1" dirty="0" smtClean="0"/>
              <a:t>.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49939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On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605879" y="2380309"/>
            <a:ext cx="4435868" cy="3636511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public void </a:t>
            </a:r>
            <a:r>
              <a:rPr lang="en-US" dirty="0" err="1" smtClean="0"/>
              <a:t>addEdge</a:t>
            </a:r>
            <a:r>
              <a:rPr lang="en-US" dirty="0" smtClean="0"/>
              <a:t>: Allows user to create a new edge.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3589784"/>
            <a:ext cx="6376626" cy="102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3006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164</TotalTime>
  <Words>466</Words>
  <Application>Microsoft Office PowerPoint</Application>
  <PresentationFormat>Widescreen</PresentationFormat>
  <Paragraphs>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Century Gothic</vt:lpstr>
      <vt:lpstr>Wingdings</vt:lpstr>
      <vt:lpstr>Wingdings 2</vt:lpstr>
      <vt:lpstr>Quotable</vt:lpstr>
      <vt:lpstr>Graphs</vt:lpstr>
      <vt:lpstr>What is a Graph?</vt:lpstr>
      <vt:lpstr>Undirected Graph</vt:lpstr>
      <vt:lpstr>Directed Graph</vt:lpstr>
      <vt:lpstr>Vocabulary</vt:lpstr>
      <vt:lpstr>Adjacency Graph</vt:lpstr>
      <vt:lpstr>How to Implement In Java</vt:lpstr>
      <vt:lpstr>Creation</vt:lpstr>
      <vt:lpstr>Adding On</vt:lpstr>
      <vt:lpstr>Cloning</vt:lpstr>
      <vt:lpstr>Output</vt:lpstr>
      <vt:lpstr>getLabel() and neighbors()</vt:lpstr>
      <vt:lpstr>isEdge() and size()</vt:lpstr>
      <vt:lpstr>removeEdge() and setLabel()</vt:lpstr>
      <vt:lpstr>You now have everything to make your own graph!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Aaron Strahle</dc:creator>
  <cp:lastModifiedBy>Aaron Strahle</cp:lastModifiedBy>
  <cp:revision>26</cp:revision>
  <dcterms:created xsi:type="dcterms:W3CDTF">2015-02-20T15:45:57Z</dcterms:created>
  <dcterms:modified xsi:type="dcterms:W3CDTF">2015-02-23T02:39:06Z</dcterms:modified>
</cp:coreProperties>
</file>