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0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6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8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5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49E2-22A3-42C3-A702-5F74138CBB9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6794" y="1986429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«Система управления роботом на гусеничном ходу»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2738414" y="500042"/>
            <a:ext cx="684076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 b="1" dirty="0">
                <a:solidFill>
                  <a:srgbClr val="4F81BD">
                    <a:lumMod val="75000"/>
                  </a:srgbClr>
                </a:solidFill>
                <a:latin typeface="Times New Roman"/>
              </a:rPr>
              <a:t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</a:t>
            </a:r>
            <a:r>
              <a:rPr lang="ru-RU" sz="2400" b="1" dirty="0">
                <a:solidFill>
                  <a:sysClr val="windowText" lastClr="000000"/>
                </a:solidFill>
                <a:latin typeface="Times New Roman"/>
              </a:rPr>
              <a:t/>
            </a:r>
            <a:br>
              <a:rPr lang="ru-RU" sz="2400" b="1" dirty="0">
                <a:solidFill>
                  <a:sysClr val="windowText" lastClr="000000"/>
                </a:solidFill>
                <a:latin typeface="Times New Roman"/>
              </a:rPr>
            </a:br>
            <a:r>
              <a:rPr lang="ru-RU" sz="2400" b="1" dirty="0">
                <a:solidFill>
                  <a:sysClr val="windowText" lastClr="000000"/>
                </a:solidFill>
                <a:latin typeface="Times New Roman"/>
              </a:rPr>
              <a:t/>
            </a:r>
            <a:br>
              <a:rPr lang="ru-RU" sz="2400" b="1" dirty="0">
                <a:solidFill>
                  <a:sysClr val="windowText" lastClr="000000"/>
                </a:solidFill>
                <a:latin typeface="Times New Roman"/>
              </a:rPr>
            </a:br>
            <a:r>
              <a:rPr lang="ru-RU" sz="2400" b="1" dirty="0">
                <a:solidFill>
                  <a:sysClr val="windowText" lastClr="000000"/>
                </a:solidFill>
                <a:latin typeface="Times New Roman"/>
              </a:rPr>
              <a:t>Кафедра «Проектирования и конструирования интегральных микросхем»</a:t>
            </a:r>
            <a:r>
              <a:rPr lang="ru-RU" sz="2400" b="1" dirty="0">
                <a:solidFill>
                  <a:sysClr val="windowText" lastClr="000000"/>
                </a:solidFill>
                <a:latin typeface="Arial"/>
              </a:rPr>
              <a:t/>
            </a:r>
            <a:br>
              <a:rPr lang="ru-RU" sz="2400" b="1" dirty="0">
                <a:solidFill>
                  <a:sysClr val="windowText" lastClr="000000"/>
                </a:solidFill>
                <a:latin typeface="Arial"/>
              </a:rPr>
            </a:br>
            <a:endParaRPr lang="ru-RU" sz="240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8716" y="5058561"/>
            <a:ext cx="334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Горбунова 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8325" y="627594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21148" y="230506"/>
            <a:ext cx="1052736" cy="1052736"/>
          </a:xfrm>
          <a:prstGeom prst="rect">
            <a:avLst/>
          </a:prstGeom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72A5B9A-8803-47D1-B432-7A9DBB7B9147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схему гусеничного робота, который управляется с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пульта. Предусмотреть различные режимы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хода, поворота, запуска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остановки: режим прогрева двигателя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стартом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элементы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искусственного интеллекта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автоостановка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препятствием и т.д.). </a:t>
            </a:r>
          </a:p>
        </p:txBody>
      </p:sp>
      <p:pic>
        <p:nvPicPr>
          <p:cNvPr id="4" name="Рисунок 3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7434" y="179053"/>
            <a:ext cx="1052736" cy="1052736"/>
          </a:xfrm>
          <a:prstGeom prst="rect">
            <a:avLst/>
          </a:prstGeom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54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668"/>
            <a:ext cx="10515600" cy="79667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устройства робота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9" y="1334230"/>
            <a:ext cx="5880043" cy="247025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21443"/>
              </p:ext>
            </p:extLst>
          </p:nvPr>
        </p:nvGraphicFramePr>
        <p:xfrm>
          <a:off x="6096000" y="1334230"/>
          <a:ext cx="5934075" cy="408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532">
                  <a:extLst>
                    <a:ext uri="{9D8B030D-6E8A-4147-A177-3AD203B41FA5}">
                      <a16:colId xmlns:a16="http://schemas.microsoft.com/office/drawing/2014/main" val="1116465813"/>
                    </a:ext>
                  </a:extLst>
                </a:gridCol>
                <a:gridCol w="1122438">
                  <a:extLst>
                    <a:ext uri="{9D8B030D-6E8A-4147-A177-3AD203B41FA5}">
                      <a16:colId xmlns:a16="http://schemas.microsoft.com/office/drawing/2014/main" val="1980704065"/>
                    </a:ext>
                  </a:extLst>
                </a:gridCol>
                <a:gridCol w="3507105">
                  <a:extLst>
                    <a:ext uri="{9D8B030D-6E8A-4147-A177-3AD203B41FA5}">
                      <a16:colId xmlns:a16="http://schemas.microsoft.com/office/drawing/2014/main" val="2284476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сигнала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Разрядность сигнала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61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Тактовый синхросигнал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70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rstn_i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Асинхронный сигнал сброса системы. Сброс осуществляется по срезу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rstn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51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включения двигателей робота.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6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Шина управления движением робота. Управляется пультом ДУ.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38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tracker_fwrd_i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переднего датчика препятствий.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53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motor_status_o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индикации статуса моторов робота.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44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left_motor_o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управления левым мотором робота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16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right_motor_o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управления правым мотором робота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45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tracker_status_o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датчика препятствий, передаваемый на пульт ДУ.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797583"/>
                  </a:ext>
                </a:extLst>
              </a:tr>
            </a:tbl>
          </a:graphicData>
        </a:graphic>
      </p:graphicFrame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7" name="Рисунок 6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7339" y="104671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028"/>
            <a:ext cx="10515600" cy="67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устройства робота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20" y="761616"/>
            <a:ext cx="8555372" cy="2651434"/>
          </a:xfrm>
          <a:prstGeom prst="rect">
            <a:avLst/>
          </a:prstGeom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291" y="2528762"/>
            <a:ext cx="614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в САПР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(RTL viewer).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6" y="3505672"/>
            <a:ext cx="10770620" cy="2440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656" y="6019491"/>
            <a:ext cx="541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синтеза схемы в САПР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aAz6ZvjSVW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7339" y="104671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9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04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устройства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7" y="570451"/>
            <a:ext cx="9342302" cy="3254929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24728"/>
              </p:ext>
            </p:extLst>
          </p:nvPr>
        </p:nvGraphicFramePr>
        <p:xfrm>
          <a:off x="100667" y="3703485"/>
          <a:ext cx="5738070" cy="302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852">
                  <a:extLst>
                    <a:ext uri="{9D8B030D-6E8A-4147-A177-3AD203B41FA5}">
                      <a16:colId xmlns:a16="http://schemas.microsoft.com/office/drawing/2014/main" val="474317866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1811896429"/>
                    </a:ext>
                  </a:extLst>
                </a:gridCol>
                <a:gridCol w="3288484">
                  <a:extLst>
                    <a:ext uri="{9D8B030D-6E8A-4147-A177-3AD203B41FA5}">
                      <a16:colId xmlns:a16="http://schemas.microsoft.com/office/drawing/2014/main" val="238449374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состояния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состояния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состояния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4259776528"/>
                  </a:ext>
                </a:extLst>
              </a:tr>
              <a:tr h="84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PWR_OFF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 схемы по умолчанию и в случае сброса системы.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984746693"/>
                  </a:ext>
                </a:extLst>
              </a:tr>
              <a:tr h="145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ENGINE_START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двигателей робота.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559694176"/>
                  </a:ext>
                </a:extLst>
              </a:tr>
              <a:tr h="199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ENGINE_END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Отключение двигателей робота.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330397138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PWR_ON_IDLE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Двигатели робота включены; Ожидание команды на передвижение.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2367896915"/>
                  </a:ext>
                </a:extLst>
              </a:tr>
              <a:tr h="61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MOVE_FWRD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Движение робота вперед.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241318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TURN_LEFT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Поворот робота на 90° против часовой стрелки.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3526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TURN_RIGHT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Поворот робота на 90° по часовой стрелке.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4156025274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MOVE_BACK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Движение робота назад.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210053764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TRACKER_ERROR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при движении робота: обнаружено препятствие датчиком.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895817246"/>
                  </a:ext>
                </a:extLst>
              </a:tr>
            </a:tbl>
          </a:graphicData>
        </a:graphic>
      </p:graphicFrame>
      <p:pic>
        <p:nvPicPr>
          <p:cNvPr id="6" name="Рисунок 5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7339" y="104671"/>
            <a:ext cx="1052736" cy="1052736"/>
          </a:xfrm>
          <a:prstGeom prst="rect">
            <a:avLst/>
          </a:prstGeom>
        </p:spPr>
      </p:pic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11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верификация: визуализация движения робота во время теста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90" y="1325563"/>
            <a:ext cx="4913219" cy="4650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7690" y="5791016"/>
            <a:ext cx="5016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поля 7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x7,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котором проводится тестирование движения робота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9264" y="136413"/>
            <a:ext cx="1052736" cy="1052736"/>
          </a:xfrm>
          <a:prstGeom prst="rect">
            <a:avLst/>
          </a:prstGeom>
        </p:spPr>
      </p:pic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367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диаграммы прохождения теста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9264" y="136413"/>
            <a:ext cx="1052736" cy="1052736"/>
          </a:xfrm>
          <a:prstGeom prst="rect">
            <a:avLst/>
          </a:prstGeom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07" y="553673"/>
            <a:ext cx="7628585" cy="61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367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839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курсовой работы была спроектирована схема управления роботом на гусеничном ходу на языке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Представлен результат синтеза схемы в САПР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II. Проведена функциональная верификация устройства и показана визуализация движения робота по квадратному полю размером 7x7 клеток.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9264" y="136413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304</Words>
  <Application>Microsoft Office PowerPoint</Application>
  <PresentationFormat>Широкоэкранный</PresentationFormat>
  <Paragraphs>84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Курсовая работа на тему: «Система управления роботом на гусеничном ходу»</vt:lpstr>
      <vt:lpstr>Цель и задачи</vt:lpstr>
      <vt:lpstr>Структурная схема устройства робота</vt:lpstr>
      <vt:lpstr>Схема устройства робота</vt:lpstr>
      <vt:lpstr>Конечный автомат устройства</vt:lpstr>
      <vt:lpstr>Функциональная верификация: визуализация движения робота во время теста</vt:lpstr>
      <vt:lpstr>Временные диаграммы прохождения теста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«Система управления роботом на гусеничном ходу»</dc:title>
  <dc:creator>Jane Doe</dc:creator>
  <cp:lastModifiedBy>Jane Doe</cp:lastModifiedBy>
  <cp:revision>20</cp:revision>
  <dcterms:created xsi:type="dcterms:W3CDTF">2023-01-19T16:59:27Z</dcterms:created>
  <dcterms:modified xsi:type="dcterms:W3CDTF">2023-01-19T21:54:19Z</dcterms:modified>
</cp:coreProperties>
</file>