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3198950"/>
            <a:ext cx="8520599" cy="15918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SPRINT 3</a:t>
            </a:r>
          </a:p>
          <a:p>
            <a:pPr lvl="0" rtl="0">
              <a:spcBef>
                <a:spcPts val="0"/>
              </a:spcBef>
              <a:buNone/>
            </a:pPr>
            <a:r>
              <a:rPr lang="en" sz="3000"/>
              <a:t>Kristen Bossio, Blake Edwards, Eric Neuls, </a:t>
            </a:r>
          </a:p>
          <a:p>
            <a:pPr lvl="0">
              <a:spcBef>
                <a:spcPts val="0"/>
              </a:spcBef>
              <a:buNone/>
            </a:pPr>
            <a:r>
              <a:rPr lang="en" sz="3000"/>
              <a:t>Drew Pintus and Brian Sopok</a:t>
            </a:r>
          </a:p>
        </p:txBody>
      </p:sp>
      <p:pic>
        <p:nvPicPr>
          <p:cNvPr id="55" name="Shape 55"/>
          <p:cNvPicPr preferRelativeResize="0"/>
          <p:nvPr/>
        </p:nvPicPr>
        <p:blipFill>
          <a:blip r:embed="rId3">
            <a:alphaModFix/>
          </a:blip>
          <a:stretch>
            <a:fillRect/>
          </a:stretch>
        </p:blipFill>
        <p:spPr>
          <a:xfrm>
            <a:off x="571500" y="357500"/>
            <a:ext cx="8001000" cy="2689558"/>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000"/>
              <a:t>Unit Test Cases</a:t>
            </a:r>
          </a:p>
        </p:txBody>
      </p:sp>
      <p:sp>
        <p:nvSpPr>
          <p:cNvPr id="110" name="Shape 11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0" y="1193682"/>
            <a:ext cx="9143999" cy="359438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9625"/>
            <a:ext cx="8520599" cy="572699"/>
          </a:xfrm>
          <a:prstGeom prst="rect">
            <a:avLst/>
          </a:prstGeom>
        </p:spPr>
        <p:txBody>
          <a:bodyPr anchorCtr="0" anchor="t" bIns="91425" lIns="91425" rIns="91425" tIns="91425">
            <a:noAutofit/>
          </a:bodyPr>
          <a:lstStyle/>
          <a:p>
            <a:pPr lvl="0">
              <a:spcBef>
                <a:spcPts val="0"/>
              </a:spcBef>
              <a:buNone/>
            </a:pPr>
            <a:r>
              <a:rPr lang="en"/>
              <a:t>Product Burndown Chart</a:t>
            </a:r>
          </a:p>
        </p:txBody>
      </p:sp>
      <p:sp>
        <p:nvSpPr>
          <p:cNvPr id="117" name="Shape 11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18" name="Shape 118"/>
          <p:cNvPicPr preferRelativeResize="0"/>
          <p:nvPr/>
        </p:nvPicPr>
        <p:blipFill>
          <a:blip r:embed="rId3">
            <a:alphaModFix/>
          </a:blip>
          <a:stretch>
            <a:fillRect/>
          </a:stretch>
        </p:blipFill>
        <p:spPr>
          <a:xfrm>
            <a:off x="816236" y="622325"/>
            <a:ext cx="7511523" cy="44065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Sprint Velocity &amp; Product Velocity</a:t>
            </a:r>
          </a:p>
        </p:txBody>
      </p:sp>
      <p:sp>
        <p:nvSpPr>
          <p:cNvPr id="124" name="Shape 12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Sprint Velocity: 13</a:t>
            </a:r>
          </a:p>
          <a:p>
            <a:pPr indent="-419100" lvl="0" marL="457200">
              <a:spcBef>
                <a:spcPts val="0"/>
              </a:spcBef>
              <a:buSzPct val="100000"/>
            </a:pPr>
            <a:r>
              <a:rPr lang="en" sz="3000"/>
              <a:t>Product Velocity: 11.67</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2602650" y="1816500"/>
            <a:ext cx="3938699" cy="1510499"/>
          </a:xfrm>
          <a:prstGeom prst="rect">
            <a:avLst/>
          </a:prstGeom>
        </p:spPr>
        <p:txBody>
          <a:bodyPr anchorCtr="0" anchor="t" bIns="91425" lIns="91425" rIns="91425" tIns="91425">
            <a:noAutofit/>
          </a:bodyPr>
          <a:lstStyle/>
          <a:p>
            <a:pPr lvl="0">
              <a:spcBef>
                <a:spcPts val="0"/>
              </a:spcBef>
              <a:buNone/>
            </a:pPr>
            <a:r>
              <a:rPr lang="en" sz="9600"/>
              <a:t>DEMO</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What we did to improve this sprint:</a:t>
            </a:r>
          </a:p>
        </p:txBody>
      </p:sp>
      <p:sp>
        <p:nvSpPr>
          <p:cNvPr id="135" name="Shape 13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Accurately assigned story points to user stories in backlog</a:t>
            </a:r>
          </a:p>
          <a:p>
            <a:pPr indent="-419100" lvl="0" marL="457200" rtl="0">
              <a:spcBef>
                <a:spcPts val="0"/>
              </a:spcBef>
              <a:buSzPct val="100000"/>
            </a:pPr>
            <a:r>
              <a:rPr lang="en" sz="3000"/>
              <a:t>Took on more story points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31800" y="445025"/>
            <a:ext cx="8905200" cy="572699"/>
          </a:xfrm>
          <a:prstGeom prst="rect">
            <a:avLst/>
          </a:prstGeom>
        </p:spPr>
        <p:txBody>
          <a:bodyPr anchorCtr="0" anchor="t" bIns="91425" lIns="91425" rIns="91425" tIns="91425">
            <a:noAutofit/>
          </a:bodyPr>
          <a:lstStyle/>
          <a:p>
            <a:pPr lvl="0">
              <a:spcBef>
                <a:spcPts val="0"/>
              </a:spcBef>
              <a:buNone/>
            </a:pPr>
            <a:r>
              <a:rPr lang="en" sz="3600"/>
              <a:t>What can we do to improve future sprints?</a:t>
            </a:r>
          </a:p>
        </p:txBody>
      </p:sp>
      <p:sp>
        <p:nvSpPr>
          <p:cNvPr id="141" name="Shape 141"/>
          <p:cNvSpPr txBox="1"/>
          <p:nvPr>
            <p:ph idx="1" type="body"/>
          </p:nvPr>
        </p:nvSpPr>
        <p:spPr>
          <a:xfrm>
            <a:off x="324100" y="1218375"/>
            <a:ext cx="8520599" cy="3416400"/>
          </a:xfrm>
          <a:prstGeom prst="rect">
            <a:avLst/>
          </a:prstGeom>
        </p:spPr>
        <p:txBody>
          <a:bodyPr anchorCtr="0" anchor="t" bIns="91425" lIns="91425" rIns="91425" tIns="91425">
            <a:noAutofit/>
          </a:bodyPr>
          <a:lstStyle/>
          <a:p>
            <a:pPr indent="-419100" lvl="0" marL="457200" rtl="0">
              <a:spcBef>
                <a:spcPts val="0"/>
              </a:spcBef>
              <a:buSzPct val="100000"/>
              <a:buAutoNum type="arabicPeriod"/>
            </a:pPr>
            <a:r>
              <a:rPr lang="en" sz="3000"/>
              <a:t>Clearly identify the client’s needs</a:t>
            </a:r>
          </a:p>
          <a:p>
            <a:pPr indent="-419100" lvl="0" marL="457200" rtl="0">
              <a:spcBef>
                <a:spcPts val="0"/>
              </a:spcBef>
              <a:buSzPct val="100000"/>
              <a:buAutoNum type="arabicPeriod"/>
            </a:pPr>
            <a:r>
              <a:rPr lang="en" sz="3000"/>
              <a:t>Keep all team members in the email loop</a:t>
            </a:r>
          </a:p>
          <a:p>
            <a:pPr indent="-419100" lvl="0" marL="457200" rtl="0">
              <a:spcBef>
                <a:spcPts val="0"/>
              </a:spcBef>
              <a:buSzPct val="100000"/>
              <a:buAutoNum type="arabicPeriod"/>
            </a:pPr>
            <a:r>
              <a:rPr lang="en" sz="3000"/>
              <a:t>Organize work earlier</a:t>
            </a: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Feedback from Product Owner</a:t>
            </a:r>
          </a:p>
        </p:txBody>
      </p:sp>
      <p:sp>
        <p:nvSpPr>
          <p:cNvPr id="147" name="Shape 147"/>
          <p:cNvSpPr txBox="1"/>
          <p:nvPr>
            <p:ph idx="1" type="body"/>
          </p:nvPr>
        </p:nvSpPr>
        <p:spPr>
          <a:xfrm>
            <a:off x="311700" y="1226650"/>
            <a:ext cx="8520599" cy="3416400"/>
          </a:xfrm>
          <a:prstGeom prst="rect">
            <a:avLst/>
          </a:prstGeom>
        </p:spPr>
        <p:txBody>
          <a:bodyPr anchorCtr="0" anchor="t" bIns="91425" lIns="91425" rIns="91425" tIns="91425">
            <a:noAutofit/>
          </a:bodyPr>
          <a:lstStyle/>
          <a:p>
            <a:pPr indent="-419100" lvl="0" marL="457200">
              <a:spcBef>
                <a:spcPts val="0"/>
              </a:spcBef>
              <a:buSzPct val="100000"/>
            </a:pPr>
            <a:r>
              <a:rPr lang="en" sz="3000"/>
              <a:t>Pleased with the functionality of our product as well as our teamwork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132475"/>
            <a:ext cx="8520599" cy="572699"/>
          </a:xfrm>
          <a:prstGeom prst="rect">
            <a:avLst/>
          </a:prstGeom>
        </p:spPr>
        <p:txBody>
          <a:bodyPr anchorCtr="0" anchor="t" bIns="91425" lIns="91425" rIns="91425" tIns="91425">
            <a:noAutofit/>
          </a:bodyPr>
          <a:lstStyle/>
          <a:p>
            <a:pPr lvl="0">
              <a:spcBef>
                <a:spcPts val="0"/>
              </a:spcBef>
              <a:buNone/>
            </a:pPr>
            <a:r>
              <a:rPr lang="en" sz="3600"/>
              <a:t>Project Overview</a:t>
            </a:r>
          </a:p>
        </p:txBody>
      </p:sp>
      <p:sp>
        <p:nvSpPr>
          <p:cNvPr id="61" name="Shape 61"/>
          <p:cNvSpPr txBox="1"/>
          <p:nvPr>
            <p:ph idx="1" type="body"/>
          </p:nvPr>
        </p:nvSpPr>
        <p:spPr>
          <a:xfrm>
            <a:off x="311700" y="937350"/>
            <a:ext cx="8520599" cy="3911399"/>
          </a:xfrm>
          <a:prstGeom prst="rect">
            <a:avLst/>
          </a:prstGeom>
        </p:spPr>
        <p:txBody>
          <a:bodyPr anchorCtr="0" anchor="t" bIns="91425" lIns="91425" rIns="91425" tIns="91425">
            <a:noAutofit/>
          </a:bodyPr>
          <a:lstStyle/>
          <a:p>
            <a:pPr lvl="0" algn="ctr">
              <a:spcBef>
                <a:spcPts val="0"/>
              </a:spcBef>
              <a:buNone/>
            </a:pPr>
            <a:r>
              <a:rPr lang="en" sz="3000">
                <a:solidFill>
                  <a:srgbClr val="F3F3F3"/>
                </a:solidFill>
                <a:latin typeface="Calibri"/>
                <a:ea typeface="Calibri"/>
                <a:cs typeface="Calibri"/>
                <a:sym typeface="Calibri"/>
              </a:rPr>
              <a:t>The purpose of the Firehouse Project is to improve efficiency within the firehouse in regards to how a call is handled. The software shall provide easily accessible information about the credentials of the firemen in the firehouse, enabling the fire captain to make quicker decisions about the balance of the fire trucks before attending to the emergency at hand.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User Story 1</a:t>
            </a: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lgn="ctr">
              <a:spcBef>
                <a:spcPts val="0"/>
              </a:spcBef>
              <a:buNone/>
            </a:pPr>
            <a:r>
              <a:rPr lang="en" sz="3000">
                <a:solidFill>
                  <a:srgbClr val="EFEFEF"/>
                </a:solidFill>
              </a:rPr>
              <a:t>As the officer in charge of the scene I want to be able to add a firetruck so that I have more flexibility in responding to the current situation of a call.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0000"/>
              </a:lnSpc>
              <a:spcBef>
                <a:spcPts val="0"/>
              </a:spcBef>
              <a:buNone/>
            </a:pPr>
            <a:r>
              <a:rPr lang="en" sz="3000">
                <a:solidFill>
                  <a:srgbClr val="1155CC"/>
                </a:solidFill>
              </a:rPr>
              <a:t>Given</a:t>
            </a:r>
            <a:r>
              <a:rPr lang="en" sz="3000">
                <a:solidFill>
                  <a:srgbClr val="EFEFEF"/>
                </a:solidFill>
              </a:rPr>
              <a:t> that there are trucks available</a:t>
            </a:r>
          </a:p>
          <a:p>
            <a:pPr indent="457200" lvl="0" rtl="0">
              <a:lnSpc>
                <a:spcPct val="100000"/>
              </a:lnSpc>
              <a:spcBef>
                <a:spcPts val="0"/>
              </a:spcBef>
              <a:buNone/>
            </a:pPr>
            <a:r>
              <a:rPr lang="en" sz="3000">
                <a:solidFill>
                  <a:srgbClr val="1155CC"/>
                </a:solidFill>
              </a:rPr>
              <a:t>And</a:t>
            </a:r>
            <a:r>
              <a:rPr lang="en" sz="3000">
                <a:solidFill>
                  <a:srgbClr val="EFEFEF"/>
                </a:solidFill>
              </a:rPr>
              <a:t> that there is an active call,</a:t>
            </a:r>
          </a:p>
          <a:p>
            <a:pPr indent="457200" lvl="0" rtl="0">
              <a:lnSpc>
                <a:spcPct val="100000"/>
              </a:lnSpc>
              <a:spcBef>
                <a:spcPts val="0"/>
              </a:spcBef>
              <a:buNone/>
            </a:pPr>
            <a:r>
              <a:rPr lang="en" sz="3000">
                <a:solidFill>
                  <a:srgbClr val="1155CC"/>
                </a:solidFill>
              </a:rPr>
              <a:t>When</a:t>
            </a:r>
            <a:r>
              <a:rPr lang="en" sz="3000">
                <a:solidFill>
                  <a:srgbClr val="EFEFEF"/>
                </a:solidFill>
              </a:rPr>
              <a:t> fire officers select a firetruck,</a:t>
            </a:r>
          </a:p>
          <a:p>
            <a:pPr indent="0" lvl="0" marL="457200">
              <a:lnSpc>
                <a:spcPct val="100000"/>
              </a:lnSpc>
              <a:spcBef>
                <a:spcPts val="0"/>
              </a:spcBef>
              <a:buNone/>
            </a:pPr>
            <a:r>
              <a:rPr lang="en" sz="3000">
                <a:solidFill>
                  <a:srgbClr val="1155CC"/>
                </a:solidFill>
              </a:rPr>
              <a:t>Then</a:t>
            </a:r>
            <a:r>
              <a:rPr lang="en" sz="3000">
                <a:solidFill>
                  <a:srgbClr val="EFEFEF"/>
                </a:solidFill>
              </a:rPr>
              <a:t> that fire truck will be added to the active call.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User Story 2</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lgn="ctr">
              <a:spcBef>
                <a:spcPts val="0"/>
              </a:spcBef>
              <a:buNone/>
            </a:pPr>
            <a:r>
              <a:rPr lang="en" sz="3000">
                <a:solidFill>
                  <a:srgbClr val="D9D9D9"/>
                </a:solidFill>
              </a:rPr>
              <a:t>As a fire officer I want to select a truck so that I can see which firefighters are on it.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0000"/>
              </a:lnSpc>
              <a:spcBef>
                <a:spcPts val="0"/>
              </a:spcBef>
              <a:buNone/>
            </a:pPr>
            <a:r>
              <a:rPr lang="en" sz="3000">
                <a:solidFill>
                  <a:srgbClr val="1155CC"/>
                </a:solidFill>
              </a:rPr>
              <a:t>Given</a:t>
            </a:r>
            <a:r>
              <a:rPr lang="en" sz="3000">
                <a:solidFill>
                  <a:srgbClr val="D9D9D9"/>
                </a:solidFill>
              </a:rPr>
              <a:t> that there is an available truck,</a:t>
            </a:r>
          </a:p>
          <a:p>
            <a:pPr indent="457200" lvl="0" rtl="0">
              <a:lnSpc>
                <a:spcPct val="100000"/>
              </a:lnSpc>
              <a:spcBef>
                <a:spcPts val="0"/>
              </a:spcBef>
              <a:buNone/>
            </a:pPr>
            <a:r>
              <a:rPr lang="en" sz="3000">
                <a:solidFill>
                  <a:srgbClr val="1155CC"/>
                </a:solidFill>
              </a:rPr>
              <a:t>When</a:t>
            </a:r>
            <a:r>
              <a:rPr lang="en" sz="3000">
                <a:solidFill>
                  <a:srgbClr val="D9D9D9"/>
                </a:solidFill>
              </a:rPr>
              <a:t> fire officers select a truck,</a:t>
            </a:r>
          </a:p>
          <a:p>
            <a:pPr indent="0" lvl="0" marL="457200">
              <a:lnSpc>
                <a:spcPct val="100000"/>
              </a:lnSpc>
              <a:spcBef>
                <a:spcPts val="0"/>
              </a:spcBef>
              <a:buNone/>
            </a:pPr>
            <a:r>
              <a:rPr lang="en" sz="3000">
                <a:solidFill>
                  <a:srgbClr val="1155CC"/>
                </a:solidFill>
              </a:rPr>
              <a:t>Then</a:t>
            </a:r>
            <a:r>
              <a:rPr lang="en" sz="3000">
                <a:solidFill>
                  <a:srgbClr val="D9D9D9"/>
                </a:solidFill>
              </a:rPr>
              <a:t> the fire officers can see which firefighters are on 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User Story 3</a:t>
            </a:r>
          </a:p>
        </p:txBody>
      </p:sp>
      <p:sp>
        <p:nvSpPr>
          <p:cNvPr id="91" name="Shape 9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lgn="ctr">
              <a:spcBef>
                <a:spcPts val="0"/>
              </a:spcBef>
              <a:buNone/>
            </a:pPr>
            <a:r>
              <a:rPr lang="en" sz="3000">
                <a:solidFill>
                  <a:srgbClr val="D9D9D9"/>
                </a:solidFill>
              </a:rPr>
              <a:t>As a fire officer, I want to dynamically update call information so that I can respond to calls as soon as they come in.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0000"/>
              </a:lnSpc>
              <a:spcBef>
                <a:spcPts val="0"/>
              </a:spcBef>
              <a:buNone/>
            </a:pPr>
            <a:r>
              <a:rPr lang="en" sz="3000">
                <a:solidFill>
                  <a:srgbClr val="1155CC"/>
                </a:solidFill>
              </a:rPr>
              <a:t>Given</a:t>
            </a:r>
            <a:r>
              <a:rPr lang="en" sz="3000">
                <a:solidFill>
                  <a:srgbClr val="D9D9D9"/>
                </a:solidFill>
              </a:rPr>
              <a:t> that a fire officer enters in call information</a:t>
            </a:r>
          </a:p>
          <a:p>
            <a:pPr indent="457200" lvl="0" rtl="0">
              <a:lnSpc>
                <a:spcPct val="100000"/>
              </a:lnSpc>
              <a:spcBef>
                <a:spcPts val="0"/>
              </a:spcBef>
              <a:buNone/>
            </a:pPr>
            <a:r>
              <a:rPr lang="en" sz="3000">
                <a:solidFill>
                  <a:srgbClr val="1155CC"/>
                </a:solidFill>
              </a:rPr>
              <a:t>When</a:t>
            </a:r>
            <a:r>
              <a:rPr lang="en" sz="3000">
                <a:solidFill>
                  <a:srgbClr val="D9D9D9"/>
                </a:solidFill>
              </a:rPr>
              <a:t> a call comes in to the firehouse</a:t>
            </a:r>
          </a:p>
          <a:p>
            <a:pPr indent="0" lvl="0" marL="457200">
              <a:lnSpc>
                <a:spcPct val="100000"/>
              </a:lnSpc>
              <a:spcBef>
                <a:spcPts val="0"/>
              </a:spcBef>
              <a:buNone/>
            </a:pPr>
            <a:r>
              <a:rPr lang="en" sz="3000">
                <a:solidFill>
                  <a:srgbClr val="1155CC"/>
                </a:solidFill>
              </a:rPr>
              <a:t>Then</a:t>
            </a:r>
            <a:r>
              <a:rPr lang="en" sz="3000">
                <a:solidFill>
                  <a:srgbClr val="D9D9D9"/>
                </a:solidFill>
              </a:rPr>
              <a:t> the fire officer can see the active calls when using the application.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66100"/>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947626" y="0"/>
            <a:ext cx="7248745" cy="51434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