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Blake - Sprint Burndown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Blake - Product Burndown</a:t>
            </a:r>
          </a:p>
          <a:p>
            <a:pPr lvl="0" rtl="0">
              <a:spcBef>
                <a:spcPts val="0"/>
              </a:spcBef>
              <a:buNone/>
            </a:pPr>
            <a:r>
              <a:t/>
            </a:r>
            <a:endParaRPr/>
          </a:p>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Blake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Blake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Some of these fields are: gender, rank, type (interior v exterior), dob, credentials for FF</a:t>
            </a:r>
          </a:p>
          <a:p>
            <a:pPr lvl="0" rtl="0">
              <a:spcBef>
                <a:spcPts val="0"/>
              </a:spcBef>
              <a:buNone/>
            </a:pPr>
            <a:r>
              <a:rPr lang="en"/>
              <a:t>Type, status for FT</a:t>
            </a:r>
          </a:p>
          <a:p>
            <a:pPr lvl="0" rtl="0">
              <a:spcBef>
                <a:spcPts val="0"/>
              </a:spcBef>
              <a:buNone/>
            </a:pPr>
            <a:r>
              <a:rPr lang="en"/>
              <a:t>Call type for enter call page</a:t>
            </a:r>
          </a:p>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522600" y="368750"/>
            <a:ext cx="8001000" cy="2689558"/>
          </a:xfrm>
          <a:prstGeom prst="rect">
            <a:avLst/>
          </a:prstGeom>
          <a:noFill/>
          <a:ln>
            <a:noFill/>
          </a:ln>
        </p:spPr>
      </p:pic>
      <p:sp>
        <p:nvSpPr>
          <p:cNvPr id="55" name="Shape 55"/>
          <p:cNvSpPr txBox="1"/>
          <p:nvPr/>
        </p:nvSpPr>
        <p:spPr>
          <a:xfrm>
            <a:off x="311700" y="3058300"/>
            <a:ext cx="8422800" cy="19494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lgn="ctr">
              <a:lnSpc>
                <a:spcPct val="120000"/>
              </a:lnSpc>
              <a:spcBef>
                <a:spcPts val="0"/>
              </a:spcBef>
              <a:buNone/>
            </a:pPr>
            <a:r>
              <a:rPr lang="en" sz="3600">
                <a:solidFill>
                  <a:srgbClr val="FFFFFF"/>
                </a:solidFill>
              </a:rPr>
              <a:t>SPRINT 4</a:t>
            </a:r>
          </a:p>
          <a:p>
            <a:pPr lvl="0" rtl="0" algn="ctr">
              <a:lnSpc>
                <a:spcPct val="120000"/>
              </a:lnSpc>
              <a:spcBef>
                <a:spcPts val="0"/>
              </a:spcBef>
              <a:buNone/>
            </a:pPr>
            <a:r>
              <a:rPr lang="en" sz="3000">
                <a:solidFill>
                  <a:srgbClr val="ADADAD"/>
                </a:solidFill>
              </a:rPr>
              <a:t>Kristen Bossio, Blake Edwards, Eric Neuls,</a:t>
            </a:r>
          </a:p>
          <a:p>
            <a:pPr lvl="0" rtl="0" algn="ctr">
              <a:lnSpc>
                <a:spcPct val="120000"/>
              </a:lnSpc>
              <a:spcBef>
                <a:spcPts val="0"/>
              </a:spcBef>
              <a:buNone/>
            </a:pPr>
            <a:r>
              <a:rPr lang="en" sz="3000">
                <a:solidFill>
                  <a:srgbClr val="ADADAD"/>
                </a:solidFill>
              </a:rPr>
              <a:t>Drew Pintus and Brian Sopok</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000"/>
              <a:t>Acceptance Criteria</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2800">
                <a:solidFill>
                  <a:srgbClr val="0000FF"/>
                </a:solidFill>
              </a:rPr>
              <a:t>Given</a:t>
            </a:r>
            <a:r>
              <a:rPr lang="en" sz="2800"/>
              <a:t> that the fire officer is logged into the application</a:t>
            </a:r>
          </a:p>
          <a:p>
            <a:pPr lvl="0" rtl="0">
              <a:spcBef>
                <a:spcPts val="0"/>
              </a:spcBef>
              <a:buNone/>
            </a:pPr>
            <a:r>
              <a:rPr lang="en" sz="2800">
                <a:solidFill>
                  <a:srgbClr val="0000FF"/>
                </a:solidFill>
              </a:rPr>
              <a:t>When</a:t>
            </a:r>
            <a:r>
              <a:rPr lang="en" sz="2800"/>
              <a:t> the fire officer goes to the assignment page</a:t>
            </a:r>
          </a:p>
          <a:p>
            <a:pPr lvl="0">
              <a:spcBef>
                <a:spcPts val="0"/>
              </a:spcBef>
              <a:buNone/>
            </a:pPr>
            <a:r>
              <a:rPr lang="en" sz="2800">
                <a:solidFill>
                  <a:srgbClr val="0000FF"/>
                </a:solidFill>
              </a:rPr>
              <a:t>Then</a:t>
            </a:r>
            <a:r>
              <a:rPr lang="en" sz="2800"/>
              <a:t> the active calls shall appear at the top of the page, along with instructions as to how to use the page.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15" name="Shape 11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16" name="Shape 116"/>
          <p:cNvPicPr preferRelativeResize="0"/>
          <p:nvPr/>
        </p:nvPicPr>
        <p:blipFill>
          <a:blip r:embed="rId3">
            <a:alphaModFix/>
          </a:blip>
          <a:stretch>
            <a:fillRect/>
          </a:stretch>
        </p:blipFill>
        <p:spPr>
          <a:xfrm>
            <a:off x="1075138" y="0"/>
            <a:ext cx="6901223" cy="51435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pic>
        <p:nvPicPr>
          <p:cNvPr id="121" name="Shape 121"/>
          <p:cNvPicPr preferRelativeResize="0"/>
          <p:nvPr/>
        </p:nvPicPr>
        <p:blipFill>
          <a:blip r:embed="rId3">
            <a:alphaModFix/>
          </a:blip>
          <a:stretch>
            <a:fillRect/>
          </a:stretch>
        </p:blipFill>
        <p:spPr>
          <a:xfrm>
            <a:off x="0" y="561975"/>
            <a:ext cx="9144000" cy="401955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28" name="Shape 128"/>
          <p:cNvPicPr preferRelativeResize="0"/>
          <p:nvPr/>
        </p:nvPicPr>
        <p:blipFill>
          <a:blip r:embed="rId3">
            <a:alphaModFix/>
          </a:blip>
          <a:stretch>
            <a:fillRect/>
          </a:stretch>
        </p:blipFill>
        <p:spPr>
          <a:xfrm>
            <a:off x="309562" y="0"/>
            <a:ext cx="8524875" cy="51435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pic>
        <p:nvPicPr>
          <p:cNvPr id="133" name="Shape 133"/>
          <p:cNvPicPr preferRelativeResize="0"/>
          <p:nvPr/>
        </p:nvPicPr>
        <p:blipFill>
          <a:blip r:embed="rId3">
            <a:alphaModFix/>
          </a:blip>
          <a:stretch>
            <a:fillRect/>
          </a:stretch>
        </p:blipFill>
        <p:spPr>
          <a:xfrm>
            <a:off x="557212" y="0"/>
            <a:ext cx="8029575" cy="51435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000"/>
              <a:t>Sprint Velocity &amp; Product Velocity </a:t>
            </a:r>
          </a:p>
        </p:txBody>
      </p:sp>
      <p:sp>
        <p:nvSpPr>
          <p:cNvPr id="139" name="Shape 13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2800"/>
              <a:t>Sprint Velocity: 16 pts</a:t>
            </a:r>
          </a:p>
          <a:p>
            <a:pPr lvl="0">
              <a:spcBef>
                <a:spcPts val="0"/>
              </a:spcBef>
              <a:buNone/>
            </a:pPr>
            <a:r>
              <a:rPr lang="en" sz="2800"/>
              <a:t>Product Velocity: 12.75 pts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1781400"/>
            <a:ext cx="8520600" cy="1580700"/>
          </a:xfrm>
          <a:prstGeom prst="rect">
            <a:avLst/>
          </a:prstGeom>
        </p:spPr>
        <p:txBody>
          <a:bodyPr anchorCtr="0" anchor="t" bIns="91425" lIns="91425" rIns="91425" tIns="91425">
            <a:noAutofit/>
          </a:bodyPr>
          <a:lstStyle/>
          <a:p>
            <a:pPr lvl="0" algn="ctr">
              <a:spcBef>
                <a:spcPts val="0"/>
              </a:spcBef>
              <a:buNone/>
            </a:pPr>
            <a:r>
              <a:rPr b="1" lang="en" sz="9600"/>
              <a:t>DEMO</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000"/>
              <a:t>What we did to improve this sprint:</a:t>
            </a:r>
          </a:p>
        </p:txBody>
      </p:sp>
      <p:sp>
        <p:nvSpPr>
          <p:cNvPr id="150" name="Shape 15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06400" lvl="0" marL="457200" rtl="0">
              <a:spcBef>
                <a:spcPts val="0"/>
              </a:spcBef>
              <a:buSzPct val="100000"/>
            </a:pPr>
            <a:r>
              <a:rPr lang="en" sz="2800"/>
              <a:t>Better communication between product owner, Scrum Master, and team</a:t>
            </a:r>
          </a:p>
          <a:p>
            <a:pPr indent="-406400" lvl="0" marL="457200" rtl="0">
              <a:spcBef>
                <a:spcPts val="0"/>
              </a:spcBef>
              <a:buSzPct val="100000"/>
            </a:pPr>
            <a:r>
              <a:rPr lang="en" sz="2800"/>
              <a:t>Took on more story points </a:t>
            </a:r>
          </a:p>
          <a:p>
            <a:pPr indent="-406400" lvl="0" marL="457200">
              <a:spcBef>
                <a:spcPts val="0"/>
              </a:spcBef>
              <a:buSzPct val="100000"/>
            </a:pPr>
            <a:r>
              <a:rPr lang="en" sz="2800"/>
              <a:t>Started work earlier</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000"/>
              <a:t>What can we do to improve future sprints?</a:t>
            </a:r>
          </a:p>
        </p:txBody>
      </p:sp>
      <p:sp>
        <p:nvSpPr>
          <p:cNvPr id="156" name="Shape 156"/>
          <p:cNvSpPr txBox="1"/>
          <p:nvPr>
            <p:ph idx="1" type="body"/>
          </p:nvPr>
        </p:nvSpPr>
        <p:spPr>
          <a:xfrm>
            <a:off x="272325" y="1152475"/>
            <a:ext cx="8520600" cy="3416400"/>
          </a:xfrm>
          <a:prstGeom prst="rect">
            <a:avLst/>
          </a:prstGeom>
        </p:spPr>
        <p:txBody>
          <a:bodyPr anchorCtr="0" anchor="t" bIns="91425" lIns="91425" rIns="91425" tIns="91425">
            <a:noAutofit/>
          </a:bodyPr>
          <a:lstStyle/>
          <a:p>
            <a:pPr indent="-406400" lvl="0" marL="457200" rtl="0">
              <a:spcBef>
                <a:spcPts val="0"/>
              </a:spcBef>
              <a:buSzPct val="100000"/>
              <a:buChar char="●"/>
            </a:pPr>
            <a:r>
              <a:rPr lang="en" sz="2800"/>
              <a:t>More clarification about what client wants</a:t>
            </a:r>
          </a:p>
          <a:p>
            <a:pPr indent="-406400" lvl="0" marL="457200" rtl="0">
              <a:spcBef>
                <a:spcPts val="0"/>
              </a:spcBef>
              <a:buSzPct val="100000"/>
              <a:buChar char="●"/>
            </a:pPr>
            <a:r>
              <a:rPr lang="en" sz="2800"/>
              <a:t>Better version control</a:t>
            </a:r>
          </a:p>
          <a:p>
            <a:pPr indent="-406400" lvl="0" marL="457200">
              <a:spcBef>
                <a:spcPts val="0"/>
              </a:spcBef>
              <a:buSzPct val="100000"/>
              <a:buChar char="●"/>
            </a:pPr>
            <a:r>
              <a:rPr lang="en" sz="2800"/>
              <a:t>More accurate use of YouTrack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000"/>
              <a:t>Feedback from Product Owner </a:t>
            </a:r>
          </a:p>
        </p:txBody>
      </p:sp>
      <p:sp>
        <p:nvSpPr>
          <p:cNvPr id="162" name="Shape 16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06400" lvl="0" marL="457200" rtl="0">
              <a:spcBef>
                <a:spcPts val="0"/>
              </a:spcBef>
              <a:buSzPct val="100000"/>
            </a:pPr>
            <a:r>
              <a:rPr lang="en" sz="2800"/>
              <a:t>Application could be more intuitive</a:t>
            </a:r>
          </a:p>
          <a:p>
            <a:pPr indent="-406400" lvl="0" marL="457200" rtl="0">
              <a:spcBef>
                <a:spcPts val="0"/>
              </a:spcBef>
              <a:buSzPct val="100000"/>
            </a:pPr>
            <a:r>
              <a:rPr lang="en" sz="2800"/>
              <a:t>Need to rework marking firefighters as present/absent - it’s functional but it could be more intuitive and might work better on a different page</a:t>
            </a:r>
          </a:p>
          <a:p>
            <a:pPr indent="-406400" lvl="0" marL="457200">
              <a:spcBef>
                <a:spcPts val="0"/>
              </a:spcBef>
              <a:buSzPct val="100000"/>
            </a:pPr>
            <a:r>
              <a:rPr lang="en" sz="2800"/>
              <a:t>Happy with the integration of Google Maps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317600"/>
            <a:ext cx="8520600" cy="572700"/>
          </a:xfrm>
          <a:prstGeom prst="rect">
            <a:avLst/>
          </a:prstGeom>
        </p:spPr>
        <p:txBody>
          <a:bodyPr anchorCtr="0" anchor="t" bIns="91425" lIns="91425" rIns="91425" tIns="91425">
            <a:noAutofit/>
          </a:bodyPr>
          <a:lstStyle/>
          <a:p>
            <a:pPr lvl="0">
              <a:spcBef>
                <a:spcPts val="0"/>
              </a:spcBef>
              <a:buNone/>
            </a:pPr>
            <a:r>
              <a:rPr lang="en" sz="3000"/>
              <a:t>Project Overview</a:t>
            </a:r>
          </a:p>
        </p:txBody>
      </p:sp>
      <p:sp>
        <p:nvSpPr>
          <p:cNvPr id="61" name="Shape 61"/>
          <p:cNvSpPr txBox="1"/>
          <p:nvPr>
            <p:ph idx="1" type="body"/>
          </p:nvPr>
        </p:nvSpPr>
        <p:spPr>
          <a:xfrm>
            <a:off x="311700" y="1017725"/>
            <a:ext cx="8520600" cy="3416400"/>
          </a:xfrm>
          <a:prstGeom prst="rect">
            <a:avLst/>
          </a:prstGeom>
        </p:spPr>
        <p:txBody>
          <a:bodyPr anchorCtr="0" anchor="t" bIns="91425" lIns="91425" rIns="91425" tIns="91425">
            <a:noAutofit/>
          </a:bodyPr>
          <a:lstStyle/>
          <a:p>
            <a:pPr lvl="0" rtl="0" algn="ctr">
              <a:lnSpc>
                <a:spcPct val="115000"/>
              </a:lnSpc>
              <a:spcBef>
                <a:spcPts val="0"/>
              </a:spcBef>
              <a:buNone/>
            </a:pPr>
            <a:r>
              <a:rPr lang="en" sz="3000">
                <a:solidFill>
                  <a:srgbClr val="F3F3F3"/>
                </a:solidFill>
                <a:latin typeface="Calibri"/>
                <a:ea typeface="Calibri"/>
                <a:cs typeface="Calibri"/>
                <a:sym typeface="Calibri"/>
              </a:rPr>
              <a:t>The purpose of the Firehouse Project is to improve efficiency within the firehouse in regards to how a call is handled. The software shall provide easily accessible information about the credentials of the firemen in the firehouse, enabling the fire captain to make quicker decisions about the balance of the fire trucks before attending to the emergency at hand.</a:t>
            </a:r>
          </a:p>
          <a:p>
            <a:pPr lvl="0">
              <a:lnSpc>
                <a:spcPct val="115000"/>
              </a:lnSpc>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000"/>
              <a:t>User Story 1</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gn="ctr">
              <a:spcBef>
                <a:spcPts val="0"/>
              </a:spcBef>
              <a:buNone/>
            </a:pPr>
            <a:r>
              <a:rPr lang="en" sz="2800"/>
              <a:t>As a fire officer, I want to view the route from the firehouse to the fire so that I can respond more quickly to the emergency.</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000"/>
              <a:t>Acceptance Criteria</a:t>
            </a:r>
          </a:p>
          <a:p>
            <a:pPr lvl="0">
              <a:spcBef>
                <a:spcPts val="0"/>
              </a:spcBef>
              <a:buNone/>
            </a:pPr>
            <a:r>
              <a:t/>
            </a:r>
            <a:endParaRPr/>
          </a:p>
        </p:txBody>
      </p:sp>
      <p:sp>
        <p:nvSpPr>
          <p:cNvPr id="73" name="Shape 73"/>
          <p:cNvSpPr txBox="1"/>
          <p:nvPr>
            <p:ph idx="1" type="body"/>
          </p:nvPr>
        </p:nvSpPr>
        <p:spPr>
          <a:xfrm>
            <a:off x="311700" y="1140900"/>
            <a:ext cx="8520600" cy="3416400"/>
          </a:xfrm>
          <a:prstGeom prst="rect">
            <a:avLst/>
          </a:prstGeom>
        </p:spPr>
        <p:txBody>
          <a:bodyPr anchorCtr="0" anchor="t" bIns="91425" lIns="91425" rIns="91425" tIns="91425">
            <a:noAutofit/>
          </a:bodyPr>
          <a:lstStyle/>
          <a:p>
            <a:pPr lvl="0" rtl="0">
              <a:lnSpc>
                <a:spcPct val="100000"/>
              </a:lnSpc>
              <a:spcBef>
                <a:spcPts val="0"/>
              </a:spcBef>
              <a:buNone/>
            </a:pPr>
            <a:r>
              <a:rPr lang="en" sz="2800">
                <a:solidFill>
                  <a:srgbClr val="0000FF"/>
                </a:solidFill>
              </a:rPr>
              <a:t>Given</a:t>
            </a:r>
            <a:r>
              <a:rPr lang="en" sz="2800"/>
              <a:t> that there is an active call</a:t>
            </a:r>
          </a:p>
          <a:p>
            <a:pPr lvl="0" rtl="0">
              <a:lnSpc>
                <a:spcPct val="100000"/>
              </a:lnSpc>
              <a:spcBef>
                <a:spcPts val="0"/>
              </a:spcBef>
              <a:buNone/>
            </a:pPr>
            <a:r>
              <a:rPr lang="en" sz="2800">
                <a:solidFill>
                  <a:srgbClr val="0000FF"/>
                </a:solidFill>
              </a:rPr>
              <a:t>When</a:t>
            </a:r>
            <a:r>
              <a:rPr lang="en" sz="2800"/>
              <a:t> the fire officer goes to assign firefighters and firetrucks to a call</a:t>
            </a:r>
          </a:p>
          <a:p>
            <a:pPr lvl="0">
              <a:lnSpc>
                <a:spcPct val="100000"/>
              </a:lnSpc>
              <a:spcBef>
                <a:spcPts val="0"/>
              </a:spcBef>
              <a:buNone/>
            </a:pPr>
            <a:r>
              <a:rPr lang="en" sz="2800">
                <a:solidFill>
                  <a:srgbClr val="0000FF"/>
                </a:solidFill>
              </a:rPr>
              <a:t>Then</a:t>
            </a:r>
            <a:r>
              <a:rPr lang="en" sz="2800"/>
              <a:t> a map to the selected call will appear on the screen.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000"/>
              <a:t>User Story 2</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gn="ctr">
              <a:spcBef>
                <a:spcPts val="0"/>
              </a:spcBef>
              <a:buNone/>
            </a:pPr>
            <a:r>
              <a:rPr lang="en" sz="2800"/>
              <a:t>As a fire officer, I want to be able to mark firefighters as present when they arrive at the firehouse and absent when they leave the firehouse so that I know who is available to respond to calls.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000"/>
              <a:t>Acceptance Criteria</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buNone/>
            </a:pPr>
            <a:r>
              <a:rPr lang="en" sz="2800">
                <a:solidFill>
                  <a:srgbClr val="0000FF"/>
                </a:solidFill>
              </a:rPr>
              <a:t>Given</a:t>
            </a:r>
            <a:r>
              <a:rPr lang="en" sz="2800"/>
              <a:t> that the firefighter arriving at or leaving from the firehouse is in the system</a:t>
            </a:r>
          </a:p>
          <a:p>
            <a:pPr lvl="0" rtl="0">
              <a:lnSpc>
                <a:spcPct val="100000"/>
              </a:lnSpc>
              <a:spcBef>
                <a:spcPts val="0"/>
              </a:spcBef>
              <a:buNone/>
            </a:pPr>
            <a:r>
              <a:rPr lang="en" sz="2800">
                <a:solidFill>
                  <a:srgbClr val="0000FF"/>
                </a:solidFill>
              </a:rPr>
              <a:t>When</a:t>
            </a:r>
            <a:r>
              <a:rPr lang="en" sz="2800"/>
              <a:t> the fire officer goes to mark the firefighter as present or absent</a:t>
            </a:r>
          </a:p>
          <a:p>
            <a:pPr lvl="0">
              <a:lnSpc>
                <a:spcPct val="100000"/>
              </a:lnSpc>
              <a:spcBef>
                <a:spcPts val="0"/>
              </a:spcBef>
              <a:buNone/>
            </a:pPr>
            <a:r>
              <a:rPr lang="en" sz="2800">
                <a:solidFill>
                  <a:srgbClr val="0000FF"/>
                </a:solidFill>
              </a:rPr>
              <a:t>Then</a:t>
            </a:r>
            <a:r>
              <a:rPr lang="en" sz="2800"/>
              <a:t> the firefighter’s availability will be updated in the database.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000"/>
              <a:t>User Story 3</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gn="ctr">
              <a:spcBef>
                <a:spcPts val="0"/>
              </a:spcBef>
              <a:buNone/>
            </a:pPr>
            <a:r>
              <a:rPr lang="en" sz="2800"/>
              <a:t>As a fire officer, I want there to be specific choices for fields on the Add Firefighter, Add Firetruck, and Enter Call pages so that the data entered is consistent.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259100"/>
            <a:ext cx="8520600" cy="572700"/>
          </a:xfrm>
          <a:prstGeom prst="rect">
            <a:avLst/>
          </a:prstGeom>
        </p:spPr>
        <p:txBody>
          <a:bodyPr anchorCtr="0" anchor="t" bIns="91425" lIns="91425" rIns="91425" tIns="91425">
            <a:noAutofit/>
          </a:bodyPr>
          <a:lstStyle/>
          <a:p>
            <a:pPr lvl="0">
              <a:spcBef>
                <a:spcPts val="0"/>
              </a:spcBef>
              <a:buNone/>
            </a:pPr>
            <a:r>
              <a:rPr lang="en" sz="3000"/>
              <a:t>Acceptance Criteria</a:t>
            </a:r>
          </a:p>
        </p:txBody>
      </p:sp>
      <p:sp>
        <p:nvSpPr>
          <p:cNvPr id="97" name="Shape 97"/>
          <p:cNvSpPr txBox="1"/>
          <p:nvPr>
            <p:ph idx="1" type="body"/>
          </p:nvPr>
        </p:nvSpPr>
        <p:spPr>
          <a:xfrm>
            <a:off x="246575" y="918550"/>
            <a:ext cx="8799600" cy="4311600"/>
          </a:xfrm>
          <a:prstGeom prst="rect">
            <a:avLst/>
          </a:prstGeom>
        </p:spPr>
        <p:txBody>
          <a:bodyPr anchorCtr="0" anchor="t" bIns="91425" lIns="91425" rIns="91425" tIns="91425">
            <a:noAutofit/>
          </a:bodyPr>
          <a:lstStyle/>
          <a:p>
            <a:pPr lvl="0" rtl="0">
              <a:spcBef>
                <a:spcPts val="0"/>
              </a:spcBef>
              <a:buNone/>
            </a:pPr>
            <a:r>
              <a:rPr lang="en" sz="2800">
                <a:solidFill>
                  <a:srgbClr val="0000FF"/>
                </a:solidFill>
              </a:rPr>
              <a:t>Given</a:t>
            </a:r>
            <a:r>
              <a:rPr lang="en" sz="2800"/>
              <a:t> that the fire officer is on either the Add Firefighter, Add Firetruck, or Enter Call page</a:t>
            </a:r>
          </a:p>
          <a:p>
            <a:pPr lvl="0" rtl="0">
              <a:spcBef>
                <a:spcPts val="0"/>
              </a:spcBef>
              <a:buNone/>
            </a:pPr>
            <a:r>
              <a:rPr lang="en" sz="2800">
                <a:solidFill>
                  <a:srgbClr val="0000FF"/>
                </a:solidFill>
              </a:rPr>
              <a:t>When</a:t>
            </a:r>
            <a:r>
              <a:rPr lang="en" sz="2800"/>
              <a:t> the fire officer goes to add information to the database through the application</a:t>
            </a:r>
          </a:p>
          <a:p>
            <a:pPr lvl="0">
              <a:spcBef>
                <a:spcPts val="0"/>
              </a:spcBef>
              <a:buNone/>
            </a:pPr>
            <a:r>
              <a:rPr lang="en" sz="2800">
                <a:solidFill>
                  <a:srgbClr val="0000FF"/>
                </a:solidFill>
              </a:rPr>
              <a:t>Then</a:t>
            </a:r>
            <a:r>
              <a:rPr lang="en" sz="2800"/>
              <a:t> the fire officer will be able to select from specific choices for gender (FF), type (FF), rank(FF), credentials (FF), type (FT), status (FT), and call type.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000"/>
              <a:t>User Story 4</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gn="ctr">
              <a:spcBef>
                <a:spcPts val="0"/>
              </a:spcBef>
              <a:buNone/>
            </a:pPr>
            <a:r>
              <a:rPr lang="en" sz="2800"/>
              <a:t>As a fire officer, I want the active calls to appear at the top of the Assignment page so that the process of assignment is quicker and more intuitive.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