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Blake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Eric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Eric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Eric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Eric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Eric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Kristen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Kristen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Kristen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Product Burndown -WE COMPLETED EVERYTHING!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Kristen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Assume audience is unfamiliar with project</a:t>
            </a:r>
          </a:p>
          <a:p>
            <a:pPr lvl="0">
              <a:spcBef>
                <a:spcPts val="0"/>
              </a:spcBef>
              <a:buNone/>
            </a:pPr>
            <a:r>
              <a:rPr lang="en"/>
              <a:t>Blake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lang="en" sz="1800"/>
              <a:t>Drew</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Drew</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Drew</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Drew</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Drew</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Blake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Eric</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Brian</a:t>
            </a:r>
          </a:p>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Kristen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Brian</a:t>
            </a:r>
          </a:p>
          <a:p>
            <a:pPr lvl="0">
              <a:spcBef>
                <a:spcPts val="0"/>
              </a:spcBef>
              <a:buNone/>
            </a:pPr>
            <a:r>
              <a:rPr lang="en"/>
              <a:t>Should we include the Google Maps API somewhere? </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Brian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Brian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Brian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LIABILITY ISSUES</a:t>
            </a:r>
          </a:p>
          <a:p>
            <a:pPr lvl="0">
              <a:spcBef>
                <a:spcPts val="0"/>
              </a:spcBef>
              <a:buNone/>
            </a:pPr>
            <a:r>
              <a:rPr lang="en"/>
              <a:t>Brian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Brian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Eric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311700" y="3231425"/>
            <a:ext cx="8520600" cy="792600"/>
          </a:xfrm>
          <a:prstGeom prst="rect">
            <a:avLst/>
          </a:prstGeom>
        </p:spPr>
        <p:txBody>
          <a:bodyPr anchorCtr="0" anchor="t" bIns="91425" lIns="91425" rIns="91425" tIns="91425">
            <a:noAutofit/>
          </a:bodyPr>
          <a:lstStyle/>
          <a:p>
            <a:pPr lvl="0">
              <a:spcBef>
                <a:spcPts val="0"/>
              </a:spcBef>
              <a:buNone/>
            </a:pPr>
            <a:r>
              <a:rPr lang="en" sz="3600">
                <a:solidFill>
                  <a:srgbClr val="FFFFFF"/>
                </a:solidFill>
              </a:rPr>
              <a:t>SPRINT 5</a:t>
            </a:r>
          </a:p>
          <a:p>
            <a:pPr lvl="0">
              <a:spcBef>
                <a:spcPts val="0"/>
              </a:spcBef>
              <a:buNone/>
            </a:pPr>
            <a:r>
              <a:rPr lang="en" sz="3000"/>
              <a:t>Kristen Bossio, Blake Edwards, Eric Neuls, </a:t>
            </a:r>
          </a:p>
          <a:p>
            <a:pPr lvl="0">
              <a:spcBef>
                <a:spcPts val="0"/>
              </a:spcBef>
              <a:buNone/>
            </a:pPr>
            <a:r>
              <a:rPr lang="en" sz="3000"/>
              <a:t>Drew Pintus and Brian Sopok</a:t>
            </a:r>
          </a:p>
          <a:p>
            <a:pPr lvl="0">
              <a:spcBef>
                <a:spcPts val="0"/>
              </a:spcBef>
              <a:buNone/>
            </a:pPr>
            <a:r>
              <a:t/>
            </a:r>
            <a:endParaRPr/>
          </a:p>
          <a:p>
            <a:pPr lvl="0">
              <a:spcBef>
                <a:spcPts val="0"/>
              </a:spcBef>
              <a:buNone/>
            </a:pPr>
            <a:r>
              <a:t/>
            </a:r>
            <a:endParaRPr/>
          </a:p>
        </p:txBody>
      </p:sp>
      <p:pic>
        <p:nvPicPr>
          <p:cNvPr id="55" name="Shape 55"/>
          <p:cNvPicPr preferRelativeResize="0"/>
          <p:nvPr/>
        </p:nvPicPr>
        <p:blipFill>
          <a:blip r:embed="rId3">
            <a:alphaModFix/>
          </a:blip>
          <a:stretch>
            <a:fillRect/>
          </a:stretch>
        </p:blipFill>
        <p:spPr>
          <a:xfrm>
            <a:off x="571500" y="343050"/>
            <a:ext cx="8001000" cy="2689558"/>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0" name="Shape 110"/>
          <p:cNvPicPr preferRelativeResize="0"/>
          <p:nvPr/>
        </p:nvPicPr>
        <p:blipFill>
          <a:blip r:embed="rId3">
            <a:alphaModFix/>
          </a:blip>
          <a:stretch>
            <a:fillRect/>
          </a:stretch>
        </p:blipFill>
        <p:spPr>
          <a:xfrm>
            <a:off x="0" y="609600"/>
            <a:ext cx="9144000" cy="39243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342175"/>
            <a:ext cx="8520600" cy="572700"/>
          </a:xfrm>
          <a:prstGeom prst="rect">
            <a:avLst/>
          </a:prstGeom>
        </p:spPr>
        <p:txBody>
          <a:bodyPr anchorCtr="0" anchor="t" bIns="91425" lIns="91425" rIns="91425" tIns="91425">
            <a:noAutofit/>
          </a:bodyPr>
          <a:lstStyle/>
          <a:p>
            <a:pPr lvl="0">
              <a:spcBef>
                <a:spcPts val="0"/>
              </a:spcBef>
              <a:buNone/>
            </a:pPr>
            <a:r>
              <a:rPr lang="en" sz="3600"/>
              <a:t>Acceptance Criteria</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3000">
                <a:solidFill>
                  <a:srgbClr val="F1C232"/>
                </a:solidFill>
              </a:rPr>
              <a:t>Given</a:t>
            </a:r>
            <a:r>
              <a:rPr lang="en" sz="3000"/>
              <a:t> that there is at least one archived call</a:t>
            </a:r>
          </a:p>
          <a:p>
            <a:pPr lvl="0">
              <a:spcBef>
                <a:spcPts val="0"/>
              </a:spcBef>
              <a:buNone/>
            </a:pPr>
            <a:r>
              <a:rPr lang="en" sz="3000">
                <a:solidFill>
                  <a:srgbClr val="F1C232"/>
                </a:solidFill>
              </a:rPr>
              <a:t>When</a:t>
            </a:r>
            <a:r>
              <a:rPr lang="en" sz="3000"/>
              <a:t> the fire officer goes to generate a report</a:t>
            </a:r>
          </a:p>
          <a:p>
            <a:pPr lvl="0">
              <a:spcBef>
                <a:spcPts val="0"/>
              </a:spcBef>
              <a:buNone/>
            </a:pPr>
            <a:r>
              <a:rPr lang="en" sz="3000">
                <a:solidFill>
                  <a:srgbClr val="F1C232"/>
                </a:solidFill>
              </a:rPr>
              <a:t>Then</a:t>
            </a:r>
            <a:r>
              <a:rPr lang="en" sz="3000"/>
              <a:t> the fire office shall be able to view the call information, the firefighters and fire trucks that responded, and injuries obtained on the scene.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User Story #4 - Call Information</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rPr lang="en" sz="3000"/>
              <a:t>As a fire officer, I want to keep track of the time the fire trucks responded to the call, arrived at the call, and left the call so that I have a record for liability’s sake.</a:t>
            </a:r>
            <a:r>
              <a:rPr lang="en"/>
              <a: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pic>
        <p:nvPicPr>
          <p:cNvPr id="127" name="Shape 127"/>
          <p:cNvPicPr preferRelativeResize="0"/>
          <p:nvPr/>
        </p:nvPicPr>
        <p:blipFill>
          <a:blip r:embed="rId3">
            <a:alphaModFix/>
          </a:blip>
          <a:stretch>
            <a:fillRect/>
          </a:stretch>
        </p:blipFill>
        <p:spPr>
          <a:xfrm>
            <a:off x="0" y="1809750"/>
            <a:ext cx="9144000" cy="15240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Acceptance Criteria</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3000">
                <a:solidFill>
                  <a:srgbClr val="F1C232"/>
                </a:solidFill>
              </a:rPr>
              <a:t>Given</a:t>
            </a:r>
            <a:r>
              <a:rPr lang="en" sz="3000"/>
              <a:t> that there is an active call</a:t>
            </a:r>
          </a:p>
          <a:p>
            <a:pPr lvl="0">
              <a:spcBef>
                <a:spcPts val="0"/>
              </a:spcBef>
              <a:buNone/>
            </a:pPr>
            <a:r>
              <a:rPr lang="en" sz="3000">
                <a:solidFill>
                  <a:srgbClr val="F1C232"/>
                </a:solidFill>
              </a:rPr>
              <a:t>When</a:t>
            </a:r>
            <a:r>
              <a:rPr lang="en" sz="3000"/>
              <a:t> when the fire officer goes to mark a call as “Truck Left Firehouse”, “On Scene”, “Clear Scene”, or “End Call”</a:t>
            </a:r>
          </a:p>
          <a:p>
            <a:pPr lvl="0">
              <a:spcBef>
                <a:spcPts val="0"/>
              </a:spcBef>
              <a:buNone/>
            </a:pPr>
            <a:r>
              <a:rPr lang="en" sz="3000">
                <a:solidFill>
                  <a:srgbClr val="F1C232"/>
                </a:solidFill>
              </a:rPr>
              <a:t>Then</a:t>
            </a:r>
            <a:r>
              <a:rPr lang="en" sz="3000"/>
              <a:t> a timestamp will be stored in the database in the appropriate field.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pic>
        <p:nvPicPr>
          <p:cNvPr id="138" name="Shape 138"/>
          <p:cNvPicPr preferRelativeResize="0"/>
          <p:nvPr/>
        </p:nvPicPr>
        <p:blipFill>
          <a:blip r:embed="rId3">
            <a:alphaModFix/>
          </a:blip>
          <a:stretch>
            <a:fillRect/>
          </a:stretch>
        </p:blipFill>
        <p:spPr>
          <a:xfrm>
            <a:off x="1064188" y="0"/>
            <a:ext cx="7015625" cy="5143502"/>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Unit Test Cases</a:t>
            </a:r>
          </a:p>
        </p:txBody>
      </p:sp>
      <p:pic>
        <p:nvPicPr>
          <p:cNvPr id="144" name="Shape 144"/>
          <p:cNvPicPr preferRelativeResize="0"/>
          <p:nvPr/>
        </p:nvPicPr>
        <p:blipFill>
          <a:blip r:embed="rId3">
            <a:alphaModFix/>
          </a:blip>
          <a:stretch>
            <a:fillRect/>
          </a:stretch>
        </p:blipFill>
        <p:spPr>
          <a:xfrm>
            <a:off x="0" y="1469325"/>
            <a:ext cx="9144000" cy="301942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157162" y="0"/>
            <a:ext cx="8829675" cy="51435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19050" y="0"/>
            <a:ext cx="9105900" cy="51435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Sprint Velocity &amp; Product Velocity </a:t>
            </a:r>
          </a:p>
        </p:txBody>
      </p:sp>
      <p:sp>
        <p:nvSpPr>
          <p:cNvPr id="160" name="Shape 16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19100" lvl="0" marL="457200">
              <a:spcBef>
                <a:spcPts val="0"/>
              </a:spcBef>
              <a:buSzPct val="100000"/>
            </a:pPr>
            <a:r>
              <a:rPr lang="en" sz="3000"/>
              <a:t>Sprint Velocity: 15 pts</a:t>
            </a:r>
          </a:p>
          <a:p>
            <a:pPr indent="-419100" lvl="0" marL="457200">
              <a:spcBef>
                <a:spcPts val="0"/>
              </a:spcBef>
              <a:buSzPct val="100000"/>
            </a:pPr>
            <a:r>
              <a:rPr lang="en" sz="3000"/>
              <a:t>Product Velocity: 13.2 pts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57425" y="227850"/>
            <a:ext cx="8520600" cy="572700"/>
          </a:xfrm>
          <a:prstGeom prst="rect">
            <a:avLst/>
          </a:prstGeom>
        </p:spPr>
        <p:txBody>
          <a:bodyPr anchorCtr="0" anchor="t" bIns="91425" lIns="91425" rIns="91425" tIns="91425">
            <a:noAutofit/>
          </a:bodyPr>
          <a:lstStyle/>
          <a:p>
            <a:pPr lvl="0">
              <a:spcBef>
                <a:spcPts val="0"/>
              </a:spcBef>
              <a:buNone/>
            </a:pPr>
            <a:r>
              <a:rPr lang="en" sz="3600"/>
              <a:t>Project Overview</a:t>
            </a:r>
          </a:p>
        </p:txBody>
      </p:sp>
      <p:sp>
        <p:nvSpPr>
          <p:cNvPr id="61" name="Shape 61"/>
          <p:cNvSpPr txBox="1"/>
          <p:nvPr>
            <p:ph idx="1" type="body"/>
          </p:nvPr>
        </p:nvSpPr>
        <p:spPr>
          <a:xfrm>
            <a:off x="311700" y="912450"/>
            <a:ext cx="8520600" cy="3416400"/>
          </a:xfrm>
          <a:prstGeom prst="rect">
            <a:avLst/>
          </a:prstGeom>
        </p:spPr>
        <p:txBody>
          <a:bodyPr anchorCtr="0" anchor="t" bIns="91425" lIns="91425" rIns="91425" tIns="91425">
            <a:noAutofit/>
          </a:bodyPr>
          <a:lstStyle/>
          <a:p>
            <a:pPr lvl="0" algn="ctr">
              <a:spcBef>
                <a:spcPts val="0"/>
              </a:spcBef>
              <a:buNone/>
            </a:pPr>
            <a:r>
              <a:rPr lang="en" sz="3000">
                <a:solidFill>
                  <a:srgbClr val="F3F3F3"/>
                </a:solidFill>
                <a:latin typeface="Calibri"/>
                <a:ea typeface="Calibri"/>
                <a:cs typeface="Calibri"/>
                <a:sym typeface="Calibri"/>
              </a:rPr>
              <a:t>The purpose of the Firehouse Project is to improve efficiency within the firehouse in regards to how a call is handled. The software shall provide easily accessible information about the credentials of the firemen in the firehouse, enabling the fire captain to make quicker decisions about the balance of the fire trucks before attending to the emergency at hand.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2144700" y="1605600"/>
            <a:ext cx="4854600" cy="1932300"/>
          </a:xfrm>
          <a:prstGeom prst="rect">
            <a:avLst/>
          </a:prstGeom>
        </p:spPr>
        <p:txBody>
          <a:bodyPr anchorCtr="0" anchor="t" bIns="91425" lIns="91425" rIns="91425" tIns="91425">
            <a:noAutofit/>
          </a:bodyPr>
          <a:lstStyle/>
          <a:p>
            <a:pPr lvl="0">
              <a:spcBef>
                <a:spcPts val="0"/>
              </a:spcBef>
              <a:buNone/>
            </a:pPr>
            <a:r>
              <a:rPr lang="en" sz="12000"/>
              <a:t>DEMO</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Actions Agreed Upon for this Sprint (#1)</a:t>
            </a:r>
          </a:p>
        </p:txBody>
      </p:sp>
      <p:sp>
        <p:nvSpPr>
          <p:cNvPr id="171" name="Shape 171"/>
          <p:cNvSpPr txBox="1"/>
          <p:nvPr>
            <p:ph idx="1" type="body"/>
          </p:nvPr>
        </p:nvSpPr>
        <p:spPr>
          <a:xfrm>
            <a:off x="311700" y="1243900"/>
            <a:ext cx="8520600" cy="3416400"/>
          </a:xfrm>
          <a:prstGeom prst="rect">
            <a:avLst/>
          </a:prstGeom>
        </p:spPr>
        <p:txBody>
          <a:bodyPr anchorCtr="0" anchor="t" bIns="91425" lIns="91425" rIns="91425" tIns="91425">
            <a:noAutofit/>
          </a:bodyPr>
          <a:lstStyle/>
          <a:p>
            <a:pPr indent="-419100" lvl="0" marL="457200" rtl="0">
              <a:spcBef>
                <a:spcPts val="0"/>
              </a:spcBef>
              <a:buSzPct val="100000"/>
            </a:pPr>
            <a:r>
              <a:rPr lang="en" sz="3000"/>
              <a:t>More clarification about what the client wants </a:t>
            </a:r>
          </a:p>
          <a:p>
            <a:pPr indent="-381000" lvl="1" marL="914400">
              <a:spcBef>
                <a:spcPts val="0"/>
              </a:spcBef>
              <a:buSzPct val="100000"/>
            </a:pPr>
            <a:r>
              <a:rPr lang="en" sz="2400"/>
              <a:t>Repeated back what client wanted at meetings to make sure that we were seeing eye-to-eye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Actions Agreed Upon for this Sprint (#2)</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19100" lvl="0" marL="457200" rtl="0">
              <a:spcBef>
                <a:spcPts val="0"/>
              </a:spcBef>
              <a:buSzPct val="100000"/>
            </a:pPr>
            <a:r>
              <a:rPr lang="en" sz="3000"/>
              <a:t>Better version control </a:t>
            </a:r>
          </a:p>
          <a:p>
            <a:pPr indent="-381000" lvl="1" marL="914400" rtl="0">
              <a:spcBef>
                <a:spcPts val="0"/>
              </a:spcBef>
              <a:buSzPct val="100000"/>
            </a:pPr>
            <a:r>
              <a:rPr lang="en" sz="2400"/>
              <a:t>Periodically downloaded copies of project</a:t>
            </a:r>
          </a:p>
          <a:p>
            <a:pPr indent="-381000" lvl="2" marL="1371600">
              <a:spcBef>
                <a:spcPts val="0"/>
              </a:spcBef>
              <a:buSzPct val="100000"/>
            </a:pPr>
            <a:r>
              <a:rPr lang="en" sz="2400"/>
              <a:t>Thank goodness!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Actions Agreed Upon for this Sprint (#3)</a:t>
            </a:r>
          </a:p>
        </p:txBody>
      </p:sp>
      <p:sp>
        <p:nvSpPr>
          <p:cNvPr id="183" name="Shape 1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19100" lvl="0" marL="457200" rtl="0">
              <a:spcBef>
                <a:spcPts val="0"/>
              </a:spcBef>
              <a:buSzPct val="100000"/>
            </a:pPr>
            <a:r>
              <a:rPr lang="en" sz="3000"/>
              <a:t>More accurate use of YouTrack</a:t>
            </a:r>
          </a:p>
          <a:p>
            <a:pPr indent="-381000" lvl="1" marL="914400" rtl="0">
              <a:spcBef>
                <a:spcPts val="0"/>
              </a:spcBef>
              <a:buSzPct val="100000"/>
            </a:pPr>
            <a:r>
              <a:rPr lang="en" sz="2400"/>
              <a:t>Started working on project before tasks were entered into YouTrack</a:t>
            </a:r>
          </a:p>
          <a:p>
            <a:pPr indent="-381000" lvl="1" marL="914400" rtl="0">
              <a:spcBef>
                <a:spcPts val="0"/>
              </a:spcBef>
              <a:buSzPct val="100000"/>
            </a:pPr>
            <a:r>
              <a:rPr lang="en" sz="2400"/>
              <a:t>But, an improvement over last Sprint!</a:t>
            </a:r>
          </a:p>
          <a:p>
            <a:pPr indent="0" lvl="0" marL="457200">
              <a:spcBef>
                <a:spcPts val="0"/>
              </a:spcBef>
              <a:buNone/>
            </a:pPr>
            <a:r>
              <a:t/>
            </a:r>
            <a:endParaRPr sz="240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Lessons Learned (#1)</a:t>
            </a: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19100" lvl="0" marL="457200">
              <a:spcBef>
                <a:spcPts val="0"/>
              </a:spcBef>
              <a:buSzPct val="100000"/>
            </a:pPr>
            <a:r>
              <a:rPr lang="en" sz="3000"/>
              <a:t>Make sure the client’s requests are fully understood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Lessons Learned (#2)</a:t>
            </a:r>
          </a:p>
        </p:txBody>
      </p:sp>
      <p:sp>
        <p:nvSpPr>
          <p:cNvPr id="195" name="Shape 19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19100" lvl="0" marL="457200">
              <a:spcBef>
                <a:spcPts val="0"/>
              </a:spcBef>
              <a:buSzPct val="100000"/>
            </a:pPr>
            <a:r>
              <a:rPr lang="en" sz="3000"/>
              <a:t>Frequently backup project files (and/or use version control)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Lessons Learned (#3)</a:t>
            </a:r>
          </a:p>
        </p:txBody>
      </p:sp>
      <p:sp>
        <p:nvSpPr>
          <p:cNvPr id="201" name="Shape 2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19100" lvl="0" marL="457200">
              <a:spcBef>
                <a:spcPts val="0"/>
              </a:spcBef>
              <a:buSzPct val="100000"/>
            </a:pPr>
            <a:r>
              <a:rPr lang="en" sz="3000"/>
              <a:t>Working individually while still being able to bounce ideas off the rest of the team allows for tasks to be completed quicker and more efficiently</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Lessons Learned (#4)</a:t>
            </a:r>
          </a:p>
        </p:txBody>
      </p:sp>
      <p:sp>
        <p:nvSpPr>
          <p:cNvPr id="207" name="Shape 2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19100" lvl="0" marL="457200">
              <a:spcBef>
                <a:spcPts val="0"/>
              </a:spcBef>
              <a:buSzPct val="100000"/>
            </a:pPr>
            <a:r>
              <a:rPr lang="en" sz="3000"/>
              <a:t>Pair programming allows collaboration of different skillsets and as such is extremely effective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Lessons Learned (#5)</a:t>
            </a:r>
          </a:p>
        </p:txBody>
      </p:sp>
      <p:sp>
        <p:nvSpPr>
          <p:cNvPr id="213" name="Shape 2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19100" lvl="0" marL="457200" rtl="0">
              <a:spcBef>
                <a:spcPts val="0"/>
              </a:spcBef>
              <a:buSzPct val="100000"/>
            </a:pPr>
            <a:r>
              <a:rPr lang="en" sz="3000"/>
              <a:t>No matter how long you’ve been working on an application, it is important to keep in mind that someone will be using it for the first time. </a:t>
            </a:r>
          </a:p>
          <a:p>
            <a:pPr indent="-419100" lvl="1" marL="914400">
              <a:spcBef>
                <a:spcPts val="0"/>
              </a:spcBef>
              <a:buSzPct val="100000"/>
            </a:pPr>
            <a:r>
              <a:rPr lang="en" sz="3000"/>
              <a:t>Make sure the software is intuitive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618750" y="1617000"/>
            <a:ext cx="7906500" cy="1909500"/>
          </a:xfrm>
          <a:prstGeom prst="rect">
            <a:avLst/>
          </a:prstGeom>
        </p:spPr>
        <p:txBody>
          <a:bodyPr anchorCtr="0" anchor="t" bIns="91425" lIns="91425" rIns="91425" tIns="91425">
            <a:noAutofit/>
          </a:bodyPr>
          <a:lstStyle/>
          <a:p>
            <a:pPr lvl="0">
              <a:spcBef>
                <a:spcPts val="0"/>
              </a:spcBef>
              <a:buNone/>
            </a:pPr>
            <a:r>
              <a:rPr lang="en" sz="12000"/>
              <a:t>Questions?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1276350" y="4762"/>
            <a:ext cx="6591300" cy="51339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User Story #1 - Credentials</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rPr lang="en" sz="3000"/>
              <a:t>As a fire officer I want to maintain (update, delete) the credentials of each firefighter so that I can make sure that each fire truck is sent out with the proper experience on board.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79" name="Shape 79"/>
          <p:cNvPicPr preferRelativeResize="0"/>
          <p:nvPr/>
        </p:nvPicPr>
        <p:blipFill>
          <a:blip r:embed="rId3">
            <a:alphaModFix/>
          </a:blip>
          <a:stretch>
            <a:fillRect/>
          </a:stretch>
        </p:blipFill>
        <p:spPr>
          <a:xfrm>
            <a:off x="0" y="395287"/>
            <a:ext cx="9144000" cy="43529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Acceptance Criteria</a:t>
            </a:r>
            <a:r>
              <a:rPr lang="en"/>
              <a:t> </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3000">
                <a:solidFill>
                  <a:srgbClr val="F1C232"/>
                </a:solidFill>
              </a:rPr>
              <a:t>Given</a:t>
            </a:r>
            <a:r>
              <a:rPr lang="en" sz="3000"/>
              <a:t> that there is a firefighter in the database</a:t>
            </a:r>
          </a:p>
          <a:p>
            <a:pPr lvl="0">
              <a:spcBef>
                <a:spcPts val="0"/>
              </a:spcBef>
              <a:buNone/>
            </a:pPr>
            <a:r>
              <a:rPr lang="en" sz="3000">
                <a:solidFill>
                  <a:srgbClr val="F1C232"/>
                </a:solidFill>
              </a:rPr>
              <a:t>When</a:t>
            </a:r>
            <a:r>
              <a:rPr lang="en" sz="3000"/>
              <a:t> the fire officer goes to update credentials</a:t>
            </a:r>
          </a:p>
          <a:p>
            <a:pPr lvl="0">
              <a:spcBef>
                <a:spcPts val="0"/>
              </a:spcBef>
              <a:buNone/>
            </a:pPr>
            <a:r>
              <a:rPr lang="en" sz="3000">
                <a:solidFill>
                  <a:srgbClr val="F1C232"/>
                </a:solidFill>
              </a:rPr>
              <a:t>Then</a:t>
            </a:r>
            <a:r>
              <a:rPr lang="en" sz="3000"/>
              <a:t> the fire officer shall be able to select the credentials that apply to the firefighter from a defined list of checkboxes.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User Story #2 - Archiving</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rPr lang="en" sz="3000"/>
              <a:t>As a fire officer I want to archive the data of each call, including the firefighters and fire trucks that responded, so that I have a record of the goings on in the firehouse.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147850"/>
            <a:ext cx="8520600" cy="572700"/>
          </a:xfrm>
          <a:prstGeom prst="rect">
            <a:avLst/>
          </a:prstGeom>
        </p:spPr>
        <p:txBody>
          <a:bodyPr anchorCtr="0" anchor="t" bIns="91425" lIns="91425" rIns="91425" tIns="91425">
            <a:noAutofit/>
          </a:bodyPr>
          <a:lstStyle/>
          <a:p>
            <a:pPr lvl="0">
              <a:spcBef>
                <a:spcPts val="0"/>
              </a:spcBef>
              <a:buNone/>
            </a:pPr>
            <a:r>
              <a:rPr lang="en" sz="3600"/>
              <a:t>Acceptance Criteria</a:t>
            </a:r>
          </a:p>
        </p:txBody>
      </p:sp>
      <p:sp>
        <p:nvSpPr>
          <p:cNvPr id="97" name="Shape 97"/>
          <p:cNvSpPr txBox="1"/>
          <p:nvPr>
            <p:ph idx="1" type="body"/>
          </p:nvPr>
        </p:nvSpPr>
        <p:spPr>
          <a:xfrm>
            <a:off x="311700" y="863550"/>
            <a:ext cx="8520600" cy="4017000"/>
          </a:xfrm>
          <a:prstGeom prst="rect">
            <a:avLst/>
          </a:prstGeom>
        </p:spPr>
        <p:txBody>
          <a:bodyPr anchorCtr="0" anchor="t" bIns="91425" lIns="91425" rIns="91425" tIns="91425">
            <a:noAutofit/>
          </a:bodyPr>
          <a:lstStyle/>
          <a:p>
            <a:pPr lvl="0">
              <a:spcBef>
                <a:spcPts val="0"/>
              </a:spcBef>
              <a:buNone/>
            </a:pPr>
            <a:r>
              <a:rPr lang="en" sz="2800">
                <a:solidFill>
                  <a:srgbClr val="F1C232"/>
                </a:solidFill>
              </a:rPr>
              <a:t>Given</a:t>
            </a:r>
            <a:r>
              <a:rPr lang="en" sz="2800"/>
              <a:t> that there is a call and that firefighters and fire trucks responded to the call</a:t>
            </a:r>
          </a:p>
          <a:p>
            <a:pPr lvl="0">
              <a:spcBef>
                <a:spcPts val="0"/>
              </a:spcBef>
              <a:buNone/>
            </a:pPr>
            <a:r>
              <a:rPr lang="en" sz="2800">
                <a:solidFill>
                  <a:srgbClr val="F1C232"/>
                </a:solidFill>
              </a:rPr>
              <a:t>When</a:t>
            </a:r>
            <a:r>
              <a:rPr lang="en" sz="2800"/>
              <a:t> the fire officer goes to mark the call as complete</a:t>
            </a:r>
          </a:p>
          <a:p>
            <a:pPr lvl="0">
              <a:spcBef>
                <a:spcPts val="0"/>
              </a:spcBef>
              <a:buNone/>
            </a:pPr>
            <a:r>
              <a:rPr lang="en" sz="2800">
                <a:solidFill>
                  <a:srgbClr val="F1C232"/>
                </a:solidFill>
              </a:rPr>
              <a:t>Then</a:t>
            </a:r>
            <a:r>
              <a:rPr lang="en" sz="2800"/>
              <a:t> the call information, including the firefighters and firetrucks who responded, as well as any injuries obtained will be stored in the database.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t>User Story #3 - Report Page</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rPr lang="en" sz="3000"/>
              <a:t>As a fire officer I want to be able to generate a report of each call, which firefighters and firetrucks responded, and if any injuries were obtained so that I have a record if liability issues arise.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