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Drew</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Kristen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Kristen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Drew</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Kristen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Eric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Blake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Drew</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Blake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Blake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Brian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Brian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Eric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Eric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Kristen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311708" y="744575"/>
            <a:ext cx="8520599" cy="2052599"/>
          </a:xfrm>
          <a:prstGeom prst="rect">
            <a:avLst/>
          </a:prstGeom>
        </p:spPr>
        <p:txBody>
          <a:bodyPr anchorCtr="0" anchor="b" bIns="91425" lIns="91425" rIns="91425" tIns="91425"/>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p:txBody>
      </p:sp>
      <p:sp>
        <p:nvSpPr>
          <p:cNvPr id="10" name="Shape 10"/>
          <p:cNvSpPr txBox="1"/>
          <p:nvPr>
            <p:ph idx="1" type="subTitle"/>
          </p:nvPr>
        </p:nvSpPr>
        <p:spPr>
          <a:xfrm>
            <a:off x="311700" y="2834125"/>
            <a:ext cx="85205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p:txBody>
      </p:sp>
      <p:sp>
        <p:nvSpPr>
          <p:cNvPr id="11" name="Shape 1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3" name="Shape 43"/>
        <p:cNvGrpSpPr/>
        <p:nvPr/>
      </p:nvGrpSpPr>
      <p:grpSpPr>
        <a:xfrm>
          <a:off x="0" y="0"/>
          <a:ext cx="0" cy="0"/>
          <a:chOff x="0" y="0"/>
          <a:chExt cx="0" cy="0"/>
        </a:xfrm>
      </p:grpSpPr>
      <p:sp>
        <p:nvSpPr>
          <p:cNvPr id="44" name="Shape 44"/>
          <p:cNvSpPr txBox="1"/>
          <p:nvPr>
            <p:ph type="title"/>
          </p:nvPr>
        </p:nvSpPr>
        <p:spPr>
          <a:xfrm>
            <a:off x="311700" y="1106125"/>
            <a:ext cx="8520599" cy="19635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45" name="Shape 45"/>
          <p:cNvSpPr txBox="1"/>
          <p:nvPr>
            <p:ph idx="1" type="body"/>
          </p:nvPr>
        </p:nvSpPr>
        <p:spPr>
          <a:xfrm>
            <a:off x="311700" y="31522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2" name="Shape 12"/>
        <p:cNvGrpSpPr/>
        <p:nvPr/>
      </p:nvGrpSpPr>
      <p:grpSpPr>
        <a:xfrm>
          <a:off x="0" y="0"/>
          <a:ext cx="0" cy="0"/>
          <a:chOff x="0" y="0"/>
          <a:chExt cx="0" cy="0"/>
        </a:xfrm>
      </p:grpSpPr>
      <p:sp>
        <p:nvSpPr>
          <p:cNvPr id="13" name="Shape 13"/>
          <p:cNvSpPr txBox="1"/>
          <p:nvPr>
            <p:ph type="title"/>
          </p:nvPr>
        </p:nvSpPr>
        <p:spPr>
          <a:xfrm>
            <a:off x="311700" y="2150850"/>
            <a:ext cx="8520599" cy="8418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2" name="Shape 22"/>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7" name="Shape 27"/>
        <p:cNvGrpSpPr/>
        <p:nvPr/>
      </p:nvGrpSpPr>
      <p:grpSpPr>
        <a:xfrm>
          <a:off x="0" y="0"/>
          <a:ext cx="0" cy="0"/>
          <a:chOff x="0" y="0"/>
          <a:chExt cx="0" cy="0"/>
        </a:xfrm>
      </p:grpSpPr>
      <p:sp>
        <p:nvSpPr>
          <p:cNvPr id="28" name="Shape 28"/>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29" name="Shape 29"/>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1" name="Shape 31"/>
        <p:cNvGrpSpPr/>
        <p:nvPr/>
      </p:nvGrpSpPr>
      <p:grpSpPr>
        <a:xfrm>
          <a:off x="0" y="0"/>
          <a:ext cx="0" cy="0"/>
          <a:chOff x="0" y="0"/>
          <a:chExt cx="0" cy="0"/>
        </a:xfrm>
      </p:grpSpPr>
      <p:sp>
        <p:nvSpPr>
          <p:cNvPr id="32" name="Shape 32"/>
          <p:cNvSpPr txBox="1"/>
          <p:nvPr>
            <p:ph type="title"/>
          </p:nvPr>
        </p:nvSpPr>
        <p:spPr>
          <a:xfrm>
            <a:off x="490250" y="450150"/>
            <a:ext cx="63678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4" name="Shape 34"/>
        <p:cNvGrpSpPr/>
        <p:nvPr/>
      </p:nvGrpSpPr>
      <p:grpSpPr>
        <a:xfrm>
          <a:off x="0" y="0"/>
          <a:ext cx="0" cy="0"/>
          <a:chOff x="0" y="0"/>
          <a:chExt cx="0" cy="0"/>
        </a:xfrm>
      </p:grpSpPr>
      <p:sp>
        <p:nvSpPr>
          <p:cNvPr id="35" name="Shape 35"/>
          <p:cNvSpPr/>
          <p:nvPr/>
        </p:nvSpPr>
        <p:spPr>
          <a:xfrm>
            <a:off x="4572000" y="25"/>
            <a:ext cx="4572000" cy="5143499"/>
          </a:xfrm>
          <a:prstGeom prst="rect">
            <a:avLst/>
          </a:prstGeom>
          <a:solidFill>
            <a:schemeClr val="dk2"/>
          </a:solidFill>
          <a:ln>
            <a:noFill/>
          </a:ln>
        </p:spPr>
        <p:txBody>
          <a:bodyPr anchorCtr="0" anchor="ctr" bIns="91425" lIns="91425" rIns="91425" tIns="91425">
            <a:noAutofit/>
          </a:bodyPr>
          <a:lstStyle/>
          <a:p>
            <a:pPr>
              <a:spcBef>
                <a:spcPts val="0"/>
              </a:spcBef>
              <a:buNone/>
            </a:pPr>
            <a:r>
              <a:t/>
            </a:r>
            <a:endParaRPr/>
          </a:p>
        </p:txBody>
      </p:sp>
      <p:sp>
        <p:nvSpPr>
          <p:cNvPr id="36" name="Shape 36"/>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37" name="Shape 37"/>
          <p:cNvSpPr txBox="1"/>
          <p:nvPr>
            <p:ph idx="1" type="subTitle"/>
          </p:nvPr>
        </p:nvSpPr>
        <p:spPr>
          <a:xfrm>
            <a:off x="265500" y="28030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38" name="Shape 38"/>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dk1"/>
              </a:buClr>
              <a:defRPr>
                <a:solidFill>
                  <a:schemeClr val="dk1"/>
                </a:solidFill>
              </a:defRPr>
            </a:lvl1pPr>
            <a:lvl2pPr>
              <a:spcBef>
                <a:spcPts val="0"/>
              </a:spcBef>
              <a:buClr>
                <a:schemeClr val="dk1"/>
              </a:buClr>
              <a:defRPr>
                <a:solidFill>
                  <a:schemeClr val="dk1"/>
                </a:solidFill>
              </a:defRPr>
            </a:lvl2pPr>
            <a:lvl3pPr>
              <a:spcBef>
                <a:spcPts val="0"/>
              </a:spcBef>
              <a:buClr>
                <a:schemeClr val="dk1"/>
              </a:buClr>
              <a:defRPr>
                <a:solidFill>
                  <a:schemeClr val="dk1"/>
                </a:solidFill>
              </a:defRPr>
            </a:lvl3pPr>
            <a:lvl4pPr>
              <a:spcBef>
                <a:spcPts val="0"/>
              </a:spcBef>
              <a:buClr>
                <a:schemeClr val="dk1"/>
              </a:buClr>
              <a:defRPr>
                <a:solidFill>
                  <a:schemeClr val="dk1"/>
                </a:solidFill>
              </a:defRPr>
            </a:lvl4pPr>
            <a:lvl5pPr>
              <a:spcBef>
                <a:spcPts val="0"/>
              </a:spcBef>
              <a:buClr>
                <a:schemeClr val="dk1"/>
              </a:buClr>
              <a:defRPr>
                <a:solidFill>
                  <a:schemeClr val="dk1"/>
                </a:solidFill>
              </a:defRPr>
            </a:lvl5pPr>
            <a:lvl6pPr>
              <a:spcBef>
                <a:spcPts val="0"/>
              </a:spcBef>
              <a:buClr>
                <a:schemeClr val="dk1"/>
              </a:buClr>
              <a:defRPr>
                <a:solidFill>
                  <a:schemeClr val="dk1"/>
                </a:solidFill>
              </a:defRPr>
            </a:lvl6pPr>
            <a:lvl7pPr>
              <a:spcBef>
                <a:spcPts val="0"/>
              </a:spcBef>
              <a:buClr>
                <a:schemeClr val="dk1"/>
              </a:buClr>
              <a:defRPr>
                <a:solidFill>
                  <a:schemeClr val="dk1"/>
                </a:solidFill>
              </a:defRPr>
            </a:lvl7pPr>
            <a:lvl8pPr>
              <a:spcBef>
                <a:spcPts val="0"/>
              </a:spcBef>
              <a:buClr>
                <a:schemeClr val="dk1"/>
              </a:buClr>
              <a:defRPr>
                <a:solidFill>
                  <a:schemeClr val="dk1"/>
                </a:solidFill>
              </a:defRPr>
            </a:lvl8pPr>
            <a:lvl9pPr>
              <a:spcBef>
                <a:spcPts val="0"/>
              </a:spcBef>
              <a:buClr>
                <a:schemeClr val="dk1"/>
              </a:buClr>
              <a:defRPr>
                <a:solidFill>
                  <a:schemeClr val="dk1"/>
                </a:solidFill>
              </a:defRPr>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x="0" y="0"/>
          <a:ext cx="0" cy="0"/>
          <a:chOff x="0" y="0"/>
          <a:chExt cx="0" cy="0"/>
        </a:xfrm>
      </p:grpSpPr>
      <p:sp>
        <p:nvSpPr>
          <p:cNvPr id="41" name="Shape 41"/>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lt2"/>
              </a:buClr>
              <a:buSzPct val="100000"/>
              <a:defRPr sz="1800">
                <a:solidFill>
                  <a:schemeClr val="lt2"/>
                </a:solidFill>
              </a:defRPr>
            </a:lvl1pPr>
            <a:lvl2pPr>
              <a:lnSpc>
                <a:spcPct val="115000"/>
              </a:lnSpc>
              <a:spcBef>
                <a:spcPts val="0"/>
              </a:spcBef>
              <a:spcAft>
                <a:spcPts val="1600"/>
              </a:spcAft>
              <a:buClr>
                <a:schemeClr val="lt2"/>
              </a:buClr>
              <a:defRPr>
                <a:solidFill>
                  <a:schemeClr val="lt2"/>
                </a:solidFill>
              </a:defRPr>
            </a:lvl2pPr>
            <a:lvl3pPr>
              <a:lnSpc>
                <a:spcPct val="115000"/>
              </a:lnSpc>
              <a:spcBef>
                <a:spcPts val="0"/>
              </a:spcBef>
              <a:spcAft>
                <a:spcPts val="1600"/>
              </a:spcAft>
              <a:buClr>
                <a:schemeClr val="lt2"/>
              </a:buClr>
              <a:defRPr>
                <a:solidFill>
                  <a:schemeClr val="lt2"/>
                </a:solidFill>
              </a:defRPr>
            </a:lvl3pPr>
            <a:lvl4pPr>
              <a:lnSpc>
                <a:spcPct val="115000"/>
              </a:lnSpc>
              <a:spcBef>
                <a:spcPts val="0"/>
              </a:spcBef>
              <a:spcAft>
                <a:spcPts val="1600"/>
              </a:spcAft>
              <a:buClr>
                <a:schemeClr val="lt2"/>
              </a:buClr>
              <a:defRPr>
                <a:solidFill>
                  <a:schemeClr val="lt2"/>
                </a:solidFill>
              </a:defRPr>
            </a:lvl4pPr>
            <a:lvl5pPr>
              <a:lnSpc>
                <a:spcPct val="115000"/>
              </a:lnSpc>
              <a:spcBef>
                <a:spcPts val="0"/>
              </a:spcBef>
              <a:spcAft>
                <a:spcPts val="1600"/>
              </a:spcAft>
              <a:buClr>
                <a:schemeClr val="lt2"/>
              </a:buClr>
              <a:defRPr>
                <a:solidFill>
                  <a:schemeClr val="lt2"/>
                </a:solidFill>
              </a:defRPr>
            </a:lvl5pPr>
            <a:lvl6pPr>
              <a:lnSpc>
                <a:spcPct val="115000"/>
              </a:lnSpc>
              <a:spcBef>
                <a:spcPts val="0"/>
              </a:spcBef>
              <a:spcAft>
                <a:spcPts val="1600"/>
              </a:spcAft>
              <a:buClr>
                <a:schemeClr val="lt2"/>
              </a:buClr>
              <a:defRPr>
                <a:solidFill>
                  <a:schemeClr val="lt2"/>
                </a:solidFill>
              </a:defRPr>
            </a:lvl6pPr>
            <a:lvl7pPr>
              <a:lnSpc>
                <a:spcPct val="115000"/>
              </a:lnSpc>
              <a:spcBef>
                <a:spcPts val="0"/>
              </a:spcBef>
              <a:spcAft>
                <a:spcPts val="1600"/>
              </a:spcAft>
              <a:buClr>
                <a:schemeClr val="lt2"/>
              </a:buClr>
              <a:defRPr>
                <a:solidFill>
                  <a:schemeClr val="lt2"/>
                </a:solidFill>
              </a:defRPr>
            </a:lvl7pPr>
            <a:lvl8pPr>
              <a:lnSpc>
                <a:spcPct val="115000"/>
              </a:lnSpc>
              <a:spcBef>
                <a:spcPts val="0"/>
              </a:spcBef>
              <a:spcAft>
                <a:spcPts val="1600"/>
              </a:spcAft>
              <a:buClr>
                <a:schemeClr val="lt2"/>
              </a:buClr>
              <a:defRPr>
                <a:solidFill>
                  <a:schemeClr val="lt2"/>
                </a:solidFill>
              </a:defRPr>
            </a:lvl8pPr>
            <a:lvl9pPr>
              <a:lnSpc>
                <a:spcPct val="115000"/>
              </a:lnSpc>
              <a:spcBef>
                <a:spcPts val="0"/>
              </a:spcBef>
              <a:spcAft>
                <a:spcPts val="1600"/>
              </a:spcAft>
              <a:buClr>
                <a:schemeClr val="lt2"/>
              </a:buClr>
              <a:defRPr>
                <a:solidFill>
                  <a:schemeClr val="lt2"/>
                </a:solidFill>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idx="1" type="subTitle"/>
          </p:nvPr>
        </p:nvSpPr>
        <p:spPr>
          <a:xfrm>
            <a:off x="207900" y="3113775"/>
            <a:ext cx="8520599" cy="1822200"/>
          </a:xfrm>
          <a:prstGeom prst="rect">
            <a:avLst/>
          </a:prstGeom>
        </p:spPr>
        <p:txBody>
          <a:bodyPr anchorCtr="0" anchor="t" bIns="91425" lIns="91425" rIns="91425" tIns="91425">
            <a:noAutofit/>
          </a:bodyPr>
          <a:lstStyle/>
          <a:p>
            <a:pPr rtl="0">
              <a:spcBef>
                <a:spcPts val="0"/>
              </a:spcBef>
              <a:buNone/>
            </a:pPr>
            <a:r>
              <a:rPr lang="en" sz="4800">
                <a:solidFill>
                  <a:srgbClr val="FFFFFF"/>
                </a:solidFill>
              </a:rPr>
              <a:t>Sprint 2</a:t>
            </a:r>
          </a:p>
          <a:p>
            <a:pPr>
              <a:spcBef>
                <a:spcPts val="0"/>
              </a:spcBef>
              <a:buNone/>
            </a:pPr>
            <a:r>
              <a:rPr lang="en" sz="3000">
                <a:solidFill>
                  <a:srgbClr val="FFFFFF"/>
                </a:solidFill>
              </a:rPr>
              <a:t>Kristen Bossio, Blake Edwards, Eric Neuls, Drew Pintus, and Brian Sopok </a:t>
            </a:r>
          </a:p>
        </p:txBody>
      </p:sp>
      <p:pic>
        <p:nvPicPr>
          <p:cNvPr id="54" name="Shape 54"/>
          <p:cNvPicPr preferRelativeResize="0"/>
          <p:nvPr/>
        </p:nvPicPr>
        <p:blipFill>
          <a:blip r:embed="rId3">
            <a:alphaModFix/>
          </a:blip>
          <a:stretch>
            <a:fillRect/>
          </a:stretch>
        </p:blipFill>
        <p:spPr>
          <a:xfrm>
            <a:off x="571500" y="290775"/>
            <a:ext cx="8001000" cy="2689558"/>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599" cy="572699"/>
          </a:xfrm>
          <a:prstGeom prst="rect">
            <a:avLst/>
          </a:prstGeom>
        </p:spPr>
        <p:txBody>
          <a:bodyPr anchorCtr="0" anchor="t" bIns="91425" lIns="91425" rIns="91425" tIns="91425">
            <a:noAutofit/>
          </a:bodyPr>
          <a:lstStyle/>
          <a:p>
            <a:pPr rtl="0">
              <a:spcBef>
                <a:spcPts val="0"/>
              </a:spcBef>
              <a:buNone/>
            </a:pPr>
            <a:r>
              <a:rPr lang="en" sz="3600"/>
              <a:t>Unit Test Cases</a:t>
            </a:r>
          </a:p>
          <a:p>
            <a:pPr>
              <a:spcBef>
                <a:spcPts val="0"/>
              </a:spcBef>
              <a:buNone/>
            </a:pPr>
            <a:r>
              <a:t/>
            </a:r>
            <a:endParaRPr/>
          </a:p>
        </p:txBody>
      </p:sp>
      <p:pic>
        <p:nvPicPr>
          <p:cNvPr id="107" name="Shape 107"/>
          <p:cNvPicPr preferRelativeResize="0"/>
          <p:nvPr/>
        </p:nvPicPr>
        <p:blipFill>
          <a:blip r:embed="rId3">
            <a:alphaModFix/>
          </a:blip>
          <a:stretch>
            <a:fillRect/>
          </a:stretch>
        </p:blipFill>
        <p:spPr>
          <a:xfrm>
            <a:off x="0" y="1482450"/>
            <a:ext cx="9144000" cy="29718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pic>
        <p:nvPicPr>
          <p:cNvPr id="112" name="Shape 112"/>
          <p:cNvPicPr preferRelativeResize="0"/>
          <p:nvPr/>
        </p:nvPicPr>
        <p:blipFill>
          <a:blip r:embed="rId3">
            <a:alphaModFix/>
          </a:blip>
          <a:stretch>
            <a:fillRect/>
          </a:stretch>
        </p:blipFill>
        <p:spPr>
          <a:xfrm>
            <a:off x="461875" y="242825"/>
            <a:ext cx="8220249" cy="4657849"/>
          </a:xfrm>
          <a:prstGeom prst="rect">
            <a:avLst/>
          </a:prstGeom>
          <a:noFill/>
          <a:ln>
            <a:noFill/>
          </a:ln>
        </p:spPr>
      </p:pic>
      <p:sp>
        <p:nvSpPr>
          <p:cNvPr id="113" name="Shape 113"/>
          <p:cNvSpPr/>
          <p:nvPr/>
        </p:nvSpPr>
        <p:spPr>
          <a:xfrm>
            <a:off x="1538250" y="2691925"/>
            <a:ext cx="2187299" cy="1093499"/>
          </a:xfrm>
          <a:prstGeom prst="rect">
            <a:avLst/>
          </a:prstGeom>
          <a:solidFill>
            <a:schemeClr val="accent5"/>
          </a:solidFill>
          <a:ln>
            <a:noFill/>
          </a:ln>
        </p:spPr>
        <p:txBody>
          <a:bodyPr anchorCtr="0" anchor="ctr" bIns="91425" lIns="91425" rIns="91425" tIns="91425">
            <a:noAutofit/>
          </a:bodyPr>
          <a:lstStyle/>
          <a:p>
            <a:pPr>
              <a:spcBef>
                <a:spcPts val="0"/>
              </a:spcBef>
              <a:buNone/>
            </a:pPr>
            <a:r>
              <a:t/>
            </a:r>
            <a:endParaRPr/>
          </a:p>
        </p:txBody>
      </p:sp>
      <p:sp>
        <p:nvSpPr>
          <p:cNvPr id="114" name="Shape 114"/>
          <p:cNvSpPr txBox="1"/>
          <p:nvPr/>
        </p:nvSpPr>
        <p:spPr>
          <a:xfrm>
            <a:off x="1538250" y="2920225"/>
            <a:ext cx="2187299" cy="636900"/>
          </a:xfrm>
          <a:prstGeom prst="rect">
            <a:avLst/>
          </a:prstGeom>
          <a:noFill/>
          <a:ln>
            <a:noFill/>
          </a:ln>
        </p:spPr>
        <p:txBody>
          <a:bodyPr anchorCtr="0" anchor="t" bIns="91425" lIns="91425" rIns="91425" tIns="91425">
            <a:noAutofit/>
          </a:bodyPr>
          <a:lstStyle/>
          <a:p>
            <a:pPr>
              <a:spcBef>
                <a:spcPts val="0"/>
              </a:spcBef>
              <a:buNone/>
            </a:pPr>
            <a:r>
              <a:rPr lang="en" sz="3000"/>
              <a:t>Velocity: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2626350" y="1765800"/>
            <a:ext cx="3891299" cy="1611899"/>
          </a:xfrm>
          <a:prstGeom prst="rect">
            <a:avLst/>
          </a:prstGeom>
        </p:spPr>
        <p:txBody>
          <a:bodyPr anchorCtr="0" anchor="t" bIns="91425" lIns="91425" rIns="91425" tIns="91425">
            <a:noAutofit/>
          </a:bodyPr>
          <a:lstStyle/>
          <a:p>
            <a:pPr>
              <a:spcBef>
                <a:spcPts val="0"/>
              </a:spcBef>
              <a:buNone/>
            </a:pPr>
            <a:r>
              <a:rPr lang="en" sz="9600"/>
              <a:t>DEMO</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600"/>
              <a:t>Action Items from Sprint 1 Retrospective</a:t>
            </a:r>
          </a:p>
        </p:txBody>
      </p:sp>
      <p:sp>
        <p:nvSpPr>
          <p:cNvPr id="125" name="Shape 12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419100" lvl="0" marL="457200" rtl="0">
              <a:spcBef>
                <a:spcPts val="0"/>
              </a:spcBef>
              <a:buSzPct val="100000"/>
              <a:buAutoNum type="arabicPeriod"/>
            </a:pPr>
            <a:r>
              <a:rPr lang="en" sz="3000"/>
              <a:t>Schedule meetings more often</a:t>
            </a:r>
          </a:p>
          <a:p>
            <a:pPr indent="-419100" lvl="0" marL="457200" rtl="0">
              <a:spcBef>
                <a:spcPts val="0"/>
              </a:spcBef>
              <a:buSzPct val="100000"/>
              <a:buAutoNum type="arabicPeriod"/>
            </a:pPr>
            <a:r>
              <a:rPr lang="en" sz="3000"/>
              <a:t>Organize work earlier</a:t>
            </a:r>
          </a:p>
          <a:p>
            <a:pPr indent="-419100" lvl="0" marL="457200">
              <a:spcBef>
                <a:spcPts val="0"/>
              </a:spcBef>
              <a:buSzPct val="100000"/>
              <a:buAutoNum type="arabicPeriod"/>
            </a:pPr>
            <a:r>
              <a:rPr lang="en" sz="3000"/>
              <a:t>Use version control</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600"/>
              <a:t>Action Items for Sprint 3</a:t>
            </a:r>
          </a:p>
        </p:txBody>
      </p:sp>
      <p:sp>
        <p:nvSpPr>
          <p:cNvPr id="131" name="Shape 13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SzPct val="100000"/>
            </a:pPr>
            <a:r>
              <a:rPr lang="en" sz="3000"/>
              <a:t>More frequent meetings with the client</a:t>
            </a:r>
          </a:p>
          <a:p>
            <a:pPr indent="-228600" lvl="0" marL="457200" rtl="0">
              <a:spcBef>
                <a:spcPts val="0"/>
              </a:spcBef>
              <a:buSzPct val="100000"/>
            </a:pPr>
            <a:r>
              <a:rPr lang="en" sz="3000"/>
              <a:t>Take on more story points </a:t>
            </a:r>
          </a:p>
          <a:p>
            <a:pPr indent="-228600" lvl="0" marL="457200" rtl="0">
              <a:spcBef>
                <a:spcPts val="0"/>
              </a:spcBef>
              <a:buSzPct val="100000"/>
            </a:pPr>
            <a:r>
              <a:rPr lang="en" sz="3000"/>
              <a:t>Adjust story points accurately for future user stories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600"/>
              <a:t>Feedback from Product Owner</a:t>
            </a:r>
          </a:p>
        </p:txBody>
      </p:sp>
      <p:sp>
        <p:nvSpPr>
          <p:cNvPr id="137" name="Shape 137"/>
          <p:cNvSpPr txBox="1"/>
          <p:nvPr>
            <p:ph idx="1" type="body"/>
          </p:nvPr>
        </p:nvSpPr>
        <p:spPr>
          <a:xfrm>
            <a:off x="216325" y="1152475"/>
            <a:ext cx="8760900" cy="3416400"/>
          </a:xfrm>
          <a:prstGeom prst="rect">
            <a:avLst/>
          </a:prstGeom>
        </p:spPr>
        <p:txBody>
          <a:bodyPr anchorCtr="0" anchor="t" bIns="91425" lIns="91425" rIns="91425" tIns="91425">
            <a:noAutofit/>
          </a:bodyPr>
          <a:lstStyle/>
          <a:p>
            <a:pPr indent="-419100" lvl="0" marL="457200" rtl="0">
              <a:spcBef>
                <a:spcPts val="0"/>
              </a:spcBef>
              <a:buSzPct val="100000"/>
              <a:buChar char="●"/>
            </a:pPr>
            <a:r>
              <a:rPr lang="en" sz="3000"/>
              <a:t>We completed what we set out to do for Sprint 2</a:t>
            </a:r>
          </a:p>
          <a:p>
            <a:pPr indent="-419100" lvl="0" marL="457200" rtl="0">
              <a:spcBef>
                <a:spcPts val="0"/>
              </a:spcBef>
              <a:buSzPct val="100000"/>
              <a:buChar char="●"/>
            </a:pPr>
            <a:r>
              <a:rPr lang="en" sz="3000"/>
              <a:t>There is a lot of functionality to add in future sprints, but what we have now is what he wanted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311700" y="288325"/>
            <a:ext cx="8520599" cy="729300"/>
          </a:xfrm>
          <a:prstGeom prst="rect">
            <a:avLst/>
          </a:prstGeom>
        </p:spPr>
        <p:txBody>
          <a:bodyPr anchorCtr="0" anchor="t" bIns="91425" lIns="91425" rIns="91425" tIns="91425">
            <a:noAutofit/>
          </a:bodyPr>
          <a:lstStyle/>
          <a:p>
            <a:pPr>
              <a:spcBef>
                <a:spcPts val="0"/>
              </a:spcBef>
              <a:buNone/>
            </a:pPr>
            <a:r>
              <a:rPr lang="en" sz="3600"/>
              <a:t>Project Overview</a:t>
            </a:r>
          </a:p>
        </p:txBody>
      </p:sp>
      <p:sp>
        <p:nvSpPr>
          <p:cNvPr id="60" name="Shape 60"/>
          <p:cNvSpPr txBox="1"/>
          <p:nvPr>
            <p:ph idx="1" type="body"/>
          </p:nvPr>
        </p:nvSpPr>
        <p:spPr>
          <a:xfrm>
            <a:off x="311700" y="913150"/>
            <a:ext cx="8520599" cy="3416400"/>
          </a:xfrm>
          <a:prstGeom prst="rect">
            <a:avLst/>
          </a:prstGeom>
        </p:spPr>
        <p:txBody>
          <a:bodyPr anchorCtr="0" anchor="t" bIns="91425" lIns="91425" rIns="91425" tIns="91425">
            <a:noAutofit/>
          </a:bodyPr>
          <a:lstStyle/>
          <a:p>
            <a:pPr rtl="0" algn="ctr">
              <a:lnSpc>
                <a:spcPct val="120000"/>
              </a:lnSpc>
              <a:spcBef>
                <a:spcPts val="0"/>
              </a:spcBef>
              <a:buNone/>
            </a:pPr>
            <a:r>
              <a:rPr lang="en" sz="3000">
                <a:solidFill>
                  <a:srgbClr val="F3F3F3"/>
                </a:solidFill>
                <a:latin typeface="Calibri"/>
                <a:ea typeface="Calibri"/>
                <a:cs typeface="Calibri"/>
                <a:sym typeface="Calibri"/>
              </a:rPr>
              <a:t>The purpose of the Firehouse Project is to improve efficiency within the firehouse in regards to how a call is handled. The software shall provide easily accessible information about the credentials of the firemen in the firehouse, enabling the fire captain to make quicker decisions about the balance of the fire trucks before attending to the emergency at hand.</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600"/>
              <a:t>User Story 1</a:t>
            </a:r>
          </a:p>
        </p:txBody>
      </p:sp>
      <p:sp>
        <p:nvSpPr>
          <p:cNvPr id="66" name="Shape 66"/>
          <p:cNvSpPr txBox="1"/>
          <p:nvPr>
            <p:ph idx="1" type="body"/>
          </p:nvPr>
        </p:nvSpPr>
        <p:spPr>
          <a:xfrm>
            <a:off x="311700" y="1152475"/>
            <a:ext cx="8520599" cy="3416400"/>
          </a:xfrm>
          <a:prstGeom prst="rect">
            <a:avLst/>
          </a:prstGeom>
        </p:spPr>
        <p:txBody>
          <a:bodyPr anchorCtr="0" anchor="t" bIns="91425" lIns="91425" rIns="91425" tIns="91425">
            <a:noAutofit/>
          </a:bodyPr>
          <a:lstStyle/>
          <a:p>
            <a:pPr algn="ctr">
              <a:spcBef>
                <a:spcPts val="0"/>
              </a:spcBef>
              <a:buNone/>
            </a:pPr>
            <a:r>
              <a:rPr lang="en" sz="3000"/>
              <a:t>As a fire officer I want to see the credentials of each fireman so that I can balance the firetrucks correctly.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600"/>
              <a:t>Acceptance Criteria</a:t>
            </a:r>
          </a:p>
        </p:txBody>
      </p:sp>
      <p:sp>
        <p:nvSpPr>
          <p:cNvPr id="72" name="Shape 72"/>
          <p:cNvSpPr txBox="1"/>
          <p:nvPr>
            <p:ph idx="1" type="body"/>
          </p:nvPr>
        </p:nvSpPr>
        <p:spPr>
          <a:xfrm>
            <a:off x="0" y="1320700"/>
            <a:ext cx="9144000" cy="3294000"/>
          </a:xfrm>
          <a:prstGeom prst="rect">
            <a:avLst/>
          </a:prstGeom>
        </p:spPr>
        <p:txBody>
          <a:bodyPr anchorCtr="0" anchor="t" bIns="91425" lIns="91425" rIns="91425" tIns="91425">
            <a:noAutofit/>
          </a:bodyPr>
          <a:lstStyle/>
          <a:p>
            <a:pPr rtl="0">
              <a:lnSpc>
                <a:spcPct val="138000"/>
              </a:lnSpc>
              <a:spcBef>
                <a:spcPts val="0"/>
              </a:spcBef>
              <a:spcAft>
                <a:spcPts val="0"/>
              </a:spcAft>
              <a:buNone/>
            </a:pPr>
            <a:r>
              <a:rPr lang="en" sz="3000">
                <a:solidFill>
                  <a:schemeClr val="accent5"/>
                </a:solidFill>
              </a:rPr>
              <a:t>Given</a:t>
            </a:r>
            <a:r>
              <a:rPr lang="en" sz="3000"/>
              <a:t> that there are firefighters in the system</a:t>
            </a:r>
          </a:p>
          <a:p>
            <a:pPr indent="457200" marL="0" rtl="0">
              <a:lnSpc>
                <a:spcPct val="138000"/>
              </a:lnSpc>
              <a:spcBef>
                <a:spcPts val="0"/>
              </a:spcBef>
              <a:spcAft>
                <a:spcPts val="0"/>
              </a:spcAft>
              <a:buNone/>
            </a:pPr>
            <a:r>
              <a:rPr lang="en" sz="3000">
                <a:solidFill>
                  <a:schemeClr val="accent5"/>
                </a:solidFill>
              </a:rPr>
              <a:t>And</a:t>
            </a:r>
            <a:r>
              <a:rPr lang="en" sz="3000"/>
              <a:t> that they have credentials,</a:t>
            </a:r>
          </a:p>
          <a:p>
            <a:pPr indent="0" marL="457200" rtl="0">
              <a:lnSpc>
                <a:spcPct val="138000"/>
              </a:lnSpc>
              <a:spcBef>
                <a:spcPts val="0"/>
              </a:spcBef>
              <a:spcAft>
                <a:spcPts val="0"/>
              </a:spcAft>
              <a:buNone/>
            </a:pPr>
            <a:r>
              <a:rPr lang="en" sz="3000">
                <a:solidFill>
                  <a:schemeClr val="accent5"/>
                </a:solidFill>
              </a:rPr>
              <a:t>When</a:t>
            </a:r>
            <a:r>
              <a:rPr lang="en" sz="3000"/>
              <a:t> the fire officers go to balance the firetrucks,</a:t>
            </a:r>
          </a:p>
          <a:p>
            <a:pPr indent="0" marL="457200">
              <a:spcBef>
                <a:spcPts val="0"/>
              </a:spcBef>
              <a:buNone/>
            </a:pPr>
            <a:r>
              <a:rPr lang="en" sz="3000">
                <a:solidFill>
                  <a:schemeClr val="accent5"/>
                </a:solidFill>
              </a:rPr>
              <a:t>Then</a:t>
            </a:r>
            <a:r>
              <a:rPr lang="en" sz="3000"/>
              <a:t> the fire officers can see the credentials of the firefighters.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600"/>
              <a:t>User Story 2</a:t>
            </a:r>
          </a:p>
        </p:txBody>
      </p:sp>
      <p:sp>
        <p:nvSpPr>
          <p:cNvPr id="78" name="Shape 78"/>
          <p:cNvSpPr txBox="1"/>
          <p:nvPr>
            <p:ph idx="1" type="body"/>
          </p:nvPr>
        </p:nvSpPr>
        <p:spPr>
          <a:xfrm>
            <a:off x="311700" y="1152475"/>
            <a:ext cx="8520599" cy="3416400"/>
          </a:xfrm>
          <a:prstGeom prst="rect">
            <a:avLst/>
          </a:prstGeom>
        </p:spPr>
        <p:txBody>
          <a:bodyPr anchorCtr="0" anchor="t" bIns="91425" lIns="91425" rIns="91425" tIns="91425">
            <a:noAutofit/>
          </a:bodyPr>
          <a:lstStyle/>
          <a:p>
            <a:pPr algn="ctr">
              <a:spcBef>
                <a:spcPts val="0"/>
              </a:spcBef>
              <a:buNone/>
            </a:pPr>
            <a:r>
              <a:rPr lang="en" sz="3000"/>
              <a:t>As a fire officer I want to be able to select a fireman and which truck I want to put said fireman on so that we can quickly respond to the call.</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8450"/>
            <a:ext cx="8520599" cy="572699"/>
          </a:xfrm>
          <a:prstGeom prst="rect">
            <a:avLst/>
          </a:prstGeom>
        </p:spPr>
        <p:txBody>
          <a:bodyPr anchorCtr="0" anchor="t" bIns="91425" lIns="91425" rIns="91425" tIns="91425">
            <a:noAutofit/>
          </a:bodyPr>
          <a:lstStyle/>
          <a:p>
            <a:pPr rtl="0">
              <a:spcBef>
                <a:spcPts val="0"/>
              </a:spcBef>
              <a:buNone/>
            </a:pPr>
            <a:r>
              <a:rPr lang="en" sz="3600"/>
              <a:t>Acceptance Criteria</a:t>
            </a:r>
          </a:p>
          <a:p>
            <a:pPr>
              <a:spcBef>
                <a:spcPts val="0"/>
              </a:spcBef>
              <a:buNone/>
            </a:pPr>
            <a:r>
              <a:t/>
            </a:r>
            <a:endParaRPr/>
          </a:p>
        </p:txBody>
      </p:sp>
      <p:sp>
        <p:nvSpPr>
          <p:cNvPr id="84" name="Shape 84"/>
          <p:cNvSpPr txBox="1"/>
          <p:nvPr>
            <p:ph idx="1" type="body"/>
          </p:nvPr>
        </p:nvSpPr>
        <p:spPr>
          <a:xfrm>
            <a:off x="180275" y="721050"/>
            <a:ext cx="9061200" cy="4314299"/>
          </a:xfrm>
          <a:prstGeom prst="rect">
            <a:avLst/>
          </a:prstGeom>
        </p:spPr>
        <p:txBody>
          <a:bodyPr anchorCtr="0" anchor="t" bIns="91425" lIns="91425" rIns="91425" tIns="91425">
            <a:noAutofit/>
          </a:bodyPr>
          <a:lstStyle/>
          <a:p>
            <a:pPr rtl="0">
              <a:lnSpc>
                <a:spcPct val="138000"/>
              </a:lnSpc>
              <a:spcBef>
                <a:spcPts val="0"/>
              </a:spcBef>
              <a:spcAft>
                <a:spcPts val="0"/>
              </a:spcAft>
              <a:buNone/>
            </a:pPr>
            <a:r>
              <a:rPr lang="en" sz="2600">
                <a:solidFill>
                  <a:schemeClr val="accent5"/>
                </a:solidFill>
              </a:rPr>
              <a:t>Given</a:t>
            </a:r>
            <a:r>
              <a:rPr lang="en" sz="2600"/>
              <a:t> that there is an emergency</a:t>
            </a:r>
          </a:p>
          <a:p>
            <a:pPr indent="457200" rtl="0">
              <a:lnSpc>
                <a:spcPct val="138000"/>
              </a:lnSpc>
              <a:spcBef>
                <a:spcPts val="0"/>
              </a:spcBef>
              <a:spcAft>
                <a:spcPts val="0"/>
              </a:spcAft>
              <a:buNone/>
            </a:pPr>
            <a:r>
              <a:rPr lang="en" sz="2600">
                <a:solidFill>
                  <a:schemeClr val="accent5"/>
                </a:solidFill>
              </a:rPr>
              <a:t>And</a:t>
            </a:r>
            <a:r>
              <a:rPr lang="en" sz="2600"/>
              <a:t> that there are fire trucks available</a:t>
            </a:r>
          </a:p>
          <a:p>
            <a:pPr indent="457200" rtl="0">
              <a:lnSpc>
                <a:spcPct val="138000"/>
              </a:lnSpc>
              <a:spcBef>
                <a:spcPts val="0"/>
              </a:spcBef>
              <a:spcAft>
                <a:spcPts val="0"/>
              </a:spcAft>
              <a:buNone/>
            </a:pPr>
            <a:r>
              <a:rPr lang="en" sz="2600">
                <a:solidFill>
                  <a:schemeClr val="accent5"/>
                </a:solidFill>
              </a:rPr>
              <a:t>And</a:t>
            </a:r>
            <a:r>
              <a:rPr lang="en" sz="2600"/>
              <a:t> that the selected fireman responded to the given call</a:t>
            </a:r>
          </a:p>
          <a:p>
            <a:pPr indent="457200" rtl="0">
              <a:lnSpc>
                <a:spcPct val="138000"/>
              </a:lnSpc>
              <a:spcBef>
                <a:spcPts val="0"/>
              </a:spcBef>
              <a:spcAft>
                <a:spcPts val="0"/>
              </a:spcAft>
              <a:buNone/>
            </a:pPr>
            <a:r>
              <a:rPr lang="en" sz="2600">
                <a:solidFill>
                  <a:schemeClr val="accent5"/>
                </a:solidFill>
              </a:rPr>
              <a:t>And</a:t>
            </a:r>
            <a:r>
              <a:rPr lang="en" sz="2600"/>
              <a:t> that there is space on the selected fire truck</a:t>
            </a:r>
          </a:p>
          <a:p>
            <a:pPr indent="0" marL="457200" rtl="0">
              <a:lnSpc>
                <a:spcPct val="138000"/>
              </a:lnSpc>
              <a:spcBef>
                <a:spcPts val="0"/>
              </a:spcBef>
              <a:spcAft>
                <a:spcPts val="0"/>
              </a:spcAft>
              <a:buNone/>
            </a:pPr>
            <a:r>
              <a:rPr lang="en" sz="2600">
                <a:solidFill>
                  <a:schemeClr val="accent5"/>
                </a:solidFill>
              </a:rPr>
              <a:t>When</a:t>
            </a:r>
            <a:r>
              <a:rPr lang="en" sz="2600"/>
              <a:t> the fire officers go to select a fireman and a          firetruck</a:t>
            </a:r>
          </a:p>
          <a:p>
            <a:pPr indent="0" marL="457200" rtl="0">
              <a:lnSpc>
                <a:spcPct val="138000"/>
              </a:lnSpc>
              <a:spcBef>
                <a:spcPts val="0"/>
              </a:spcBef>
              <a:spcAft>
                <a:spcPts val="0"/>
              </a:spcAft>
              <a:buNone/>
            </a:pPr>
            <a:r>
              <a:rPr lang="en" sz="2600">
                <a:solidFill>
                  <a:schemeClr val="accent5"/>
                </a:solidFill>
              </a:rPr>
              <a:t>Then</a:t>
            </a:r>
            <a:r>
              <a:rPr lang="en" sz="2600"/>
              <a:t> the fire officer is able to assign the fireman to the fire truck.</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600"/>
              <a:t>User Story 3</a:t>
            </a:r>
          </a:p>
        </p:txBody>
      </p:sp>
      <p:sp>
        <p:nvSpPr>
          <p:cNvPr id="90" name="Shape 90"/>
          <p:cNvSpPr txBox="1"/>
          <p:nvPr>
            <p:ph idx="1" type="body"/>
          </p:nvPr>
        </p:nvSpPr>
        <p:spPr>
          <a:xfrm>
            <a:off x="311700" y="1152475"/>
            <a:ext cx="8520599" cy="3416400"/>
          </a:xfrm>
          <a:prstGeom prst="rect">
            <a:avLst/>
          </a:prstGeom>
        </p:spPr>
        <p:txBody>
          <a:bodyPr anchorCtr="0" anchor="t" bIns="91425" lIns="91425" rIns="91425" tIns="91425">
            <a:noAutofit/>
          </a:bodyPr>
          <a:lstStyle/>
          <a:p>
            <a:pPr algn="ctr">
              <a:spcBef>
                <a:spcPts val="0"/>
              </a:spcBef>
              <a:buNone/>
            </a:pPr>
            <a:r>
              <a:rPr lang="en" sz="3000"/>
              <a:t>As a fire officer, I want to see call information on the screen so that I can accurately respond to the call.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600"/>
              <a:t>Acceptance Criteria</a:t>
            </a:r>
          </a:p>
        </p:txBody>
      </p:sp>
      <p:sp>
        <p:nvSpPr>
          <p:cNvPr id="96" name="Shape 96"/>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lnSpc>
                <a:spcPct val="100000"/>
              </a:lnSpc>
              <a:spcBef>
                <a:spcPts val="0"/>
              </a:spcBef>
              <a:buNone/>
            </a:pPr>
            <a:r>
              <a:rPr lang="en" sz="3000">
                <a:solidFill>
                  <a:schemeClr val="accent5"/>
                </a:solidFill>
              </a:rPr>
              <a:t>Given</a:t>
            </a:r>
            <a:r>
              <a:rPr lang="en" sz="3000"/>
              <a:t> that there is an active call</a:t>
            </a:r>
          </a:p>
          <a:p>
            <a:pPr indent="0" marL="457200" rtl="0">
              <a:lnSpc>
                <a:spcPct val="100000"/>
              </a:lnSpc>
              <a:spcBef>
                <a:spcPts val="0"/>
              </a:spcBef>
              <a:buNone/>
            </a:pPr>
            <a:r>
              <a:rPr lang="en" sz="3000">
                <a:solidFill>
                  <a:schemeClr val="accent5"/>
                </a:solidFill>
              </a:rPr>
              <a:t>When</a:t>
            </a:r>
            <a:r>
              <a:rPr lang="en" sz="3000"/>
              <a:t> the fire officer goes to assign firefighters to fire trucks</a:t>
            </a:r>
          </a:p>
          <a:p>
            <a:pPr indent="0" marL="457200">
              <a:lnSpc>
                <a:spcPct val="100000"/>
              </a:lnSpc>
              <a:spcBef>
                <a:spcPts val="0"/>
              </a:spcBef>
              <a:buNone/>
            </a:pPr>
            <a:r>
              <a:rPr lang="en" sz="3000">
                <a:solidFill>
                  <a:schemeClr val="accent5"/>
                </a:solidFill>
              </a:rPr>
              <a:t>Then</a:t>
            </a:r>
            <a:r>
              <a:rPr lang="en" sz="3000"/>
              <a:t> the call information will be displayed at the top of the page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989200" y="122087"/>
            <a:ext cx="7165600" cy="48993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