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741" r:id="rId1"/>
  </p:sldMasterIdLst>
  <p:notesMasterIdLst>
    <p:notesMasterId r:id="rId17"/>
  </p:notesMasterIdLst>
  <p:handoutMasterIdLst>
    <p:handoutMasterId r:id="rId18"/>
  </p:handoutMasterIdLst>
  <p:sldIdLst>
    <p:sldId id="961" r:id="rId2"/>
    <p:sldId id="904" r:id="rId3"/>
    <p:sldId id="941" r:id="rId4"/>
    <p:sldId id="950" r:id="rId5"/>
    <p:sldId id="962" r:id="rId6"/>
    <p:sldId id="954" r:id="rId7"/>
    <p:sldId id="955" r:id="rId8"/>
    <p:sldId id="958" r:id="rId9"/>
    <p:sldId id="959" r:id="rId10"/>
    <p:sldId id="952" r:id="rId11"/>
    <p:sldId id="960" r:id="rId12"/>
    <p:sldId id="963" r:id="rId13"/>
    <p:sldId id="964" r:id="rId14"/>
    <p:sldId id="966" r:id="rId15"/>
    <p:sldId id="949" r:id="rId16"/>
  </p:sldIdLst>
  <p:sldSz cx="12192000" cy="6858000"/>
  <p:notesSz cx="7112000" cy="939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00" userDrawn="1">
          <p15:clr>
            <a:srgbClr val="A4A3A4"/>
          </p15:clr>
        </p15:guide>
        <p15:guide id="3" orient="horz" pos="1734" userDrawn="1">
          <p15:clr>
            <a:srgbClr val="A4A3A4"/>
          </p15:clr>
        </p15:guide>
        <p15:guide id="4" orient="horz" pos="3768" userDrawn="1">
          <p15:clr>
            <a:srgbClr val="A4A3A4"/>
          </p15:clr>
        </p15:guide>
        <p15:guide id="5" orient="horz" pos="4080" userDrawn="1">
          <p15:clr>
            <a:srgbClr val="A4A3A4"/>
          </p15:clr>
        </p15:guide>
        <p15:guide id="6" pos="3869" userDrawn="1">
          <p15:clr>
            <a:srgbClr val="A4A3A4"/>
          </p15:clr>
        </p15:guide>
        <p15:guide id="7" pos="384" userDrawn="1">
          <p15:clr>
            <a:srgbClr val="A4A3A4"/>
          </p15:clr>
        </p15:guide>
        <p15:guide id="8" pos="7488" userDrawn="1">
          <p15:clr>
            <a:srgbClr val="A4A3A4"/>
          </p15:clr>
        </p15:guide>
      </p15:sldGuideLst>
    </p:ext>
    <p:ext uri="{2D200454-40CA-4A62-9FC3-DE9A4176ACB9}">
      <p15:notesGuideLst xmlns:p15="http://schemas.microsoft.com/office/powerpoint/2012/main">
        <p15:guide id="1" orient="horz" pos="2961">
          <p15:clr>
            <a:srgbClr val="A4A3A4"/>
          </p15:clr>
        </p15:guide>
        <p15:guide id="2" pos="22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BCC"/>
    <a:srgbClr val="2A95D2"/>
    <a:srgbClr val="3DFF1D"/>
    <a:srgbClr val="FFFF99"/>
    <a:srgbClr val="99CC00"/>
    <a:srgbClr val="800000"/>
    <a:srgbClr val="238D23"/>
    <a:srgbClr val="0099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1" autoAdjust="0"/>
    <p:restoredTop sz="94280" autoAdjust="0"/>
  </p:normalViewPr>
  <p:slideViewPr>
    <p:cSldViewPr snapToGrid="0">
      <p:cViewPr varScale="1">
        <p:scale>
          <a:sx n="66" d="100"/>
          <a:sy n="66" d="100"/>
        </p:scale>
        <p:origin x="90" y="210"/>
      </p:cViewPr>
      <p:guideLst>
        <p:guide orient="horz" pos="2160"/>
        <p:guide orient="horz" pos="1200"/>
        <p:guide orient="horz" pos="1734"/>
        <p:guide orient="horz" pos="3768"/>
        <p:guide orient="horz" pos="4080"/>
        <p:guide pos="3869"/>
        <p:guide pos="384"/>
        <p:guide pos="74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p:scale>
          <a:sx n="85" d="100"/>
          <a:sy n="85" d="100"/>
        </p:scale>
        <p:origin x="2160" y="-852"/>
      </p:cViewPr>
      <p:guideLst>
        <p:guide orient="horz" pos="2961"/>
        <p:guide pos="22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1"/>
            <a:ext cx="3081867" cy="461955"/>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defRPr sz="1200">
                <a:latin typeface="Times New Roman" charset="0"/>
              </a:defRPr>
            </a:lvl1pPr>
          </a:lstStyle>
          <a:p>
            <a:pPr>
              <a:defRPr/>
            </a:pPr>
            <a:endParaRPr lang="en-US" dirty="0"/>
          </a:p>
        </p:txBody>
      </p:sp>
      <p:sp>
        <p:nvSpPr>
          <p:cNvPr id="200707" name="Rectangle 3"/>
          <p:cNvSpPr>
            <a:spLocks noGrp="1" noChangeArrowheads="1"/>
          </p:cNvSpPr>
          <p:nvPr>
            <p:ph type="dt" sz="quarter" idx="1"/>
          </p:nvPr>
        </p:nvSpPr>
        <p:spPr bwMode="auto">
          <a:xfrm>
            <a:off x="4030133" y="1"/>
            <a:ext cx="3081867" cy="461955"/>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lgn="r">
              <a:defRPr sz="1200">
                <a:latin typeface="Times New Roman" charset="0"/>
              </a:defRPr>
            </a:lvl1pPr>
          </a:lstStyle>
          <a:p>
            <a:pPr>
              <a:defRPr/>
            </a:pPr>
            <a:endParaRPr lang="en-US" dirty="0"/>
          </a:p>
        </p:txBody>
      </p:sp>
      <p:sp>
        <p:nvSpPr>
          <p:cNvPr id="200708" name="Rectangle 4"/>
          <p:cNvSpPr>
            <a:spLocks noGrp="1" noChangeArrowheads="1"/>
          </p:cNvSpPr>
          <p:nvPr>
            <p:ph type="ftr" sz="quarter" idx="2"/>
          </p:nvPr>
        </p:nvSpPr>
        <p:spPr bwMode="auto">
          <a:xfrm>
            <a:off x="0" y="8936046"/>
            <a:ext cx="3081867" cy="461955"/>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defRPr sz="1200">
                <a:latin typeface="Times New Roman" charset="0"/>
              </a:defRPr>
            </a:lvl1pPr>
          </a:lstStyle>
          <a:p>
            <a:pPr>
              <a:defRPr/>
            </a:pPr>
            <a:endParaRPr lang="en-US" dirty="0"/>
          </a:p>
        </p:txBody>
      </p:sp>
      <p:sp>
        <p:nvSpPr>
          <p:cNvPr id="200709" name="Rectangle 5"/>
          <p:cNvSpPr>
            <a:spLocks noGrp="1" noChangeArrowheads="1"/>
          </p:cNvSpPr>
          <p:nvPr>
            <p:ph type="sldNum" sz="quarter" idx="3"/>
          </p:nvPr>
        </p:nvSpPr>
        <p:spPr bwMode="auto">
          <a:xfrm>
            <a:off x="4030133" y="8936046"/>
            <a:ext cx="3081867" cy="461955"/>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lgn="r">
              <a:defRPr sz="1200">
                <a:latin typeface="Times New Roman" charset="0"/>
              </a:defRPr>
            </a:lvl1pPr>
          </a:lstStyle>
          <a:p>
            <a:pPr>
              <a:defRPr/>
            </a:pPr>
            <a:fld id="{817FCC3D-2A29-4ED7-8DA3-F27B5934F19D}" type="slidenum">
              <a:rPr lang="en-US"/>
              <a:pPr>
                <a:defRPr/>
              </a:pPr>
              <a:t>‹#›</a:t>
            </a:fld>
            <a:endParaRPr lang="en-US" dirty="0"/>
          </a:p>
        </p:txBody>
      </p:sp>
    </p:spTree>
    <p:extLst>
      <p:ext uri="{BB962C8B-B14F-4D97-AF65-F5344CB8AC3E}">
        <p14:creationId xmlns:p14="http://schemas.microsoft.com/office/powerpoint/2010/main" val="179546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81867" cy="470147"/>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defRPr sz="1200">
                <a:latin typeface="Times New Roman" charset="0"/>
              </a:defRPr>
            </a:lvl1pPr>
          </a:lstStyle>
          <a:p>
            <a:pPr>
              <a:defRPr/>
            </a:pPr>
            <a:endParaRPr lang="en-US" dirty="0"/>
          </a:p>
        </p:txBody>
      </p:sp>
      <p:sp>
        <p:nvSpPr>
          <p:cNvPr id="7171" name="Rectangle 3"/>
          <p:cNvSpPr>
            <a:spLocks noGrp="1" noChangeArrowheads="1"/>
          </p:cNvSpPr>
          <p:nvPr>
            <p:ph type="dt" idx="1"/>
          </p:nvPr>
        </p:nvSpPr>
        <p:spPr bwMode="auto">
          <a:xfrm>
            <a:off x="4030133" y="0"/>
            <a:ext cx="3081867" cy="470147"/>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lgn="r">
              <a:defRPr sz="1200">
                <a:latin typeface="Times New Roman" charset="0"/>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423863" y="704850"/>
            <a:ext cx="6264275" cy="35242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8267" y="4463928"/>
            <a:ext cx="5215467" cy="4229673"/>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927854"/>
            <a:ext cx="3081867" cy="470147"/>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defRPr sz="1200">
                <a:latin typeface="Times New Roman" charset="0"/>
              </a:defRPr>
            </a:lvl1pPr>
          </a:lstStyle>
          <a:p>
            <a:pPr>
              <a:defRPr/>
            </a:pPr>
            <a:endParaRPr lang="en-US" dirty="0"/>
          </a:p>
        </p:txBody>
      </p:sp>
      <p:sp>
        <p:nvSpPr>
          <p:cNvPr id="7175" name="Rectangle 7"/>
          <p:cNvSpPr>
            <a:spLocks noGrp="1" noChangeArrowheads="1"/>
          </p:cNvSpPr>
          <p:nvPr>
            <p:ph type="sldNum" sz="quarter" idx="5"/>
          </p:nvPr>
        </p:nvSpPr>
        <p:spPr bwMode="auto">
          <a:xfrm>
            <a:off x="4030133" y="8927854"/>
            <a:ext cx="3081867" cy="470147"/>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lgn="r">
              <a:defRPr sz="1200">
                <a:latin typeface="Times New Roman" charset="0"/>
              </a:defRPr>
            </a:lvl1pPr>
          </a:lstStyle>
          <a:p>
            <a:pPr>
              <a:defRPr/>
            </a:pPr>
            <a:fld id="{F08B570E-E463-4171-A2AA-9C5E76792564}" type="slidenum">
              <a:rPr lang="en-US"/>
              <a:pPr>
                <a:defRPr/>
              </a:pPr>
              <a:t>‹#›</a:t>
            </a:fld>
            <a:endParaRPr lang="en-US" dirty="0"/>
          </a:p>
        </p:txBody>
      </p:sp>
    </p:spTree>
    <p:extLst>
      <p:ext uri="{BB962C8B-B14F-4D97-AF65-F5344CB8AC3E}">
        <p14:creationId xmlns:p14="http://schemas.microsoft.com/office/powerpoint/2010/main" val="2350970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78400" y="4267200"/>
            <a:ext cx="6908800" cy="1066800"/>
          </a:xfrm>
        </p:spPr>
        <p:txBody>
          <a:bodyPr anchor="b">
            <a:normAutofit/>
          </a:bodyPr>
          <a:lstStyle>
            <a:lvl1pPr algn="r">
              <a:defRPr sz="3000">
                <a:solidFill>
                  <a:schemeClr val="bg1">
                    <a:lumMod val="65000"/>
                  </a:schemeClr>
                </a:solidFill>
                <a:latin typeface="Star Jedi" panose="040B0000000000000000" pitchFamily="82" charset="0"/>
              </a:defRPr>
            </a:lvl1pPr>
          </a:lstStyle>
          <a:p>
            <a:r>
              <a:rPr lang="en-US"/>
              <a:t>Click to edit Master title style</a:t>
            </a:r>
            <a:endParaRPr lang="en-US" dirty="0"/>
          </a:p>
        </p:txBody>
      </p:sp>
      <p:sp>
        <p:nvSpPr>
          <p:cNvPr id="3" name="Subtitle 2"/>
          <p:cNvSpPr>
            <a:spLocks noGrp="1"/>
          </p:cNvSpPr>
          <p:nvPr>
            <p:ph type="subTitle" idx="1"/>
          </p:nvPr>
        </p:nvSpPr>
        <p:spPr>
          <a:xfrm>
            <a:off x="4978400" y="5257800"/>
            <a:ext cx="6908800" cy="990600"/>
          </a:xfrm>
        </p:spPr>
        <p:txBody>
          <a:bodyPr>
            <a:normAutofit/>
          </a:bodyPr>
          <a:lstStyle>
            <a:lvl1pPr marL="0" indent="0" algn="r">
              <a:buNone/>
              <a:defRPr sz="2400" b="1">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1219200" y="6477001"/>
            <a:ext cx="10668000" cy="244475"/>
          </a:xfrm>
        </p:spPr>
        <p:txBody>
          <a:bodyPr/>
          <a:lstStyle>
            <a:lvl1pPr algn="r">
              <a:defRPr sz="900"/>
            </a:lvl1pPr>
          </a:lstStyle>
          <a:p>
            <a:r>
              <a:rPr lang="en-US" dirty="0"/>
              <a:t>(c) 2019 Ipsos MMA. All rights reserved. Proprietary and confidential</a:t>
            </a:r>
          </a:p>
        </p:txBody>
      </p:sp>
    </p:spTree>
    <p:extLst>
      <p:ext uri="{BB962C8B-B14F-4D97-AF65-F5344CB8AC3E}">
        <p14:creationId xmlns:p14="http://schemas.microsoft.com/office/powerpoint/2010/main" val="11676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(c) 2019 Ipsos MMA. All rights reserved. Proprietary and confidential</a:t>
            </a:r>
          </a:p>
        </p:txBody>
      </p:sp>
      <p:sp>
        <p:nvSpPr>
          <p:cNvPr id="6" name="Slide Number Placeholder 5"/>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129711893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(c) 2019 Ipsos MMA. All rights reserved. Proprietary and confidential</a:t>
            </a:r>
          </a:p>
        </p:txBody>
      </p:sp>
      <p:sp>
        <p:nvSpPr>
          <p:cNvPr id="6" name="Slide Number Placeholder 5"/>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400276140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7" name="Line 7"/>
          <p:cNvSpPr>
            <a:spLocks noChangeShapeType="1"/>
          </p:cNvSpPr>
          <p:nvPr/>
        </p:nvSpPr>
        <p:spPr bwMode="auto">
          <a:xfrm>
            <a:off x="609600" y="909638"/>
            <a:ext cx="11277600" cy="0"/>
          </a:xfrm>
          <a:prstGeom prst="line">
            <a:avLst/>
          </a:prstGeom>
          <a:noFill/>
          <a:ln w="28575">
            <a:solidFill>
              <a:schemeClr val="bg2">
                <a:lumMod val="40000"/>
                <a:lumOff val="60000"/>
              </a:schemeClr>
            </a:solidFill>
            <a:round/>
            <a:headEnd/>
            <a:tailEnd/>
          </a:ln>
          <a:effectLst/>
        </p:spPr>
        <p:txBody>
          <a:bodyPr anchor="ctr">
            <a:spAutoFit/>
          </a:bodyPr>
          <a:lstStyle/>
          <a:p>
            <a:pPr algn="ctr">
              <a:defRPr/>
            </a:pPr>
            <a:endParaRPr lang="en-US" sz="1800" dirty="0">
              <a:solidFill>
                <a:srgbClr val="000000"/>
              </a:solidFill>
            </a:endParaRPr>
          </a:p>
        </p:txBody>
      </p:sp>
      <p:sp>
        <p:nvSpPr>
          <p:cNvPr id="8" name="Text Box 12"/>
          <p:cNvSpPr txBox="1">
            <a:spLocks noChangeArrowheads="1"/>
          </p:cNvSpPr>
          <p:nvPr/>
        </p:nvSpPr>
        <p:spPr bwMode="auto">
          <a:xfrm>
            <a:off x="11480800" y="6629400"/>
            <a:ext cx="304800" cy="152400"/>
          </a:xfrm>
          <a:prstGeom prst="rect">
            <a:avLst/>
          </a:prstGeom>
          <a:noFill/>
          <a:ln w="9525">
            <a:noFill/>
            <a:miter lim="800000"/>
            <a:headEnd/>
            <a:tailEnd/>
          </a:ln>
          <a:effectLst/>
        </p:spPr>
        <p:txBody>
          <a:bodyPr lIns="0" tIns="0" rIns="0" bIns="0" anchor="b">
            <a:spAutoFit/>
          </a:bodyPr>
          <a:lstStyle/>
          <a:p>
            <a:pPr algn="r">
              <a:defRPr/>
            </a:pPr>
            <a:fld id="{F261A335-39BF-46DE-A8E2-314E2EA0DE8C}" type="slidenum">
              <a:rPr kumimoji="1" lang="en-US" sz="1000">
                <a:solidFill>
                  <a:srgbClr val="000000"/>
                </a:solidFill>
                <a:latin typeface="Arial" charset="0"/>
              </a:rPr>
              <a:pPr algn="r">
                <a:defRPr/>
              </a:pPr>
              <a:t>‹#›</a:t>
            </a:fld>
            <a:endParaRPr kumimoji="1" lang="en-US" sz="1000" dirty="0">
              <a:solidFill>
                <a:srgbClr val="000000"/>
              </a:solidFill>
              <a:latin typeface="Arial" charset="0"/>
            </a:endParaRPr>
          </a:p>
        </p:txBody>
      </p:sp>
      <p:sp>
        <p:nvSpPr>
          <p:cNvPr id="2" name="Title 1"/>
          <p:cNvSpPr>
            <a:spLocks noGrp="1"/>
          </p:cNvSpPr>
          <p:nvPr>
            <p:ph type="title"/>
          </p:nvPr>
        </p:nvSpPr>
        <p:spPr>
          <a:xfrm>
            <a:off x="609600" y="595391"/>
            <a:ext cx="11277600" cy="301625"/>
          </a:xfrm>
          <a:prstGeom prst="rect">
            <a:avLst/>
          </a:prstGeom>
        </p:spPr>
        <p:txBody>
          <a:bodyPr lIns="0" rIns="0" bIns="0" anchor="b" anchorCtr="0"/>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 name="Content Placeholder 2"/>
          <p:cNvSpPr>
            <a:spLocks noGrp="1"/>
          </p:cNvSpPr>
          <p:nvPr>
            <p:ph sz="half" idx="10"/>
          </p:nvPr>
        </p:nvSpPr>
        <p:spPr>
          <a:xfrm>
            <a:off x="3458464"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Content Placeholder 2"/>
          <p:cNvSpPr>
            <a:spLocks noGrp="1"/>
          </p:cNvSpPr>
          <p:nvPr>
            <p:ph sz="half" idx="11"/>
          </p:nvPr>
        </p:nvSpPr>
        <p:spPr>
          <a:xfrm>
            <a:off x="6307328"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9" name="Content Placeholder 2"/>
          <p:cNvSpPr>
            <a:spLocks noGrp="1"/>
          </p:cNvSpPr>
          <p:nvPr>
            <p:ph sz="half" idx="12"/>
          </p:nvPr>
        </p:nvSpPr>
        <p:spPr>
          <a:xfrm>
            <a:off x="9156192"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1" name="Picture 80" descr="CURRENT MM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63452" y="218441"/>
            <a:ext cx="1252240" cy="40935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7" name="Line 7"/>
          <p:cNvSpPr>
            <a:spLocks noChangeShapeType="1"/>
          </p:cNvSpPr>
          <p:nvPr/>
        </p:nvSpPr>
        <p:spPr bwMode="auto">
          <a:xfrm>
            <a:off x="609600" y="909638"/>
            <a:ext cx="11277600" cy="0"/>
          </a:xfrm>
          <a:prstGeom prst="line">
            <a:avLst/>
          </a:prstGeom>
          <a:noFill/>
          <a:ln w="28575">
            <a:solidFill>
              <a:schemeClr val="bg2">
                <a:lumMod val="40000"/>
                <a:lumOff val="60000"/>
              </a:schemeClr>
            </a:solidFill>
            <a:round/>
            <a:headEnd/>
            <a:tailEnd/>
          </a:ln>
          <a:effectLst/>
        </p:spPr>
        <p:txBody>
          <a:bodyPr anchor="ctr">
            <a:spAutoFit/>
          </a:bodyPr>
          <a:lstStyle/>
          <a:p>
            <a:pPr algn="ctr">
              <a:defRPr/>
            </a:pPr>
            <a:endParaRPr lang="en-US" sz="1800" dirty="0">
              <a:solidFill>
                <a:srgbClr val="000000"/>
              </a:solidFill>
            </a:endParaRPr>
          </a:p>
        </p:txBody>
      </p:sp>
      <p:sp>
        <p:nvSpPr>
          <p:cNvPr id="8" name="Text Box 12"/>
          <p:cNvSpPr txBox="1">
            <a:spLocks noChangeArrowheads="1"/>
          </p:cNvSpPr>
          <p:nvPr/>
        </p:nvSpPr>
        <p:spPr bwMode="auto">
          <a:xfrm>
            <a:off x="11480800" y="6629400"/>
            <a:ext cx="304800" cy="152400"/>
          </a:xfrm>
          <a:prstGeom prst="rect">
            <a:avLst/>
          </a:prstGeom>
          <a:noFill/>
          <a:ln w="9525">
            <a:noFill/>
            <a:miter lim="800000"/>
            <a:headEnd/>
            <a:tailEnd/>
          </a:ln>
          <a:effectLst/>
        </p:spPr>
        <p:txBody>
          <a:bodyPr lIns="0" tIns="0" rIns="0" bIns="0" anchor="b">
            <a:spAutoFit/>
          </a:bodyPr>
          <a:lstStyle/>
          <a:p>
            <a:pPr algn="r">
              <a:defRPr/>
            </a:pPr>
            <a:fld id="{F261A335-39BF-46DE-A8E2-314E2EA0DE8C}" type="slidenum">
              <a:rPr kumimoji="1" lang="en-US" sz="1000">
                <a:solidFill>
                  <a:srgbClr val="000000"/>
                </a:solidFill>
                <a:latin typeface="Arial" charset="0"/>
              </a:rPr>
              <a:pPr algn="r">
                <a:defRPr/>
              </a:pPr>
              <a:t>‹#›</a:t>
            </a:fld>
            <a:endParaRPr kumimoji="1" lang="en-US" sz="1000" dirty="0">
              <a:solidFill>
                <a:srgbClr val="000000"/>
              </a:solidFill>
              <a:latin typeface="Arial" charset="0"/>
            </a:endParaRPr>
          </a:p>
        </p:txBody>
      </p:sp>
      <p:sp>
        <p:nvSpPr>
          <p:cNvPr id="2" name="Title 1"/>
          <p:cNvSpPr>
            <a:spLocks noGrp="1"/>
          </p:cNvSpPr>
          <p:nvPr>
            <p:ph type="title"/>
          </p:nvPr>
        </p:nvSpPr>
        <p:spPr>
          <a:xfrm>
            <a:off x="609600" y="595391"/>
            <a:ext cx="11277600" cy="301625"/>
          </a:xfrm>
          <a:prstGeom prst="rect">
            <a:avLst/>
          </a:prstGeom>
        </p:spPr>
        <p:txBody>
          <a:bodyPr lIns="0" rIns="0" bIns="0" anchor="b" anchorCtr="0"/>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 name="Content Placeholder 2"/>
          <p:cNvSpPr>
            <a:spLocks noGrp="1"/>
          </p:cNvSpPr>
          <p:nvPr>
            <p:ph sz="half" idx="10"/>
          </p:nvPr>
        </p:nvSpPr>
        <p:spPr>
          <a:xfrm>
            <a:off x="3458464"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Content Placeholder 2"/>
          <p:cNvSpPr>
            <a:spLocks noGrp="1"/>
          </p:cNvSpPr>
          <p:nvPr>
            <p:ph sz="half" idx="11"/>
          </p:nvPr>
        </p:nvSpPr>
        <p:spPr>
          <a:xfrm>
            <a:off x="6307328"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9" name="Content Placeholder 2"/>
          <p:cNvSpPr>
            <a:spLocks noGrp="1"/>
          </p:cNvSpPr>
          <p:nvPr>
            <p:ph sz="half" idx="12"/>
          </p:nvPr>
        </p:nvSpPr>
        <p:spPr>
          <a:xfrm>
            <a:off x="9156192" y="1028700"/>
            <a:ext cx="2731008" cy="4686300"/>
          </a:xfrm>
          <a:prstGeom prst="rect">
            <a:avLst/>
          </a:prstGeom>
        </p:spPr>
        <p:txBody>
          <a:bodyPr lIns="0" rIns="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1" name="Picture 80" descr="CURRENT MM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63452" y="218441"/>
            <a:ext cx="1252240" cy="409357"/>
          </a:xfrm>
          <a:prstGeom prst="rect">
            <a:avLst/>
          </a:prstGeom>
          <a:noFill/>
          <a:ln>
            <a:noFill/>
          </a:ln>
        </p:spPr>
      </p:pic>
    </p:spTree>
    <p:extLst>
      <p:ext uri="{BB962C8B-B14F-4D97-AF65-F5344CB8AC3E}">
        <p14:creationId xmlns:p14="http://schemas.microsoft.com/office/powerpoint/2010/main" val="310948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Line 7"/>
          <p:cNvSpPr>
            <a:spLocks noChangeShapeType="1"/>
          </p:cNvSpPr>
          <p:nvPr userDrawn="1"/>
        </p:nvSpPr>
        <p:spPr bwMode="auto">
          <a:xfrm>
            <a:off x="609600" y="909638"/>
            <a:ext cx="11277600" cy="0"/>
          </a:xfrm>
          <a:prstGeom prst="line">
            <a:avLst/>
          </a:prstGeom>
          <a:noFill/>
          <a:ln w="28575">
            <a:solidFill>
              <a:schemeClr val="bg2">
                <a:lumMod val="40000"/>
                <a:lumOff val="60000"/>
              </a:schemeClr>
            </a:solidFill>
            <a:round/>
            <a:headEnd/>
            <a:tailEnd/>
          </a:ln>
          <a:effectLst/>
        </p:spPr>
        <p:txBody>
          <a:bodyPr anchor="ctr">
            <a:spAutoFit/>
          </a:bodyPr>
          <a:lstStyle/>
          <a:p>
            <a:pPr algn="ctr">
              <a:defRPr/>
            </a:pPr>
            <a:endParaRPr lang="en-US" sz="1800" dirty="0">
              <a:solidFill>
                <a:srgbClr val="000000"/>
              </a:solidFill>
            </a:endParaRPr>
          </a:p>
        </p:txBody>
      </p:sp>
      <p:sp>
        <p:nvSpPr>
          <p:cNvPr id="4" name="Text Box 12"/>
          <p:cNvSpPr txBox="1">
            <a:spLocks noChangeArrowheads="1"/>
          </p:cNvSpPr>
          <p:nvPr userDrawn="1"/>
        </p:nvSpPr>
        <p:spPr bwMode="auto">
          <a:xfrm>
            <a:off x="11480800" y="6629400"/>
            <a:ext cx="304800" cy="152400"/>
          </a:xfrm>
          <a:prstGeom prst="rect">
            <a:avLst/>
          </a:prstGeom>
          <a:noFill/>
          <a:ln w="9525">
            <a:noFill/>
            <a:miter lim="800000"/>
            <a:headEnd/>
            <a:tailEnd/>
          </a:ln>
          <a:effectLst/>
        </p:spPr>
        <p:txBody>
          <a:bodyPr lIns="0" tIns="0" rIns="0" bIns="0" anchor="b">
            <a:spAutoFit/>
          </a:bodyPr>
          <a:lstStyle/>
          <a:p>
            <a:pPr algn="r">
              <a:defRPr/>
            </a:pPr>
            <a:fld id="{D5D83692-6DB7-4301-B7DE-FA50EF158EA8}" type="slidenum">
              <a:rPr kumimoji="1" lang="en-US" sz="1000">
                <a:solidFill>
                  <a:srgbClr val="000000"/>
                </a:solidFill>
                <a:latin typeface="Arial" charset="0"/>
              </a:rPr>
              <a:pPr algn="r">
                <a:defRPr/>
              </a:pPr>
              <a:t>‹#›</a:t>
            </a:fld>
            <a:endParaRPr kumimoji="1" lang="en-US" sz="1000" dirty="0">
              <a:solidFill>
                <a:srgbClr val="000000"/>
              </a:solidFill>
              <a:latin typeface="Arial" charset="0"/>
            </a:endParaRPr>
          </a:p>
        </p:txBody>
      </p:sp>
      <p:sp>
        <p:nvSpPr>
          <p:cNvPr id="2" name="Title 1"/>
          <p:cNvSpPr>
            <a:spLocks noGrp="1"/>
          </p:cNvSpPr>
          <p:nvPr>
            <p:ph type="title"/>
          </p:nvPr>
        </p:nvSpPr>
        <p:spPr>
          <a:xfrm>
            <a:off x="609600" y="322431"/>
            <a:ext cx="11277600" cy="301625"/>
          </a:xfrm>
          <a:prstGeom prst="rect">
            <a:avLst/>
          </a:prstGeom>
        </p:spPr>
        <p:txBody>
          <a:bodyPr lIns="0" rIns="0" bIns="0" anchor="b" anchorCtr="0"/>
          <a:lstStyle>
            <a:lvl1pPr>
              <a:defRPr>
                <a:solidFill>
                  <a:schemeClr val="bg2"/>
                </a:solidFill>
              </a:defRPr>
            </a:lvl1pPr>
          </a:lstStyle>
          <a:p>
            <a:r>
              <a:rPr lang="en-US" dirty="0"/>
              <a:t>Click to edit Master title style</a:t>
            </a:r>
          </a:p>
        </p:txBody>
      </p:sp>
      <p:pic>
        <p:nvPicPr>
          <p:cNvPr id="74" name="Picture 73" descr="CURRENT MM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63452" y="218441"/>
            <a:ext cx="1252240" cy="409357"/>
          </a:xfrm>
          <a:prstGeom prst="rect">
            <a:avLst/>
          </a:prstGeom>
          <a:noFill/>
          <a:ln>
            <a:noFill/>
          </a:ln>
        </p:spPr>
      </p:pic>
    </p:spTree>
    <p:extLst>
      <p:ext uri="{BB962C8B-B14F-4D97-AF65-F5344CB8AC3E}">
        <p14:creationId xmlns:p14="http://schemas.microsoft.com/office/powerpoint/2010/main" val="137223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5" name="Picture 3" descr="C:\mma\opsguide\slideheader2png-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201" y="0"/>
            <a:ext cx="5904089" cy="9514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76200"/>
            <a:ext cx="7315200" cy="762000"/>
          </a:xfrm>
        </p:spPr>
        <p:txBody>
          <a:bodyPr anchor="b">
            <a:normAutofit/>
          </a:bodyPr>
          <a:lstStyle>
            <a:lvl1pPr algn="l">
              <a:defRPr sz="2400" b="1">
                <a:solidFill>
                  <a:schemeClr val="tx1">
                    <a:lumMod val="50000"/>
                    <a:lumOff val="50000"/>
                  </a:schemeClr>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09600" y="6477001"/>
            <a:ext cx="8229600" cy="244475"/>
          </a:xfrm>
        </p:spPr>
        <p:txBody>
          <a:bodyPr/>
          <a:lstStyle>
            <a:lvl1pPr algn="l">
              <a:defRPr sz="900"/>
            </a:lvl1pPr>
          </a:lstStyle>
          <a:p>
            <a:r>
              <a:rPr lang="en-US" dirty="0"/>
              <a:t>(c) 2019 Ipsos MMA. All rights reserved. Proprietary and confidential</a:t>
            </a:r>
          </a:p>
        </p:txBody>
      </p:sp>
      <p:sp>
        <p:nvSpPr>
          <p:cNvPr id="6" name="Slide Number Placeholder 5"/>
          <p:cNvSpPr>
            <a:spLocks noGrp="1"/>
          </p:cNvSpPr>
          <p:nvPr>
            <p:ph type="sldNum" sz="quarter" idx="12"/>
          </p:nvPr>
        </p:nvSpPr>
        <p:spPr>
          <a:xfrm>
            <a:off x="9285111" y="6477001"/>
            <a:ext cx="2844800" cy="228600"/>
          </a:xfrm>
        </p:spPr>
        <p:txBody>
          <a:bodyPr/>
          <a:lstStyle>
            <a:lvl1pPr>
              <a:defRPr sz="900"/>
            </a:lvl1pPr>
          </a:lstStyle>
          <a:p>
            <a:fld id="{CB48844B-5BFE-4764-9217-E030E1D1118A}" type="slidenum">
              <a:rPr lang="en-US" smtClean="0"/>
              <a:pPr/>
              <a:t>‹#›</a:t>
            </a:fld>
            <a:endParaRPr lang="en-US"/>
          </a:p>
        </p:txBody>
      </p:sp>
      <p:cxnSp>
        <p:nvCxnSpPr>
          <p:cNvPr id="8" name="Straight Arrow Connector 7"/>
          <p:cNvCxnSpPr/>
          <p:nvPr/>
        </p:nvCxnSpPr>
        <p:spPr>
          <a:xfrm flipH="1">
            <a:off x="609600" y="6324600"/>
            <a:ext cx="11593691" cy="0"/>
          </a:xfrm>
          <a:prstGeom prst="straightConnector1">
            <a:avLst/>
          </a:prstGeom>
          <a:ln w="1270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0" y="855131"/>
            <a:ext cx="8128000" cy="0"/>
          </a:xfrm>
          <a:prstGeom prst="straightConnector1">
            <a:avLst/>
          </a:prstGeom>
          <a:ln w="12700">
            <a:solidFill>
              <a:schemeClr val="bg1">
                <a:lumMod val="85000"/>
              </a:schemeClr>
            </a:solidFill>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94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0"/>
              <a:t>(c) 2019 Ipsos MMA. All rights reserved. Proprietary and confidential</a:t>
            </a:r>
          </a:p>
        </p:txBody>
      </p:sp>
      <p:sp>
        <p:nvSpPr>
          <p:cNvPr id="6" name="Slide Number Placeholder 5"/>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321586908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a:t>(c) 2019 Ipsos MMA. All rights reserved. Proprietary and confidential</a:t>
            </a:r>
          </a:p>
        </p:txBody>
      </p:sp>
      <p:sp>
        <p:nvSpPr>
          <p:cNvPr id="7" name="Slide Number Placeholder 6"/>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46141509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dirty="0"/>
              <a:t>(c) 2019 Ipsos MMA. All rights reserved. Proprietary and confidential</a:t>
            </a:r>
          </a:p>
        </p:txBody>
      </p:sp>
      <p:sp>
        <p:nvSpPr>
          <p:cNvPr id="9" name="Slide Number Placeholder 8"/>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45583170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dirty="0"/>
              <a:t>(c) 2019 Ipsos MMA. All rights reserved. Proprietary and confidential</a:t>
            </a:r>
          </a:p>
        </p:txBody>
      </p:sp>
      <p:sp>
        <p:nvSpPr>
          <p:cNvPr id="5" name="Slide Number Placeholder 4"/>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18570648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6" name="Text Box 12">
            <a:extLst>
              <a:ext uri="{FF2B5EF4-FFF2-40B4-BE49-F238E27FC236}">
                <a16:creationId xmlns:a16="http://schemas.microsoft.com/office/drawing/2014/main" id="{90629567-4C54-40B4-B0D2-9B05EDE44FEB}"/>
              </a:ext>
            </a:extLst>
          </p:cNvPr>
          <p:cNvSpPr txBox="1">
            <a:spLocks noChangeArrowheads="1"/>
          </p:cNvSpPr>
          <p:nvPr userDrawn="1"/>
        </p:nvSpPr>
        <p:spPr bwMode="auto">
          <a:xfrm>
            <a:off x="11763292" y="6629400"/>
            <a:ext cx="304800" cy="152400"/>
          </a:xfrm>
          <a:prstGeom prst="rect">
            <a:avLst/>
          </a:prstGeom>
          <a:noFill/>
          <a:ln w="9525">
            <a:noFill/>
            <a:miter lim="800000"/>
            <a:headEnd/>
            <a:tailEnd/>
          </a:ln>
          <a:effectLst/>
        </p:spPr>
        <p:txBody>
          <a:bodyPr lIns="0" tIns="0" rIns="0" bIns="0" anchor="b">
            <a:spAutoFit/>
          </a:bodyPr>
          <a:lstStyle/>
          <a:p>
            <a:pPr algn="r">
              <a:defRPr/>
            </a:pPr>
            <a:fld id="{AD181729-0950-40A8-9543-9655A48E1C9F}" type="slidenum">
              <a:rPr kumimoji="1" lang="en-US" sz="1000">
                <a:solidFill>
                  <a:srgbClr val="000000"/>
                </a:solidFill>
                <a:latin typeface="Arial" charset="0"/>
              </a:rPr>
              <a:pPr algn="r">
                <a:defRPr/>
              </a:pPr>
              <a:t>‹#›</a:t>
            </a:fld>
            <a:endParaRPr kumimoji="1" lang="en-US" sz="1000" dirty="0">
              <a:solidFill>
                <a:srgbClr val="000000"/>
              </a:solidFill>
              <a:latin typeface="Arial" charset="0"/>
            </a:endParaRPr>
          </a:p>
        </p:txBody>
      </p:sp>
    </p:spTree>
    <p:extLst>
      <p:ext uri="{BB962C8B-B14F-4D97-AF65-F5344CB8AC3E}">
        <p14:creationId xmlns:p14="http://schemas.microsoft.com/office/powerpoint/2010/main" val="71613502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a:t>(c) 2019 Ipsos MMA. All rights reserved. Proprietary and confidential</a:t>
            </a:r>
          </a:p>
        </p:txBody>
      </p:sp>
      <p:sp>
        <p:nvSpPr>
          <p:cNvPr id="7" name="Slide Number Placeholder 6"/>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37695629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dirty="0"/>
              <a:t>(c) 2019 Ipsos MMA. All rights reserved. Proprietary and confidential</a:t>
            </a:r>
          </a:p>
        </p:txBody>
      </p:sp>
      <p:sp>
        <p:nvSpPr>
          <p:cNvPr id="7" name="Slide Number Placeholder 6"/>
          <p:cNvSpPr>
            <a:spLocks noGrp="1"/>
          </p:cNvSpPr>
          <p:nvPr>
            <p:ph type="sldNum" sz="quarter" idx="12"/>
          </p:nvPr>
        </p:nvSpPr>
        <p:spPr/>
        <p:txBody>
          <a:bodyPr/>
          <a:lstStyle/>
          <a:p>
            <a:fld id="{CB48844B-5BFE-4764-9217-E030E1D1118A}" type="slidenum">
              <a:rPr lang="en-US" smtClean="0"/>
              <a:t>‹#›</a:t>
            </a:fld>
            <a:endParaRPr lang="en-US"/>
          </a:p>
        </p:txBody>
      </p:sp>
    </p:spTree>
    <p:extLst>
      <p:ext uri="{BB962C8B-B14F-4D97-AF65-F5344CB8AC3E}">
        <p14:creationId xmlns:p14="http://schemas.microsoft.com/office/powerpoint/2010/main" val="39753179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 2014 Ipsos MMA. All rights reserved. Proprietary and confidential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8844B-5BFE-4764-9217-E030E1D1118A}" type="slidenum">
              <a:rPr lang="en-US" smtClean="0"/>
              <a:t>‹#›</a:t>
            </a:fld>
            <a:endParaRPr lang="en-US"/>
          </a:p>
        </p:txBody>
      </p:sp>
    </p:spTree>
    <p:extLst>
      <p:ext uri="{BB962C8B-B14F-4D97-AF65-F5344CB8AC3E}">
        <p14:creationId xmlns:p14="http://schemas.microsoft.com/office/powerpoint/2010/main" val="15704164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27" r:id="rId12"/>
    <p:sldLayoutId id="2147483738" r:id="rId13"/>
    <p:sldLayoutId id="2147483739"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wyl/english-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Letter_frequen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endParaRPr lang="en-US"/>
          </a:p>
        </p:txBody>
      </p:sp>
      <p:sp>
        <p:nvSpPr>
          <p:cNvPr id="12" name="Subtitle 11"/>
          <p:cNvSpPr>
            <a:spLocks noGrp="1"/>
          </p:cNvSpPr>
          <p:nvPr>
            <p:ph type="subTitle" idx="1"/>
          </p:nvPr>
        </p:nvSpPr>
        <p:spPr/>
        <p:txBody>
          <a:bodyPr/>
          <a:lstStyle/>
          <a:p>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0912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Score Page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77793"/>
            <a:ext cx="11036300" cy="5159614"/>
          </a:xfrm>
          <a:prstGeom prst="rect">
            <a:avLst/>
          </a:prstGeom>
        </p:spPr>
      </p:pic>
    </p:spTree>
    <p:extLst>
      <p:ext uri="{BB962C8B-B14F-4D97-AF65-F5344CB8AC3E}">
        <p14:creationId xmlns:p14="http://schemas.microsoft.com/office/powerpoint/2010/main" val="260856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Score Page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11</a:t>
            </a:fld>
            <a:endParaRPr lang="en-US"/>
          </a:p>
        </p:txBody>
      </p:sp>
      <p:sp>
        <p:nvSpPr>
          <p:cNvPr id="6" name="Rectangle 5"/>
          <p:cNvSpPr/>
          <p:nvPr/>
        </p:nvSpPr>
        <p:spPr>
          <a:xfrm>
            <a:off x="787400" y="1049566"/>
            <a:ext cx="8978348" cy="2062103"/>
          </a:xfrm>
          <a:prstGeom prst="rect">
            <a:avLst/>
          </a:prstGeom>
        </p:spPr>
        <p:txBody>
          <a:bodyPr wrap="square">
            <a:spAutoFit/>
          </a:bodyPr>
          <a:lstStyle/>
          <a:p>
            <a:pPr marR="0" lvl="0">
              <a:spcBef>
                <a:spcPts val="0"/>
              </a:spcBef>
              <a:spcAft>
                <a:spcPts val="0"/>
              </a:spcAft>
            </a:pPr>
            <a:endParaRPr lang="en-IN" sz="32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r>
              <a:rPr lang="en-IN" sz="3200" dirty="0">
                <a:solidFill>
                  <a:schemeClr val="tx1">
                    <a:lumMod val="50000"/>
                    <a:lumOff val="50000"/>
                  </a:schemeClr>
                </a:solidFill>
              </a:rPr>
              <a:t>The final score is displayed</a:t>
            </a:r>
          </a:p>
          <a:p>
            <a:pPr marL="342900" marR="0" lvl="0" indent="-342900">
              <a:spcBef>
                <a:spcPts val="0"/>
              </a:spcBef>
              <a:spcAft>
                <a:spcPts val="0"/>
              </a:spcAft>
              <a:buFont typeface="Wingdings" panose="05000000000000000000" pitchFamily="2" charset="2"/>
              <a:buChar char="§"/>
            </a:pPr>
            <a:r>
              <a:rPr lang="en-IN" sz="3200" dirty="0">
                <a:solidFill>
                  <a:schemeClr val="tx1">
                    <a:lumMod val="50000"/>
                    <a:lumOff val="50000"/>
                  </a:schemeClr>
                </a:solidFill>
              </a:rPr>
              <a:t>Player gets an option to play again.</a:t>
            </a:r>
          </a:p>
          <a:p>
            <a:pPr marL="342900" marR="0" lvl="0" indent="-342900">
              <a:spcBef>
                <a:spcPts val="0"/>
              </a:spcBef>
              <a:spcAft>
                <a:spcPts val="0"/>
              </a:spcAft>
              <a:buFont typeface="Wingdings" panose="05000000000000000000" pitchFamily="2" charset="2"/>
              <a:buChar char="§"/>
            </a:pPr>
            <a:endParaRPr lang="en-IN" sz="3200" dirty="0">
              <a:solidFill>
                <a:schemeClr val="tx1">
                  <a:lumMod val="50000"/>
                  <a:lumOff val="50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36810">
            <a:off x="8110502" y="2232528"/>
            <a:ext cx="3592712" cy="3592712"/>
          </a:xfrm>
          <a:prstGeom prst="rect">
            <a:avLst/>
          </a:prstGeom>
        </p:spPr>
      </p:pic>
    </p:spTree>
    <p:extLst>
      <p:ext uri="{BB962C8B-B14F-4D97-AF65-F5344CB8AC3E}">
        <p14:creationId xmlns:p14="http://schemas.microsoft.com/office/powerpoint/2010/main" val="222298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 Part 1</a:t>
            </a:r>
            <a:endParaRPr lang="en-US" dirty="0"/>
          </a:p>
        </p:txBody>
      </p:sp>
      <p:sp>
        <p:nvSpPr>
          <p:cNvPr id="4" name="Footer Placeholder 3"/>
          <p:cNvSpPr>
            <a:spLocks noGrp="1"/>
          </p:cNvSpPr>
          <p:nvPr>
            <p:ph type="ftr" sz="quarter" idx="11"/>
          </p:nvPr>
        </p:nvSpPr>
        <p:spPr/>
        <p:txBody>
          <a:bodyPr/>
          <a:lstStyle/>
          <a:p>
            <a:r>
              <a:rPr lang="en-US" dirty="0"/>
              <a:t>(c) 2019 Ipsos MMA. All rights reserved. Proprietary and confidential</a:t>
            </a:r>
          </a:p>
        </p:txBody>
      </p:sp>
      <p:sp>
        <p:nvSpPr>
          <p:cNvPr id="5" name="Slide Number Placeholder 4"/>
          <p:cNvSpPr>
            <a:spLocks noGrp="1"/>
          </p:cNvSpPr>
          <p:nvPr>
            <p:ph type="sldNum" sz="quarter" idx="12"/>
          </p:nvPr>
        </p:nvSpPr>
        <p:spPr/>
        <p:txBody>
          <a:bodyPr/>
          <a:lstStyle/>
          <a:p>
            <a:fld id="{CB48844B-5BFE-4764-9217-E030E1D1118A}" type="slidenum">
              <a:rPr lang="en-US" smtClean="0"/>
              <a:pPr/>
              <a:t>12</a:t>
            </a:fld>
            <a:endParaRPr lang="en-US"/>
          </a:p>
        </p:txBody>
      </p:sp>
      <p:sp>
        <p:nvSpPr>
          <p:cNvPr id="6" name="Rectangle 5"/>
          <p:cNvSpPr/>
          <p:nvPr/>
        </p:nvSpPr>
        <p:spPr>
          <a:xfrm>
            <a:off x="787399" y="1049566"/>
            <a:ext cx="10664371" cy="5262979"/>
          </a:xfrm>
          <a:prstGeom prst="rect">
            <a:avLst/>
          </a:prstGeom>
        </p:spPr>
        <p:txBody>
          <a:bodyPr wrap="square">
            <a:spAutoFit/>
          </a:bodyPr>
          <a:lstStyle/>
          <a:p>
            <a:pPr marR="0" lvl="0">
              <a:spcBef>
                <a:spcPts val="0"/>
              </a:spcBef>
              <a:spcAft>
                <a:spcPts val="0"/>
              </a:spcAft>
            </a:pPr>
            <a:r>
              <a:rPr lang="en-IN" sz="2400" b="1" dirty="0">
                <a:solidFill>
                  <a:schemeClr val="tx1">
                    <a:lumMod val="50000"/>
                    <a:lumOff val="50000"/>
                  </a:schemeClr>
                </a:solidFill>
              </a:rPr>
              <a:t>Word Check Algorithm</a:t>
            </a:r>
            <a:br>
              <a:rPr lang="en-IN" sz="2400" dirty="0">
                <a:solidFill>
                  <a:schemeClr val="tx1">
                    <a:lumMod val="50000"/>
                    <a:lumOff val="50000"/>
                  </a:schemeClr>
                </a:solidFill>
              </a:rPr>
            </a:br>
            <a:endParaRPr lang="en-IN" sz="2400" dirty="0">
              <a:solidFill>
                <a:schemeClr val="tx1">
                  <a:lumMod val="50000"/>
                  <a:lumOff val="50000"/>
                </a:schemeClr>
              </a:solidFill>
            </a:endParaRPr>
          </a:p>
          <a:p>
            <a:pPr marR="0" lvl="0">
              <a:spcBef>
                <a:spcPts val="0"/>
              </a:spcBef>
              <a:spcAft>
                <a:spcPts val="0"/>
              </a:spcAft>
            </a:pPr>
            <a:r>
              <a:rPr lang="en-IN" sz="2400" dirty="0">
                <a:solidFill>
                  <a:schemeClr val="tx1">
                    <a:lumMod val="50000"/>
                    <a:lumOff val="50000"/>
                  </a:schemeClr>
                </a:solidFill>
              </a:rPr>
              <a:t>When the selection is more than 2 letters, it is checked for an exact match and a prefix match. </a:t>
            </a:r>
          </a:p>
          <a:p>
            <a:pPr marR="0" lvl="0">
              <a:spcBef>
                <a:spcPts val="0"/>
              </a:spcBef>
              <a:spcAft>
                <a:spcPts val="0"/>
              </a:spcAft>
            </a:pPr>
            <a:r>
              <a:rPr lang="en-IN" sz="2400" dirty="0">
                <a:solidFill>
                  <a:schemeClr val="tx1">
                    <a:lumMod val="50000"/>
                    <a:lumOff val="50000"/>
                  </a:schemeClr>
                </a:solidFill>
              </a:rPr>
              <a:t>If an exact match is found, scores are aggregated. </a:t>
            </a:r>
          </a:p>
          <a:p>
            <a:pPr marR="0" lvl="0">
              <a:spcBef>
                <a:spcPts val="0"/>
              </a:spcBef>
              <a:spcAft>
                <a:spcPts val="0"/>
              </a:spcAft>
            </a:pPr>
            <a:r>
              <a:rPr lang="en-IN" sz="2400" dirty="0">
                <a:solidFill>
                  <a:schemeClr val="tx1">
                    <a:lumMod val="50000"/>
                    <a:lumOff val="50000"/>
                  </a:schemeClr>
                </a:solidFill>
              </a:rPr>
              <a:t>If not a single prefix match is found, it is a bad selection and the selection resets. </a:t>
            </a:r>
          </a:p>
          <a:p>
            <a:pPr marR="0" lvl="0">
              <a:spcBef>
                <a:spcPts val="0"/>
              </a:spcBef>
              <a:spcAft>
                <a:spcPts val="0"/>
              </a:spcAft>
            </a:pPr>
            <a:r>
              <a:rPr lang="en-IN" sz="2400" dirty="0">
                <a:solidFill>
                  <a:schemeClr val="tx1">
                    <a:lumMod val="50000"/>
                    <a:lumOff val="50000"/>
                  </a:schemeClr>
                </a:solidFill>
              </a:rPr>
              <a:t>If both the above fail, player is allowed to continue with the selection of alphabets.</a:t>
            </a:r>
          </a:p>
          <a:p>
            <a:pPr marR="0" lvl="0">
              <a:spcBef>
                <a:spcPts val="0"/>
              </a:spcBef>
              <a:spcAft>
                <a:spcPts val="0"/>
              </a:spcAft>
            </a:pPr>
            <a:br>
              <a:rPr lang="en-IN" sz="2400" dirty="0">
                <a:solidFill>
                  <a:schemeClr val="tx1">
                    <a:lumMod val="50000"/>
                    <a:lumOff val="50000"/>
                  </a:schemeClr>
                </a:solidFill>
              </a:rPr>
            </a:br>
            <a:r>
              <a:rPr lang="en-IN" sz="2400" dirty="0">
                <a:solidFill>
                  <a:schemeClr val="tx1">
                    <a:lumMod val="50000"/>
                    <a:lumOff val="50000"/>
                  </a:schemeClr>
                </a:solidFill>
              </a:rPr>
              <a:t>List of words are taken from </a:t>
            </a:r>
            <a:br>
              <a:rPr lang="en-IN" sz="2400" dirty="0">
                <a:solidFill>
                  <a:schemeClr val="tx1">
                    <a:lumMod val="50000"/>
                    <a:lumOff val="50000"/>
                  </a:schemeClr>
                </a:solidFill>
              </a:rPr>
            </a:br>
            <a:r>
              <a:rPr lang="en-US" sz="2400" dirty="0">
                <a:hlinkClick r:id="rId2"/>
              </a:rPr>
              <a:t>https://github.com/dwyl/english-words</a:t>
            </a:r>
            <a:r>
              <a:rPr lang="en-US" sz="2400" dirty="0"/>
              <a:t> </a:t>
            </a:r>
            <a:br>
              <a:rPr lang="en-US" sz="2400" dirty="0"/>
            </a:br>
            <a:r>
              <a:rPr lang="en-IN" sz="2400" dirty="0">
                <a:solidFill>
                  <a:schemeClr val="tx1">
                    <a:lumMod val="50000"/>
                    <a:lumOff val="50000"/>
                  </a:schemeClr>
                </a:solidFill>
              </a:rPr>
              <a:t>It has a text file containing 476k words. </a:t>
            </a:r>
            <a:br>
              <a:rPr lang="en-IN" sz="2400" dirty="0">
                <a:solidFill>
                  <a:schemeClr val="tx1">
                    <a:lumMod val="50000"/>
                    <a:lumOff val="50000"/>
                  </a:schemeClr>
                </a:solidFill>
              </a:rPr>
            </a:br>
            <a:br>
              <a:rPr lang="en-IN" sz="2400" dirty="0">
                <a:solidFill>
                  <a:schemeClr val="tx1">
                    <a:lumMod val="50000"/>
                    <a:lumOff val="50000"/>
                  </a:schemeClr>
                </a:solidFill>
              </a:rPr>
            </a:br>
            <a:r>
              <a:rPr lang="en-IN" sz="2400" dirty="0">
                <a:solidFill>
                  <a:schemeClr val="tx1">
                    <a:lumMod val="50000"/>
                    <a:lumOff val="50000"/>
                  </a:schemeClr>
                </a:solidFill>
              </a:rPr>
              <a:t>A script is written to eliminate 1 or 2 letter words and to index this with alphabets.</a:t>
            </a:r>
            <a:br>
              <a:rPr lang="en-IN" sz="2400" dirty="0">
                <a:solidFill>
                  <a:schemeClr val="tx1">
                    <a:lumMod val="50000"/>
                    <a:lumOff val="50000"/>
                  </a:schemeClr>
                </a:solidFill>
              </a:rPr>
            </a:br>
            <a:r>
              <a:rPr lang="en-IN" sz="2400" dirty="0">
                <a:solidFill>
                  <a:schemeClr val="tx1">
                    <a:lumMod val="50000"/>
                    <a:lumOff val="50000"/>
                  </a:schemeClr>
                </a:solidFill>
              </a:rPr>
              <a:t>The indexing is done to filter alphabetically with a time complexity of O(1)</a:t>
            </a:r>
            <a:endParaRPr lang="en-IN" sz="2400" dirty="0">
              <a:solidFill>
                <a:schemeClr val="tx1">
                  <a:lumMod val="50000"/>
                  <a:lumOff val="50000"/>
                </a:schemeClr>
              </a:solidFill>
            </a:endParaRPr>
          </a:p>
        </p:txBody>
      </p:sp>
    </p:spTree>
    <p:extLst>
      <p:ext uri="{BB962C8B-B14F-4D97-AF65-F5344CB8AC3E}">
        <p14:creationId xmlns:p14="http://schemas.microsoft.com/office/powerpoint/2010/main" val="114248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 Part 2</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13</a:t>
            </a:fld>
            <a:endParaRPr lang="en-US"/>
          </a:p>
        </p:txBody>
      </p:sp>
      <p:sp>
        <p:nvSpPr>
          <p:cNvPr id="6" name="Rectangle 5"/>
          <p:cNvSpPr/>
          <p:nvPr/>
        </p:nvSpPr>
        <p:spPr>
          <a:xfrm>
            <a:off x="787399" y="1049566"/>
            <a:ext cx="10664371" cy="4154984"/>
          </a:xfrm>
          <a:prstGeom prst="rect">
            <a:avLst/>
          </a:prstGeom>
        </p:spPr>
        <p:txBody>
          <a:bodyPr wrap="square">
            <a:spAutoFit/>
          </a:bodyPr>
          <a:lstStyle/>
          <a:p>
            <a:pPr marR="0" lvl="0">
              <a:spcBef>
                <a:spcPts val="0"/>
              </a:spcBef>
              <a:spcAft>
                <a:spcPts val="0"/>
              </a:spcAft>
            </a:pPr>
            <a:r>
              <a:rPr lang="en-IN" sz="2400" b="1" dirty="0">
                <a:solidFill>
                  <a:schemeClr val="tx1">
                    <a:lumMod val="50000"/>
                    <a:lumOff val="50000"/>
                  </a:schemeClr>
                </a:solidFill>
              </a:rPr>
              <a:t>Alphabet Tile Generation Algorithm</a:t>
            </a:r>
            <a:br>
              <a:rPr lang="en-IN" sz="2400" dirty="0">
                <a:solidFill>
                  <a:schemeClr val="tx1">
                    <a:lumMod val="50000"/>
                    <a:lumOff val="50000"/>
                  </a:schemeClr>
                </a:solidFill>
              </a:rPr>
            </a:br>
            <a:endParaRPr lang="en-IN" sz="2400" dirty="0">
              <a:solidFill>
                <a:schemeClr val="tx1">
                  <a:lumMod val="50000"/>
                  <a:lumOff val="50000"/>
                </a:schemeClr>
              </a:solidFill>
            </a:endParaRPr>
          </a:p>
          <a:p>
            <a:pPr marR="0" lvl="0">
              <a:spcBef>
                <a:spcPts val="0"/>
              </a:spcBef>
              <a:spcAft>
                <a:spcPts val="0"/>
              </a:spcAft>
            </a:pPr>
            <a:r>
              <a:rPr lang="en-IN" sz="2400" dirty="0">
                <a:solidFill>
                  <a:schemeClr val="tx1">
                    <a:lumMod val="50000"/>
                    <a:lumOff val="50000"/>
                  </a:schemeClr>
                </a:solidFill>
              </a:rPr>
              <a:t>The alphabet tiles are generated randomly but alphabets with higher usage frequency have more weightage. </a:t>
            </a:r>
            <a:br>
              <a:rPr lang="en-IN" sz="2400" dirty="0">
                <a:solidFill>
                  <a:schemeClr val="tx1">
                    <a:lumMod val="50000"/>
                    <a:lumOff val="50000"/>
                  </a:schemeClr>
                </a:solidFill>
              </a:rPr>
            </a:br>
            <a:br>
              <a:rPr lang="en-IN" sz="2400" dirty="0">
                <a:solidFill>
                  <a:schemeClr val="tx1">
                    <a:lumMod val="50000"/>
                    <a:lumOff val="50000"/>
                  </a:schemeClr>
                </a:solidFill>
              </a:rPr>
            </a:br>
            <a:r>
              <a:rPr lang="en-IN" sz="2400" dirty="0">
                <a:solidFill>
                  <a:schemeClr val="tx1">
                    <a:lumMod val="50000"/>
                    <a:lumOff val="50000"/>
                  </a:schemeClr>
                </a:solidFill>
              </a:rPr>
              <a:t>Alphabet </a:t>
            </a:r>
            <a:r>
              <a:rPr lang="en-IN" sz="2400" dirty="0">
                <a:solidFill>
                  <a:schemeClr val="tx1">
                    <a:lumMod val="50000"/>
                    <a:lumOff val="50000"/>
                  </a:schemeClr>
                </a:solidFill>
              </a:rPr>
              <a:t>frequency data is taken from</a:t>
            </a:r>
            <a:br>
              <a:rPr lang="en-IN" sz="2400" dirty="0">
                <a:solidFill>
                  <a:schemeClr val="tx1">
                    <a:lumMod val="50000"/>
                    <a:lumOff val="50000"/>
                  </a:schemeClr>
                </a:solidFill>
              </a:rPr>
            </a:br>
            <a:r>
              <a:rPr lang="en-US" sz="2400" dirty="0">
                <a:hlinkClick r:id="rId2"/>
              </a:rPr>
              <a:t>https://en.wikipedia.org/wiki/Letter_frequency</a:t>
            </a:r>
            <a:endParaRPr lang="en-US" sz="2400" dirty="0"/>
          </a:p>
          <a:p>
            <a:pPr marR="0" lvl="0">
              <a:spcBef>
                <a:spcPts val="0"/>
              </a:spcBef>
              <a:spcAft>
                <a:spcPts val="0"/>
              </a:spcAft>
            </a:pPr>
            <a:br>
              <a:rPr lang="en-IN" sz="2400" dirty="0">
                <a:solidFill>
                  <a:schemeClr val="tx1">
                    <a:lumMod val="50000"/>
                    <a:lumOff val="50000"/>
                  </a:schemeClr>
                </a:solidFill>
              </a:rPr>
            </a:br>
            <a:r>
              <a:rPr lang="en-IN" sz="2400" dirty="0">
                <a:solidFill>
                  <a:schemeClr val="tx1">
                    <a:lumMod val="50000"/>
                    <a:lumOff val="50000"/>
                  </a:schemeClr>
                </a:solidFill>
              </a:rPr>
              <a:t>This frequency is scaled up to round about integers and a script is written to generate an array containing the alphabets repeated to match the frequency. </a:t>
            </a:r>
            <a:br>
              <a:rPr lang="en-IN" sz="2400" dirty="0">
                <a:solidFill>
                  <a:schemeClr val="tx1">
                    <a:lumMod val="50000"/>
                    <a:lumOff val="50000"/>
                  </a:schemeClr>
                </a:solidFill>
              </a:rPr>
            </a:br>
            <a:r>
              <a:rPr lang="en-IN" sz="2400" dirty="0">
                <a:solidFill>
                  <a:schemeClr val="tx1">
                    <a:lumMod val="50000"/>
                    <a:lumOff val="50000"/>
                  </a:schemeClr>
                </a:solidFill>
              </a:rPr>
              <a:t>Randomly alphabets are selected from this array. </a:t>
            </a:r>
            <a:endParaRPr lang="en-IN" sz="2400" dirty="0">
              <a:solidFill>
                <a:schemeClr val="tx1">
                  <a:lumMod val="50000"/>
                  <a:lumOff val="50000"/>
                </a:schemeClr>
              </a:solidFill>
            </a:endParaRPr>
          </a:p>
        </p:txBody>
      </p:sp>
    </p:spTree>
    <p:extLst>
      <p:ext uri="{BB962C8B-B14F-4D97-AF65-F5344CB8AC3E}">
        <p14:creationId xmlns:p14="http://schemas.microsoft.com/office/powerpoint/2010/main" val="395529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14</a:t>
            </a:fld>
            <a:endParaRPr lang="en-US"/>
          </a:p>
        </p:txBody>
      </p:sp>
      <p:sp>
        <p:nvSpPr>
          <p:cNvPr id="6" name="Rectangle 5"/>
          <p:cNvSpPr/>
          <p:nvPr/>
        </p:nvSpPr>
        <p:spPr>
          <a:xfrm>
            <a:off x="787399" y="1049566"/>
            <a:ext cx="10664371" cy="1569660"/>
          </a:xfrm>
          <a:prstGeom prst="rect">
            <a:avLst/>
          </a:prstGeom>
        </p:spPr>
        <p:txBody>
          <a:bodyPr wrap="square">
            <a:spAutoFit/>
          </a:bodyPr>
          <a:lstStyle/>
          <a:p>
            <a:pPr marR="0" lvl="0">
              <a:spcBef>
                <a:spcPts val="0"/>
              </a:spcBef>
              <a:spcAft>
                <a:spcPts val="0"/>
              </a:spcAft>
            </a:pPr>
            <a:r>
              <a:rPr lang="en-IN" sz="2400" b="1" dirty="0">
                <a:solidFill>
                  <a:schemeClr val="tx1">
                    <a:lumMod val="50000"/>
                    <a:lumOff val="50000"/>
                  </a:schemeClr>
                </a:solidFill>
              </a:rPr>
              <a:t>User registration and leader board</a:t>
            </a:r>
          </a:p>
          <a:p>
            <a:pPr marR="0" lvl="0">
              <a:spcBef>
                <a:spcPts val="0"/>
              </a:spcBef>
              <a:spcAft>
                <a:spcPts val="0"/>
              </a:spcAft>
            </a:pPr>
            <a:r>
              <a:rPr lang="en-IN" sz="2400" dirty="0">
                <a:solidFill>
                  <a:schemeClr val="tx1">
                    <a:lumMod val="50000"/>
                    <a:lumOff val="50000"/>
                  </a:schemeClr>
                </a:solidFill>
              </a:rPr>
              <a:t>Enable players to register. The best scores for each mode x each time form a leader board page. This requires a backend and was not built as scope of this project is limited to </a:t>
            </a:r>
            <a:r>
              <a:rPr lang="en-IN" sz="2400" dirty="0" err="1">
                <a:solidFill>
                  <a:schemeClr val="tx1">
                    <a:lumMod val="50000"/>
                    <a:lumOff val="50000"/>
                  </a:schemeClr>
                </a:solidFill>
              </a:rPr>
              <a:t>ReactJS</a:t>
            </a:r>
            <a:r>
              <a:rPr lang="en-IN" sz="2400" dirty="0">
                <a:solidFill>
                  <a:schemeClr val="tx1">
                    <a:lumMod val="50000"/>
                    <a:lumOff val="50000"/>
                  </a:schemeClr>
                </a:solidFill>
              </a:rPr>
              <a:t>.</a:t>
            </a:r>
          </a:p>
        </p:txBody>
      </p:sp>
      <p:sp>
        <p:nvSpPr>
          <p:cNvPr id="7" name="Rectangle 6"/>
          <p:cNvSpPr/>
          <p:nvPr/>
        </p:nvSpPr>
        <p:spPr>
          <a:xfrm>
            <a:off x="787399" y="2619226"/>
            <a:ext cx="10664371" cy="1569660"/>
          </a:xfrm>
          <a:prstGeom prst="rect">
            <a:avLst/>
          </a:prstGeom>
        </p:spPr>
        <p:txBody>
          <a:bodyPr wrap="square">
            <a:spAutoFit/>
          </a:bodyPr>
          <a:lstStyle/>
          <a:p>
            <a:pPr marR="0" lvl="0">
              <a:spcBef>
                <a:spcPts val="0"/>
              </a:spcBef>
              <a:spcAft>
                <a:spcPts val="0"/>
              </a:spcAft>
            </a:pPr>
            <a:r>
              <a:rPr lang="en-IN" sz="2400" b="1" dirty="0">
                <a:solidFill>
                  <a:schemeClr val="tx1">
                    <a:lumMod val="50000"/>
                    <a:lumOff val="50000"/>
                  </a:schemeClr>
                </a:solidFill>
              </a:rPr>
              <a:t>Drag Selection and Mobile Support</a:t>
            </a:r>
          </a:p>
          <a:p>
            <a:pPr marR="0" lvl="0">
              <a:spcBef>
                <a:spcPts val="0"/>
              </a:spcBef>
              <a:spcAft>
                <a:spcPts val="0"/>
              </a:spcAft>
            </a:pPr>
            <a:r>
              <a:rPr lang="en-IN" sz="2400" dirty="0">
                <a:solidFill>
                  <a:schemeClr val="tx1">
                    <a:lumMod val="50000"/>
                    <a:lumOff val="50000"/>
                  </a:schemeClr>
                </a:solidFill>
              </a:rPr>
              <a:t>Enable player to click and drag through tiles to form words. This will also enable support for mobile to swipe and form words instead of only tapping. More styling needs to be taken care of for mobile support. </a:t>
            </a:r>
          </a:p>
        </p:txBody>
      </p:sp>
      <p:sp>
        <p:nvSpPr>
          <p:cNvPr id="8" name="Rectangle 7"/>
          <p:cNvSpPr/>
          <p:nvPr/>
        </p:nvSpPr>
        <p:spPr>
          <a:xfrm>
            <a:off x="787399" y="4162990"/>
            <a:ext cx="10664371" cy="2308324"/>
          </a:xfrm>
          <a:prstGeom prst="rect">
            <a:avLst/>
          </a:prstGeom>
        </p:spPr>
        <p:txBody>
          <a:bodyPr wrap="square">
            <a:spAutoFit/>
          </a:bodyPr>
          <a:lstStyle/>
          <a:p>
            <a:pPr marR="0" lvl="0">
              <a:spcBef>
                <a:spcPts val="0"/>
              </a:spcBef>
              <a:spcAft>
                <a:spcPts val="0"/>
              </a:spcAft>
            </a:pPr>
            <a:r>
              <a:rPr lang="en-IN" sz="2400" b="1" dirty="0">
                <a:solidFill>
                  <a:schemeClr val="tx1">
                    <a:lumMod val="50000"/>
                    <a:lumOff val="50000"/>
                  </a:schemeClr>
                </a:solidFill>
              </a:rPr>
              <a:t>Algorithm Enhancement and Optimization </a:t>
            </a:r>
          </a:p>
          <a:p>
            <a:pPr marR="0" lvl="0">
              <a:spcBef>
                <a:spcPts val="0"/>
              </a:spcBef>
              <a:spcAft>
                <a:spcPts val="0"/>
              </a:spcAft>
            </a:pPr>
            <a:r>
              <a:rPr lang="en-IN" sz="2400" dirty="0">
                <a:solidFill>
                  <a:schemeClr val="tx1">
                    <a:lumMod val="50000"/>
                    <a:lumOff val="50000"/>
                  </a:schemeClr>
                </a:solidFill>
              </a:rPr>
              <a:t>Alphabet tile generation algorithm needs to be improved to cover a greater range of words and introduce difficulty level.</a:t>
            </a:r>
            <a:br>
              <a:rPr lang="en-IN" sz="2400" dirty="0">
                <a:solidFill>
                  <a:schemeClr val="tx1">
                    <a:lumMod val="50000"/>
                    <a:lumOff val="50000"/>
                  </a:schemeClr>
                </a:solidFill>
              </a:rPr>
            </a:br>
            <a:r>
              <a:rPr lang="en-IN" sz="2400" dirty="0">
                <a:solidFill>
                  <a:schemeClr val="tx1">
                    <a:lumMod val="50000"/>
                    <a:lumOff val="50000"/>
                  </a:schemeClr>
                </a:solidFill>
              </a:rPr>
              <a:t>Word check algorithm needs improvement for faster checking. 3 letter permutation indexing is one way to reduce the time complexity for this.</a:t>
            </a:r>
          </a:p>
          <a:p>
            <a:pPr marR="0" lvl="0">
              <a:spcBef>
                <a:spcPts val="0"/>
              </a:spcBef>
              <a:spcAft>
                <a:spcPts val="0"/>
              </a:spcAft>
            </a:pPr>
            <a:endParaRPr lang="en-IN" sz="2400" dirty="0">
              <a:solidFill>
                <a:schemeClr val="tx1">
                  <a:lumMod val="50000"/>
                  <a:lumOff val="50000"/>
                </a:schemeClr>
              </a:solidFill>
            </a:endParaRPr>
          </a:p>
        </p:txBody>
      </p:sp>
    </p:spTree>
    <p:extLst>
      <p:ext uri="{BB962C8B-B14F-4D97-AF65-F5344CB8AC3E}">
        <p14:creationId xmlns:p14="http://schemas.microsoft.com/office/powerpoint/2010/main" val="350359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1958" y="2486526"/>
            <a:ext cx="6144127" cy="923330"/>
          </a:xfrm>
          <a:prstGeom prst="rect">
            <a:avLst/>
          </a:prstGeom>
          <a:noFill/>
        </p:spPr>
        <p:txBody>
          <a:bodyPr wrap="square" rtlCol="0" anchor="ctr">
            <a:spAutoFit/>
          </a:bodyPr>
          <a:lstStyle/>
          <a:p>
            <a:pPr algn="ctr"/>
            <a:r>
              <a:rPr lang="en-IN" sz="5400" dirty="0">
                <a:solidFill>
                  <a:schemeClr val="tx1">
                    <a:lumMod val="50000"/>
                    <a:lumOff val="50000"/>
                  </a:schemeClr>
                </a:solidFill>
              </a:rPr>
              <a:t>Thank You</a:t>
            </a:r>
            <a:endParaRPr lang="en-US" sz="5400" dirty="0">
              <a:solidFill>
                <a:schemeClr val="tx1">
                  <a:lumMod val="50000"/>
                  <a:lumOff val="50000"/>
                </a:schemeClr>
              </a:solidFill>
            </a:endParaRPr>
          </a:p>
        </p:txBody>
      </p:sp>
    </p:spTree>
    <p:extLst>
      <p:ext uri="{BB962C8B-B14F-4D97-AF65-F5344CB8AC3E}">
        <p14:creationId xmlns:p14="http://schemas.microsoft.com/office/powerpoint/2010/main" val="42143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r="-3833"/>
          <a:stretch/>
        </p:blipFill>
        <p:spPr>
          <a:xfrm>
            <a:off x="199697" y="107198"/>
            <a:ext cx="12076386" cy="6761312"/>
          </a:xfrm>
          <a:prstGeom prst="rect">
            <a:avLst/>
          </a:prstGeom>
          <a:ln>
            <a:noFill/>
          </a:ln>
          <a:effectLst>
            <a:softEdge rad="112500"/>
          </a:effectLst>
        </p:spPr>
      </p:pic>
      <p:sp>
        <p:nvSpPr>
          <p:cNvPr id="2" name="TextBox 1"/>
          <p:cNvSpPr txBox="1"/>
          <p:nvPr/>
        </p:nvSpPr>
        <p:spPr>
          <a:xfrm>
            <a:off x="8996856" y="4887311"/>
            <a:ext cx="3447395" cy="156966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Rounded MT Bold" panose="020F0704030504030204" pitchFamily="34" charset="0"/>
              </a:rPr>
              <a:t>Rudra Roy</a:t>
            </a:r>
          </a:p>
          <a:p>
            <a:pPr marL="285750" indent="-285750">
              <a:buFont typeface="Wingdings" panose="05000000000000000000" pitchFamily="2" charset="2"/>
              <a:buChar char="Ø"/>
            </a:pPr>
            <a:r>
              <a:rPr lang="en-IN" sz="2400" dirty="0">
                <a:latin typeface="Arial Rounded MT Bold" panose="020F0704030504030204" pitchFamily="34" charset="0"/>
              </a:rPr>
              <a:t>Ayush Gupta</a:t>
            </a:r>
          </a:p>
          <a:p>
            <a:pPr marL="285750" indent="-285750">
              <a:buFont typeface="Wingdings" panose="05000000000000000000" pitchFamily="2" charset="2"/>
              <a:buChar char="Ø"/>
            </a:pPr>
            <a:r>
              <a:rPr lang="en-IN" sz="2400" dirty="0">
                <a:latin typeface="Arial Rounded MT Bold" panose="020F0704030504030204" pitchFamily="34" charset="0"/>
              </a:rPr>
              <a:t>Kruthika S</a:t>
            </a:r>
          </a:p>
          <a:p>
            <a:pPr marL="285750" indent="-285750">
              <a:buFont typeface="Wingdings" panose="05000000000000000000" pitchFamily="2" charset="2"/>
              <a:buChar char="Ø"/>
            </a:pPr>
            <a:r>
              <a:rPr lang="en-IN" sz="2400" dirty="0">
                <a:latin typeface="Arial Rounded MT Bold" panose="020F0704030504030204" pitchFamily="34" charset="0"/>
              </a:rPr>
              <a:t>Debjeet Dam</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62132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7588" y="4264090"/>
            <a:ext cx="7586877" cy="1621972"/>
          </a:xfrm>
        </p:spPr>
        <p:txBody>
          <a:bodyPr>
            <a:noAutofit/>
          </a:bodyPr>
          <a:lstStyle/>
          <a:p>
            <a:pPr algn="ctr"/>
            <a:br>
              <a:rPr lang="en-IN" sz="5400" dirty="0">
                <a:solidFill>
                  <a:schemeClr val="accent4">
                    <a:lumMod val="75000"/>
                  </a:schemeClr>
                </a:solidFill>
                <a:latin typeface="Algerian" panose="04020705040A02060702" pitchFamily="82" charset="0"/>
              </a:rPr>
            </a:br>
            <a:r>
              <a:rPr lang="en-IN" sz="2800" b="0" dirty="0">
                <a:solidFill>
                  <a:schemeClr val="accent4">
                    <a:lumMod val="75000"/>
                  </a:schemeClr>
                </a:solidFill>
                <a:effectLst>
                  <a:outerShdw blurRad="50800" dist="50800" dir="5400000" sx="1000" sy="1000" algn="ctr" rotWithShape="0">
                    <a:srgbClr val="000000">
                      <a:alpha val="43137"/>
                    </a:srgbClr>
                  </a:outerShdw>
                </a:effectLst>
                <a:latin typeface="Bookman Old Style" panose="02050604050505020204" pitchFamily="18" charset="0"/>
              </a:rPr>
              <a:t>PROJECT</a:t>
            </a:r>
            <a:br>
              <a:rPr lang="en-IN" sz="2000" dirty="0">
                <a:solidFill>
                  <a:schemeClr val="accent4">
                    <a:lumMod val="75000"/>
                  </a:schemeClr>
                </a:solidFill>
                <a:latin typeface="Avenir Next Cyr W04 Light" panose="020B0403020202020204" pitchFamily="34" charset="0"/>
              </a:rPr>
            </a:br>
            <a:br>
              <a:rPr lang="en-IN" sz="2000" dirty="0">
                <a:solidFill>
                  <a:schemeClr val="accent4">
                    <a:lumMod val="75000"/>
                  </a:schemeClr>
                </a:solidFill>
                <a:latin typeface="Avenir Next Cyr W04 Light" panose="020B0403020202020204" pitchFamily="34" charset="0"/>
              </a:rPr>
            </a:br>
            <a:endParaRPr lang="en-US" sz="5400" dirty="0">
              <a:solidFill>
                <a:schemeClr val="accent4">
                  <a:lumMod val="75000"/>
                </a:schemeClr>
              </a:solidFill>
              <a:latin typeface="Algerian" panose="04020705040A02060702" pitchFamily="82" charset="0"/>
            </a:endParaRPr>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198519"/>
            <a:ext cx="2824065" cy="2770102"/>
          </a:xfrm>
          <a:prstGeom prst="rect">
            <a:avLst/>
          </a:prstGeom>
        </p:spPr>
      </p:pic>
      <p:pic>
        <p:nvPicPr>
          <p:cNvPr id="3074" name="Picture 2" descr="http://localhost:3000/static/media/logo.4679cd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794" y="5075076"/>
            <a:ext cx="5629275" cy="561975"/>
          </a:xfrm>
          <a:prstGeom prst="rect">
            <a:avLst/>
          </a:prstGeom>
          <a:noFill/>
          <a:effectLst>
            <a:outerShdw blurRad="177800" dist="215900" dir="5400000" sx="101000" sy="101000" algn="ctr" rotWithShape="0">
              <a:srgbClr val="000000">
                <a:alpha val="43137"/>
              </a:srgbClr>
            </a:outerShdw>
            <a:softEdge rad="31750"/>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5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4</a:t>
            </a:fld>
            <a:endParaRPr lang="en-US"/>
          </a:p>
        </p:txBody>
      </p:sp>
      <p:sp>
        <p:nvSpPr>
          <p:cNvPr id="8" name="Rectangle 7"/>
          <p:cNvSpPr/>
          <p:nvPr/>
        </p:nvSpPr>
        <p:spPr>
          <a:xfrm>
            <a:off x="722142" y="856357"/>
            <a:ext cx="10818055" cy="4401205"/>
          </a:xfrm>
          <a:prstGeom prst="rect">
            <a:avLst/>
          </a:prstGeom>
        </p:spPr>
        <p:txBody>
          <a:bodyPr wrap="square">
            <a:spAutoFit/>
          </a:bodyPr>
          <a:lstStyle/>
          <a:p>
            <a:pPr marR="0" lvl="0">
              <a:spcBef>
                <a:spcPts val="0"/>
              </a:spcBef>
              <a:spcAft>
                <a:spcPts val="0"/>
              </a:spcAft>
            </a:pPr>
            <a:r>
              <a:rPr lang="en-IN" sz="2800" dirty="0">
                <a:solidFill>
                  <a:schemeClr val="tx1">
                    <a:lumMod val="50000"/>
                    <a:lumOff val="50000"/>
                  </a:schemeClr>
                </a:solidFill>
              </a:rPr>
              <a:t>	</a:t>
            </a:r>
          </a:p>
          <a:p>
            <a:pPr marR="0" lvl="0">
              <a:spcBef>
                <a:spcPts val="0"/>
              </a:spcBef>
              <a:spcAft>
                <a:spcPts val="0"/>
              </a:spcAft>
            </a:pPr>
            <a:r>
              <a:rPr lang="en-IN" sz="2800" b="1" dirty="0">
                <a:solidFill>
                  <a:schemeClr val="tx1">
                    <a:lumMod val="50000"/>
                    <a:lumOff val="50000"/>
                  </a:schemeClr>
                </a:solidFill>
              </a:rPr>
              <a:t>Wordament</a:t>
            </a:r>
            <a:r>
              <a:rPr lang="en-IN" sz="2800" dirty="0">
                <a:solidFill>
                  <a:schemeClr val="tx1">
                    <a:lumMod val="50000"/>
                    <a:lumOff val="50000"/>
                  </a:schemeClr>
                </a:solidFill>
              </a:rPr>
              <a:t> is a word puzzle game. </a:t>
            </a:r>
            <a:r>
              <a:rPr lang="en-IN" sz="2800" dirty="0">
                <a:solidFill>
                  <a:schemeClr val="tx1">
                    <a:lumMod val="50000"/>
                    <a:lumOff val="50000"/>
                  </a:schemeClr>
                </a:solidFill>
              </a:rPr>
              <a:t>Players form meaningful English words by clicking alphabets in the required order to score points.</a:t>
            </a:r>
            <a:r>
              <a:rPr lang="en-IN" sz="2800" dirty="0">
                <a:solidFill>
                  <a:schemeClr val="tx1">
                    <a:lumMod val="50000"/>
                    <a:lumOff val="50000"/>
                  </a:schemeClr>
                </a:solidFill>
              </a:rPr>
              <a:t> </a:t>
            </a:r>
          </a:p>
          <a:p>
            <a:pPr marR="0" lvl="0">
              <a:spcBef>
                <a:spcPts val="0"/>
              </a:spcBef>
              <a:spcAft>
                <a:spcPts val="0"/>
              </a:spcAft>
            </a:pPr>
            <a:endParaRPr lang="en-IN" sz="2800" dirty="0">
              <a:solidFill>
                <a:schemeClr val="tx1">
                  <a:lumMod val="50000"/>
                  <a:lumOff val="50000"/>
                </a:schemeClr>
              </a:solidFill>
            </a:endParaRPr>
          </a:p>
          <a:p>
            <a:pPr marR="0" lvl="0">
              <a:spcBef>
                <a:spcPts val="0"/>
              </a:spcBef>
              <a:spcAft>
                <a:spcPts val="0"/>
              </a:spcAft>
            </a:pPr>
            <a:r>
              <a:rPr lang="en-IN" sz="2800" dirty="0">
                <a:solidFill>
                  <a:schemeClr val="tx1">
                    <a:lumMod val="50000"/>
                    <a:lumOff val="50000"/>
                  </a:schemeClr>
                </a:solidFill>
              </a:rPr>
              <a:t>The game was originally made by Microsoft which you can play under the CLASSIC mode.  New innovative modes have been introduced in this web application namely SCRAMBLE and JUMP AROUND.</a:t>
            </a:r>
            <a:br>
              <a:rPr lang="en-IN" sz="2800" dirty="0">
                <a:solidFill>
                  <a:schemeClr val="tx1">
                    <a:lumMod val="50000"/>
                    <a:lumOff val="50000"/>
                  </a:schemeClr>
                </a:solidFill>
              </a:rPr>
            </a:br>
            <a:endParaRPr lang="en-IN" sz="28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endParaRPr lang="en-IN" sz="28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endParaRPr lang="en-IN" sz="2800" dirty="0">
              <a:solidFill>
                <a:schemeClr val="tx1">
                  <a:lumMod val="50000"/>
                  <a:lumOff val="50000"/>
                </a:schemeClr>
              </a:solidFill>
            </a:endParaRPr>
          </a:p>
        </p:txBody>
      </p:sp>
      <p:pic>
        <p:nvPicPr>
          <p:cNvPr id="3" name="Picture 2"/>
          <p:cNvPicPr>
            <a:picLocks noChangeAspect="1"/>
          </p:cNvPicPr>
          <p:nvPr/>
        </p:nvPicPr>
        <p:blipFill>
          <a:blip r:embed="rId2"/>
          <a:stretch>
            <a:fillRect/>
          </a:stretch>
        </p:blipFill>
        <p:spPr>
          <a:xfrm>
            <a:off x="7051964" y="4304533"/>
            <a:ext cx="4466293" cy="1942372"/>
          </a:xfrm>
          <a:prstGeom prst="rect">
            <a:avLst/>
          </a:prstGeom>
          <a:effectLst>
            <a:softEdge rad="215900"/>
          </a:effectLst>
        </p:spPr>
      </p:pic>
    </p:spTree>
    <p:extLst>
      <p:ext uri="{BB962C8B-B14F-4D97-AF65-F5344CB8AC3E}">
        <p14:creationId xmlns:p14="http://schemas.microsoft.com/office/powerpoint/2010/main" val="347651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5</a:t>
            </a:fld>
            <a:endParaRPr lang="en-US"/>
          </a:p>
        </p:txBody>
      </p:sp>
      <p:sp>
        <p:nvSpPr>
          <p:cNvPr id="8" name="Rectangle 7"/>
          <p:cNvSpPr/>
          <p:nvPr/>
        </p:nvSpPr>
        <p:spPr>
          <a:xfrm>
            <a:off x="722142" y="856357"/>
            <a:ext cx="10818055" cy="6001643"/>
          </a:xfrm>
          <a:prstGeom prst="rect">
            <a:avLst/>
          </a:prstGeom>
        </p:spPr>
        <p:txBody>
          <a:bodyPr wrap="square">
            <a:spAutoFit/>
          </a:bodyPr>
          <a:lstStyle/>
          <a:p>
            <a:pPr marR="0" lvl="0">
              <a:spcBef>
                <a:spcPts val="0"/>
              </a:spcBef>
              <a:spcAft>
                <a:spcPts val="0"/>
              </a:spcAft>
            </a:pPr>
            <a:r>
              <a:rPr lang="en-IN" sz="3200" dirty="0">
                <a:solidFill>
                  <a:schemeClr val="tx1">
                    <a:lumMod val="50000"/>
                    <a:lumOff val="50000"/>
                  </a:schemeClr>
                </a:solidFill>
              </a:rPr>
              <a:t>	</a:t>
            </a:r>
          </a:p>
          <a:p>
            <a:pPr marL="457200" marR="0" lvl="0" indent="-457200">
              <a:spcBef>
                <a:spcPts val="0"/>
              </a:spcBef>
              <a:spcAft>
                <a:spcPts val="0"/>
              </a:spcAft>
              <a:buFont typeface="Arial" panose="020B0604020202020204" pitchFamily="34" charset="0"/>
              <a:buChar char="•"/>
            </a:pPr>
            <a:r>
              <a:rPr lang="en-IN" sz="2800" dirty="0">
                <a:solidFill>
                  <a:schemeClr val="tx1">
                    <a:lumMod val="50000"/>
                    <a:lumOff val="50000"/>
                  </a:schemeClr>
                </a:solidFill>
              </a:rPr>
              <a:t>Alphabet tiles need to be selected </a:t>
            </a:r>
            <a:r>
              <a:rPr lang="en-IN" sz="2800" dirty="0">
                <a:solidFill>
                  <a:schemeClr val="tx1">
                    <a:lumMod val="50000"/>
                    <a:lumOff val="50000"/>
                  </a:schemeClr>
                </a:solidFill>
              </a:rPr>
              <a:t>in the required order to form words.</a:t>
            </a:r>
          </a:p>
          <a:p>
            <a:pPr marL="457200" marR="0" lvl="0" indent="-457200">
              <a:spcBef>
                <a:spcPts val="0"/>
              </a:spcBef>
              <a:spcAft>
                <a:spcPts val="0"/>
              </a:spcAft>
              <a:buFont typeface="Arial" panose="020B0604020202020204" pitchFamily="34" charset="0"/>
              <a:buChar char="•"/>
            </a:pPr>
            <a:r>
              <a:rPr lang="en-IN" sz="2800" dirty="0">
                <a:solidFill>
                  <a:schemeClr val="tx1">
                    <a:lumMod val="50000"/>
                    <a:lumOff val="50000"/>
                  </a:schemeClr>
                </a:solidFill>
              </a:rPr>
              <a:t>1 and 2 letter words are not considered. Ex – I , DO</a:t>
            </a:r>
          </a:p>
          <a:p>
            <a:pPr marL="457200" marR="0" lvl="0" indent="-457200">
              <a:spcBef>
                <a:spcPts val="0"/>
              </a:spcBef>
              <a:spcAft>
                <a:spcPts val="0"/>
              </a:spcAft>
              <a:buFont typeface="Arial" panose="020B0604020202020204" pitchFamily="34" charset="0"/>
              <a:buChar char="•"/>
            </a:pPr>
            <a:r>
              <a:rPr lang="en-IN" sz="2800" dirty="0">
                <a:solidFill>
                  <a:schemeClr val="tx1">
                    <a:lumMod val="50000"/>
                    <a:lumOff val="50000"/>
                  </a:schemeClr>
                </a:solidFill>
              </a:rPr>
              <a:t>Selected tiles cannot be selected again.</a:t>
            </a:r>
          </a:p>
          <a:p>
            <a:pPr marL="457200" marR="0" lvl="0" indent="-457200">
              <a:spcBef>
                <a:spcPts val="0"/>
              </a:spcBef>
              <a:spcAft>
                <a:spcPts val="0"/>
              </a:spcAft>
              <a:buFont typeface="Arial" panose="020B0604020202020204" pitchFamily="34" charset="0"/>
              <a:buChar char="•"/>
            </a:pPr>
            <a:r>
              <a:rPr lang="en-IN" sz="2800" dirty="0">
                <a:solidFill>
                  <a:schemeClr val="tx1">
                    <a:lumMod val="50000"/>
                    <a:lumOff val="50000"/>
                  </a:schemeClr>
                </a:solidFill>
              </a:rPr>
              <a:t>Classic &amp; Scramble mode – Neighbour tiles of the last selected tile which are not selected already are allowed to be selected.</a:t>
            </a:r>
          </a:p>
          <a:p>
            <a:pPr marL="457200" marR="0" lvl="0" indent="-457200">
              <a:spcBef>
                <a:spcPts val="0"/>
              </a:spcBef>
              <a:spcAft>
                <a:spcPts val="0"/>
              </a:spcAft>
              <a:buFont typeface="Arial" panose="020B0604020202020204" pitchFamily="34" charset="0"/>
              <a:buChar char="•"/>
            </a:pPr>
            <a:r>
              <a:rPr lang="en-IN" sz="2800" dirty="0">
                <a:solidFill>
                  <a:schemeClr val="tx1">
                    <a:lumMod val="50000"/>
                    <a:lumOff val="50000"/>
                  </a:schemeClr>
                </a:solidFill>
              </a:rPr>
              <a:t>When a combination formed by the player has </a:t>
            </a:r>
            <a:br>
              <a:rPr lang="en-IN" sz="2800" dirty="0">
                <a:solidFill>
                  <a:schemeClr val="tx1">
                    <a:lumMod val="50000"/>
                    <a:lumOff val="50000"/>
                  </a:schemeClr>
                </a:solidFill>
              </a:rPr>
            </a:br>
            <a:r>
              <a:rPr lang="en-IN" sz="2800" dirty="0">
                <a:solidFill>
                  <a:schemeClr val="tx1">
                    <a:lumMod val="50000"/>
                    <a:lumOff val="50000"/>
                  </a:schemeClr>
                </a:solidFill>
              </a:rPr>
              <a:t>no match or a prefix match in the dictionary,</a:t>
            </a:r>
            <a:br>
              <a:rPr lang="en-IN" sz="2800" dirty="0">
                <a:solidFill>
                  <a:schemeClr val="tx1">
                    <a:lumMod val="50000"/>
                    <a:lumOff val="50000"/>
                  </a:schemeClr>
                </a:solidFill>
              </a:rPr>
            </a:br>
            <a:r>
              <a:rPr lang="en-IN" sz="2800" dirty="0">
                <a:solidFill>
                  <a:schemeClr val="tx1">
                    <a:lumMod val="50000"/>
                    <a:lumOff val="50000"/>
                  </a:schemeClr>
                </a:solidFill>
              </a:rPr>
              <a:t>the selection will reset.</a:t>
            </a:r>
            <a:br>
              <a:rPr lang="en-IN" sz="3200" dirty="0">
                <a:solidFill>
                  <a:schemeClr val="tx1">
                    <a:lumMod val="50000"/>
                    <a:lumOff val="50000"/>
                  </a:schemeClr>
                </a:solidFill>
              </a:rPr>
            </a:br>
            <a:endParaRPr lang="en-IN" sz="32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endParaRPr lang="en-IN" sz="32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endParaRPr lang="en-IN" sz="3200" dirty="0">
              <a:solidFill>
                <a:schemeClr val="tx1">
                  <a:lumMod val="50000"/>
                  <a:lumOff val="50000"/>
                </a:schemeClr>
              </a:solidFill>
            </a:endParaRPr>
          </a:p>
        </p:txBody>
      </p:sp>
      <p:pic>
        <p:nvPicPr>
          <p:cNvPr id="1026" name="Picture 2" descr="Image result for r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6996" y="4203700"/>
            <a:ext cx="3303201" cy="201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86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 Page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05" y="971678"/>
            <a:ext cx="11582400" cy="5306474"/>
          </a:xfrm>
          <a:prstGeom prst="rect">
            <a:avLst/>
          </a:prstGeom>
        </p:spPr>
      </p:pic>
    </p:spTree>
    <p:extLst>
      <p:ext uri="{BB962C8B-B14F-4D97-AF65-F5344CB8AC3E}">
        <p14:creationId xmlns:p14="http://schemas.microsoft.com/office/powerpoint/2010/main" val="228331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 Page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7</a:t>
            </a:fld>
            <a:endParaRPr lang="en-US" dirty="0"/>
          </a:p>
        </p:txBody>
      </p:sp>
      <p:sp>
        <p:nvSpPr>
          <p:cNvPr id="6" name="Rectangle 5"/>
          <p:cNvSpPr/>
          <p:nvPr/>
        </p:nvSpPr>
        <p:spPr>
          <a:xfrm>
            <a:off x="609600" y="1161476"/>
            <a:ext cx="10756900" cy="4893647"/>
          </a:xfrm>
          <a:prstGeom prst="rect">
            <a:avLst/>
          </a:prstGeom>
        </p:spPr>
        <p:txBody>
          <a:bodyPr wrap="square">
            <a:spAutoFit/>
          </a:bodyPr>
          <a:lstStyle/>
          <a:p>
            <a:pPr marR="0" lvl="0">
              <a:spcBef>
                <a:spcPts val="0"/>
              </a:spcBef>
              <a:spcAft>
                <a:spcPts val="0"/>
              </a:spcAft>
            </a:pPr>
            <a:r>
              <a:rPr lang="en-IN" sz="2400" b="1" dirty="0">
                <a:solidFill>
                  <a:schemeClr val="tx1">
                    <a:lumMod val="50000"/>
                    <a:lumOff val="50000"/>
                  </a:schemeClr>
                </a:solidFill>
              </a:rPr>
              <a:t>Modes</a:t>
            </a:r>
          </a:p>
          <a:p>
            <a:pPr marL="342900" marR="0" lvl="0" indent="-342900">
              <a:spcBef>
                <a:spcPts val="0"/>
              </a:spcBef>
              <a:spcAft>
                <a:spcPts val="0"/>
              </a:spcAft>
              <a:buFont typeface="Wingdings" panose="05000000000000000000" pitchFamily="2" charset="2"/>
              <a:buChar char="§"/>
            </a:pPr>
            <a:r>
              <a:rPr lang="en-IN" sz="2400" b="1" dirty="0">
                <a:solidFill>
                  <a:schemeClr val="tx1">
                    <a:lumMod val="50000"/>
                    <a:lumOff val="50000"/>
                  </a:schemeClr>
                </a:solidFill>
              </a:rPr>
              <a:t>Classic</a:t>
            </a:r>
            <a:r>
              <a:rPr lang="en-IN" sz="2400" dirty="0">
                <a:solidFill>
                  <a:schemeClr val="tx1">
                    <a:lumMod val="50000"/>
                    <a:lumOff val="50000"/>
                  </a:schemeClr>
                </a:solidFill>
              </a:rPr>
              <a:t> - </a:t>
            </a:r>
            <a:r>
              <a:rPr lang="en-IN" sz="2400" dirty="0">
                <a:solidFill>
                  <a:schemeClr val="tx1">
                    <a:lumMod val="50000"/>
                    <a:lumOff val="50000"/>
                  </a:schemeClr>
                </a:solidFill>
              </a:rPr>
              <a:t>Player needs to select the letter tiles which is a neighbour of his last tile section to form the word. Once the word is formed the tiles remain.</a:t>
            </a:r>
            <a:endParaRPr lang="en-IN" sz="24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r>
              <a:rPr lang="en-IN" sz="2400" b="1" dirty="0">
                <a:solidFill>
                  <a:schemeClr val="tx1">
                    <a:lumMod val="50000"/>
                    <a:lumOff val="50000"/>
                  </a:schemeClr>
                </a:solidFill>
              </a:rPr>
              <a:t>Scramble</a:t>
            </a:r>
            <a:r>
              <a:rPr lang="en-IN" sz="2400" dirty="0">
                <a:solidFill>
                  <a:schemeClr val="tx1">
                    <a:lumMod val="50000"/>
                    <a:lumOff val="50000"/>
                  </a:schemeClr>
                </a:solidFill>
              </a:rPr>
              <a:t> – Same as classic but once the word is formed, those tiles are replaced with new tiles</a:t>
            </a:r>
          </a:p>
          <a:p>
            <a:pPr marL="342900" marR="0" lvl="0" indent="-342900">
              <a:spcBef>
                <a:spcPts val="0"/>
              </a:spcBef>
              <a:spcAft>
                <a:spcPts val="0"/>
              </a:spcAft>
              <a:buFont typeface="Wingdings" panose="05000000000000000000" pitchFamily="2" charset="2"/>
              <a:buChar char="§"/>
            </a:pPr>
            <a:r>
              <a:rPr lang="en-IN" sz="2400" b="1" dirty="0">
                <a:solidFill>
                  <a:schemeClr val="tx1">
                    <a:lumMod val="50000"/>
                    <a:lumOff val="50000"/>
                  </a:schemeClr>
                </a:solidFill>
              </a:rPr>
              <a:t>Play Around </a:t>
            </a:r>
            <a:r>
              <a:rPr lang="en-IN" sz="2400" dirty="0">
                <a:solidFill>
                  <a:schemeClr val="tx1">
                    <a:lumMod val="50000"/>
                    <a:lumOff val="50000"/>
                  </a:schemeClr>
                </a:solidFill>
              </a:rPr>
              <a:t>- Player is allowed to form words by selecting any tile.</a:t>
            </a:r>
          </a:p>
          <a:p>
            <a:pPr marR="0" lvl="0">
              <a:spcBef>
                <a:spcPts val="0"/>
              </a:spcBef>
              <a:spcAft>
                <a:spcPts val="0"/>
              </a:spcAft>
            </a:pPr>
            <a:endParaRPr lang="en-IN" sz="2400" dirty="0">
              <a:solidFill>
                <a:schemeClr val="tx1">
                  <a:lumMod val="50000"/>
                  <a:lumOff val="50000"/>
                </a:schemeClr>
              </a:solidFill>
            </a:endParaRPr>
          </a:p>
          <a:p>
            <a:pPr marR="0" lvl="0">
              <a:spcBef>
                <a:spcPts val="0"/>
              </a:spcBef>
              <a:spcAft>
                <a:spcPts val="0"/>
              </a:spcAft>
            </a:pPr>
            <a:r>
              <a:rPr lang="en-IN" sz="2400" b="1" dirty="0">
                <a:solidFill>
                  <a:schemeClr val="tx1">
                    <a:lumMod val="50000"/>
                    <a:lumOff val="50000"/>
                  </a:schemeClr>
                </a:solidFill>
              </a:rPr>
              <a:t>Grid – </a:t>
            </a:r>
            <a:r>
              <a:rPr lang="en-IN" sz="2400" dirty="0">
                <a:solidFill>
                  <a:schemeClr val="tx1">
                    <a:lumMod val="50000"/>
                    <a:lumOff val="50000"/>
                  </a:schemeClr>
                </a:solidFill>
              </a:rPr>
              <a:t>No of alphabet tiles player wants to play in. </a:t>
            </a:r>
            <a:endParaRPr lang="en-IN" sz="2400" dirty="0">
              <a:solidFill>
                <a:schemeClr val="tx1">
                  <a:lumMod val="50000"/>
                  <a:lumOff val="50000"/>
                </a:schemeClr>
              </a:solidFill>
            </a:endParaRPr>
          </a:p>
          <a:p>
            <a:pPr marR="0" lvl="0">
              <a:spcBef>
                <a:spcPts val="0"/>
              </a:spcBef>
              <a:spcAft>
                <a:spcPts val="0"/>
              </a:spcAft>
            </a:pPr>
            <a:endParaRPr lang="en-IN" sz="2400" b="1" u="sng" dirty="0">
              <a:solidFill>
                <a:schemeClr val="tx1">
                  <a:lumMod val="50000"/>
                  <a:lumOff val="50000"/>
                </a:schemeClr>
              </a:solidFill>
            </a:endParaRPr>
          </a:p>
          <a:p>
            <a:pPr marR="0" lvl="0">
              <a:spcBef>
                <a:spcPts val="0"/>
              </a:spcBef>
              <a:spcAft>
                <a:spcPts val="0"/>
              </a:spcAft>
            </a:pPr>
            <a:r>
              <a:rPr lang="en-IN" sz="2400" b="1" dirty="0">
                <a:solidFill>
                  <a:schemeClr val="tx1">
                    <a:lumMod val="50000"/>
                    <a:lumOff val="50000"/>
                  </a:schemeClr>
                </a:solidFill>
              </a:rPr>
              <a:t>Time – </a:t>
            </a:r>
            <a:r>
              <a:rPr lang="en-IN" sz="2400" dirty="0">
                <a:solidFill>
                  <a:schemeClr val="tx1">
                    <a:lumMod val="50000"/>
                    <a:lumOff val="50000"/>
                  </a:schemeClr>
                </a:solidFill>
              </a:rPr>
              <a:t>Amount</a:t>
            </a:r>
            <a:r>
              <a:rPr lang="en-IN" sz="2400" b="1" dirty="0">
                <a:solidFill>
                  <a:schemeClr val="tx1">
                    <a:lumMod val="50000"/>
                    <a:lumOff val="50000"/>
                  </a:schemeClr>
                </a:solidFill>
              </a:rPr>
              <a:t> </a:t>
            </a:r>
            <a:r>
              <a:rPr lang="en-IN" sz="2400" dirty="0">
                <a:solidFill>
                  <a:schemeClr val="tx1">
                    <a:lumMod val="50000"/>
                    <a:lumOff val="50000"/>
                  </a:schemeClr>
                </a:solidFill>
              </a:rPr>
              <a:t>of time the player is allowed to form words and score.</a:t>
            </a:r>
            <a:endParaRPr lang="en-IN" sz="2400" b="1" u="sng" dirty="0">
              <a:solidFill>
                <a:schemeClr val="tx1">
                  <a:lumMod val="50000"/>
                  <a:lumOff val="50000"/>
                </a:schemeClr>
              </a:solidFill>
            </a:endParaRPr>
          </a:p>
          <a:p>
            <a:pPr marR="0" lvl="0">
              <a:spcBef>
                <a:spcPts val="0"/>
              </a:spcBef>
              <a:spcAft>
                <a:spcPts val="0"/>
              </a:spcAft>
            </a:pPr>
            <a:endParaRPr lang="en-IN" sz="2400" dirty="0">
              <a:solidFill>
                <a:schemeClr val="tx1">
                  <a:lumMod val="50000"/>
                  <a:lumOff val="50000"/>
                </a:schemeClr>
              </a:solidFill>
            </a:endParaRPr>
          </a:p>
          <a:p>
            <a:pPr marR="0" lvl="0">
              <a:spcBef>
                <a:spcPts val="0"/>
              </a:spcBef>
              <a:spcAft>
                <a:spcPts val="0"/>
              </a:spcAft>
            </a:pPr>
            <a:r>
              <a:rPr lang="en-IN" sz="2400" dirty="0">
                <a:solidFill>
                  <a:schemeClr val="tx1">
                    <a:lumMod val="50000"/>
                    <a:lumOff val="50000"/>
                  </a:schemeClr>
                </a:solidFill>
              </a:rPr>
              <a:t>After selecting the mode, time and grid, player can click play to start the game.</a:t>
            </a:r>
          </a:p>
          <a:p>
            <a:pPr marL="342900" marR="0" lvl="0" indent="-342900">
              <a:spcBef>
                <a:spcPts val="0"/>
              </a:spcBef>
              <a:spcAft>
                <a:spcPts val="0"/>
              </a:spcAft>
              <a:buFont typeface="Wingdings" panose="05000000000000000000" pitchFamily="2" charset="2"/>
              <a:buChar char="§"/>
            </a:pPr>
            <a:endParaRPr lang="en-IN" sz="2400" dirty="0">
              <a:solidFill>
                <a:schemeClr val="tx1">
                  <a:lumMod val="50000"/>
                  <a:lumOff val="50000"/>
                </a:schemeClr>
              </a:solidFill>
            </a:endParaRPr>
          </a:p>
        </p:txBody>
      </p:sp>
      <p:pic>
        <p:nvPicPr>
          <p:cNvPr id="4102"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7654" y="4162398"/>
            <a:ext cx="1582461" cy="118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20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Game Page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042806"/>
            <a:ext cx="11468100" cy="5229588"/>
          </a:xfrm>
          <a:prstGeom prst="rect">
            <a:avLst/>
          </a:prstGeom>
        </p:spPr>
      </p:pic>
    </p:spTree>
    <p:extLst>
      <p:ext uri="{BB962C8B-B14F-4D97-AF65-F5344CB8AC3E}">
        <p14:creationId xmlns:p14="http://schemas.microsoft.com/office/powerpoint/2010/main" val="328277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Game Page</a:t>
            </a:r>
            <a:endParaRPr lang="en-US" dirty="0"/>
          </a:p>
        </p:txBody>
      </p:sp>
      <p:sp>
        <p:nvSpPr>
          <p:cNvPr id="4" name="Footer Placeholder 3"/>
          <p:cNvSpPr>
            <a:spLocks noGrp="1"/>
          </p:cNvSpPr>
          <p:nvPr>
            <p:ph type="ftr" sz="quarter" idx="11"/>
          </p:nvPr>
        </p:nvSpPr>
        <p:spPr/>
        <p:txBody>
          <a:bodyPr/>
          <a:lstStyle/>
          <a:p>
            <a:r>
              <a:rPr lang="en-US"/>
              <a:t>(c) 2019 Ipsos MMA. All rights reserved. Proprietary and confidential</a:t>
            </a:r>
            <a:endParaRPr lang="en-US" dirty="0"/>
          </a:p>
        </p:txBody>
      </p:sp>
      <p:sp>
        <p:nvSpPr>
          <p:cNvPr id="5" name="Slide Number Placeholder 4"/>
          <p:cNvSpPr>
            <a:spLocks noGrp="1"/>
          </p:cNvSpPr>
          <p:nvPr>
            <p:ph type="sldNum" sz="quarter" idx="12"/>
          </p:nvPr>
        </p:nvSpPr>
        <p:spPr/>
        <p:txBody>
          <a:bodyPr/>
          <a:lstStyle/>
          <a:p>
            <a:fld id="{CB48844B-5BFE-4764-9217-E030E1D1118A}" type="slidenum">
              <a:rPr lang="en-US" smtClean="0"/>
              <a:pPr/>
              <a:t>9</a:t>
            </a:fld>
            <a:endParaRPr lang="en-US"/>
          </a:p>
        </p:txBody>
      </p:sp>
      <p:sp>
        <p:nvSpPr>
          <p:cNvPr id="8" name="Rectangle 7"/>
          <p:cNvSpPr/>
          <p:nvPr/>
        </p:nvSpPr>
        <p:spPr>
          <a:xfrm>
            <a:off x="609600" y="1161476"/>
            <a:ext cx="11161486" cy="4278094"/>
          </a:xfrm>
          <a:prstGeom prst="rect">
            <a:avLst/>
          </a:prstGeom>
        </p:spPr>
        <p:txBody>
          <a:bodyPr wrap="square">
            <a:spAutoFit/>
          </a:bodyPr>
          <a:lstStyle/>
          <a:p>
            <a:pPr marR="0" lvl="0">
              <a:spcBef>
                <a:spcPts val="0"/>
              </a:spcBef>
              <a:spcAft>
                <a:spcPts val="0"/>
              </a:spcAft>
            </a:pPr>
            <a:endParaRPr lang="en-IN" sz="2400" dirty="0">
              <a:solidFill>
                <a:schemeClr val="tx1">
                  <a:lumMod val="50000"/>
                  <a:lumOff val="50000"/>
                </a:schemeClr>
              </a:solidFill>
            </a:endParaRPr>
          </a:p>
          <a:p>
            <a:pPr marL="342900" marR="0" lvl="0" indent="-342900">
              <a:spcBef>
                <a:spcPts val="0"/>
              </a:spcBef>
              <a:spcAft>
                <a:spcPts val="0"/>
              </a:spcAft>
              <a:buFont typeface="Wingdings" panose="05000000000000000000" pitchFamily="2" charset="2"/>
              <a:buChar char="§"/>
            </a:pPr>
            <a:r>
              <a:rPr lang="en-IN" sz="2800" b="1" dirty="0">
                <a:solidFill>
                  <a:schemeClr val="tx1">
                    <a:lumMod val="50000"/>
                    <a:lumOff val="50000"/>
                  </a:schemeClr>
                </a:solidFill>
              </a:rPr>
              <a:t>Score</a:t>
            </a:r>
            <a:r>
              <a:rPr lang="en-IN" sz="2800" dirty="0">
                <a:solidFill>
                  <a:schemeClr val="tx1">
                    <a:lumMod val="50000"/>
                    <a:lumOff val="50000"/>
                  </a:schemeClr>
                </a:solidFill>
              </a:rPr>
              <a:t> – Displays the total score acquired.</a:t>
            </a:r>
          </a:p>
          <a:p>
            <a:pPr marL="342900" marR="0" lvl="0" indent="-342900">
              <a:spcBef>
                <a:spcPts val="0"/>
              </a:spcBef>
              <a:spcAft>
                <a:spcPts val="0"/>
              </a:spcAft>
              <a:buFont typeface="Wingdings" panose="05000000000000000000" pitchFamily="2" charset="2"/>
              <a:buChar char="§"/>
            </a:pPr>
            <a:r>
              <a:rPr lang="en-IN" sz="2800" b="1" dirty="0">
                <a:solidFill>
                  <a:schemeClr val="tx1">
                    <a:lumMod val="50000"/>
                    <a:lumOff val="50000"/>
                  </a:schemeClr>
                </a:solidFill>
              </a:rPr>
              <a:t>Time</a:t>
            </a:r>
            <a:r>
              <a:rPr lang="en-IN" sz="2800" dirty="0">
                <a:solidFill>
                  <a:schemeClr val="tx1">
                    <a:lumMod val="50000"/>
                    <a:lumOff val="50000"/>
                  </a:schemeClr>
                </a:solidFill>
              </a:rPr>
              <a:t> – Displays the remaining time. After which the game ends.</a:t>
            </a:r>
          </a:p>
          <a:p>
            <a:pPr marL="342900" marR="0" lvl="0" indent="-342900">
              <a:spcBef>
                <a:spcPts val="0"/>
              </a:spcBef>
              <a:spcAft>
                <a:spcPts val="0"/>
              </a:spcAft>
              <a:buFont typeface="Wingdings" panose="05000000000000000000" pitchFamily="2" charset="2"/>
              <a:buChar char="§"/>
            </a:pPr>
            <a:r>
              <a:rPr lang="en-IN" sz="2800" b="1" dirty="0">
                <a:solidFill>
                  <a:schemeClr val="tx1">
                    <a:lumMod val="50000"/>
                    <a:lumOff val="50000"/>
                  </a:schemeClr>
                </a:solidFill>
              </a:rPr>
              <a:t>Bonus</a:t>
            </a:r>
            <a:r>
              <a:rPr lang="en-IN" sz="2800" dirty="0">
                <a:solidFill>
                  <a:schemeClr val="tx1">
                    <a:lumMod val="50000"/>
                    <a:lumOff val="50000"/>
                  </a:schemeClr>
                </a:solidFill>
              </a:rPr>
              <a:t> - On consecutive formation of correct words, player is awarded multiplied score which is incremented. Bad selection resets this to 1.</a:t>
            </a:r>
          </a:p>
          <a:p>
            <a:pPr marL="342900" marR="0" lvl="0" indent="-342900">
              <a:spcBef>
                <a:spcPts val="0"/>
              </a:spcBef>
              <a:spcAft>
                <a:spcPts val="0"/>
              </a:spcAft>
              <a:buFont typeface="Wingdings" panose="05000000000000000000" pitchFamily="2" charset="2"/>
              <a:buChar char="§"/>
            </a:pPr>
            <a:r>
              <a:rPr lang="en-IN" sz="2800" b="1" dirty="0">
                <a:solidFill>
                  <a:schemeClr val="tx1">
                    <a:lumMod val="50000"/>
                    <a:lumOff val="50000"/>
                  </a:schemeClr>
                </a:solidFill>
              </a:rPr>
              <a:t>Jumble</a:t>
            </a:r>
            <a:r>
              <a:rPr lang="en-IN" sz="2800" dirty="0">
                <a:solidFill>
                  <a:schemeClr val="tx1">
                    <a:lumMod val="50000"/>
                    <a:lumOff val="50000"/>
                  </a:schemeClr>
                </a:solidFill>
              </a:rPr>
              <a:t> - A player is allowed to shuffle the alphabet tiles up to 5 times. This is useful if the player is unable to form a word. </a:t>
            </a:r>
          </a:p>
          <a:p>
            <a:pPr marL="342900" marR="0" lvl="0" indent="-342900">
              <a:spcBef>
                <a:spcPts val="0"/>
              </a:spcBef>
              <a:spcAft>
                <a:spcPts val="0"/>
              </a:spcAft>
              <a:buFont typeface="Wingdings" panose="05000000000000000000" pitchFamily="2" charset="2"/>
              <a:buChar char="§"/>
            </a:pPr>
            <a:r>
              <a:rPr lang="en-IN" sz="2800" b="1" dirty="0">
                <a:solidFill>
                  <a:schemeClr val="tx1">
                    <a:lumMod val="50000"/>
                    <a:lumOff val="50000"/>
                  </a:schemeClr>
                </a:solidFill>
              </a:rPr>
              <a:t>Scoreboard</a:t>
            </a:r>
            <a:r>
              <a:rPr lang="en-IN" sz="2800" dirty="0">
                <a:solidFill>
                  <a:schemeClr val="tx1">
                    <a:lumMod val="50000"/>
                    <a:lumOff val="50000"/>
                  </a:schemeClr>
                </a:solidFill>
              </a:rPr>
              <a:t> - Displays the words formed and the score acquired from aggregating each tile value</a:t>
            </a:r>
          </a:p>
          <a:p>
            <a:pPr marL="342900" marR="0" lvl="0" indent="-342900">
              <a:spcBef>
                <a:spcPts val="0"/>
              </a:spcBef>
              <a:spcAft>
                <a:spcPts val="0"/>
              </a:spcAft>
              <a:buFont typeface="Wingdings" panose="05000000000000000000" pitchFamily="2" charset="2"/>
              <a:buChar char="§"/>
            </a:pPr>
            <a:endParaRPr lang="en-IN" sz="2400" dirty="0">
              <a:solidFill>
                <a:schemeClr val="tx1">
                  <a:lumMod val="50000"/>
                  <a:lumOff val="50000"/>
                </a:schemeClr>
              </a:solidFill>
            </a:endParaRPr>
          </a:p>
        </p:txBody>
      </p:sp>
    </p:spTree>
    <p:extLst>
      <p:ext uri="{BB962C8B-B14F-4D97-AF65-F5344CB8AC3E}">
        <p14:creationId xmlns:p14="http://schemas.microsoft.com/office/powerpoint/2010/main" val="1606104195"/>
      </p:ext>
    </p:extLst>
  </p:cSld>
  <p:clrMapOvr>
    <a:masterClrMapping/>
  </p:clrMapOvr>
</p:sld>
</file>

<file path=ppt/theme/theme1.xml><?xml version="1.0" encoding="utf-8"?>
<a:theme xmlns:a="http://schemas.openxmlformats.org/drawingml/2006/main" name="Train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Arial Rounded MT Bold</vt:lpstr>
      <vt:lpstr>Avenir Next Cyr W04 Light</vt:lpstr>
      <vt:lpstr>Bookman Old Style</vt:lpstr>
      <vt:lpstr>Calibri</vt:lpstr>
      <vt:lpstr>Star Jedi</vt:lpstr>
      <vt:lpstr>Times New Roman</vt:lpstr>
      <vt:lpstr>Wingdings</vt:lpstr>
      <vt:lpstr>Training Template</vt:lpstr>
      <vt:lpstr>PowerPoint Presentation</vt:lpstr>
      <vt:lpstr>PowerPoint Presentation</vt:lpstr>
      <vt:lpstr> PROJECT  </vt:lpstr>
      <vt:lpstr>Introduction</vt:lpstr>
      <vt:lpstr>Rules</vt:lpstr>
      <vt:lpstr>Home Page</vt:lpstr>
      <vt:lpstr>Home Page</vt:lpstr>
      <vt:lpstr>Game Page</vt:lpstr>
      <vt:lpstr>Game Page</vt:lpstr>
      <vt:lpstr>Score Page</vt:lpstr>
      <vt:lpstr>Score Page</vt:lpstr>
      <vt:lpstr>Implementation – Part 1</vt:lpstr>
      <vt:lpstr>Implementation – Part 2</vt:lpstr>
      <vt:lpstr>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2012-02-09T03:44:18Z</dcterms:created>
  <dcterms:modified xsi:type="dcterms:W3CDTF">2019-07-28T21:38:57Z</dcterms:modified>
</cp:coreProperties>
</file>