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sldIdLst>
    <p:sldId id="308" r:id="rId2"/>
    <p:sldId id="256" r:id="rId3"/>
    <p:sldId id="257" r:id="rId4"/>
    <p:sldId id="258" r:id="rId5"/>
    <p:sldId id="259" r:id="rId6"/>
    <p:sldId id="284" r:id="rId7"/>
    <p:sldId id="260" r:id="rId8"/>
    <p:sldId id="285" r:id="rId9"/>
    <p:sldId id="261" r:id="rId10"/>
    <p:sldId id="286" r:id="rId11"/>
    <p:sldId id="263" r:id="rId12"/>
    <p:sldId id="287" r:id="rId13"/>
    <p:sldId id="264" r:id="rId14"/>
    <p:sldId id="288" r:id="rId15"/>
    <p:sldId id="265" r:id="rId16"/>
    <p:sldId id="289" r:id="rId17"/>
    <p:sldId id="266" r:id="rId18"/>
    <p:sldId id="290" r:id="rId19"/>
    <p:sldId id="267" r:id="rId20"/>
    <p:sldId id="291" r:id="rId21"/>
    <p:sldId id="268" r:id="rId22"/>
    <p:sldId id="292" r:id="rId23"/>
    <p:sldId id="269" r:id="rId24"/>
    <p:sldId id="293" r:id="rId25"/>
    <p:sldId id="270" r:id="rId26"/>
    <p:sldId id="294" r:id="rId27"/>
    <p:sldId id="271" r:id="rId28"/>
    <p:sldId id="295" r:id="rId29"/>
    <p:sldId id="272" r:id="rId30"/>
    <p:sldId id="296" r:id="rId31"/>
    <p:sldId id="273" r:id="rId32"/>
    <p:sldId id="297" r:id="rId33"/>
    <p:sldId id="274" r:id="rId34"/>
    <p:sldId id="298" r:id="rId35"/>
    <p:sldId id="275" r:id="rId36"/>
    <p:sldId id="299" r:id="rId37"/>
    <p:sldId id="276" r:id="rId38"/>
    <p:sldId id="300" r:id="rId39"/>
    <p:sldId id="277" r:id="rId40"/>
    <p:sldId id="301" r:id="rId41"/>
    <p:sldId id="278" r:id="rId42"/>
    <p:sldId id="302" r:id="rId43"/>
    <p:sldId id="279" r:id="rId44"/>
    <p:sldId id="303" r:id="rId45"/>
    <p:sldId id="280" r:id="rId46"/>
    <p:sldId id="304" r:id="rId47"/>
    <p:sldId id="281" r:id="rId48"/>
    <p:sldId id="305" r:id="rId49"/>
    <p:sldId id="282" r:id="rId50"/>
    <p:sldId id="306" r:id="rId51"/>
    <p:sldId id="283" r:id="rId52"/>
    <p:sldId id="307" r:id="rId5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56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20" y="-2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notesMaster" Target="notesMasters/notesMaster1.xml"/><Relationship Id="rId55" Type="http://schemas.openxmlformats.org/officeDocument/2006/relationships/printerSettings" Target="printerSettings/printerSettings1.bin"/><Relationship Id="rId56" Type="http://schemas.openxmlformats.org/officeDocument/2006/relationships/presProps" Target="presProps.xml"/><Relationship Id="rId57" Type="http://schemas.openxmlformats.org/officeDocument/2006/relationships/viewProps" Target="viewProps.xml"/><Relationship Id="rId58" Type="http://schemas.openxmlformats.org/officeDocument/2006/relationships/theme" Target="theme/theme1.xml"/><Relationship Id="rId59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4CBB9218-16E0-3C42-A545-1FF0553030E3}" type="datetimeFigureOut">
              <a:rPr lang="en-US"/>
              <a:pPr>
                <a:defRPr/>
              </a:pPr>
              <a:t>10/29/14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6EA55D08-F269-4049-8D59-9B85EEDB5E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26518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>
                <a:latin typeface="Calibri" charset="0"/>
              </a:rPr>
              <a:t>Created by Educational Technology Network. www.edtechnetwork.com 2009</a:t>
            </a:r>
          </a:p>
          <a:p>
            <a:endParaRPr lang="en-US">
              <a:latin typeface="Calibri" charset="0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B7BEB44-EE41-1A41-B429-79037B1685A2}" type="slidenum">
              <a:rPr lang="en-US" sz="1200">
                <a:latin typeface="Calibri" charset="0"/>
              </a:rPr>
              <a:pPr eaLnBrk="1" hangingPunct="1"/>
              <a:t>1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481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3481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8D84DE6-A922-DF40-93D3-856FD97E1942}" type="slidenum">
              <a:rPr lang="en-US" sz="1200">
                <a:latin typeface="Calibri" charset="0"/>
              </a:rPr>
              <a:pPr eaLnBrk="1" hangingPunct="1"/>
              <a:t>10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686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3686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4F871C7-FF00-BC40-A1D0-C4578457B7E0}" type="slidenum">
              <a:rPr lang="en-US" sz="1200">
                <a:latin typeface="Calibri" charset="0"/>
              </a:rPr>
              <a:pPr eaLnBrk="1" hangingPunct="1"/>
              <a:t>11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891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3891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C1CE0F3-1E0E-1F45-8023-56340812CB28}" type="slidenum">
              <a:rPr lang="en-US" sz="1200">
                <a:latin typeface="Calibri" charset="0"/>
              </a:rPr>
              <a:pPr eaLnBrk="1" hangingPunct="1"/>
              <a:t>12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096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409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B543971-B654-9D4D-81FF-5BEDF9F2F0D0}" type="slidenum">
              <a:rPr lang="en-US" sz="1200">
                <a:latin typeface="Calibri" charset="0"/>
              </a:rPr>
              <a:pPr eaLnBrk="1" hangingPunct="1"/>
              <a:t>13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301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4301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0646F60-8862-C649-8831-001E88449C20}" type="slidenum">
              <a:rPr lang="en-US" sz="1200">
                <a:latin typeface="Calibri" charset="0"/>
              </a:rPr>
              <a:pPr eaLnBrk="1" hangingPunct="1"/>
              <a:t>14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505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4505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4EA44C6-97C1-2742-93E2-7B1FCBDBCEF9}" type="slidenum">
              <a:rPr lang="en-US" sz="1200">
                <a:latin typeface="Calibri" charset="0"/>
              </a:rPr>
              <a:pPr eaLnBrk="1" hangingPunct="1"/>
              <a:t>15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710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>
                <a:latin typeface="Calibri" charset="0"/>
              </a:rPr>
              <a:t>What is the opposite? Analogy (similarities due to common function)</a:t>
            </a:r>
          </a:p>
        </p:txBody>
      </p:sp>
      <p:sp>
        <p:nvSpPr>
          <p:cNvPr id="4710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90BC134-2798-134A-9FA8-AFCDBAF085CE}" type="slidenum">
              <a:rPr lang="en-US" sz="1200">
                <a:latin typeface="Calibri" charset="0"/>
              </a:rPr>
              <a:pPr eaLnBrk="1" hangingPunct="1"/>
              <a:t>16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915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4915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38FED39-AD93-7D46-A7B1-BC3DB759D781}" type="slidenum">
              <a:rPr lang="en-US" sz="1200">
                <a:latin typeface="Calibri" charset="0"/>
              </a:rPr>
              <a:pPr eaLnBrk="1" hangingPunct="1"/>
              <a:t>17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120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5120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971E3CB-C8D8-A243-9F3B-6B0E065F595E}" type="slidenum">
              <a:rPr lang="en-US" sz="1200">
                <a:latin typeface="Calibri" charset="0"/>
              </a:rPr>
              <a:pPr eaLnBrk="1" hangingPunct="1"/>
              <a:t>18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325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5325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7BCC62E-71D6-1044-8BB3-66D44E97173F}" type="slidenum">
              <a:rPr lang="en-US" sz="1200">
                <a:latin typeface="Calibri" charset="0"/>
              </a:rPr>
              <a:pPr eaLnBrk="1" hangingPunct="1"/>
              <a:t>19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ECA8882-3AC6-0044-9425-723D21F7FE31}" type="slidenum">
              <a:rPr lang="en-US" sz="1200">
                <a:latin typeface="Calibri" charset="0"/>
              </a:rPr>
              <a:pPr eaLnBrk="1" hangingPunct="1"/>
              <a:t>2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529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dirty="0">
                <a:latin typeface="Calibri" charset="0"/>
              </a:rPr>
              <a:t>What is r-selected</a:t>
            </a:r>
            <a:r>
              <a:rPr lang="en-US" dirty="0" smtClean="0">
                <a:latin typeface="Calibri" charset="0"/>
              </a:rPr>
              <a:t>? Quantity</a:t>
            </a:r>
            <a:r>
              <a:rPr lang="en-US" baseline="0" dirty="0" smtClean="0">
                <a:latin typeface="Calibri" charset="0"/>
              </a:rPr>
              <a:t> over quality (fish)</a:t>
            </a:r>
            <a:endParaRPr lang="en-US" dirty="0">
              <a:latin typeface="Calibri" charset="0"/>
            </a:endParaRPr>
          </a:p>
        </p:txBody>
      </p:sp>
      <p:sp>
        <p:nvSpPr>
          <p:cNvPr id="5529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01A3E66-13D9-ED47-97DE-B2E7C2A6D5F7}" type="slidenum">
              <a:rPr lang="en-US" sz="1200">
                <a:latin typeface="Calibri" charset="0"/>
              </a:rPr>
              <a:pPr eaLnBrk="1" hangingPunct="1"/>
              <a:t>20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734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5734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09D4AB0-ED1A-844D-B900-80A556A7FA10}" type="slidenum">
              <a:rPr lang="en-US" sz="1200">
                <a:latin typeface="Calibri" charset="0"/>
              </a:rPr>
              <a:pPr eaLnBrk="1" hangingPunct="1"/>
              <a:t>21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939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5939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99EC919-2417-F541-8D9A-1FEF87590F22}" type="slidenum">
              <a:rPr lang="en-US" sz="1200">
                <a:latin typeface="Calibri" charset="0"/>
              </a:rPr>
              <a:pPr eaLnBrk="1" hangingPunct="1"/>
              <a:t>22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144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6144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81878E2-EF0D-864D-AD82-EE66A0DA36FB}" type="slidenum">
              <a:rPr lang="en-US" sz="1200">
                <a:latin typeface="Calibri" charset="0"/>
              </a:rPr>
              <a:pPr eaLnBrk="1" hangingPunct="1"/>
              <a:t>23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349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6349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9D85B3C-A1B0-E946-97FE-BBA34E72B7BC}" type="slidenum">
              <a:rPr lang="en-US" sz="1200">
                <a:latin typeface="Calibri" charset="0"/>
              </a:rPr>
              <a:pPr eaLnBrk="1" hangingPunct="1"/>
              <a:t>24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553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6553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BF57A01-7022-F546-B17F-276051347855}" type="slidenum">
              <a:rPr lang="en-US" sz="1200">
                <a:latin typeface="Calibri" charset="0"/>
              </a:rPr>
              <a:pPr eaLnBrk="1" hangingPunct="1"/>
              <a:t>25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758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675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F0F6945-B0F4-3E40-8D5B-5805EEEC38C4}" type="slidenum">
              <a:rPr lang="en-US" sz="1200">
                <a:latin typeface="Calibri" charset="0"/>
              </a:rPr>
              <a:pPr eaLnBrk="1" hangingPunct="1"/>
              <a:t>26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963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696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DB463C1-67B2-4145-AF35-41F448F88F84}" type="slidenum">
              <a:rPr lang="en-US" sz="1200">
                <a:latin typeface="Calibri" charset="0"/>
              </a:rPr>
              <a:pPr eaLnBrk="1" hangingPunct="1"/>
              <a:t>27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7168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7168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BFD9661-D6C1-BC4C-A9A0-5EB71EC8F2FE}" type="slidenum">
              <a:rPr lang="en-US" sz="1200">
                <a:latin typeface="Calibri" charset="0"/>
              </a:rPr>
              <a:pPr eaLnBrk="1" hangingPunct="1"/>
              <a:t>28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7373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7373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A6C40EC-B12B-A045-B7EB-CC2BD8CA9F97}" type="slidenum">
              <a:rPr lang="en-US" sz="1200">
                <a:latin typeface="Calibri" charset="0"/>
              </a:rPr>
              <a:pPr eaLnBrk="1" hangingPunct="1"/>
              <a:t>29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048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BE9BA4F-CF62-214E-8CBD-4443CE47C2EF}" type="slidenum">
              <a:rPr lang="en-US" sz="1200">
                <a:latin typeface="Calibri" charset="0"/>
              </a:rPr>
              <a:pPr eaLnBrk="1" hangingPunct="1"/>
              <a:t>3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7577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7577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515DDE9-F08A-A447-A90F-883D2BA1576A}" type="slidenum">
              <a:rPr lang="en-US" sz="1200">
                <a:latin typeface="Calibri" charset="0"/>
              </a:rPr>
              <a:pPr eaLnBrk="1" hangingPunct="1"/>
              <a:t>30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7782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7782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76DA5DF-5FAA-2643-8731-278C06797749}" type="slidenum">
              <a:rPr lang="en-US" sz="1200">
                <a:latin typeface="Calibri" charset="0"/>
              </a:rPr>
              <a:pPr eaLnBrk="1" hangingPunct="1"/>
              <a:t>31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7987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>
                <a:latin typeface="Calibri" charset="0"/>
              </a:rPr>
              <a:t>Intersexual types: brighter colors or energetic displays, friendships, paternal care</a:t>
            </a:r>
          </a:p>
        </p:txBody>
      </p:sp>
      <p:sp>
        <p:nvSpPr>
          <p:cNvPr id="7987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536EE59-CD3A-4349-8ED4-1BC12758817B}" type="slidenum">
              <a:rPr lang="en-US" sz="1200">
                <a:latin typeface="Calibri" charset="0"/>
              </a:rPr>
              <a:pPr eaLnBrk="1" hangingPunct="1"/>
              <a:t>32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192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8192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D5096F5-E889-5744-A02E-28364B7AC9A2}" type="slidenum">
              <a:rPr lang="en-US" sz="1200">
                <a:latin typeface="Calibri" charset="0"/>
              </a:rPr>
              <a:pPr eaLnBrk="1" hangingPunct="1"/>
              <a:t>33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397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8397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A42A197-48B5-2A42-92B7-2E1358021802}" type="slidenum">
              <a:rPr lang="en-US" sz="1200">
                <a:latin typeface="Calibri" charset="0"/>
              </a:rPr>
              <a:pPr eaLnBrk="1" hangingPunct="1"/>
              <a:t>34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601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8601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0B39481-7DA9-E647-9125-277CFBC9EE88}" type="slidenum">
              <a:rPr lang="en-US" sz="1200">
                <a:latin typeface="Calibri" charset="0"/>
              </a:rPr>
              <a:pPr eaLnBrk="1" hangingPunct="1"/>
              <a:t>35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806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8806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132A361-39E1-8C4F-AA8B-83BFB159940E}" type="slidenum">
              <a:rPr lang="en-US" sz="1200">
                <a:latin typeface="Calibri" charset="0"/>
              </a:rPr>
              <a:pPr eaLnBrk="1" hangingPunct="1"/>
              <a:t>36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011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9011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7BDBFB1-32A2-9448-8644-95D0693FB8D8}" type="slidenum">
              <a:rPr lang="en-US" sz="1200">
                <a:latin typeface="Calibri" charset="0"/>
              </a:rPr>
              <a:pPr eaLnBrk="1" hangingPunct="1"/>
              <a:t>37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216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921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1AE2F00-8B74-BF47-A36F-12F8B1B8AD61}" type="slidenum">
              <a:rPr lang="en-US" sz="1200">
                <a:latin typeface="Calibri" charset="0"/>
              </a:rPr>
              <a:pPr eaLnBrk="1" hangingPunct="1"/>
              <a:t>38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421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9421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79537CD-AD15-5549-8FB6-BE5BF7FCF2B5}" type="slidenum">
              <a:rPr lang="en-US" sz="1200">
                <a:latin typeface="Calibri" charset="0"/>
              </a:rPr>
              <a:pPr eaLnBrk="1" hangingPunct="1"/>
              <a:t>39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253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2253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5511245-74CF-A249-AFF3-CC0BEE3700E3}" type="slidenum">
              <a:rPr lang="en-US" sz="1200">
                <a:latin typeface="Calibri" charset="0"/>
              </a:rPr>
              <a:pPr eaLnBrk="1" hangingPunct="1"/>
              <a:t>4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625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9625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9703984-13EE-9340-8E28-F1433D232111}" type="slidenum">
              <a:rPr lang="en-US" sz="1200">
                <a:latin typeface="Calibri" charset="0"/>
              </a:rPr>
              <a:pPr eaLnBrk="1" hangingPunct="1"/>
              <a:t>40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830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9830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CBAFDED-4244-0743-9505-F2E62396F47A}" type="slidenum">
              <a:rPr lang="en-US" sz="1200">
                <a:latin typeface="Calibri" charset="0"/>
              </a:rPr>
              <a:pPr eaLnBrk="1" hangingPunct="1"/>
              <a:t>41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0035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dirty="0" smtClean="0">
                <a:latin typeface="Calibri" charset="0"/>
              </a:rPr>
              <a:t>In female </a:t>
            </a:r>
            <a:r>
              <a:rPr lang="en-US" dirty="0" err="1" smtClean="0">
                <a:latin typeface="Calibri" charset="0"/>
              </a:rPr>
              <a:t>philopatric</a:t>
            </a:r>
            <a:r>
              <a:rPr lang="en-US" dirty="0" smtClean="0">
                <a:latin typeface="Calibri" charset="0"/>
              </a:rPr>
              <a:t>, dominance hierarchies</a:t>
            </a:r>
            <a:r>
              <a:rPr lang="en-US" baseline="0" dirty="0" smtClean="0">
                <a:latin typeface="Calibri" charset="0"/>
              </a:rPr>
              <a:t> are steep and bonds are close and formed around kin relationships</a:t>
            </a:r>
            <a:endParaRPr lang="en-US" dirty="0">
              <a:latin typeface="Calibri" charset="0"/>
            </a:endParaRPr>
          </a:p>
        </p:txBody>
      </p:sp>
      <p:sp>
        <p:nvSpPr>
          <p:cNvPr id="10035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D8D2AFE-8B71-D94A-AD86-06FCFD6503C4}" type="slidenum">
              <a:rPr lang="en-US" sz="1200">
                <a:latin typeface="Calibri" charset="0"/>
              </a:rPr>
              <a:pPr eaLnBrk="1" hangingPunct="1"/>
              <a:t>42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0240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10240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DA99AE8-F9FE-6845-8CD6-E22450E32BC1}" type="slidenum">
              <a:rPr lang="en-US" sz="1200">
                <a:latin typeface="Calibri" charset="0"/>
              </a:rPr>
              <a:pPr eaLnBrk="1" hangingPunct="1"/>
              <a:t>43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0445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10445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B94B031-2659-614B-923E-249A20572184}" type="slidenum">
              <a:rPr lang="en-US" sz="1200">
                <a:latin typeface="Calibri" charset="0"/>
              </a:rPr>
              <a:pPr eaLnBrk="1" hangingPunct="1"/>
              <a:t>44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0649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10649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1186AB7-4DFF-5C43-9B84-5C7172921D4B}" type="slidenum">
              <a:rPr lang="en-US" sz="1200">
                <a:latin typeface="Calibri" charset="0"/>
              </a:rPr>
              <a:pPr eaLnBrk="1" hangingPunct="1"/>
              <a:t>45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0854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10854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E0BEA98-BF90-124C-9333-251126E98929}" type="slidenum">
              <a:rPr lang="en-US" sz="1200">
                <a:latin typeface="Calibri" charset="0"/>
              </a:rPr>
              <a:pPr eaLnBrk="1" hangingPunct="1"/>
              <a:t>46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1059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11059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B1E8DAF-05ED-6A49-AE1C-40CDF186BFC9}" type="slidenum">
              <a:rPr lang="en-US" sz="1200">
                <a:latin typeface="Calibri" charset="0"/>
              </a:rPr>
              <a:pPr eaLnBrk="1" hangingPunct="1"/>
              <a:t>47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1264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11264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9A6D9C4-B463-4D43-957B-90CA87132A71}" type="slidenum">
              <a:rPr lang="en-US" sz="1200">
                <a:latin typeface="Calibri" charset="0"/>
              </a:rPr>
              <a:pPr eaLnBrk="1" hangingPunct="1"/>
              <a:t>48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1469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11469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CEC36D3-4693-534F-BDE5-E8066B142626}" type="slidenum">
              <a:rPr lang="en-US" sz="1200">
                <a:latin typeface="Calibri" charset="0"/>
              </a:rPr>
              <a:pPr eaLnBrk="1" hangingPunct="1"/>
              <a:t>49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457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2457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D41D81B-5205-8F46-993E-AF9F715EE948}" type="slidenum">
              <a:rPr lang="en-US" sz="1200">
                <a:latin typeface="Calibri" charset="0"/>
              </a:rPr>
              <a:pPr eaLnBrk="1" hangingPunct="1"/>
              <a:t>5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1673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dirty="0" smtClean="0">
                <a:latin typeface="Calibri" charset="0"/>
              </a:rPr>
              <a:t>What is a niche?</a:t>
            </a:r>
            <a:r>
              <a:rPr lang="en-US" baseline="0" dirty="0" smtClean="0">
                <a:latin typeface="Calibri" charset="0"/>
              </a:rPr>
              <a:t> Area in forest, activity time, diet, </a:t>
            </a:r>
            <a:r>
              <a:rPr lang="en-US" baseline="0" dirty="0" err="1" smtClean="0">
                <a:latin typeface="Calibri" charset="0"/>
              </a:rPr>
              <a:t>etc</a:t>
            </a:r>
            <a:endParaRPr lang="en-US" dirty="0">
              <a:latin typeface="Calibri" charset="0"/>
            </a:endParaRPr>
          </a:p>
        </p:txBody>
      </p:sp>
      <p:sp>
        <p:nvSpPr>
          <p:cNvPr id="11673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BBD3E05-726E-464F-A8F5-9DA7AB906FFD}" type="slidenum">
              <a:rPr lang="en-US" sz="1200">
                <a:latin typeface="Calibri" charset="0"/>
              </a:rPr>
              <a:pPr eaLnBrk="1" hangingPunct="1"/>
              <a:t>50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1878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dirty="0" smtClean="0">
                <a:latin typeface="Calibri" charset="0"/>
              </a:rPr>
              <a:t>Quad is primitive, bipedalism is derived among primates</a:t>
            </a:r>
            <a:endParaRPr lang="en-US" dirty="0">
              <a:latin typeface="Calibri" charset="0"/>
            </a:endParaRPr>
          </a:p>
        </p:txBody>
      </p:sp>
      <p:sp>
        <p:nvSpPr>
          <p:cNvPr id="1187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B2E4677-6321-4247-A725-2665B21F47BD}" type="slidenum">
              <a:rPr lang="en-US" sz="1200">
                <a:latin typeface="Calibri" charset="0"/>
              </a:rPr>
              <a:pPr eaLnBrk="1" hangingPunct="1"/>
              <a:t>51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2083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1208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B7C3D25-FCC1-184C-97B5-36556C01C641}" type="slidenum">
              <a:rPr lang="en-US" sz="1200">
                <a:latin typeface="Calibri" charset="0"/>
              </a:rPr>
              <a:pPr eaLnBrk="1" hangingPunct="1"/>
              <a:t>52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662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2662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FF0F0A5-BDD0-634A-879A-8FFC0261F001}" type="slidenum">
              <a:rPr lang="en-US" sz="1200">
                <a:latin typeface="Calibri" charset="0"/>
              </a:rPr>
              <a:pPr eaLnBrk="1" hangingPunct="1"/>
              <a:t>6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867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2867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13C1FED-C27B-6245-B091-1A804EDA64F3}" type="slidenum">
              <a:rPr lang="en-US" sz="1200">
                <a:latin typeface="Calibri" charset="0"/>
              </a:rPr>
              <a:pPr eaLnBrk="1" hangingPunct="1"/>
              <a:t>7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072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>
                <a:latin typeface="Calibri" charset="0"/>
              </a:rPr>
              <a:t>Mutation: change in DNA which creates variation on which other forces can act, only thing that creates new variation</a:t>
            </a:r>
          </a:p>
          <a:p>
            <a:pPr eaLnBrk="1" hangingPunct="1">
              <a:spcBef>
                <a:spcPct val="0"/>
              </a:spcBef>
            </a:pPr>
            <a:r>
              <a:rPr lang="en-US">
                <a:latin typeface="Calibri" charset="0"/>
              </a:rPr>
              <a:t>Natural selection: individuals show variation, limited resources lead to competition, some have a selective advantage, those will reporduce more</a:t>
            </a:r>
          </a:p>
          <a:p>
            <a:pPr eaLnBrk="1" hangingPunct="1">
              <a:spcBef>
                <a:spcPct val="0"/>
              </a:spcBef>
            </a:pPr>
            <a:r>
              <a:rPr lang="en-US">
                <a:latin typeface="Calibri" charset="0"/>
              </a:rPr>
              <a:t>Genetic drift: fluctuations in allele frequencies due to random factors, typically a result of small pop size</a:t>
            </a:r>
          </a:p>
          <a:p>
            <a:pPr eaLnBrk="1" hangingPunct="1">
              <a:spcBef>
                <a:spcPct val="0"/>
              </a:spcBef>
            </a:pPr>
            <a:r>
              <a:rPr lang="en-US">
                <a:latin typeface="Calibri" charset="0"/>
              </a:rPr>
              <a:t>Gene flow: evolution in populations through the exchange of genes from other populations</a:t>
            </a:r>
          </a:p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3072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0036912-331B-9046-8B88-3DA3ECECBD12}" type="slidenum">
              <a:rPr lang="en-US" sz="1200">
                <a:latin typeface="Calibri" charset="0"/>
              </a:rPr>
              <a:pPr eaLnBrk="1" hangingPunct="1"/>
              <a:t>8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277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3277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AA13430-F488-4641-9EB0-6700C756A43B}" type="slidenum">
              <a:rPr lang="en-US" sz="1200">
                <a:latin typeface="Calibri" charset="0"/>
              </a:rPr>
              <a:pPr eaLnBrk="1" hangingPunct="1"/>
              <a:t>9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D92ABC-EC47-0742-8D8C-58D2909EC7DD}" type="datetimeFigureOut">
              <a:rPr lang="en-US"/>
              <a:pPr>
                <a:defRPr/>
              </a:pPr>
              <a:t>10/29/14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13CA72-1443-5D4B-A007-FEC09370BC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386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CCFFB4-9066-1E4C-B9DB-8F49F4005F3A}" type="datetimeFigureOut">
              <a:rPr lang="en-US"/>
              <a:pPr>
                <a:defRPr/>
              </a:pPr>
              <a:t>10/29/14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029F95-1FC6-8546-81FF-7C55BAC982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371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 sz="8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3461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457200" y="1447800"/>
            <a:ext cx="8229600" cy="4572000"/>
          </a:xfrm>
        </p:spPr>
        <p:txBody>
          <a:bodyPr rtlCol="0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828258-3FAF-FF48-BE20-451066667C7C}" type="datetimeFigureOut">
              <a:rPr lang="en-US"/>
              <a:pPr>
                <a:defRPr/>
              </a:pPr>
              <a:t>10/29/14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3E8116-78A6-9D4A-B29C-C713CB249E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965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9DFDB1-3437-5840-A154-9634EE21F614}" type="datetimeFigureOut">
              <a:rPr lang="en-US"/>
              <a:pPr>
                <a:defRPr/>
              </a:pPr>
              <a:t>10/29/14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468DB0-B1ED-0542-BD05-72168034E3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810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DEBA71-6148-9543-B458-82C7262253A2}" type="datetimeFigureOut">
              <a:rPr lang="en-US"/>
              <a:pPr>
                <a:defRPr/>
              </a:pPr>
              <a:t>10/29/14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3D7A1A-5706-784D-919E-41B0134DE3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972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993349-FE17-8541-BE05-20A22333E04A}" type="datetimeFigureOut">
              <a:rPr lang="en-US"/>
              <a:pPr>
                <a:defRPr/>
              </a:pPr>
              <a:t>10/29/14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D236F0-8B13-0645-9474-CD14215749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707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F03E40-F131-AF45-A2F5-544D6427DFC2}" type="datetimeFigureOut">
              <a:rPr lang="en-US"/>
              <a:pPr>
                <a:defRPr/>
              </a:pPr>
              <a:t>10/29/14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6FF0AD-C802-AF48-AAC1-8F49AB1DAE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382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3AD630-9485-B84E-B68C-17074649655D}" type="datetimeFigureOut">
              <a:rPr lang="en-US"/>
              <a:pPr>
                <a:defRPr/>
              </a:pPr>
              <a:t>10/29/14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0C5D46-9F5A-F949-9BE5-06459FC0FF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929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BB0142-941A-F048-882B-73304B85E974}" type="datetimeFigureOut">
              <a:rPr lang="en-US"/>
              <a:pPr>
                <a:defRPr/>
              </a:pPr>
              <a:t>10/29/14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448849-BBDA-D94E-8868-E0A3D3CEDA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280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3438FF-A226-264B-AE94-D3BF5F685522}" type="datetimeFigureOut">
              <a:rPr lang="en-US"/>
              <a:pPr>
                <a:defRPr/>
              </a:pPr>
              <a:t>10/29/14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FC7AE8-437C-8449-B785-D3457EB08E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920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BE8116-F44B-2948-ABEE-5FEABBD0861F}" type="datetimeFigureOut">
              <a:rPr lang="en-US"/>
              <a:pPr>
                <a:defRPr/>
              </a:pPr>
              <a:t>10/29/14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5B55EB-0930-CE43-85DB-79B32BE963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850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F56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rgbClr val="898989"/>
                </a:solidFill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AB5CDAFC-3C68-604D-B57D-07F94EA26F10}" type="datetimeFigureOut">
              <a:rPr lang="en-US"/>
              <a:pPr>
                <a:defRPr/>
              </a:pPr>
              <a:t>10/29/14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rgbClr val="898989"/>
                </a:solidFill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137421F3-0824-6F41-A78D-443F2C6F7E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5" r:id="rId11"/>
    <p:sldLayoutId id="2147483724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bg1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ＭＳ Ｐゴシック" charset="0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bg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bg1"/>
          </a:solidFill>
          <a:latin typeface="+mn-lt"/>
          <a:ea typeface="ＭＳ Ｐゴシック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bg1"/>
          </a:solidFill>
          <a:latin typeface="+mn-lt"/>
          <a:ea typeface="ＭＳ Ｐゴシック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bg1"/>
          </a:solidFill>
          <a:latin typeface="+mn-lt"/>
          <a:ea typeface="ＭＳ Ｐゴシック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bg1"/>
          </a:solidFill>
          <a:latin typeface="+mn-lt"/>
          <a:ea typeface="ＭＳ Ｐゴシック" charset="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slide" Target="slide15.xml"/><Relationship Id="rId20" Type="http://schemas.openxmlformats.org/officeDocument/2006/relationships/slide" Target="slide29.xml"/><Relationship Id="rId21" Type="http://schemas.openxmlformats.org/officeDocument/2006/relationships/slide" Target="slide39.xml"/><Relationship Id="rId22" Type="http://schemas.openxmlformats.org/officeDocument/2006/relationships/slide" Target="slide49.xml"/><Relationship Id="rId23" Type="http://schemas.openxmlformats.org/officeDocument/2006/relationships/slide" Target="slide11.xml"/><Relationship Id="rId24" Type="http://schemas.openxmlformats.org/officeDocument/2006/relationships/slide" Target="slide21.xml"/><Relationship Id="rId25" Type="http://schemas.openxmlformats.org/officeDocument/2006/relationships/slide" Target="slide31.xml"/><Relationship Id="rId26" Type="http://schemas.openxmlformats.org/officeDocument/2006/relationships/slide" Target="slide41.xml"/><Relationship Id="rId27" Type="http://schemas.openxmlformats.org/officeDocument/2006/relationships/slide" Target="slide51.xml"/><Relationship Id="rId10" Type="http://schemas.openxmlformats.org/officeDocument/2006/relationships/slide" Target="slide25.xml"/><Relationship Id="rId11" Type="http://schemas.openxmlformats.org/officeDocument/2006/relationships/slide" Target="slide35.xml"/><Relationship Id="rId12" Type="http://schemas.openxmlformats.org/officeDocument/2006/relationships/slide" Target="slide45.xml"/><Relationship Id="rId13" Type="http://schemas.openxmlformats.org/officeDocument/2006/relationships/slide" Target="slide7.xml"/><Relationship Id="rId14" Type="http://schemas.openxmlformats.org/officeDocument/2006/relationships/slide" Target="slide17.xml"/><Relationship Id="rId15" Type="http://schemas.openxmlformats.org/officeDocument/2006/relationships/slide" Target="slide27.xml"/><Relationship Id="rId16" Type="http://schemas.openxmlformats.org/officeDocument/2006/relationships/slide" Target="slide37.xml"/><Relationship Id="rId17" Type="http://schemas.openxmlformats.org/officeDocument/2006/relationships/slide" Target="slide47.xml"/><Relationship Id="rId18" Type="http://schemas.openxmlformats.org/officeDocument/2006/relationships/slide" Target="slide9.xml"/><Relationship Id="rId19" Type="http://schemas.openxmlformats.org/officeDocument/2006/relationships/slide" Target="slide19.xml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slide" Target="slide3.xml"/><Relationship Id="rId4" Type="http://schemas.openxmlformats.org/officeDocument/2006/relationships/slide" Target="slide13.xml"/><Relationship Id="rId5" Type="http://schemas.openxmlformats.org/officeDocument/2006/relationships/slide" Target="slide23.xml"/><Relationship Id="rId6" Type="http://schemas.openxmlformats.org/officeDocument/2006/relationships/slide" Target="slide33.xml"/><Relationship Id="rId7" Type="http://schemas.openxmlformats.org/officeDocument/2006/relationships/slide" Target="slide43.xml"/><Relationship Id="rId8" Type="http://schemas.openxmlformats.org/officeDocument/2006/relationships/slide" Target="slide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1" name="Picture 3" descr="JeopardyIcon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1450"/>
            <a:ext cx="9280525" cy="386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990600" y="4191000"/>
            <a:ext cx="7086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2800" b="1" dirty="0">
                <a:ln w="11430"/>
                <a:gradFill>
                  <a:gsLst>
                    <a:gs pos="0">
                      <a:srgbClr val="FFEFD1"/>
                    </a:gs>
                    <a:gs pos="64999">
                      <a:srgbClr val="F0EBD5"/>
                    </a:gs>
                    <a:gs pos="100000">
                      <a:srgbClr val="D1C39F"/>
                    </a:gs>
                  </a:gsLst>
                  <a:lin ang="5400000" scaled="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ea typeface="+mn-ea"/>
                <a:cs typeface="Arial" charset="0"/>
              </a:rPr>
              <a:t>Monkeys and Apes Midterm Review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Answer 1 – 40 </a:t>
            </a:r>
          </a:p>
        </p:txBody>
      </p:sp>
      <p:sp>
        <p:nvSpPr>
          <p:cNvPr id="3379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Population bottleneck:</a:t>
            </a:r>
          </a:p>
          <a:p>
            <a:pPr lvl="1" eaLnBrk="1" hangingPunct="1"/>
            <a:r>
              <a:rPr lang="en-US">
                <a:latin typeface="Calibri" charset="0"/>
              </a:rPr>
              <a:t>Drastic reduction in population size</a:t>
            </a:r>
          </a:p>
          <a:p>
            <a:pPr eaLnBrk="1" hangingPunct="1"/>
            <a:r>
              <a:rPr lang="en-US">
                <a:latin typeface="Calibri" charset="0"/>
              </a:rPr>
              <a:t>Founder effect</a:t>
            </a:r>
          </a:p>
          <a:p>
            <a:pPr lvl="1" eaLnBrk="1" hangingPunct="1"/>
            <a:r>
              <a:rPr lang="en-US">
                <a:latin typeface="Calibri" charset="0"/>
              </a:rPr>
              <a:t>Small population branches off that is not representative of larger population</a:t>
            </a:r>
          </a:p>
        </p:txBody>
      </p:sp>
      <p:pic>
        <p:nvPicPr>
          <p:cNvPr id="33795" name="Picture 2" descr="C:\Users\Robin\AppData\Local\Microsoft\Windows\Temporary Internet Files\Content.IE5\UKPIYV1G\MCj04421220000[1].png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6138863"/>
            <a:ext cx="723900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Question 1 - 50</a:t>
            </a:r>
          </a:p>
        </p:txBody>
      </p:sp>
      <p:sp>
        <p:nvSpPr>
          <p:cNvPr id="3584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</a:rPr>
              <a:t>What </a:t>
            </a:r>
            <a:r>
              <a:rPr lang="en-US" dirty="0" smtClean="0">
                <a:latin typeface="Calibri" charset="0"/>
              </a:rPr>
              <a:t>are 2 things that </a:t>
            </a:r>
            <a:r>
              <a:rPr lang="en-US" dirty="0">
                <a:latin typeface="Calibri" charset="0"/>
              </a:rPr>
              <a:t>cause speciation? Describe them.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Answer 1 – 50 </a:t>
            </a:r>
          </a:p>
        </p:txBody>
      </p:sp>
      <p:sp>
        <p:nvSpPr>
          <p:cNvPr id="37890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Adaptive radiation: Rapid expansion and diversification of an evolving group of organisms as they adapt to new niches</a:t>
            </a:r>
          </a:p>
          <a:p>
            <a:pPr eaLnBrk="1" hangingPunct="1"/>
            <a:r>
              <a:rPr lang="en-US">
                <a:latin typeface="Calibri" charset="0"/>
              </a:rPr>
              <a:t>Allopatric speciation: Isolation and interruption of gene flow followed by microevolutionary change</a:t>
            </a:r>
          </a:p>
        </p:txBody>
      </p:sp>
      <p:pic>
        <p:nvPicPr>
          <p:cNvPr id="37891" name="Picture 2" descr="C:\Users\Robin\AppData\Local\Microsoft\Windows\Temporary Internet Files\Content.IE5\UKPIYV1G\MCj04421220000[1].png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6138863"/>
            <a:ext cx="723900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Question 2 - 10</a:t>
            </a:r>
          </a:p>
        </p:txBody>
      </p:sp>
      <p:sp>
        <p:nvSpPr>
          <p:cNvPr id="3993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What are the characteristics of a primate? (There are 8)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Answer 2 – 10 </a:t>
            </a:r>
          </a:p>
        </p:txBody>
      </p:sp>
      <p:sp>
        <p:nvSpPr>
          <p:cNvPr id="41986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Primitive body plan</a:t>
            </a:r>
          </a:p>
          <a:p>
            <a:pPr eaLnBrk="1" hangingPunct="1"/>
            <a:r>
              <a:rPr lang="en-US">
                <a:latin typeface="Calibri" charset="0"/>
              </a:rPr>
              <a:t>Grasping Hands and Feet</a:t>
            </a:r>
          </a:p>
          <a:p>
            <a:pPr eaLnBrk="1" hangingPunct="1"/>
            <a:r>
              <a:rPr lang="en-US">
                <a:latin typeface="Calibri" charset="0"/>
              </a:rPr>
              <a:t>Binocular Vision</a:t>
            </a:r>
          </a:p>
          <a:p>
            <a:pPr eaLnBrk="1" hangingPunct="1"/>
            <a:r>
              <a:rPr lang="en-US">
                <a:latin typeface="Calibri" charset="0"/>
              </a:rPr>
              <a:t>Reduced reliance on olfaction</a:t>
            </a:r>
          </a:p>
          <a:p>
            <a:pPr eaLnBrk="1" hangingPunct="1"/>
            <a:r>
              <a:rPr lang="en-US">
                <a:latin typeface="Calibri" charset="0"/>
              </a:rPr>
              <a:t>Generalized dentition</a:t>
            </a:r>
          </a:p>
          <a:p>
            <a:pPr eaLnBrk="1" hangingPunct="1"/>
            <a:r>
              <a:rPr lang="en-US">
                <a:latin typeface="Calibri" charset="0"/>
              </a:rPr>
              <a:t>Reduced dentition</a:t>
            </a:r>
          </a:p>
          <a:p>
            <a:pPr eaLnBrk="1" hangingPunct="1"/>
            <a:r>
              <a:rPr lang="en-US">
                <a:latin typeface="Calibri" charset="0"/>
              </a:rPr>
              <a:t>Relatively large brain</a:t>
            </a:r>
          </a:p>
          <a:p>
            <a:pPr eaLnBrk="1" hangingPunct="1"/>
            <a:r>
              <a:rPr lang="en-US">
                <a:latin typeface="Calibri" charset="0"/>
              </a:rPr>
              <a:t>Relatively slow life history</a:t>
            </a:r>
          </a:p>
        </p:txBody>
      </p:sp>
      <p:pic>
        <p:nvPicPr>
          <p:cNvPr id="41987" name="Picture 2" descr="C:\Users\Robin\AppData\Local\Microsoft\Windows\Temporary Internet Files\Content.IE5\UKPIYV1G\MCj04421220000[1].png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6138863"/>
            <a:ext cx="723900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Question 2 - 20</a:t>
            </a:r>
          </a:p>
        </p:txBody>
      </p:sp>
      <p:sp>
        <p:nvSpPr>
          <p:cNvPr id="4403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What is homology?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Answer 2 – 20 </a:t>
            </a:r>
          </a:p>
        </p:txBody>
      </p:sp>
      <p:sp>
        <p:nvSpPr>
          <p:cNvPr id="46082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Traits that are the same in different organisms because they were inherited from a common ancestor</a:t>
            </a:r>
          </a:p>
          <a:p>
            <a:pPr eaLnBrk="1" hangingPunct="1"/>
            <a:r>
              <a:rPr lang="en-US">
                <a:latin typeface="Calibri" charset="0"/>
              </a:rPr>
              <a:t>Implies shared descent</a:t>
            </a:r>
          </a:p>
          <a:p>
            <a:pPr eaLnBrk="1" hangingPunct="1"/>
            <a:endParaRPr lang="en-US">
              <a:latin typeface="Calibri" charset="0"/>
            </a:endParaRPr>
          </a:p>
        </p:txBody>
      </p:sp>
      <p:pic>
        <p:nvPicPr>
          <p:cNvPr id="46083" name="Picture 2" descr="C:\Users\Robin\AppData\Local\Microsoft\Windows\Temporary Internet Files\Content.IE5\UKPIYV1G\MCj04421220000[1].png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6138863"/>
            <a:ext cx="723900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Question 2 - 30</a:t>
            </a:r>
          </a:p>
        </p:txBody>
      </p:sp>
      <p:sp>
        <p:nvSpPr>
          <p:cNvPr id="4813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What are the 2 types of homology?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Answer 2 – 30 </a:t>
            </a:r>
          </a:p>
        </p:txBody>
      </p:sp>
      <p:sp>
        <p:nvSpPr>
          <p:cNvPr id="50178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Primitive:</a:t>
            </a:r>
          </a:p>
          <a:p>
            <a:pPr lvl="1" eaLnBrk="1" hangingPunct="1"/>
            <a:r>
              <a:rPr lang="en-US">
                <a:latin typeface="Calibri" charset="0"/>
              </a:rPr>
              <a:t>Features that have not changed from the ancestral condition</a:t>
            </a:r>
          </a:p>
          <a:p>
            <a:pPr eaLnBrk="1" hangingPunct="1"/>
            <a:r>
              <a:rPr lang="en-US">
                <a:latin typeface="Calibri" charset="0"/>
              </a:rPr>
              <a:t>Derived:</a:t>
            </a:r>
          </a:p>
          <a:p>
            <a:pPr lvl="1" eaLnBrk="1" hangingPunct="1"/>
            <a:r>
              <a:rPr lang="en-US">
                <a:latin typeface="Calibri" charset="0"/>
              </a:rPr>
              <a:t>Features that have been modified from the ancestral condition</a:t>
            </a:r>
          </a:p>
        </p:txBody>
      </p:sp>
      <p:pic>
        <p:nvPicPr>
          <p:cNvPr id="50179" name="Picture 2" descr="C:\Users\Robin\AppData\Local\Microsoft\Windows\Temporary Internet Files\Content.IE5\UKPIYV1G\MCj04421220000[1].png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6138863"/>
            <a:ext cx="723900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Question 2 - 40</a:t>
            </a:r>
          </a:p>
        </p:txBody>
      </p:sp>
      <p:sp>
        <p:nvSpPr>
          <p:cNvPr id="5222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Do primates tend to be K-selected or R-selected?</a:t>
            </a:r>
          </a:p>
          <a:p>
            <a:pPr eaLnBrk="1" hangingPunct="1"/>
            <a:endParaRPr lang="en-US">
              <a:latin typeface="Calibri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8719065"/>
              </p:ext>
            </p:extLst>
          </p:nvPr>
        </p:nvGraphicFramePr>
        <p:xfrm>
          <a:off x="0" y="0"/>
          <a:ext cx="9144000" cy="685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28800"/>
                <a:gridCol w="1828800"/>
                <a:gridCol w="1828800"/>
                <a:gridCol w="1828800"/>
                <a:gridCol w="1828800"/>
              </a:tblGrid>
              <a:tr h="11430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Evolution, Natural Selection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Primate</a:t>
                      </a:r>
                      <a:r>
                        <a:rPr lang="en-US" sz="2000" baseline="0" dirty="0" smtClean="0">
                          <a:solidFill>
                            <a:schemeClr val="bg1"/>
                          </a:solidFill>
                        </a:rPr>
                        <a:t> Systematics, Features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Primate</a:t>
                      </a:r>
                      <a:r>
                        <a:rPr lang="en-US" sz="2000" baseline="0" dirty="0" smtClean="0">
                          <a:solidFill>
                            <a:schemeClr val="bg1"/>
                          </a:solidFill>
                        </a:rPr>
                        <a:t> Social Systems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Primate</a:t>
                      </a:r>
                      <a:r>
                        <a:rPr lang="en-US" sz="2000" baseline="0" dirty="0" smtClean="0">
                          <a:solidFill>
                            <a:schemeClr val="bg1"/>
                          </a:solidFill>
                        </a:rPr>
                        <a:t> Social Behavior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Tool</a:t>
                      </a:r>
                      <a:r>
                        <a:rPr lang="en-US" sz="2000" baseline="0" dirty="0" smtClean="0">
                          <a:solidFill>
                            <a:schemeClr val="bg1"/>
                          </a:solidFill>
                        </a:rPr>
                        <a:t> Use, Habitats, and Ecology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</a:tr>
              <a:tr h="114300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bg1"/>
                          </a:solidFill>
                          <a:hlinkClick r:id="rId3" action="ppaction://hlinksldjump"/>
                        </a:rPr>
                        <a:t>10</a:t>
                      </a:r>
                      <a:endParaRPr 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bg1"/>
                          </a:solidFill>
                          <a:hlinkClick r:id="rId4" action="ppaction://hlinksldjump"/>
                        </a:rPr>
                        <a:t>10</a:t>
                      </a:r>
                      <a:endParaRPr 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bg1"/>
                          </a:solidFill>
                          <a:hlinkClick r:id="rId5" action="ppaction://hlinksldjump"/>
                        </a:rPr>
                        <a:t>10</a:t>
                      </a:r>
                      <a:endParaRPr 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bg1"/>
                          </a:solidFill>
                          <a:hlinkClick r:id="rId6" action="ppaction://hlinksldjump"/>
                        </a:rPr>
                        <a:t>10</a:t>
                      </a:r>
                      <a:endParaRPr 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bg1"/>
                          </a:solidFill>
                          <a:hlinkClick r:id="rId7" action="ppaction://hlinksldjump"/>
                        </a:rPr>
                        <a:t>10</a:t>
                      </a:r>
                      <a:endParaRPr 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</a:tr>
              <a:tr h="114300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bg1"/>
                          </a:solidFill>
                          <a:hlinkClick r:id="rId8" action="ppaction://hlinksldjump"/>
                        </a:rPr>
                        <a:t>20</a:t>
                      </a:r>
                      <a:endParaRPr 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bg1"/>
                          </a:solidFill>
                          <a:hlinkClick r:id="rId9" action="ppaction://hlinksldjump"/>
                        </a:rPr>
                        <a:t>20</a:t>
                      </a:r>
                      <a:endParaRPr 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bg1"/>
                          </a:solidFill>
                          <a:hlinkClick r:id="rId10" action="ppaction://hlinksldjump"/>
                        </a:rPr>
                        <a:t>20</a:t>
                      </a:r>
                      <a:endParaRPr 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bg1"/>
                          </a:solidFill>
                          <a:hlinkClick r:id="rId11" action="ppaction://hlinksldjump"/>
                        </a:rPr>
                        <a:t>20</a:t>
                      </a:r>
                      <a:endParaRPr 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bg1"/>
                          </a:solidFill>
                          <a:hlinkClick r:id="rId12" action="ppaction://hlinksldjump"/>
                        </a:rPr>
                        <a:t>20</a:t>
                      </a:r>
                      <a:endParaRPr 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</a:tr>
              <a:tr h="114300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bg1"/>
                          </a:solidFill>
                          <a:hlinkClick r:id="rId13" action="ppaction://hlinksldjump"/>
                        </a:rPr>
                        <a:t>30</a:t>
                      </a:r>
                      <a:endParaRPr 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bg1"/>
                          </a:solidFill>
                          <a:hlinkClick r:id="rId14" action="ppaction://hlinksldjump"/>
                        </a:rPr>
                        <a:t>30</a:t>
                      </a:r>
                      <a:endParaRPr 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bg1"/>
                          </a:solidFill>
                          <a:hlinkClick r:id="rId15" action="ppaction://hlinksldjump"/>
                        </a:rPr>
                        <a:t>30</a:t>
                      </a:r>
                      <a:endParaRPr 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bg1"/>
                          </a:solidFill>
                          <a:hlinkClick r:id="rId16" action="ppaction://hlinksldjump"/>
                        </a:rPr>
                        <a:t>30</a:t>
                      </a:r>
                      <a:endParaRPr 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bg1"/>
                          </a:solidFill>
                          <a:hlinkClick r:id="rId17" action="ppaction://hlinksldjump"/>
                        </a:rPr>
                        <a:t>30</a:t>
                      </a:r>
                      <a:endParaRPr 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</a:tr>
              <a:tr h="114300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bg1"/>
                          </a:solidFill>
                          <a:hlinkClick r:id="rId18" action="ppaction://hlinksldjump"/>
                        </a:rPr>
                        <a:t>40</a:t>
                      </a:r>
                      <a:endParaRPr 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bg1"/>
                          </a:solidFill>
                          <a:hlinkClick r:id="rId19" action="ppaction://hlinksldjump"/>
                        </a:rPr>
                        <a:t>40</a:t>
                      </a:r>
                      <a:endParaRPr 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bg1"/>
                          </a:solidFill>
                          <a:hlinkClick r:id="rId20" action="ppaction://hlinksldjump"/>
                        </a:rPr>
                        <a:t>40</a:t>
                      </a:r>
                      <a:endParaRPr 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bg1"/>
                          </a:solidFill>
                          <a:hlinkClick r:id="rId21" action="ppaction://hlinksldjump"/>
                        </a:rPr>
                        <a:t>40</a:t>
                      </a:r>
                      <a:endParaRPr 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bg1"/>
                          </a:solidFill>
                          <a:hlinkClick r:id="rId22" action="ppaction://hlinksldjump"/>
                        </a:rPr>
                        <a:t>40</a:t>
                      </a:r>
                      <a:endParaRPr 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</a:tr>
              <a:tr h="114300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bg1"/>
                          </a:solidFill>
                          <a:hlinkClick r:id="rId23" action="ppaction://hlinksldjump"/>
                        </a:rPr>
                        <a:t>50</a:t>
                      </a:r>
                      <a:endParaRPr 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bg1"/>
                          </a:solidFill>
                          <a:hlinkClick r:id="rId24" action="ppaction://hlinksldjump"/>
                        </a:rPr>
                        <a:t>50</a:t>
                      </a:r>
                      <a:endParaRPr 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bg1"/>
                          </a:solidFill>
                          <a:hlinkClick r:id="rId25" action="ppaction://hlinksldjump"/>
                        </a:rPr>
                        <a:t>50</a:t>
                      </a:r>
                      <a:endParaRPr 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bg1"/>
                          </a:solidFill>
                          <a:hlinkClick r:id="rId26" action="ppaction://hlinksldjump"/>
                        </a:rPr>
                        <a:t>50</a:t>
                      </a:r>
                      <a:endParaRPr 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bg1"/>
                          </a:solidFill>
                          <a:hlinkClick r:id="rId27" action="ppaction://hlinksldjump"/>
                        </a:rPr>
                        <a:t>50</a:t>
                      </a:r>
                      <a:endParaRPr 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Answer 2 – 40 </a:t>
            </a:r>
          </a:p>
        </p:txBody>
      </p:sp>
      <p:sp>
        <p:nvSpPr>
          <p:cNvPr id="5427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K-Selected: quality over quantity</a:t>
            </a:r>
          </a:p>
        </p:txBody>
      </p:sp>
      <p:pic>
        <p:nvPicPr>
          <p:cNvPr id="54275" name="Picture 2" descr="C:\Users\Robin\AppData\Local\Microsoft\Windows\Temporary Internet Files\Content.IE5\UKPIYV1G\MCj04421220000[1].png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6138863"/>
            <a:ext cx="723900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Question 2 - 50</a:t>
            </a:r>
          </a:p>
        </p:txBody>
      </p:sp>
      <p:sp>
        <p:nvSpPr>
          <p:cNvPr id="5632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Which has heterodont dentition and why?</a:t>
            </a:r>
          </a:p>
        </p:txBody>
      </p:sp>
      <p:pic>
        <p:nvPicPr>
          <p:cNvPr id="56323" name="Picture 1" descr="9_2_3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286000"/>
            <a:ext cx="6553200" cy="5059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24" name="Picture 2" descr="BHD1_3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667000"/>
            <a:ext cx="4094163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Answer 2 – 50 </a:t>
            </a:r>
          </a:p>
        </p:txBody>
      </p:sp>
      <p:sp>
        <p:nvSpPr>
          <p:cNvPr id="58370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Heterodont dentition:</a:t>
            </a:r>
          </a:p>
        </p:txBody>
      </p:sp>
      <p:pic>
        <p:nvPicPr>
          <p:cNvPr id="58371" name="Picture 2" descr="C:\Users\Robin\AppData\Local\Microsoft\Windows\Temporary Internet Files\Content.IE5\UKPIYV1G\MCj04421220000[1].png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6138863"/>
            <a:ext cx="723900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72" name="Picture 1" descr="9_2_3.gi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209800"/>
            <a:ext cx="7010400" cy="5411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Question 3 - 10</a:t>
            </a:r>
          </a:p>
        </p:txBody>
      </p:sp>
      <p:sp>
        <p:nvSpPr>
          <p:cNvPr id="6041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What are the benefits of group living?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Answer 3 – 10 </a:t>
            </a:r>
          </a:p>
        </p:txBody>
      </p:sp>
      <p:sp>
        <p:nvSpPr>
          <p:cNvPr id="62466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Foraging benefits (finding food, accessing food)</a:t>
            </a:r>
          </a:p>
          <a:p>
            <a:pPr eaLnBrk="1" hangingPunct="1"/>
            <a:r>
              <a:rPr lang="en-US">
                <a:latin typeface="Calibri" charset="0"/>
              </a:rPr>
              <a:t>Predation avoidance</a:t>
            </a:r>
          </a:p>
          <a:p>
            <a:pPr eaLnBrk="1" hangingPunct="1"/>
            <a:r>
              <a:rPr lang="en-US">
                <a:latin typeface="Calibri" charset="0"/>
              </a:rPr>
              <a:t>Social benefits (learning, finding a mate, assistance in rearing offspring, labor division, sharing information)</a:t>
            </a:r>
          </a:p>
        </p:txBody>
      </p:sp>
      <p:pic>
        <p:nvPicPr>
          <p:cNvPr id="62467" name="Picture 2" descr="C:\Users\Robin\AppData\Local\Microsoft\Windows\Temporary Internet Files\Content.IE5\UKPIYV1G\MCj04421220000[1].png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6138863"/>
            <a:ext cx="723900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Question 3 - 20</a:t>
            </a:r>
          </a:p>
        </p:txBody>
      </p:sp>
      <p:sp>
        <p:nvSpPr>
          <p:cNvPr id="6451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</a:rPr>
              <a:t>Name the 7 types of primate social </a:t>
            </a:r>
            <a:r>
              <a:rPr lang="en-US" dirty="0" smtClean="0">
                <a:latin typeface="Calibri" charset="0"/>
              </a:rPr>
              <a:t>structures</a:t>
            </a:r>
            <a:endParaRPr lang="en-US" dirty="0">
              <a:latin typeface="Calibri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Answer 3 – 20 </a:t>
            </a:r>
          </a:p>
        </p:txBody>
      </p:sp>
      <p:sp>
        <p:nvSpPr>
          <p:cNvPr id="66562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eaLnBrk="1" hangingPunct="1">
              <a:buFont typeface="Calibri" charset="0"/>
              <a:buAutoNum type="arabicPeriod"/>
            </a:pPr>
            <a:r>
              <a:rPr lang="en-US" dirty="0" err="1">
                <a:latin typeface="Calibri" charset="0"/>
              </a:rPr>
              <a:t>Noyau</a:t>
            </a:r>
            <a:r>
              <a:rPr lang="en-US" dirty="0">
                <a:latin typeface="Calibri" charset="0"/>
              </a:rPr>
              <a:t> (solitary foraging)</a:t>
            </a:r>
          </a:p>
          <a:p>
            <a:pPr marL="514350" indent="-514350" eaLnBrk="1" hangingPunct="1">
              <a:buFont typeface="Calibri" charset="0"/>
              <a:buAutoNum type="arabicPeriod"/>
            </a:pPr>
            <a:r>
              <a:rPr lang="en-US" dirty="0">
                <a:latin typeface="Calibri" charset="0"/>
              </a:rPr>
              <a:t>O</a:t>
            </a:r>
            <a:r>
              <a:rPr lang="en-US" dirty="0" smtClean="0">
                <a:latin typeface="Calibri" charset="0"/>
              </a:rPr>
              <a:t>ne </a:t>
            </a:r>
            <a:r>
              <a:rPr lang="en-US" dirty="0">
                <a:latin typeface="Calibri" charset="0"/>
              </a:rPr>
              <a:t>male one </a:t>
            </a:r>
            <a:r>
              <a:rPr lang="en-US" dirty="0" smtClean="0">
                <a:latin typeface="Calibri" charset="0"/>
              </a:rPr>
              <a:t>female</a:t>
            </a:r>
            <a:endParaRPr lang="en-US" dirty="0">
              <a:latin typeface="Calibri" charset="0"/>
            </a:endParaRPr>
          </a:p>
          <a:p>
            <a:pPr marL="514350" indent="-514350" eaLnBrk="1" hangingPunct="1">
              <a:buFont typeface="Calibri" charset="0"/>
              <a:buAutoNum type="arabicPeriod"/>
            </a:pPr>
            <a:r>
              <a:rPr lang="en-US" dirty="0" smtClean="0">
                <a:latin typeface="Calibri" charset="0"/>
              </a:rPr>
              <a:t>One female </a:t>
            </a:r>
            <a:r>
              <a:rPr lang="en-US" dirty="0">
                <a:latin typeface="Calibri" charset="0"/>
              </a:rPr>
              <a:t>multiple </a:t>
            </a:r>
            <a:r>
              <a:rPr lang="en-US" dirty="0" smtClean="0">
                <a:latin typeface="Calibri" charset="0"/>
              </a:rPr>
              <a:t>males</a:t>
            </a:r>
            <a:endParaRPr lang="en-US" dirty="0">
              <a:latin typeface="Calibri" charset="0"/>
            </a:endParaRPr>
          </a:p>
          <a:p>
            <a:pPr marL="514350" indent="-514350" eaLnBrk="1" hangingPunct="1">
              <a:buFont typeface="Calibri" charset="0"/>
              <a:buAutoNum type="arabicPeriod"/>
            </a:pPr>
            <a:r>
              <a:rPr lang="en-US" dirty="0" smtClean="0">
                <a:latin typeface="Calibri" charset="0"/>
              </a:rPr>
              <a:t>One male </a:t>
            </a:r>
            <a:r>
              <a:rPr lang="en-US" dirty="0">
                <a:latin typeface="Calibri" charset="0"/>
              </a:rPr>
              <a:t>multiple </a:t>
            </a:r>
            <a:r>
              <a:rPr lang="en-US" dirty="0" smtClean="0">
                <a:latin typeface="Calibri" charset="0"/>
              </a:rPr>
              <a:t>females</a:t>
            </a:r>
            <a:endParaRPr lang="en-US" dirty="0">
              <a:latin typeface="Calibri" charset="0"/>
            </a:endParaRPr>
          </a:p>
          <a:p>
            <a:pPr marL="514350" indent="-514350" eaLnBrk="1" hangingPunct="1">
              <a:buFont typeface="Calibri" charset="0"/>
              <a:buAutoNum type="arabicPeriod"/>
            </a:pPr>
            <a:r>
              <a:rPr lang="en-US" dirty="0">
                <a:latin typeface="Calibri" charset="0"/>
              </a:rPr>
              <a:t>M</a:t>
            </a:r>
            <a:r>
              <a:rPr lang="en-US" dirty="0" smtClean="0">
                <a:latin typeface="Calibri" charset="0"/>
              </a:rPr>
              <a:t>ulti</a:t>
            </a:r>
            <a:r>
              <a:rPr lang="en-US" dirty="0">
                <a:latin typeface="Calibri" charset="0"/>
              </a:rPr>
              <a:t>-male, multi-</a:t>
            </a:r>
            <a:r>
              <a:rPr lang="en-US" dirty="0" smtClean="0">
                <a:latin typeface="Calibri" charset="0"/>
              </a:rPr>
              <a:t>female</a:t>
            </a:r>
            <a:endParaRPr lang="en-US" dirty="0">
              <a:latin typeface="Calibri" charset="0"/>
            </a:endParaRPr>
          </a:p>
          <a:p>
            <a:pPr marL="514350" indent="-514350" eaLnBrk="1" hangingPunct="1">
              <a:buFont typeface="Calibri" charset="0"/>
              <a:buAutoNum type="arabicPeriod"/>
            </a:pPr>
            <a:r>
              <a:rPr lang="en-US" dirty="0">
                <a:latin typeface="Calibri" charset="0"/>
              </a:rPr>
              <a:t>Fission-fusion</a:t>
            </a:r>
          </a:p>
          <a:p>
            <a:pPr marL="514350" indent="-514350" eaLnBrk="1" hangingPunct="1">
              <a:buFont typeface="Calibri" charset="0"/>
              <a:buAutoNum type="arabicPeriod"/>
            </a:pPr>
            <a:r>
              <a:rPr lang="en-US" dirty="0">
                <a:latin typeface="Calibri" charset="0"/>
              </a:rPr>
              <a:t>Multi-level society</a:t>
            </a:r>
          </a:p>
        </p:txBody>
      </p:sp>
      <p:pic>
        <p:nvPicPr>
          <p:cNvPr id="66563" name="Picture 2" descr="C:\Users\Robin\AppData\Local\Microsoft\Windows\Temporary Internet Files\Content.IE5\UKPIYV1G\MCj04421220000[1].png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6138863"/>
            <a:ext cx="723900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Question 3 - 30</a:t>
            </a:r>
          </a:p>
        </p:txBody>
      </p:sp>
      <p:sp>
        <p:nvSpPr>
          <p:cNvPr id="6861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Who invests more energy in parental care– males or females? Why?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Answer 3 – 30 </a:t>
            </a:r>
          </a:p>
        </p:txBody>
      </p:sp>
      <p:sp>
        <p:nvSpPr>
          <p:cNvPr id="70658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</a:rPr>
              <a:t>Females: nutrition plays important role in </a:t>
            </a:r>
            <a:r>
              <a:rPr lang="en-US" dirty="0" smtClean="0">
                <a:latin typeface="Calibri" charset="0"/>
              </a:rPr>
              <a:t>fertility</a:t>
            </a:r>
            <a:r>
              <a:rPr lang="en-US" dirty="0">
                <a:latin typeface="Calibri" charset="0"/>
              </a:rPr>
              <a:t> </a:t>
            </a:r>
            <a:r>
              <a:rPr lang="en-US" dirty="0" smtClean="0">
                <a:latin typeface="Calibri" charset="0"/>
              </a:rPr>
              <a:t>and</a:t>
            </a:r>
            <a:r>
              <a:rPr lang="en-US" dirty="0" smtClean="0">
                <a:latin typeface="Calibri" charset="0"/>
              </a:rPr>
              <a:t> lactation, </a:t>
            </a:r>
            <a:r>
              <a:rPr lang="en-US" dirty="0">
                <a:latin typeface="Calibri" charset="0"/>
              </a:rPr>
              <a:t>eggs are “expensive”</a:t>
            </a:r>
          </a:p>
        </p:txBody>
      </p:sp>
      <p:pic>
        <p:nvPicPr>
          <p:cNvPr id="70659" name="Picture 2" descr="C:\Users\Robin\AppData\Local\Microsoft\Windows\Temporary Internet Files\Content.IE5\UKPIYV1G\MCj04421220000[1].png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6138863"/>
            <a:ext cx="723900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Question 3 - 40</a:t>
            </a:r>
          </a:p>
        </p:txBody>
      </p:sp>
      <p:sp>
        <p:nvSpPr>
          <p:cNvPr id="7270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What is the difference between intersexual and intrasexual selection?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Question 1 - 10</a:t>
            </a:r>
          </a:p>
        </p:txBody>
      </p:sp>
      <p:sp>
        <p:nvSpPr>
          <p:cNvPr id="1945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A sequence of DNA bases that codes for a protein is called a…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Answer 3 – 40 </a:t>
            </a:r>
          </a:p>
        </p:txBody>
      </p:sp>
      <p:sp>
        <p:nvSpPr>
          <p:cNvPr id="7475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Intrasexual selection: the struggle between males to gain access to mates (male-male competition)</a:t>
            </a:r>
          </a:p>
          <a:p>
            <a:pPr eaLnBrk="1" hangingPunct="1"/>
            <a:r>
              <a:rPr lang="en-US">
                <a:latin typeface="Calibri" charset="0"/>
              </a:rPr>
              <a:t>Intersexual selection: the struggle by a female to chose the right mate (female choice)</a:t>
            </a:r>
          </a:p>
        </p:txBody>
      </p:sp>
      <p:pic>
        <p:nvPicPr>
          <p:cNvPr id="74755" name="Picture 2" descr="C:\Users\Robin\AppData\Local\Microsoft\Windows\Temporary Internet Files\Content.IE5\UKPIYV1G\MCj04421220000[1].png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6138863"/>
            <a:ext cx="723900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Question 3 - 50</a:t>
            </a:r>
          </a:p>
        </p:txBody>
      </p:sp>
      <p:sp>
        <p:nvSpPr>
          <p:cNvPr id="7680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</a:rPr>
              <a:t>What are </a:t>
            </a:r>
            <a:r>
              <a:rPr lang="en-US" dirty="0" smtClean="0">
                <a:latin typeface="Calibri" charset="0"/>
              </a:rPr>
              <a:t>some strategies that males use in </a:t>
            </a:r>
            <a:r>
              <a:rPr lang="en-US" dirty="0" err="1" smtClean="0">
                <a:latin typeface="Calibri" charset="0"/>
              </a:rPr>
              <a:t>intrasexual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>
                <a:latin typeface="Calibri" charset="0"/>
              </a:rPr>
              <a:t>selection</a:t>
            </a:r>
            <a:r>
              <a:rPr lang="en-US" dirty="0" smtClean="0">
                <a:latin typeface="Calibri" charset="0"/>
              </a:rPr>
              <a:t>?</a:t>
            </a:r>
            <a:endParaRPr lang="en-US" dirty="0">
              <a:latin typeface="Calibri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Answer 3 – 50 </a:t>
            </a:r>
          </a:p>
        </p:txBody>
      </p:sp>
      <p:sp>
        <p:nvSpPr>
          <p:cNvPr id="78850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eaLnBrk="1" hangingPunct="1">
              <a:buFont typeface="Calibri" charset="0"/>
              <a:buAutoNum type="arabicPeriod"/>
            </a:pPr>
            <a:r>
              <a:rPr lang="en-US">
                <a:latin typeface="Calibri" charset="0"/>
              </a:rPr>
              <a:t>Strength</a:t>
            </a:r>
          </a:p>
          <a:p>
            <a:pPr marL="514350" indent="-514350" eaLnBrk="1" hangingPunct="1">
              <a:buFont typeface="Calibri" charset="0"/>
              <a:buAutoNum type="arabicPeriod"/>
            </a:pPr>
            <a:r>
              <a:rPr lang="en-US">
                <a:latin typeface="Calibri" charset="0"/>
              </a:rPr>
              <a:t>Mate guarding</a:t>
            </a:r>
          </a:p>
          <a:p>
            <a:pPr marL="514350" indent="-514350" eaLnBrk="1" hangingPunct="1">
              <a:buFont typeface="Calibri" charset="0"/>
              <a:buAutoNum type="arabicPeriod"/>
            </a:pPr>
            <a:r>
              <a:rPr lang="en-US">
                <a:latin typeface="Calibri" charset="0"/>
              </a:rPr>
              <a:t>Infanticide</a:t>
            </a:r>
          </a:p>
          <a:p>
            <a:pPr marL="514350" indent="-514350" eaLnBrk="1" hangingPunct="1">
              <a:buFont typeface="Calibri" charset="0"/>
              <a:buAutoNum type="arabicPeriod"/>
            </a:pPr>
            <a:r>
              <a:rPr lang="en-US">
                <a:latin typeface="Calibri" charset="0"/>
              </a:rPr>
              <a:t>Sperm competition</a:t>
            </a:r>
          </a:p>
        </p:txBody>
      </p:sp>
      <p:pic>
        <p:nvPicPr>
          <p:cNvPr id="78851" name="Picture 2" descr="C:\Users\Robin\AppData\Local\Microsoft\Windows\Temporary Internet Files\Content.IE5\UKPIYV1G\MCj04421220000[1].png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6138863"/>
            <a:ext cx="723900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Question 4 - 10</a:t>
            </a:r>
          </a:p>
        </p:txBody>
      </p:sp>
      <p:sp>
        <p:nvSpPr>
          <p:cNvPr id="8089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Calibri" charset="0"/>
              </a:rPr>
              <a:t>What is kin selection?</a:t>
            </a:r>
            <a:endParaRPr lang="en-US" dirty="0">
              <a:latin typeface="Calibri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Answer 4 – 10 </a:t>
            </a:r>
          </a:p>
        </p:txBody>
      </p:sp>
      <p:sp>
        <p:nvSpPr>
          <p:cNvPr id="82946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Calibri" charset="0"/>
              </a:rPr>
              <a:t>Process by which traits or behaviors arise via natural selection through their effects on the survivorship or reproduction of relatives</a:t>
            </a:r>
          </a:p>
          <a:p>
            <a:pPr eaLnBrk="1" hangingPunct="1"/>
            <a:r>
              <a:rPr lang="en-US" dirty="0" smtClean="0">
                <a:latin typeface="Calibri" charset="0"/>
              </a:rPr>
              <a:t>Often seemingly altruistic behavior can be explained by kin selection</a:t>
            </a:r>
            <a:endParaRPr lang="en-US" dirty="0">
              <a:latin typeface="Calibri" charset="0"/>
            </a:endParaRPr>
          </a:p>
        </p:txBody>
      </p:sp>
      <p:pic>
        <p:nvPicPr>
          <p:cNvPr id="82947" name="Picture 2" descr="C:\Users\Robin\AppData\Local\Microsoft\Windows\Temporary Internet Files\Content.IE5\UKPIYV1G\MCj04421220000[1].png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6138863"/>
            <a:ext cx="723900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Question 4 - 20</a:t>
            </a:r>
          </a:p>
        </p:txBody>
      </p:sp>
      <p:sp>
        <p:nvSpPr>
          <p:cNvPr id="8499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Calibri" charset="0"/>
              </a:rPr>
              <a:t>What are the benefits of grooming?</a:t>
            </a:r>
            <a:endParaRPr lang="en-US" dirty="0">
              <a:latin typeface="Calibri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Answer 4 – 20 </a:t>
            </a:r>
          </a:p>
        </p:txBody>
      </p:sp>
      <p:sp>
        <p:nvSpPr>
          <p:cNvPr id="87042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Calibri" charset="0"/>
              </a:rPr>
              <a:t>Hygiene (removes dirt and parasites)</a:t>
            </a:r>
          </a:p>
          <a:p>
            <a:pPr eaLnBrk="1" hangingPunct="1"/>
            <a:r>
              <a:rPr lang="en-US" dirty="0" smtClean="0">
                <a:latin typeface="Calibri" charset="0"/>
              </a:rPr>
              <a:t>Promotes bonds between individuals</a:t>
            </a:r>
          </a:p>
          <a:p>
            <a:pPr eaLnBrk="1" hangingPunct="1"/>
            <a:r>
              <a:rPr lang="en-US" dirty="0" smtClean="0">
                <a:latin typeface="Calibri" charset="0"/>
              </a:rPr>
              <a:t>Reinforces dominance </a:t>
            </a:r>
            <a:r>
              <a:rPr lang="en-US" dirty="0" smtClean="0">
                <a:latin typeface="Calibri" charset="0"/>
              </a:rPr>
              <a:t>hierarchies</a:t>
            </a:r>
            <a:endParaRPr lang="en-US" dirty="0">
              <a:latin typeface="Calibri" charset="0"/>
            </a:endParaRPr>
          </a:p>
        </p:txBody>
      </p:sp>
      <p:pic>
        <p:nvPicPr>
          <p:cNvPr id="87043" name="Picture 2" descr="C:\Users\Robin\AppData\Local\Microsoft\Windows\Temporary Internet Files\Content.IE5\UKPIYV1G\MCj04421220000[1].png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6138863"/>
            <a:ext cx="723900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Question 4 - 30</a:t>
            </a:r>
          </a:p>
        </p:txBody>
      </p:sp>
      <p:sp>
        <p:nvSpPr>
          <p:cNvPr id="8909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Calibri" charset="0"/>
              </a:rPr>
              <a:t>How can a primate acquire a high rank in its troop?</a:t>
            </a:r>
            <a:endParaRPr lang="en-US" dirty="0">
              <a:latin typeface="Calibri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Answer 4 – 30 </a:t>
            </a:r>
          </a:p>
        </p:txBody>
      </p:sp>
      <p:sp>
        <p:nvSpPr>
          <p:cNvPr id="91138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Calibri" charset="0"/>
              </a:rPr>
              <a:t>Inherited rank (from mother)</a:t>
            </a:r>
          </a:p>
          <a:p>
            <a:pPr eaLnBrk="1" hangingPunct="1"/>
            <a:r>
              <a:rPr lang="en-US" dirty="0" smtClean="0">
                <a:latin typeface="Calibri" charset="0"/>
              </a:rPr>
              <a:t>Coalition formation</a:t>
            </a:r>
          </a:p>
          <a:p>
            <a:pPr eaLnBrk="1" hangingPunct="1"/>
            <a:r>
              <a:rPr lang="en-US" dirty="0" smtClean="0">
                <a:latin typeface="Calibri" charset="0"/>
              </a:rPr>
              <a:t>Age of individual and tenure of group residence</a:t>
            </a:r>
          </a:p>
          <a:p>
            <a:pPr eaLnBrk="1" hangingPunct="1"/>
            <a:r>
              <a:rPr lang="en-US" dirty="0" smtClean="0">
                <a:latin typeface="Calibri" charset="0"/>
              </a:rPr>
              <a:t>Resource holding power (strong)</a:t>
            </a:r>
            <a:endParaRPr lang="en-US" dirty="0">
              <a:latin typeface="Calibri" charset="0"/>
            </a:endParaRPr>
          </a:p>
        </p:txBody>
      </p:sp>
      <p:pic>
        <p:nvPicPr>
          <p:cNvPr id="91139" name="Picture 2" descr="C:\Users\Robin\AppData\Local\Microsoft\Windows\Temporary Internet Files\Content.IE5\UKPIYV1G\MCj04421220000[1].png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6138863"/>
            <a:ext cx="723900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Question 4 - 40</a:t>
            </a:r>
          </a:p>
        </p:txBody>
      </p:sp>
      <p:sp>
        <p:nvSpPr>
          <p:cNvPr id="9318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err="1" smtClean="0">
                <a:latin typeface="Calibri" charset="0"/>
              </a:rPr>
              <a:t>Ebby</a:t>
            </a:r>
            <a:r>
              <a:rPr lang="en-US" dirty="0" smtClean="0">
                <a:latin typeface="Calibri" charset="0"/>
              </a:rPr>
              <a:t> bares his teeth at Ice. Ice runs away screaming. Ice attacks and bites </a:t>
            </a:r>
            <a:r>
              <a:rPr lang="en-US" dirty="0" err="1" smtClean="0">
                <a:latin typeface="Calibri" charset="0"/>
              </a:rPr>
              <a:t>Adda</a:t>
            </a:r>
            <a:r>
              <a:rPr lang="en-US" dirty="0" smtClean="0">
                <a:latin typeface="Calibri" charset="0"/>
              </a:rPr>
              <a:t>, and </a:t>
            </a:r>
            <a:r>
              <a:rPr lang="en-US" dirty="0" err="1" smtClean="0">
                <a:latin typeface="Calibri" charset="0"/>
              </a:rPr>
              <a:t>Adda</a:t>
            </a:r>
            <a:r>
              <a:rPr lang="en-US" dirty="0" smtClean="0">
                <a:latin typeface="Calibri" charset="0"/>
              </a:rPr>
              <a:t> runs away. What type of behavior does Ice exhibit</a:t>
            </a:r>
            <a:r>
              <a:rPr lang="en-US" dirty="0" smtClean="0">
                <a:latin typeface="Calibri" charset="0"/>
              </a:rPr>
              <a:t>? Who is highest ranking, and who is lowest ranking?</a:t>
            </a:r>
            <a:endParaRPr lang="en-US" dirty="0">
              <a:latin typeface="Calibri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Answer 1 – 10 </a:t>
            </a:r>
          </a:p>
        </p:txBody>
      </p:sp>
      <p:sp>
        <p:nvSpPr>
          <p:cNvPr id="21506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Gene</a:t>
            </a:r>
          </a:p>
          <a:p>
            <a:pPr eaLnBrk="1" hangingPunct="1"/>
            <a:endParaRPr lang="en-US">
              <a:latin typeface="Calibri" charset="0"/>
            </a:endParaRPr>
          </a:p>
        </p:txBody>
      </p:sp>
      <p:pic>
        <p:nvPicPr>
          <p:cNvPr id="21507" name="Picture 2" descr="C:\Users\Robin\AppData\Local\Microsoft\Windows\Temporary Internet Files\Content.IE5\UKPIYV1G\MCj04421220000[1].png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6138863"/>
            <a:ext cx="723900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Answer 4 – 40 </a:t>
            </a:r>
          </a:p>
        </p:txBody>
      </p:sp>
      <p:sp>
        <p:nvSpPr>
          <p:cNvPr id="9523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Calibri" charset="0"/>
              </a:rPr>
              <a:t>Redirected </a:t>
            </a:r>
            <a:r>
              <a:rPr lang="en-US" dirty="0" smtClean="0">
                <a:latin typeface="Calibri" charset="0"/>
              </a:rPr>
              <a:t>Aggression</a:t>
            </a:r>
          </a:p>
          <a:p>
            <a:pPr eaLnBrk="1" hangingPunct="1"/>
            <a:r>
              <a:rPr lang="en-US" dirty="0" err="1" smtClean="0">
                <a:latin typeface="Calibri" charset="0"/>
              </a:rPr>
              <a:t>Ebby</a:t>
            </a:r>
            <a:r>
              <a:rPr lang="en-US" dirty="0" smtClean="0">
                <a:latin typeface="Calibri" charset="0"/>
              </a:rPr>
              <a:t> is highest ranking, </a:t>
            </a:r>
            <a:r>
              <a:rPr lang="en-US" dirty="0" err="1" smtClean="0">
                <a:latin typeface="Calibri" charset="0"/>
              </a:rPr>
              <a:t>Adda</a:t>
            </a:r>
            <a:r>
              <a:rPr lang="en-US" dirty="0" smtClean="0">
                <a:latin typeface="Calibri" charset="0"/>
              </a:rPr>
              <a:t> is lowest</a:t>
            </a:r>
            <a:endParaRPr lang="en-US" dirty="0">
              <a:latin typeface="Calibri" charset="0"/>
            </a:endParaRPr>
          </a:p>
        </p:txBody>
      </p:sp>
      <p:pic>
        <p:nvPicPr>
          <p:cNvPr id="95235" name="Picture 2" descr="C:\Users\Robin\AppData\Local\Microsoft\Windows\Temporary Internet Files\Content.IE5\UKPIYV1G\MCj04421220000[1].png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6138863"/>
            <a:ext cx="723900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Question 4 - 50</a:t>
            </a:r>
          </a:p>
        </p:txBody>
      </p:sp>
      <p:sp>
        <p:nvSpPr>
          <p:cNvPr id="9728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Calibri" charset="0"/>
              </a:rPr>
              <a:t>In a </a:t>
            </a:r>
            <a:r>
              <a:rPr lang="en-US" dirty="0" smtClean="0">
                <a:latin typeface="Calibri" charset="0"/>
              </a:rPr>
              <a:t>male </a:t>
            </a:r>
            <a:r>
              <a:rPr lang="en-US" dirty="0" err="1" smtClean="0">
                <a:latin typeface="Calibri" charset="0"/>
              </a:rPr>
              <a:t>philopatric</a:t>
            </a:r>
            <a:r>
              <a:rPr lang="en-US" dirty="0" smtClean="0">
                <a:latin typeface="Calibri" charset="0"/>
              </a:rPr>
              <a:t> species (such as chimpanzees) what types of female-female relationships are common? </a:t>
            </a:r>
            <a:endParaRPr lang="en-US" dirty="0">
              <a:latin typeface="Calibri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Answer 4 – 50 </a:t>
            </a:r>
          </a:p>
        </p:txBody>
      </p:sp>
      <p:sp>
        <p:nvSpPr>
          <p:cNvPr id="99330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Calibri" charset="0"/>
              </a:rPr>
              <a:t>Females are typically not related and do not form close bonds</a:t>
            </a:r>
          </a:p>
          <a:p>
            <a:pPr eaLnBrk="1" hangingPunct="1"/>
            <a:r>
              <a:rPr lang="en-US" dirty="0" smtClean="0">
                <a:latin typeface="Calibri" charset="0"/>
              </a:rPr>
              <a:t>Dominance hierarchies are weak if present</a:t>
            </a:r>
            <a:endParaRPr lang="en-US" dirty="0">
              <a:latin typeface="Calibri" charset="0"/>
            </a:endParaRPr>
          </a:p>
        </p:txBody>
      </p:sp>
      <p:pic>
        <p:nvPicPr>
          <p:cNvPr id="99331" name="Picture 2" descr="C:\Users\Robin\AppData\Local\Microsoft\Windows\Temporary Internet Files\Content.IE5\UKPIYV1G\MCj04421220000[1].png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6138863"/>
            <a:ext cx="723900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Question 5 - 10</a:t>
            </a:r>
          </a:p>
        </p:txBody>
      </p:sp>
      <p:sp>
        <p:nvSpPr>
          <p:cNvPr id="10137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Calibri" charset="0"/>
              </a:rPr>
              <a:t>Give one example of non-human primate tool use</a:t>
            </a:r>
            <a:endParaRPr lang="en-US" dirty="0">
              <a:latin typeface="Calibri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Answer 5 – 10 </a:t>
            </a:r>
          </a:p>
        </p:txBody>
      </p:sp>
      <p:sp>
        <p:nvSpPr>
          <p:cNvPr id="103426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Calibri" charset="0"/>
              </a:rPr>
              <a:t>Chimp termite fishing</a:t>
            </a:r>
          </a:p>
          <a:p>
            <a:pPr eaLnBrk="1" hangingPunct="1"/>
            <a:r>
              <a:rPr lang="en-US" dirty="0" smtClean="0">
                <a:latin typeface="Calibri" charset="0"/>
              </a:rPr>
              <a:t>Chimp spear hunting</a:t>
            </a:r>
          </a:p>
          <a:p>
            <a:pPr eaLnBrk="1" hangingPunct="1"/>
            <a:r>
              <a:rPr lang="en-US" dirty="0" smtClean="0">
                <a:latin typeface="Calibri" charset="0"/>
              </a:rPr>
              <a:t>Chimp </a:t>
            </a:r>
            <a:r>
              <a:rPr lang="en-US" dirty="0" err="1" smtClean="0">
                <a:latin typeface="Calibri" charset="0"/>
              </a:rPr>
              <a:t>hammerstones</a:t>
            </a:r>
            <a:endParaRPr lang="en-US" dirty="0" smtClean="0">
              <a:latin typeface="Calibri" charset="0"/>
            </a:endParaRPr>
          </a:p>
          <a:p>
            <a:pPr eaLnBrk="1" hangingPunct="1"/>
            <a:r>
              <a:rPr lang="en-US" dirty="0" smtClean="0">
                <a:latin typeface="Calibri" charset="0"/>
              </a:rPr>
              <a:t>Orangutan stick and leaf use</a:t>
            </a:r>
          </a:p>
          <a:p>
            <a:pPr eaLnBrk="1" hangingPunct="1"/>
            <a:r>
              <a:rPr lang="en-US" dirty="0" smtClean="0">
                <a:latin typeface="Calibri" charset="0"/>
              </a:rPr>
              <a:t>Capuchin nut cracking</a:t>
            </a:r>
            <a:endParaRPr lang="en-US" dirty="0">
              <a:latin typeface="Calibri" charset="0"/>
            </a:endParaRPr>
          </a:p>
        </p:txBody>
      </p:sp>
      <p:pic>
        <p:nvPicPr>
          <p:cNvPr id="103427" name="Picture 2" descr="C:\Users\Robin\AppData\Local\Microsoft\Windows\Temporary Internet Files\Content.IE5\UKPIYV1G\MCj04421220000[1].png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6138863"/>
            <a:ext cx="723900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Question 5 - 20</a:t>
            </a:r>
          </a:p>
        </p:txBody>
      </p:sp>
      <p:sp>
        <p:nvSpPr>
          <p:cNvPr id="10547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Calibri" charset="0"/>
              </a:rPr>
              <a:t>What is the term for a primate that eats primarily leaves? (Such as the red </a:t>
            </a:r>
            <a:r>
              <a:rPr lang="en-US" dirty="0" err="1" smtClean="0">
                <a:latin typeface="Calibri" charset="0"/>
              </a:rPr>
              <a:t>colobus</a:t>
            </a:r>
            <a:r>
              <a:rPr lang="en-US" dirty="0" smtClean="0">
                <a:latin typeface="Calibri" charset="0"/>
              </a:rPr>
              <a:t>)</a:t>
            </a:r>
            <a:endParaRPr lang="en-US" dirty="0">
              <a:latin typeface="Calibri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Answer 5 – 20 </a:t>
            </a:r>
          </a:p>
        </p:txBody>
      </p:sp>
      <p:sp>
        <p:nvSpPr>
          <p:cNvPr id="107522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err="1" smtClean="0">
                <a:latin typeface="Calibri" charset="0"/>
              </a:rPr>
              <a:t>Folivore</a:t>
            </a:r>
            <a:endParaRPr lang="en-US" dirty="0">
              <a:latin typeface="Calibri" charset="0"/>
            </a:endParaRPr>
          </a:p>
        </p:txBody>
      </p:sp>
      <p:pic>
        <p:nvPicPr>
          <p:cNvPr id="107523" name="Picture 2" descr="C:\Users\Robin\AppData\Local\Microsoft\Windows\Temporary Internet Files\Content.IE5\UKPIYV1G\MCj04421220000[1].png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6138863"/>
            <a:ext cx="723900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Question 5 - 30</a:t>
            </a:r>
          </a:p>
        </p:txBody>
      </p:sp>
      <p:sp>
        <p:nvSpPr>
          <p:cNvPr id="10957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Calibri" charset="0"/>
              </a:rPr>
              <a:t>Describe the suspension method of locomotion. What primates typically use suspension?</a:t>
            </a:r>
            <a:endParaRPr lang="en-US" dirty="0">
              <a:latin typeface="Calibri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Answer 5 – 30 </a:t>
            </a:r>
          </a:p>
        </p:txBody>
      </p:sp>
      <p:sp>
        <p:nvSpPr>
          <p:cNvPr id="111618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Calibri" charset="0"/>
              </a:rPr>
              <a:t>Hanging or suspending below or among the branches. Could include swinging from tree to tree</a:t>
            </a:r>
          </a:p>
          <a:p>
            <a:pPr eaLnBrk="1" hangingPunct="1"/>
            <a:r>
              <a:rPr lang="en-US" dirty="0" smtClean="0">
                <a:latin typeface="Calibri" charset="0"/>
              </a:rPr>
              <a:t>Primates with larger body size, and longer arms than legs</a:t>
            </a:r>
          </a:p>
          <a:p>
            <a:pPr eaLnBrk="1" hangingPunct="1"/>
            <a:r>
              <a:rPr lang="en-US" dirty="0" smtClean="0">
                <a:latin typeface="Calibri" charset="0"/>
              </a:rPr>
              <a:t>Certain lemurs species (ruffed, </a:t>
            </a:r>
            <a:r>
              <a:rPr lang="en-US" dirty="0" err="1" smtClean="0">
                <a:latin typeface="Calibri" charset="0"/>
              </a:rPr>
              <a:t>sifakas</a:t>
            </a:r>
            <a:r>
              <a:rPr lang="en-US" dirty="0" smtClean="0">
                <a:latin typeface="Calibri" charset="0"/>
              </a:rPr>
              <a:t>), gibbons, spider monkeys, and orangutans</a:t>
            </a:r>
            <a:endParaRPr lang="en-US" dirty="0">
              <a:latin typeface="Calibri" charset="0"/>
            </a:endParaRPr>
          </a:p>
        </p:txBody>
      </p:sp>
      <p:pic>
        <p:nvPicPr>
          <p:cNvPr id="111619" name="Picture 2" descr="C:\Users\Robin\AppData\Local\Microsoft\Windows\Temporary Internet Files\Content.IE5\UKPIYV1G\MCj04421220000[1].png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6138863"/>
            <a:ext cx="723900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Question 5 - 40</a:t>
            </a:r>
          </a:p>
        </p:txBody>
      </p:sp>
      <p:sp>
        <p:nvSpPr>
          <p:cNvPr id="11366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</a:rPr>
              <a:t>What is competitive exclusion?</a:t>
            </a:r>
          </a:p>
          <a:p>
            <a:pPr eaLnBrk="1" hangingPunct="1"/>
            <a:endParaRPr lang="en-US" dirty="0">
              <a:latin typeface="Calibri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Question 1 - 20</a:t>
            </a:r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Are humans diploid, or haploid? Why?</a:t>
            </a:r>
          </a:p>
          <a:p>
            <a:pPr eaLnBrk="1" hangingPunct="1"/>
            <a:endParaRPr lang="en-US">
              <a:latin typeface="Calibri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Answer 5 – 40 </a:t>
            </a:r>
          </a:p>
        </p:txBody>
      </p:sp>
      <p:sp>
        <p:nvSpPr>
          <p:cNvPr id="11571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</a:rPr>
              <a:t>No two can occupy an identical niche- competition will eliminate one species from that niche through either a behavioral change or extinction</a:t>
            </a:r>
          </a:p>
          <a:p>
            <a:pPr eaLnBrk="1" hangingPunct="1"/>
            <a:endParaRPr lang="en-US" dirty="0">
              <a:latin typeface="Calibri" charset="0"/>
            </a:endParaRPr>
          </a:p>
        </p:txBody>
      </p:sp>
      <p:pic>
        <p:nvPicPr>
          <p:cNvPr id="115715" name="Picture 2" descr="C:\Users\Robin\AppData\Local\Microsoft\Windows\Temporary Internet Files\Content.IE5\UKPIYV1G\MCj04421220000[1].png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6138863"/>
            <a:ext cx="723900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Question 5 - 50</a:t>
            </a:r>
          </a:p>
        </p:txBody>
      </p:sp>
      <p:sp>
        <p:nvSpPr>
          <p:cNvPr id="11776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Calibri" charset="0"/>
              </a:rPr>
              <a:t>Is bipedalism in homo sapiens primitive, or derived?</a:t>
            </a:r>
            <a:endParaRPr lang="en-US" dirty="0">
              <a:latin typeface="Calibri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Answer 5 – 50 </a:t>
            </a:r>
          </a:p>
        </p:txBody>
      </p:sp>
      <p:sp>
        <p:nvSpPr>
          <p:cNvPr id="119810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Calibri" charset="0"/>
              </a:rPr>
              <a:t>Bipedalism is derived among primates, while </a:t>
            </a:r>
            <a:r>
              <a:rPr lang="en-US" dirty="0" err="1" smtClean="0">
                <a:latin typeface="Calibri" charset="0"/>
              </a:rPr>
              <a:t>quadrupedalism</a:t>
            </a:r>
            <a:r>
              <a:rPr lang="en-US" dirty="0" smtClean="0">
                <a:latin typeface="Calibri" charset="0"/>
              </a:rPr>
              <a:t> is primitive</a:t>
            </a:r>
            <a:endParaRPr lang="en-US" dirty="0">
              <a:latin typeface="Calibri" charset="0"/>
            </a:endParaRPr>
          </a:p>
        </p:txBody>
      </p:sp>
      <p:pic>
        <p:nvPicPr>
          <p:cNvPr id="119811" name="Picture 2" descr="C:\Users\Robin\AppData\Local\Microsoft\Windows\Temporary Internet Files\Content.IE5\UKPIYV1G\MCj04421220000[1].png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6138863"/>
            <a:ext cx="723900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Answer 1 – 20 </a:t>
            </a:r>
          </a:p>
        </p:txBody>
      </p:sp>
      <p:sp>
        <p:nvSpPr>
          <p:cNvPr id="25602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Diploid: we have 2 copies of each chromosome</a:t>
            </a:r>
          </a:p>
        </p:txBody>
      </p:sp>
      <p:pic>
        <p:nvPicPr>
          <p:cNvPr id="25603" name="Picture 2" descr="C:\Users\Robin\AppData\Local\Microsoft\Windows\Temporary Internet Files\Content.IE5\UKPIYV1G\MCj04421220000[1].png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6138863"/>
            <a:ext cx="723900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Question 1 - 30</a:t>
            </a:r>
          </a:p>
        </p:txBody>
      </p:sp>
      <p:sp>
        <p:nvSpPr>
          <p:cNvPr id="2765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What are the 4 main forces of evolution?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Answer 1 – 30 </a:t>
            </a:r>
          </a:p>
        </p:txBody>
      </p:sp>
      <p:sp>
        <p:nvSpPr>
          <p:cNvPr id="29698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Mutation (creates new variation)</a:t>
            </a:r>
          </a:p>
          <a:p>
            <a:pPr eaLnBrk="1" hangingPunct="1"/>
            <a:r>
              <a:rPr lang="en-US">
                <a:latin typeface="Calibri" charset="0"/>
              </a:rPr>
              <a:t>Natural selection</a:t>
            </a:r>
          </a:p>
          <a:p>
            <a:pPr eaLnBrk="1" hangingPunct="1"/>
            <a:r>
              <a:rPr lang="en-US">
                <a:latin typeface="Calibri" charset="0"/>
              </a:rPr>
              <a:t>Genetic drift</a:t>
            </a:r>
          </a:p>
          <a:p>
            <a:pPr eaLnBrk="1" hangingPunct="1"/>
            <a:r>
              <a:rPr lang="en-US">
                <a:latin typeface="Calibri" charset="0"/>
              </a:rPr>
              <a:t>Gene flow</a:t>
            </a:r>
          </a:p>
          <a:p>
            <a:pPr eaLnBrk="1" hangingPunct="1"/>
            <a:endParaRPr lang="en-US">
              <a:latin typeface="Calibri" charset="0"/>
            </a:endParaRPr>
          </a:p>
        </p:txBody>
      </p:sp>
      <p:pic>
        <p:nvPicPr>
          <p:cNvPr id="29699" name="Picture 2" descr="C:\Users\Robin\AppData\Local\Microsoft\Windows\Temporary Internet Files\Content.IE5\UKPIYV1G\MCj04421220000[1].png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6138863"/>
            <a:ext cx="723900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Question 1 - 40</a:t>
            </a:r>
          </a:p>
        </p:txBody>
      </p:sp>
      <p:sp>
        <p:nvSpPr>
          <p:cNvPr id="3174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Describe the types of genetic drift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BFBFB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</TotalTime>
  <Words>1210</Words>
  <Application>Microsoft Macintosh PowerPoint</Application>
  <PresentationFormat>On-screen Show (4:3)</PresentationFormat>
  <Paragraphs>238</Paragraphs>
  <Slides>52</Slides>
  <Notes>52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3" baseType="lpstr">
      <vt:lpstr>Office Theme</vt:lpstr>
      <vt:lpstr>PowerPoint Presentation</vt:lpstr>
      <vt:lpstr>PowerPoint Presentation</vt:lpstr>
      <vt:lpstr>Question 1 - 10</vt:lpstr>
      <vt:lpstr>Answer 1 – 10 </vt:lpstr>
      <vt:lpstr>Question 1 - 20</vt:lpstr>
      <vt:lpstr>Answer 1 – 20 </vt:lpstr>
      <vt:lpstr>Question 1 - 30</vt:lpstr>
      <vt:lpstr>Answer 1 – 30 </vt:lpstr>
      <vt:lpstr>Question 1 - 40</vt:lpstr>
      <vt:lpstr>Answer 1 – 40 </vt:lpstr>
      <vt:lpstr>Question 1 - 50</vt:lpstr>
      <vt:lpstr>Answer 1 – 50 </vt:lpstr>
      <vt:lpstr>Question 2 - 10</vt:lpstr>
      <vt:lpstr>Answer 2 – 10 </vt:lpstr>
      <vt:lpstr>Question 2 - 20</vt:lpstr>
      <vt:lpstr>Answer 2 – 20 </vt:lpstr>
      <vt:lpstr>Question 2 - 30</vt:lpstr>
      <vt:lpstr>Answer 2 – 30 </vt:lpstr>
      <vt:lpstr>Question 2 - 40</vt:lpstr>
      <vt:lpstr>Answer 2 – 40 </vt:lpstr>
      <vt:lpstr>Question 2 - 50</vt:lpstr>
      <vt:lpstr>Answer 2 – 50 </vt:lpstr>
      <vt:lpstr>Question 3 - 10</vt:lpstr>
      <vt:lpstr>Answer 3 – 10 </vt:lpstr>
      <vt:lpstr>Question 3 - 20</vt:lpstr>
      <vt:lpstr>Answer 3 – 20 </vt:lpstr>
      <vt:lpstr>Question 3 - 30</vt:lpstr>
      <vt:lpstr>Answer 3 – 30 </vt:lpstr>
      <vt:lpstr>Question 3 - 40</vt:lpstr>
      <vt:lpstr>Answer 3 – 40 </vt:lpstr>
      <vt:lpstr>Question 3 - 50</vt:lpstr>
      <vt:lpstr>Answer 3 – 50 </vt:lpstr>
      <vt:lpstr>Question 4 - 10</vt:lpstr>
      <vt:lpstr>Answer 4 – 10 </vt:lpstr>
      <vt:lpstr>Question 4 - 20</vt:lpstr>
      <vt:lpstr>Answer 4 – 20 </vt:lpstr>
      <vt:lpstr>Question 4 - 30</vt:lpstr>
      <vt:lpstr>Answer 4 – 30 </vt:lpstr>
      <vt:lpstr>Question 4 - 40</vt:lpstr>
      <vt:lpstr>Answer 4 – 40 </vt:lpstr>
      <vt:lpstr>Question 4 - 50</vt:lpstr>
      <vt:lpstr>Answer 4 – 50 </vt:lpstr>
      <vt:lpstr>Question 5 - 10</vt:lpstr>
      <vt:lpstr>Answer 5 – 10 </vt:lpstr>
      <vt:lpstr>Question 5 - 20</vt:lpstr>
      <vt:lpstr>Answer 5 – 20 </vt:lpstr>
      <vt:lpstr>Question 5 - 30</vt:lpstr>
      <vt:lpstr>Answer 5 – 30 </vt:lpstr>
      <vt:lpstr>Question 5 - 40</vt:lpstr>
      <vt:lpstr>Answer 5 – 40 </vt:lpstr>
      <vt:lpstr>Question 5 - 50</vt:lpstr>
      <vt:lpstr>Answer 5 – 50 </vt:lpstr>
    </vt:vector>
  </TitlesOfParts>
  <Company>Educational Technology Network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JEOPARDY</dc:title>
  <dc:subject>Jeopardy Template</dc:subject>
  <dc:creator>Educational Technology Network</dc:creator>
  <cp:keywords>Jeopardy Powerpoint Template;Educational Technology</cp:keywords>
  <dc:description>www.edtechnetwork.com</dc:description>
  <cp:lastModifiedBy>Diana Christie</cp:lastModifiedBy>
  <cp:revision>43</cp:revision>
  <dcterms:created xsi:type="dcterms:W3CDTF">2009-08-08T13:06:01Z</dcterms:created>
  <dcterms:modified xsi:type="dcterms:W3CDTF">2014-10-30T04:00:00Z</dcterms:modified>
  <cp:category>Jeopardy Template</cp:category>
</cp:coreProperties>
</file>