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56"/>
  </p:notesMasterIdLst>
  <p:handoutMasterIdLst>
    <p:handoutMasterId r:id="rId57"/>
  </p:handoutMasterIdLst>
  <p:sldIdLst>
    <p:sldId id="1085" r:id="rId3"/>
    <p:sldId id="1157" r:id="rId4"/>
    <p:sldId id="1159" r:id="rId5"/>
    <p:sldId id="1160" r:id="rId6"/>
    <p:sldId id="1161" r:id="rId7"/>
    <p:sldId id="1163" r:id="rId8"/>
    <p:sldId id="1164" r:id="rId9"/>
    <p:sldId id="1201" r:id="rId10"/>
    <p:sldId id="1283" r:id="rId11"/>
    <p:sldId id="1173" r:id="rId12"/>
    <p:sldId id="1176" r:id="rId13"/>
    <p:sldId id="1202" r:id="rId14"/>
    <p:sldId id="1203" r:id="rId15"/>
    <p:sldId id="1204" r:id="rId16"/>
    <p:sldId id="1205" r:id="rId17"/>
    <p:sldId id="1206" r:id="rId18"/>
    <p:sldId id="1207" r:id="rId19"/>
    <p:sldId id="1208" r:id="rId20"/>
    <p:sldId id="1209" r:id="rId21"/>
    <p:sldId id="1210" r:id="rId22"/>
    <p:sldId id="1211" r:id="rId23"/>
    <p:sldId id="1179" r:id="rId24"/>
    <p:sldId id="1214" r:id="rId25"/>
    <p:sldId id="1216" r:id="rId26"/>
    <p:sldId id="1217" r:id="rId27"/>
    <p:sldId id="1186" r:id="rId28"/>
    <p:sldId id="1187" r:id="rId29"/>
    <p:sldId id="1188" r:id="rId30"/>
    <p:sldId id="1218" r:id="rId31"/>
    <p:sldId id="1227" r:id="rId32"/>
    <p:sldId id="1231" r:id="rId33"/>
    <p:sldId id="1219" r:id="rId34"/>
    <p:sldId id="1190" r:id="rId35"/>
    <p:sldId id="1191" r:id="rId36"/>
    <p:sldId id="1193" r:id="rId37"/>
    <p:sldId id="1278" r:id="rId38"/>
    <p:sldId id="1228" r:id="rId39"/>
    <p:sldId id="1195" r:id="rId40"/>
    <p:sldId id="1221" r:id="rId41"/>
    <p:sldId id="1222" r:id="rId42"/>
    <p:sldId id="1232" r:id="rId43"/>
    <p:sldId id="1234" r:id="rId44"/>
    <p:sldId id="1236" r:id="rId45"/>
    <p:sldId id="1237" r:id="rId46"/>
    <p:sldId id="1238" r:id="rId47"/>
    <p:sldId id="1239" r:id="rId48"/>
    <p:sldId id="1241" r:id="rId49"/>
    <p:sldId id="1242" r:id="rId50"/>
    <p:sldId id="1243" r:id="rId51"/>
    <p:sldId id="1244" r:id="rId52"/>
    <p:sldId id="1247" r:id="rId53"/>
    <p:sldId id="1250" r:id="rId54"/>
    <p:sldId id="1277" r:id="rId55"/>
  </p:sldIdLst>
  <p:sldSz cx="9144000" cy="6858000" type="screen4x3"/>
  <p:notesSz cx="7302500" cy="9586913"/>
  <p:custDataLst>
    <p:tags r:id="rId5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Objects="1">
      <p:cViewPr varScale="1">
        <p:scale>
          <a:sx n="91" d="100"/>
          <a:sy n="91" d="100"/>
        </p:scale>
        <p:origin x="-1240" y="-112"/>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tags" Target="tags/tag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333333333333"/>
          <c:y val="0.0392156862745098"/>
          <c:w val="0.561481481481481"/>
          <c:h val="0.836601307189542"/>
        </c:manualLayout>
      </c:layout>
      <c:lineChart>
        <c:grouping val="standard"/>
        <c:varyColors val="0"/>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data!$B$2:$B$9</c:f>
              <c:numCache>
                <c:formatCode>#,##0</c:formatCode>
                <c:ptCount val="8"/>
                <c:pt idx="0">
                  <c:v>8.7E7</c:v>
                </c:pt>
                <c:pt idx="1">
                  <c:v>7.5E7</c:v>
                </c:pt>
                <c:pt idx="2">
                  <c:v>2.8E7</c:v>
                </c:pt>
                <c:pt idx="3">
                  <c:v>1.0E7</c:v>
                </c:pt>
                <c:pt idx="4">
                  <c:v>8.0E6</c:v>
                </c:pt>
                <c:pt idx="5">
                  <c:v>8.0E6</c:v>
                </c:pt>
                <c:pt idx="6">
                  <c:v>8.0E6</c:v>
                </c:pt>
                <c:pt idx="7">
                  <c:v>8.0E6</c:v>
                </c:pt>
              </c:numCache>
            </c:numRef>
          </c:val>
          <c:smooth val="0"/>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data!$C$2:$C$9</c:f>
              <c:numCache>
                <c:formatCode>General</c:formatCode>
                <c:ptCount val="8"/>
                <c:pt idx="7" formatCode="#,##0">
                  <c:v>75000.0</c:v>
                </c:pt>
              </c:numCache>
            </c:numRef>
          </c:val>
          <c:smooth val="0"/>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data!$D$2:$D$9</c:f>
              <c:numCache>
                <c:formatCode>General</c:formatCode>
                <c:ptCount val="8"/>
                <c:pt idx="0">
                  <c:v>375.0</c:v>
                </c:pt>
                <c:pt idx="1">
                  <c:v>200.0</c:v>
                </c:pt>
                <c:pt idx="2" formatCode="#,##0">
                  <c:v>100.0</c:v>
                </c:pt>
                <c:pt idx="3">
                  <c:v>70.0</c:v>
                </c:pt>
                <c:pt idx="4">
                  <c:v>60.0</c:v>
                </c:pt>
                <c:pt idx="5">
                  <c:v>55.0</c:v>
                </c:pt>
                <c:pt idx="6">
                  <c:v>50.0</c:v>
                </c:pt>
                <c:pt idx="7">
                  <c:v>40.0</c:v>
                </c:pt>
              </c:numCache>
            </c:numRef>
          </c:val>
          <c:smooth val="0"/>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data!$E$2:$E$9</c:f>
              <c:numCache>
                <c:formatCode>General</c:formatCode>
                <c:ptCount val="8"/>
                <c:pt idx="0">
                  <c:v>300.0</c:v>
                </c:pt>
                <c:pt idx="1">
                  <c:v>150.0</c:v>
                </c:pt>
                <c:pt idx="2">
                  <c:v>35.0</c:v>
                </c:pt>
                <c:pt idx="3">
                  <c:v>15.0</c:v>
                </c:pt>
                <c:pt idx="4">
                  <c:v>3.0</c:v>
                </c:pt>
                <c:pt idx="5">
                  <c:v>2.5</c:v>
                </c:pt>
                <c:pt idx="6">
                  <c:v>2.0</c:v>
                </c:pt>
                <c:pt idx="7">
                  <c:v>1.5</c:v>
                </c:pt>
              </c:numCache>
            </c:numRef>
          </c:val>
          <c:smooth val="0"/>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data!$F$2:$F$9</c:f>
              <c:numCache>
                <c:formatCode>General</c:formatCode>
                <c:ptCount val="8"/>
                <c:pt idx="0">
                  <c:v>1000.0</c:v>
                </c:pt>
                <c:pt idx="1">
                  <c:v>166.0</c:v>
                </c:pt>
                <c:pt idx="2">
                  <c:v>50.0</c:v>
                </c:pt>
                <c:pt idx="3">
                  <c:v>6.0</c:v>
                </c:pt>
                <c:pt idx="4">
                  <c:v>1.6</c:v>
                </c:pt>
                <c:pt idx="5">
                  <c:v>0.3</c:v>
                </c:pt>
                <c:pt idx="6">
                  <c:v>0.5</c:v>
                </c:pt>
                <c:pt idx="7">
                  <c:v>0.4</c:v>
                </c:pt>
              </c:numCache>
            </c:numRef>
          </c:val>
          <c:smooth val="0"/>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data!$G$2:$G$9</c:f>
              <c:numCache>
                <c:formatCode>General</c:formatCode>
                <c:ptCount val="8"/>
                <c:pt idx="5">
                  <c:v>0.3</c:v>
                </c:pt>
                <c:pt idx="6">
                  <c:v>0.25</c:v>
                </c:pt>
                <c:pt idx="7">
                  <c:v>0.1</c:v>
                </c:pt>
              </c:numCache>
            </c:numRef>
          </c:val>
          <c:smooth val="0"/>
        </c:ser>
        <c:dLbls>
          <c:showLegendKey val="0"/>
          <c:showVal val="0"/>
          <c:showCatName val="0"/>
          <c:showSerName val="0"/>
          <c:showPercent val="0"/>
          <c:showBubbleSize val="0"/>
        </c:dLbls>
        <c:marker val="1"/>
        <c:smooth val="0"/>
        <c:axId val="-2108489224"/>
        <c:axId val="-2108497144"/>
      </c:lineChart>
      <c:catAx>
        <c:axId val="-210848922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2108497144"/>
        <c:crossesAt val="0.01"/>
        <c:auto val="1"/>
        <c:lblAlgn val="ctr"/>
        <c:lblOffset val="100"/>
        <c:tickLblSkip val="1"/>
        <c:tickMarkSkip val="1"/>
        <c:noMultiLvlLbl val="0"/>
      </c:catAx>
      <c:valAx>
        <c:axId val="-2108497144"/>
        <c:scaling>
          <c:logBase val="10.0"/>
          <c:orientation val="minMax"/>
          <c:min val="0.01"/>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0.0133333333333333"/>
              <c:y val="0.437908496732026"/>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2108489224"/>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
          <c:y val="0.339869281045752"/>
          <c:w val="0.247407407407407"/>
          <c:h val="0.23747276688453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850958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7466428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268413" y="727075"/>
            <a:ext cx="4773612" cy="3581400"/>
          </a:xfrm>
          <a:ln/>
        </p:spPr>
      </p:sp>
      <p:sp>
        <p:nvSpPr>
          <p:cNvPr id="150531"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268413" y="727075"/>
            <a:ext cx="4773612" cy="3581400"/>
          </a:xfrm>
          <a:ln/>
        </p:spPr>
      </p:sp>
      <p:sp>
        <p:nvSpPr>
          <p:cNvPr id="203779"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xmlns:p14="http://schemas.microsoft.com/office/powerpoint/2010/mai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grpSp>
        <p:nvGrpSpPr>
          <p:cNvPr id="45" name="Group 44"/>
          <p:cNvGrpSpPr/>
          <p:nvPr/>
        </p:nvGrpSpPr>
        <p:grpSpPr>
          <a:xfrm>
            <a:off x="793750" y="2992437"/>
            <a:ext cx="7098429" cy="3713163"/>
            <a:chOff x="793750" y="2992437"/>
            <a:chExt cx="7098429" cy="3713163"/>
          </a:xfrm>
        </p:grpSpPr>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143000"/>
            <a:ext cx="8442325" cy="541020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r>
              <a:rPr lang="en-US" dirty="0" smtClean="0"/>
              <a:t>Static RAM (SRAM)</a:t>
            </a:r>
          </a:p>
          <a:p>
            <a:pPr lvl="1"/>
            <a:r>
              <a:rPr lang="en-US" dirty="0" smtClean="0"/>
              <a:t>Each cell stores a bit with a six-transistor circuit.</a:t>
            </a:r>
          </a:p>
          <a:p>
            <a:pPr lvl="1"/>
            <a:r>
              <a:rPr lang="en-US" dirty="0" smtClean="0"/>
              <a:t>Retains value indefinitely, as long as it is kept powered.</a:t>
            </a:r>
          </a:p>
          <a:p>
            <a:pPr lvl="1"/>
            <a:r>
              <a:rPr lang="en-US" dirty="0" smtClean="0"/>
              <a:t>Relatively insensitive to electrical noise (EMI), radiation, etc.</a:t>
            </a:r>
          </a:p>
          <a:p>
            <a:pPr lvl="1"/>
            <a:r>
              <a:rPr lang="en-US" dirty="0" smtClean="0"/>
              <a:t>Faster, less dense, and more expensive than DRAM.</a:t>
            </a:r>
          </a:p>
          <a:p>
            <a:r>
              <a:rPr lang="en-US" dirty="0" smtClean="0"/>
              <a:t>Dynamic RAM (DRAM)</a:t>
            </a:r>
          </a:p>
          <a:p>
            <a:pPr lvl="1"/>
            <a:r>
              <a:rPr lang="en-US" dirty="0" smtClean="0"/>
              <a:t>Each cell stores bit with a capacitor. One transistor is used for access</a:t>
            </a:r>
          </a:p>
          <a:p>
            <a:pPr lvl="1"/>
            <a:r>
              <a:rPr lang="en-US" dirty="0" smtClean="0"/>
              <a:t>Value must be refreshed every 10-100 ms.</a:t>
            </a:r>
          </a:p>
          <a:p>
            <a:pPr lvl="1"/>
            <a:r>
              <a:rPr lang="en-US" dirty="0" smtClean="0"/>
              <a:t>More sensitive to disturbances (EMI, radiation,…) than SRAM.</a:t>
            </a:r>
          </a:p>
          <a:p>
            <a:pPr lvl="1"/>
            <a:r>
              <a:rPr lang="en-US" dirty="0" smtClean="0"/>
              <a:t>Slower, more dense, and cheaper than SRAM.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Drives (SSDs)</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Why are random writes so slow?</a:t>
            </a:r>
          </a:p>
          <a:p>
            <a:pPr lvl="1"/>
            <a:r>
              <a:rPr lang="en-US" dirty="0" smtClean="0"/>
              <a:t>Erasing a block is slow (around 1 ms)</a:t>
            </a:r>
          </a:p>
          <a:p>
            <a:pPr lvl="1"/>
            <a:r>
              <a:rPr lang="en-US" dirty="0" smtClean="0"/>
              <a:t>Write to a page triggers a copy of all useful pages in the block</a:t>
            </a:r>
          </a:p>
          <a:p>
            <a:pPr lvl="2"/>
            <a:r>
              <a:rPr lang="en-US" dirty="0" smtClean="0"/>
              <a:t>Find an used block (new block) and erase it</a:t>
            </a:r>
          </a:p>
          <a:p>
            <a:pPr lvl="2"/>
            <a:r>
              <a:rPr lang="en-US" dirty="0" smtClean="0"/>
              <a:t>Write the page into the new block</a:t>
            </a:r>
          </a:p>
          <a:p>
            <a:pPr lvl="2"/>
            <a:r>
              <a:rPr lang="en-US" dirty="0" smtClean="0"/>
              <a:t>Copy other pages from old block to the new block</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250 MB/</a:t>
            </a:r>
            <a:r>
              <a:rPr lang="en-US" sz="2000" dirty="0" err="1" smtClean="0">
                <a:latin typeface="Calibri" pitchFamily="34" charset="0"/>
              </a:rPr>
              <a:t>s</a:t>
            </a:r>
            <a:r>
              <a:rPr lang="en-US" sz="2000" dirty="0" smtClean="0">
                <a:latin typeface="Calibri" pitchFamily="34" charset="0"/>
              </a:rPr>
              <a:t>	Sequential write </a:t>
            </a:r>
            <a:r>
              <a:rPr lang="en-US" sz="2000" dirty="0" err="1" smtClean="0">
                <a:latin typeface="Calibri" pitchFamily="34" charset="0"/>
              </a:rPr>
              <a:t>tput</a:t>
            </a:r>
            <a:r>
              <a:rPr lang="en-US" sz="2000" dirty="0" smtClean="0">
                <a:latin typeface="Calibri" pitchFamily="34" charset="0"/>
              </a:rPr>
              <a:t>	170 MB/</a:t>
            </a:r>
            <a:r>
              <a:rPr lang="en-US" sz="2000" dirty="0" err="1" smtClean="0">
                <a:latin typeface="Calibri" pitchFamily="34" charset="0"/>
              </a:rPr>
              <a:t>s</a:t>
            </a:r>
            <a:endParaRPr lang="en-US" sz="2000" dirty="0" smtClean="0">
              <a:latin typeface="Calibri" pitchFamily="34" charset="0"/>
            </a:endParaRP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140 MB/</a:t>
            </a:r>
            <a:r>
              <a:rPr lang="en-US" sz="2000" dirty="0" err="1" smtClean="0">
                <a:latin typeface="Calibri" pitchFamily="34" charset="0"/>
              </a:rPr>
              <a:t>s</a:t>
            </a:r>
            <a:r>
              <a:rPr lang="en-US" sz="2000" dirty="0" smtClean="0">
                <a:latin typeface="Calibri" pitchFamily="34" charset="0"/>
              </a:rPr>
              <a:t>	Random write </a:t>
            </a:r>
            <a:r>
              <a:rPr lang="en-US" sz="2000" dirty="0" err="1" smtClean="0">
                <a:latin typeface="Calibri" pitchFamily="34" charset="0"/>
              </a:rPr>
              <a:t>tput</a:t>
            </a:r>
            <a:r>
              <a:rPr lang="en-US" sz="2000" dirty="0" smtClean="0">
                <a:latin typeface="Calibri" pitchFamily="34" charset="0"/>
              </a:rPr>
              <a:t>	14 MB/</a:t>
            </a:r>
            <a:r>
              <a:rPr lang="en-US" sz="2000" dirty="0" err="1" smtClean="0">
                <a:latin typeface="Calibri" pitchFamily="34" charset="0"/>
              </a:rPr>
              <a:t>s</a:t>
            </a:r>
            <a:endParaRPr lang="en-US" sz="2000" dirty="0" smtClean="0">
              <a:latin typeface="Calibri" pitchFamily="34" charset="0"/>
            </a:endParaRPr>
          </a:p>
          <a:p>
            <a:r>
              <a:rPr lang="en-US" sz="2000" dirty="0" smtClean="0">
                <a:latin typeface="Calibri" pitchFamily="34" charset="0"/>
              </a:rPr>
              <a:t>Rand read access		30 us		Random write access	300 us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X25 guarantees 1 petabyte of random writes before they wear out</a:t>
            </a:r>
          </a:p>
          <a:p>
            <a:pPr lvl="1"/>
            <a:r>
              <a:rPr lang="en-US" dirty="0" smtClean="0"/>
              <a:t>In 2010, about 100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Becoming more common in desktops and servers</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3115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311525"/>
            <a:ext cx="8893175" cy="1474763"/>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endParaRPr lang="en-US" sz="2000" dirty="0">
              <a:solidFill>
                <a:srgbClr val="000000"/>
              </a:solidFill>
            </a:endParaRP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8,000	880	100	30	1	</a:t>
            </a:r>
            <a:r>
              <a:rPr lang="en-US" sz="1800" dirty="0" smtClean="0">
                <a:solidFill>
                  <a:srgbClr val="22228B"/>
                </a:solidFill>
              </a:rPr>
              <a:t>0.1	0.06	</a:t>
            </a:r>
            <a:r>
              <a:rPr lang="en-US" sz="1800" i="1" dirty="0" smtClean="0">
                <a:solidFill>
                  <a:srgbClr val="22228B"/>
                </a:solidFill>
              </a:rPr>
              <a:t>130,000</a:t>
            </a:r>
          </a:p>
          <a:p>
            <a:pPr algn="l" defTabSz="857250">
              <a:lnSpc>
                <a:spcPct val="100000"/>
              </a:lnSpc>
            </a:pPr>
            <a:r>
              <a:rPr lang="en-US" sz="1800" dirty="0">
                <a:solidFill>
                  <a:srgbClr val="22228B"/>
                </a:solidFill>
              </a:rPr>
              <a:t>access (ns)	375	200	100	70	60	50</a:t>
            </a:r>
            <a:r>
              <a:rPr lang="en-US" sz="1800" dirty="0" smtClean="0">
                <a:solidFill>
                  <a:srgbClr val="22228B"/>
                </a:solidFill>
              </a:rPr>
              <a:t>	40	</a:t>
            </a:r>
            <a:r>
              <a:rPr lang="en-US" sz="1800" i="1" dirty="0" smtClean="0">
                <a:solidFill>
                  <a:srgbClr val="22228B"/>
                </a:solidFill>
              </a:rPr>
              <a:t>9</a:t>
            </a:r>
            <a:endParaRPr lang="en-US" sz="1800" dirty="0" smtClean="0">
              <a:solidFill>
                <a:srgbClr val="22228B"/>
              </a:solidFill>
            </a:endParaRPr>
          </a:p>
          <a:p>
            <a:pPr algn="l" defTabSz="857250">
              <a:lnSpc>
                <a:spcPct val="100000"/>
              </a:lnSpc>
            </a:pPr>
            <a:r>
              <a:rPr lang="en-US" sz="1800" dirty="0" smtClean="0">
                <a:solidFill>
                  <a:srgbClr val="22228B"/>
                </a:solidFill>
              </a:rPr>
              <a:t>typical size (</a:t>
            </a:r>
            <a:r>
              <a:rPr lang="en-US" sz="1800" dirty="0">
                <a:solidFill>
                  <a:srgbClr val="22228B"/>
                </a:solidFill>
              </a:rPr>
              <a:t>MB) 	0.064	0.256	4	16	64</a:t>
            </a:r>
            <a:r>
              <a:rPr lang="en-US" sz="1800" dirty="0" smtClean="0">
                <a:solidFill>
                  <a:srgbClr val="22228B"/>
                </a:solidFill>
              </a:rPr>
              <a:t>	2,000	8,000	</a:t>
            </a:r>
            <a:r>
              <a:rPr lang="en-US" sz="1800" i="1" dirty="0" smtClean="0">
                <a:solidFill>
                  <a:srgbClr val="22228B"/>
                </a:solidFill>
              </a:rPr>
              <a:t>125,000</a:t>
            </a:r>
            <a:r>
              <a:rPr lang="en-US" sz="1800" dirty="0" smtClean="0">
                <a:solidFill>
                  <a:srgbClr val="22228B"/>
                </a:solidFill>
              </a:rPr>
              <a:t> </a:t>
            </a: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30067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500	100	8	0.30	</a:t>
            </a:r>
            <a:r>
              <a:rPr lang="en-US" sz="1800" dirty="0" smtClean="0">
                <a:solidFill>
                  <a:srgbClr val="22228B"/>
                </a:solidFill>
              </a:rPr>
              <a:t>0.01	0.005	0.0003	</a:t>
            </a:r>
            <a:r>
              <a:rPr lang="en-US" sz="1800" i="1" dirty="0" smtClean="0">
                <a:solidFill>
                  <a:srgbClr val="22228B"/>
                </a:solidFill>
              </a:rPr>
              <a:t>1,600,000</a:t>
            </a:r>
            <a:endParaRPr lang="en-US" sz="1800" dirty="0" smtClean="0">
              <a:solidFill>
                <a:srgbClr val="22228B"/>
              </a:solidFill>
            </a:endParaRPr>
          </a:p>
          <a:p>
            <a:pPr algn="l" defTabSz="857250">
              <a:lnSpc>
                <a:spcPct val="100000"/>
              </a:lnSpc>
            </a:pPr>
            <a:r>
              <a:rPr lang="en-US" sz="1800" dirty="0">
                <a:solidFill>
                  <a:srgbClr val="22228B"/>
                </a:solidFill>
              </a:rPr>
              <a:t>access (ms)	87	75	28	10	8	</a:t>
            </a:r>
            <a:r>
              <a:rPr lang="en-US" sz="1800" i="1" dirty="0">
                <a:solidFill>
                  <a:srgbClr val="22228B"/>
                </a:solidFill>
              </a:rPr>
              <a:t>4</a:t>
            </a:r>
            <a:r>
              <a:rPr lang="en-US" sz="1800" i="1" dirty="0" smtClean="0">
                <a:solidFill>
                  <a:srgbClr val="22228B"/>
                </a:solidFill>
              </a:rPr>
              <a:t>	3	29</a:t>
            </a:r>
            <a:endParaRPr lang="en-US" sz="1800" dirty="0" smtClean="0">
              <a:solidFill>
                <a:srgbClr val="22228B"/>
              </a:solidFill>
            </a:endParaRPr>
          </a:p>
          <a:p>
            <a:pPr algn="l" defTabSz="857250">
              <a:lnSpc>
                <a:spcPct val="100000"/>
              </a:lnSpc>
            </a:pPr>
            <a:r>
              <a:rPr lang="en-US" sz="1800" dirty="0">
                <a:solidFill>
                  <a:srgbClr val="22228B"/>
                </a:solidFill>
              </a:rPr>
              <a:t>typical </a:t>
            </a:r>
            <a:r>
              <a:rPr lang="en-US" sz="1800" dirty="0" smtClean="0">
                <a:solidFill>
                  <a:srgbClr val="22228B"/>
                </a:solidFill>
              </a:rPr>
              <a:t>size (</a:t>
            </a:r>
            <a:r>
              <a:rPr lang="en-US" sz="1800" dirty="0">
                <a:solidFill>
                  <a:srgbClr val="22228B"/>
                </a:solidFill>
              </a:rPr>
              <a:t>MB) 	1	10	160	1,000</a:t>
            </a:r>
            <a:r>
              <a:rPr lang="en-US" sz="1800" dirty="0" smtClean="0">
                <a:solidFill>
                  <a:srgbClr val="22228B"/>
                </a:solidFill>
              </a:rPr>
              <a:t>	20,000	160,000	1,500,000	</a:t>
            </a:r>
            <a:r>
              <a:rPr lang="en-US" sz="1800" i="1" dirty="0" smtClean="0">
                <a:solidFill>
                  <a:srgbClr val="22228B"/>
                </a:solidFill>
              </a:rPr>
              <a:t>1,500,000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19,200	2,900	320	256	100	75</a:t>
            </a:r>
            <a:r>
              <a:rPr lang="en-US" sz="1800" dirty="0" smtClean="0">
                <a:solidFill>
                  <a:srgbClr val="22228B"/>
                </a:solidFill>
              </a:rPr>
              <a:t>	60	</a:t>
            </a:r>
            <a:r>
              <a:rPr lang="en-US" sz="1800" i="1" dirty="0" smtClean="0">
                <a:solidFill>
                  <a:srgbClr val="22228B"/>
                </a:solidFill>
              </a:rPr>
              <a:t>320</a:t>
            </a:r>
            <a:endParaRPr lang="en-US" sz="1800" dirty="0" smtClean="0">
              <a:solidFill>
                <a:srgbClr val="22228B"/>
              </a:solidFill>
            </a:endParaRPr>
          </a:p>
          <a:p>
            <a:pPr algn="l" defTabSz="857250">
              <a:lnSpc>
                <a:spcPct val="100000"/>
              </a:lnSpc>
            </a:pPr>
            <a:r>
              <a:rPr lang="en-US" sz="1800" dirty="0">
                <a:solidFill>
                  <a:srgbClr val="22228B"/>
                </a:solidFill>
              </a:rPr>
              <a:t>access (ns)	300	150	35	15</a:t>
            </a:r>
            <a:r>
              <a:rPr lang="en-US" sz="1800" dirty="0" smtClean="0">
                <a:solidFill>
                  <a:srgbClr val="22228B"/>
                </a:solidFill>
              </a:rPr>
              <a:t>	3	2	1.5	</a:t>
            </a:r>
            <a:r>
              <a:rPr lang="en-US" sz="1800" i="1" dirty="0" smtClean="0">
                <a:solidFill>
                  <a:srgbClr val="22228B"/>
                </a:solidFill>
              </a:rPr>
              <a:t>200</a:t>
            </a:r>
            <a:endParaRPr lang="en-US" sz="1800" i="1" dirty="0">
              <a:solidFill>
                <a:srgbClr val="22228B"/>
              </a:solidFill>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44753"/>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a:lnSpc>
                <a:spcPct val="100000"/>
              </a:lnSpc>
            </a:pPr>
            <a:r>
              <a:rPr lang="en-US" sz="1600" dirty="0" smtClean="0"/>
              <a:t>	</a:t>
            </a:r>
            <a:r>
              <a:rPr lang="en-US" sz="2000" dirty="0" smtClean="0"/>
              <a:t>1980	1990</a:t>
            </a:r>
            <a:r>
              <a:rPr lang="en-US" sz="2000" dirty="0"/>
              <a:t>	1995	2000</a:t>
            </a:r>
            <a:r>
              <a:rPr lang="en-US" sz="2000" dirty="0" smtClean="0"/>
              <a:t>	2003	2005	2010	</a:t>
            </a:r>
            <a:r>
              <a:rPr lang="en-US" sz="2000" i="1" dirty="0" smtClean="0"/>
              <a:t>2010:</a:t>
            </a:r>
            <a:r>
              <a:rPr lang="en-US" sz="2000" i="1" dirty="0"/>
              <a:t>1980</a:t>
            </a:r>
          </a:p>
          <a:p>
            <a:pPr algn="l">
              <a:lnSpc>
                <a:spcPct val="100000"/>
              </a:lnSpc>
            </a:pPr>
            <a:endParaRPr lang="en-US" sz="1600" dirty="0" smtClean="0"/>
          </a:p>
          <a:p>
            <a:pPr algn="l">
              <a:lnSpc>
                <a:spcPct val="100000"/>
              </a:lnSpc>
            </a:pPr>
            <a:r>
              <a:rPr lang="en-US" sz="1800" dirty="0" smtClean="0"/>
              <a:t>CPU	</a:t>
            </a:r>
            <a:r>
              <a:rPr lang="en-US" sz="1800" dirty="0"/>
              <a:t> 8080</a:t>
            </a:r>
            <a:r>
              <a:rPr lang="en-US" sz="1800" dirty="0" smtClean="0"/>
              <a:t>	386</a:t>
            </a:r>
            <a:r>
              <a:rPr lang="en-US" sz="1800" dirty="0"/>
              <a:t>	Pentium	P-III	P-</a:t>
            </a:r>
            <a:r>
              <a:rPr lang="en-US" sz="1800" dirty="0" smtClean="0"/>
              <a:t>4	Core 2	Core i7	---</a:t>
            </a:r>
          </a:p>
          <a:p>
            <a:pPr algn="l">
              <a:lnSpc>
                <a:spcPct val="100000"/>
              </a:lnSpc>
            </a:pPr>
            <a:endParaRPr lang="en-US" sz="1800" dirty="0" smtClean="0"/>
          </a:p>
          <a:p>
            <a:pPr algn="l">
              <a:lnSpc>
                <a:spcPct val="100000"/>
              </a:lnSpc>
            </a:pPr>
            <a:r>
              <a:rPr lang="en-US" sz="1800" dirty="0"/>
              <a:t>C</a:t>
            </a:r>
            <a:r>
              <a:rPr lang="en-US" sz="1800" dirty="0" smtClean="0"/>
              <a:t>lock </a:t>
            </a:r>
          </a:p>
          <a:p>
            <a:pPr algn="l">
              <a:lnSpc>
                <a:spcPct val="100000"/>
              </a:lnSpc>
            </a:pPr>
            <a:r>
              <a:rPr lang="en-US" sz="1800" dirty="0" smtClean="0"/>
              <a:t>rate (</a:t>
            </a:r>
            <a:r>
              <a:rPr lang="en-US" sz="1800" dirty="0"/>
              <a:t>MHz)</a:t>
            </a:r>
            <a:r>
              <a:rPr lang="en-US" sz="1800" dirty="0" smtClean="0"/>
              <a:t>     1	20</a:t>
            </a:r>
            <a:r>
              <a:rPr lang="en-US" sz="1800" dirty="0"/>
              <a:t>	150</a:t>
            </a:r>
            <a:r>
              <a:rPr lang="en-US" sz="1800" dirty="0" smtClean="0"/>
              <a:t>	600	3300	2000	2500	2500</a:t>
            </a:r>
          </a:p>
          <a:p>
            <a:pPr algn="l">
              <a:lnSpc>
                <a:spcPct val="100000"/>
              </a:lnSpc>
            </a:pPr>
            <a:endParaRPr lang="en-US" sz="1800" dirty="0" smtClean="0"/>
          </a:p>
          <a:p>
            <a:pPr algn="l">
              <a:lnSpc>
                <a:spcPct val="100000"/>
              </a:lnSpc>
            </a:pPr>
            <a:r>
              <a:rPr lang="en-US" sz="1800" dirty="0" smtClean="0"/>
              <a:t>Cycle </a:t>
            </a:r>
          </a:p>
          <a:p>
            <a:pPr algn="l">
              <a:lnSpc>
                <a:spcPct val="100000"/>
              </a:lnSpc>
            </a:pPr>
            <a:r>
              <a:rPr lang="en-US" sz="1800" dirty="0" smtClean="0"/>
              <a:t>time (</a:t>
            </a:r>
            <a:r>
              <a:rPr lang="en-US" sz="1800" dirty="0"/>
              <a:t>ns)	</a:t>
            </a:r>
            <a:r>
              <a:rPr lang="en-US" sz="1800" dirty="0" smtClean="0"/>
              <a:t>1000	50</a:t>
            </a:r>
            <a:r>
              <a:rPr lang="en-US" sz="1800" dirty="0"/>
              <a:t>	6	</a:t>
            </a:r>
            <a:r>
              <a:rPr lang="en-US" sz="1800" dirty="0" smtClean="0"/>
              <a:t>1.6	</a:t>
            </a:r>
            <a:r>
              <a:rPr lang="en-US" sz="1800" dirty="0"/>
              <a:t>0.3</a:t>
            </a:r>
            <a:r>
              <a:rPr lang="en-US" sz="1800" dirty="0" smtClean="0"/>
              <a:t>	0.50	0.4	2500</a:t>
            </a:r>
          </a:p>
          <a:p>
            <a:pPr algn="l">
              <a:lnSpc>
                <a:spcPct val="100000"/>
              </a:lnSpc>
            </a:pPr>
            <a:endParaRPr lang="en-US" sz="1800" dirty="0" smtClean="0"/>
          </a:p>
          <a:p>
            <a:pPr algn="l">
              <a:lnSpc>
                <a:spcPct val="100000"/>
              </a:lnSpc>
            </a:pPr>
            <a:r>
              <a:rPr lang="en-US" sz="1800" dirty="0" smtClean="0"/>
              <a:t>Cores	    1	1	1	1	1	2	4	4</a:t>
            </a:r>
          </a:p>
          <a:p>
            <a:pPr algn="l">
              <a:lnSpc>
                <a:spcPct val="100000"/>
              </a:lnSpc>
            </a:pPr>
            <a:endParaRPr lang="en-US" sz="1800" dirty="0" smtClean="0"/>
          </a:p>
          <a:p>
            <a:pPr algn="l">
              <a:lnSpc>
                <a:spcPct val="100000"/>
              </a:lnSpc>
            </a:pPr>
            <a:r>
              <a:rPr lang="en-US" sz="1800" dirty="0" smtClean="0"/>
              <a:t>Effective</a:t>
            </a:r>
          </a:p>
          <a:p>
            <a:pPr algn="l">
              <a:lnSpc>
                <a:spcPct val="100000"/>
              </a:lnSpc>
            </a:pPr>
            <a:r>
              <a:rPr lang="en-US" sz="1800" dirty="0" smtClean="0"/>
              <a:t>cycle 	1000	50	6	1.6	0.3	0.25	0.1	10,000</a:t>
            </a:r>
          </a:p>
          <a:p>
            <a:pPr algn="l">
              <a:lnSpc>
                <a:spcPct val="100000"/>
              </a:lnSpc>
            </a:pPr>
            <a:r>
              <a:rPr lang="en-US" sz="1800" dirty="0" smtClean="0"/>
              <a:t>time (ns)</a:t>
            </a:r>
            <a:endParaRPr lang="en-US" sz="1800" dirty="0"/>
          </a:p>
        </p:txBody>
      </p:sp>
      <p:sp>
        <p:nvSpPr>
          <p:cNvPr id="7" name="TextBox 6"/>
          <p:cNvSpPr txBox="1"/>
          <p:nvPr/>
        </p:nvSpPr>
        <p:spPr>
          <a:xfrm>
            <a:off x="50292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50292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4572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nvGraphicFramePr>
        <p:xfrm>
          <a:off x="357018" y="1676400"/>
          <a:ext cx="8572500" cy="5219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120190" y="1981200"/>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
        <p:nvSpPr>
          <p:cNvPr id="9" name="TextBox 8"/>
          <p:cNvSpPr txBox="1"/>
          <p:nvPr/>
        </p:nvSpPr>
        <p:spPr>
          <a:xfrm>
            <a:off x="4876800" y="4191000"/>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5029200" y="5638800"/>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6004815" y="281940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2" name="TextBox 1"/>
          <p:cNvSpPr txBox="1"/>
          <p:nvPr/>
        </p:nvSpPr>
        <p:spPr>
          <a:xfrm>
            <a:off x="685800" y="5549994"/>
            <a:ext cx="7378700" cy="584776"/>
          </a:xfrm>
          <a:prstGeom prst="rect">
            <a:avLst/>
          </a:prstGeom>
          <a:noFill/>
        </p:spPr>
        <p:txBody>
          <a:bodyPr wrap="square" rtlCol="0">
            <a:spAutoFit/>
          </a:bodyPr>
          <a:lstStyle/>
          <a:p>
            <a:pPr algn="ctr"/>
            <a:r>
              <a:rPr lang="en-US" sz="3200" smtClean="0">
                <a:solidFill>
                  <a:srgbClr val="FF0000"/>
                </a:solidFill>
                <a:latin typeface="Calibri" pitchFamily="34" charset="0"/>
              </a:rPr>
              <a:t>21 times </a:t>
            </a:r>
            <a:r>
              <a:rPr lang="en-US" sz="3200" dirty="0" smtClean="0">
                <a:solidFill>
                  <a:srgbClr val="FF0000"/>
                </a:solidFill>
                <a:latin typeface="Calibri" pitchFamily="34" charset="0"/>
              </a:rPr>
              <a:t>slower (M = N = 2048)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dirty="0"/>
              <a:t>Some fundamental and enduring properties of hardware and software:</a:t>
            </a:r>
          </a:p>
          <a:p>
            <a:pPr lvl="1"/>
            <a:r>
              <a:rPr lang="en-US" dirty="0"/>
              <a:t>The gap between CPU and main memory speed is widening</a:t>
            </a:r>
            <a:r>
              <a:rPr lang="en-US" dirty="0" smtClean="0"/>
              <a:t>.</a:t>
            </a:r>
          </a:p>
          <a:p>
            <a:pPr lvl="1"/>
            <a:r>
              <a:rPr lang="en-US" dirty="0" smtClean="0"/>
              <a:t>Fast </a:t>
            </a:r>
            <a:r>
              <a:rPr lang="en-US" dirty="0"/>
              <a:t>storage technologies cost more per byte, have less capacity, and require more power (heat!). </a:t>
            </a:r>
          </a:p>
          <a:p>
            <a:pPr lvl="1"/>
            <a:r>
              <a:rPr lang="en-US" dirty="0" smtClean="0"/>
              <a:t>Well</a:t>
            </a:r>
            <a:r>
              <a:rPr lang="en-US" dirty="0"/>
              <a:t>-written programs tend to exhibit good locality.</a:t>
            </a:r>
          </a:p>
          <a:p>
            <a:pPr lvl="1"/>
            <a:endParaRPr lang="en-US" dirty="0"/>
          </a:p>
          <a:p>
            <a:r>
              <a:rPr lang="en-US" dirty="0"/>
              <a:t>These fundamental properties complement each other beautifully.</a:t>
            </a:r>
          </a:p>
          <a:p>
            <a:endParaRPr lang="en-US" dirty="0"/>
          </a:p>
          <a:p>
            <a:r>
              <a:rPr lang="en-US" dirty="0"/>
              <a:t>They suggest an approach for organizing memory and storage systems known as a </a:t>
            </a:r>
            <a:r>
              <a:rPr lang="en-US" dirty="0">
                <a:solidFill>
                  <a:srgbClr val="FF0000"/>
                </a:solidFill>
              </a:rPr>
              <a:t>memory hierarchy</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egisters</a:t>
            </a:r>
            <a:endParaRPr lang="en-GB" sz="1600" b="1" dirty="0">
              <a:latin typeface="Calibri" pitchFamily="34" charset="0"/>
            </a:endParaRP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 </a:t>
            </a:r>
            <a:r>
              <a:rPr lang="en-GB" sz="1600" b="1" dirty="0">
                <a:latin typeface="Calibri" pitchFamily="34" charset="0"/>
              </a:rPr>
              <a:t>(SRAM)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Main </a:t>
            </a:r>
            <a:r>
              <a:rPr lang="en-GB" sz="160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smtClean="0">
                <a:latin typeface="Calibri" pitchFamily="34" charset="0"/>
              </a:rPr>
              <a:t>ocal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emote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a:t>
            </a:r>
            <a:r>
              <a:rPr lang="en-GB" sz="1400" b="1" dirty="0" smtClean="0">
                <a:solidFill>
                  <a:srgbClr val="C00000"/>
                </a:solidFill>
                <a:latin typeface="Calibri" pitchFamily="34" charset="0"/>
              </a:rPr>
              <a:t>blocks </a:t>
            </a:r>
            <a:r>
              <a:rPr lang="en-GB" sz="1400" b="1" dirty="0">
                <a:solidFill>
                  <a:srgbClr val="C00000"/>
                </a:solidFill>
                <a:latin typeface="Calibri" pitchFamily="34" charset="0"/>
              </a:rPr>
              <a:t>retrieved from </a:t>
            </a:r>
            <a:r>
              <a:rPr lang="en-GB" sz="1400" b="1" dirty="0" smtClean="0">
                <a:solidFill>
                  <a:srgbClr val="C00000"/>
                </a:solidFill>
                <a:latin typeface="Calibri" pitchFamily="34" charset="0"/>
              </a:rPr>
              <a:t>local disks</a:t>
            </a:r>
            <a:endParaRPr lang="en-GB" sz="1400" b="1" dirty="0">
              <a:solidFill>
                <a:srgbClr val="C00000"/>
              </a:solidFill>
              <a:latin typeface="Calibri" pitchFamily="34" charset="0"/>
            </a:endParaRP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a:t>
            </a: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a:t>
            </a:r>
            <a:r>
              <a:rPr lang="en-GB" sz="1400" b="1" dirty="0" smtClean="0">
                <a:solidFill>
                  <a:srgbClr val="C00000"/>
                </a:solidFill>
                <a:latin typeface="Calibri" pitchFamily="34" charset="0"/>
              </a:rPr>
              <a:t>L2 </a:t>
            </a:r>
            <a:r>
              <a:rPr lang="en-GB" sz="1400" b="1" dirty="0">
                <a:solidFill>
                  <a:srgbClr val="C00000"/>
                </a:solidFill>
                <a:latin typeface="Calibri" pitchFamily="34" charset="0"/>
              </a:rPr>
              <a:t>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a:t>
            </a:r>
            <a:r>
              <a:rPr lang="en-GB" sz="1400" b="1" dirty="0" smtClean="0">
                <a:solidFill>
                  <a:srgbClr val="C00000"/>
                </a:solidFill>
                <a:latin typeface="Calibri" pitchFamily="34" charset="0"/>
              </a:rPr>
              <a:t>from </a:t>
            </a:r>
            <a:r>
              <a:rPr lang="en-GB" sz="1400" b="1" dirty="0">
                <a:solidFill>
                  <a:srgbClr val="C00000"/>
                </a:solidFill>
                <a:latin typeface="Calibri" pitchFamily="34" charset="0"/>
              </a:rPr>
              <a:t>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r>
              <a:rPr lang="en-GB" sz="1600" b="1" dirty="0" smtClean="0">
                <a:latin typeface="Calibri" pitchFamily="34" charset="0"/>
              </a:rPr>
              <a:t>,</a:t>
            </a: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11147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370"/>
            <a:ext cx="2993525" cy="397161"/>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a:t>
            </a:r>
            <a:r>
              <a:rPr lang="en-GB" sz="2000" i="1" dirty="0" smtClean="0">
                <a:latin typeface="Calibri" pitchFamily="34" charset="0"/>
              </a:rPr>
              <a:t>at address</a:t>
            </a:r>
            <a:r>
              <a:rPr lang="en-GB" sz="2000" b="1" i="1" dirty="0" smtClean="0">
                <a:latin typeface="Calibri" pitchFamily="34" charset="0"/>
              </a:rPr>
              <a:t>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287"/>
            <a:ext cx="1979501" cy="6987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370"/>
            <a:ext cx="2993525" cy="397161"/>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a:t>
            </a:r>
            <a:r>
              <a:rPr lang="en-GB" sz="2000" i="1" dirty="0" smtClean="0">
                <a:latin typeface="Calibri" pitchFamily="34" charset="0"/>
              </a:rPr>
              <a:t>at address</a:t>
            </a:r>
            <a:r>
              <a:rPr lang="en-GB" sz="2000" b="1" i="1" dirty="0" smtClean="0">
                <a:latin typeface="Calibri" pitchFamily="34" charset="0"/>
              </a:rPr>
              <a:t>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287"/>
            <a:ext cx="2396907" cy="6987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199887"/>
            <a:ext cx="2413814" cy="6987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D</a:t>
            </a:r>
            <a:r>
              <a:rPr lang="en-GB" sz="2000" b="1" i="1" dirty="0" smtClean="0">
                <a:latin typeface="Calibri" pitchFamily="34" charset="0"/>
              </a:rPr>
              <a:t>ata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462061"/>
            <a:ext cx="2643620" cy="12114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Data</a:t>
            </a:r>
            <a:r>
              <a:rPr lang="en-GB" sz="2000" b="1" i="1" dirty="0" smtClean="0">
                <a:latin typeface="Calibri" pitchFamily="34" charset="0"/>
              </a:rPr>
              <a:t>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Cache memory organization and operation</a:t>
            </a:r>
          </a:p>
          <a:p>
            <a:endParaRPr lang="en-US" dirty="0" smtClean="0"/>
          </a:p>
          <a:p>
            <a:pPr>
              <a:buNone/>
            </a:pPr>
            <a:endParaRPr lang="en-US" dirty="0" smtClean="0"/>
          </a:p>
        </p:txBody>
      </p:sp>
    </p:spTree>
    <p:extLst>
      <p:ext uri="{BB962C8B-B14F-4D97-AF65-F5344CB8AC3E}">
        <p14:creationId xmlns:p14="http://schemas.microsoft.com/office/powerpoint/2010/main" val="283595912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835546" cy="369332"/>
          </a:xfrm>
          <a:prstGeom prst="rect">
            <a:avLst/>
          </a:prstGeom>
          <a:noFill/>
        </p:spPr>
        <p:txBody>
          <a:bodyPr wrap="none" rtlCol="0">
            <a:spAutoFit/>
          </a:bodyPr>
          <a:lstStyle/>
          <a:p>
            <a:r>
              <a:rPr lang="en-US" sz="1800" dirty="0" smtClean="0">
                <a:latin typeface="Calibri" pitchFamily="34" charset="0"/>
              </a:rPr>
              <a:t>E = blocks per set</a:t>
            </a:r>
          </a:p>
        </p:txBody>
      </p:sp>
      <p:sp>
        <p:nvSpPr>
          <p:cNvPr id="57" name="TextBox 56"/>
          <p:cNvSpPr txBox="1"/>
          <p:nvPr/>
        </p:nvSpPr>
        <p:spPr>
          <a:xfrm>
            <a:off x="253249" y="3244405"/>
            <a:ext cx="1270751" cy="646331"/>
          </a:xfrm>
          <a:prstGeom prst="rect">
            <a:avLst/>
          </a:prstGeom>
          <a:noFill/>
        </p:spPr>
        <p:txBody>
          <a:bodyPr wrap="none" rtlCol="0">
            <a:spAutoFit/>
          </a:bodyPr>
          <a:lstStyle/>
          <a:p>
            <a:r>
              <a:rPr lang="en-US" sz="1800" dirty="0" smtClean="0">
                <a:latin typeface="Calibri" pitchFamily="34" charset="0"/>
              </a:rPr>
              <a:t>S = number</a:t>
            </a:r>
          </a:p>
          <a:p>
            <a:r>
              <a:rPr lang="en-US" sz="1800" dirty="0">
                <a:latin typeface="Calibri" pitchFamily="34" charset="0"/>
              </a:rPr>
              <a:t>o</a:t>
            </a:r>
            <a:r>
              <a:rPr lang="en-US" sz="1800" dirty="0" smtClean="0">
                <a:latin typeface="Calibri" pitchFamily="34" charset="0"/>
              </a:rPr>
              <a:t>f sets</a:t>
            </a:r>
          </a:p>
        </p:txBody>
      </p:sp>
      <p:cxnSp>
        <p:nvCxnSpPr>
          <p:cNvPr id="62" name="Straight Connector 61"/>
          <p:cNvCxnSpPr/>
          <p:nvPr/>
        </p:nvCxnSpPr>
        <p:spPr bwMode="auto">
          <a:xfrm>
            <a:off x="6400800" y="2336995"/>
            <a:ext cx="381000" cy="0"/>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6971766" y="2099049"/>
            <a:ext cx="184666" cy="646331"/>
          </a:xfrm>
          <a:prstGeom prst="rect">
            <a:avLst/>
          </a:prstGeom>
          <a:noFill/>
        </p:spPr>
        <p:txBody>
          <a:bodyPr wrap="none" rtlCol="0">
            <a:spAutoFit/>
          </a:bodyPr>
          <a:lstStyle/>
          <a:p>
            <a:endParaRPr lang="en-US" sz="1800" b="0" dirty="0" smtClean="0">
              <a:solidFill>
                <a:schemeClr val="accent2">
                  <a:lumMod val="60000"/>
                  <a:lumOff val="40000"/>
                </a:schemeClr>
              </a:solidFill>
              <a:latin typeface="Calibri" pitchFamily="34" charset="0"/>
            </a:endParaRPr>
          </a:p>
          <a:p>
            <a:r>
              <a:rPr lang="en-US" sz="1800" dirty="0" smtClean="0">
                <a:solidFill>
                  <a:schemeClr val="accent2">
                    <a:lumMod val="60000"/>
                    <a:lumOff val="40000"/>
                  </a:schemeClr>
                </a:solidFill>
                <a:latin typeface="Calibri" pitchFamily="34" charset="0"/>
              </a:rPr>
              <a:t> </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sp>
        <p:nvSpPr>
          <p:cNvPr id="100" name="TextBox 99"/>
          <p:cNvSpPr txBox="1"/>
          <p:nvPr/>
        </p:nvSpPr>
        <p:spPr>
          <a:xfrm>
            <a:off x="5580789" y="5236179"/>
            <a:ext cx="3151286" cy="830997"/>
          </a:xfrm>
          <a:prstGeom prst="rect">
            <a:avLst/>
          </a:prstGeom>
          <a:noFill/>
        </p:spPr>
        <p:txBody>
          <a:bodyPr wrap="none" rtlCol="0">
            <a:spAutoFit/>
          </a:bodyPr>
          <a:lstStyle/>
          <a:p>
            <a:r>
              <a:rPr lang="en-US" i="1" dirty="0" smtClean="0">
                <a:solidFill>
                  <a:srgbClr val="C00000"/>
                </a:solidFill>
                <a:latin typeface="Calibri" pitchFamily="34" charset="0"/>
              </a:rPr>
              <a:t>Cache size:</a:t>
            </a:r>
          </a:p>
          <a:p>
            <a:r>
              <a:rPr lang="en-US" i="1" dirty="0" smtClean="0">
                <a:latin typeface="Calibri" pitchFamily="34" charset="0"/>
              </a:rPr>
              <a:t>C = S x E x B data bytes</a:t>
            </a:r>
          </a:p>
        </p:txBody>
      </p:sp>
      <p:sp>
        <p:nvSpPr>
          <p:cNvPr id="7" name="Rectangle 6"/>
          <p:cNvSpPr/>
          <p:nvPr/>
        </p:nvSpPr>
        <p:spPr>
          <a:xfrm>
            <a:off x="6705600" y="2119422"/>
            <a:ext cx="1993454" cy="369332"/>
          </a:xfrm>
          <a:prstGeom prst="rect">
            <a:avLst/>
          </a:prstGeom>
        </p:spPr>
        <p:txBody>
          <a:bodyPr wrap="none">
            <a:spAutoFit/>
          </a:bodyPr>
          <a:lstStyle/>
          <a:p>
            <a:r>
              <a:rPr lang="en-US" sz="1800" dirty="0">
                <a:latin typeface="Calibri" pitchFamily="34" charset="0"/>
              </a:rPr>
              <a:t>B</a:t>
            </a:r>
            <a:r>
              <a:rPr lang="en-US" sz="1800" dirty="0" smtClean="0">
                <a:latin typeface="Calibri" pitchFamily="34" charset="0"/>
              </a:rPr>
              <a:t> = bytes per block</a:t>
            </a:r>
            <a:endParaRPr lang="en-US" sz="1800" dirty="0">
              <a:latin typeface="Calibri" pitchFamily="34" charset="0"/>
            </a:endParaRPr>
          </a:p>
        </p:txBody>
      </p:sp>
      <p:sp>
        <p:nvSpPr>
          <p:cNvPr id="10" name="TextBox 9"/>
          <p:cNvSpPr txBox="1"/>
          <p:nvPr/>
        </p:nvSpPr>
        <p:spPr>
          <a:xfrm>
            <a:off x="253249" y="5139204"/>
            <a:ext cx="4775951" cy="1200328"/>
          </a:xfrm>
          <a:prstGeom prst="rect">
            <a:avLst/>
          </a:prstGeom>
          <a:noFill/>
        </p:spPr>
        <p:txBody>
          <a:bodyPr wrap="square" rtlCol="0">
            <a:spAutoFit/>
          </a:bodyPr>
          <a:lstStyle/>
          <a:p>
            <a:r>
              <a:rPr lang="en-US" dirty="0" smtClean="0">
                <a:latin typeface="Calibri" pitchFamily="34" charset="0"/>
              </a:rPr>
              <a:t>Divide memory into sets and blocks:</a:t>
            </a:r>
          </a:p>
          <a:p>
            <a:pPr marL="342900" indent="-342900">
              <a:buFont typeface="Arial"/>
              <a:buChar char="•"/>
            </a:pPr>
            <a:r>
              <a:rPr lang="en-US" dirty="0" smtClean="0">
                <a:latin typeface="Calibri" pitchFamily="34" charset="0"/>
              </a:rPr>
              <a:t>Blocks exploit spatial locality</a:t>
            </a:r>
          </a:p>
          <a:p>
            <a:pPr marL="342900" indent="-342900">
              <a:buFont typeface="Arial"/>
              <a:buChar char="•"/>
            </a:pPr>
            <a:r>
              <a:rPr lang="en-US" dirty="0">
                <a:latin typeface="Calibri" pitchFamily="34" charset="0"/>
              </a:rPr>
              <a:t>Sets exploit temporal </a:t>
            </a:r>
            <a:r>
              <a:rPr lang="en-US" dirty="0" smtClean="0">
                <a:latin typeface="Calibri" pitchFamily="34" charset="0"/>
              </a:rPr>
              <a:t>locality</a:t>
            </a:r>
            <a:endParaRPr lang="en-US" dirty="0">
              <a:latin typeface="Calibri" pitchFamily="34" charset="0"/>
            </a:endParaRPr>
          </a:p>
        </p:txBody>
      </p:sp>
    </p:spTree>
    <p:extLst>
      <p:ext uri="{BB962C8B-B14F-4D97-AF65-F5344CB8AC3E}">
        <p14:creationId xmlns:p14="http://schemas.microsoft.com/office/powerpoint/2010/main" val="100646418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54" name="AutoShape 16"/>
          <p:cNvSpPr>
            <a:spLocks/>
          </p:cNvSpPr>
          <p:nvPr/>
        </p:nvSpPr>
        <p:spPr bwMode="auto">
          <a:xfrm>
            <a:off x="1172867" y="2448735"/>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400" dirty="0">
              <a:latin typeface="Calibri" pitchFamily="34" charset="0"/>
            </a:endParaRPr>
          </a:p>
        </p:txBody>
      </p:sp>
      <p:sp>
        <p:nvSpPr>
          <p:cNvPr id="57" name="TextBox 56"/>
          <p:cNvSpPr txBox="1"/>
          <p:nvPr/>
        </p:nvSpPr>
        <p:spPr>
          <a:xfrm>
            <a:off x="76200" y="3625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cxnSp>
        <p:nvCxnSpPr>
          <p:cNvPr id="125" name="Straight Connector 124"/>
          <p:cNvCxnSpPr/>
          <p:nvPr/>
        </p:nvCxnSpPr>
        <p:spPr bwMode="auto">
          <a:xfrm>
            <a:off x="1905001" y="4640062"/>
            <a:ext cx="3124199" cy="8138"/>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394567" cy="646331"/>
          </a:xfrm>
          <a:prstGeom prst="rect">
            <a:avLst/>
          </a:prstGeom>
          <a:noFill/>
        </p:spPr>
        <p:txBody>
          <a:bodyPr wrap="none" rtlCol="0">
            <a:spAutoFit/>
          </a:bodyPr>
          <a:lstStyle/>
          <a:p>
            <a:r>
              <a:rPr lang="en-US" sz="1800" dirty="0" smtClean="0">
                <a:latin typeface="Calibri" pitchFamily="34" charset="0"/>
              </a:rPr>
              <a:t>Direct mapped: One block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018390" cy="369332"/>
          </a:xfrm>
          <a:prstGeom prst="rect">
            <a:avLst/>
          </a:prstGeom>
          <a:noFill/>
        </p:spPr>
        <p:txBody>
          <a:bodyPr wrap="none" rtlCol="0">
            <a:spAutoFit/>
          </a:bodyPr>
          <a:lstStyle/>
          <a:p>
            <a:r>
              <a:rPr lang="en-US" sz="1800" dirty="0" smtClean="0">
                <a:latin typeface="Calibri" pitchFamily="34" charset="0"/>
              </a:rPr>
              <a:t>Address:</a:t>
            </a:r>
          </a:p>
        </p:txBody>
      </p:sp>
      <p:sp>
        <p:nvSpPr>
          <p:cNvPr id="132" name="Rectangle 131"/>
          <p:cNvSpPr/>
          <p:nvPr/>
        </p:nvSpPr>
        <p:spPr bwMode="auto">
          <a:xfrm>
            <a:off x="1524000" y="38100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33" name="Rectangle 132"/>
          <p:cNvSpPr/>
          <p:nvPr/>
        </p:nvSpPr>
        <p:spPr bwMode="auto">
          <a:xfrm>
            <a:off x="30222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34" name="Rectangle 133"/>
          <p:cNvSpPr/>
          <p:nvPr/>
        </p:nvSpPr>
        <p:spPr bwMode="auto">
          <a:xfrm>
            <a:off x="3294848"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35" name="Rectangle 134"/>
          <p:cNvSpPr/>
          <p:nvPr/>
        </p:nvSpPr>
        <p:spPr bwMode="auto">
          <a:xfrm>
            <a:off x="3555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36" name="Rectangle 135"/>
          <p:cNvSpPr/>
          <p:nvPr/>
        </p:nvSpPr>
        <p:spPr bwMode="auto">
          <a:xfrm>
            <a:off x="49776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39" name="Rectangle 138"/>
          <p:cNvSpPr/>
          <p:nvPr/>
        </p:nvSpPr>
        <p:spPr bwMode="auto">
          <a:xfrm>
            <a:off x="2119653" y="39243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40" name="Rectangle 139"/>
          <p:cNvSpPr/>
          <p:nvPr/>
        </p:nvSpPr>
        <p:spPr bwMode="auto">
          <a:xfrm>
            <a:off x="1650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41" name="Rectangle 140"/>
          <p:cNvSpPr/>
          <p:nvPr/>
        </p:nvSpPr>
        <p:spPr bwMode="auto">
          <a:xfrm>
            <a:off x="3828971"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42" name="Rectangle 141"/>
          <p:cNvSpPr/>
          <p:nvPr/>
        </p:nvSpPr>
        <p:spPr bwMode="auto">
          <a:xfrm>
            <a:off x="46864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43" name="Rectangle 142"/>
          <p:cNvSpPr/>
          <p:nvPr/>
        </p:nvSpPr>
        <p:spPr bwMode="auto">
          <a:xfrm>
            <a:off x="4394566"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44" name="Rectangle 143"/>
          <p:cNvSpPr/>
          <p:nvPr/>
        </p:nvSpPr>
        <p:spPr bwMode="auto">
          <a:xfrm>
            <a:off x="4102644"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59" name="Rectangle 158"/>
          <p:cNvSpPr/>
          <p:nvPr/>
        </p:nvSpPr>
        <p:spPr bwMode="auto">
          <a:xfrm>
            <a:off x="1524000" y="24384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60" name="Rectangle 159"/>
          <p:cNvSpPr/>
          <p:nvPr/>
        </p:nvSpPr>
        <p:spPr bwMode="auto">
          <a:xfrm>
            <a:off x="30222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61" name="Rectangle 160"/>
          <p:cNvSpPr/>
          <p:nvPr/>
        </p:nvSpPr>
        <p:spPr bwMode="auto">
          <a:xfrm>
            <a:off x="3294848"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62" name="Rectangle 161"/>
          <p:cNvSpPr/>
          <p:nvPr/>
        </p:nvSpPr>
        <p:spPr bwMode="auto">
          <a:xfrm>
            <a:off x="3555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63" name="Rectangle 162"/>
          <p:cNvSpPr/>
          <p:nvPr/>
        </p:nvSpPr>
        <p:spPr bwMode="auto">
          <a:xfrm>
            <a:off x="49776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64" name="Rectangle 163"/>
          <p:cNvSpPr/>
          <p:nvPr/>
        </p:nvSpPr>
        <p:spPr bwMode="auto">
          <a:xfrm>
            <a:off x="2119653" y="25527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65" name="Rectangle 164"/>
          <p:cNvSpPr/>
          <p:nvPr/>
        </p:nvSpPr>
        <p:spPr bwMode="auto">
          <a:xfrm>
            <a:off x="1650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66" name="Rectangle 165"/>
          <p:cNvSpPr/>
          <p:nvPr/>
        </p:nvSpPr>
        <p:spPr bwMode="auto">
          <a:xfrm>
            <a:off x="3828971"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67" name="Rectangle 166"/>
          <p:cNvSpPr/>
          <p:nvPr/>
        </p:nvSpPr>
        <p:spPr bwMode="auto">
          <a:xfrm>
            <a:off x="46864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68" name="Rectangle 167"/>
          <p:cNvSpPr/>
          <p:nvPr/>
        </p:nvSpPr>
        <p:spPr bwMode="auto">
          <a:xfrm>
            <a:off x="4394566"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69" name="Rectangle 168"/>
          <p:cNvSpPr/>
          <p:nvPr/>
        </p:nvSpPr>
        <p:spPr bwMode="auto">
          <a:xfrm>
            <a:off x="4102644"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71" name="Rectangle 170"/>
          <p:cNvSpPr/>
          <p:nvPr/>
        </p:nvSpPr>
        <p:spPr bwMode="auto">
          <a:xfrm>
            <a:off x="1524000" y="48768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72" name="Rectangle 171"/>
          <p:cNvSpPr/>
          <p:nvPr/>
        </p:nvSpPr>
        <p:spPr bwMode="auto">
          <a:xfrm>
            <a:off x="30222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73" name="Rectangle 172"/>
          <p:cNvSpPr/>
          <p:nvPr/>
        </p:nvSpPr>
        <p:spPr bwMode="auto">
          <a:xfrm>
            <a:off x="3294848"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74" name="Rectangle 173"/>
          <p:cNvSpPr/>
          <p:nvPr/>
        </p:nvSpPr>
        <p:spPr bwMode="auto">
          <a:xfrm>
            <a:off x="3555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75" name="Rectangle 174"/>
          <p:cNvSpPr/>
          <p:nvPr/>
        </p:nvSpPr>
        <p:spPr bwMode="auto">
          <a:xfrm>
            <a:off x="49776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76" name="Rectangle 175"/>
          <p:cNvSpPr/>
          <p:nvPr/>
        </p:nvSpPr>
        <p:spPr bwMode="auto">
          <a:xfrm>
            <a:off x="2119653" y="49911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77" name="Rectangle 176"/>
          <p:cNvSpPr/>
          <p:nvPr/>
        </p:nvSpPr>
        <p:spPr bwMode="auto">
          <a:xfrm>
            <a:off x="1650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78" name="Rectangle 177"/>
          <p:cNvSpPr/>
          <p:nvPr/>
        </p:nvSpPr>
        <p:spPr bwMode="auto">
          <a:xfrm>
            <a:off x="3828971"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79" name="Rectangle 178"/>
          <p:cNvSpPr/>
          <p:nvPr/>
        </p:nvSpPr>
        <p:spPr bwMode="auto">
          <a:xfrm>
            <a:off x="46864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80" name="Rectangle 179"/>
          <p:cNvSpPr/>
          <p:nvPr/>
        </p:nvSpPr>
        <p:spPr bwMode="auto">
          <a:xfrm>
            <a:off x="4394566"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81" name="Rectangle 180"/>
          <p:cNvSpPr/>
          <p:nvPr/>
        </p:nvSpPr>
        <p:spPr bwMode="auto">
          <a:xfrm>
            <a:off x="4102644"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6875252" y="3344174"/>
            <a:ext cx="899605" cy="369332"/>
          </a:xfrm>
          <a:prstGeom prst="rect">
            <a:avLst/>
          </a:prstGeom>
          <a:noFill/>
        </p:spPr>
        <p:txBody>
          <a:bodyPr wrap="none" rtlCol="0">
            <a:spAutoFit/>
          </a:bodyPr>
          <a:lstStyle/>
          <a:p>
            <a:r>
              <a:rPr lang="en-US" sz="1800" dirty="0" smtClean="0">
                <a:latin typeface="Calibri" pitchFamily="34" charset="0"/>
              </a:rPr>
              <a:t>find set</a:t>
            </a:r>
          </a:p>
        </p:txBody>
      </p:sp>
    </p:spTree>
    <p:extLst>
      <p:ext uri="{BB962C8B-B14F-4D97-AF65-F5344CB8AC3E}">
        <p14:creationId xmlns:p14="http://schemas.microsoft.com/office/powerpoint/2010/main" val="2743040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81000" y="1154668"/>
            <a:ext cx="3394567" cy="646331"/>
          </a:xfrm>
          <a:prstGeom prst="rect">
            <a:avLst/>
          </a:prstGeom>
          <a:noFill/>
        </p:spPr>
        <p:txBody>
          <a:bodyPr wrap="none" rtlCol="0">
            <a:spAutoFit/>
          </a:bodyPr>
          <a:lstStyle/>
          <a:p>
            <a:r>
              <a:rPr lang="en-US" sz="1800" dirty="0" smtClean="0">
                <a:latin typeface="Calibri" pitchFamily="34" charset="0"/>
              </a:rPr>
              <a:t>Direct mapped: One block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018390" cy="369332"/>
          </a:xfrm>
          <a:prstGeom prst="rect">
            <a:avLst/>
          </a:prstGeom>
          <a:noFill/>
        </p:spPr>
        <p:txBody>
          <a:bodyPr wrap="none" rtlCol="0">
            <a:spAutoFit/>
          </a:bodyPr>
          <a:lstStyle/>
          <a:p>
            <a:r>
              <a:rPr lang="en-US" sz="1800" dirty="0" smtClean="0">
                <a:latin typeface="Calibri" pitchFamily="34" charset="0"/>
              </a:rPr>
              <a:t>Address:</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smtClean="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smtClean="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5715000" y="3962400"/>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27" name="Rectangle 26"/>
          <p:cNvSpPr/>
          <p:nvPr/>
        </p:nvSpPr>
        <p:spPr bwMode="auto">
          <a:xfrm>
            <a:off x="2124974" y="3242096"/>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Tree>
    <p:extLst>
      <p:ext uri="{BB962C8B-B14F-4D97-AF65-F5344CB8AC3E}">
        <p14:creationId xmlns:p14="http://schemas.microsoft.com/office/powerpoint/2010/main" val="3283420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81000" y="1154668"/>
            <a:ext cx="3394567" cy="646331"/>
          </a:xfrm>
          <a:prstGeom prst="rect">
            <a:avLst/>
          </a:prstGeom>
          <a:noFill/>
        </p:spPr>
        <p:txBody>
          <a:bodyPr wrap="none" rtlCol="0">
            <a:spAutoFit/>
          </a:bodyPr>
          <a:lstStyle/>
          <a:p>
            <a:r>
              <a:rPr lang="en-US" sz="1800" dirty="0" smtClean="0">
                <a:latin typeface="Calibri" pitchFamily="34" charset="0"/>
              </a:rPr>
              <a:t>Direct mapped: One block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018390" cy="369332"/>
          </a:xfrm>
          <a:prstGeom prst="rect">
            <a:avLst/>
          </a:prstGeom>
          <a:noFill/>
        </p:spPr>
        <p:txBody>
          <a:bodyPr wrap="none" rtlCol="0">
            <a:spAutoFit/>
          </a:bodyPr>
          <a:lstStyle/>
          <a:p>
            <a:r>
              <a:rPr lang="en-US" sz="1800" dirty="0" smtClean="0">
                <a:latin typeface="Calibri" pitchFamily="34" charset="0"/>
              </a:rPr>
              <a:t>Address:</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smtClean="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smtClean="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4330522" y="35814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3540656" y="4659868"/>
            <a:ext cx="2017925" cy="369332"/>
          </a:xfrm>
          <a:prstGeom prst="rect">
            <a:avLst/>
          </a:prstGeom>
          <a:noFill/>
        </p:spPr>
        <p:txBody>
          <a:bodyPr wrap="none" rtlCol="0">
            <a:spAutoFit/>
          </a:bodyPr>
          <a:lstStyle/>
          <a:p>
            <a:r>
              <a:rPr lang="en-US" sz="1800" dirty="0" err="1" smtClean="0">
                <a:latin typeface="Calibri" pitchFamily="34" charset="0"/>
              </a:rPr>
              <a:t>int</a:t>
            </a:r>
            <a:r>
              <a:rPr lang="en-US" sz="1800" dirty="0" smtClean="0">
                <a:latin typeface="Calibri" pitchFamily="34" charset="0"/>
              </a:rPr>
              <a:t> (4 Bytes) is here</a:t>
            </a:r>
          </a:p>
        </p:txBody>
      </p:sp>
      <p:sp>
        <p:nvSpPr>
          <p:cNvPr id="28" name="TextBox 27"/>
          <p:cNvSpPr txBox="1"/>
          <p:nvPr/>
        </p:nvSpPr>
        <p:spPr>
          <a:xfrm>
            <a:off x="5715000" y="3962400"/>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29" name="TextBox 28"/>
          <p:cNvSpPr txBox="1"/>
          <p:nvPr/>
        </p:nvSpPr>
        <p:spPr>
          <a:xfrm>
            <a:off x="457200" y="5715000"/>
            <a:ext cx="5735013" cy="461665"/>
          </a:xfrm>
          <a:prstGeom prst="rect">
            <a:avLst/>
          </a:prstGeom>
          <a:noFill/>
        </p:spPr>
        <p:txBody>
          <a:bodyPr wrap="none" rtlCol="0">
            <a:spAutoFit/>
          </a:bodyPr>
          <a:lstStyle/>
          <a:p>
            <a:r>
              <a:rPr lang="en-US" dirty="0" smtClean="0">
                <a:solidFill>
                  <a:srgbClr val="C00000"/>
                </a:solidFill>
                <a:latin typeface="Calibri" pitchFamily="34" charset="0"/>
              </a:rPr>
              <a:t>If no match: </a:t>
            </a:r>
            <a:r>
              <a:rPr lang="en-US" dirty="0" smtClean="0">
                <a:latin typeface="Calibri" pitchFamily="34" charset="0"/>
              </a:rPr>
              <a:t>old line is evicted and replaced</a:t>
            </a:r>
          </a:p>
        </p:txBody>
      </p:sp>
    </p:spTree>
    <p:extLst>
      <p:ext uri="{BB962C8B-B14F-4D97-AF65-F5344CB8AC3E}">
        <p14:creationId xmlns:p14="http://schemas.microsoft.com/office/powerpoint/2010/main" val="19392045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40" name="Rectangle 136"/>
          <p:cNvSpPr>
            <a:spLocks noGrp="1" noChangeArrowheads="1"/>
          </p:cNvSpPr>
          <p:nvPr>
            <p:ph type="title"/>
          </p:nvPr>
        </p:nvSpPr>
        <p:spPr/>
        <p:txBody>
          <a:bodyPr/>
          <a:lstStyle/>
          <a:p>
            <a:r>
              <a:rPr lang="en-US" smtClean="0"/>
              <a:t>Direct-Mapped Cache Simulation</a:t>
            </a:r>
            <a:endParaRPr lang="en-US"/>
          </a:p>
        </p:txBody>
      </p:sp>
      <p:sp>
        <p:nvSpPr>
          <p:cNvPr id="149507" name="Rectangle 3"/>
          <p:cNvSpPr>
            <a:spLocks noChangeArrowheads="1"/>
          </p:cNvSpPr>
          <p:nvPr/>
        </p:nvSpPr>
        <p:spPr bwMode="auto">
          <a:xfrm>
            <a:off x="3211513" y="1391766"/>
            <a:ext cx="6161087" cy="3167534"/>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2000" b="0" dirty="0" smtClean="0">
                <a:latin typeface="Calibri"/>
                <a:cs typeface="Calibri"/>
              </a:rPr>
              <a:t>M</a:t>
            </a:r>
            <a:r>
              <a:rPr lang="en-US" sz="2000" b="0" dirty="0">
                <a:latin typeface="Calibri"/>
                <a:cs typeface="Calibri"/>
              </a:rPr>
              <a:t>=</a:t>
            </a:r>
            <a:r>
              <a:rPr lang="en-US" sz="2000" b="0" dirty="0" smtClean="0">
                <a:latin typeface="Calibri"/>
                <a:cs typeface="Calibri"/>
              </a:rPr>
              <a:t>16 bytes,  </a:t>
            </a:r>
            <a:r>
              <a:rPr lang="en-US" sz="2000" b="0" dirty="0" smtClean="0">
                <a:latin typeface="Calibri"/>
                <a:cs typeface="Calibri"/>
              </a:rPr>
              <a:t>4-bit </a:t>
            </a:r>
            <a:r>
              <a:rPr lang="en-US" sz="2000" b="0" dirty="0">
                <a:latin typeface="Calibri"/>
                <a:cs typeface="Calibri"/>
              </a:rPr>
              <a:t>addresses, </a:t>
            </a:r>
            <a:endParaRPr lang="en-US" sz="2000" b="0" dirty="0" smtClean="0">
              <a:latin typeface="Calibri"/>
              <a:cs typeface="Calibri"/>
            </a:endParaRPr>
          </a:p>
          <a:p>
            <a:pPr algn="l">
              <a:lnSpc>
                <a:spcPct val="100000"/>
              </a:lnSpc>
            </a:pPr>
            <a:r>
              <a:rPr lang="en-US" sz="2000" b="0" dirty="0" smtClean="0">
                <a:latin typeface="Calibri"/>
                <a:cs typeface="Calibri"/>
              </a:rPr>
              <a:t>8-byte cache, </a:t>
            </a:r>
            <a:r>
              <a:rPr lang="en-US" sz="2000" b="0" dirty="0" smtClean="0">
                <a:latin typeface="Calibri"/>
                <a:cs typeface="Calibri"/>
              </a:rPr>
              <a:t>B=2 </a:t>
            </a:r>
            <a:r>
              <a:rPr lang="en-US" sz="2000" b="0" dirty="0">
                <a:latin typeface="Calibri"/>
                <a:cs typeface="Calibri"/>
              </a:rPr>
              <a:t>bytes/block, </a:t>
            </a:r>
            <a:endParaRPr lang="en-US" sz="2000" b="0" dirty="0">
              <a:latin typeface="Calibri"/>
              <a:cs typeface="Calibri"/>
            </a:endParaRPr>
          </a:p>
          <a:p>
            <a:pPr algn="l">
              <a:lnSpc>
                <a:spcPct val="100000"/>
              </a:lnSpc>
            </a:pPr>
            <a:r>
              <a:rPr lang="en-US" sz="2000" b="0" dirty="0" smtClean="0">
                <a:latin typeface="Calibri"/>
                <a:cs typeface="Calibri"/>
              </a:rPr>
              <a:t>E</a:t>
            </a:r>
            <a:r>
              <a:rPr lang="en-US" sz="2000" b="0" dirty="0">
                <a:latin typeface="Calibri"/>
                <a:cs typeface="Calibri"/>
              </a:rPr>
              <a:t>=1 </a:t>
            </a:r>
            <a:r>
              <a:rPr lang="en-US" sz="2000" b="0" dirty="0" smtClean="0">
                <a:latin typeface="Calibri"/>
                <a:cs typeface="Calibri"/>
              </a:rPr>
              <a:t>blocks</a:t>
            </a:r>
            <a:r>
              <a:rPr lang="en-US" sz="2000" b="0" dirty="0">
                <a:latin typeface="Calibri"/>
                <a:cs typeface="Calibri"/>
              </a:rPr>
              <a:t>/</a:t>
            </a:r>
            <a:r>
              <a:rPr lang="en-US" sz="2000" b="0" dirty="0" smtClean="0">
                <a:latin typeface="Calibri"/>
                <a:cs typeface="Calibri"/>
              </a:rPr>
              <a:t>set, </a:t>
            </a:r>
            <a:r>
              <a:rPr lang="en-US" sz="2000" b="0" dirty="0" smtClean="0">
                <a:latin typeface="Calibri"/>
                <a:cs typeface="Calibri"/>
              </a:rPr>
              <a:t>S</a:t>
            </a:r>
            <a:r>
              <a:rPr lang="en-US" sz="2000" b="0" dirty="0">
                <a:latin typeface="Calibri"/>
                <a:cs typeface="Calibri"/>
              </a:rPr>
              <a:t>=4 </a:t>
            </a:r>
            <a:r>
              <a:rPr lang="en-US" sz="2000" b="0" dirty="0" smtClean="0">
                <a:latin typeface="Calibri"/>
                <a:cs typeface="Calibri"/>
              </a:rPr>
              <a:t>sets</a:t>
            </a:r>
            <a:endParaRPr lang="en-US" sz="2000" b="0" dirty="0" smtClean="0">
              <a:latin typeface="Calibri"/>
              <a:cs typeface="Calibri"/>
            </a:endParaRPr>
          </a:p>
          <a:p>
            <a:pPr algn="l">
              <a:lnSpc>
                <a:spcPct val="100000"/>
              </a:lnSpc>
            </a:pPr>
            <a:endParaRPr lang="en-US" sz="2000" b="0" dirty="0" smtClean="0">
              <a:latin typeface="Calibri"/>
              <a:cs typeface="Calibri"/>
            </a:endParaRPr>
          </a:p>
          <a:p>
            <a:pPr algn="l">
              <a:lnSpc>
                <a:spcPct val="100000"/>
              </a:lnSpc>
            </a:pPr>
            <a:r>
              <a:rPr lang="en-US" sz="2000" b="0" dirty="0" smtClean="0">
                <a:latin typeface="Calibri"/>
                <a:cs typeface="Calibri"/>
              </a:rPr>
              <a:t>Address </a:t>
            </a:r>
            <a:r>
              <a:rPr lang="en-US" sz="2000" b="0" dirty="0">
                <a:latin typeface="Calibri"/>
                <a:cs typeface="Calibri"/>
              </a:rPr>
              <a:t>trace (</a:t>
            </a:r>
            <a:r>
              <a:rPr lang="en-US" sz="2000" b="0" dirty="0" smtClean="0">
                <a:latin typeface="Calibri"/>
                <a:cs typeface="Calibri"/>
              </a:rPr>
              <a:t>reads, one byte per read)</a:t>
            </a:r>
            <a:r>
              <a:rPr lang="en-US" sz="2000" b="0" dirty="0">
                <a:latin typeface="Calibri"/>
                <a:cs typeface="Calibri"/>
              </a:rPr>
              <a:t>:</a:t>
            </a:r>
          </a:p>
          <a:p>
            <a:pPr algn="l">
              <a:lnSpc>
                <a:spcPct val="100000"/>
              </a:lnSpc>
            </a:pPr>
            <a:r>
              <a:rPr lang="en-US" sz="2000" b="0" dirty="0">
                <a:latin typeface="Calibri"/>
                <a:cs typeface="Calibri"/>
              </a:rPr>
              <a:t>	</a:t>
            </a:r>
            <a:r>
              <a:rPr lang="en-US" sz="2000" dirty="0">
                <a:latin typeface="Calibri"/>
                <a:cs typeface="Calibri"/>
              </a:rPr>
              <a:t>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a:t>
            </a:r>
            <a:r>
              <a:rPr lang="en-US" sz="2000" u="sng" dirty="0">
                <a:latin typeface="Calibri"/>
                <a:cs typeface="Calibri"/>
              </a:rPr>
              <a:t>00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a:t>
            </a:r>
            <a:r>
              <a:rPr lang="en-US" sz="2000" u="sng" dirty="0">
                <a:latin typeface="Calibri"/>
                <a:cs typeface="Calibri"/>
              </a:rPr>
              <a:t>11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149509" name="Rectangle 5"/>
          <p:cNvSpPr>
            <a:spLocks noChangeArrowheads="1"/>
          </p:cNvSpPr>
          <p:nvPr/>
        </p:nvSpPr>
        <p:spPr bwMode="auto">
          <a:xfrm>
            <a:off x="465138" y="1633736"/>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err="1">
                <a:latin typeface="Calibri"/>
                <a:cs typeface="Calibri"/>
              </a:rPr>
              <a:t>x</a:t>
            </a:r>
            <a:endParaRPr lang="en-US" sz="2000" b="0" dirty="0">
              <a:latin typeface="Calibri"/>
              <a:cs typeface="Calibri"/>
            </a:endParaRPr>
          </a:p>
        </p:txBody>
      </p:sp>
      <p:sp>
        <p:nvSpPr>
          <p:cNvPr id="149510" name="Rectangle 6"/>
          <p:cNvSpPr>
            <a:spLocks noChangeArrowheads="1"/>
          </p:cNvSpPr>
          <p:nvPr/>
        </p:nvSpPr>
        <p:spPr bwMode="auto">
          <a:xfrm>
            <a:off x="584200" y="1295400"/>
            <a:ext cx="528990"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t</a:t>
            </a:r>
            <a:r>
              <a:rPr lang="en-US" sz="2000" b="0" dirty="0">
                <a:latin typeface="Calibri"/>
                <a:cs typeface="Calibri"/>
              </a:rPr>
              <a:t>=1</a:t>
            </a:r>
          </a:p>
        </p:txBody>
      </p:sp>
      <p:sp>
        <p:nvSpPr>
          <p:cNvPr id="149511" name="Rectangle 7"/>
          <p:cNvSpPr>
            <a:spLocks noChangeArrowheads="1"/>
          </p:cNvSpPr>
          <p:nvPr/>
        </p:nvSpPr>
        <p:spPr bwMode="auto">
          <a:xfrm>
            <a:off x="1212850" y="1295400"/>
            <a:ext cx="54078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s</a:t>
            </a:r>
            <a:r>
              <a:rPr lang="en-US" sz="2000" b="0" dirty="0">
                <a:latin typeface="Calibri"/>
                <a:cs typeface="Calibri"/>
              </a:rPr>
              <a:t>=2</a:t>
            </a:r>
          </a:p>
        </p:txBody>
      </p:sp>
      <p:sp>
        <p:nvSpPr>
          <p:cNvPr id="149512" name="Rectangle 8"/>
          <p:cNvSpPr>
            <a:spLocks noChangeArrowheads="1"/>
          </p:cNvSpPr>
          <p:nvPr/>
        </p:nvSpPr>
        <p:spPr bwMode="auto">
          <a:xfrm>
            <a:off x="1952625" y="1295400"/>
            <a:ext cx="57522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149513" name="Rectangle 9"/>
          <p:cNvSpPr>
            <a:spLocks noChangeArrowheads="1"/>
          </p:cNvSpPr>
          <p:nvPr/>
        </p:nvSpPr>
        <p:spPr bwMode="auto">
          <a:xfrm>
            <a:off x="1182688" y="1633736"/>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149514" name="Rectangle 10"/>
          <p:cNvSpPr>
            <a:spLocks noChangeArrowheads="1"/>
          </p:cNvSpPr>
          <p:nvPr/>
        </p:nvSpPr>
        <p:spPr bwMode="auto">
          <a:xfrm>
            <a:off x="1898650" y="1633736"/>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75"/>
          <p:cNvGrpSpPr>
            <a:grpSpLocks/>
          </p:cNvGrpSpPr>
          <p:nvPr/>
        </p:nvGrpSpPr>
        <p:grpSpPr bwMode="auto">
          <a:xfrm>
            <a:off x="3352800" y="5137150"/>
            <a:ext cx="2662237" cy="306388"/>
            <a:chOff x="2027" y="3244"/>
            <a:chExt cx="1677" cy="193"/>
          </a:xfrm>
          <a:solidFill>
            <a:srgbClr val="DEDFF5"/>
          </a:solidFill>
        </p:grpSpPr>
        <p:sp>
          <p:nvSpPr>
            <p:cNvPr id="149516"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517"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sp>
          <p:nvSpPr>
            <p:cNvPr id="149518"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grpSp>
      <p:sp>
        <p:nvSpPr>
          <p:cNvPr id="149519" name="Rectangle 15"/>
          <p:cNvSpPr>
            <a:spLocks noChangeArrowheads="1"/>
          </p:cNvSpPr>
          <p:nvPr/>
        </p:nvSpPr>
        <p:spPr bwMode="auto">
          <a:xfrm>
            <a:off x="3502025" y="4724400"/>
            <a:ext cx="310982"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v</a:t>
            </a:r>
          </a:p>
        </p:txBody>
      </p:sp>
      <p:sp>
        <p:nvSpPr>
          <p:cNvPr id="149520" name="Rectangle 16"/>
          <p:cNvSpPr>
            <a:spLocks noChangeArrowheads="1"/>
          </p:cNvSpPr>
          <p:nvPr/>
        </p:nvSpPr>
        <p:spPr bwMode="auto">
          <a:xfrm>
            <a:off x="3979862" y="4724400"/>
            <a:ext cx="53126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Tag</a:t>
            </a:r>
            <a:endParaRPr lang="en-US" sz="2000" b="0" dirty="0">
              <a:latin typeface="Calibri"/>
              <a:cs typeface="Calibri"/>
            </a:endParaRPr>
          </a:p>
        </p:txBody>
      </p:sp>
      <p:sp>
        <p:nvSpPr>
          <p:cNvPr id="149521" name="Rectangle 17"/>
          <p:cNvSpPr>
            <a:spLocks noChangeArrowheads="1"/>
          </p:cNvSpPr>
          <p:nvPr/>
        </p:nvSpPr>
        <p:spPr bwMode="auto">
          <a:xfrm>
            <a:off x="4937125" y="4724400"/>
            <a:ext cx="74141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Block</a:t>
            </a:r>
            <a:endParaRPr lang="en-US" sz="2000" b="0" dirty="0">
              <a:latin typeface="Calibri"/>
              <a:cs typeface="Calibri"/>
            </a:endParaRPr>
          </a:p>
        </p:txBody>
      </p:sp>
      <p:sp>
        <p:nvSpPr>
          <p:cNvPr id="149522" name="Rectangle 18"/>
          <p:cNvSpPr>
            <a:spLocks noChangeArrowheads="1"/>
          </p:cNvSpPr>
          <p:nvPr/>
        </p:nvSpPr>
        <p:spPr bwMode="auto">
          <a:xfrm>
            <a:off x="3352800" y="54467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smtClean="0">
                <a:latin typeface="Calibri"/>
                <a:cs typeface="Calibri"/>
              </a:rPr>
              <a:t>0</a:t>
            </a:r>
            <a:endParaRPr lang="en-US" sz="2000" b="0" dirty="0">
              <a:latin typeface="Calibri"/>
              <a:cs typeface="Calibri"/>
            </a:endParaRPr>
          </a:p>
        </p:txBody>
      </p:sp>
      <p:sp>
        <p:nvSpPr>
          <p:cNvPr id="149523" name="Rectangle 19"/>
          <p:cNvSpPr>
            <a:spLocks noChangeArrowheads="1"/>
          </p:cNvSpPr>
          <p:nvPr/>
        </p:nvSpPr>
        <p:spPr bwMode="auto">
          <a:xfrm>
            <a:off x="3927475" y="54467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a:t>
            </a:r>
          </a:p>
        </p:txBody>
      </p:sp>
      <p:sp>
        <p:nvSpPr>
          <p:cNvPr id="149524" name="Rectangle 20"/>
          <p:cNvSpPr>
            <a:spLocks noChangeArrowheads="1"/>
          </p:cNvSpPr>
          <p:nvPr/>
        </p:nvSpPr>
        <p:spPr bwMode="auto">
          <a:xfrm>
            <a:off x="4595812" y="54467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a:t>
            </a:r>
          </a:p>
        </p:txBody>
      </p:sp>
      <p:sp>
        <p:nvSpPr>
          <p:cNvPr id="149525" name="Rectangle 21"/>
          <p:cNvSpPr>
            <a:spLocks noChangeArrowheads="1"/>
          </p:cNvSpPr>
          <p:nvPr/>
        </p:nvSpPr>
        <p:spPr bwMode="auto">
          <a:xfrm>
            <a:off x="3352800" y="577056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0</a:t>
            </a:r>
          </a:p>
        </p:txBody>
      </p:sp>
      <p:sp>
        <p:nvSpPr>
          <p:cNvPr id="149526" name="Rectangle 22"/>
          <p:cNvSpPr>
            <a:spLocks noChangeArrowheads="1"/>
          </p:cNvSpPr>
          <p:nvPr/>
        </p:nvSpPr>
        <p:spPr bwMode="auto">
          <a:xfrm>
            <a:off x="3927475" y="577056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smtClean="0">
                <a:latin typeface="Calibri"/>
                <a:cs typeface="Calibri"/>
              </a:rPr>
              <a:t>?</a:t>
            </a:r>
            <a:endParaRPr lang="en-US" sz="2000" b="0" dirty="0">
              <a:latin typeface="Calibri"/>
              <a:cs typeface="Calibri"/>
            </a:endParaRPr>
          </a:p>
        </p:txBody>
      </p:sp>
      <p:sp>
        <p:nvSpPr>
          <p:cNvPr id="149527" name="Rectangle 23"/>
          <p:cNvSpPr>
            <a:spLocks noChangeArrowheads="1"/>
          </p:cNvSpPr>
          <p:nvPr/>
        </p:nvSpPr>
        <p:spPr bwMode="auto">
          <a:xfrm>
            <a:off x="4595812" y="577056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smtClean="0">
                <a:latin typeface="Calibri"/>
                <a:cs typeface="Calibri"/>
              </a:rPr>
              <a:t>?</a:t>
            </a:r>
            <a:endParaRPr lang="en-US" sz="2000" b="0" dirty="0">
              <a:latin typeface="Calibri"/>
              <a:cs typeface="Calibri"/>
            </a:endParaRPr>
          </a:p>
        </p:txBody>
      </p:sp>
      <p:sp>
        <p:nvSpPr>
          <p:cNvPr id="149528" name="Rectangle 24"/>
          <p:cNvSpPr>
            <a:spLocks noChangeArrowheads="1"/>
          </p:cNvSpPr>
          <p:nvPr/>
        </p:nvSpPr>
        <p:spPr bwMode="auto">
          <a:xfrm>
            <a:off x="3352800" y="60944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smtClean="0">
                <a:latin typeface="Calibri"/>
                <a:cs typeface="Calibri"/>
              </a:rPr>
              <a:t>0</a:t>
            </a:r>
            <a:endParaRPr lang="en-US" sz="2000" b="0" dirty="0">
              <a:latin typeface="Calibri"/>
              <a:cs typeface="Calibri"/>
            </a:endParaRPr>
          </a:p>
        </p:txBody>
      </p:sp>
      <p:sp>
        <p:nvSpPr>
          <p:cNvPr id="149529" name="Rectangle 25"/>
          <p:cNvSpPr>
            <a:spLocks noChangeArrowheads="1"/>
          </p:cNvSpPr>
          <p:nvPr/>
        </p:nvSpPr>
        <p:spPr bwMode="auto">
          <a:xfrm>
            <a:off x="3927475" y="60944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a:latin typeface="Calibri"/>
                <a:cs typeface="Calibri"/>
              </a:rPr>
              <a:t>?</a:t>
            </a:r>
          </a:p>
        </p:txBody>
      </p:sp>
      <p:sp>
        <p:nvSpPr>
          <p:cNvPr id="149530" name="Rectangle 26"/>
          <p:cNvSpPr>
            <a:spLocks noChangeArrowheads="1"/>
          </p:cNvSpPr>
          <p:nvPr/>
        </p:nvSpPr>
        <p:spPr bwMode="auto">
          <a:xfrm>
            <a:off x="4595812" y="60944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2000" b="0" dirty="0" smtClean="0">
                <a:latin typeface="Calibri"/>
                <a:cs typeface="Calibri"/>
              </a:rPr>
              <a:t>?</a:t>
            </a:r>
            <a:endParaRPr lang="en-US" sz="2000" b="0" dirty="0">
              <a:latin typeface="Calibri"/>
              <a:cs typeface="Calibri"/>
            </a:endParaRPr>
          </a:p>
        </p:txBody>
      </p:sp>
      <p:sp>
        <p:nvSpPr>
          <p:cNvPr id="149678" name="Text Box 174"/>
          <p:cNvSpPr txBox="1">
            <a:spLocks noChangeArrowheads="1"/>
          </p:cNvSpPr>
          <p:nvPr/>
        </p:nvSpPr>
        <p:spPr bwMode="auto">
          <a:xfrm>
            <a:off x="6657975" y="29688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3" name="Group 176"/>
          <p:cNvGrpSpPr>
            <a:grpSpLocks/>
          </p:cNvGrpSpPr>
          <p:nvPr/>
        </p:nvGrpSpPr>
        <p:grpSpPr bwMode="auto">
          <a:xfrm>
            <a:off x="3352800" y="5140325"/>
            <a:ext cx="2662237" cy="306388"/>
            <a:chOff x="2027" y="3244"/>
            <a:chExt cx="1677" cy="193"/>
          </a:xfrm>
          <a:solidFill>
            <a:srgbClr val="DEDFF5"/>
          </a:solidFill>
        </p:grpSpPr>
        <p:sp>
          <p:nvSpPr>
            <p:cNvPr id="149681"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82"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83"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sp>
        <p:nvSpPr>
          <p:cNvPr id="149684" name="Text Box 180"/>
          <p:cNvSpPr txBox="1">
            <a:spLocks noChangeArrowheads="1"/>
          </p:cNvSpPr>
          <p:nvPr/>
        </p:nvSpPr>
        <p:spPr bwMode="auto">
          <a:xfrm>
            <a:off x="6748463" y="3273623"/>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149685" name="Text Box 181"/>
          <p:cNvSpPr txBox="1">
            <a:spLocks noChangeArrowheads="1"/>
          </p:cNvSpPr>
          <p:nvPr/>
        </p:nvSpPr>
        <p:spPr bwMode="auto">
          <a:xfrm>
            <a:off x="6657975" y="354806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a:latin typeface="Calibri"/>
                <a:cs typeface="Calibri"/>
              </a:rPr>
              <a:t>miss</a:t>
            </a:r>
          </a:p>
        </p:txBody>
      </p:sp>
      <p:grpSp>
        <p:nvGrpSpPr>
          <p:cNvPr id="4" name="Group 182"/>
          <p:cNvGrpSpPr>
            <a:grpSpLocks/>
          </p:cNvGrpSpPr>
          <p:nvPr/>
        </p:nvGrpSpPr>
        <p:grpSpPr bwMode="auto">
          <a:xfrm>
            <a:off x="3352800" y="6097058"/>
            <a:ext cx="2662237" cy="306387"/>
            <a:chOff x="2027" y="3244"/>
            <a:chExt cx="1677" cy="193"/>
          </a:xfrm>
          <a:solidFill>
            <a:srgbClr val="DEDFF5"/>
          </a:solidFill>
        </p:grpSpPr>
        <p:sp>
          <p:nvSpPr>
            <p:cNvPr id="149687"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88"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89"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a:latin typeface="Calibri"/>
                  <a:cs typeface="Calibri"/>
                </a:rPr>
                <a:t>M[6-7]</a:t>
              </a:r>
            </a:p>
          </p:txBody>
        </p:sp>
      </p:grpSp>
      <p:sp>
        <p:nvSpPr>
          <p:cNvPr id="149690" name="Text Box 186"/>
          <p:cNvSpPr txBox="1">
            <a:spLocks noChangeArrowheads="1"/>
          </p:cNvSpPr>
          <p:nvPr/>
        </p:nvSpPr>
        <p:spPr bwMode="auto">
          <a:xfrm>
            <a:off x="6657975" y="38832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5" name="Group 187"/>
          <p:cNvGrpSpPr>
            <a:grpSpLocks/>
          </p:cNvGrpSpPr>
          <p:nvPr/>
        </p:nvGrpSpPr>
        <p:grpSpPr bwMode="auto">
          <a:xfrm>
            <a:off x="3352800" y="5140325"/>
            <a:ext cx="2662237" cy="306388"/>
            <a:chOff x="2027" y="3244"/>
            <a:chExt cx="1677" cy="193"/>
          </a:xfrm>
          <a:solidFill>
            <a:srgbClr val="DEDFF5"/>
          </a:solidFill>
        </p:grpSpPr>
        <p:sp>
          <p:nvSpPr>
            <p:cNvPr id="149692"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3"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4"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M[8-9]</a:t>
              </a:r>
            </a:p>
          </p:txBody>
        </p:sp>
      </p:grpSp>
      <p:sp>
        <p:nvSpPr>
          <p:cNvPr id="149695" name="Text Box 191"/>
          <p:cNvSpPr txBox="1">
            <a:spLocks noChangeArrowheads="1"/>
          </p:cNvSpPr>
          <p:nvPr/>
        </p:nvSpPr>
        <p:spPr bwMode="auto">
          <a:xfrm>
            <a:off x="6657975" y="41880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6" name="Group 192"/>
          <p:cNvGrpSpPr>
            <a:grpSpLocks/>
          </p:cNvGrpSpPr>
          <p:nvPr/>
        </p:nvGrpSpPr>
        <p:grpSpPr bwMode="auto">
          <a:xfrm>
            <a:off x="3352800" y="5140325"/>
            <a:ext cx="2662237" cy="306388"/>
            <a:chOff x="2027" y="3244"/>
            <a:chExt cx="1677" cy="193"/>
          </a:xfrm>
          <a:solidFill>
            <a:srgbClr val="DEDFF5"/>
          </a:solidFill>
        </p:grpSpPr>
        <p:sp>
          <p:nvSpPr>
            <p:cNvPr id="149697"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8"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99"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sp>
        <p:nvSpPr>
          <p:cNvPr id="50" name="TextBox 49"/>
          <p:cNvSpPr txBox="1"/>
          <p:nvPr/>
        </p:nvSpPr>
        <p:spPr>
          <a:xfrm>
            <a:off x="2667000" y="5117068"/>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51" name="TextBox 50"/>
          <p:cNvSpPr txBox="1"/>
          <p:nvPr/>
        </p:nvSpPr>
        <p:spPr>
          <a:xfrm>
            <a:off x="2667000" y="5422397"/>
            <a:ext cx="659155" cy="369332"/>
          </a:xfrm>
          <a:prstGeom prst="rect">
            <a:avLst/>
          </a:prstGeom>
          <a:noFill/>
        </p:spPr>
        <p:txBody>
          <a:bodyPr wrap="none" rtlCol="0">
            <a:spAutoFit/>
          </a:bodyPr>
          <a:lstStyle/>
          <a:p>
            <a:r>
              <a:rPr lang="en-US" sz="1800" dirty="0" smtClean="0">
                <a:latin typeface="Calibri" pitchFamily="34" charset="0"/>
              </a:rPr>
              <a:t>Set 1</a:t>
            </a:r>
          </a:p>
        </p:txBody>
      </p:sp>
      <p:sp>
        <p:nvSpPr>
          <p:cNvPr id="52" name="TextBox 51"/>
          <p:cNvSpPr txBox="1"/>
          <p:nvPr/>
        </p:nvSpPr>
        <p:spPr>
          <a:xfrm>
            <a:off x="2667000" y="5727726"/>
            <a:ext cx="659155" cy="369332"/>
          </a:xfrm>
          <a:prstGeom prst="rect">
            <a:avLst/>
          </a:prstGeom>
          <a:noFill/>
        </p:spPr>
        <p:txBody>
          <a:bodyPr wrap="none" rtlCol="0">
            <a:spAutoFit/>
          </a:bodyPr>
          <a:lstStyle/>
          <a:p>
            <a:r>
              <a:rPr lang="en-US" sz="1800" dirty="0" smtClean="0">
                <a:latin typeface="Calibri" pitchFamily="34" charset="0"/>
              </a:rPr>
              <a:t>Set 2</a:t>
            </a:r>
          </a:p>
        </p:txBody>
      </p:sp>
      <p:sp>
        <p:nvSpPr>
          <p:cNvPr id="53" name="TextBox 52"/>
          <p:cNvSpPr txBox="1"/>
          <p:nvPr/>
        </p:nvSpPr>
        <p:spPr>
          <a:xfrm>
            <a:off x="2667000" y="6033055"/>
            <a:ext cx="659155" cy="369332"/>
          </a:xfrm>
          <a:prstGeom prst="rect">
            <a:avLst/>
          </a:prstGeom>
          <a:noFill/>
        </p:spPr>
        <p:txBody>
          <a:bodyPr wrap="none" rtlCol="0">
            <a:spAutoFit/>
          </a:bodyPr>
          <a:lstStyle/>
          <a:p>
            <a:r>
              <a:rPr lang="en-US" sz="1800" dirty="0" smtClean="0">
                <a:latin typeface="Calibri" pitchFamily="34" charset="0"/>
              </a:rPr>
              <a:t>Set 3</a:t>
            </a:r>
          </a:p>
        </p:txBody>
      </p:sp>
    </p:spTree>
    <p:extLst>
      <p:ext uri="{BB962C8B-B14F-4D97-AF65-F5344CB8AC3E}">
        <p14:creationId xmlns:p14="http://schemas.microsoft.com/office/powerpoint/2010/main" val="16711010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6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6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78" grpId="0"/>
      <p:bldP spid="149684" grpId="0"/>
      <p:bldP spid="149685" grpId="0"/>
      <p:bldP spid="149690" grpId="0"/>
      <p:bldP spid="14969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961660" cy="762000"/>
          </a:xfrm>
        </p:spPr>
        <p:txBody>
          <a:bodyPr/>
          <a:lstStyle/>
          <a:p>
            <a:r>
              <a:rPr lang="en-US" dirty="0" smtClean="0"/>
              <a:t>E-way Set Associative Cache (Here: E = 2)</a:t>
            </a:r>
            <a:endParaRPr lang="en-US" dirty="0"/>
          </a:p>
        </p:txBody>
      </p:sp>
      <p:cxnSp>
        <p:nvCxnSpPr>
          <p:cNvPr id="125" name="Straight Connector 124"/>
          <p:cNvCxnSpPr/>
          <p:nvPr/>
        </p:nvCxnSpPr>
        <p:spPr bwMode="auto">
          <a:xfrm>
            <a:off x="762000" y="4800600"/>
            <a:ext cx="6598924" cy="17189"/>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blocks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1018390" cy="369332"/>
          </a:xfrm>
          <a:prstGeom prst="rect">
            <a:avLst/>
          </a:prstGeom>
          <a:noFill/>
        </p:spPr>
        <p:txBody>
          <a:bodyPr wrap="none" rtlCol="0">
            <a:spAutoFit/>
          </a:bodyPr>
          <a:lstStyle/>
          <a:p>
            <a:r>
              <a:rPr lang="en-US" sz="1800" dirty="0" smtClean="0">
                <a:latin typeface="Calibri" pitchFamily="34" charset="0"/>
              </a:rPr>
              <a:t>Address:</a:t>
            </a:r>
          </a:p>
        </p:txBody>
      </p:sp>
      <p:sp>
        <p:nvSpPr>
          <p:cNvPr id="73" name="Rectangle 72"/>
          <p:cNvSpPr/>
          <p:nvPr/>
        </p:nvSpPr>
        <p:spPr bwMode="auto">
          <a:xfrm>
            <a:off x="457200" y="25146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75" name="Rectangle 74"/>
          <p:cNvSpPr/>
          <p:nvPr/>
        </p:nvSpPr>
        <p:spPr bwMode="auto">
          <a:xfrm>
            <a:off x="606607" y="25908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76" name="Rectangle 75"/>
          <p:cNvSpPr/>
          <p:nvPr/>
        </p:nvSpPr>
        <p:spPr bwMode="auto">
          <a:xfrm>
            <a:off x="1899924"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77" name="Rectangle 76"/>
          <p:cNvSpPr/>
          <p:nvPr/>
        </p:nvSpPr>
        <p:spPr bwMode="auto">
          <a:xfrm>
            <a:off x="2135242"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78" name="Rectangle 77"/>
          <p:cNvSpPr/>
          <p:nvPr/>
        </p:nvSpPr>
        <p:spPr bwMode="auto">
          <a:xfrm>
            <a:off x="2360367"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79" name="Rectangle 78"/>
          <p:cNvSpPr/>
          <p:nvPr/>
        </p:nvSpPr>
        <p:spPr bwMode="auto">
          <a:xfrm>
            <a:off x="358790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80" name="Rectangle 79"/>
          <p:cNvSpPr/>
          <p:nvPr/>
        </p:nvSpPr>
        <p:spPr bwMode="auto">
          <a:xfrm>
            <a:off x="1120788" y="26894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81" name="Rectangle 80"/>
          <p:cNvSpPr/>
          <p:nvPr/>
        </p:nvSpPr>
        <p:spPr bwMode="auto">
          <a:xfrm>
            <a:off x="715928"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82" name="Rectangle 81"/>
          <p:cNvSpPr/>
          <p:nvPr/>
        </p:nvSpPr>
        <p:spPr bwMode="auto">
          <a:xfrm>
            <a:off x="2596309"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83" name="Rectangle 82"/>
          <p:cNvSpPr/>
          <p:nvPr/>
        </p:nvSpPr>
        <p:spPr bwMode="auto">
          <a:xfrm>
            <a:off x="333653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84" name="Rectangle 83"/>
          <p:cNvSpPr/>
          <p:nvPr/>
        </p:nvSpPr>
        <p:spPr bwMode="auto">
          <a:xfrm>
            <a:off x="3084544"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85" name="Rectangle 84"/>
          <p:cNvSpPr/>
          <p:nvPr/>
        </p:nvSpPr>
        <p:spPr bwMode="auto">
          <a:xfrm>
            <a:off x="2832550"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87" name="Rectangle 86"/>
          <p:cNvSpPr/>
          <p:nvPr/>
        </p:nvSpPr>
        <p:spPr bwMode="auto">
          <a:xfrm>
            <a:off x="4080935" y="25940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88" name="Rectangle 87"/>
          <p:cNvSpPr/>
          <p:nvPr/>
        </p:nvSpPr>
        <p:spPr bwMode="auto">
          <a:xfrm>
            <a:off x="5374252"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89" name="Rectangle 88"/>
          <p:cNvSpPr/>
          <p:nvPr/>
        </p:nvSpPr>
        <p:spPr bwMode="auto">
          <a:xfrm>
            <a:off x="5609570"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90" name="Rectangle 89"/>
          <p:cNvSpPr/>
          <p:nvPr/>
        </p:nvSpPr>
        <p:spPr bwMode="auto">
          <a:xfrm>
            <a:off x="5834695"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91" name="Rectangle 90"/>
          <p:cNvSpPr/>
          <p:nvPr/>
        </p:nvSpPr>
        <p:spPr bwMode="auto">
          <a:xfrm>
            <a:off x="706223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92" name="Rectangle 91"/>
          <p:cNvSpPr/>
          <p:nvPr/>
        </p:nvSpPr>
        <p:spPr bwMode="auto">
          <a:xfrm>
            <a:off x="4595116" y="26927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93" name="Rectangle 92"/>
          <p:cNvSpPr/>
          <p:nvPr/>
        </p:nvSpPr>
        <p:spPr bwMode="auto">
          <a:xfrm>
            <a:off x="4190256"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94" name="Rectangle 93"/>
          <p:cNvSpPr/>
          <p:nvPr/>
        </p:nvSpPr>
        <p:spPr bwMode="auto">
          <a:xfrm>
            <a:off x="6070637"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95" name="Rectangle 94"/>
          <p:cNvSpPr/>
          <p:nvPr/>
        </p:nvSpPr>
        <p:spPr bwMode="auto">
          <a:xfrm>
            <a:off x="681086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96" name="Rectangle 95"/>
          <p:cNvSpPr/>
          <p:nvPr/>
        </p:nvSpPr>
        <p:spPr bwMode="auto">
          <a:xfrm>
            <a:off x="6558872"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97" name="Rectangle 96"/>
          <p:cNvSpPr/>
          <p:nvPr/>
        </p:nvSpPr>
        <p:spPr bwMode="auto">
          <a:xfrm>
            <a:off x="6306878"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37" name="Rectangle 136"/>
          <p:cNvSpPr/>
          <p:nvPr/>
        </p:nvSpPr>
        <p:spPr bwMode="auto">
          <a:xfrm>
            <a:off x="457200" y="38862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91" name="Rectangle 190"/>
          <p:cNvSpPr/>
          <p:nvPr/>
        </p:nvSpPr>
        <p:spPr bwMode="auto">
          <a:xfrm>
            <a:off x="606607" y="39624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92" name="Rectangle 191"/>
          <p:cNvSpPr/>
          <p:nvPr/>
        </p:nvSpPr>
        <p:spPr bwMode="auto">
          <a:xfrm>
            <a:off x="1899924"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93" name="Rectangle 192"/>
          <p:cNvSpPr/>
          <p:nvPr/>
        </p:nvSpPr>
        <p:spPr bwMode="auto">
          <a:xfrm>
            <a:off x="2135242"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94" name="Rectangle 193"/>
          <p:cNvSpPr/>
          <p:nvPr/>
        </p:nvSpPr>
        <p:spPr bwMode="auto">
          <a:xfrm>
            <a:off x="2360367"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95" name="Rectangle 194"/>
          <p:cNvSpPr/>
          <p:nvPr/>
        </p:nvSpPr>
        <p:spPr bwMode="auto">
          <a:xfrm>
            <a:off x="358790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96" name="Rectangle 195"/>
          <p:cNvSpPr/>
          <p:nvPr/>
        </p:nvSpPr>
        <p:spPr bwMode="auto">
          <a:xfrm>
            <a:off x="1120788" y="40610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97" name="Rectangle 196"/>
          <p:cNvSpPr/>
          <p:nvPr/>
        </p:nvSpPr>
        <p:spPr bwMode="auto">
          <a:xfrm>
            <a:off x="715928"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98" name="Rectangle 197"/>
          <p:cNvSpPr/>
          <p:nvPr/>
        </p:nvSpPr>
        <p:spPr bwMode="auto">
          <a:xfrm>
            <a:off x="2596309"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99" name="Rectangle 198"/>
          <p:cNvSpPr/>
          <p:nvPr/>
        </p:nvSpPr>
        <p:spPr bwMode="auto">
          <a:xfrm>
            <a:off x="333653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00" name="Rectangle 199"/>
          <p:cNvSpPr/>
          <p:nvPr/>
        </p:nvSpPr>
        <p:spPr bwMode="auto">
          <a:xfrm>
            <a:off x="3084544"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01" name="Rectangle 200"/>
          <p:cNvSpPr/>
          <p:nvPr/>
        </p:nvSpPr>
        <p:spPr bwMode="auto">
          <a:xfrm>
            <a:off x="2832550"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46" name="Rectangle 145"/>
          <p:cNvSpPr/>
          <p:nvPr/>
        </p:nvSpPr>
        <p:spPr bwMode="auto">
          <a:xfrm>
            <a:off x="4080935" y="39656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58" name="Rectangle 157"/>
          <p:cNvSpPr/>
          <p:nvPr/>
        </p:nvSpPr>
        <p:spPr bwMode="auto">
          <a:xfrm>
            <a:off x="5374252"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70" name="Rectangle 169"/>
          <p:cNvSpPr/>
          <p:nvPr/>
        </p:nvSpPr>
        <p:spPr bwMode="auto">
          <a:xfrm>
            <a:off x="5609570"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82" name="Rectangle 181"/>
          <p:cNvSpPr/>
          <p:nvPr/>
        </p:nvSpPr>
        <p:spPr bwMode="auto">
          <a:xfrm>
            <a:off x="5834695"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84" name="Rectangle 183"/>
          <p:cNvSpPr/>
          <p:nvPr/>
        </p:nvSpPr>
        <p:spPr bwMode="auto">
          <a:xfrm>
            <a:off x="706223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85" name="Rectangle 184"/>
          <p:cNvSpPr/>
          <p:nvPr/>
        </p:nvSpPr>
        <p:spPr bwMode="auto">
          <a:xfrm>
            <a:off x="4595116" y="40643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86" name="Rectangle 185"/>
          <p:cNvSpPr/>
          <p:nvPr/>
        </p:nvSpPr>
        <p:spPr bwMode="auto">
          <a:xfrm>
            <a:off x="4190256"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87" name="Rectangle 186"/>
          <p:cNvSpPr/>
          <p:nvPr/>
        </p:nvSpPr>
        <p:spPr bwMode="auto">
          <a:xfrm>
            <a:off x="6070637"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88" name="Rectangle 187"/>
          <p:cNvSpPr/>
          <p:nvPr/>
        </p:nvSpPr>
        <p:spPr bwMode="auto">
          <a:xfrm>
            <a:off x="681086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89" name="Rectangle 188"/>
          <p:cNvSpPr/>
          <p:nvPr/>
        </p:nvSpPr>
        <p:spPr bwMode="auto">
          <a:xfrm>
            <a:off x="6558872"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90" name="Rectangle 189"/>
          <p:cNvSpPr/>
          <p:nvPr/>
        </p:nvSpPr>
        <p:spPr bwMode="auto">
          <a:xfrm>
            <a:off x="6306878"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205" name="Rectangle 204"/>
          <p:cNvSpPr/>
          <p:nvPr/>
        </p:nvSpPr>
        <p:spPr bwMode="auto">
          <a:xfrm>
            <a:off x="457200" y="5102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19" name="Rectangle 218"/>
          <p:cNvSpPr/>
          <p:nvPr/>
        </p:nvSpPr>
        <p:spPr bwMode="auto">
          <a:xfrm>
            <a:off x="606607" y="5178360"/>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20" name="Rectangle 219"/>
          <p:cNvSpPr/>
          <p:nvPr/>
        </p:nvSpPr>
        <p:spPr bwMode="auto">
          <a:xfrm>
            <a:off x="1899924"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221" name="Rectangle 220"/>
          <p:cNvSpPr/>
          <p:nvPr/>
        </p:nvSpPr>
        <p:spPr bwMode="auto">
          <a:xfrm>
            <a:off x="2135242"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222" name="Rectangle 221"/>
          <p:cNvSpPr/>
          <p:nvPr/>
        </p:nvSpPr>
        <p:spPr bwMode="auto">
          <a:xfrm>
            <a:off x="2360367"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223" name="Rectangle 222"/>
          <p:cNvSpPr/>
          <p:nvPr/>
        </p:nvSpPr>
        <p:spPr bwMode="auto">
          <a:xfrm>
            <a:off x="358790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224" name="Rectangle 223"/>
          <p:cNvSpPr/>
          <p:nvPr/>
        </p:nvSpPr>
        <p:spPr bwMode="auto">
          <a:xfrm>
            <a:off x="1120788" y="5277026"/>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225" name="Rectangle 224"/>
          <p:cNvSpPr/>
          <p:nvPr/>
        </p:nvSpPr>
        <p:spPr bwMode="auto">
          <a:xfrm>
            <a:off x="715928"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226" name="Rectangle 225"/>
          <p:cNvSpPr/>
          <p:nvPr/>
        </p:nvSpPr>
        <p:spPr bwMode="auto">
          <a:xfrm>
            <a:off x="2596309"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227" name="Rectangle 226"/>
          <p:cNvSpPr/>
          <p:nvPr/>
        </p:nvSpPr>
        <p:spPr bwMode="auto">
          <a:xfrm>
            <a:off x="333653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28" name="Rectangle 227"/>
          <p:cNvSpPr/>
          <p:nvPr/>
        </p:nvSpPr>
        <p:spPr bwMode="auto">
          <a:xfrm>
            <a:off x="3084544"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29" name="Rectangle 228"/>
          <p:cNvSpPr/>
          <p:nvPr/>
        </p:nvSpPr>
        <p:spPr bwMode="auto">
          <a:xfrm>
            <a:off x="2832550"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208" name="Rectangle 207"/>
          <p:cNvSpPr/>
          <p:nvPr/>
        </p:nvSpPr>
        <p:spPr bwMode="auto">
          <a:xfrm>
            <a:off x="4080935" y="5181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09" name="Rectangle 208"/>
          <p:cNvSpPr/>
          <p:nvPr/>
        </p:nvSpPr>
        <p:spPr bwMode="auto">
          <a:xfrm>
            <a:off x="5374252"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210" name="Rectangle 209"/>
          <p:cNvSpPr/>
          <p:nvPr/>
        </p:nvSpPr>
        <p:spPr bwMode="auto">
          <a:xfrm>
            <a:off x="5609570"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211" name="Rectangle 210"/>
          <p:cNvSpPr/>
          <p:nvPr/>
        </p:nvSpPr>
        <p:spPr bwMode="auto">
          <a:xfrm>
            <a:off x="5834695"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212" name="Rectangle 211"/>
          <p:cNvSpPr/>
          <p:nvPr/>
        </p:nvSpPr>
        <p:spPr bwMode="auto">
          <a:xfrm>
            <a:off x="706223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213" name="Rectangle 212"/>
          <p:cNvSpPr/>
          <p:nvPr/>
        </p:nvSpPr>
        <p:spPr bwMode="auto">
          <a:xfrm>
            <a:off x="4595116" y="5280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214" name="Rectangle 213"/>
          <p:cNvSpPr/>
          <p:nvPr/>
        </p:nvSpPr>
        <p:spPr bwMode="auto">
          <a:xfrm>
            <a:off x="4190256"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215" name="Rectangle 214"/>
          <p:cNvSpPr/>
          <p:nvPr/>
        </p:nvSpPr>
        <p:spPr bwMode="auto">
          <a:xfrm>
            <a:off x="6070637"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216" name="Rectangle 215"/>
          <p:cNvSpPr/>
          <p:nvPr/>
        </p:nvSpPr>
        <p:spPr bwMode="auto">
          <a:xfrm>
            <a:off x="681086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17" name="Rectangle 216"/>
          <p:cNvSpPr/>
          <p:nvPr/>
        </p:nvSpPr>
        <p:spPr bwMode="auto">
          <a:xfrm>
            <a:off x="6558872"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18" name="Rectangle 217"/>
          <p:cNvSpPr/>
          <p:nvPr/>
        </p:nvSpPr>
        <p:spPr bwMode="auto">
          <a:xfrm>
            <a:off x="6306878"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7924800" y="3246572"/>
            <a:ext cx="899605" cy="369332"/>
          </a:xfrm>
          <a:prstGeom prst="rect">
            <a:avLst/>
          </a:prstGeom>
          <a:noFill/>
        </p:spPr>
        <p:txBody>
          <a:bodyPr wrap="none" rtlCol="0">
            <a:spAutoFit/>
          </a:bodyPr>
          <a:lstStyle/>
          <a:p>
            <a:r>
              <a:rPr lang="en-US" sz="1800" dirty="0" smtClean="0">
                <a:latin typeface="Calibri" pitchFamily="34" charset="0"/>
              </a:rPr>
              <a:t>find set</a:t>
            </a:r>
          </a:p>
        </p:txBody>
      </p:sp>
    </p:spTree>
    <p:extLst>
      <p:ext uri="{BB962C8B-B14F-4D97-AF65-F5344CB8AC3E}">
        <p14:creationId xmlns:p14="http://schemas.microsoft.com/office/powerpoint/2010/main" val="2344843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lstStyle/>
          <a:p>
            <a:r>
              <a:rPr lang="en-US" dirty="0" smtClean="0"/>
              <a:t>E-way Set Associative Cache (Here: E = 2)</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blocks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1018390" cy="369332"/>
          </a:xfrm>
          <a:prstGeom prst="rect">
            <a:avLst/>
          </a:prstGeom>
          <a:noFill/>
        </p:spPr>
        <p:txBody>
          <a:bodyPr wrap="none" rtlCol="0">
            <a:spAutoFit/>
          </a:bodyPr>
          <a:lstStyle/>
          <a:p>
            <a:r>
              <a:rPr lang="en-US" sz="1800" dirty="0" smtClean="0">
                <a:latin typeface="Calibri" pitchFamily="34" charset="0"/>
              </a:rPr>
              <a:t>Address:</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5867" cy="369332"/>
          </a:xfrm>
          <a:prstGeom prst="rect">
            <a:avLst/>
          </a:prstGeom>
          <a:noFill/>
        </p:spPr>
        <p:txBody>
          <a:bodyPr wrap="none" rtlCol="0">
            <a:spAutoFit/>
          </a:bodyPr>
          <a:lstStyle/>
          <a:p>
            <a:r>
              <a:rPr lang="en-US" sz="1800" dirty="0" smtClean="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28106"/>
            <a:ext cx="1021242" cy="369332"/>
          </a:xfrm>
          <a:prstGeom prst="rect">
            <a:avLst/>
          </a:prstGeom>
          <a:noFill/>
        </p:spPr>
        <p:txBody>
          <a:bodyPr wrap="none" rtlCol="0">
            <a:spAutoFit/>
          </a:bodyPr>
          <a:lstStyle/>
          <a:p>
            <a:r>
              <a:rPr lang="en-US" sz="1800" dirty="0" smtClean="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smtClean="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43" name="Rectangle 42"/>
          <p:cNvSpPr/>
          <p:nvPr/>
        </p:nvSpPr>
        <p:spPr bwMode="auto">
          <a:xfrm>
            <a:off x="1124185" y="3377238"/>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Tree>
    <p:extLst>
      <p:ext uri="{BB962C8B-B14F-4D97-AF65-F5344CB8AC3E}">
        <p14:creationId xmlns:p14="http://schemas.microsoft.com/office/powerpoint/2010/main" val="814997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lstStyle/>
          <a:p>
            <a:r>
              <a:rPr lang="en-US" dirty="0" smtClean="0"/>
              <a:t>E-way Set Associative Cache (Here: E = 2)</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blocks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1018390" cy="369332"/>
          </a:xfrm>
          <a:prstGeom prst="rect">
            <a:avLst/>
          </a:prstGeom>
          <a:noFill/>
        </p:spPr>
        <p:txBody>
          <a:bodyPr wrap="none" rtlCol="0">
            <a:spAutoFit/>
          </a:bodyPr>
          <a:lstStyle/>
          <a:p>
            <a:r>
              <a:rPr lang="en-US" sz="1800" dirty="0" smtClean="0">
                <a:latin typeface="Calibri" pitchFamily="34" charset="0"/>
              </a:rPr>
              <a:t>Address:</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9535" cy="369332"/>
          </a:xfrm>
          <a:prstGeom prst="rect">
            <a:avLst/>
          </a:prstGeom>
          <a:noFill/>
        </p:spPr>
        <p:txBody>
          <a:bodyPr wrap="none" rtlCol="0">
            <a:spAutoFit/>
          </a:bodyPr>
          <a:lstStyle/>
          <a:p>
            <a:r>
              <a:rPr lang="en-US" sz="1800" dirty="0" smtClean="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41599"/>
            <a:ext cx="1021242" cy="369332"/>
          </a:xfrm>
          <a:prstGeom prst="rect">
            <a:avLst/>
          </a:prstGeom>
          <a:noFill/>
        </p:spPr>
        <p:txBody>
          <a:bodyPr wrap="none" rtlCol="0">
            <a:spAutoFit/>
          </a:bodyPr>
          <a:lstStyle/>
          <a:p>
            <a:r>
              <a:rPr lang="en-US" sz="1800" dirty="0" smtClean="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smtClean="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43" name="Down Arrow 42"/>
          <p:cNvSpPr/>
          <p:nvPr/>
        </p:nvSpPr>
        <p:spPr bwMode="auto">
          <a:xfrm flipV="1">
            <a:off x="2717407" y="37338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4" name="TextBox 43"/>
          <p:cNvSpPr txBox="1"/>
          <p:nvPr/>
        </p:nvSpPr>
        <p:spPr>
          <a:xfrm>
            <a:off x="1803399" y="4812268"/>
            <a:ext cx="2570960" cy="369332"/>
          </a:xfrm>
          <a:prstGeom prst="rect">
            <a:avLst/>
          </a:prstGeom>
          <a:noFill/>
        </p:spPr>
        <p:txBody>
          <a:bodyPr wrap="none" rtlCol="0">
            <a:spAutoFit/>
          </a:bodyPr>
          <a:lstStyle/>
          <a:p>
            <a:r>
              <a:rPr lang="en-US" sz="1800" dirty="0" smtClean="0">
                <a:latin typeface="Calibri" pitchFamily="34" charset="0"/>
              </a:rPr>
              <a:t>short </a:t>
            </a:r>
            <a:r>
              <a:rPr lang="en-US" sz="1800" dirty="0" err="1" smtClean="0">
                <a:latin typeface="Calibri" pitchFamily="34" charset="0"/>
              </a:rPr>
              <a:t>int</a:t>
            </a:r>
            <a:r>
              <a:rPr lang="en-US" sz="1800" dirty="0" smtClean="0">
                <a:latin typeface="Calibri" pitchFamily="34" charset="0"/>
              </a:rPr>
              <a:t> (2 Bytes) is here</a:t>
            </a:r>
          </a:p>
        </p:txBody>
      </p:sp>
      <p:sp>
        <p:nvSpPr>
          <p:cNvPr id="45" name="TextBox 44"/>
          <p:cNvSpPr txBox="1"/>
          <p:nvPr/>
        </p:nvSpPr>
        <p:spPr>
          <a:xfrm>
            <a:off x="457200" y="5562600"/>
            <a:ext cx="7978594" cy="1200329"/>
          </a:xfrm>
          <a:prstGeom prst="rect">
            <a:avLst/>
          </a:prstGeom>
          <a:noFill/>
        </p:spPr>
        <p:txBody>
          <a:bodyPr wrap="none" rtlCol="0">
            <a:spAutoFit/>
          </a:bodyPr>
          <a:lstStyle/>
          <a:p>
            <a:r>
              <a:rPr lang="en-US" dirty="0" smtClean="0">
                <a:solidFill>
                  <a:srgbClr val="C00000"/>
                </a:solidFill>
                <a:latin typeface="Calibri" pitchFamily="34" charset="0"/>
              </a:rPr>
              <a:t>If no match: </a:t>
            </a:r>
          </a:p>
          <a:p>
            <a:pPr marL="228600" indent="-228600">
              <a:buFont typeface="Arial" pitchFamily="34" charset="0"/>
              <a:buChar char="•"/>
            </a:pPr>
            <a:r>
              <a:rPr lang="en-US" dirty="0" smtClean="0">
                <a:latin typeface="Calibri" pitchFamily="34" charset="0"/>
              </a:rPr>
              <a:t>One block in set is selected for eviction and replacement</a:t>
            </a:r>
          </a:p>
          <a:p>
            <a:pPr marL="228600" indent="-228600">
              <a:buFont typeface="Arial" pitchFamily="34" charset="0"/>
              <a:buChar char="•"/>
            </a:pPr>
            <a:r>
              <a:rPr lang="en-US" dirty="0" smtClean="0">
                <a:latin typeface="Calibri" pitchFamily="34" charset="0"/>
              </a:rPr>
              <a:t>Replacement policies: random, least recently used (LRU), …</a:t>
            </a:r>
          </a:p>
        </p:txBody>
      </p:sp>
    </p:spTree>
    <p:extLst>
      <p:ext uri="{BB962C8B-B14F-4D97-AF65-F5344CB8AC3E}">
        <p14:creationId xmlns:p14="http://schemas.microsoft.com/office/powerpoint/2010/main" val="22284714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02" name="Rectangle 50"/>
          <p:cNvSpPr>
            <a:spLocks noChangeArrowheads="1"/>
          </p:cNvSpPr>
          <p:nvPr/>
        </p:nvSpPr>
        <p:spPr bwMode="auto">
          <a:xfrm>
            <a:off x="3922713" y="5213015"/>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801" name="Rectangle 49"/>
          <p:cNvSpPr>
            <a:spLocks noChangeArrowheads="1"/>
          </p:cNvSpPr>
          <p:nvPr/>
        </p:nvSpPr>
        <p:spPr bwMode="auto">
          <a:xfrm>
            <a:off x="3922713" y="6030577"/>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754" name="Rectangle 2"/>
          <p:cNvSpPr>
            <a:spLocks noGrp="1" noChangeArrowheads="1"/>
          </p:cNvSpPr>
          <p:nvPr>
            <p:ph type="title"/>
          </p:nvPr>
        </p:nvSpPr>
        <p:spPr>
          <a:xfrm>
            <a:off x="357018" y="435678"/>
            <a:ext cx="8101182" cy="762000"/>
          </a:xfrm>
        </p:spPr>
        <p:txBody>
          <a:bodyPr/>
          <a:lstStyle/>
          <a:p>
            <a:r>
              <a:rPr lang="en-US" dirty="0" smtClean="0"/>
              <a:t>2-Way Set Associative Cache Simulation</a:t>
            </a:r>
            <a:endParaRPr lang="en-US" dirty="0"/>
          </a:p>
        </p:txBody>
      </p:sp>
      <p:sp>
        <p:nvSpPr>
          <p:cNvPr id="202755" name="Rectangle 3"/>
          <p:cNvSpPr>
            <a:spLocks noChangeArrowheads="1"/>
          </p:cNvSpPr>
          <p:nvPr/>
        </p:nvSpPr>
        <p:spPr bwMode="auto">
          <a:xfrm>
            <a:off x="3211513" y="1712243"/>
            <a:ext cx="5475287" cy="2859757"/>
          </a:xfrm>
          <a:prstGeom prst="rect">
            <a:avLst/>
          </a:prstGeom>
          <a:noFill/>
          <a:ln w="127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000" b="0" dirty="0">
                <a:latin typeface="Calibri"/>
                <a:cs typeface="Calibri"/>
              </a:rPr>
              <a:t>M</a:t>
            </a:r>
            <a:r>
              <a:rPr lang="en-US" sz="2000" b="0" dirty="0" smtClean="0">
                <a:latin typeface="Calibri"/>
                <a:cs typeface="Calibri"/>
              </a:rPr>
              <a:t>=16 bytes, 4</a:t>
            </a:r>
            <a:r>
              <a:rPr lang="en-US" sz="2000" b="0" dirty="0" smtClean="0">
                <a:latin typeface="Calibri"/>
                <a:cs typeface="Calibri"/>
              </a:rPr>
              <a:t>-bit addresses</a:t>
            </a:r>
            <a:r>
              <a:rPr lang="en-US" sz="2000" b="0" dirty="0" smtClean="0">
                <a:latin typeface="Calibri"/>
                <a:cs typeface="Calibri"/>
              </a:rPr>
              <a:t>,</a:t>
            </a:r>
          </a:p>
          <a:p>
            <a:pPr algn="l">
              <a:lnSpc>
                <a:spcPct val="100000"/>
              </a:lnSpc>
            </a:pPr>
            <a:r>
              <a:rPr lang="en-US" sz="2000" b="0" dirty="0" smtClean="0">
                <a:latin typeface="Calibri"/>
                <a:cs typeface="Calibri"/>
              </a:rPr>
              <a:t>8-byte cache, </a:t>
            </a:r>
            <a:r>
              <a:rPr lang="en-US" sz="2000" b="0" dirty="0" smtClean="0">
                <a:latin typeface="Calibri"/>
                <a:cs typeface="Calibri"/>
              </a:rPr>
              <a:t>B</a:t>
            </a:r>
            <a:r>
              <a:rPr lang="en-US" sz="2000" b="0" dirty="0">
                <a:latin typeface="Calibri"/>
                <a:cs typeface="Calibri"/>
              </a:rPr>
              <a:t>=2 bytes/block, </a:t>
            </a:r>
          </a:p>
          <a:p>
            <a:r>
              <a:rPr lang="en-US" sz="2000" b="0" dirty="0">
                <a:latin typeface="Calibri"/>
                <a:cs typeface="Calibri"/>
              </a:rPr>
              <a:t>E=2 blocks/</a:t>
            </a:r>
            <a:r>
              <a:rPr lang="en-US" sz="2000" b="0" dirty="0" smtClean="0">
                <a:latin typeface="Calibri"/>
                <a:cs typeface="Calibri"/>
              </a:rPr>
              <a:t>set, </a:t>
            </a:r>
            <a:r>
              <a:rPr lang="en-US" sz="2000" b="0" dirty="0" smtClean="0">
                <a:latin typeface="Calibri"/>
                <a:cs typeface="Calibri"/>
              </a:rPr>
              <a:t>S</a:t>
            </a:r>
            <a:r>
              <a:rPr lang="en-US" sz="2000" b="0" dirty="0">
                <a:latin typeface="Calibri"/>
                <a:cs typeface="Calibri"/>
              </a:rPr>
              <a:t>=2 </a:t>
            </a:r>
            <a:r>
              <a:rPr lang="en-US" sz="2000" b="0" dirty="0" smtClean="0">
                <a:latin typeface="Calibri"/>
                <a:cs typeface="Calibri"/>
              </a:rPr>
              <a:t>sets</a:t>
            </a:r>
            <a:endParaRPr lang="en-US" sz="2000" b="0" dirty="0">
              <a:latin typeface="Calibri"/>
              <a:cs typeface="Calibri"/>
            </a:endParaRPr>
          </a:p>
          <a:p>
            <a:pPr algn="l">
              <a:lnSpc>
                <a:spcPct val="100000"/>
              </a:lnSpc>
            </a:pPr>
            <a:r>
              <a:rPr lang="en-US" sz="2000" b="0" dirty="0">
                <a:latin typeface="Calibri"/>
                <a:cs typeface="Calibri"/>
              </a:rPr>
              <a:t>Address trace (</a:t>
            </a:r>
            <a:r>
              <a:rPr lang="en-US" sz="2000" b="0" dirty="0" smtClean="0">
                <a:latin typeface="Calibri"/>
                <a:cs typeface="Calibri"/>
              </a:rPr>
              <a:t>reads, one byte per read)</a:t>
            </a:r>
            <a:r>
              <a:rPr lang="en-US" sz="2000" b="0" dirty="0">
                <a:latin typeface="Calibri"/>
                <a:cs typeface="Calibri"/>
              </a:rPr>
              <a:t>:</a:t>
            </a:r>
          </a:p>
          <a:p>
            <a:pPr algn="l">
              <a:lnSpc>
                <a:spcPct val="100000"/>
              </a:lnSpc>
            </a:pPr>
            <a:r>
              <a:rPr lang="en-US" sz="2000" b="0" dirty="0">
                <a:latin typeface="Calibri"/>
                <a:cs typeface="Calibri"/>
              </a:rPr>
              <a:t>	</a:t>
            </a:r>
            <a:r>
              <a:rPr lang="en-US" sz="2000" dirty="0">
                <a:latin typeface="Calibri"/>
                <a:cs typeface="Calibri"/>
              </a:rPr>
              <a:t>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[00</a:t>
            </a:r>
            <a:r>
              <a:rPr lang="en-US" sz="2000" u="sng" dirty="0">
                <a:latin typeface="Calibri"/>
                <a:cs typeface="Calibri"/>
              </a:rPr>
              <a:t>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[01</a:t>
            </a:r>
            <a:r>
              <a:rPr lang="en-US" sz="2000" u="sng" dirty="0">
                <a:latin typeface="Calibri"/>
                <a:cs typeface="Calibri"/>
              </a:rPr>
              <a:t>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202756" name="Rectangle 4"/>
          <p:cNvSpPr>
            <a:spLocks noChangeArrowheads="1"/>
          </p:cNvSpPr>
          <p:nvPr/>
        </p:nvSpPr>
        <p:spPr bwMode="auto">
          <a:xfrm>
            <a:off x="457200" y="18415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202757" name="Rectangle 5"/>
          <p:cNvSpPr>
            <a:spLocks noChangeArrowheads="1"/>
          </p:cNvSpPr>
          <p:nvPr/>
        </p:nvSpPr>
        <p:spPr bwMode="auto">
          <a:xfrm>
            <a:off x="576262" y="1507455"/>
            <a:ext cx="526385"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t=2</a:t>
            </a:r>
          </a:p>
        </p:txBody>
      </p:sp>
      <p:sp>
        <p:nvSpPr>
          <p:cNvPr id="202758" name="Rectangle 6"/>
          <p:cNvSpPr>
            <a:spLocks noChangeArrowheads="1"/>
          </p:cNvSpPr>
          <p:nvPr/>
        </p:nvSpPr>
        <p:spPr bwMode="auto">
          <a:xfrm>
            <a:off x="1204912" y="1507455"/>
            <a:ext cx="55393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s=1</a:t>
            </a:r>
          </a:p>
        </p:txBody>
      </p:sp>
      <p:sp>
        <p:nvSpPr>
          <p:cNvPr id="202759" name="Rectangle 7"/>
          <p:cNvSpPr>
            <a:spLocks noChangeArrowheads="1"/>
          </p:cNvSpPr>
          <p:nvPr/>
        </p:nvSpPr>
        <p:spPr bwMode="auto">
          <a:xfrm>
            <a:off x="1944687" y="1507455"/>
            <a:ext cx="58123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202760" name="Rectangle 8"/>
          <p:cNvSpPr>
            <a:spLocks noChangeArrowheads="1"/>
          </p:cNvSpPr>
          <p:nvPr/>
        </p:nvSpPr>
        <p:spPr bwMode="auto">
          <a:xfrm>
            <a:off x="1174750" y="18415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sp>
        <p:nvSpPr>
          <p:cNvPr id="202761" name="Rectangle 9"/>
          <p:cNvSpPr>
            <a:spLocks noChangeArrowheads="1"/>
          </p:cNvSpPr>
          <p:nvPr/>
        </p:nvSpPr>
        <p:spPr bwMode="auto">
          <a:xfrm>
            <a:off x="1890712" y="1841500"/>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0"/>
          <p:cNvGrpSpPr>
            <a:grpSpLocks/>
          </p:cNvGrpSpPr>
          <p:nvPr/>
        </p:nvGrpSpPr>
        <p:grpSpPr bwMode="auto">
          <a:xfrm>
            <a:off x="3922713" y="5106988"/>
            <a:ext cx="2662237" cy="306387"/>
            <a:chOff x="2027" y="3244"/>
            <a:chExt cx="1677" cy="193"/>
          </a:xfrm>
          <a:solidFill>
            <a:srgbClr val="DEDFF5"/>
          </a:solidFill>
        </p:grpSpPr>
        <p:sp>
          <p:nvSpPr>
            <p:cNvPr id="20276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a:t>
              </a:r>
            </a:p>
          </p:txBody>
        </p:sp>
        <p:sp>
          <p:nvSpPr>
            <p:cNvPr id="20276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a:t>
              </a:r>
            </a:p>
          </p:txBody>
        </p:sp>
        <p:sp>
          <p:nvSpPr>
            <p:cNvPr id="20276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a:t>
              </a:r>
            </a:p>
          </p:txBody>
        </p:sp>
      </p:grpSp>
      <p:sp>
        <p:nvSpPr>
          <p:cNvPr id="202766" name="Rectangle 14"/>
          <p:cNvSpPr>
            <a:spLocks noChangeArrowheads="1"/>
          </p:cNvSpPr>
          <p:nvPr/>
        </p:nvSpPr>
        <p:spPr bwMode="auto">
          <a:xfrm>
            <a:off x="4071938" y="4724400"/>
            <a:ext cx="31691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v</a:t>
            </a:r>
            <a:endParaRPr lang="en-US" sz="2000" dirty="0">
              <a:latin typeface="Calibri"/>
              <a:cs typeface="Calibri"/>
            </a:endParaRPr>
          </a:p>
        </p:txBody>
      </p:sp>
      <p:sp>
        <p:nvSpPr>
          <p:cNvPr id="202767" name="Rectangle 15"/>
          <p:cNvSpPr>
            <a:spLocks noChangeArrowheads="1"/>
          </p:cNvSpPr>
          <p:nvPr/>
        </p:nvSpPr>
        <p:spPr bwMode="auto">
          <a:xfrm>
            <a:off x="4549775" y="4724400"/>
            <a:ext cx="53853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t>
            </a:r>
            <a:r>
              <a:rPr lang="en-US" sz="2000" dirty="0" smtClean="0">
                <a:latin typeface="Calibri"/>
                <a:cs typeface="Calibri"/>
              </a:rPr>
              <a:t>ag</a:t>
            </a:r>
            <a:endParaRPr lang="en-US" sz="2000" dirty="0">
              <a:latin typeface="Calibri"/>
              <a:cs typeface="Calibri"/>
            </a:endParaRPr>
          </a:p>
        </p:txBody>
      </p:sp>
      <p:sp>
        <p:nvSpPr>
          <p:cNvPr id="202768" name="Rectangle 16"/>
          <p:cNvSpPr>
            <a:spLocks noChangeArrowheads="1"/>
          </p:cNvSpPr>
          <p:nvPr/>
        </p:nvSpPr>
        <p:spPr bwMode="auto">
          <a:xfrm>
            <a:off x="5410200" y="4724400"/>
            <a:ext cx="75781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smtClean="0">
                <a:latin typeface="Calibri"/>
                <a:cs typeface="Calibri"/>
              </a:rPr>
              <a:t>Block</a:t>
            </a:r>
            <a:endParaRPr lang="en-US" sz="2000" dirty="0">
              <a:latin typeface="Calibri"/>
              <a:cs typeface="Calibri"/>
            </a:endParaRPr>
          </a:p>
        </p:txBody>
      </p:sp>
      <p:sp>
        <p:nvSpPr>
          <p:cNvPr id="202769" name="Rectangle 17"/>
          <p:cNvSpPr>
            <a:spLocks noChangeArrowheads="1"/>
          </p:cNvSpPr>
          <p:nvPr/>
        </p:nvSpPr>
        <p:spPr bwMode="auto">
          <a:xfrm>
            <a:off x="3922713" y="54165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spcBef>
                <a:spcPct val="50000"/>
              </a:spcBef>
            </a:pPr>
            <a:r>
              <a:rPr lang="en-US" sz="2000" b="0">
                <a:latin typeface="Calibri"/>
                <a:cs typeface="Calibri"/>
              </a:rPr>
              <a:t>0</a:t>
            </a:r>
          </a:p>
        </p:txBody>
      </p:sp>
      <p:sp>
        <p:nvSpPr>
          <p:cNvPr id="202770" name="Rectangle 18"/>
          <p:cNvSpPr>
            <a:spLocks noChangeArrowheads="1"/>
          </p:cNvSpPr>
          <p:nvPr/>
        </p:nvSpPr>
        <p:spPr bwMode="auto">
          <a:xfrm>
            <a:off x="4497388" y="54165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smtClean="0">
                <a:latin typeface="Calibri"/>
                <a:cs typeface="Calibri"/>
              </a:rPr>
              <a:t>?</a:t>
            </a:r>
            <a:endParaRPr lang="en-US" sz="2000" b="0" dirty="0">
              <a:latin typeface="Calibri"/>
              <a:cs typeface="Calibri"/>
            </a:endParaRPr>
          </a:p>
        </p:txBody>
      </p:sp>
      <p:sp>
        <p:nvSpPr>
          <p:cNvPr id="202771" name="Rectangle 19"/>
          <p:cNvSpPr>
            <a:spLocks noChangeArrowheads="1"/>
          </p:cNvSpPr>
          <p:nvPr/>
        </p:nvSpPr>
        <p:spPr bwMode="auto">
          <a:xfrm>
            <a:off x="5165725" y="54165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smtClean="0">
                <a:latin typeface="Calibri"/>
                <a:cs typeface="Calibri"/>
              </a:rPr>
              <a:t>?</a:t>
            </a:r>
            <a:endParaRPr lang="en-US" sz="2000" b="0" dirty="0">
              <a:latin typeface="Calibri"/>
              <a:cs typeface="Calibri"/>
            </a:endParaRPr>
          </a:p>
        </p:txBody>
      </p:sp>
      <p:sp>
        <p:nvSpPr>
          <p:cNvPr id="202772" name="Rectangle 20"/>
          <p:cNvSpPr>
            <a:spLocks noChangeArrowheads="1"/>
          </p:cNvSpPr>
          <p:nvPr/>
        </p:nvSpPr>
        <p:spPr bwMode="auto">
          <a:xfrm>
            <a:off x="3922713" y="59245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spcBef>
                <a:spcPct val="50000"/>
              </a:spcBef>
            </a:pPr>
            <a:r>
              <a:rPr lang="en-US" sz="2000" b="0">
                <a:latin typeface="Calibri"/>
                <a:cs typeface="Calibri"/>
              </a:rPr>
              <a:t>0</a:t>
            </a:r>
          </a:p>
        </p:txBody>
      </p:sp>
      <p:sp>
        <p:nvSpPr>
          <p:cNvPr id="202773" name="Rectangle 21"/>
          <p:cNvSpPr>
            <a:spLocks noChangeArrowheads="1"/>
          </p:cNvSpPr>
          <p:nvPr/>
        </p:nvSpPr>
        <p:spPr bwMode="auto">
          <a:xfrm>
            <a:off x="4497388" y="59245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smtClean="0">
                <a:latin typeface="Calibri"/>
                <a:cs typeface="Calibri"/>
              </a:rPr>
              <a:t>?</a:t>
            </a:r>
            <a:endParaRPr lang="en-US" sz="2000" b="0" dirty="0">
              <a:latin typeface="Calibri"/>
              <a:cs typeface="Calibri"/>
            </a:endParaRPr>
          </a:p>
        </p:txBody>
      </p:sp>
      <p:sp>
        <p:nvSpPr>
          <p:cNvPr id="202774" name="Rectangle 22"/>
          <p:cNvSpPr>
            <a:spLocks noChangeArrowheads="1"/>
          </p:cNvSpPr>
          <p:nvPr/>
        </p:nvSpPr>
        <p:spPr bwMode="auto">
          <a:xfrm>
            <a:off x="5165725" y="59245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smtClean="0">
                <a:latin typeface="Calibri"/>
                <a:cs typeface="Calibri"/>
              </a:rPr>
              <a:t>?</a:t>
            </a:r>
            <a:endParaRPr lang="en-US" sz="2000" b="0" dirty="0">
              <a:latin typeface="Calibri"/>
              <a:cs typeface="Calibri"/>
            </a:endParaRPr>
          </a:p>
        </p:txBody>
      </p:sp>
      <p:sp>
        <p:nvSpPr>
          <p:cNvPr id="202775" name="Rectangle 23"/>
          <p:cNvSpPr>
            <a:spLocks noChangeArrowheads="1"/>
          </p:cNvSpPr>
          <p:nvPr/>
        </p:nvSpPr>
        <p:spPr bwMode="auto">
          <a:xfrm>
            <a:off x="3922713" y="624840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spcBef>
                <a:spcPct val="50000"/>
              </a:spcBef>
            </a:pPr>
            <a:r>
              <a:rPr lang="en-US" sz="2000" b="0" dirty="0">
                <a:latin typeface="Calibri"/>
                <a:cs typeface="Calibri"/>
              </a:rPr>
              <a:t>0</a:t>
            </a:r>
          </a:p>
        </p:txBody>
      </p:sp>
      <p:sp>
        <p:nvSpPr>
          <p:cNvPr id="202776" name="Rectangle 24"/>
          <p:cNvSpPr>
            <a:spLocks noChangeArrowheads="1"/>
          </p:cNvSpPr>
          <p:nvPr/>
        </p:nvSpPr>
        <p:spPr bwMode="auto">
          <a:xfrm>
            <a:off x="4497388" y="624840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a:latin typeface="Calibri"/>
                <a:cs typeface="Calibri"/>
              </a:rPr>
              <a:t>?</a:t>
            </a:r>
          </a:p>
        </p:txBody>
      </p:sp>
      <p:sp>
        <p:nvSpPr>
          <p:cNvPr id="202777" name="Rectangle 25"/>
          <p:cNvSpPr>
            <a:spLocks noChangeArrowheads="1"/>
          </p:cNvSpPr>
          <p:nvPr/>
        </p:nvSpPr>
        <p:spPr bwMode="auto">
          <a:xfrm>
            <a:off x="5165725" y="624840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r>
              <a:rPr lang="en-US" sz="2000" b="0" dirty="0" smtClean="0">
                <a:latin typeface="Calibri"/>
                <a:cs typeface="Calibri"/>
              </a:rPr>
              <a:t>?</a:t>
            </a:r>
            <a:endParaRPr lang="en-US" sz="2000" b="0" dirty="0">
              <a:latin typeface="Calibri"/>
              <a:cs typeface="Calibri"/>
            </a:endParaRPr>
          </a:p>
        </p:txBody>
      </p:sp>
      <p:sp>
        <p:nvSpPr>
          <p:cNvPr id="202779" name="Text Box 27"/>
          <p:cNvSpPr txBox="1">
            <a:spLocks noChangeArrowheads="1"/>
          </p:cNvSpPr>
          <p:nvPr/>
        </p:nvSpPr>
        <p:spPr bwMode="auto">
          <a:xfrm>
            <a:off x="6657975" y="298469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3" name="Group 28"/>
          <p:cNvGrpSpPr>
            <a:grpSpLocks/>
          </p:cNvGrpSpPr>
          <p:nvPr/>
        </p:nvGrpSpPr>
        <p:grpSpPr bwMode="auto">
          <a:xfrm>
            <a:off x="3922713" y="5106988"/>
            <a:ext cx="2662237" cy="306387"/>
            <a:chOff x="2027" y="3244"/>
            <a:chExt cx="1677" cy="193"/>
          </a:xfrm>
          <a:solidFill>
            <a:srgbClr val="DEDFF5"/>
          </a:solidFill>
        </p:grpSpPr>
        <p:sp>
          <p:nvSpPr>
            <p:cNvPr id="202781" name="Rectangle 29"/>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2" name="Rectangle 30"/>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00</a:t>
              </a:r>
            </a:p>
          </p:txBody>
        </p:sp>
        <p:sp>
          <p:nvSpPr>
            <p:cNvPr id="202783" name="Rectangle 31"/>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M[0-1]</a:t>
              </a:r>
            </a:p>
          </p:txBody>
        </p:sp>
      </p:grpSp>
      <p:sp>
        <p:nvSpPr>
          <p:cNvPr id="202784" name="Text Box 32"/>
          <p:cNvSpPr txBox="1">
            <a:spLocks noChangeArrowheads="1"/>
          </p:cNvSpPr>
          <p:nvPr/>
        </p:nvSpPr>
        <p:spPr bwMode="auto">
          <a:xfrm>
            <a:off x="6748463" y="3276600"/>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202785" name="Text Box 33"/>
          <p:cNvSpPr txBox="1">
            <a:spLocks noChangeArrowheads="1"/>
          </p:cNvSpPr>
          <p:nvPr/>
        </p:nvSpPr>
        <p:spPr bwMode="auto">
          <a:xfrm>
            <a:off x="6657975" y="3581400"/>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4" name="Group 34"/>
          <p:cNvGrpSpPr>
            <a:grpSpLocks/>
          </p:cNvGrpSpPr>
          <p:nvPr/>
        </p:nvGrpSpPr>
        <p:grpSpPr bwMode="auto">
          <a:xfrm>
            <a:off x="3918221" y="5924550"/>
            <a:ext cx="2662237" cy="306387"/>
            <a:chOff x="2027" y="3244"/>
            <a:chExt cx="1677" cy="193"/>
          </a:xfrm>
          <a:solidFill>
            <a:srgbClr val="DEDFF5"/>
          </a:solidFill>
        </p:grpSpPr>
        <p:sp>
          <p:nvSpPr>
            <p:cNvPr id="202787"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8"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01</a:t>
              </a:r>
            </a:p>
          </p:txBody>
        </p:sp>
        <p:sp>
          <p:nvSpPr>
            <p:cNvPr id="202789"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M[6-7]</a:t>
              </a:r>
            </a:p>
          </p:txBody>
        </p:sp>
      </p:grpSp>
      <p:sp>
        <p:nvSpPr>
          <p:cNvPr id="202790" name="Text Box 38"/>
          <p:cNvSpPr txBox="1">
            <a:spLocks noChangeArrowheads="1"/>
          </p:cNvSpPr>
          <p:nvPr/>
        </p:nvSpPr>
        <p:spPr bwMode="auto">
          <a:xfrm>
            <a:off x="6657975" y="3886200"/>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5" name="Group 39"/>
          <p:cNvGrpSpPr>
            <a:grpSpLocks/>
          </p:cNvGrpSpPr>
          <p:nvPr/>
        </p:nvGrpSpPr>
        <p:grpSpPr bwMode="auto">
          <a:xfrm>
            <a:off x="3919647" y="5416550"/>
            <a:ext cx="2662237" cy="306388"/>
            <a:chOff x="2027" y="3244"/>
            <a:chExt cx="1677" cy="193"/>
          </a:xfrm>
          <a:solidFill>
            <a:srgbClr val="DEDFF5"/>
          </a:solidFill>
        </p:grpSpPr>
        <p:sp>
          <p:nvSpPr>
            <p:cNvPr id="202792" name="Rectangle 40"/>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93" name="Rectangle 41"/>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10</a:t>
              </a:r>
            </a:p>
          </p:txBody>
        </p:sp>
        <p:sp>
          <p:nvSpPr>
            <p:cNvPr id="202794" name="Rectangle 42"/>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dirty="0">
                  <a:latin typeface="Calibri"/>
                  <a:cs typeface="Calibri"/>
                </a:rPr>
                <a:t>M[8-9]</a:t>
              </a:r>
            </a:p>
          </p:txBody>
        </p:sp>
      </p:grpSp>
      <p:sp>
        <p:nvSpPr>
          <p:cNvPr id="202795" name="Text Box 43"/>
          <p:cNvSpPr txBox="1">
            <a:spLocks noChangeArrowheads="1"/>
          </p:cNvSpPr>
          <p:nvPr/>
        </p:nvSpPr>
        <p:spPr bwMode="auto">
          <a:xfrm>
            <a:off x="6748463" y="4191000"/>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47" name="TextBox 46"/>
          <p:cNvSpPr txBox="1"/>
          <p:nvPr/>
        </p:nvSpPr>
        <p:spPr>
          <a:xfrm>
            <a:off x="2825750" y="5416550"/>
            <a:ext cx="858838" cy="369332"/>
          </a:xfrm>
          <a:prstGeom prst="rect">
            <a:avLst/>
          </a:prstGeom>
          <a:noFill/>
        </p:spPr>
        <p:txBody>
          <a:bodyPr wrap="square" rtlCol="0">
            <a:normAutofit/>
          </a:bodyPr>
          <a:lstStyle/>
          <a:p>
            <a:endParaRPr lang="en-US" sz="1800" dirty="0" smtClean="0">
              <a:latin typeface="Calibri" pitchFamily="34" charset="0"/>
            </a:endParaRPr>
          </a:p>
        </p:txBody>
      </p:sp>
      <p:sp>
        <p:nvSpPr>
          <p:cNvPr id="48" name="TextBox 47"/>
          <p:cNvSpPr txBox="1"/>
          <p:nvPr/>
        </p:nvSpPr>
        <p:spPr>
          <a:xfrm>
            <a:off x="3227045" y="5181600"/>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49" name="TextBox 48"/>
          <p:cNvSpPr txBox="1"/>
          <p:nvPr/>
        </p:nvSpPr>
        <p:spPr>
          <a:xfrm>
            <a:off x="3227045" y="6031468"/>
            <a:ext cx="659155" cy="369332"/>
          </a:xfrm>
          <a:prstGeom prst="rect">
            <a:avLst/>
          </a:prstGeom>
          <a:noFill/>
        </p:spPr>
        <p:txBody>
          <a:bodyPr wrap="none" rtlCol="0">
            <a:spAutoFit/>
          </a:bodyPr>
          <a:lstStyle/>
          <a:p>
            <a:r>
              <a:rPr lang="en-US" sz="1800" dirty="0" smtClean="0">
                <a:latin typeface="Calibri" pitchFamily="34" charset="0"/>
              </a:rPr>
              <a:t>Set 1</a:t>
            </a:r>
          </a:p>
        </p:txBody>
      </p:sp>
    </p:spTree>
    <p:extLst>
      <p:ext uri="{BB962C8B-B14F-4D97-AF65-F5344CB8AC3E}">
        <p14:creationId xmlns:p14="http://schemas.microsoft.com/office/powerpoint/2010/main" val="42863412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9" grpId="0"/>
      <p:bldP spid="202784" grpId="0"/>
      <p:bldP spid="202785" grpId="0"/>
      <p:bldP spid="202790" grpId="0"/>
      <p:bldP spid="20279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25"/>
          <p:cNvSpPr>
            <a:spLocks noChangeArrowheads="1"/>
          </p:cNvSpPr>
          <p:nvPr/>
        </p:nvSpPr>
        <p:spPr bwMode="auto">
          <a:xfrm>
            <a:off x="228600" y="1676400"/>
            <a:ext cx="6172200" cy="3886200"/>
          </a:xfrm>
          <a:prstGeom prst="rect">
            <a:avLst/>
          </a:prstGeom>
          <a:solidFill>
            <a:srgbClr val="D5F1CF"/>
          </a:solidFill>
          <a:ln w="12700">
            <a:solidFill>
              <a:schemeClr val="tx1"/>
            </a:solidFill>
            <a:prstDash val="dash"/>
            <a:miter lim="800000"/>
            <a:headEnd/>
            <a:tailEnd/>
          </a:ln>
          <a:effectLst/>
        </p:spPr>
        <p:txBody>
          <a:bodyPr wrap="none" anchor="ctr">
            <a:prstTxWarp prst="textNoShape">
              <a:avLst/>
            </a:prstTxWarp>
          </a:bodyPr>
          <a:lstStyle/>
          <a:p>
            <a:endParaRPr lang="en-US" sz="1800"/>
          </a:p>
        </p:txBody>
      </p:sp>
      <p:sp>
        <p:nvSpPr>
          <p:cNvPr id="11" name="Rectangle 404"/>
          <p:cNvSpPr>
            <a:spLocks noChangeArrowheads="1"/>
          </p:cNvSpPr>
          <p:nvPr/>
        </p:nvSpPr>
        <p:spPr bwMode="auto">
          <a:xfrm>
            <a:off x="3810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0" name="Rectangle 413"/>
          <p:cNvSpPr>
            <a:spLocks noChangeArrowheads="1"/>
          </p:cNvSpPr>
          <p:nvPr/>
        </p:nvSpPr>
        <p:spPr bwMode="auto">
          <a:xfrm>
            <a:off x="41148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 name="Title 1"/>
          <p:cNvSpPr>
            <a:spLocks noGrp="1"/>
          </p:cNvSpPr>
          <p:nvPr>
            <p:ph type="title"/>
          </p:nvPr>
        </p:nvSpPr>
        <p:spPr>
          <a:noFill/>
        </p:spPr>
        <p:txBody>
          <a:bodyPr/>
          <a:lstStyle/>
          <a:p>
            <a:r>
              <a:rPr lang="en-US" dirty="0" smtClean="0"/>
              <a:t>Intel Core i7 Cache Hierarchy</a:t>
            </a:r>
            <a:endParaRPr lang="en-US" dirty="0"/>
          </a:p>
        </p:txBody>
      </p:sp>
      <p:sp>
        <p:nvSpPr>
          <p:cNvPr id="4" name="Rectangle 396"/>
          <p:cNvSpPr>
            <a:spLocks noChangeArrowheads="1"/>
          </p:cNvSpPr>
          <p:nvPr/>
        </p:nvSpPr>
        <p:spPr bwMode="auto">
          <a:xfrm>
            <a:off x="5461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dirty="0" err="1"/>
              <a:t>Regs</a:t>
            </a:r>
            <a:endParaRPr lang="en-US" sz="1800" dirty="0"/>
          </a:p>
        </p:txBody>
      </p:sp>
      <p:sp>
        <p:nvSpPr>
          <p:cNvPr id="5" name="Rectangle 397"/>
          <p:cNvSpPr>
            <a:spLocks noChangeArrowheads="1"/>
          </p:cNvSpPr>
          <p:nvPr/>
        </p:nvSpPr>
        <p:spPr bwMode="auto">
          <a:xfrm>
            <a:off x="5889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d-cache</a:t>
            </a:r>
          </a:p>
        </p:txBody>
      </p:sp>
      <p:sp>
        <p:nvSpPr>
          <p:cNvPr id="6" name="Rectangle 399"/>
          <p:cNvSpPr>
            <a:spLocks noChangeArrowheads="1"/>
          </p:cNvSpPr>
          <p:nvPr/>
        </p:nvSpPr>
        <p:spPr bwMode="auto">
          <a:xfrm>
            <a:off x="15240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i</a:t>
            </a:r>
            <a:r>
              <a:rPr lang="en-US" sz="1800" dirty="0"/>
              <a:t>-cache</a:t>
            </a:r>
          </a:p>
        </p:txBody>
      </p:sp>
      <p:sp>
        <p:nvSpPr>
          <p:cNvPr id="7" name="Rectangle 400"/>
          <p:cNvSpPr>
            <a:spLocks noChangeArrowheads="1"/>
          </p:cNvSpPr>
          <p:nvPr/>
        </p:nvSpPr>
        <p:spPr bwMode="auto">
          <a:xfrm>
            <a:off x="6096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8" name="Line 401"/>
          <p:cNvSpPr>
            <a:spLocks noChangeShapeType="1"/>
          </p:cNvSpPr>
          <p:nvPr/>
        </p:nvSpPr>
        <p:spPr bwMode="auto">
          <a:xfrm>
            <a:off x="10668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9" name="Line 402"/>
          <p:cNvSpPr>
            <a:spLocks noChangeShapeType="1"/>
          </p:cNvSpPr>
          <p:nvPr/>
        </p:nvSpPr>
        <p:spPr bwMode="auto">
          <a:xfrm>
            <a:off x="1066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0" name="Line 403"/>
          <p:cNvSpPr>
            <a:spLocks noChangeShapeType="1"/>
          </p:cNvSpPr>
          <p:nvPr/>
        </p:nvSpPr>
        <p:spPr bwMode="auto">
          <a:xfrm>
            <a:off x="19050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2" name="Text Box 405"/>
          <p:cNvSpPr txBox="1">
            <a:spLocks noChangeArrowheads="1"/>
          </p:cNvSpPr>
          <p:nvPr/>
        </p:nvSpPr>
        <p:spPr bwMode="auto">
          <a:xfrm>
            <a:off x="3048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0</a:t>
            </a:r>
          </a:p>
        </p:txBody>
      </p:sp>
      <p:sp>
        <p:nvSpPr>
          <p:cNvPr id="13" name="Rectangle 406"/>
          <p:cNvSpPr>
            <a:spLocks noChangeArrowheads="1"/>
          </p:cNvSpPr>
          <p:nvPr/>
        </p:nvSpPr>
        <p:spPr bwMode="auto">
          <a:xfrm>
            <a:off x="42799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a:t>Regs</a:t>
            </a:r>
          </a:p>
        </p:txBody>
      </p:sp>
      <p:sp>
        <p:nvSpPr>
          <p:cNvPr id="14" name="Rectangle 407"/>
          <p:cNvSpPr>
            <a:spLocks noChangeArrowheads="1"/>
          </p:cNvSpPr>
          <p:nvPr/>
        </p:nvSpPr>
        <p:spPr bwMode="auto">
          <a:xfrm>
            <a:off x="43227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d</a:t>
            </a:r>
            <a:r>
              <a:rPr lang="en-US" sz="1800" dirty="0"/>
              <a:t>-cache</a:t>
            </a:r>
          </a:p>
        </p:txBody>
      </p:sp>
      <p:sp>
        <p:nvSpPr>
          <p:cNvPr id="15" name="Rectangle 408"/>
          <p:cNvSpPr>
            <a:spLocks noChangeArrowheads="1"/>
          </p:cNvSpPr>
          <p:nvPr/>
        </p:nvSpPr>
        <p:spPr bwMode="auto">
          <a:xfrm>
            <a:off x="52578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i-cache</a:t>
            </a:r>
          </a:p>
        </p:txBody>
      </p:sp>
      <p:sp>
        <p:nvSpPr>
          <p:cNvPr id="16" name="Rectangle 409"/>
          <p:cNvSpPr>
            <a:spLocks noChangeArrowheads="1"/>
          </p:cNvSpPr>
          <p:nvPr/>
        </p:nvSpPr>
        <p:spPr bwMode="auto">
          <a:xfrm>
            <a:off x="43434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17" name="Line 410"/>
          <p:cNvSpPr>
            <a:spLocks noChangeShapeType="1"/>
          </p:cNvSpPr>
          <p:nvPr/>
        </p:nvSpPr>
        <p:spPr bwMode="auto">
          <a:xfrm>
            <a:off x="48006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8" name="Line 411"/>
          <p:cNvSpPr>
            <a:spLocks noChangeShapeType="1"/>
          </p:cNvSpPr>
          <p:nvPr/>
        </p:nvSpPr>
        <p:spPr bwMode="auto">
          <a:xfrm>
            <a:off x="48006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9" name="Line 412"/>
          <p:cNvSpPr>
            <a:spLocks noChangeShapeType="1"/>
          </p:cNvSpPr>
          <p:nvPr/>
        </p:nvSpPr>
        <p:spPr bwMode="auto">
          <a:xfrm>
            <a:off x="5638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1" name="Text Box 414"/>
          <p:cNvSpPr txBox="1">
            <a:spLocks noChangeArrowheads="1"/>
          </p:cNvSpPr>
          <p:nvPr/>
        </p:nvSpPr>
        <p:spPr bwMode="auto">
          <a:xfrm>
            <a:off x="40386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3</a:t>
            </a:r>
          </a:p>
        </p:txBody>
      </p:sp>
      <p:sp>
        <p:nvSpPr>
          <p:cNvPr id="22" name="Text Box 415"/>
          <p:cNvSpPr txBox="1">
            <a:spLocks noChangeArrowheads="1"/>
          </p:cNvSpPr>
          <p:nvPr/>
        </p:nvSpPr>
        <p:spPr bwMode="auto">
          <a:xfrm>
            <a:off x="2971800" y="2983468"/>
            <a:ext cx="723900" cy="646331"/>
          </a:xfrm>
          <a:prstGeom prst="rect">
            <a:avLst/>
          </a:prstGeom>
          <a:noFill/>
          <a:ln w="12700">
            <a:noFill/>
            <a:miter lim="800000"/>
            <a:headEnd/>
            <a:tailEnd/>
          </a:ln>
          <a:effectLst/>
        </p:spPr>
        <p:txBody>
          <a:bodyPr wrap="square">
            <a:prstTxWarp prst="textNoShape">
              <a:avLst/>
            </a:prstTxWarp>
            <a:spAutoFit/>
          </a:bodyPr>
          <a:lstStyle/>
          <a:p>
            <a:pPr algn="ctr"/>
            <a:r>
              <a:rPr lang="en-US" sz="3600" dirty="0"/>
              <a:t>…</a:t>
            </a:r>
          </a:p>
        </p:txBody>
      </p:sp>
      <p:sp>
        <p:nvSpPr>
          <p:cNvPr id="23" name="Line 417"/>
          <p:cNvSpPr>
            <a:spLocks noChangeShapeType="1"/>
          </p:cNvSpPr>
          <p:nvPr/>
        </p:nvSpPr>
        <p:spPr bwMode="auto">
          <a:xfrm>
            <a:off x="14478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4" name="Line 418"/>
          <p:cNvSpPr>
            <a:spLocks noChangeShapeType="1"/>
          </p:cNvSpPr>
          <p:nvPr/>
        </p:nvSpPr>
        <p:spPr bwMode="auto">
          <a:xfrm>
            <a:off x="51816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5" name="Rectangle 419"/>
          <p:cNvSpPr>
            <a:spLocks noChangeArrowheads="1"/>
          </p:cNvSpPr>
          <p:nvPr/>
        </p:nvSpPr>
        <p:spPr bwMode="auto">
          <a:xfrm>
            <a:off x="1098550" y="4800600"/>
            <a:ext cx="4387850"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L3 unified cache</a:t>
            </a:r>
          </a:p>
          <a:p>
            <a:pPr algn="ctr"/>
            <a:r>
              <a:rPr lang="en-US" sz="1800"/>
              <a:t>(shared by all cores)</a:t>
            </a:r>
          </a:p>
        </p:txBody>
      </p:sp>
      <p:sp>
        <p:nvSpPr>
          <p:cNvPr id="26" name="Rectangle 420"/>
          <p:cNvSpPr>
            <a:spLocks noChangeArrowheads="1"/>
          </p:cNvSpPr>
          <p:nvPr/>
        </p:nvSpPr>
        <p:spPr bwMode="auto">
          <a:xfrm>
            <a:off x="228600" y="6057900"/>
            <a:ext cx="6172200" cy="571500"/>
          </a:xfrm>
          <a:prstGeom prst="rect">
            <a:avLst/>
          </a:prstGeom>
          <a:solidFill>
            <a:srgbClr val="D5F1CF"/>
          </a:solidFill>
          <a:ln w="12700">
            <a:solidFill>
              <a:schemeClr val="tx1"/>
            </a:solidFill>
            <a:miter lim="800000"/>
            <a:headEnd/>
            <a:tailEnd/>
          </a:ln>
          <a:effectLst/>
        </p:spPr>
        <p:txBody>
          <a:bodyPr anchor="ctr">
            <a:prstTxWarp prst="textNoShape">
              <a:avLst/>
            </a:prstTxWarp>
          </a:bodyPr>
          <a:lstStyle/>
          <a:p>
            <a:pPr algn="ctr"/>
            <a:r>
              <a:rPr lang="en-US" sz="1800"/>
              <a:t>Main memory</a:t>
            </a:r>
          </a:p>
        </p:txBody>
      </p:sp>
      <p:sp>
        <p:nvSpPr>
          <p:cNvPr id="27" name="Line 421"/>
          <p:cNvSpPr>
            <a:spLocks noChangeShapeType="1"/>
          </p:cNvSpPr>
          <p:nvPr/>
        </p:nvSpPr>
        <p:spPr bwMode="auto">
          <a:xfrm>
            <a:off x="3371850" y="5372100"/>
            <a:ext cx="0" cy="6858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9" name="Text Box 426"/>
          <p:cNvSpPr txBox="1">
            <a:spLocks noChangeArrowheads="1"/>
          </p:cNvSpPr>
          <p:nvPr/>
        </p:nvSpPr>
        <p:spPr bwMode="auto">
          <a:xfrm>
            <a:off x="152400" y="1295400"/>
            <a:ext cx="1920756" cy="369332"/>
          </a:xfrm>
          <a:prstGeom prst="rect">
            <a:avLst/>
          </a:prstGeom>
          <a:noFill/>
          <a:ln w="12700">
            <a:noFill/>
            <a:miter lim="800000"/>
            <a:headEnd/>
            <a:tailEnd/>
          </a:ln>
          <a:effectLst/>
        </p:spPr>
        <p:txBody>
          <a:bodyPr wrap="none">
            <a:prstTxWarp prst="textNoShape">
              <a:avLst/>
            </a:prstTxWarp>
            <a:spAutoFit/>
          </a:bodyPr>
          <a:lstStyle/>
          <a:p>
            <a:r>
              <a:rPr lang="en-US" sz="1800" dirty="0"/>
              <a:t>Processor package</a:t>
            </a:r>
          </a:p>
        </p:txBody>
      </p:sp>
      <p:sp>
        <p:nvSpPr>
          <p:cNvPr id="30" name="TextBox 29"/>
          <p:cNvSpPr txBox="1"/>
          <p:nvPr/>
        </p:nvSpPr>
        <p:spPr>
          <a:xfrm>
            <a:off x="6553200" y="1676400"/>
            <a:ext cx="2514600" cy="3970318"/>
          </a:xfrm>
          <a:prstGeom prst="rect">
            <a:avLst/>
          </a:prstGeom>
          <a:noFill/>
        </p:spPr>
        <p:txBody>
          <a:bodyPr wrap="square" rtlCol="0">
            <a:spAutoFit/>
          </a:bodyPr>
          <a:lstStyle/>
          <a:p>
            <a:r>
              <a:rPr lang="en-US" sz="1800" dirty="0" smtClean="0">
                <a:latin typeface="Calibri" pitchFamily="34" charset="0"/>
              </a:rPr>
              <a:t>L1 </a:t>
            </a:r>
            <a:r>
              <a:rPr lang="en-US" sz="1800" dirty="0" err="1" smtClean="0">
                <a:latin typeface="Calibri" pitchFamily="34" charset="0"/>
              </a:rPr>
              <a:t>i</a:t>
            </a:r>
            <a:r>
              <a:rPr lang="en-US" sz="1800" dirty="0" smtClean="0">
                <a:latin typeface="Calibri" pitchFamily="34" charset="0"/>
              </a:rPr>
              <a:t>-cache and </a:t>
            </a:r>
            <a:r>
              <a:rPr lang="en-US" sz="1800" dirty="0" err="1" smtClean="0">
                <a:latin typeface="Calibri" pitchFamily="34" charset="0"/>
              </a:rPr>
              <a:t>d</a:t>
            </a:r>
            <a:r>
              <a:rPr lang="en-US" sz="1800" dirty="0" smtClean="0">
                <a:latin typeface="Calibri" pitchFamily="34" charset="0"/>
              </a:rPr>
              <a:t>-cache:</a:t>
            </a:r>
          </a:p>
          <a:p>
            <a:pPr lvl="1"/>
            <a:r>
              <a:rPr lang="en-US" sz="1800" b="0" dirty="0" smtClean="0">
                <a:latin typeface="Calibri" pitchFamily="34" charset="0"/>
              </a:rPr>
              <a:t>32 KB,  8-way, </a:t>
            </a:r>
          </a:p>
          <a:p>
            <a:pPr lvl="1"/>
            <a:r>
              <a:rPr lang="en-US" sz="1800" b="0" dirty="0" smtClean="0">
                <a:latin typeface="Calibri" pitchFamily="34" charset="0"/>
              </a:rPr>
              <a:t>Access: 4 cycles</a:t>
            </a:r>
          </a:p>
          <a:p>
            <a:endParaRPr lang="en-US" sz="1800" b="0" dirty="0" smtClean="0">
              <a:latin typeface="Calibri" pitchFamily="34" charset="0"/>
            </a:endParaRPr>
          </a:p>
          <a:p>
            <a:r>
              <a:rPr lang="en-US" sz="1800" dirty="0" smtClean="0">
                <a:latin typeface="Calibri" pitchFamily="34" charset="0"/>
              </a:rPr>
              <a:t>L2 unified cache:</a:t>
            </a:r>
          </a:p>
          <a:p>
            <a:pPr lvl="1"/>
            <a:r>
              <a:rPr lang="en-US" sz="1800" b="0" dirty="0" smtClean="0">
                <a:latin typeface="Calibri" pitchFamily="34" charset="0"/>
              </a:rPr>
              <a:t> 256 KB, 8-way, </a:t>
            </a:r>
          </a:p>
          <a:p>
            <a:pPr lvl="1"/>
            <a:r>
              <a:rPr lang="en-US" sz="1800" b="0" dirty="0" smtClean="0">
                <a:latin typeface="Calibri" pitchFamily="34" charset="0"/>
              </a:rPr>
              <a:t>Access: 11 cycles</a:t>
            </a:r>
          </a:p>
          <a:p>
            <a:pPr lvl="1"/>
            <a:endParaRPr lang="en-US" sz="1800" b="0" dirty="0" smtClean="0">
              <a:latin typeface="Calibri" pitchFamily="34" charset="0"/>
            </a:endParaRPr>
          </a:p>
          <a:p>
            <a:r>
              <a:rPr lang="en-US" sz="1800" dirty="0" smtClean="0">
                <a:latin typeface="Calibri" pitchFamily="34" charset="0"/>
              </a:rPr>
              <a:t>L3 unified cache:</a:t>
            </a:r>
          </a:p>
          <a:p>
            <a:pPr lvl="1"/>
            <a:r>
              <a:rPr lang="en-US" sz="1800" b="0" dirty="0" smtClean="0">
                <a:latin typeface="Calibri" pitchFamily="34" charset="0"/>
              </a:rPr>
              <a:t>8 MB, 16-way,</a:t>
            </a:r>
          </a:p>
          <a:p>
            <a:pPr lvl="1"/>
            <a:r>
              <a:rPr lang="en-US" sz="1800" b="0" dirty="0" smtClean="0">
                <a:latin typeface="Calibri" pitchFamily="34" charset="0"/>
              </a:rPr>
              <a:t>Access: 30-40 cycles</a:t>
            </a:r>
          </a:p>
          <a:p>
            <a:pPr lvl="1"/>
            <a:endParaRPr lang="en-US" sz="1800" b="0" dirty="0" smtClean="0">
              <a:latin typeface="Calibri" pitchFamily="34" charset="0"/>
            </a:endParaRPr>
          </a:p>
          <a:p>
            <a:r>
              <a:rPr lang="en-US" sz="1800" dirty="0" smtClean="0">
                <a:latin typeface="Calibri" pitchFamily="34" charset="0"/>
              </a:rPr>
              <a:t>Block size</a:t>
            </a:r>
            <a:r>
              <a:rPr lang="en-US" sz="1800" b="0" dirty="0" smtClean="0">
                <a:latin typeface="Calibri" pitchFamily="34" charset="0"/>
              </a:rPr>
              <a:t>: 64 bytes for all caches. </a:t>
            </a:r>
          </a:p>
        </p:txBody>
      </p:sp>
    </p:spTree>
    <p:extLst>
      <p:ext uri="{BB962C8B-B14F-4D97-AF65-F5344CB8AC3E}">
        <p14:creationId xmlns:p14="http://schemas.microsoft.com/office/powerpoint/2010/main" val="95313421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smtClean="0"/>
              <a:t>Writing Cache Friendly Code</a:t>
            </a:r>
            <a:endParaRPr lang="en-US"/>
          </a:p>
        </p:txBody>
      </p:sp>
      <p:sp>
        <p:nvSpPr>
          <p:cNvPr id="160777" name="Rectangle 9"/>
          <p:cNvSpPr>
            <a:spLocks noGrp="1" noChangeArrowheads="1"/>
          </p:cNvSpPr>
          <p:nvPr>
            <p:ph type="body" idx="1"/>
          </p:nvPr>
        </p:nvSpPr>
        <p:spPr>
          <a:xfrm>
            <a:off x="396875" y="1362075"/>
            <a:ext cx="8289925" cy="4972050"/>
          </a:xfrm>
        </p:spPr>
        <p:txBody>
          <a:bodyPr/>
          <a:lstStyle/>
          <a:p>
            <a:r>
              <a:rPr lang="en-US" dirty="0" smtClean="0"/>
              <a:t>Make the common case go fast</a:t>
            </a:r>
          </a:p>
          <a:p>
            <a:pPr lvl="1"/>
            <a:r>
              <a:rPr lang="en-US" dirty="0" smtClean="0"/>
              <a:t>Focus on the inner loops of the core functions</a:t>
            </a:r>
          </a:p>
          <a:p>
            <a:pPr lvl="1"/>
            <a:endParaRPr lang="en-US" dirty="0" smtClean="0"/>
          </a:p>
          <a:p>
            <a:r>
              <a:rPr lang="en-US" dirty="0" smtClean="0"/>
              <a:t>Minimize the misses in the inner loops</a:t>
            </a:r>
          </a:p>
          <a:p>
            <a:pPr lvl="1"/>
            <a:r>
              <a:rPr lang="en-US" dirty="0" smtClean="0"/>
              <a:t>Repeated references to variables are good (</a:t>
            </a:r>
            <a:r>
              <a:rPr lang="en-US" dirty="0" smtClean="0">
                <a:solidFill>
                  <a:srgbClr val="FF0000"/>
                </a:solidFill>
              </a:rPr>
              <a:t>temporal locality</a:t>
            </a:r>
            <a:r>
              <a:rPr lang="en-US" dirty="0" smtClean="0"/>
              <a:t>)</a:t>
            </a:r>
          </a:p>
          <a:p>
            <a:pPr lvl="1"/>
            <a:r>
              <a:rPr lang="en-US" dirty="0" smtClean="0"/>
              <a:t>Stride-1 reference patterns are good (</a:t>
            </a:r>
            <a:r>
              <a:rPr lang="en-US" dirty="0" smtClean="0">
                <a:solidFill>
                  <a:srgbClr val="FF0000"/>
                </a:solidFill>
              </a:rPr>
              <a:t>spatial locality</a:t>
            </a:r>
            <a:r>
              <a:rPr lang="en-US" dirty="0" smtClean="0"/>
              <a:t>)</a:t>
            </a:r>
            <a:endParaRPr lang="en-US" dirty="0"/>
          </a:p>
        </p:txBody>
      </p:sp>
    </p:spTree>
    <p:extLst>
      <p:ext uri="{BB962C8B-B14F-4D97-AF65-F5344CB8AC3E}">
        <p14:creationId xmlns:p14="http://schemas.microsoft.com/office/powerpoint/2010/main" val="257703723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r>
              <a:rPr lang="en-US" dirty="0" smtClean="0"/>
              <a:t>All </a:t>
            </a:r>
            <a:r>
              <a:rPr lang="en-US" dirty="0"/>
              <a:t>systems favor “cache friendly code”</a:t>
            </a:r>
          </a:p>
          <a:p>
            <a:pPr lvl="1"/>
            <a:r>
              <a:rPr lang="en-US" dirty="0"/>
              <a:t>Getting absolute optimum performance is very platform specific</a:t>
            </a:r>
          </a:p>
          <a:p>
            <a:pPr lvl="2"/>
            <a:r>
              <a:rPr lang="en-US" dirty="0"/>
              <a:t>Cache sizes, </a:t>
            </a:r>
            <a:r>
              <a:rPr lang="en-US" dirty="0" smtClean="0"/>
              <a:t>block sizes</a:t>
            </a:r>
            <a:r>
              <a:rPr lang="en-US" dirty="0"/>
              <a:t>,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Tree>
    <p:extLst>
      <p:ext uri="{BB962C8B-B14F-4D97-AF65-F5344CB8AC3E}">
        <p14:creationId xmlns:p14="http://schemas.microsoft.com/office/powerpoint/2010/main" val="6477496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data path:</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DDR3</a:t>
            </a:r>
            <a:r>
              <a:rPr lang="en-US" dirty="0" smtClean="0"/>
              <a:t> (8 bits), </a:t>
            </a:r>
            <a:r>
              <a:rPr lang="en-US" dirty="0" err="1" smtClean="0"/>
              <a:t>etc</a:t>
            </a:r>
            <a:endParaRPr lang="en-US" dirty="0" smtClean="0"/>
          </a:p>
          <a:p>
            <a:pPr lvl="2"/>
            <a:r>
              <a:rPr lang="en-US" dirty="0" smtClean="0"/>
              <a:t>By 2010, standard for most server and desktop systems</a:t>
            </a:r>
          </a:p>
          <a:p>
            <a:pPr lvl="2"/>
            <a:r>
              <a:rPr lang="en-US" dirty="0" smtClean="0"/>
              <a:t>Intel Core i7 supports only DDR3 SDRAM (and higher)</a:t>
            </a:r>
          </a:p>
          <a:p>
            <a:pPr lvl="3"/>
            <a:endParaRPr lang="en-US" dirty="0" smtClean="0"/>
          </a:p>
          <a:p>
            <a:pPr lvl="3"/>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a:t>
            </a:r>
            <a:r>
              <a:rPr lang="en-US" dirty="0" err="1" smtClean="0"/>
              <a:t>EEPROMs</a:t>
            </a:r>
            <a:r>
              <a:rPr lang="en-US" dirty="0" smtClean="0"/>
              <a:t> with partial (sector) erase capability</a:t>
            </a:r>
          </a:p>
          <a:p>
            <a:pPr lvl="2"/>
            <a:r>
              <a:rPr lang="en-US" dirty="0" smtClean="0"/>
              <a:t>Wears out after about 100,000 </a:t>
            </a:r>
            <a:r>
              <a:rPr lang="en-US" dirty="0" err="1" smtClean="0"/>
              <a:t>erasings</a:t>
            </a:r>
            <a:r>
              <a:rPr lang="en-US" dirty="0" smtClean="0"/>
              <a:t>. </a:t>
            </a:r>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Disk caches</a:t>
            </a:r>
          </a:p>
          <a:p>
            <a:pPr lvl="1"/>
            <a:r>
              <a:rPr lang="en-US" dirty="0" smtClean="0"/>
              <a:t>Secondary storage (drives)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dirty="0" smtClean="0"/>
              <a:t>Disk Drives</a:t>
            </a:r>
            <a:endParaRPr lang="en-US" dirty="0"/>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extLst>
      <p:ext uri="{BB962C8B-B14F-4D97-AF65-F5344CB8AC3E}">
        <p14:creationId xmlns:p14="http://schemas.microsoft.com/office/powerpoint/2010/main" val="113661070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9028</TotalTime>
  <Words>3077</Words>
  <Application>Microsoft Macintosh PowerPoint</Application>
  <PresentationFormat>On-screen Show (4:3)</PresentationFormat>
  <Paragraphs>1012</Paragraphs>
  <Slides>53</Slides>
  <Notes>47</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template2007</vt:lpstr>
      <vt:lpstr>Default Design</vt:lpstr>
      <vt:lpstr>Today</vt:lpstr>
      <vt:lpstr>Random-Access Memory (RAM)</vt:lpstr>
      <vt:lpstr>Conventional DRAM Organization</vt:lpstr>
      <vt:lpstr>Reading DRAM Supercell (2,1)</vt:lpstr>
      <vt:lpstr>Reading DRAM Supercell (2,1)</vt:lpstr>
      <vt:lpstr>Enhanced DRAMs</vt:lpstr>
      <vt:lpstr>Nonvolatile Memories</vt:lpstr>
      <vt:lpstr>Disk Drives</vt:lpstr>
      <vt:lpstr>Disk Geometry (Muliple-Platter View)</vt:lpstr>
      <vt:lpstr>Disk Geometry</vt:lpstr>
      <vt:lpstr> Computing Disk Capacity</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Solid State Drives (SSDs)</vt:lpstr>
      <vt:lpstr>SSD Performance Characteristics </vt:lpstr>
      <vt:lpstr>SSD Tradeoffs vs Rotating Disks</vt:lpstr>
      <vt:lpstr>Storage Trends</vt:lpstr>
      <vt:lpstr>CPU Clock Rates</vt:lpstr>
      <vt:lpstr>The CPU-Memory Gap</vt:lpstr>
      <vt:lpstr>Locality to the Rescue! </vt:lpstr>
      <vt:lpstr>Today</vt:lpstr>
      <vt:lpstr>Locality</vt:lpstr>
      <vt:lpstr>Locality Example</vt:lpstr>
      <vt:lpstr>Qualitative Estimates of Locality</vt:lpstr>
      <vt:lpstr>Locality Example</vt:lpstr>
      <vt:lpstr>Memory Hierarchies</vt:lpstr>
      <vt:lpstr>An Example Memory Hierarchy</vt:lpstr>
      <vt:lpstr>Today</vt:lpstr>
      <vt:lpstr>Caches</vt:lpstr>
      <vt:lpstr>General Cache Concepts: Hit</vt:lpstr>
      <vt:lpstr>General Cache Concepts: Miss</vt:lpstr>
      <vt:lpstr>Today</vt:lpstr>
      <vt:lpstr>General Cache Organization (S, E, B)</vt:lpstr>
      <vt:lpstr>Example: Direct Mapped Cache (E = 1)</vt:lpstr>
      <vt:lpstr>Example: Direct Mapped Cache (E = 1)</vt:lpstr>
      <vt:lpstr>Example: Direct Mapped Cache (E = 1)</vt:lpstr>
      <vt:lpstr>Direct-Mapped Cache Simulation</vt:lpstr>
      <vt:lpstr>E-way Set Associative Cache (Here: E = 2)</vt:lpstr>
      <vt:lpstr>E-way Set Associative Cache (Here: E = 2)</vt:lpstr>
      <vt:lpstr>E-way Set Associative Cache (Here: E = 2)</vt:lpstr>
      <vt:lpstr>2-Way Set Associative Cache Simulation</vt:lpstr>
      <vt:lpstr>Intel Core i7 Cache Hierarchy</vt:lpstr>
      <vt:lpstr>Writing Cache Friendly Code</vt:lpstr>
      <vt:lpstr>Concluding Observations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Joya</cp:lastModifiedBy>
  <cp:revision>566</cp:revision>
  <cp:lastPrinted>1999-09-20T15:19:18Z</cp:lastPrinted>
  <dcterms:created xsi:type="dcterms:W3CDTF">2011-01-05T22:48:58Z</dcterms:created>
  <dcterms:modified xsi:type="dcterms:W3CDTF">2016-03-09T16:55:36Z</dcterms:modified>
</cp:coreProperties>
</file>