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40"/>
  </p:notesMasterIdLst>
  <p:handoutMasterIdLst>
    <p:handoutMasterId r:id="rId41"/>
  </p:handoutMasterIdLst>
  <p:sldIdLst>
    <p:sldId id="681" r:id="rId4"/>
    <p:sldId id="658" r:id="rId5"/>
    <p:sldId id="659" r:id="rId6"/>
    <p:sldId id="660" r:id="rId7"/>
    <p:sldId id="661" r:id="rId8"/>
    <p:sldId id="662" r:id="rId9"/>
    <p:sldId id="683" r:id="rId10"/>
    <p:sldId id="671" r:id="rId11"/>
    <p:sldId id="673" r:id="rId12"/>
    <p:sldId id="675" r:id="rId13"/>
    <p:sldId id="676" r:id="rId14"/>
    <p:sldId id="677" r:id="rId15"/>
    <p:sldId id="684" r:id="rId16"/>
    <p:sldId id="591" r:id="rId17"/>
    <p:sldId id="592" r:id="rId18"/>
    <p:sldId id="593" r:id="rId19"/>
    <p:sldId id="594" r:id="rId20"/>
    <p:sldId id="685" r:id="rId21"/>
    <p:sldId id="601" r:id="rId22"/>
    <p:sldId id="686" r:id="rId23"/>
    <p:sldId id="606" r:id="rId24"/>
    <p:sldId id="607" r:id="rId25"/>
    <p:sldId id="649" r:id="rId26"/>
    <p:sldId id="687" r:id="rId27"/>
    <p:sldId id="611" r:id="rId28"/>
    <p:sldId id="612" r:id="rId29"/>
    <p:sldId id="613" r:id="rId30"/>
    <p:sldId id="615" r:id="rId31"/>
    <p:sldId id="617" r:id="rId32"/>
    <p:sldId id="692" r:id="rId33"/>
    <p:sldId id="621" r:id="rId34"/>
    <p:sldId id="625" r:id="rId35"/>
    <p:sldId id="626" r:id="rId36"/>
    <p:sldId id="628" r:id="rId37"/>
    <p:sldId id="644" r:id="rId38"/>
    <p:sldId id="650" r:id="rId39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6" autoAdjust="0"/>
    <p:restoredTop sz="94660"/>
  </p:normalViewPr>
  <p:slideViewPr>
    <p:cSldViewPr snapToObjects="1">
      <p:cViewPr>
        <p:scale>
          <a:sx n="100" d="100"/>
          <a:sy n="100" d="100"/>
        </p:scale>
        <p:origin x="-122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2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1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Microsoft_Word_97_-_2004_Document1.doc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xcel_97_-_2004_Worksheet6.xls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Microsoft_Excel_97_-_2004_Worksheet7.xls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 dirty="0"/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 dirty="0"/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</a:t>
            </a:r>
            <a:r>
              <a:rPr lang="en-US"/>
              <a:t>on </a:t>
            </a:r>
            <a:r>
              <a:rPr lang="en-US" smtClean="0"/>
              <a:t>right</a:t>
            </a:r>
            <a:endParaRPr lang="en-US" dirty="0"/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6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=	 –2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809875"/>
            <a:ext cx="7896225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Virtual Addresses</a:t>
            </a:r>
          </a:p>
          <a:p>
            <a:pPr marL="552450" lvl="1" eaLnBrk="1" hangingPunct="1"/>
            <a:r>
              <a:rPr lang="en-US" dirty="0"/>
              <a:t>Conceptually very large array of bytes</a:t>
            </a:r>
          </a:p>
          <a:p>
            <a:pPr marL="552450" lvl="1" eaLnBrk="1" hangingPunct="1"/>
            <a:r>
              <a:rPr lang="en-US" dirty="0"/>
              <a:t>Actually implemented with hierarchy of different memory types</a:t>
            </a:r>
          </a:p>
          <a:p>
            <a:pPr marL="552450" lvl="1" eaLnBrk="1" hangingPunct="1"/>
            <a:r>
              <a:rPr lang="en-US" dirty="0"/>
              <a:t>System provides address space private to particular “process”</a:t>
            </a:r>
          </a:p>
          <a:p>
            <a:pPr marL="838200" lvl="2" eaLnBrk="1" hangingPunct="1"/>
            <a:r>
              <a:rPr lang="en-US" dirty="0"/>
              <a:t>Program being executed</a:t>
            </a:r>
          </a:p>
          <a:p>
            <a:pPr marL="838200" lvl="2" eaLnBrk="1" hangingPunct="1"/>
            <a:r>
              <a:rPr lang="en-US" dirty="0"/>
              <a:t>Program can clobber its own data, but not that of others</a:t>
            </a:r>
          </a:p>
          <a:p>
            <a:pPr eaLnBrk="1" hangingPunct="1"/>
            <a:r>
              <a:rPr lang="en-US" dirty="0"/>
              <a:t>Compiler + Run-Time System Control Allocation</a:t>
            </a:r>
          </a:p>
          <a:p>
            <a:pPr marL="552450" lvl="1" eaLnBrk="1" hangingPunct="1"/>
            <a:r>
              <a:rPr lang="en-US" dirty="0"/>
              <a:t>Where different program objects should be stored</a:t>
            </a:r>
          </a:p>
          <a:p>
            <a:pPr marL="552450" lvl="1" eaLnBrk="1" hangingPunct="1"/>
            <a:r>
              <a:rPr lang="en-US" dirty="0"/>
              <a:t>All allocation within single virtual address space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47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high order </a:t>
            </a:r>
            <a:r>
              <a:rPr lang="en-US" b="0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 smtClean="0"/>
              <a:t>UMult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  ·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high order </a:t>
            </a:r>
            <a:r>
              <a:rPr lang="en-US" b="0" i="1" dirty="0" smtClean="0"/>
              <a:t>w</a:t>
            </a:r>
            <a:r>
              <a:rPr lang="en-US" dirty="0" smtClean="0"/>
              <a:t> bits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Just Because Number Nonnegative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Has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Including addresses</a:t>
            </a:r>
          </a:p>
          <a:p>
            <a:pPr marL="552450" lvl="1" eaLnBrk="1" hangingPunct="1"/>
            <a:r>
              <a:rPr lang="en-US" dirty="0" smtClean="0"/>
              <a:t>Low</a:t>
            </a:r>
            <a:r>
              <a:rPr lang="en-US" smtClean="0"/>
              <a:t>-end machines </a:t>
            </a:r>
            <a:r>
              <a:rPr lang="en-US" dirty="0"/>
              <a:t>use 32 bits (4 bytes) words</a:t>
            </a:r>
          </a:p>
          <a:p>
            <a:pPr marL="838200" lvl="2" eaLnBrk="1" hangingPunct="1"/>
            <a:r>
              <a:rPr lang="en-US" dirty="0"/>
              <a:t>Limits addresses to 4GB</a:t>
            </a:r>
          </a:p>
          <a:p>
            <a:pPr marL="838200" lvl="2" eaLnBrk="1" hangingPunct="1"/>
            <a:r>
              <a:rPr lang="en-US" dirty="0"/>
              <a:t>Becoming too small for memory-intensive applications</a:t>
            </a:r>
          </a:p>
          <a:p>
            <a:pPr marL="552450" lvl="1" eaLnBrk="1" hangingPunct="1"/>
            <a:r>
              <a:rPr lang="en-US" dirty="0"/>
              <a:t>High-end systems use 64 bits (8 bytes) words</a:t>
            </a:r>
          </a:p>
          <a:p>
            <a:pPr marL="838200" lvl="2" eaLnBrk="1" hangingPunct="1"/>
            <a:r>
              <a:rPr lang="en-US" dirty="0"/>
              <a:t>Potential address space ≈ 1.8 X 10</a:t>
            </a:r>
            <a:r>
              <a:rPr lang="en-US" baseline="32000" dirty="0"/>
              <a:t>19</a:t>
            </a:r>
            <a:r>
              <a:rPr lang="en-US" dirty="0"/>
              <a:t> bytes</a:t>
            </a:r>
          </a:p>
          <a:p>
            <a:pPr marL="838200" lvl="2" eaLnBrk="1" hangingPunct="1"/>
            <a:r>
              <a:rPr lang="en-US" dirty="0"/>
              <a:t>x86-64 machines support 48-bit addresses: 256 Terabytes</a:t>
            </a:r>
          </a:p>
          <a:p>
            <a:pPr marL="552450" lvl="1" eaLnBrk="1" hangingPunct="1"/>
            <a:r>
              <a:rPr lang="en-US" dirty="0"/>
              <a:t>Machines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3128</TotalTime>
  <Words>2001</Words>
  <Application>Microsoft Macintosh PowerPoint</Application>
  <PresentationFormat>On-screen Show (4:3)</PresentationFormat>
  <Paragraphs>702</Paragraphs>
  <Slides>36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template2007</vt:lpstr>
      <vt:lpstr>Title and Content</vt:lpstr>
      <vt:lpstr>Title Only</vt:lpstr>
      <vt:lpstr>Equation</vt:lpstr>
      <vt:lpstr>Document</vt:lpstr>
      <vt:lpstr>Chart</vt:lpstr>
      <vt:lpstr>Bits, Bytes, and Integers</vt:lpstr>
      <vt:lpstr>Encoding Byte Values</vt:lpstr>
      <vt:lpstr>Byte-Oriented Memory Organization</vt:lpstr>
      <vt:lpstr>Machine Words</vt:lpstr>
      <vt:lpstr>Word-Oriented Memory Organization</vt:lpstr>
      <vt:lpstr>Data Representations</vt:lpstr>
      <vt:lpstr>Bits, Bytes, and Integers</vt:lpstr>
      <vt:lpstr>Boolean Algebra</vt:lpstr>
      <vt:lpstr>General Boolean Algebras</vt:lpstr>
      <vt:lpstr>Bit-Level Operations in C</vt:lpstr>
      <vt:lpstr>Contrast: Logic Operations in C</vt:lpstr>
      <vt:lpstr>Shift Operations</vt:lpstr>
      <vt:lpstr>Bits, Bytes, and Integers</vt:lpstr>
      <vt:lpstr>Encoding Integers</vt:lpstr>
      <vt:lpstr>Encoding Example (Cont.)</vt:lpstr>
      <vt:lpstr>Numeric Ranges</vt:lpstr>
      <vt:lpstr>Values for Different Word Sizes</vt:lpstr>
      <vt:lpstr>Today: Bits, Bytes, and Integers</vt:lpstr>
      <vt:lpstr>Casting Surprises</vt:lpstr>
      <vt:lpstr>Bits, Bytes, and Integers</vt:lpstr>
      <vt:lpstr>Sign Extension</vt:lpstr>
      <vt:lpstr>Sign Extension Example</vt:lpstr>
      <vt:lpstr>Expanding, Truncating: Basic Rules</vt:lpstr>
      <vt:lpstr>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Visualizing 2’s Complement Addition</vt:lpstr>
      <vt:lpstr>Negation: Complement &amp; Increment</vt:lpstr>
      <vt:lpstr>Unsigned Multiplication in C</vt:lpstr>
      <vt:lpstr>Signed Multiplication in C</vt:lpstr>
      <vt:lpstr>Power-of-2 Multiply with Shift</vt:lpstr>
      <vt:lpstr>Power-of-2 Divide with Shift</vt:lpstr>
      <vt:lpstr>Integers</vt:lpstr>
      <vt:lpstr>Why Should I Use Unsigned?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Joya</cp:lastModifiedBy>
  <cp:revision>120</cp:revision>
  <cp:lastPrinted>2010-01-19T15:27:43Z</cp:lastPrinted>
  <dcterms:created xsi:type="dcterms:W3CDTF">2011-01-05T19:59:31Z</dcterms:created>
  <dcterms:modified xsi:type="dcterms:W3CDTF">2016-01-10T20:39:08Z</dcterms:modified>
</cp:coreProperties>
</file>