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732" r:id="rId3"/>
  </p:sldMasterIdLst>
  <p:notesMasterIdLst>
    <p:notesMasterId r:id="rId32"/>
  </p:notes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8" r:id="rId28"/>
    <p:sldId id="289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174" autoAdjust="0"/>
  </p:normalViewPr>
  <p:slideViewPr>
    <p:cSldViewPr>
      <p:cViewPr varScale="1">
        <p:scale>
          <a:sx n="93" d="100"/>
          <a:sy n="93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532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Background: Fractional binary numbers</a:t>
            </a:r>
          </a:p>
          <a:p>
            <a:r>
              <a:rPr lang="en-US" dirty="0" smtClean="0"/>
              <a:t>IEEE floating point standard: Definition</a:t>
            </a:r>
          </a:p>
          <a:p>
            <a:r>
              <a:rPr lang="en-US" dirty="0" smtClean="0"/>
              <a:t>Example and properties</a:t>
            </a:r>
          </a:p>
          <a:p>
            <a:r>
              <a:rPr lang="en-US" dirty="0" smtClean="0"/>
              <a:t>Addition</a:t>
            </a:r>
            <a:r>
              <a:rPr lang="en-US" dirty="0" smtClean="0"/>
              <a:t>, multiplication</a:t>
            </a:r>
          </a:p>
          <a:p>
            <a:r>
              <a:rPr lang="en-US" dirty="0" smtClean="0"/>
              <a:t>Floating point in C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Normalized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exp ≠ 000…0 and exp ≠ 111…1</a:t>
            </a:r>
          </a:p>
          <a:p>
            <a:endParaRPr lang="en-US" dirty="0"/>
          </a:p>
          <a:p>
            <a:r>
              <a:rPr lang="en-US" dirty="0"/>
              <a:t>Exponent coded as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/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1.xxx…x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/>
          </a:p>
          <a:p>
            <a:pPr marL="552450" lvl="1"/>
            <a:r>
              <a:rPr lang="en-US" dirty="0"/>
              <a:t> 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xxx…x</a:t>
            </a:r>
            <a:r>
              <a:rPr lang="en-US" dirty="0"/>
              <a:t>: bits of 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endParaRPr lang="en-US" dirty="0"/>
          </a:p>
          <a:p>
            <a:pPr marL="552450" lvl="1"/>
            <a:r>
              <a:rPr lang="en-US" dirty="0"/>
              <a:t>Minimum when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 (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= 1.0)</a:t>
            </a:r>
          </a:p>
          <a:p>
            <a:pPr marL="552450" lvl="1"/>
            <a:r>
              <a:rPr lang="en-US" dirty="0"/>
              <a:t>Maximum when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 (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Value: </a:t>
            </a:r>
            <a:r>
              <a:rPr lang="en-US" sz="1800" dirty="0" smtClean="0">
                <a:latin typeface="Courier New" pitchFamily="49" charset="0"/>
              </a:rPr>
              <a:t>Float </a:t>
            </a:r>
            <a:r>
              <a:rPr lang="en-US" sz="1800" dirty="0">
                <a:latin typeface="Courier New" pitchFamily="49" charset="0"/>
              </a:rPr>
              <a:t>F = 15213.0;</a:t>
            </a:r>
            <a:endParaRPr lang="en-US" sz="1800" dirty="0"/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  <a:endParaRPr lang="en-US" sz="1800" b="0" dirty="0" smtClean="0"/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 smtClean="0"/>
              <a:t>                     </a:t>
            </a:r>
            <a:r>
              <a:rPr lang="en-US" sz="1800" b="0" dirty="0" smtClean="0"/>
              <a:t>= </a:t>
            </a:r>
            <a:r>
              <a:rPr lang="en-US" sz="1800" b="0" dirty="0"/>
              <a:t>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</a:t>
            </a:r>
            <a:r>
              <a:rPr lang="en-US" sz="1800" b="0" dirty="0" smtClean="0"/>
              <a:t>x </a:t>
            </a:r>
            <a:r>
              <a:rPr lang="en-US" sz="1800" b="0" dirty="0"/>
              <a:t>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 smtClean="0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u="sng" dirty="0" smtClean="0">
                <a:latin typeface="Courier New" pitchFamily="49" charset="0"/>
              </a:rPr>
              <a:t>1101101101101</a:t>
            </a:r>
            <a:r>
              <a:rPr lang="en-US" sz="1800" b="1" dirty="0" smtClean="0">
                <a:latin typeface="Courier New" pitchFamily="49" charset="0"/>
              </a:rPr>
              <a:t>0000000000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 smtClean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Exponent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	</a:t>
            </a:r>
            <a:r>
              <a:rPr lang="en-US" sz="1800" dirty="0" smtClean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Bias</a:t>
            </a:r>
            <a:r>
              <a:rPr lang="en-US" sz="1800" dirty="0" smtClean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 smtClean="0"/>
              <a:t>Exp</a:t>
            </a:r>
            <a:r>
              <a:rPr lang="en-US" sz="1800" dirty="0" smtClean="0"/>
              <a:t> 	= 	140 	=	</a:t>
            </a:r>
            <a:r>
              <a:rPr lang="en-US" sz="1800" b="1" dirty="0" smtClean="0">
                <a:latin typeface="Courier New" pitchFamily="49" charset="0"/>
              </a:rPr>
              <a:t>10001100</a:t>
            </a:r>
            <a:r>
              <a:rPr lang="en-US" sz="1800" b="1" baseline="-25000" dirty="0" smtClean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 smtClean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smtClean="0"/>
              <a:t>Result: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800" dirty="0" smtClean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1722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4498" y="6172200"/>
            <a:ext cx="737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153" y="61722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Denormalized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= 000…0</a:t>
            </a:r>
            <a:endParaRPr lang="en-US" dirty="0"/>
          </a:p>
          <a:p>
            <a:r>
              <a:rPr lang="en-US" dirty="0" err="1" smtClean="0"/>
              <a:t>Significand</a:t>
            </a:r>
            <a:r>
              <a:rPr lang="en-US" dirty="0" smtClean="0"/>
              <a:t> </a:t>
            </a:r>
            <a:r>
              <a:rPr lang="en-US" dirty="0"/>
              <a:t>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 smtClean="0"/>
              <a:t>Exponent is -bias + 1 (-bias is negative infinite)</a:t>
            </a:r>
          </a:p>
          <a:p>
            <a:r>
              <a:rPr lang="en-US" dirty="0" smtClean="0"/>
              <a:t>Cases</a:t>
            </a:r>
            <a:endParaRPr lang="en-US" dirty="0"/>
          </a:p>
          <a:p>
            <a:pPr marL="552450" lvl="1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838200" lvl="2"/>
            <a:r>
              <a:rPr lang="en-US" dirty="0"/>
              <a:t>Numbers very close to 0.0</a:t>
            </a:r>
          </a:p>
          <a:p>
            <a:pPr marL="838200" lvl="2"/>
            <a:r>
              <a:rPr lang="en-US" dirty="0"/>
              <a:t>Lose precision as get smaller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dirty="0"/>
              <a:t>Represents value </a:t>
            </a:r>
            <a:r>
              <a:rPr lang="en-US" sz="2400" dirty="0" smtClean="0">
                <a:sym typeface="Symbol"/>
              </a:rPr>
              <a:t></a:t>
            </a:r>
            <a:r>
              <a:rPr lang="en-US" dirty="0" smtClean="0"/>
              <a:t> </a:t>
            </a:r>
            <a:r>
              <a:rPr lang="en-US" dirty="0"/>
              <a:t>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</a:t>
            </a:r>
            <a:r>
              <a:rPr lang="en-US" dirty="0" smtClean="0"/>
              <a:t>+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/>
              <a:t>,  </a:t>
            </a:r>
            <a:r>
              <a:rPr lang="en-US" dirty="0"/>
              <a:t>1.0/−0.0 = </a:t>
            </a:r>
            <a:r>
              <a:rPr lang="en-US" dirty="0" smtClean="0"/>
              <a:t>−</a:t>
            </a:r>
            <a:r>
              <a:rPr lang="en-US" dirty="0" smtClean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000…0</a:t>
            </a:r>
            <a:endParaRPr lang="en-US" dirty="0"/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−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 smtClean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 smtClean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</a:rPr>
              <a:t>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+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graphicFrame>
        <p:nvGraphicFramePr>
          <p:cNvPr id="33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Floating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Point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Example and properties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</a:t>
            </a:r>
            <a:r>
              <a:rPr lang="en-US" dirty="0" smtClean="0">
                <a:solidFill>
                  <a:srgbClr val="A5A5A5"/>
                </a:solidFill>
                <a:ea typeface="Calibri" charset="0"/>
                <a:cs typeface="Calibri" charset="0"/>
              </a:rPr>
              <a:t>ddition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, multiplication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 dirty="0"/>
          </a:p>
          <a:p>
            <a:pPr marL="215900" indent="-215900"/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 dirty="0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 dirty="0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 dirty="0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/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Worksheet" r:id="rId3" imgW="7848600" imgH="952500" progId="Excel.Sheet.8">
                  <p:embed/>
                </p:oleObj>
              </mc:Choice>
              <mc:Fallback>
                <p:oleObj name="Worksheet" r:id="rId3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23-1-1 = 3</a:t>
            </a:r>
          </a:p>
          <a:p>
            <a:pPr marL="552450" lvl="1"/>
            <a:endParaRPr lang="en-US"/>
          </a:p>
          <a:p>
            <a:r>
              <a:rPr lang="en-US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</a:t>
            </a: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/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397000"/>
                <a:gridCol w="228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2" name="Worksheet" r:id="rId3" imgW="7848600" imgH="965200" progId="Excel.Sheet.8">
                  <p:embed/>
                </p:oleObj>
              </mc:Choice>
              <mc:Fallback>
                <p:oleObj name="Worksheet" r:id="rId3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1011.101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Special Properties of Encoding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</a:t>
            </a:r>
            <a:r>
              <a:rPr lang="en-US" dirty="0"/>
              <a:t>S</a:t>
            </a:r>
            <a:r>
              <a:rPr lang="en-US" dirty="0" smtClean="0"/>
              <a:t>igned </a:t>
            </a:r>
            <a:r>
              <a:rPr lang="en-US" dirty="0"/>
              <a:t>Integer Comparison</a:t>
            </a:r>
          </a:p>
          <a:p>
            <a:pPr marL="552450" lvl="1"/>
            <a:r>
              <a:rPr lang="en-US" dirty="0" smtClean="0"/>
              <a:t>Must </a:t>
            </a:r>
            <a:r>
              <a:rPr lang="en-US" dirty="0"/>
              <a:t>consider </a:t>
            </a:r>
            <a:r>
              <a:rPr lang="en-US" dirty="0" smtClean="0"/>
              <a:t>−0 </a:t>
            </a:r>
            <a:r>
              <a:rPr lang="en-US" dirty="0"/>
              <a:t>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Floating </a:t>
            </a:r>
            <a:r>
              <a:rPr lang="en-US" dirty="0"/>
              <a:t>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/>
              <a:t>A</a:t>
            </a:r>
            <a:r>
              <a:rPr lang="en-US" dirty="0" smtClean="0"/>
              <a:t>ddition</a:t>
            </a:r>
            <a:r>
              <a:rPr lang="en-US" dirty="0"/>
              <a:t>, multiplication</a:t>
            </a:r>
          </a:p>
          <a:p>
            <a:r>
              <a:rPr lang="en-US" dirty="0">
                <a:solidFill>
                  <a:srgbClr val="B3B3B3"/>
                </a:solidFill>
              </a:rPr>
              <a:t>Floating point in C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FP Addition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Floating </a:t>
            </a:r>
            <a:r>
              <a:rPr lang="en-US" dirty="0"/>
              <a:t>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A</a:t>
            </a:r>
            <a:r>
              <a:rPr lang="en-US" dirty="0" smtClean="0">
                <a:solidFill>
                  <a:srgbClr val="B3B3B3"/>
                </a:solidFill>
              </a:rPr>
              <a:t>ddition</a:t>
            </a:r>
            <a:r>
              <a:rPr lang="en-US" dirty="0">
                <a:solidFill>
                  <a:srgbClr val="B3B3B3"/>
                </a:solidFill>
              </a:rPr>
              <a:t>, multiplication</a:t>
            </a:r>
          </a:p>
          <a:p>
            <a:r>
              <a:rPr lang="en-US" dirty="0"/>
              <a:t>Floating point in C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C Guarantees Two Levels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	single precision</a:t>
            </a:r>
          </a:p>
          <a:p>
            <a:pPr marL="317500" lvl="1" indent="0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/>
              <a:t>Conversions/Casting</a:t>
            </a:r>
          </a:p>
          <a:p>
            <a:pPr marL="317500" lvl="1" indent="0"/>
            <a:r>
              <a:rPr lang="en-US"/>
              <a:t>Casting between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,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, and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changes bit representation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/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/>
          </a:p>
          <a:p>
            <a:pPr marL="838200" lvl="2"/>
            <a:r>
              <a:rPr lang="en-US"/>
              <a:t>Truncates fractional part</a:t>
            </a:r>
          </a:p>
          <a:p>
            <a:pPr marL="838200" lvl="2"/>
            <a:r>
              <a:rPr lang="en-US"/>
              <a:t>Like rounding toward zero</a:t>
            </a:r>
          </a:p>
          <a:p>
            <a:pPr marL="838200" lvl="2"/>
            <a:r>
              <a:rPr lang="en-US"/>
              <a:t>Not defined when out of range or NaN: Generally sets to TMin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/>
          </a:p>
          <a:p>
            <a:pPr marL="838200" lvl="2"/>
            <a:r>
              <a:rPr lang="en-US"/>
              <a:t>Exact conversion, as long as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has ≤ 53 bit word size</a:t>
            </a:r>
          </a:p>
          <a:p>
            <a:pPr marL="317500" lvl="1" indent="0"/>
            <a:r>
              <a:rPr lang="en-US"/>
              <a:t>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/>
              <a:t> →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/>
          </a:p>
          <a:p>
            <a:pPr marL="838200" lvl="2"/>
            <a:r>
              <a:rPr lang="en-US"/>
              <a:t>Will round according to rounding mode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 smtClean="0">
                <a:latin typeface="Calibri" charset="0"/>
                <a:ea typeface="Calibri" charset="0"/>
                <a:cs typeface="Calibri" charset="0"/>
                <a:sym typeface="Calibri" charset="0"/>
              </a:rPr>
              <a:t>Floating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Point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A</a:t>
            </a:r>
            <a:r>
              <a:rPr lang="en-US" dirty="0" smtClean="0">
                <a:solidFill>
                  <a:srgbClr val="B3B3B3"/>
                </a:solidFill>
              </a:rPr>
              <a:t>ddition</a:t>
            </a:r>
            <a:r>
              <a:rPr lang="en-US" dirty="0">
                <a:solidFill>
                  <a:srgbClr val="B3B3B3"/>
                </a:solidFill>
              </a:rPr>
              <a:t>, multiplication</a:t>
            </a:r>
          </a:p>
          <a:p>
            <a:r>
              <a:rPr lang="en-US" dirty="0">
                <a:solidFill>
                  <a:srgbClr val="B3B3B3"/>
                </a:solidFill>
              </a:rPr>
              <a:t>Floating point in C</a:t>
            </a:r>
          </a:p>
          <a:p>
            <a:r>
              <a:rPr lang="en-US" dirty="0"/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IEEE Floating Point has clear mathematical  properties</a:t>
            </a:r>
          </a:p>
          <a:p>
            <a:r>
              <a:rPr lang="en-US" dirty="0"/>
              <a:t>Represents numbers of form M x 2</a:t>
            </a:r>
            <a:r>
              <a:rPr lang="en-US" baseline="32000" dirty="0"/>
              <a:t>E</a:t>
            </a:r>
            <a:endParaRPr lang="en-US" dirty="0"/>
          </a:p>
          <a:p>
            <a:r>
              <a:rPr lang="en-US" dirty="0"/>
              <a:t>One can reason about operations independent of implementation</a:t>
            </a:r>
          </a:p>
          <a:p>
            <a:pPr marL="552450" lvl="1"/>
            <a:r>
              <a:rPr lang="en-US" dirty="0"/>
              <a:t>As if computed with perfect precision and then rounded</a:t>
            </a:r>
          </a:p>
          <a:p>
            <a:r>
              <a:rPr lang="en-US" dirty="0"/>
              <a:t>Not the same as real arithmetic</a:t>
            </a:r>
          </a:p>
          <a:p>
            <a:pPr marL="552450" lvl="1"/>
            <a:r>
              <a:rPr lang="en-US" dirty="0"/>
              <a:t>Violates associativity/</a:t>
            </a:r>
            <a:r>
              <a:rPr lang="en-US"/>
              <a:t>distributivity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/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 smtClean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/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/>
                <a:gridCol w="584200"/>
                <a:gridCol w="685800"/>
                <a:gridCol w="571500"/>
                <a:gridCol w="571500"/>
                <a:gridCol w="571500"/>
                <a:gridCol w="571500"/>
                <a:gridCol w="571500"/>
                <a:gridCol w="571500"/>
                <a:gridCol w="685800"/>
                <a:gridCol w="5715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5 3/4	101.11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2 7/8	10.111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7/16	0.0111</a:t>
            </a:r>
            <a:r>
              <a:rPr lang="en-US" sz="2000" baseline="-6000" dirty="0" smtClean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right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</a:t>
            </a:r>
            <a:r>
              <a:rPr lang="en-US" sz="20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left</a:t>
            </a: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  <a:p>
            <a:pPr marL="254000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520700" lvl="1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1/3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0.0101010101[01]…</a:t>
            </a:r>
            <a:r>
              <a:rPr lang="en-US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1/5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0.001100110011[0011]…</a:t>
            </a:r>
            <a:r>
              <a:rPr lang="en-US" baseline="-6000" dirty="0" smtClean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dirty="0" smtClean="0">
              <a:latin typeface="Monaco" charset="0"/>
              <a:sym typeface="Monaco" charset="0"/>
            </a:endParaRPr>
          </a:p>
          <a:p>
            <a:pPr marL="552450" lvl="1">
              <a:tabLst>
                <a:tab pos="1828800" algn="l"/>
              </a:tabLst>
            </a:pPr>
            <a:r>
              <a:rPr lang="en-US" dirty="0" smtClean="0"/>
              <a:t>1/10</a:t>
            </a:r>
            <a:r>
              <a:rPr lang="en-US" dirty="0"/>
              <a:t>	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0.0001100110011[0011]…</a:t>
            </a:r>
            <a:r>
              <a:rPr lang="en-US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Floating </a:t>
            </a:r>
            <a:r>
              <a:rPr lang="en-US" dirty="0"/>
              <a:t>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 dirty="0"/>
              <a:t>IEEE floating point standard: Definition</a:t>
            </a:r>
          </a:p>
          <a:p>
            <a:r>
              <a:rPr lang="en-US" dirty="0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 dirty="0">
                <a:solidFill>
                  <a:srgbClr val="B3B3B3"/>
                </a:solidFill>
              </a:rPr>
              <a:t>A</a:t>
            </a:r>
            <a:r>
              <a:rPr lang="en-US" dirty="0" smtClean="0">
                <a:solidFill>
                  <a:srgbClr val="B3B3B3"/>
                </a:solidFill>
              </a:rPr>
              <a:t>ddition</a:t>
            </a:r>
            <a:r>
              <a:rPr lang="en-US" dirty="0">
                <a:solidFill>
                  <a:srgbClr val="B3B3B3"/>
                </a:solidFill>
              </a:rPr>
              <a:t>, multiplication</a:t>
            </a:r>
          </a:p>
          <a:p>
            <a:r>
              <a:rPr lang="en-US" dirty="0">
                <a:solidFill>
                  <a:srgbClr val="B3B3B3"/>
                </a:solidFill>
              </a:rPr>
              <a:t>Floating point in C</a:t>
            </a:r>
          </a:p>
          <a:p>
            <a:r>
              <a:rPr lang="en-US" dirty="0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Numerical Form: </a:t>
            </a:r>
            <a:br>
              <a:rPr lang="en-US"/>
            </a:br>
            <a:r>
              <a:rPr lang="en-US"/>
              <a:t>			(–1)</a:t>
            </a:r>
            <a:r>
              <a:rPr lang="en-US" baseline="32000"/>
              <a:t>s</a:t>
            </a:r>
            <a:r>
              <a:rPr lang="en-US"/>
              <a:t>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2</a:t>
            </a:r>
            <a:r>
              <a:rPr lang="en-US" baseline="3200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/>
              <a:t> determines whether number is negative or positive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 normally a fractional value in range [1.0,2.0).</a:t>
            </a:r>
          </a:p>
          <a:p>
            <a:pPr marL="552450" lvl="1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/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weights value by power of two</a:t>
            </a:r>
          </a:p>
          <a:p>
            <a:endParaRPr lang="en-US"/>
          </a:p>
          <a:p>
            <a:r>
              <a:rPr lang="en-US"/>
              <a:t>Encoding</a:t>
            </a:r>
          </a:p>
          <a:p>
            <a:pPr marL="552450" lvl="1"/>
            <a:r>
              <a:rPr lang="en-US"/>
              <a:t>MSB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/>
              <a:t> is sign bit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/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/>
              <a:t> (but is not equal to E)</a:t>
            </a:r>
          </a:p>
          <a:p>
            <a:pPr marL="552450" lvl="1"/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/>
              <a:t> field encodes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Precisions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/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/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/>
                <a:gridCol w="1841500"/>
                <a:gridCol w="5143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Pages>0</Pages>
  <Words>1175</Words>
  <Characters>0</Characters>
  <Application>Microsoft Macintosh PowerPoint</Application>
  <PresentationFormat>On-screen Show (4:3)</PresentationFormat>
  <Lines>0</Lines>
  <Paragraphs>384</Paragraphs>
  <Slides>28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Title and Content</vt:lpstr>
      <vt:lpstr>Title Only</vt:lpstr>
      <vt:lpstr>template2007</vt:lpstr>
      <vt:lpstr>Worksheet</vt:lpstr>
      <vt:lpstr>Floating Point</vt:lpstr>
      <vt:lpstr>Fractional binary numbers</vt:lpstr>
      <vt:lpstr>Fractional Binary Numbers</vt:lpstr>
      <vt:lpstr>Fractional Binary Numbers: Examples</vt:lpstr>
      <vt:lpstr>Representable Numbers</vt:lpstr>
      <vt:lpstr>Floating Point</vt:lpstr>
      <vt:lpstr>IEEE Floating Point</vt:lpstr>
      <vt:lpstr>Floating Point Representation</vt:lpstr>
      <vt:lpstr>Precisions</vt:lpstr>
      <vt:lpstr>Normalized Values</vt:lpstr>
      <vt:lpstr>Normalized Encoding Example</vt:lpstr>
      <vt:lpstr>Denormalized Values</vt:lpstr>
      <vt:lpstr>Special Values</vt:lpstr>
      <vt:lpstr>Visualization: Floating Point Encodings</vt:lpstr>
      <vt:lpstr>Floating Point</vt:lpstr>
      <vt:lpstr>Tiny Floating Point Example</vt:lpstr>
      <vt:lpstr>Dynamic Range (Positive Only)</vt:lpstr>
      <vt:lpstr>Distribution of Values</vt:lpstr>
      <vt:lpstr>Distribution of Values (close-up view)</vt:lpstr>
      <vt:lpstr>Interesting Numbers</vt:lpstr>
      <vt:lpstr>Special Properties of Encoding</vt:lpstr>
      <vt:lpstr>Floating Point</vt:lpstr>
      <vt:lpstr>FP Multiplication</vt:lpstr>
      <vt:lpstr>FP Addition</vt:lpstr>
      <vt:lpstr>Floating Point</vt:lpstr>
      <vt:lpstr>Floating Point in C</vt:lpstr>
      <vt:lpstr>Floating Point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Joya</cp:lastModifiedBy>
  <cp:revision>56</cp:revision>
  <dcterms:created xsi:type="dcterms:W3CDTF">2011-01-05T19:58:47Z</dcterms:created>
  <dcterms:modified xsi:type="dcterms:W3CDTF">2016-01-15T16:56:59Z</dcterms:modified>
</cp:coreProperties>
</file>