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645" r:id="rId2"/>
    <p:sldId id="580" r:id="rId3"/>
    <p:sldId id="581" r:id="rId4"/>
    <p:sldId id="633" r:id="rId5"/>
    <p:sldId id="646" r:id="rId6"/>
    <p:sldId id="632" r:id="rId7"/>
    <p:sldId id="587" r:id="rId8"/>
    <p:sldId id="662" r:id="rId9"/>
    <p:sldId id="661" r:id="rId10"/>
    <p:sldId id="588" r:id="rId11"/>
    <p:sldId id="589" r:id="rId12"/>
    <p:sldId id="594" r:id="rId13"/>
    <p:sldId id="647" r:id="rId14"/>
    <p:sldId id="639" r:id="rId15"/>
    <p:sldId id="649" r:id="rId16"/>
    <p:sldId id="597" r:id="rId17"/>
    <p:sldId id="598" r:id="rId18"/>
    <p:sldId id="599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60" r:id="rId27"/>
    <p:sldId id="651" r:id="rId28"/>
    <p:sldId id="652" r:id="rId29"/>
    <p:sldId id="657" r:id="rId30"/>
    <p:sldId id="658" r:id="rId31"/>
    <p:sldId id="663" r:id="rId32"/>
    <p:sldId id="664" r:id="rId33"/>
    <p:sldId id="665" r:id="rId34"/>
    <p:sldId id="666" r:id="rId35"/>
    <p:sldId id="667" r:id="rId36"/>
    <p:sldId id="669" r:id="rId37"/>
    <p:sldId id="672" r:id="rId38"/>
    <p:sldId id="673" r:id="rId39"/>
    <p:sldId id="674" r:id="rId40"/>
    <p:sldId id="675" r:id="rId41"/>
    <p:sldId id="676" r:id="rId42"/>
    <p:sldId id="677" r:id="rId43"/>
    <p:sldId id="678" r:id="rId44"/>
    <p:sldId id="679" r:id="rId45"/>
    <p:sldId id="685" r:id="rId46"/>
    <p:sldId id="686" r:id="rId47"/>
    <p:sldId id="687" r:id="rId48"/>
    <p:sldId id="688" r:id="rId49"/>
    <p:sldId id="689" r:id="rId50"/>
    <p:sldId id="690" r:id="rId51"/>
    <p:sldId id="691" r:id="rId52"/>
    <p:sldId id="693" r:id="rId53"/>
    <p:sldId id="694" r:id="rId54"/>
    <p:sldId id="696" r:id="rId55"/>
    <p:sldId id="697" r:id="rId56"/>
    <p:sldId id="698" r:id="rId57"/>
    <p:sldId id="700" r:id="rId58"/>
    <p:sldId id="701" r:id="rId59"/>
    <p:sldId id="702" r:id="rId60"/>
    <p:sldId id="703" r:id="rId61"/>
    <p:sldId id="704" r:id="rId62"/>
    <p:sldId id="705" r:id="rId63"/>
    <p:sldId id="706" r:id="rId64"/>
  </p:sldIdLst>
  <p:sldSz cx="9144000" cy="6858000" type="screen4x3"/>
  <p:notesSz cx="7302500" cy="9586913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tags" Target="tags/tag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262F6-BF62-48B3-9B2E-845651183BA4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85762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–O1 –m32 -</a:t>
            </a:r>
            <a:r>
              <a:rPr lang="en-US" sz="2000" dirty="0">
                <a:latin typeface="Courier New" pitchFamily="49" charset="0"/>
              </a:rPr>
              <a:t>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12(%ebp),%eax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8(%ebp),%</a:t>
            </a:r>
            <a:r>
              <a:rPr lang="en-US" sz="1800" dirty="0" smtClean="0">
                <a:latin typeface="Courier New" pitchFamily="49" charset="0"/>
              </a:rPr>
              <a:t>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986104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</a:rPr>
              <a:t>/local/bin/</a:t>
            </a: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–O1 </a:t>
            </a:r>
            <a:r>
              <a:rPr lang="en-US" dirty="0">
                <a:latin typeface="Courier New" pitchFamily="49" charset="0"/>
              </a:rPr>
              <a:t>-S </a:t>
            </a:r>
            <a:r>
              <a:rPr lang="en-US" dirty="0" smtClean="0">
                <a:latin typeface="Courier New" pitchFamily="49" charset="0"/>
              </a:rPr>
              <a:t>–m32 </a:t>
            </a:r>
            <a:r>
              <a:rPr lang="en-US" dirty="0" err="1" smtClean="0">
                <a:latin typeface="Courier New" pitchFamily="49" charset="0"/>
              </a:rPr>
              <a:t>code.c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code.s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0x080483c4 &lt;sum+0&gt;: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0x080483c5 &lt;sum+1&gt;: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0x080483c7 &lt;sum+3&gt;: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0x080483ca &lt;sum+6&gt;:     add    0x8(%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0x080483cd &lt;sum+9&gt;: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 dirty="0"/>
              <a:t>Disassembling Object Code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0x401040: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/>
              <a:t>Moving Data: IA32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4 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edx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12(%ebp),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ecx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Totally </a:t>
            </a:r>
            <a:r>
              <a:rPr lang="en-US" dirty="0" smtClean="0"/>
              <a:t>dominate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0x124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1447800" y="15240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CC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4374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436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/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7329487" cy="838200"/>
          </a:xfrm>
          <a:ln/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dirty="0"/>
              <a:t>Extend existing registers.  Add 8 new ones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Instructions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Long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/>
              <a:t> (4 Bytes) ↔ Quad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/>
              <a:t> (8 Bytes)</a:t>
            </a:r>
          </a:p>
          <a:p>
            <a:endParaRPr lang="en-US"/>
          </a:p>
          <a:p>
            <a:r>
              <a:rPr lang="en-US"/>
              <a:t>New instructions: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salq</a:t>
            </a:r>
            <a:endParaRPr lang="en-US"/>
          </a:p>
          <a:p>
            <a:pPr marL="552450" lvl="1"/>
            <a:r>
              <a:rPr lang="en-US"/>
              <a:t>etc.</a:t>
            </a:r>
          </a:p>
          <a:p>
            <a:pPr marL="552450" lvl="1"/>
            <a:endParaRPr lang="en-US"/>
          </a:p>
          <a:p>
            <a:r>
              <a:rPr lang="en-US"/>
              <a:t>32-bit instructions that generate 32-bit results</a:t>
            </a:r>
          </a:p>
          <a:p>
            <a:pPr marL="552450" lvl="1"/>
            <a:r>
              <a:rPr lang="en-US"/>
              <a:t>Set higher order bits of destination register to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/>
          </a:p>
          <a:p>
            <a:pPr marL="552450" lvl="1"/>
            <a:r>
              <a:rPr lang="en-US"/>
              <a:t>Example: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32-bit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 smtClean="0"/>
              <a:t> operation</a:t>
            </a:r>
          </a:p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</a:t>
            </a:r>
            <a:r>
              <a:rPr lang="en-US" dirty="0"/>
              <a:t>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Capable </a:t>
            </a:r>
            <a:r>
              <a:rPr lang="en-US" dirty="0"/>
              <a:t>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4F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2667-3333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multicore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long </a:t>
            </a:r>
            <a:r>
              <a:rPr lang="en-US" dirty="0" err="1" smtClean="0"/>
              <a:t>int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95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64-bit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dirty="0" err="1" smtClean="0">
                <a:latin typeface="Courier New Bold Italic" charset="0"/>
                <a:cs typeface="Courier New Bold Italic" charset="0"/>
                <a:sym typeface="Courier New Bold Italic" charset="0"/>
              </a:rPr>
              <a:t>q</a:t>
            </a:r>
            <a:r>
              <a:rPr lang="en-US" smtClean="0"/>
              <a:t> operation</a:t>
            </a:r>
            <a:endParaRPr lang="en-US" dirty="0" smtClean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546225"/>
            <a:ext cx="4191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</a:t>
            </a:r>
            <a:r>
              <a:rPr lang="en-US" sz="1800" dirty="0" err="1" smtClean="0">
                <a:latin typeface="Courier New" pitchFamily="49" charset="0"/>
              </a:rPr>
              <a:t>(long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err="1" smtClean="0">
                <a:latin typeface="Courier New" pitchFamily="49" charset="0"/>
              </a:rPr>
              <a:t>swap_l</a:t>
            </a:r>
            <a:r>
              <a:rPr lang="en-US" sz="2000" dirty="0" smtClean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Complete addressing mode, address computation (</a:t>
            </a:r>
            <a:r>
              <a:rPr lang="en-US" dirty="0" err="1"/>
              <a:t>leal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operations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19222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Complete Memory Addressing Modes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5429250"/>
          </a:xfrm>
          <a:ln/>
        </p:spPr>
        <p:txBody>
          <a:bodyPr/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 smtClean="0"/>
              <a:t>D</a:t>
            </a:r>
            <a:r>
              <a:rPr lang="en-US" dirty="0"/>
              <a:t>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smtClean="0"/>
              <a:t>D</a:t>
            </a:r>
            <a:r>
              <a:rPr lang="en-US" dirty="0"/>
              <a:t>: 	Constant “displacement” 1, 2, </a:t>
            </a:r>
            <a:r>
              <a:rPr lang="en-US" dirty="0" smtClean="0"/>
              <a:t>4, etc…</a:t>
            </a:r>
            <a:endParaRPr lang="en-US" dirty="0"/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 smtClean="0"/>
              <a:t>Rb</a:t>
            </a:r>
            <a:r>
              <a:rPr lang="en-US" dirty="0" smtClean="0"/>
              <a:t>: Base </a:t>
            </a:r>
            <a:r>
              <a:rPr lang="en-US" dirty="0"/>
              <a:t>register: Any of 8 integer registers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/>
          </a:p>
          <a:p>
            <a:pPr marL="838200" lvl="2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Unlikely you’d use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/>
              <a:t>, either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S: 	Scale: 1, 2, 4, or 8 (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why these numbers?</a:t>
            </a:r>
            <a:r>
              <a:rPr lang="en-US" dirty="0" smtClean="0"/>
              <a:t>)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Rb</a:t>
            </a:r>
            <a:r>
              <a:rPr lang="en-US" dirty="0"/>
              <a:t> + S*</a:t>
            </a:r>
            <a:r>
              <a:rPr lang="en-US" dirty="0" err="1"/>
              <a:t>Ri</a:t>
            </a:r>
            <a:r>
              <a:rPr lang="en-US" dirty="0"/>
              <a:t> + </a:t>
            </a:r>
            <a:r>
              <a:rPr lang="en-US" dirty="0" smtClean="0"/>
              <a:t>D</a:t>
            </a:r>
            <a:endParaRPr lang="en-US" dirty="0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 smtClean="0"/>
              <a:t>Special Cases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 smtClean="0"/>
              <a:t>(</a:t>
            </a:r>
            <a:r>
              <a:rPr lang="en-US" dirty="0" err="1" smtClean="0"/>
              <a:t>Rb</a:t>
            </a:r>
            <a:r>
              <a:rPr lang="en-US" dirty="0" smtClean="0"/>
              <a:t>)		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 smtClean="0"/>
              <a:t>D(</a:t>
            </a:r>
            <a:r>
              <a:rPr lang="en-US" dirty="0" err="1" smtClean="0"/>
              <a:t>Rb</a:t>
            </a:r>
            <a:r>
              <a:rPr lang="en-US" dirty="0" smtClean="0"/>
              <a:t>)	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 + D]</a:t>
            </a:r>
            <a:endParaRPr lang="en-US" dirty="0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53302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leal (%eax,%eax,2), %eax  ;t &lt;- x+x*2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sall $2, %eax     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6515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/>
              <a:t>Arithmetic operations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Control</a:t>
            </a:r>
            <a:r>
              <a:rPr lang="en-US" dirty="0">
                <a:solidFill>
                  <a:srgbClr val="B3B3B3"/>
                </a:solidFill>
              </a:rPr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>
                <a:solidFill>
                  <a:srgbClr val="B3B3B3"/>
                </a:solidFill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3707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endParaRPr lang="en-US" dirty="0" smtClean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&gt;&gt; </a:t>
            </a:r>
            <a:r>
              <a:rPr lang="en-US" dirty="0" err="1" smtClean="0"/>
              <a:t>Src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 smtClean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See </a:t>
            </a:r>
            <a:r>
              <a:rPr lang="en-US" dirty="0"/>
              <a:t>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15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40144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6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517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124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 smtClean="0"/>
              <a:t>Instructions in different order from C code</a:t>
            </a:r>
          </a:p>
          <a:p>
            <a:pPr lvl="1"/>
            <a:r>
              <a:rPr lang="en-US" dirty="0" smtClean="0"/>
              <a:t>Some expressions require multiple instructions</a:t>
            </a:r>
          </a:p>
          <a:p>
            <a:pPr lvl="1"/>
            <a:r>
              <a:rPr lang="en-US" dirty="0" smtClean="0"/>
              <a:t>Some instructions cover multiple expressions</a:t>
            </a:r>
          </a:p>
          <a:p>
            <a:pPr lvl="1"/>
            <a:r>
              <a:rPr lang="en-US" dirty="0" smtClean="0"/>
              <a:t>Get exact same code when compile: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)*(x+4+48*y)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  <p:sp>
        <p:nvSpPr>
          <p:cNvPr id="8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65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524000" y="1371600"/>
            <a:ext cx="1905000" cy="4724400"/>
          </a:xfrm>
          <a:prstGeom prst="rect">
            <a:avLst/>
          </a:prstGeom>
          <a:solidFill>
            <a:srgbClr val="CFC183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74638" y="325438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Intel x86 Processors: Overview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05000" y="1409700"/>
            <a:ext cx="1524000" cy="3581400"/>
          </a:xfrm>
          <a:prstGeom prst="rect">
            <a:avLst/>
          </a:prstGeom>
          <a:solidFill>
            <a:srgbClr val="DDD3A7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582021" y="4937125"/>
            <a:ext cx="1846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Calibri" pitchFamily="34" charset="0"/>
              </a:rPr>
              <a:t>X86-64 / </a:t>
            </a:r>
            <a:r>
              <a:rPr lang="en-US" sz="2000" dirty="0" smtClean="0">
                <a:latin typeface="Calibri" pitchFamily="34" charset="0"/>
              </a:rPr>
              <a:t>EM64t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286000" y="1409700"/>
            <a:ext cx="1143000" cy="914400"/>
          </a:xfrm>
          <a:prstGeom prst="rect">
            <a:avLst/>
          </a:prstGeom>
          <a:solidFill>
            <a:srgbClr val="EAE4C8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981200" y="2305050"/>
            <a:ext cx="1518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</a:rPr>
              <a:t>X86-32/IA32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565400" y="13716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</a:rPr>
              <a:t>X86-16</a:t>
            </a:r>
          </a:p>
        </p:txBody>
      </p:sp>
      <p:cxnSp>
        <p:nvCxnSpPr>
          <p:cNvPr id="6155" name="Straight Connector 15"/>
          <p:cNvCxnSpPr>
            <a:cxnSpLocks noChangeShapeType="1"/>
          </p:cNvCxnSpPr>
          <p:nvPr/>
        </p:nvCxnSpPr>
        <p:spPr bwMode="auto">
          <a:xfrm>
            <a:off x="3429000" y="2324100"/>
            <a:ext cx="26670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cxnSp>
        <p:nvCxnSpPr>
          <p:cNvPr id="6156" name="Straight Connector 18"/>
          <p:cNvCxnSpPr>
            <a:cxnSpLocks noChangeShapeType="1"/>
          </p:cNvCxnSpPr>
          <p:nvPr/>
        </p:nvCxnSpPr>
        <p:spPr bwMode="auto">
          <a:xfrm>
            <a:off x="3429000" y="4991100"/>
            <a:ext cx="27432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4724400" y="1400175"/>
            <a:ext cx="6527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8086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286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724400" y="2314575"/>
            <a:ext cx="15718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386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486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 MMX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III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4E</a:t>
            </a:r>
          </a:p>
        </p:txBody>
      </p:sp>
      <p:sp>
        <p:nvSpPr>
          <p:cNvPr id="6159" name="TextBox 23"/>
          <p:cNvSpPr txBox="1">
            <a:spLocks noChangeArrowheads="1"/>
          </p:cNvSpPr>
          <p:nvPr/>
        </p:nvSpPr>
        <p:spPr bwMode="auto">
          <a:xfrm>
            <a:off x="4724400" y="4968875"/>
            <a:ext cx="12640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Pentium 4F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Core 2 </a:t>
            </a:r>
            <a:r>
              <a:rPr lang="en-US" sz="1800" dirty="0" smtClean="0">
                <a:latin typeface="Calibri" pitchFamily="34" charset="0"/>
              </a:rPr>
              <a:t>Duo</a:t>
            </a:r>
          </a:p>
          <a:p>
            <a:pPr eaLnBrk="0" hangingPunct="0"/>
            <a:r>
              <a:rPr lang="en-US" sz="1800" dirty="0" smtClean="0">
                <a:latin typeface="Calibri" pitchFamily="34" charset="0"/>
              </a:rPr>
              <a:t>Core i7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60" name="TextBox 26"/>
          <p:cNvSpPr txBox="1">
            <a:spLocks noChangeArrowheads="1"/>
          </p:cNvSpPr>
          <p:nvPr/>
        </p:nvSpPr>
        <p:spPr bwMode="auto">
          <a:xfrm>
            <a:off x="1748161" y="6248400"/>
            <a:ext cx="5948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</a:rPr>
              <a:t>IA: </a:t>
            </a:r>
            <a:r>
              <a:rPr lang="en-US" dirty="0">
                <a:latin typeface="Calibri" pitchFamily="34" charset="0"/>
              </a:rPr>
              <a:t>often redefined as latest Intel architecture</a:t>
            </a:r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>
            <a:off x="7162800" y="1485900"/>
            <a:ext cx="914400" cy="4724400"/>
          </a:xfrm>
          <a:prstGeom prst="downArrow">
            <a:avLst>
              <a:gd name="adj1" fmla="val 50000"/>
              <a:gd name="adj2" fmla="val 12916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7239000" y="4991100"/>
            <a:ext cx="772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1585913" y="990600"/>
            <a:ext cx="1888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Architectures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4451350" y="990600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Processors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2771384" y="3154363"/>
            <a:ext cx="6576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 dirty="0">
                <a:latin typeface="Calibri" pitchFamily="34" charset="0"/>
              </a:rPr>
              <a:t>MMX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SSE2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SSE3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48393" y="5753100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>
                <a:latin typeface="Calibri" pitchFamily="34" charset="0"/>
              </a:rPr>
              <a:t>SSE4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683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196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33400" y="4267200"/>
            <a:ext cx="3124200" cy="276999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= 8192, 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– 7 = 8185</a:t>
            </a:r>
          </a:p>
        </p:txBody>
      </p:sp>
    </p:spTree>
    <p:extLst>
      <p:ext uri="{BB962C8B-B14F-4D97-AF65-F5344CB8AC3E}">
        <p14:creationId xmlns:p14="http://schemas.microsoft.com/office/powerpoint/2010/main" val="1444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  <a:endParaRPr lang="en-US" dirty="0">
              <a:solidFill>
                <a:srgbClr val="B3B3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/>
              <a:t>Information about currently executing program</a:t>
            </a:r>
          </a:p>
          <a:p>
            <a:pPr marL="552450" lvl="1"/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)</a:t>
            </a:r>
          </a:p>
          <a:p>
            <a:pPr marL="552450" lvl="1"/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</a:t>
            </a:r>
            <a:r>
              <a:rPr lang="en-US" dirty="0" smtClean="0"/>
              <a:t>destination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/>
              <a:t>Conditional </a:t>
            </a:r>
            <a:r>
              <a:rPr lang="en-US" dirty="0" smtClean="0"/>
              <a:t>branches &amp; Moves</a:t>
            </a:r>
            <a:endParaRPr lang="en-US" dirty="0"/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  <a:endParaRPr lang="en-US" dirty="0">
              <a:solidFill>
                <a:srgbClr val="B3B3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64900"/>
              </p:ext>
            </p:extLst>
          </p:nvPr>
        </p:nvGraphicFramePr>
        <p:xfrm>
          <a:off x="1511300" y="2433638"/>
          <a:ext cx="6096000" cy="262128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139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3970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L7: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3622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29416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17526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18288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4196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2070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1054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44958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2766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35306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/>
              <a:t>C allows “goto” as means of transferring control</a:t>
            </a:r>
          </a:p>
          <a:p>
            <a:pPr marL="552450" lvl="1"/>
            <a:r>
              <a:rPr lang="en-US"/>
              <a:t>Closer to machine-level programming style</a:t>
            </a:r>
          </a:p>
          <a:p>
            <a:r>
              <a:rPr lang="en-US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64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98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1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9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 = Test;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(t)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does not always use them</a:t>
            </a:r>
          </a:p>
          <a:p>
            <a:pPr marL="838200" lvl="2"/>
            <a:r>
              <a:rPr lang="en-US" dirty="0" smtClean="0"/>
              <a:t>Wants to preserve compatibility with ancient processors</a:t>
            </a:r>
          </a:p>
          <a:p>
            <a:pPr marL="838200" lvl="2"/>
            <a:r>
              <a:rPr lang="en-US" dirty="0" smtClean="0"/>
              <a:t>Enabled for x86-64</a:t>
            </a:r>
          </a:p>
          <a:p>
            <a:pPr marL="838200" lvl="2"/>
            <a:r>
              <a:rPr lang="en-US" dirty="0" smtClean="0"/>
              <a:t>Use 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–march=686</a:t>
            </a:r>
            <a:r>
              <a:rPr lang="en-US" dirty="0" smtClean="0"/>
              <a:t> for IA32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 do not require control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Example: </a:t>
            </a:r>
            <a:r>
              <a:rPr lang="en-US" dirty="0"/>
              <a:t>x86-64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228600" y="1219200"/>
            <a:ext cx="3835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3048000" y="4038600"/>
            <a:ext cx="5880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  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result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Compare x:y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cmovg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If &gt;,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304800" y="4279900"/>
            <a:ext cx="1295400" cy="977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edi</a:t>
            </a:r>
            <a:endParaRPr lang="en-US" sz="2000" dirty="0" smtClean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y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esi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1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</a:t>
            </a:r>
            <a:r>
              <a:rPr lang="en-US" dirty="0" smtClean="0">
                <a:solidFill>
                  <a:srgbClr val="B3B3B3"/>
                </a:solidFill>
              </a:rPr>
              <a:t>branches and moves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x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2286000" cy="850900"/>
          </a:xfrm>
          <a:solidFill>
            <a:srgbClr val="D6D6F4"/>
          </a:solidFill>
          <a:ln/>
        </p:spPr>
        <p:txBody>
          <a:bodyPr/>
          <a:lstStyle/>
          <a:p>
            <a:pPr>
              <a:spcBef>
                <a:spcPct val="0"/>
              </a:spcBef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ea typeface="Calibri" charset="0"/>
                <a:cs typeface="Calibri" charset="0"/>
              </a:rPr>
              <a:t>Registers: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result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743200" y="46482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t = x &amp;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.L2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If !0,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loop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28600" y="1612901"/>
            <a:ext cx="4041775" cy="2667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4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4572000" y="1354138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“While” Loop Example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685800" y="5727700"/>
            <a:ext cx="4127500" cy="4191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863724"/>
            <a:ext cx="4267199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797424" y="1863724"/>
            <a:ext cx="4041776" cy="32416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49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943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24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043362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“While” Translation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14637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14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Example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47800" y="1828800"/>
            <a:ext cx="53340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5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instruction set architecture: ISA) The parts of a processor design that one needs to understand to write assembly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</a:t>
            </a:r>
            <a:r>
              <a:rPr lang="en-US" smtClean="0"/>
              <a:t>frequency</a:t>
            </a:r>
            <a:r>
              <a:rPr lang="en-US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9050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3716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3429000"/>
            <a:ext cx="4343400" cy="1143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4191000"/>
            <a:ext cx="3962400" cy="1143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Init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Test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Update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Body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…  </a:t>
            </a:r>
            <a:r>
              <a:rPr lang="en-US" dirty="0" err="1" smtClean="0">
                <a:sym typeface="Wingdings" pitchFamily="2" charset="2"/>
              </a:rPr>
              <a:t>Goto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3429000" cy="859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for (</a:t>
            </a:r>
            <a:r>
              <a:rPr lang="en-US" sz="2000" i="1" dirty="0">
                <a:latin typeface="+mj-lt"/>
              </a:rPr>
              <a:t>Init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Test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Update</a:t>
            </a:r>
            <a:r>
              <a:rPr lang="en-US" sz="2000" i="1" dirty="0"/>
              <a:t> </a:t>
            </a:r>
            <a:r>
              <a:rPr lang="en-US" sz="20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362200" cy="2244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 smtClean="0">
                <a:latin typeface="+mj-lt"/>
              </a:rPr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Courier New" charset="0"/>
              </a:rPr>
              <a:t>while (</a:t>
            </a:r>
            <a:r>
              <a:rPr lang="en-US" sz="2000" i="1" dirty="0" smtClean="0">
                <a:latin typeface="+mj-lt"/>
              </a:rPr>
              <a:t>Test </a:t>
            </a:r>
            <a:r>
              <a:rPr lang="en-US" sz="2000" dirty="0" smtClean="0">
                <a:latin typeface="Courier New" charset="0"/>
              </a:rPr>
              <a:t>) {</a:t>
            </a:r>
            <a:endParaRPr lang="en-US" sz="20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 smtClean="0">
                <a:latin typeface="+mj-lt"/>
              </a:rPr>
              <a:t>Body</a:t>
            </a:r>
            <a:endParaRPr lang="en-US" sz="2000" i="1" dirty="0" smtClean="0"/>
          </a:p>
          <a:p>
            <a:pPr algn="l">
              <a:spcBef>
                <a:spcPct val="50000"/>
              </a:spcBef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smtClean="0">
                <a:latin typeface="+mj-lt"/>
              </a:rPr>
              <a:t>Update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1447800" y="26670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6"/>
          <p:cNvSpPr>
            <a:spLocks/>
          </p:cNvSpPr>
          <p:nvPr/>
        </p:nvSpPr>
        <p:spPr bwMode="auto">
          <a:xfrm>
            <a:off x="4495800" y="4114800"/>
            <a:ext cx="27432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400800" y="685800"/>
            <a:ext cx="2514600" cy="2895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endParaRPr lang="en-US" sz="2000" i="1" dirty="0">
              <a:solidFill>
                <a:schemeClr val="tx1"/>
              </a:solidFill>
              <a:latin typeface="Courier New" pitchFamily="49" charset="0"/>
              <a:ea typeface="Calibri Bold Italic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rot="16200000">
            <a:off x="3276600" y="4191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ent-Up Arrow 32"/>
          <p:cNvSpPr/>
          <p:nvPr/>
        </p:nvSpPr>
        <p:spPr bwMode="auto">
          <a:xfrm>
            <a:off x="7391400" y="3657600"/>
            <a:ext cx="1219200" cy="1524000"/>
          </a:xfrm>
          <a:prstGeom prst="bentUpArrow">
            <a:avLst>
              <a:gd name="adj1" fmla="val 25000"/>
              <a:gd name="adj2" fmla="val 33991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4196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24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600200"/>
            <a:ext cx="4343400" cy="480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  <a:endParaRPr lang="en-US" sz="18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mask = 1 &lt;&lt;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22860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7432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9492" y="34406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13967" y="4184117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4426" y="4598543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7432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929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536950"/>
            <a:ext cx="4357687" cy="3092450"/>
          </a:xfrm>
        </p:spPr>
        <p:txBody>
          <a:bodyPr/>
          <a:lstStyle/>
          <a:p>
            <a:pPr marL="227013" indent="-227013" defTabSz="895350"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PC: Program </a:t>
            </a:r>
            <a:r>
              <a:rPr lang="en-US" sz="1800" dirty="0"/>
              <a:t>c</a:t>
            </a:r>
            <a:r>
              <a:rPr lang="en-US" sz="1800" dirty="0" smtClean="0"/>
              <a:t>ounter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Register </a:t>
            </a:r>
            <a:r>
              <a:rPr lang="en-US" sz="1800" dirty="0" smtClean="0"/>
              <a:t>file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Condition </a:t>
            </a:r>
            <a:r>
              <a:rPr lang="en-US" sz="1800" dirty="0" smtClean="0"/>
              <a:t>codes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676400" y="17526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4478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90600"/>
            <a:ext cx="1752600" cy="381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172200" y="1676400"/>
            <a:ext cx="17526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OS Data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05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019800" y="2971800"/>
            <a:ext cx="1752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3622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4984750"/>
            <a:ext cx="40767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Code, user data, (some) OS data</a:t>
            </a:r>
          </a:p>
          <a:p>
            <a:pPr marL="571500" lvl="2" indent="-165100"/>
            <a:r>
              <a:rPr lang="en-US" sz="1600" dirty="0"/>
              <a:t>Includes stack used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Variable byte lengths </a:t>
            </a:r>
          </a:p>
          <a:p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  <p:extLst>
      <p:ext uri="{BB962C8B-B14F-4D97-AF65-F5344CB8AC3E}">
        <p14:creationId xmlns:p14="http://schemas.microsoft.com/office/powerpoint/2010/main" val="282483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bytes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1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11734</TotalTime>
  <Words>4080</Words>
  <Application>Microsoft Macintosh PowerPoint</Application>
  <PresentationFormat>On-screen Show (4:3)</PresentationFormat>
  <Paragraphs>1454</Paragraphs>
  <Slides>63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template2007</vt:lpstr>
      <vt:lpstr>Machine Programming I: Basics</vt:lpstr>
      <vt:lpstr>Intel x86 Processors</vt:lpstr>
      <vt:lpstr>Intel x86 Evolution: Milestones</vt:lpstr>
      <vt:lpstr>Intel x86 Processors: Overview</vt:lpstr>
      <vt:lpstr>Machine Programming I: Basics</vt:lpstr>
      <vt:lpstr>Definitions</vt:lpstr>
      <vt:lpstr>Assembly Programmer’s View</vt:lpstr>
      <vt:lpstr>Assembly Characteristics: Operations</vt:lpstr>
      <vt:lpstr>Assembly Characteristics: Data Types</vt:lpstr>
      <vt:lpstr>Turning C into Object Code</vt:lpstr>
      <vt:lpstr>Compiling Into Assembly</vt:lpstr>
      <vt:lpstr>Disassembling Object Code</vt:lpstr>
      <vt:lpstr>Machine Programming I: Basics</vt:lpstr>
      <vt:lpstr>Integer Registers (IA32)</vt:lpstr>
      <vt:lpstr>Moving Data: IA32</vt:lpstr>
      <vt:lpstr>movl Operand Combinations</vt:lpstr>
      <vt:lpstr>Simple Memory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Machine Programming I: Basics</vt:lpstr>
      <vt:lpstr>x86-64 Integer Registers</vt:lpstr>
      <vt:lpstr>Instructions</vt:lpstr>
      <vt:lpstr>64-bit code for swap</vt:lpstr>
      <vt:lpstr>64-bit code for long int swap</vt:lpstr>
      <vt:lpstr>PowerPoint Presentation</vt:lpstr>
      <vt:lpstr>Complete Memory Addressing Modes</vt:lpstr>
      <vt:lpstr>Address Computation Instruction</vt:lpstr>
      <vt:lpstr>PowerPoint Presentation</vt:lpstr>
      <vt:lpstr>Some Arithmetic Operations</vt:lpstr>
      <vt:lpstr>Arithmetic Expression Example</vt:lpstr>
      <vt:lpstr>Observations about arith</vt:lpstr>
      <vt:lpstr>Another Example</vt:lpstr>
      <vt:lpstr>Another Example</vt:lpstr>
      <vt:lpstr>Another Example</vt:lpstr>
      <vt:lpstr>Another Example</vt:lpstr>
      <vt:lpstr>PowerPoint Presentation</vt:lpstr>
      <vt:lpstr>Processor State (IA32, Partial)</vt:lpstr>
      <vt:lpstr>Condition Codes (Implicit Setting)</vt:lpstr>
      <vt:lpstr>PowerPoint Presentation</vt:lpstr>
      <vt:lpstr>Jumping</vt:lpstr>
      <vt:lpstr>Conditional Branch Example</vt:lpstr>
      <vt:lpstr>Conditional Branch Example (Cont.)</vt:lpstr>
      <vt:lpstr>Conditional Branch Example (Cont.)</vt:lpstr>
      <vt:lpstr>Conditional Branch Example (Cont.)</vt:lpstr>
      <vt:lpstr>Conditional Branch Example (Cont.)</vt:lpstr>
      <vt:lpstr>Using Conditional Moves</vt:lpstr>
      <vt:lpstr>Conditional Move Example: x86-64</vt:lpstr>
      <vt:lpstr>PowerPoint Presentation</vt:lpstr>
      <vt:lpstr>“Do-While” Loop Example</vt:lpstr>
      <vt:lpstr>“Do-While” Loop Compilation</vt:lpstr>
      <vt:lpstr>“While” Loop Example</vt:lpstr>
      <vt:lpstr>General “While” Translation</vt:lpstr>
      <vt:lpstr>“For” Loop Example</vt:lpstr>
      <vt:lpstr>“For” Loop Form</vt:lpstr>
      <vt:lpstr>“For” Loop  While Loop</vt:lpstr>
      <vt:lpstr>“For” Loop  …  Goto</vt:lpstr>
      <vt:lpstr>“For” Loop Conversion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Joya</cp:lastModifiedBy>
  <cp:revision>679</cp:revision>
  <cp:lastPrinted>1999-09-20T15:19:18Z</cp:lastPrinted>
  <dcterms:created xsi:type="dcterms:W3CDTF">2011-01-05T20:53:35Z</dcterms:created>
  <dcterms:modified xsi:type="dcterms:W3CDTF">2016-10-10T21:16:09Z</dcterms:modified>
</cp:coreProperties>
</file>