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898" r:id="rId2"/>
    <p:sldId id="899" r:id="rId3"/>
    <p:sldId id="900" r:id="rId4"/>
    <p:sldId id="901" r:id="rId5"/>
    <p:sldId id="902" r:id="rId6"/>
    <p:sldId id="903" r:id="rId7"/>
    <p:sldId id="904" r:id="rId8"/>
    <p:sldId id="906" r:id="rId9"/>
    <p:sldId id="907" r:id="rId10"/>
    <p:sldId id="908" r:id="rId11"/>
    <p:sldId id="909" r:id="rId12"/>
    <p:sldId id="910" r:id="rId13"/>
    <p:sldId id="911" r:id="rId14"/>
    <p:sldId id="912" r:id="rId15"/>
    <p:sldId id="913" r:id="rId16"/>
    <p:sldId id="914" r:id="rId17"/>
    <p:sldId id="915" r:id="rId18"/>
    <p:sldId id="916" r:id="rId19"/>
    <p:sldId id="917" r:id="rId20"/>
    <p:sldId id="918" r:id="rId21"/>
    <p:sldId id="920" r:id="rId22"/>
    <p:sldId id="919" r:id="rId23"/>
    <p:sldId id="921" r:id="rId24"/>
    <p:sldId id="922" r:id="rId25"/>
    <p:sldId id="923" r:id="rId26"/>
    <p:sldId id="924" r:id="rId27"/>
    <p:sldId id="925" r:id="rId28"/>
    <p:sldId id="926" r:id="rId29"/>
    <p:sldId id="927" r:id="rId30"/>
    <p:sldId id="928" r:id="rId31"/>
    <p:sldId id="929" r:id="rId32"/>
    <p:sldId id="930" r:id="rId33"/>
    <p:sldId id="944" r:id="rId34"/>
    <p:sldId id="931" r:id="rId35"/>
    <p:sldId id="932" r:id="rId36"/>
    <p:sldId id="933" r:id="rId37"/>
    <p:sldId id="934" r:id="rId38"/>
    <p:sldId id="935" r:id="rId39"/>
    <p:sldId id="936" r:id="rId40"/>
    <p:sldId id="937" r:id="rId41"/>
    <p:sldId id="943" r:id="rId42"/>
    <p:sldId id="888" r:id="rId43"/>
    <p:sldId id="832" r:id="rId44"/>
    <p:sldId id="833" r:id="rId45"/>
    <p:sldId id="877" r:id="rId46"/>
    <p:sldId id="835" r:id="rId47"/>
    <p:sldId id="878" r:id="rId48"/>
    <p:sldId id="839" r:id="rId49"/>
    <p:sldId id="891" r:id="rId50"/>
    <p:sldId id="840" r:id="rId51"/>
    <p:sldId id="841" r:id="rId52"/>
    <p:sldId id="842" r:id="rId53"/>
    <p:sldId id="882" r:id="rId54"/>
    <p:sldId id="883" r:id="rId55"/>
    <p:sldId id="845" r:id="rId56"/>
    <p:sldId id="892" r:id="rId57"/>
    <p:sldId id="895" r:id="rId58"/>
    <p:sldId id="889" r:id="rId59"/>
    <p:sldId id="855" r:id="rId60"/>
    <p:sldId id="897" r:id="rId61"/>
    <p:sldId id="856" r:id="rId62"/>
    <p:sldId id="857" r:id="rId63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5" autoAdjust="0"/>
    <p:restoredTop sz="94649" autoAdjust="0"/>
  </p:normalViewPr>
  <p:slideViewPr>
    <p:cSldViewPr snapToObjects="1">
      <p:cViewPr varScale="1">
        <p:scale>
          <a:sx n="85" d="100"/>
          <a:sy n="85" d="100"/>
        </p:scale>
        <p:origin x="-1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tags" Target="tags/tag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pPr>
              <a:defRPr/>
            </a:pPr>
            <a:r>
              <a:rPr lang="en-US"/>
              <a:t>15-213/18-243, Fall 2009</a:t>
            </a:r>
          </a:p>
        </p:txBody>
      </p:sp>
    </p:spTree>
    <p:extLst>
      <p:ext uri="{BB962C8B-B14F-4D97-AF65-F5344CB8AC3E}">
        <p14:creationId xmlns:p14="http://schemas.microsoft.com/office/powerpoint/2010/main" val="371277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6046D-C2F4-483C-A849-55DA343B723C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IA 32 Procedures</a:t>
            </a:r>
          </a:p>
          <a:p>
            <a:pPr lvl="1"/>
            <a:r>
              <a:rPr lang="en-US" dirty="0" smtClean="0"/>
              <a:t>Stack Structure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78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34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7772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579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1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224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8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6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10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9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/>
              <a:t>Region of memory managed with stack discipline</a:t>
            </a:r>
          </a:p>
          <a:p>
            <a:r>
              <a:rPr lang="en-US"/>
              <a:t>Grows toward lower addresses</a:t>
            </a:r>
          </a:p>
          <a:p>
            <a:endParaRPr lang="en-US"/>
          </a:p>
          <a:p>
            <a:r>
              <a:rPr lang="en-US"/>
              <a:t>Register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</a:p>
          <a:p>
            <a:pPr marL="552450" lvl="1"/>
            <a:r>
              <a:rPr lang="en-US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014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4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1828800"/>
            <a:ext cx="39751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517" name="Rectangle 5"/>
          <p:cNvSpPr>
            <a:spLocks/>
          </p:cNvSpPr>
          <p:nvPr/>
        </p:nvSpPr>
        <p:spPr bwMode="auto">
          <a:xfrm>
            <a:off x="4648200" y="1308100"/>
            <a:ext cx="3365500" cy="414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4518" name="AutoShape 6"/>
          <p:cNvSpPr>
            <a:spLocks/>
          </p:cNvSpPr>
          <p:nvPr/>
        </p:nvSpPr>
        <p:spPr bwMode="auto">
          <a:xfrm>
            <a:off x="7848600" y="2667000"/>
            <a:ext cx="228600" cy="1600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9" name="Rectangle 7"/>
          <p:cNvSpPr>
            <a:spLocks/>
          </p:cNvSpPr>
          <p:nvPr/>
        </p:nvSpPr>
        <p:spPr bwMode="auto">
          <a:xfrm>
            <a:off x="8208963" y="3302000"/>
            <a:ext cx="56991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7848600" y="1689100"/>
            <a:ext cx="2286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1" name="Rectangle 9"/>
          <p:cNvSpPr>
            <a:spLocks/>
          </p:cNvSpPr>
          <p:nvPr/>
        </p:nvSpPr>
        <p:spPr bwMode="auto">
          <a:xfrm>
            <a:off x="8207375" y="1765300"/>
            <a:ext cx="3905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>
            <a:off x="7848600" y="4572000"/>
            <a:ext cx="228600" cy="99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3" name="Rectangle 11"/>
          <p:cNvSpPr>
            <a:spLocks/>
          </p:cNvSpPr>
          <p:nvPr/>
        </p:nvSpPr>
        <p:spPr bwMode="auto">
          <a:xfrm>
            <a:off x="8207375" y="4889500"/>
            <a:ext cx="642938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92868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4114800"/>
            <a:ext cx="39751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3975100" cy="187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course2 = 18243;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swap(&amp;course1, &amp;course2);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4648200" y="1447800"/>
            <a:ext cx="4279900" cy="20574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$8,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&amp;course2, 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&amp;course1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 0(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call	swap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</a:p>
        </p:txBody>
      </p:sp>
      <p:sp>
        <p:nvSpPr>
          <p:cNvPr id="63495" name="Rectangle 7"/>
          <p:cNvSpPr>
            <a:spLocks/>
          </p:cNvSpPr>
          <p:nvPr/>
        </p:nvSpPr>
        <p:spPr bwMode="auto">
          <a:xfrm>
            <a:off x="4648200" y="5334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496" name="Rectangle 8"/>
          <p:cNvSpPr>
            <a:spLocks/>
          </p:cNvSpPr>
          <p:nvPr/>
        </p:nvSpPr>
        <p:spPr bwMode="auto">
          <a:xfrm>
            <a:off x="4648200" y="5715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497" name="Rectangle 9"/>
          <p:cNvSpPr>
            <a:spLocks/>
          </p:cNvSpPr>
          <p:nvPr/>
        </p:nvSpPr>
        <p:spPr bwMode="auto">
          <a:xfrm>
            <a:off x="4648200" y="6096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870575" y="6254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376988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864225" y="3886200"/>
            <a:ext cx="1060450" cy="685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4648200" y="3886200"/>
            <a:ext cx="11557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3502" name="Rectangle 14"/>
          <p:cNvSpPr>
            <a:spLocks/>
          </p:cNvSpPr>
          <p:nvPr/>
        </p:nvSpPr>
        <p:spPr bwMode="auto">
          <a:xfrm>
            <a:off x="4595813" y="1066800"/>
            <a:ext cx="3455987" cy="393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Calling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from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call_swap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867400" y="5187950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6373813" y="50292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5867400" y="5900807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373813" y="5742057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6934200" y="5257800"/>
            <a:ext cx="457200" cy="6096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7467600" y="5410200"/>
            <a:ext cx="5001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subl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7467600" y="5894457"/>
            <a:ext cx="4231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Arc 22"/>
          <p:cNvSpPr/>
          <p:nvPr/>
        </p:nvSpPr>
        <p:spPr bwMode="auto">
          <a:xfrm>
            <a:off x="6934200" y="5867400"/>
            <a:ext cx="381000" cy="4572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81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55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65540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5541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5542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543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544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6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47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5548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0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1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5552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5553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54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7073900" y="1993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6" name="Rectangle 20"/>
          <p:cNvSpPr>
            <a:spLocks/>
          </p:cNvSpPr>
          <p:nvPr/>
        </p:nvSpPr>
        <p:spPr bwMode="auto">
          <a:xfrm>
            <a:off x="7720013" y="18224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7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9" name="Rectangle 23"/>
          <p:cNvSpPr>
            <a:spLocks/>
          </p:cNvSpPr>
          <p:nvPr/>
        </p:nvSpPr>
        <p:spPr bwMode="auto">
          <a:xfrm>
            <a:off x="7710488" y="4445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60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6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65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66564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b="1" u="sng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6566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6567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6568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70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71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6572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74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5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6576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6577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78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7061200" y="4418013"/>
            <a:ext cx="454025" cy="10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80" name="Rectangle 20"/>
          <p:cNvSpPr>
            <a:spLocks/>
          </p:cNvSpPr>
          <p:nvPr/>
        </p:nvSpPr>
        <p:spPr bwMode="auto">
          <a:xfrm>
            <a:off x="7580313" y="42735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81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7064375" y="46926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83" name="Rectangle 23"/>
          <p:cNvSpPr>
            <a:spLocks/>
          </p:cNvSpPr>
          <p:nvPr/>
        </p:nvSpPr>
        <p:spPr bwMode="auto">
          <a:xfrm>
            <a:off x="7558088" y="4533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84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60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75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b="1" u="sng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20000"/>
              </a:lnSpc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7589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7590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591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592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4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595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7596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8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599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7600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7601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602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4" name="Rectangle 20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5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7" name="Rectangle 23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609" name="Rectangle 25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</p:spTree>
    <p:extLst>
      <p:ext uri="{BB962C8B-B14F-4D97-AF65-F5344CB8AC3E}">
        <p14:creationId xmlns:p14="http://schemas.microsoft.com/office/powerpoint/2010/main" val="1205836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/>
          </p:cNvSpPr>
          <p:nvPr/>
        </p:nvSpPr>
        <p:spPr bwMode="auto">
          <a:xfrm>
            <a:off x="2298700" y="4025900"/>
            <a:ext cx="3403600" cy="381000"/>
          </a:xfrm>
          <a:prstGeom prst="rect">
            <a:avLst/>
          </a:prstGeom>
          <a:solidFill>
            <a:srgbClr val="F1C7C7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Body</a:t>
            </a:r>
          </a:p>
        </p:txBody>
      </p:sp>
      <p:sp>
        <p:nvSpPr>
          <p:cNvPr id="68613" name="Rectangle 5"/>
          <p:cNvSpPr>
            <a:spLocks/>
          </p:cNvSpPr>
          <p:nvPr/>
        </p:nvSpPr>
        <p:spPr bwMode="auto">
          <a:xfrm>
            <a:off x="1003300" y="5359400"/>
            <a:ext cx="50419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get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get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</a:p>
        </p:txBody>
      </p:sp>
      <p:sp>
        <p:nvSpPr>
          <p:cNvPr id="68614" name="Rectangle 6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8615" name="Rectangle 7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616" name="Rectangle 8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617" name="Rectangle 9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9" name="Rectangle 11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20" name="Rectangle 12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8621" name="Rectangle 13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3" name="Rectangle 15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4" name="Rectangle 16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8625" name="Rectangle 17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8626" name="Rectangle 18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27" name="Rectangle 19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29" name="Rectangle 21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30" name="Rectangle 22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2" name="Rectangle 24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33" name="Freeform 25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4" name="Rectangle 26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68635" name="Rectangle 27"/>
          <p:cNvSpPr>
            <a:spLocks/>
          </p:cNvSpPr>
          <p:nvPr/>
        </p:nvSpPr>
        <p:spPr bwMode="auto">
          <a:xfrm>
            <a:off x="2298700" y="3276600"/>
            <a:ext cx="3403600" cy="381000"/>
          </a:xfrm>
          <a:prstGeom prst="rect">
            <a:avLst/>
          </a:prstGeom>
          <a:solidFill>
            <a:srgbClr val="CDF1C5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6" name="Rectangle 28"/>
          <p:cNvSpPr>
            <a:spLocks/>
          </p:cNvSpPr>
          <p:nvPr/>
        </p:nvSpPr>
        <p:spPr bwMode="auto">
          <a:xfrm>
            <a:off x="2298700" y="3644900"/>
            <a:ext cx="3403600" cy="381000"/>
          </a:xfrm>
          <a:prstGeom prst="rect">
            <a:avLst/>
          </a:prstGeom>
          <a:solidFill>
            <a:srgbClr val="FFFEB2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37" name="Rectangle 29"/>
          <p:cNvSpPr>
            <a:spLocks/>
          </p:cNvSpPr>
          <p:nvPr/>
        </p:nvSpPr>
        <p:spPr bwMode="auto">
          <a:xfrm>
            <a:off x="3446463" y="2921000"/>
            <a:ext cx="225425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666666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Offset relative to %ebp</a:t>
            </a:r>
          </a:p>
        </p:txBody>
      </p:sp>
      <p:sp>
        <p:nvSpPr>
          <p:cNvPr id="68638" name="Rectangle 30"/>
          <p:cNvSpPr>
            <a:spLocks/>
          </p:cNvSpPr>
          <p:nvPr/>
        </p:nvSpPr>
        <p:spPr bwMode="auto">
          <a:xfrm>
            <a:off x="5327650" y="3289300"/>
            <a:ext cx="320675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12</a:t>
            </a:r>
          </a:p>
        </p:txBody>
      </p:sp>
      <p:sp>
        <p:nvSpPr>
          <p:cNvPr id="68639" name="Rectangle 31"/>
          <p:cNvSpPr>
            <a:spLocks/>
          </p:cNvSpPr>
          <p:nvPr/>
        </p:nvSpPr>
        <p:spPr bwMode="auto">
          <a:xfrm>
            <a:off x="5441950" y="3657600"/>
            <a:ext cx="204788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8</a:t>
            </a:r>
          </a:p>
        </p:txBody>
      </p:sp>
      <p:sp>
        <p:nvSpPr>
          <p:cNvPr id="68640" name="Rectangle 32"/>
          <p:cNvSpPr>
            <a:spLocks/>
          </p:cNvSpPr>
          <p:nvPr/>
        </p:nvSpPr>
        <p:spPr bwMode="auto">
          <a:xfrm>
            <a:off x="5448300" y="4038600"/>
            <a:ext cx="2032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6130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dirty="0"/>
              <a:t> </a:t>
            </a:r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609600" y="1274763"/>
            <a:ext cx="207486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Before Finish</a:t>
            </a: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>
            <a:off x="3340100" y="2565400"/>
            <a:ext cx="3136900" cy="109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1016000" y="1828800"/>
            <a:ext cx="2516188" cy="3352800"/>
            <a:chOff x="0" y="0"/>
            <a:chExt cx="1585" cy="2112"/>
          </a:xfrm>
        </p:grpSpPr>
        <p:sp>
          <p:nvSpPr>
            <p:cNvPr id="69652" name="Rectangle 20"/>
            <p:cNvSpPr>
              <a:spLocks/>
            </p:cNvSpPr>
            <p:nvPr/>
          </p:nvSpPr>
          <p:spPr bwMode="auto">
            <a:xfrm>
              <a:off x="0" y="91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yp</a:t>
              </a:r>
            </a:p>
          </p:txBody>
        </p:sp>
        <p:sp>
          <p:nvSpPr>
            <p:cNvPr id="69653" name="Rectangle 21"/>
            <p:cNvSpPr>
              <a:spLocks/>
            </p:cNvSpPr>
            <p:nvPr/>
          </p:nvSpPr>
          <p:spPr bwMode="auto">
            <a:xfrm>
              <a:off x="0" y="115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xp</a:t>
              </a:r>
            </a:p>
          </p:txBody>
        </p:sp>
        <p:sp>
          <p:nvSpPr>
            <p:cNvPr id="69654" name="Rectangle 22"/>
            <p:cNvSpPr>
              <a:spLocks/>
            </p:cNvSpPr>
            <p:nvPr/>
          </p:nvSpPr>
          <p:spPr bwMode="auto">
            <a:xfrm>
              <a:off x="0" y="139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Rtn adr</a:t>
              </a:r>
            </a:p>
          </p:txBody>
        </p:sp>
        <p:sp>
          <p:nvSpPr>
            <p:cNvPr id="69655" name="Rectangle 23"/>
            <p:cNvSpPr>
              <a:spLocks/>
            </p:cNvSpPr>
            <p:nvPr/>
          </p:nvSpPr>
          <p:spPr bwMode="auto">
            <a:xfrm>
              <a:off x="0" y="163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H="1">
              <a:off x="848" y="1992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57" name="Rectangle 25"/>
            <p:cNvSpPr>
              <a:spLocks/>
            </p:cNvSpPr>
            <p:nvPr/>
          </p:nvSpPr>
          <p:spPr bwMode="auto">
            <a:xfrm>
              <a:off x="1184" y="1656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8" name="Rectangle 26"/>
            <p:cNvSpPr>
              <a:spLocks/>
            </p:cNvSpPr>
            <p:nvPr/>
          </p:nvSpPr>
          <p:spPr bwMode="auto">
            <a:xfrm>
              <a:off x="0" y="0"/>
              <a:ext cx="800" cy="912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•</a:t>
              </a:r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H="1">
              <a:off x="848" y="1760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0" name="Rectangle 28"/>
            <p:cNvSpPr>
              <a:spLocks/>
            </p:cNvSpPr>
            <p:nvPr/>
          </p:nvSpPr>
          <p:spPr bwMode="auto">
            <a:xfrm>
              <a:off x="1184" y="1888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704" y="144"/>
              <a:ext cx="640" cy="158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600" y="10473"/>
                </a:cxn>
                <a:cxn ang="0">
                  <a:pos x="783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7345"/>
                    <a:pt x="21600" y="10473"/>
                  </a:cubicBezTo>
                  <a:cubicBezTo>
                    <a:pt x="21600" y="3600"/>
                    <a:pt x="7830" y="0"/>
                    <a:pt x="783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oval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2" name="Rectangle 30"/>
            <p:cNvSpPr>
              <a:spLocks/>
            </p:cNvSpPr>
            <p:nvPr/>
          </p:nvSpPr>
          <p:spPr bwMode="auto">
            <a:xfrm>
              <a:off x="0" y="187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</p:grpSp>
      <p:sp>
        <p:nvSpPr>
          <p:cNvPr id="41" name="Rectangle 4"/>
          <p:cNvSpPr>
            <a:spLocks/>
          </p:cNvSpPr>
          <p:nvPr/>
        </p:nvSpPr>
        <p:spPr bwMode="auto">
          <a:xfrm>
            <a:off x="5891213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0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6283325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43" name="Rectangle 7"/>
          <p:cNvSpPr>
            <a:spLocks/>
          </p:cNvSpPr>
          <p:nvPr/>
        </p:nvSpPr>
        <p:spPr bwMode="auto">
          <a:xfrm>
            <a:off x="6283325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44" name="Rectangle 8"/>
          <p:cNvSpPr>
            <a:spLocks/>
          </p:cNvSpPr>
          <p:nvPr/>
        </p:nvSpPr>
        <p:spPr bwMode="auto">
          <a:xfrm>
            <a:off x="6283325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45" name="Rectangle 9"/>
          <p:cNvSpPr>
            <a:spLocks/>
          </p:cNvSpPr>
          <p:nvPr/>
        </p:nvSpPr>
        <p:spPr bwMode="auto">
          <a:xfrm>
            <a:off x="6283325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7629525" y="194151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Rectangle 24"/>
          <p:cNvSpPr>
            <a:spLocks/>
          </p:cNvSpPr>
          <p:nvPr/>
        </p:nvSpPr>
        <p:spPr bwMode="auto">
          <a:xfrm>
            <a:off x="8123238" y="17716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H="1">
            <a:off x="7632700" y="42608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Rectangle 26"/>
          <p:cNvSpPr>
            <a:spLocks/>
          </p:cNvSpPr>
          <p:nvPr/>
        </p:nvSpPr>
        <p:spPr bwMode="auto">
          <a:xfrm>
            <a:off x="8126413" y="41021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" name="Rectangle 26"/>
          <p:cNvSpPr txBox="1">
            <a:spLocks noChangeArrowheads="1"/>
          </p:cNvSpPr>
          <p:nvPr/>
        </p:nvSpPr>
        <p:spPr bwMode="auto">
          <a:xfrm>
            <a:off x="4114800" y="4800600"/>
            <a:ext cx="4800600" cy="147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15900" marR="0" lvl="0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Observation</a:t>
            </a:r>
          </a:p>
          <a:p>
            <a:pPr marL="673100" marR="0" lvl="1" indent="-2540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Saved and restored register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%ebx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  <a:p>
            <a:pPr marL="673100" marR="0" lvl="1" indent="-2540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Not so for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%eax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%ecx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%edx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14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37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Disassembled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73732" name="Rectangle 4"/>
          <p:cNvSpPr>
            <a:spLocks/>
          </p:cNvSpPr>
          <p:nvPr/>
        </p:nvSpPr>
        <p:spPr bwMode="auto">
          <a:xfrm>
            <a:off x="457200" y="1219200"/>
            <a:ext cx="7620000" cy="337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08048384 &lt;swap&gt;: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	55                   	push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8048385:	89 e5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8048387:	53                   	push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8048388:	8b 55 08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804838b:	8b 4d 0c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0xc(%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804838e:	8b 1a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8048390:	8b 01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8048392:	89 02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8048394:	89 19                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8048396:	5b                   	pop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8048397:	5d                   	pop 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8048398:	c3                   	ret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3733" name="Rectangle 5"/>
          <p:cNvSpPr>
            <a:spLocks/>
          </p:cNvSpPr>
          <p:nvPr/>
        </p:nvSpPr>
        <p:spPr bwMode="auto">
          <a:xfrm>
            <a:off x="457200" y="5210175"/>
            <a:ext cx="8534400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80483b4: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$0x8049658,0x4(%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&amp;course2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80483bc: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$0x8049654,(%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&amp;course1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80483c3:	call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&lt;swap&gt;	# Call swap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80483c8:	leave 	# Prepare to return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80483c9:	ret 	# Return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3734" name="Rectangle 6"/>
          <p:cNvSpPr>
            <a:spLocks/>
          </p:cNvSpPr>
          <p:nvPr/>
        </p:nvSpPr>
        <p:spPr bwMode="auto">
          <a:xfrm>
            <a:off x="319088" y="4832350"/>
            <a:ext cx="138430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Calling Code</a:t>
            </a:r>
          </a:p>
        </p:txBody>
      </p:sp>
    </p:spTree>
    <p:extLst>
      <p:ext uri="{BB962C8B-B14F-4D97-AF65-F5344CB8AC3E}">
        <p14:creationId xmlns:p14="http://schemas.microsoft.com/office/powerpoint/2010/main" val="2858135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/>
              <a:t>IA 32 Procedures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dirty="0" smtClean="0"/>
              <a:t>Calling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03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 by 4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19" y="0"/>
              <a:ext cx="160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-4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451100" y="4759325"/>
            <a:ext cx="4735513" cy="1320800"/>
            <a:chOff x="0" y="0"/>
            <a:chExt cx="2983" cy="832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0" y="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552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313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610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240" presetClass="entr" presetSubtype="139026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$18243,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64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</p:txBody>
      </p:sp>
    </p:spTree>
    <p:extLst>
      <p:ext uri="{BB962C8B-B14F-4D97-AF65-F5344CB8AC3E}">
        <p14:creationId xmlns:p14="http://schemas.microsoft.com/office/powerpoint/2010/main" val="23427575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IA32/</a:t>
            </a:r>
            <a:r>
              <a:rPr lang="en-US" dirty="0" err="1" smtClean="0"/>
              <a:t>Linux+Windows</a:t>
            </a:r>
            <a:r>
              <a:rPr lang="en-US" dirty="0" smtClean="0"/>
              <a:t> </a:t>
            </a:r>
            <a:r>
              <a:rPr lang="en-US" dirty="0"/>
              <a:t>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 saves prior to call if values are used </a:t>
            </a:r>
            <a:r>
              <a:rPr lang="en-US" dirty="0" smtClean="0"/>
              <a:t>later</a:t>
            </a:r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also used to return integer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saves if wants to use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special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values upon exit from procedure</a:t>
            </a: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3181037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1828800"/>
            <a:ext cx="39751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517" name="Rectangle 5"/>
          <p:cNvSpPr>
            <a:spLocks/>
          </p:cNvSpPr>
          <p:nvPr/>
        </p:nvSpPr>
        <p:spPr bwMode="auto">
          <a:xfrm>
            <a:off x="4648200" y="1308100"/>
            <a:ext cx="3365500" cy="414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4518" name="AutoShape 6"/>
          <p:cNvSpPr>
            <a:spLocks/>
          </p:cNvSpPr>
          <p:nvPr/>
        </p:nvSpPr>
        <p:spPr bwMode="auto">
          <a:xfrm>
            <a:off x="7848600" y="2667000"/>
            <a:ext cx="228600" cy="1600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9" name="Rectangle 7"/>
          <p:cNvSpPr>
            <a:spLocks/>
          </p:cNvSpPr>
          <p:nvPr/>
        </p:nvSpPr>
        <p:spPr bwMode="auto">
          <a:xfrm>
            <a:off x="8208963" y="3302000"/>
            <a:ext cx="56991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7848600" y="1689100"/>
            <a:ext cx="2286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1" name="Rectangle 9"/>
          <p:cNvSpPr>
            <a:spLocks/>
          </p:cNvSpPr>
          <p:nvPr/>
        </p:nvSpPr>
        <p:spPr bwMode="auto">
          <a:xfrm>
            <a:off x="8207375" y="1765300"/>
            <a:ext cx="3905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>
            <a:off x="7848600" y="4572000"/>
            <a:ext cx="228600" cy="99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3" name="Rectangle 11"/>
          <p:cNvSpPr>
            <a:spLocks/>
          </p:cNvSpPr>
          <p:nvPr/>
        </p:nvSpPr>
        <p:spPr bwMode="auto">
          <a:xfrm>
            <a:off x="8207375" y="4889500"/>
            <a:ext cx="642938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9102183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IA 32 Procedures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Structure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 smtClean="0"/>
              <a:t>Illustrations of Recursion &amp;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/>
          </p:cNvSpPr>
          <p:nvPr/>
        </p:nvSpPr>
        <p:spPr bwMode="auto">
          <a:xfrm>
            <a:off x="6934200" y="2286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7086600" y="4191000"/>
            <a:ext cx="6858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096000" y="5562600"/>
            <a:ext cx="1219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5486400" y="1447800"/>
            <a:ext cx="19812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8"/>
          <p:cNvSpPr>
            <a:spLocks/>
          </p:cNvSpPr>
          <p:nvPr/>
        </p:nvSpPr>
        <p:spPr bwMode="auto">
          <a:xfrm>
            <a:off x="7620000" y="19812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990600" y="4876800"/>
            <a:ext cx="685800" cy="381000"/>
          </a:xfrm>
          <a:prstGeom prst="rect">
            <a:avLst/>
          </a:prstGeom>
          <a:solidFill>
            <a:srgbClr val="D5F1C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676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914400" y="4191000"/>
            <a:ext cx="838200" cy="381000"/>
          </a:xfrm>
          <a:prstGeom prst="rect">
            <a:avLst/>
          </a:prstGeom>
          <a:solidFill>
            <a:srgbClr val="F6F5BD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3434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/>
              <a:t>Registers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smtClean="0"/>
              <a:t>used </a:t>
            </a:r>
            <a:r>
              <a:rPr lang="en-US" dirty="0"/>
              <a:t>without first saving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 used, but saved at beginning &amp; restored at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029200" y="654050"/>
            <a:ext cx="3962400" cy="591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je	.L3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1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Save old value of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/>
              <a:t> on stack</a:t>
            </a:r>
          </a:p>
          <a:p>
            <a:pPr lvl="1"/>
            <a:r>
              <a:rPr lang="en-US" dirty="0" smtClean="0"/>
              <a:t>Allocate space for argument to recursive call</a:t>
            </a:r>
          </a:p>
          <a:p>
            <a:pPr lvl="1"/>
            <a:r>
              <a:rPr lang="en-US" dirty="0" smtClean="0"/>
              <a:t>Store x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304800"/>
            <a:ext cx="35179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" name="Rectangle 21"/>
          <p:cNvSpPr>
            <a:spLocks/>
          </p:cNvSpPr>
          <p:nvPr/>
        </p:nvSpPr>
        <p:spPr bwMode="auto">
          <a:xfrm>
            <a:off x="5257800" y="4343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5257800" y="47244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5257800" y="5105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604000" y="6032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7137400" y="51435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5257800" y="28956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604000" y="5308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7137400" y="58674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6375400" y="3048000"/>
            <a:ext cx="1016000" cy="22098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5257800" y="5486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5257800" y="58674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5867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5867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5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If x == 0, return</a:t>
            </a:r>
          </a:p>
          <a:p>
            <a:pPr lvl="2"/>
            <a:r>
              <a:rPr lang="en-US" dirty="0" smtClean="0"/>
              <a:t>with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/>
              <a:t> set to 0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762000"/>
            <a:ext cx="35179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je	.L3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		$4, %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		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5867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5867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75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102100" cy="20828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>
                <a:latin typeface="+mn-lt"/>
              </a:rPr>
              <a:t>Store x &gt;&gt; 1 on stack</a:t>
            </a:r>
          </a:p>
          <a:p>
            <a:pPr lvl="1"/>
            <a:r>
              <a:rPr lang="en-US" dirty="0" smtClean="0">
                <a:latin typeface="+mn-lt"/>
              </a:rPr>
              <a:t>Make recursive call</a:t>
            </a:r>
          </a:p>
          <a:p>
            <a:r>
              <a:rPr lang="en-US" dirty="0" smtClean="0"/>
              <a:t>Effect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>
                <a:latin typeface="+mn-lt"/>
              </a:rPr>
              <a:t> set to function result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>
                <a:latin typeface="+mn-lt"/>
              </a:rPr>
              <a:t> still has value of x</a:t>
            </a:r>
            <a:endParaRPr lang="en-US" dirty="0">
              <a:latin typeface="+mn-lt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685800"/>
            <a:ext cx="35179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5561012" y="49530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5561012" y="5334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6907212" y="626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7440612" y="53721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5561012" y="35052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907212" y="5537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7440612" y="60960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6678612" y="35814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5561012" y="5715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5561012" y="6096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 &gt;&gt; 1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3124200" y="62484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2362200" y="62484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94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3784600"/>
            <a:ext cx="4876800" cy="2082800"/>
          </a:xfrm>
          <a:ln/>
        </p:spPr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holds value from recursive call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holds x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>
                <a:latin typeface="+mn-lt"/>
              </a:rPr>
              <a:t>Compute (x &amp; 1) + computed value</a:t>
            </a:r>
          </a:p>
          <a:p>
            <a:r>
              <a:rPr lang="en-US" dirty="0" smtClean="0"/>
              <a:t>Effect</a:t>
            </a:r>
          </a:p>
          <a:p>
            <a:pPr lvl="1"/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r>
              <a:rPr lang="en-US" dirty="0" smtClean="0">
                <a:latin typeface="+mn-lt"/>
              </a:rPr>
              <a:t> set to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4876800" y="1295400"/>
            <a:ext cx="4038600" cy="236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 • • •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5867400" y="45720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5105400" y="45720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35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463800" y="4797425"/>
            <a:ext cx="263525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IA32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41350" cy="317500"/>
            <a:chOff x="0" y="0"/>
            <a:chExt cx="404" cy="200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19" y="0"/>
              <a:ext cx="185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+4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popl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b="0" dirty="0" smtClean="0"/>
              <a:t>Read data at </a:t>
            </a:r>
            <a:r>
              <a:rPr lang="en-US" b="0" dirty="0"/>
              <a:t>address given by </a:t>
            </a:r>
            <a:r>
              <a:rPr lang="en-US" b="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 smtClean="0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b="0" smtClean="0"/>
              <a:t> </a:t>
            </a:r>
          </a:p>
          <a:p>
            <a:pPr marL="266700" lvl="1" indent="0">
              <a:buNone/>
            </a:pPr>
            <a:r>
              <a:rPr lang="en-US" b="0" smtClean="0"/>
              <a:t>into </a:t>
            </a:r>
            <a:r>
              <a:rPr lang="en-US" b="0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endParaRPr lang="en-US" b="0" dirty="0" smtClean="0"/>
          </a:p>
          <a:p>
            <a:pPr marL="552450" lvl="1"/>
            <a:r>
              <a:rPr lang="en-US" b="0" dirty="0" err="1" smtClean="0"/>
              <a:t>Increment</a:t>
            </a:r>
            <a:r>
              <a:rPr lang="en-US" b="0" dirty="0" err="1" smtClean="0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 b="0" dirty="0" smtClean="0"/>
              <a:t> by 4</a:t>
            </a:r>
          </a:p>
        </p:txBody>
      </p:sp>
    </p:spTree>
    <p:extLst>
      <p:ext uri="{BB962C8B-B14F-4D97-AF65-F5344CB8AC3E}">
        <p14:creationId xmlns:p14="http://schemas.microsoft.com/office/powerpoint/2010/main" val="2383083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19200"/>
            <a:ext cx="44196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&amp; 1) +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/>
            <a:endParaRPr lang="en-US" sz="1800" b="1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3505200"/>
            <a:ext cx="2819400" cy="2514600"/>
          </a:xfrm>
          <a:ln/>
        </p:spPr>
        <p:txBody>
          <a:bodyPr/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>
                <a:latin typeface="Courier New Bold"/>
              </a:rPr>
              <a:t> </a:t>
            </a:r>
            <a:r>
              <a:rPr lang="en-US" dirty="0" smtClean="0">
                <a:latin typeface="Courier New Bold"/>
              </a:rPr>
              <a:t>Restore values of %</a:t>
            </a:r>
            <a:r>
              <a:rPr lang="en-US" dirty="0" err="1" smtClean="0">
                <a:latin typeface="Courier New Bold"/>
              </a:rPr>
              <a:t>ebx</a:t>
            </a:r>
            <a:r>
              <a:rPr lang="en-US" dirty="0" smtClean="0">
                <a:latin typeface="Courier New Bold"/>
              </a:rPr>
              <a:t> and %</a:t>
            </a:r>
            <a:r>
              <a:rPr lang="en-US" dirty="0" err="1" smtClean="0">
                <a:latin typeface="Courier New Bold"/>
              </a:rPr>
              <a:t>ebp</a:t>
            </a:r>
            <a:endParaRPr lang="en-US" dirty="0" smtClean="0">
              <a:latin typeface="Courier New Bold"/>
            </a:endParaRPr>
          </a:p>
          <a:p>
            <a:pPr lvl="1"/>
            <a:r>
              <a:rPr lang="en-US" dirty="0" smtClean="0">
                <a:latin typeface="Courier New Bold"/>
              </a:rPr>
              <a:t>Restore %</a:t>
            </a:r>
            <a:r>
              <a:rPr lang="en-US" dirty="0" err="1" smtClean="0">
                <a:latin typeface="Courier New Bold"/>
              </a:rPr>
              <a:t>esp</a:t>
            </a:r>
            <a:endParaRPr lang="en-US" dirty="0">
              <a:latin typeface="Courier New Bold"/>
            </a:endParaRP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105400" y="1143000"/>
            <a:ext cx="3517900" cy="152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• • •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L3:</a:t>
            </a: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082675" algn="l"/>
                <a:tab pos="1311275" algn="l"/>
                <a:tab pos="149225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" name="Rectangle 22"/>
          <p:cNvSpPr>
            <a:spLocks/>
          </p:cNvSpPr>
          <p:nvPr/>
        </p:nvSpPr>
        <p:spPr bwMode="auto">
          <a:xfrm>
            <a:off x="3122612" y="49530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28" name="Rectangle 23"/>
          <p:cNvSpPr>
            <a:spLocks/>
          </p:cNvSpPr>
          <p:nvPr/>
        </p:nvSpPr>
        <p:spPr bwMode="auto">
          <a:xfrm>
            <a:off x="3122612" y="5334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4468812" y="626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5002212" y="53721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31" name="Rectangle 26"/>
          <p:cNvSpPr>
            <a:spLocks/>
          </p:cNvSpPr>
          <p:nvPr/>
        </p:nvSpPr>
        <p:spPr bwMode="auto">
          <a:xfrm>
            <a:off x="3122612" y="35052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4468812" y="5537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28"/>
          <p:cNvSpPr>
            <a:spLocks/>
          </p:cNvSpPr>
          <p:nvPr/>
        </p:nvSpPr>
        <p:spPr bwMode="auto">
          <a:xfrm>
            <a:off x="5002212" y="60960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4191000" y="35814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30"/>
          <p:cNvSpPr>
            <a:spLocks/>
          </p:cNvSpPr>
          <p:nvPr/>
        </p:nvSpPr>
        <p:spPr bwMode="auto">
          <a:xfrm>
            <a:off x="3122612" y="5715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3122612" y="60960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6399212" y="5943600"/>
            <a:ext cx="127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Old 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8" name="Rectangle 28"/>
          <p:cNvSpPr>
            <a:spLocks/>
          </p:cNvSpPr>
          <p:nvPr/>
        </p:nvSpPr>
        <p:spPr bwMode="auto">
          <a:xfrm>
            <a:off x="6400800" y="5638800"/>
            <a:ext cx="685800" cy="27699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7669212" y="4787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25"/>
          <p:cNvSpPr>
            <a:spLocks/>
          </p:cNvSpPr>
          <p:nvPr/>
        </p:nvSpPr>
        <p:spPr bwMode="auto">
          <a:xfrm>
            <a:off x="8202612" y="34798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0" name="Rectangle 26"/>
          <p:cNvSpPr>
            <a:spLocks/>
          </p:cNvSpPr>
          <p:nvPr/>
        </p:nvSpPr>
        <p:spPr bwMode="auto">
          <a:xfrm>
            <a:off x="6323012" y="3479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H="1">
            <a:off x="7669212" y="3644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Rectangle 28"/>
          <p:cNvSpPr>
            <a:spLocks/>
          </p:cNvSpPr>
          <p:nvPr/>
        </p:nvSpPr>
        <p:spPr bwMode="auto">
          <a:xfrm>
            <a:off x="8202612" y="4622800"/>
            <a:ext cx="636588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32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 32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eax</a:t>
            </a:r>
            <a:endParaRPr lang="en-US" dirty="0" smtClean="0">
              <a:latin typeface="Courier New Bold"/>
            </a:endParaRP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3366639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Arrays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One-dimensional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Multi-dimensional (nested)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Multi-level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>
              <a:buFont typeface="Wingdings 2" pitchFamily="18" charset="2"/>
              <a:buChar char="¢"/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0700"/>
            <a:ext cx="6167438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Basic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8875"/>
            <a:ext cx="8610600" cy="5241925"/>
          </a:xfrm>
        </p:spPr>
        <p:txBody>
          <a:bodyPr lIns="90487" tIns="44450" rIns="90487" bIns="44450"/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Integral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general (integer)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Signed vs. unsigned depends on instructions used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</a:t>
            </a:r>
            <a:r>
              <a:rPr lang="en-US" sz="1800" b="1" dirty="0" smtClean="0">
                <a:latin typeface="Calibri" pitchFamily="-96" charset="0"/>
              </a:rPr>
              <a:t>ASM</a:t>
            </a:r>
            <a:r>
              <a:rPr lang="en-US" sz="1800" b="1" dirty="0">
                <a:latin typeface="Calibri" pitchFamily="-96" charset="0"/>
              </a:rPr>
              <a:t>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byte	</a:t>
            </a:r>
            <a:r>
              <a:rPr lang="en-US" sz="1800" b="1" dirty="0">
                <a:latin typeface="Courier New" pitchFamily="-96" charset="0"/>
              </a:rPr>
              <a:t>b</a:t>
            </a:r>
            <a:r>
              <a:rPr lang="en-US" sz="1800" dirty="0">
                <a:latin typeface="Calibri" pitchFamily="-96" charset="0"/>
              </a:rPr>
              <a:t>	1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char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word	</a:t>
            </a:r>
            <a:r>
              <a:rPr lang="en-US" sz="1800" b="1" dirty="0">
                <a:latin typeface="Courier New" pitchFamily="-96" charset="0"/>
              </a:rPr>
              <a:t>w</a:t>
            </a:r>
            <a:r>
              <a:rPr lang="en-US" sz="1800" dirty="0">
                <a:latin typeface="Calibri" pitchFamily="-96" charset="0"/>
              </a:rPr>
              <a:t>	2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short</a:t>
            </a:r>
            <a:endParaRPr lang="en-US" sz="1800" b="1" dirty="0">
              <a:latin typeface="Calibri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 word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endParaRPr lang="en-US" sz="1800" b="1" dirty="0">
              <a:latin typeface="Courier New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quad word	</a:t>
            </a:r>
            <a:r>
              <a:rPr lang="en-US" sz="1800" b="1" dirty="0">
                <a:latin typeface="Courier New" pitchFamily="-96" charset="0"/>
              </a:rPr>
              <a:t>q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long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dirty="0">
                <a:latin typeface="Calibri" pitchFamily="-96" charset="0"/>
              </a:rPr>
              <a:t>(x86-64)</a:t>
            </a: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floating point registers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</a:t>
            </a:r>
            <a:r>
              <a:rPr lang="en-US" sz="1800" b="1" dirty="0" smtClean="0">
                <a:latin typeface="Calibri" pitchFamily="-96" charset="0"/>
              </a:rPr>
              <a:t>ASM</a:t>
            </a:r>
            <a:r>
              <a:rPr lang="en-US" sz="1800" b="1" dirty="0">
                <a:latin typeface="Calibri" pitchFamily="-96" charset="0"/>
              </a:rPr>
              <a:t>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Single	</a:t>
            </a:r>
            <a:r>
              <a:rPr lang="en-US" sz="1800" b="1" dirty="0">
                <a:latin typeface="Courier New" pitchFamily="-96" charset="0"/>
              </a:rPr>
              <a:t>s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ourier New" pitchFamily="-96" charset="0"/>
              </a:rPr>
              <a:t>float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ourier New" pitchFamily="-96" charset="0"/>
              </a:rPr>
              <a:t>double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Extended	</a:t>
            </a:r>
            <a:r>
              <a:rPr lang="en-US" sz="1800" b="1" dirty="0">
                <a:latin typeface="Courier New" pitchFamily="-96" charset="0"/>
              </a:rPr>
              <a:t>t</a:t>
            </a:r>
            <a:r>
              <a:rPr lang="en-US" sz="1800" dirty="0">
                <a:latin typeface="Calibri" pitchFamily="-96" charset="0"/>
              </a:rPr>
              <a:t>	10/12/16	</a:t>
            </a:r>
            <a:r>
              <a:rPr lang="en-US" sz="1800" b="1" dirty="0">
                <a:latin typeface="Courier New" pitchFamily="-96" charset="0"/>
              </a:rPr>
              <a:t>long double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 b="1">
                <a:latin typeface="Calibri" pitchFamily="-96" charset="0"/>
              </a:rPr>
              <a:t>  </a:t>
            </a:r>
            <a:r>
              <a:rPr lang="en-US" b="1">
                <a:latin typeface="Courier New" pitchFamily="-96" charset="0"/>
              </a:rPr>
              <a:t>A[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 b="1">
                <a:latin typeface="Courier New" pitchFamily="-96" charset="0"/>
              </a:rPr>
              <a:t>];</a:t>
            </a:r>
            <a:endParaRPr lang="en-US" b="1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Array of data 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and length </a:t>
            </a:r>
            <a:r>
              <a:rPr lang="en-US" i="1">
                <a:latin typeface="Calibri" pitchFamily="-96" charset="0"/>
              </a:rPr>
              <a:t>L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Contiguously allocated region of 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>
                <a:latin typeface="Calibri" pitchFamily="-96" charset="0"/>
              </a:rPr>
              <a:t> * </a:t>
            </a:r>
            <a:r>
              <a:rPr lang="en-US" b="1">
                <a:latin typeface="Courier New" pitchFamily="-96" charset="0"/>
              </a:rPr>
              <a:t>sizeof</a:t>
            </a:r>
            <a:r>
              <a:rPr lang="en-US">
                <a:latin typeface="Courier New" pitchFamily="-96" charset="0"/>
              </a:rPr>
              <a:t>(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ourier New" pitchFamily="-96" charset="0"/>
              </a:rPr>
              <a:t>)</a:t>
            </a:r>
            <a:r>
              <a:rPr lang="en-US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452813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50043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267200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335463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148263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57400" y="601980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057400" y="5186363"/>
            <a:ext cx="3505200" cy="731837"/>
            <a:chOff x="2514600" y="5257800"/>
            <a:chExt cx="3505200" cy="732254"/>
          </a:xfrm>
        </p:grpSpPr>
        <p:grpSp>
          <p:nvGrpSpPr>
            <p:cNvPr id="56334" name="Group 64"/>
            <p:cNvGrpSpPr>
              <a:grpSpLocks/>
            </p:cNvGrpSpPr>
            <p:nvPr/>
          </p:nvGrpSpPr>
          <p:grpSpPr bwMode="auto">
            <a:xfrm>
              <a:off x="2743200" y="5257800"/>
              <a:ext cx="2743200" cy="228600"/>
              <a:chOff x="2016" y="3744"/>
              <a:chExt cx="1728" cy="144"/>
            </a:xfrm>
          </p:grpSpPr>
          <p:sp>
            <p:nvSpPr>
              <p:cNvPr id="301121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2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3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35" name="Text Box 68"/>
            <p:cNvSpPr txBox="1">
              <a:spLocks noChangeArrowheads="1"/>
            </p:cNvSpPr>
            <p:nvPr/>
          </p:nvSpPr>
          <p:spPr bwMode="auto">
            <a:xfrm>
              <a:off x="2514600" y="5639017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36" name="Text Box 69"/>
            <p:cNvSpPr txBox="1">
              <a:spLocks noChangeArrowheads="1"/>
            </p:cNvSpPr>
            <p:nvPr/>
          </p:nvSpPr>
          <p:spPr bwMode="auto">
            <a:xfrm>
              <a:off x="32004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37" name="Line 70"/>
            <p:cNvSpPr>
              <a:spLocks noChangeShapeType="1"/>
            </p:cNvSpPr>
            <p:nvPr/>
          </p:nvSpPr>
          <p:spPr bwMode="auto">
            <a:xfrm flipV="1">
              <a:off x="2743200" y="5472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8" name="Line 71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9" name="Text Box 72"/>
            <p:cNvSpPr txBox="1">
              <a:spLocks noChangeArrowheads="1"/>
            </p:cNvSpPr>
            <p:nvPr/>
          </p:nvSpPr>
          <p:spPr bwMode="auto">
            <a:xfrm>
              <a:off x="41148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0" name="Line 73"/>
            <p:cNvSpPr>
              <a:spLocks noChangeShapeType="1"/>
            </p:cNvSpPr>
            <p:nvPr/>
          </p:nvSpPr>
          <p:spPr bwMode="auto">
            <a:xfrm flipV="1">
              <a:off x="45720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1" name="Text Box 114"/>
            <p:cNvSpPr txBox="1">
              <a:spLocks noChangeArrowheads="1"/>
            </p:cNvSpPr>
            <p:nvPr/>
          </p:nvSpPr>
          <p:spPr bwMode="auto">
            <a:xfrm>
              <a:off x="50292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2" name="Line 115"/>
            <p:cNvSpPr>
              <a:spLocks noChangeShapeType="1"/>
            </p:cNvSpPr>
            <p:nvPr/>
          </p:nvSpPr>
          <p:spPr bwMode="auto">
            <a:xfrm flipV="1">
              <a:off x="54864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75" name="Text Box 119"/>
          <p:cNvSpPr txBox="1">
            <a:spLocks noChangeArrowheads="1"/>
          </p:cNvSpPr>
          <p:nvPr/>
        </p:nvSpPr>
        <p:spPr bwMode="auto">
          <a:xfrm>
            <a:off x="5259388" y="5148263"/>
            <a:ext cx="523875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Calibri" pitchFamily="-96" charset="0"/>
              </a:rPr>
              <a:t>IA32</a:t>
            </a:r>
          </a:p>
        </p:txBody>
      </p:sp>
      <p:sp>
        <p:nvSpPr>
          <p:cNvPr id="301176" name="Text Box 120"/>
          <p:cNvSpPr txBox="1">
            <a:spLocks noChangeArrowheads="1"/>
          </p:cNvSpPr>
          <p:nvPr/>
        </p:nvSpPr>
        <p:spPr bwMode="auto">
          <a:xfrm>
            <a:off x="8023225" y="5980113"/>
            <a:ext cx="730250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Calibri" pitchFamily="-96" charset="0"/>
              </a:rPr>
              <a:t>x86-64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</a:t>
            </a:r>
            <a:r>
              <a:rPr lang="en-US" sz="1800" b="1" dirty="0" err="1" smtClean="0">
                <a:latin typeface="Courier New" pitchFamily="-96" charset="0"/>
              </a:rPr>
              <a:t>al</a:t>
            </a:r>
            <a:r>
              <a:rPr lang="en-US" sz="1800" b="1" dirty="0" smtClean="0">
                <a:latin typeface="Courier New" pitchFamily="-96" charset="0"/>
              </a:rPr>
              <a:t> + 1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</a:t>
            </a: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</a:t>
            </a:r>
            <a:r>
              <a:rPr lang="en-US" sz="1800" b="1" dirty="0" err="1" smtClean="0">
                <a:latin typeface="Courier New" pitchFamily="-96" charset="0"/>
              </a:rPr>
              <a:t>val</a:t>
            </a:r>
            <a:r>
              <a:rPr lang="en-US" sz="1800" b="1" dirty="0" smtClean="0">
                <a:latin typeface="Courier New" pitchFamily="-96" charset="0"/>
              </a:rPr>
              <a:t> + 1</a:t>
            </a:r>
            <a:r>
              <a:rPr lang="en-US" sz="1800" b="1" dirty="0">
                <a:latin typeface="Courier New" pitchFamily="-96" charset="0"/>
              </a:rPr>
              <a:t>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5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Register </a:t>
            </a:r>
            <a:r>
              <a:rPr lang="en-US" sz="2000" smtClean="0">
                <a:latin typeface="Courier New" pitchFamily="-96" charset="0"/>
              </a:rPr>
              <a:t>%edx</a:t>
            </a:r>
            <a:r>
              <a:rPr lang="en-US" sz="200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Register </a:t>
            </a:r>
            <a:r>
              <a:rPr lang="en-US" sz="2000" smtClean="0">
                <a:latin typeface="Courier New" pitchFamily="-96" charset="0"/>
              </a:rPr>
              <a:t>%eax</a:t>
            </a:r>
            <a:r>
              <a:rPr lang="en-US" sz="2000" smtClean="0">
                <a:latin typeface="Calibri" pitchFamily="-96" charset="0"/>
              </a:rPr>
              <a:t> contains </a:t>
            </a:r>
            <a:br>
              <a:rPr lang="en-US" sz="2000" smtClean="0">
                <a:latin typeface="Calibri" pitchFamily="-96" charset="0"/>
              </a:rPr>
            </a:br>
            <a:r>
              <a:rPr lang="en-US" sz="200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Desired digit at </a:t>
            </a:r>
            <a:br>
              <a:rPr lang="en-US" sz="2000" smtClean="0">
                <a:latin typeface="Calibri" pitchFamily="-96" charset="0"/>
              </a:rPr>
            </a:br>
            <a:r>
              <a:rPr lang="en-US" sz="2000" smtClean="0">
                <a:latin typeface="Courier New" pitchFamily="-96" charset="0"/>
              </a:rPr>
              <a:t>4*%eax + %edx</a:t>
            </a:r>
            <a:endParaRPr lang="en-US" sz="200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smtClean="0">
                <a:latin typeface="Calibri" pitchFamily="-96" charset="0"/>
              </a:rPr>
              <a:t>Use memory reference </a:t>
            </a:r>
            <a:r>
              <a:rPr lang="en-US" sz="2000" smtClean="0">
                <a:latin typeface="Courier New" pitchFamily="-96" charset="0"/>
              </a:rPr>
              <a:t>(%edx,%eax,4)</a:t>
            </a:r>
            <a:endParaRPr lang="en-US" sz="200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429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int get_digit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(zip_dig z, int dig)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return z[dig];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27050" y="4876800"/>
            <a:ext cx="511175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>
                <a:latin typeface="Courier New" pitchFamily="-96" charset="0"/>
              </a:rPr>
              <a:t>  # %edx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>
                <a:latin typeface="Courier New" pitchFamily="-96" charset="0"/>
              </a:rPr>
              <a:t>  # %eax = dig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>
                <a:latin typeface="Courier New" pitchFamily="-96" charset="0"/>
              </a:rPr>
              <a:t>	movl (%edx,%eax,4),%eax  # z[dig]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$0,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.L4:		# loop: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(%edx,%eax,4)	#   z[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$5,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i:5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.L4	#   if !=,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 </a:t>
            </a:r>
            <a:r>
              <a:rPr lang="en-US" dirty="0">
                <a:latin typeface="Calibri" pitchFamily="-96" charset="0"/>
              </a:rPr>
              <a:t>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Pointer </a:t>
            </a:r>
            <a:r>
              <a:rPr lang="en-US" dirty="0">
                <a:latin typeface="Calibri" pitchFamily="-96" charset="0"/>
              </a:rPr>
              <a:t>Loop </a:t>
            </a:r>
            <a:r>
              <a:rPr lang="en-US" dirty="0" smtClean="0">
                <a:latin typeface="Calibri" pitchFamily="-96" charset="0"/>
              </a:rPr>
              <a:t>Example </a:t>
            </a:r>
            <a:r>
              <a:rPr lang="en-US" dirty="0">
                <a:latin typeface="Calibri" pitchFamily="-96" charset="0"/>
              </a:rPr>
              <a:t>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67744" y="1214422"/>
            <a:ext cx="4038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zincr_p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</a:t>
            </a:r>
            <a:r>
              <a:rPr lang="en-US" sz="1800" dirty="0" err="1" smtClean="0">
                <a:latin typeface="Courier New" pitchFamily="-96" charset="0"/>
              </a:rPr>
              <a:t>zend</a:t>
            </a:r>
            <a:r>
              <a:rPr lang="en-US" sz="1800" dirty="0" smtClean="0">
                <a:latin typeface="Courier New" pitchFamily="-96" charset="0"/>
              </a:rPr>
              <a:t> = </a:t>
            </a:r>
            <a:r>
              <a:rPr lang="en-US" sz="1800" dirty="0" err="1" smtClean="0">
                <a:latin typeface="Courier New" pitchFamily="-96" charset="0"/>
              </a:rPr>
              <a:t>z+ZLEN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do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(*z)++;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} while (z != </a:t>
            </a:r>
            <a:r>
              <a:rPr lang="en-US" sz="1800" dirty="0" err="1" smtClean="0">
                <a:latin typeface="Courier New" pitchFamily="-96" charset="0"/>
              </a:rPr>
              <a:t>zend</a:t>
            </a:r>
            <a:r>
              <a:rPr lang="en-US" sz="1800" dirty="0" smtClean="0">
                <a:latin typeface="Courier New" pitchFamily="-96" charset="0"/>
              </a:rPr>
              <a:t>);  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28662" y="3861048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$0,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.L8:		# loop: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Increment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z+i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$4,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+=  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$20,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Compare i:20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.L8	#   if !=,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685800" y="4167188"/>
            <a:ext cx="79375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b="1" dirty="0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804854e: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e8 3d 06 00 00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   8048b90 &lt;main&gt;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8048553: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50            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/>
            <a:r>
              <a:rPr lang="en-US" dirty="0"/>
              <a:t>Return address =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  <a:endParaRPr lang="en-US" dirty="0"/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372930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“</a:t>
            </a:r>
            <a:r>
              <a:rPr lang="en-US" smtClean="0">
                <a:latin typeface="Courier New" pitchFamily="-96" charset="0"/>
              </a:rPr>
              <a:t>zip_dig pgh[4]</a:t>
            </a:r>
            <a:r>
              <a:rPr lang="en-US" smtClean="0">
                <a:latin typeface="Calibri" pitchFamily="-96" charset="0"/>
              </a:rPr>
              <a:t>” equivalent to “</a:t>
            </a:r>
            <a:r>
              <a:rPr lang="en-US" smtClean="0">
                <a:latin typeface="Courier New" pitchFamily="-96" charset="0"/>
              </a:rPr>
              <a:t>int pgh[4][5]</a:t>
            </a:r>
            <a:r>
              <a:rPr lang="en-US" smtClean="0">
                <a:latin typeface="Calibri" pitchFamily="-96" charset="0"/>
              </a:rPr>
              <a:t>”</a:t>
            </a:r>
          </a:p>
          <a:p>
            <a:pPr lvl="1"/>
            <a:r>
              <a:rPr lang="en-US" smtClean="0">
                <a:latin typeface="Calibri" pitchFamily="-96" charset="0"/>
              </a:rPr>
              <a:t>Variable </a:t>
            </a:r>
            <a:r>
              <a:rPr lang="en-US" b="1" smtClean="0">
                <a:latin typeface="Courier New" pitchFamily="-96" charset="0"/>
              </a:rPr>
              <a:t>pgh</a:t>
            </a:r>
            <a:r>
              <a:rPr lang="en-US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smtClean="0">
                <a:latin typeface="Calibri" pitchFamily="-96" charset="0"/>
              </a:rPr>
              <a:t>Each element is an array of 5 </a:t>
            </a:r>
            <a:r>
              <a:rPr lang="en-US" b="1" smtClean="0">
                <a:latin typeface="Courier New" pitchFamily="-96" charset="0"/>
              </a:rPr>
              <a:t>int</a:t>
            </a:r>
            <a:r>
              <a:rPr lang="en-US" smtClean="0">
                <a:latin typeface="Calibri" pitchFamily="-96" charset="0"/>
              </a:rPr>
              <a:t>’s, allocated contiguously</a:t>
            </a:r>
          </a:p>
          <a:p>
            <a:r>
              <a:rPr lang="en-US" smtClean="0">
                <a:latin typeface="Calibri" pitchFamily="-96" charset="0"/>
              </a:rPr>
              <a:t>“Row-Major” ordering of all elements guaranteed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367088" y="5715000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A+i*C*4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A+(R-1)*C*4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pgh[index]</a:t>
            </a:r>
            <a:r>
              <a:rPr lang="en-US" b="1">
                <a:latin typeface="Calibri" pitchFamily="-96" charset="0"/>
              </a:rPr>
              <a:t> </a:t>
            </a:r>
            <a:r>
              <a:rPr lang="en-US">
                <a:latin typeface="Calibri" pitchFamily="-96" charset="0"/>
              </a:rPr>
              <a:t>is array of 5 </a:t>
            </a:r>
            <a:r>
              <a:rPr lang="en-US" b="1">
                <a:latin typeface="Courier New" pitchFamily="-96" charset="0"/>
              </a:rPr>
              <a:t>int</a:t>
            </a:r>
            <a:r>
              <a:rPr lang="en-US">
                <a:latin typeface="Calibri" pitchFamily="-96" charset="0"/>
              </a:rPr>
              <a:t>’s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pgh+20*index</a:t>
            </a:r>
          </a:p>
          <a:p>
            <a:r>
              <a:rPr lang="en-US">
                <a:latin typeface="Calibri" pitchFamily="-96" charset="0"/>
              </a:rPr>
              <a:t>IA32 Code</a:t>
            </a:r>
          </a:p>
          <a:p>
            <a:pPr lvl="1"/>
            <a:r>
              <a:rPr lang="en-US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>
                <a:latin typeface="Calibri" pitchFamily="-96" charset="0"/>
              </a:rPr>
              <a:t>Compute as </a:t>
            </a:r>
            <a:r>
              <a:rPr lang="en-US" b="1">
                <a:latin typeface="Courier New" pitchFamily="-96" charset="0"/>
              </a:rPr>
              <a:t>pgh + 4*(index+4*index)</a:t>
            </a:r>
          </a:p>
          <a:p>
            <a:endParaRPr lang="en-US" b="0" i="1">
              <a:latin typeface="Calibri" pitchFamily="-96" charset="0"/>
            </a:endParaRPr>
          </a:p>
          <a:p>
            <a:endParaRPr lang="en-US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596900" y="1219200"/>
            <a:ext cx="4114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int *get_pgh_zip(int index)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return pgh[index];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  <a:p>
            <a:pPr eaLnBrk="0" hangingPunct="0"/>
            <a:endParaRPr lang="en-US" sz="1800">
              <a:latin typeface="Courier New" pitchFamily="-96" charset="0"/>
            </a:endParaRPr>
          </a:p>
          <a:p>
            <a:pPr eaLnBrk="0" hangingPunct="0"/>
            <a:endParaRPr lang="en-US" sz="180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596900" y="3200400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(%eax,%eax,4),%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(,%eax,4),%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4953000" y="1219200"/>
            <a:ext cx="3352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pgh[PCOUNT] = 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{1, 5, 2, 2, 1 }};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A+i*C*4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A+(R-1)*C*4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573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*C*4+j*4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320088" cy="2466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  <a:p>
            <a:r>
              <a:rPr lang="en-US" dirty="0">
                <a:latin typeface="Calibri" pitchFamily="-96" charset="0"/>
              </a:rPr>
              <a:t>IA32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address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</a:t>
            </a:r>
            <a:r>
              <a:rPr lang="en-US" b="1" dirty="0" smtClean="0">
                <a:latin typeface="Courier New" pitchFamily="-96" charset="0"/>
              </a:rPr>
              <a:t>*((index+4*index)+dig)</a:t>
            </a:r>
            <a:endParaRPr lang="en-US" b="1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33400" y="1241425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33400" y="2792413"/>
            <a:ext cx="8001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(%eax,%eax,4),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(,%eax,4),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offset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83369"/>
            <a:ext cx="6350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Optimizing Fixed Array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14620"/>
            <a:ext cx="3910009" cy="391478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Step through all elements in column j</a:t>
            </a:r>
          </a:p>
          <a:p>
            <a:r>
              <a:rPr lang="en-US" dirty="0" smtClean="0">
                <a:latin typeface="Calibri" pitchFamily="-96" charset="0"/>
              </a:rPr>
              <a:t>Optimization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Retrieving successive elements from single column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4495800" y="1790001"/>
            <a:ext cx="43434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typedef int fix_matrix[N][N];  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4214809" y="2552001"/>
            <a:ext cx="4895853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Retrieve column j from array */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fix_column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(</a:t>
            </a:r>
            <a:r>
              <a:rPr lang="en-US" sz="1800" dirty="0" err="1" smtClean="0">
                <a:latin typeface="Courier New" pitchFamily="-96" charset="0"/>
              </a:rPr>
              <a:t>fix_matrix</a:t>
            </a:r>
            <a:r>
              <a:rPr lang="en-US" sz="1800" dirty="0" smtClean="0">
                <a:latin typeface="Courier New" pitchFamily="-96" charset="0"/>
              </a:rPr>
              <a:t> a,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 =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8596" y="1066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000" dirty="0" smtClean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5400000">
            <a:off x="542103" y="1637506"/>
            <a:ext cx="1143000" cy="15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20809" y="1154113"/>
            <a:ext cx="1271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j-th column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6" idx="1"/>
          </p:cNvCxnSpPr>
          <p:nvPr/>
        </p:nvCxnSpPr>
        <p:spPr bwMode="auto">
          <a:xfrm rot="10800000">
            <a:off x="1112809" y="1304925"/>
            <a:ext cx="508000" cy="333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83369"/>
            <a:ext cx="6350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Optimizing Fixed Array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1546"/>
            <a:ext cx="4114800" cy="391478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Optimization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</a:t>
            </a:r>
            <a:r>
              <a:rPr lang="en-US" dirty="0" err="1" smtClean="0">
                <a:latin typeface="Calibri" pitchFamily="-96" charset="0"/>
              </a:rPr>
              <a:t>ajp</a:t>
            </a:r>
            <a:r>
              <a:rPr lang="en-US" dirty="0" smtClean="0">
                <a:latin typeface="Calibri" pitchFamily="-96" charset="0"/>
              </a:rPr>
              <a:t> = &amp;a[</a:t>
            </a:r>
            <a:r>
              <a:rPr lang="en-US" dirty="0" err="1" smtClean="0">
                <a:latin typeface="Calibri" pitchFamily="-96" charset="0"/>
              </a:rPr>
              <a:t>i</a:t>
            </a:r>
            <a:r>
              <a:rPr lang="en-US" dirty="0" smtClean="0">
                <a:latin typeface="Calibri" pitchFamily="-96" charset="0"/>
              </a:rPr>
              <a:t>][j]</a:t>
            </a:r>
          </a:p>
          <a:p>
            <a:pPr lvl="2"/>
            <a:r>
              <a:rPr lang="en-US" dirty="0" smtClean="0">
                <a:latin typeface="Calibri" pitchFamily="-96" charset="0"/>
              </a:rPr>
              <a:t>Initially = a + 4*j</a:t>
            </a:r>
          </a:p>
          <a:p>
            <a:pPr lvl="2"/>
            <a:r>
              <a:rPr lang="en-US" dirty="0" smtClean="0">
                <a:latin typeface="Calibri" pitchFamily="-96" charset="0"/>
              </a:rPr>
              <a:t>Increment by 4*N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857620" y="1214422"/>
            <a:ext cx="4895853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Retrieve column j from array */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fix_column</a:t>
            </a:r>
            <a:endParaRPr lang="en-US" sz="1800" dirty="0" smtClean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(</a:t>
            </a:r>
            <a:r>
              <a:rPr lang="en-US" sz="1800" dirty="0" err="1" smtClean="0">
                <a:latin typeface="Courier New" pitchFamily="-96" charset="0"/>
              </a:rPr>
              <a:t>fix_matrix</a:t>
            </a:r>
            <a:r>
              <a:rPr lang="en-US" sz="1800" dirty="0" smtClean="0">
                <a:latin typeface="Courier New" pitchFamily="-96" charset="0"/>
              </a:rPr>
              <a:t> a,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j,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*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dest</a:t>
            </a:r>
            <a:r>
              <a:rPr lang="en-US" sz="1800" dirty="0" smtClean="0">
                <a:latin typeface="Courier New" pitchFamily="-96" charset="0"/>
              </a:rPr>
              <a:t>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 =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400" y="4567302"/>
            <a:ext cx="6880281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.L8:		# loop: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Read 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ajp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(%ebx,%edx,4)	#   Save in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dest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++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$64,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ajp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+= 4*N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$16,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  i:N</a:t>
            </a:r>
          </a:p>
          <a:p>
            <a:pPr eaLnBrk="0" hangingPunct="0"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.L8	#   if !=,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0034" y="2786058"/>
          <a:ext cx="28956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ecx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ajp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ebx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dest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Arrays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One-dimensional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Multi-dimensional (nested)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Multi-level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Structures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Allocation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Access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Allocation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Concept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Contiguously-allocated region of memory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Refer to members within structure by names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Members may be of different types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4083056" y="1196752"/>
            <a:ext cx="2191642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hangingPunct="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-96" charset="0"/>
              </a:rPr>
              <a:t>Memory Layout</a:t>
            </a: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4381500" y="4191000"/>
            <a:ext cx="13462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4381500" y="48768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7461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7461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36417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36417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9" name="Rectangle 9"/>
          <p:cNvSpPr>
            <a:spLocks/>
          </p:cNvSpPr>
          <p:nvPr/>
        </p:nvSpPr>
        <p:spPr bwMode="auto">
          <a:xfrm>
            <a:off x="4381500" y="5486400"/>
            <a:ext cx="1347788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0x8048b90</a:t>
            </a:r>
          </a:p>
        </p:txBody>
      </p:sp>
      <p:sp>
        <p:nvSpPr>
          <p:cNvPr id="46090" name="Rectangle 10"/>
          <p:cNvSpPr>
            <a:spLocks/>
          </p:cNvSpPr>
          <p:nvPr/>
        </p:nvSpPr>
        <p:spPr bwMode="auto">
          <a:xfrm>
            <a:off x="35036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35036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35036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3503613" y="4191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1460500" y="54864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0x804854e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4381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4381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7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Call Example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6080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9" name="Rectangle 19"/>
          <p:cNvSpPr>
            <a:spLocks/>
          </p:cNvSpPr>
          <p:nvPr/>
        </p:nvSpPr>
        <p:spPr bwMode="auto">
          <a:xfrm>
            <a:off x="6080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6080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1460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102" name="Rectangle 22"/>
          <p:cNvSpPr>
            <a:spLocks/>
          </p:cNvSpPr>
          <p:nvPr/>
        </p:nvSpPr>
        <p:spPr bwMode="auto">
          <a:xfrm>
            <a:off x="1460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3" name="Rectangle 23"/>
          <p:cNvSpPr>
            <a:spLocks/>
          </p:cNvSpPr>
          <p:nvPr/>
        </p:nvSpPr>
        <p:spPr bwMode="auto">
          <a:xfrm>
            <a:off x="1460500" y="48768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104" name="Rectangle 24"/>
          <p:cNvSpPr>
            <a:spLocks/>
          </p:cNvSpPr>
          <p:nvPr/>
        </p:nvSpPr>
        <p:spPr bwMode="auto">
          <a:xfrm>
            <a:off x="4110038" y="2146300"/>
            <a:ext cx="173513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 8048b90</a:t>
            </a:r>
          </a:p>
        </p:txBody>
      </p:sp>
      <p:sp>
        <p:nvSpPr>
          <p:cNvPr id="46105" name="Rectangle 25"/>
          <p:cNvSpPr>
            <a:spLocks/>
          </p:cNvSpPr>
          <p:nvPr/>
        </p:nvSpPr>
        <p:spPr bwMode="auto">
          <a:xfrm>
            <a:off x="454025" y="1187450"/>
            <a:ext cx="7620000" cy="609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804854e:	e8 3d 06 00 00 	call   8048b90 &lt;main&gt;</a:t>
            </a:r>
          </a:p>
          <a:p>
            <a:pPr marL="74613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8048553:	50             	pushl  %eax</a:t>
            </a:r>
          </a:p>
        </p:txBody>
      </p:sp>
      <p:sp>
        <p:nvSpPr>
          <p:cNvPr id="46106" name="Rectangle 26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224772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3938588" y="4293096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hangingPunct="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  <a:latin typeface="Calibri" pitchFamily="-96" charset="0"/>
              </a:rPr>
              <a:t>IA32 Assembly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3357555" y="4721724"/>
            <a:ext cx="5753108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r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Mem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[r+12]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2844" y="4307374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set_i(struct rec *r,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    int val)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  r-&gt;i = val;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Accessing Structure Member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Pointer indicates first byte of structure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Access elements with offsets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458537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306137" y="857232"/>
            <a:ext cx="9220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r+12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07632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2392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3983069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Get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*4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8(%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r+idx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*4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3810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*r,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Arguments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+8]: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+12]: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alibri" pitchFamily="-96" charset="0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857232"/>
            <a:ext cx="14750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 smtClean="0">
                <a:latin typeface="Courier New" pitchFamily="-96" charset="0"/>
              </a:rPr>
              <a:t>r+idx</a:t>
            </a:r>
            <a:r>
              <a:rPr lang="en-US" dirty="0" smtClean="0">
                <a:latin typeface="Courier New" pitchFamily="-96" charset="0"/>
              </a:rPr>
              <a:t>*4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479583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64343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r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161106" y="1658938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821262" y="1658938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6605606" y="1658938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27581" y="2074863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886488" y="2071678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6377006" y="207486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800869" y="2057400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.L17:		# loop: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12(%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r-&gt;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ecx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(%edx,%eax,4)	# r-&gt;a[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]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val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16(%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r = r-&gt;n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testl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Test r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.L17	# If != 0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loop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</a:t>
            </a:r>
            <a:r>
              <a:rPr lang="nn-NO" sz="1800" dirty="0" err="1" smtClean="0">
                <a:latin typeface="Courier New" pitchFamily="-96" charset="0"/>
              </a:rPr>
              <a:t>r-&gt;n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4775232" y="279449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a[3];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rec</a:t>
            </a:r>
            <a:r>
              <a:rPr lang="en-US" sz="1800" dirty="0" smtClean="0">
                <a:latin typeface="Courier New" pitchFamily="-96" charset="0"/>
              </a:rPr>
              <a:t> *n;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518296" y="2235200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urier New" pitchFamily="-96" charset="0"/>
              </a:rPr>
              <a:t>i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178452" y="2235200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962796" y="2235200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Courier New" pitchFamily="-96" charset="0"/>
              </a:rPr>
              <a:t>n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4984771" y="2651125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0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243678" y="2647940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latin typeface="Courier New" pitchFamily="-96" charset="0"/>
              </a:rPr>
              <a:t>12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6734196" y="2651125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16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158059" y="2633662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Courier New" pitchFamily="-96" charset="0"/>
              </a:rPr>
              <a:t>20</a:t>
            </a:r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 flipH="1">
            <a:off x="7188200" y="1873274"/>
            <a:ext cx="990600" cy="457200"/>
          </a:xfrm>
          <a:custGeom>
            <a:avLst/>
            <a:gdLst>
              <a:gd name="T0" fmla="*/ 624 w 624"/>
              <a:gd name="T1" fmla="*/ 288 h 288"/>
              <a:gd name="T2" fmla="*/ 576 w 624"/>
              <a:gd name="T3" fmla="*/ 0 h 288"/>
              <a:gd name="T4" fmla="*/ 96 w 624"/>
              <a:gd name="T5" fmla="*/ 0 h 288"/>
              <a:gd name="T6" fmla="*/ 0 w 624"/>
              <a:gd name="T7" fmla="*/ 144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624" y="288"/>
                </a:moveTo>
                <a:lnTo>
                  <a:pt x="576" y="0"/>
                </a:lnTo>
                <a:lnTo>
                  <a:pt x="96" y="0"/>
                </a:lnTo>
                <a:lnTo>
                  <a:pt x="0" y="1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5638800" y="2667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4800600" y="3048000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hangingPunct="0"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  <a:latin typeface="Calibri" pitchFamily="-96" charset="0"/>
              </a:rPr>
              <a:t>Element </a:t>
            </a:r>
            <a:r>
              <a:rPr lang="en-US">
                <a:latin typeface="Courier New" pitchFamily="-96" charset="0"/>
              </a:rPr>
              <a:t>i</a:t>
            </a:r>
            <a:endParaRPr lang="en-US">
              <a:solidFill>
                <a:schemeClr val="tx2"/>
              </a:solidFill>
              <a:latin typeface="Calibri" pitchFamily="-96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edx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ecx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3641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3641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3503613" y="4038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689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6689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4381500" y="53340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0x8048591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43815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3503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3503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3503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43815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4381500" y="3657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43815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Return Example</a:t>
            </a: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6551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6551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6551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7454900" y="3657600"/>
            <a:ext cx="1346200" cy="381000"/>
          </a:xfrm>
          <a:prstGeom prst="rect">
            <a:avLst/>
          </a:prstGeom>
          <a:solidFill>
            <a:srgbClr val="AC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74549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7748588" y="2057400"/>
            <a:ext cx="500062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ret</a:t>
            </a: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457200" y="1371600"/>
            <a:ext cx="6515100" cy="355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marL="419100" indent="-346075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8048591:	c3             	ret	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" charset="0"/>
              </a:rPr>
              <a:t>	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7454900" y="47244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7454900" y="5334000"/>
            <a:ext cx="1346200" cy="381000"/>
          </a:xfrm>
          <a:prstGeom prst="rect">
            <a:avLst/>
          </a:prstGeom>
          <a:solidFill>
            <a:srgbClr val="FF99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74549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 sz="1800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129025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Local </a:t>
            </a:r>
            <a:r>
              <a:rPr lang="en-US" dirty="0" smtClean="0"/>
              <a:t>variables</a:t>
            </a: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Temporary space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93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1158748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16821</TotalTime>
  <Words>4331</Words>
  <Application>Microsoft Macintosh PowerPoint</Application>
  <PresentationFormat>On-screen Show (4:3)</PresentationFormat>
  <Paragraphs>1628</Paragraphs>
  <Slides>62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template2007</vt:lpstr>
      <vt:lpstr>PowerPoint Presentation</vt:lpstr>
      <vt:lpstr>IA32 Stack</vt:lpstr>
      <vt:lpstr>IA32 Stack: Push</vt:lpstr>
      <vt:lpstr>IA32 Stack: Pop</vt:lpstr>
      <vt:lpstr>Procedure Control Flow</vt:lpstr>
      <vt:lpstr>Procedure Call Example</vt:lpstr>
      <vt:lpstr>Procedure Return Example</vt:lpstr>
      <vt:lpstr>Stack Frames</vt:lpstr>
      <vt:lpstr>Call Chain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Revisiting swap</vt:lpstr>
      <vt:lpstr>Revisiting swap</vt:lpstr>
      <vt:lpstr>swap Setup #1</vt:lpstr>
      <vt:lpstr>swap Setup #2</vt:lpstr>
      <vt:lpstr>swap Setup #3</vt:lpstr>
      <vt:lpstr>swap Body</vt:lpstr>
      <vt:lpstr>swap Finish</vt:lpstr>
      <vt:lpstr>Disassembled swap</vt:lpstr>
      <vt:lpstr>PowerPoint Presentation</vt:lpstr>
      <vt:lpstr>Register Saving Conventions</vt:lpstr>
      <vt:lpstr>Register Saving Conventions</vt:lpstr>
      <vt:lpstr>IA32/Linux+Windows Register Usage</vt:lpstr>
      <vt:lpstr>Revisiting swap</vt:lpstr>
      <vt:lpstr>PowerPoint Presentation</vt:lpstr>
      <vt:lpstr>Recursive Function</vt:lpstr>
      <vt:lpstr>Recursive Call </vt:lpstr>
      <vt:lpstr>Recursive Call </vt:lpstr>
      <vt:lpstr>Recursive Call</vt:lpstr>
      <vt:lpstr>Recursive Call</vt:lpstr>
      <vt:lpstr>Recursive Call</vt:lpstr>
      <vt:lpstr>IA 32 Procedure Summary</vt:lpstr>
      <vt:lpstr>PowerPoint Presentation</vt:lpstr>
      <vt:lpstr>Basic Data Types</vt:lpstr>
      <vt:lpstr>Array Allocation</vt:lpstr>
      <vt:lpstr>Array Access</vt:lpstr>
      <vt:lpstr>Array Example</vt:lpstr>
      <vt:lpstr>Array Accessing Example</vt:lpstr>
      <vt:lpstr>Array Loop Example (IA32)</vt:lpstr>
      <vt:lpstr>Pointer Loop Example (IA32)</vt:lpstr>
      <vt:lpstr>Nested Array Example</vt:lpstr>
      <vt:lpstr>Multidimensional (Nested) Arrays</vt:lpstr>
      <vt:lpstr>Nested Array Row Access</vt:lpstr>
      <vt:lpstr>Nested Array Row Access Code</vt:lpstr>
      <vt:lpstr>Nested Array Row Access</vt:lpstr>
      <vt:lpstr>Nested Array Element Access Code</vt:lpstr>
      <vt:lpstr>Optimizing Fixed Array Access</vt:lpstr>
      <vt:lpstr>Optimizing Fixed Array Access</vt:lpstr>
      <vt:lpstr>PowerPoint Presentation</vt:lpstr>
      <vt:lpstr>Structure Allocation</vt:lpstr>
      <vt:lpstr>Structure Access</vt:lpstr>
      <vt:lpstr>Generating Pointer to Structure Member</vt:lpstr>
      <vt:lpstr>Following 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Joya</cp:lastModifiedBy>
  <cp:revision>717</cp:revision>
  <cp:lastPrinted>2009-09-13T19:36:45Z</cp:lastPrinted>
  <dcterms:created xsi:type="dcterms:W3CDTF">2011-01-05T22:40:47Z</dcterms:created>
  <dcterms:modified xsi:type="dcterms:W3CDTF">2016-02-03T17:51:41Z</dcterms:modified>
</cp:coreProperties>
</file>