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402" r:id="rId2"/>
    <p:sldId id="397" r:id="rId3"/>
    <p:sldId id="398" r:id="rId4"/>
    <p:sldId id="399" r:id="rId5"/>
    <p:sldId id="400" r:id="rId6"/>
    <p:sldId id="401" r:id="rId7"/>
    <p:sldId id="258" r:id="rId8"/>
    <p:sldId id="260" r:id="rId9"/>
    <p:sldId id="262" r:id="rId10"/>
    <p:sldId id="261" r:id="rId11"/>
    <p:sldId id="263" r:id="rId12"/>
    <p:sldId id="264" r:id="rId13"/>
    <p:sldId id="265" r:id="rId14"/>
    <p:sldId id="305" r:id="rId15"/>
    <p:sldId id="266" r:id="rId16"/>
    <p:sldId id="268" r:id="rId17"/>
    <p:sldId id="269" r:id="rId18"/>
    <p:sldId id="267" r:id="rId19"/>
    <p:sldId id="270" r:id="rId20"/>
    <p:sldId id="403" r:id="rId21"/>
    <p:sldId id="404" r:id="rId22"/>
    <p:sldId id="405" r:id="rId23"/>
    <p:sldId id="406" r:id="rId24"/>
    <p:sldId id="306" r:id="rId25"/>
    <p:sldId id="276" r:id="rId26"/>
    <p:sldId id="308" r:id="rId27"/>
    <p:sldId id="309" r:id="rId28"/>
    <p:sldId id="277" r:id="rId29"/>
    <p:sldId id="278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3" r:id="rId39"/>
    <p:sldId id="324" r:id="rId40"/>
    <p:sldId id="326" r:id="rId41"/>
    <p:sldId id="329" r:id="rId42"/>
    <p:sldId id="336" r:id="rId43"/>
    <p:sldId id="339" r:id="rId44"/>
    <p:sldId id="340" r:id="rId45"/>
    <p:sldId id="341" r:id="rId46"/>
    <p:sldId id="394" r:id="rId47"/>
    <p:sldId id="357" r:id="rId48"/>
    <p:sldId id="358" r:id="rId49"/>
    <p:sldId id="359" r:id="rId50"/>
    <p:sldId id="362" r:id="rId51"/>
    <p:sldId id="365" r:id="rId52"/>
    <p:sldId id="368" r:id="rId53"/>
    <p:sldId id="396" r:id="rId54"/>
    <p:sldId id="372" r:id="rId55"/>
    <p:sldId id="395" r:id="rId56"/>
    <p:sldId id="380" r:id="rId57"/>
    <p:sldId id="382" r:id="rId58"/>
    <p:sldId id="384" r:id="rId59"/>
    <p:sldId id="386" r:id="rId60"/>
    <p:sldId id="388" r:id="rId61"/>
    <p:sldId id="390" r:id="rId62"/>
    <p:sldId id="374" r:id="rId63"/>
    <p:sldId id="375" r:id="rId64"/>
    <p:sldId id="376" r:id="rId65"/>
    <p:sldId id="377" r:id="rId66"/>
    <p:sldId id="378" r:id="rId67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99"/>
    <a:srgbClr val="99FFCC"/>
    <a:srgbClr val="FF3300"/>
    <a:srgbClr val="FFCCFF"/>
    <a:srgbClr val="FFCCCC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7" autoAdjust="0"/>
    <p:restoredTop sz="90929" autoAdjust="0"/>
  </p:normalViewPr>
  <p:slideViewPr>
    <p:cSldViewPr showGuides="1">
      <p:cViewPr>
        <p:scale>
          <a:sx n="108" d="100"/>
          <a:sy n="108" d="100"/>
        </p:scale>
        <p:origin x="-960" y="-80"/>
      </p:cViewPr>
      <p:guideLst>
        <p:guide orient="horz" pos="336"/>
        <p:guide pos="672"/>
      </p:guideLst>
    </p:cSldViewPr>
  </p:slideViewPr>
  <p:outlineViewPr>
    <p:cViewPr>
      <p:scale>
        <a:sx n="33" d="100"/>
        <a:sy n="33" d="100"/>
      </p:scale>
      <p:origin x="0" y="40696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4" Type="http://schemas.openxmlformats.org/officeDocument/2006/relationships/slide" Target="slides/slide28.xml"/><Relationship Id="rId5" Type="http://schemas.openxmlformats.org/officeDocument/2006/relationships/slide" Target="slides/slide29.xml"/><Relationship Id="rId1" Type="http://schemas.openxmlformats.org/officeDocument/2006/relationships/slide" Target="slides/slide25.xml"/><Relationship Id="rId2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32004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 smtClean="0"/>
              <a:t>15-349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10727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7132A007-E58E-401B-9376-F68DD637F903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1149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C0F0C3BE-3CB8-42CE-85AE-26932541959C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425" y="6380163"/>
            <a:ext cx="951395" cy="286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 smtClean="0">
                <a:solidFill>
                  <a:schemeClr val="hlink"/>
                </a:solidFill>
              </a:rPr>
              <a:t>CS:APP2e</a:t>
            </a:r>
            <a:endParaRPr lang="en-US" sz="1400" b="0" dirty="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3" Type="http://schemas.openxmlformats.org/officeDocument/2006/relationships/image" Target="../media/image13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3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4891087" cy="5289550"/>
          </a:xfrm>
        </p:spPr>
        <p:txBody>
          <a:bodyPr/>
          <a:lstStyle/>
          <a:p>
            <a:r>
              <a:rPr lang="en-US" dirty="0"/>
              <a:t>Assembly Language View</a:t>
            </a:r>
          </a:p>
          <a:p>
            <a:pPr lvl="1"/>
            <a:r>
              <a:rPr lang="en-US" dirty="0"/>
              <a:t>Processor state</a:t>
            </a:r>
          </a:p>
          <a:p>
            <a:pPr lvl="2"/>
            <a:r>
              <a:rPr lang="en-US" dirty="0"/>
              <a:t>Registers, memory, …</a:t>
            </a:r>
          </a:p>
          <a:p>
            <a:pPr lvl="1"/>
            <a:r>
              <a:rPr lang="en-US" dirty="0"/>
              <a:t>Instructions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addl</a:t>
            </a:r>
            <a:r>
              <a:rPr lang="en-US" dirty="0"/>
              <a:t>, </a:t>
            </a:r>
            <a:r>
              <a:rPr lang="en-US" dirty="0" err="1" smtClean="0">
                <a:latin typeface="Courier New" pitchFamily="49" charset="0"/>
              </a:rPr>
              <a:t>pushl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ret</a:t>
            </a:r>
            <a:r>
              <a:rPr lang="en-US" dirty="0" smtClean="0"/>
              <a:t>, 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How instructions are encoded as bytes</a:t>
            </a:r>
          </a:p>
          <a:p>
            <a:r>
              <a:rPr lang="en-US" dirty="0"/>
              <a:t>Layer of Abstraction</a:t>
            </a:r>
          </a:p>
          <a:p>
            <a:pPr lvl="1"/>
            <a:r>
              <a:rPr lang="en-US" dirty="0"/>
              <a:t>Above: how to program machine</a:t>
            </a:r>
          </a:p>
          <a:p>
            <a:pPr lvl="2"/>
            <a:r>
              <a:rPr lang="en-US" dirty="0"/>
              <a:t>Processor executes instructions in a sequence</a:t>
            </a:r>
          </a:p>
          <a:p>
            <a:pPr lvl="1"/>
            <a:r>
              <a:rPr lang="en-US" dirty="0"/>
              <a:t>Below: what needs to be built</a:t>
            </a:r>
          </a:p>
          <a:p>
            <a:pPr lvl="2"/>
            <a:r>
              <a:rPr lang="en-US" dirty="0"/>
              <a:t>Use variety of tricks to make it run fast</a:t>
            </a:r>
          </a:p>
          <a:p>
            <a:pPr lvl="2"/>
            <a:r>
              <a:rPr lang="en-US" dirty="0"/>
              <a:t>E.g., execute multiple instructions simultaneously</a:t>
            </a:r>
          </a:p>
        </p:txBody>
      </p:sp>
      <p:grpSp>
        <p:nvGrpSpPr>
          <p:cNvPr id="320524" name="Group 12"/>
          <p:cNvGrpSpPr>
            <a:grpSpLocks/>
          </p:cNvGrpSpPr>
          <p:nvPr/>
        </p:nvGrpSpPr>
        <p:grpSpPr bwMode="auto">
          <a:xfrm>
            <a:off x="5486400" y="1524000"/>
            <a:ext cx="2743200" cy="4168775"/>
            <a:chOff x="2160" y="864"/>
            <a:chExt cx="1728" cy="2626"/>
          </a:xfrm>
        </p:grpSpPr>
        <p:sp>
          <p:nvSpPr>
            <p:cNvPr id="320516" name="Rectangle 4"/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solidFill>
                    <a:srgbClr val="FFCCFF"/>
                  </a:solidFill>
                </a:rPr>
                <a:t>ISA</a:t>
              </a:r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Compiler</a:t>
              </a:r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OS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CPU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Circuit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Chip</a:t>
              </a:r>
            </a:p>
            <a:p>
              <a:r>
                <a:rPr lang="en-US"/>
                <a:t>Layout</a:t>
              </a: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Application</a:t>
              </a:r>
            </a:p>
            <a:p>
              <a:r>
                <a:rPr lang="en-US"/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6004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08" name="Rectangle 92"/>
          <p:cNvSpPr>
            <a:spLocks noChangeArrowheads="1"/>
          </p:cNvSpPr>
          <p:nvPr/>
        </p:nvSpPr>
        <p:spPr bwMode="auto">
          <a:xfrm>
            <a:off x="609600" y="25146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Example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94688" cy="4419600"/>
          </a:xfrm>
        </p:spPr>
        <p:txBody>
          <a:bodyPr/>
          <a:lstStyle/>
          <a:p>
            <a:r>
              <a:rPr lang="en-US"/>
              <a:t>Addition Instruction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Add value in register rA to that in register rB</a:t>
            </a:r>
          </a:p>
          <a:p>
            <a:pPr lvl="2"/>
            <a:r>
              <a:rPr lang="en-US"/>
              <a:t>Store result in register rB</a:t>
            </a:r>
          </a:p>
          <a:p>
            <a:pPr lvl="2"/>
            <a:r>
              <a:rPr lang="en-US"/>
              <a:t>Note that Y86 only allows addition to be applied to register data</a:t>
            </a:r>
          </a:p>
          <a:p>
            <a:pPr lvl="1"/>
            <a:r>
              <a:rPr lang="en-US"/>
              <a:t>Set condition codes based on result</a:t>
            </a:r>
          </a:p>
          <a:p>
            <a:pPr lvl="1"/>
            <a:r>
              <a:rPr lang="en-US"/>
              <a:t>e.g., </a:t>
            </a:r>
            <a:r>
              <a:rPr lang="en-US">
                <a:solidFill>
                  <a:schemeClr val="accent1"/>
                </a:solidFill>
                <a:latin typeface="Courier New" pitchFamily="49" charset="0"/>
              </a:rPr>
              <a:t>addl %eax,%esi	</a:t>
            </a:r>
            <a:r>
              <a:rPr lang="en-US"/>
              <a:t>Encoding:</a:t>
            </a:r>
            <a:r>
              <a:rPr lang="en-US">
                <a:solidFill>
                  <a:schemeClr val="accent1"/>
                </a:solidFill>
                <a:latin typeface="Courier New" pitchFamily="49" charset="0"/>
              </a:rPr>
              <a:t> 60 06</a:t>
            </a:r>
          </a:p>
          <a:p>
            <a:pPr lvl="1"/>
            <a:r>
              <a:rPr lang="en-US"/>
              <a:t>Two-byte encoding</a:t>
            </a:r>
          </a:p>
          <a:p>
            <a:pPr lvl="2"/>
            <a:r>
              <a:rPr lang="en-US"/>
              <a:t>First indicates instruction type</a:t>
            </a:r>
          </a:p>
          <a:p>
            <a:pPr lvl="2"/>
            <a:r>
              <a:rPr lang="en-US"/>
              <a:t>Second gives source and destination registers</a:t>
            </a:r>
          </a:p>
        </p:txBody>
      </p:sp>
      <p:grpSp>
        <p:nvGrpSpPr>
          <p:cNvPr id="265309" name="Group 93"/>
          <p:cNvGrpSpPr>
            <a:grpSpLocks/>
          </p:cNvGrpSpPr>
          <p:nvPr/>
        </p:nvGrpSpPr>
        <p:grpSpPr bwMode="auto">
          <a:xfrm>
            <a:off x="838200" y="2667000"/>
            <a:ext cx="3124200" cy="304800"/>
            <a:chOff x="528" y="1680"/>
            <a:chExt cx="1968" cy="192"/>
          </a:xfrm>
        </p:grpSpPr>
        <p:sp>
          <p:nvSpPr>
            <p:cNvPr id="265221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addl </a:t>
              </a:r>
              <a:r>
                <a:rPr lang="en-US" sz="1600">
                  <a:solidFill>
                    <a:schemeClr val="folHlink"/>
                  </a:solidFill>
                </a:rPr>
                <a:t>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5222" name="Group 6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5223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5224" name="Rectangle 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5225" name="Rectangle 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5226" name="Group 10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5227" name="Rectangle 11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5228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5229" name="Rectangle 1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65307" name="Group 91"/>
          <p:cNvGrpSpPr>
            <a:grpSpLocks/>
          </p:cNvGrpSpPr>
          <p:nvPr/>
        </p:nvGrpSpPr>
        <p:grpSpPr bwMode="auto">
          <a:xfrm>
            <a:off x="4038600" y="2133600"/>
            <a:ext cx="3698875" cy="533400"/>
            <a:chOff x="2544" y="1104"/>
            <a:chExt cx="2330" cy="336"/>
          </a:xfrm>
        </p:grpSpPr>
        <p:sp>
          <p:nvSpPr>
            <p:cNvPr id="265302" name="Line 86"/>
            <p:cNvSpPr>
              <a:spLocks noChangeShapeType="1"/>
            </p:cNvSpPr>
            <p:nvPr/>
          </p:nvSpPr>
          <p:spPr bwMode="auto">
            <a:xfrm flipH="1">
              <a:off x="2544" y="1200"/>
              <a:ext cx="576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3" name="Text Box 8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Encoded Representation</a:t>
              </a:r>
            </a:p>
          </p:txBody>
        </p:sp>
      </p:grpSp>
      <p:grpSp>
        <p:nvGrpSpPr>
          <p:cNvPr id="265306" name="Group 90"/>
          <p:cNvGrpSpPr>
            <a:grpSpLocks/>
          </p:cNvGrpSpPr>
          <p:nvPr/>
        </p:nvGrpSpPr>
        <p:grpSpPr bwMode="auto">
          <a:xfrm>
            <a:off x="1905000" y="1600200"/>
            <a:ext cx="3622675" cy="1066800"/>
            <a:chOff x="1200" y="768"/>
            <a:chExt cx="2282" cy="672"/>
          </a:xfrm>
        </p:grpSpPr>
        <p:sp>
          <p:nvSpPr>
            <p:cNvPr id="265304" name="Line 88"/>
            <p:cNvSpPr>
              <a:spLocks noChangeShapeType="1"/>
            </p:cNvSpPr>
            <p:nvPr/>
          </p:nvSpPr>
          <p:spPr bwMode="auto">
            <a:xfrm flipH="1">
              <a:off x="1200" y="864"/>
              <a:ext cx="528" cy="576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5" name="Text Box 89"/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Generic Form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Logical Operations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219200"/>
            <a:ext cx="4241800" cy="5213350"/>
          </a:xfrm>
        </p:spPr>
        <p:txBody>
          <a:bodyPr/>
          <a:lstStyle/>
          <a:p>
            <a:pPr lvl="1"/>
            <a:r>
              <a:rPr lang="en-US" dirty="0" smtClean="0"/>
              <a:t>Encodings </a:t>
            </a:r>
            <a:r>
              <a:rPr lang="en-US" dirty="0"/>
              <a:t>differ only by “function code”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condition codes as side effect</a:t>
            </a:r>
          </a:p>
          <a:p>
            <a:pPr lvl="2"/>
            <a:endParaRPr lang="en-US" dirty="0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63563" y="1676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792163" y="1828800"/>
            <a:ext cx="3124200" cy="304800"/>
            <a:chOff x="528" y="1680"/>
            <a:chExt cx="1968" cy="192"/>
          </a:xfrm>
        </p:grpSpPr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addl </a:t>
              </a:r>
              <a:r>
                <a:rPr lang="en-US" sz="1600">
                  <a:solidFill>
                    <a:schemeClr val="folHlink"/>
                  </a:solidFill>
                </a:rPr>
                <a:t>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7271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7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7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727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75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7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7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7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563563" y="2819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792163" y="2971800"/>
            <a:ext cx="3124200" cy="304800"/>
            <a:chOff x="528" y="1680"/>
            <a:chExt cx="1968" cy="192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subl </a:t>
              </a:r>
              <a:r>
                <a:rPr lang="en-US" sz="1600">
                  <a:solidFill>
                    <a:schemeClr val="folHlink"/>
                  </a:solidFill>
                </a:rPr>
                <a:t>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7282" name="Group 18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83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84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6728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86" name="Group 22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87" name="Rectangle 2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88" name="Rectangle 24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89" name="Rectangle 2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563563" y="3962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91" name="Group 27"/>
          <p:cNvGrpSpPr>
            <a:grpSpLocks/>
          </p:cNvGrpSpPr>
          <p:nvPr/>
        </p:nvGrpSpPr>
        <p:grpSpPr bwMode="auto">
          <a:xfrm>
            <a:off x="792163" y="4114800"/>
            <a:ext cx="3124200" cy="304800"/>
            <a:chOff x="528" y="1680"/>
            <a:chExt cx="1968" cy="192"/>
          </a:xfrm>
        </p:grpSpPr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andl </a:t>
              </a:r>
              <a:r>
                <a:rPr lang="en-US" sz="1600">
                  <a:solidFill>
                    <a:schemeClr val="folHlink"/>
                  </a:solidFill>
                </a:rPr>
                <a:t>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94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95" name="Rectangle 3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67296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97" name="Group 33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98" name="Rectangle 3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99" name="Rectangle 35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00" name="Rectangle 36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563563" y="5105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302" name="Group 38"/>
          <p:cNvGrpSpPr>
            <a:grpSpLocks/>
          </p:cNvGrpSpPr>
          <p:nvPr/>
        </p:nvGrpSpPr>
        <p:grpSpPr bwMode="auto">
          <a:xfrm>
            <a:off x="792163" y="5257800"/>
            <a:ext cx="3124200" cy="304800"/>
            <a:chOff x="528" y="1680"/>
            <a:chExt cx="1968" cy="192"/>
          </a:xfrm>
        </p:grpSpPr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xorl </a:t>
              </a:r>
              <a:r>
                <a:rPr lang="en-US" sz="1600">
                  <a:solidFill>
                    <a:schemeClr val="folHlink"/>
                  </a:solidFill>
                </a:rPr>
                <a:t>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7304" name="Group 40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305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306" name="Rectangle 4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67307" name="Rectangle 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308" name="Group 44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309" name="Rectangle 4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310" name="Rectangle 4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11" name="Rectangle 47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12" name="Text Box 48"/>
          <p:cNvSpPr txBox="1">
            <a:spLocks noChangeArrowheads="1"/>
          </p:cNvSpPr>
          <p:nvPr/>
        </p:nvSpPr>
        <p:spPr bwMode="auto">
          <a:xfrm>
            <a:off x="563563" y="1295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Add</a:t>
            </a:r>
          </a:p>
        </p:txBody>
      </p:sp>
      <p:sp>
        <p:nvSpPr>
          <p:cNvPr id="267313" name="Text Box 49"/>
          <p:cNvSpPr txBox="1">
            <a:spLocks noChangeArrowheads="1"/>
          </p:cNvSpPr>
          <p:nvPr/>
        </p:nvSpPr>
        <p:spPr bwMode="auto">
          <a:xfrm>
            <a:off x="563563" y="2438400"/>
            <a:ext cx="237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Subtract (rA from rB)</a:t>
            </a:r>
          </a:p>
        </p:txBody>
      </p:sp>
      <p:sp>
        <p:nvSpPr>
          <p:cNvPr id="267314" name="Text Box 50"/>
          <p:cNvSpPr txBox="1">
            <a:spLocks noChangeArrowheads="1"/>
          </p:cNvSpPr>
          <p:nvPr/>
        </p:nvSpPr>
        <p:spPr bwMode="auto">
          <a:xfrm>
            <a:off x="563563" y="3581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And</a:t>
            </a:r>
          </a:p>
        </p:txBody>
      </p:sp>
      <p:sp>
        <p:nvSpPr>
          <p:cNvPr id="267315" name="Text Box 51"/>
          <p:cNvSpPr txBox="1">
            <a:spLocks noChangeArrowheads="1"/>
          </p:cNvSpPr>
          <p:nvPr/>
        </p:nvSpPr>
        <p:spPr bwMode="auto">
          <a:xfrm>
            <a:off x="563563" y="4724400"/>
            <a:ext cx="14859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Exclusive-Or</a:t>
            </a:r>
          </a:p>
        </p:txBody>
      </p:sp>
      <p:grpSp>
        <p:nvGrpSpPr>
          <p:cNvPr id="267321" name="Group 57"/>
          <p:cNvGrpSpPr>
            <a:grpSpLocks/>
          </p:cNvGrpSpPr>
          <p:nvPr/>
        </p:nvGrpSpPr>
        <p:grpSpPr bwMode="auto">
          <a:xfrm>
            <a:off x="301625" y="1049338"/>
            <a:ext cx="2395538" cy="703262"/>
            <a:chOff x="27" y="565"/>
            <a:chExt cx="1509" cy="443"/>
          </a:xfrm>
        </p:grpSpPr>
        <p:sp>
          <p:nvSpPr>
            <p:cNvPr id="267316" name="Line 52"/>
            <p:cNvSpPr>
              <a:spLocks noChangeShapeType="1"/>
            </p:cNvSpPr>
            <p:nvPr/>
          </p:nvSpPr>
          <p:spPr bwMode="auto">
            <a:xfrm>
              <a:off x="1248" y="768"/>
              <a:ext cx="288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7" name="Text Box 53"/>
            <p:cNvSpPr txBox="1">
              <a:spLocks noChangeArrowheads="1"/>
            </p:cNvSpPr>
            <p:nvPr/>
          </p:nvSpPr>
          <p:spPr bwMode="auto">
            <a:xfrm>
              <a:off x="27" y="565"/>
              <a:ext cx="120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Instruction Code</a:t>
              </a:r>
            </a:p>
          </p:txBody>
        </p:sp>
      </p:grpSp>
      <p:grpSp>
        <p:nvGrpSpPr>
          <p:cNvPr id="267320" name="Group 56"/>
          <p:cNvGrpSpPr>
            <a:grpSpLocks/>
          </p:cNvGrpSpPr>
          <p:nvPr/>
        </p:nvGrpSpPr>
        <p:grpSpPr bwMode="auto">
          <a:xfrm>
            <a:off x="2803525" y="1049338"/>
            <a:ext cx="1692275" cy="703262"/>
            <a:chOff x="1603" y="565"/>
            <a:chExt cx="1066" cy="443"/>
          </a:xfrm>
        </p:grpSpPr>
        <p:sp>
          <p:nvSpPr>
            <p:cNvPr id="267318" name="Line 54"/>
            <p:cNvSpPr>
              <a:spLocks noChangeShapeType="1"/>
            </p:cNvSpPr>
            <p:nvPr/>
          </p:nvSpPr>
          <p:spPr bwMode="auto">
            <a:xfrm flipH="1">
              <a:off x="1824" y="768"/>
              <a:ext cx="144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9" name="Text Box 55"/>
            <p:cNvSpPr txBox="1">
              <a:spLocks noChangeArrowheads="1"/>
            </p:cNvSpPr>
            <p:nvPr/>
          </p:nvSpPr>
          <p:spPr bwMode="auto">
            <a:xfrm>
              <a:off x="1603" y="565"/>
              <a:ext cx="10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Function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Operations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7696200" cy="1555750"/>
          </a:xfrm>
        </p:spPr>
        <p:txBody>
          <a:bodyPr/>
          <a:lstStyle/>
          <a:p>
            <a:pPr lvl="1"/>
            <a:r>
              <a:rPr lang="en-US"/>
              <a:t>Like the IA32 </a:t>
            </a:r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instruction</a:t>
            </a:r>
          </a:p>
          <a:p>
            <a:pPr lvl="1"/>
            <a:r>
              <a:rPr lang="en-US"/>
              <a:t>Simpler format for memory addresses</a:t>
            </a:r>
          </a:p>
          <a:p>
            <a:pPr lvl="1"/>
            <a:r>
              <a:rPr lang="en-US"/>
              <a:t>Give different names to keep them distinct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34963" y="1295400"/>
            <a:ext cx="5989637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5635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rrmovl</a:t>
            </a:r>
            <a:r>
              <a:rPr lang="en-US" sz="1600">
                <a:solidFill>
                  <a:schemeClr val="folHlink"/>
                </a:solidFill>
              </a:rPr>
              <a:t> rA</a:t>
            </a: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>
                <a:solidFill>
                  <a:schemeClr val="folHlink"/>
                </a:solidFill>
              </a:rPr>
              <a:t>rB</a:t>
            </a:r>
          </a:p>
        </p:txBody>
      </p:sp>
      <p:grpSp>
        <p:nvGrpSpPr>
          <p:cNvPr id="268295" name="Group 7"/>
          <p:cNvGrpSpPr>
            <a:grpSpLocks/>
          </p:cNvGrpSpPr>
          <p:nvPr/>
        </p:nvGrpSpPr>
        <p:grpSpPr bwMode="auto">
          <a:xfrm>
            <a:off x="2468563" y="1447800"/>
            <a:ext cx="609600" cy="304800"/>
            <a:chOff x="1296" y="2544"/>
            <a:chExt cx="384" cy="192"/>
          </a:xfrm>
        </p:grpSpPr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3078163" y="1447800"/>
            <a:ext cx="609600" cy="304800"/>
            <a:chOff x="1680" y="2544"/>
            <a:chExt cx="384" cy="192"/>
          </a:xfrm>
        </p:grpSpPr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350838" y="2286000"/>
            <a:ext cx="5943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6429375" y="1336675"/>
            <a:ext cx="23336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Register --&gt; Register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400800" y="2286000"/>
            <a:ext cx="25495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Immediate --&gt; Register</a:t>
            </a:r>
          </a:p>
        </p:txBody>
      </p:sp>
      <p:grpSp>
        <p:nvGrpSpPr>
          <p:cNvPr id="268359" name="Group 71"/>
          <p:cNvGrpSpPr>
            <a:grpSpLocks/>
          </p:cNvGrpSpPr>
          <p:nvPr/>
        </p:nvGrpSpPr>
        <p:grpSpPr bwMode="auto">
          <a:xfrm>
            <a:off x="503238" y="2438400"/>
            <a:ext cx="5562600" cy="304800"/>
            <a:chOff x="480" y="2592"/>
            <a:chExt cx="3504" cy="192"/>
          </a:xfrm>
        </p:grpSpPr>
        <p:sp>
          <p:nvSpPr>
            <p:cNvPr id="268316" name="Rectangle 28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irmovl</a:t>
              </a:r>
              <a:r>
                <a:rPr lang="en-US" sz="1600">
                  <a:solidFill>
                    <a:schemeClr val="folHlink"/>
                  </a:solidFill>
                </a:rPr>
                <a:t> V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8358" name="Group 7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268348" name="Group 60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268349" name="Rectangle 61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268350" name="Rectangle 62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268351" name="Rectangle 63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68352" name="Group 64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268353" name="Rectangle 65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dirty="0">
                      <a:latin typeface="Courier New" pitchFamily="49" charset="0"/>
                    </a:rPr>
                    <a:t>F</a:t>
                  </a:r>
                </a:p>
              </p:txBody>
            </p:sp>
            <p:sp>
              <p:nvSpPr>
                <p:cNvPr id="268354" name="Rectangle 66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/>
                    <a:t>rB</a:t>
                  </a:r>
                </a:p>
              </p:txBody>
            </p:sp>
            <p:sp>
              <p:nvSpPr>
                <p:cNvPr id="268355" name="Rectangle 67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sp>
            <p:nvSpPr>
              <p:cNvPr id="268356" name="Rectangle 68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/>
                  <a:t>V</a:t>
                </a:r>
              </a:p>
            </p:txBody>
          </p:sp>
        </p:grpSp>
      </p:grpSp>
      <p:sp>
        <p:nvSpPr>
          <p:cNvPr id="268360" name="Rectangle 72"/>
          <p:cNvSpPr>
            <a:spLocks noChangeArrowheads="1"/>
          </p:cNvSpPr>
          <p:nvPr/>
        </p:nvSpPr>
        <p:spPr bwMode="auto">
          <a:xfrm>
            <a:off x="350838" y="3276600"/>
            <a:ext cx="5943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6400800" y="3276600"/>
            <a:ext cx="22955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Register --&gt; Memory</a:t>
            </a:r>
          </a:p>
        </p:txBody>
      </p:sp>
      <p:grpSp>
        <p:nvGrpSpPr>
          <p:cNvPr id="268362" name="Group 74"/>
          <p:cNvGrpSpPr>
            <a:grpSpLocks/>
          </p:cNvGrpSpPr>
          <p:nvPr/>
        </p:nvGrpSpPr>
        <p:grpSpPr bwMode="auto">
          <a:xfrm>
            <a:off x="503238" y="3429000"/>
            <a:ext cx="5562600" cy="304800"/>
            <a:chOff x="480" y="2592"/>
            <a:chExt cx="3504" cy="192"/>
          </a:xfrm>
        </p:grpSpPr>
        <p:sp>
          <p:nvSpPr>
            <p:cNvPr id="268363" name="Rectangle 75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rmmovl</a:t>
              </a:r>
              <a:r>
                <a:rPr lang="en-US" sz="1600">
                  <a:solidFill>
                    <a:schemeClr val="folHlink"/>
                  </a:solidFill>
                </a:rPr>
                <a:t> 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</a:t>
              </a:r>
              <a:r>
                <a:rPr lang="en-US" sz="1600">
                  <a:solidFill>
                    <a:schemeClr val="folHlink"/>
                  </a:solidFill>
                </a:rPr>
                <a:t> D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(</a:t>
              </a:r>
              <a:r>
                <a:rPr lang="en-US" sz="1600">
                  <a:solidFill>
                    <a:schemeClr val="folHlink"/>
                  </a:solidFill>
                </a:rPr>
                <a:t>rB)</a:t>
              </a:r>
            </a:p>
          </p:txBody>
        </p:sp>
        <p:grpSp>
          <p:nvGrpSpPr>
            <p:cNvPr id="268364" name="Group 76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268365" name="Group 77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268366" name="Rectangle 7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268367" name="Rectangle 7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268368" name="Rectangle 8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68369" name="Group 81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268370" name="Rectangle 82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268371" name="Rectangle 83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/>
                    <a:t>rB</a:t>
                  </a:r>
                </a:p>
              </p:txBody>
            </p:sp>
            <p:sp>
              <p:nvSpPr>
                <p:cNvPr id="268372" name="Rectangle 84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sp>
            <p:nvSpPr>
              <p:cNvPr id="268373" name="Rectangle 85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/>
                  <a:t>D</a:t>
                </a:r>
              </a:p>
            </p:txBody>
          </p:sp>
        </p:grpSp>
      </p:grpSp>
      <p:sp>
        <p:nvSpPr>
          <p:cNvPr id="268374" name="Rectangle 86"/>
          <p:cNvSpPr>
            <a:spLocks noChangeArrowheads="1"/>
          </p:cNvSpPr>
          <p:nvPr/>
        </p:nvSpPr>
        <p:spPr bwMode="auto">
          <a:xfrm>
            <a:off x="350838" y="4343400"/>
            <a:ext cx="5943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6400800" y="4343400"/>
            <a:ext cx="22955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Memory --&gt; Register</a:t>
            </a:r>
          </a:p>
        </p:txBody>
      </p:sp>
      <p:grpSp>
        <p:nvGrpSpPr>
          <p:cNvPr id="268376" name="Group 88"/>
          <p:cNvGrpSpPr>
            <a:grpSpLocks/>
          </p:cNvGrpSpPr>
          <p:nvPr/>
        </p:nvGrpSpPr>
        <p:grpSpPr bwMode="auto">
          <a:xfrm>
            <a:off x="503238" y="4495800"/>
            <a:ext cx="5562600" cy="304800"/>
            <a:chOff x="480" y="2592"/>
            <a:chExt cx="3504" cy="192"/>
          </a:xfrm>
        </p:grpSpPr>
        <p:sp>
          <p:nvSpPr>
            <p:cNvPr id="268377" name="Rectangle 89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mrmovl</a:t>
              </a:r>
              <a:r>
                <a:rPr lang="en-US" sz="1600">
                  <a:solidFill>
                    <a:schemeClr val="folHlink"/>
                  </a:solidFill>
                </a:rPr>
                <a:t> D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(</a:t>
              </a:r>
              <a:r>
                <a:rPr lang="en-US" sz="1600">
                  <a:solidFill>
                    <a:schemeClr val="folHlink"/>
                  </a:solidFill>
                </a:rPr>
                <a:t>rB), rA</a:t>
              </a: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grpSp>
          <p:nvGrpSpPr>
            <p:cNvPr id="268378" name="Group 9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268379" name="Group 91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268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68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268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68383" name="Group 95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268384" name="Rectangle 96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268385" name="Rectangle 97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/>
                    <a:t>rB</a:t>
                  </a:r>
                </a:p>
              </p:txBody>
            </p:sp>
            <p:sp>
              <p:nvSpPr>
                <p:cNvPr id="268386" name="Rectangle 98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sp>
            <p:nvSpPr>
              <p:cNvPr id="268387" name="Rectangle 99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/>
                  <a:t>D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70" name="Rectangle 58"/>
          <p:cNvSpPr>
            <a:spLocks noChangeArrowheads="1"/>
          </p:cNvSpPr>
          <p:nvPr/>
        </p:nvSpPr>
        <p:spPr bwMode="auto">
          <a:xfrm>
            <a:off x="228600" y="3657600"/>
            <a:ext cx="61722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71" name="Rectangle 59"/>
          <p:cNvSpPr>
            <a:spLocks noChangeArrowheads="1"/>
          </p:cNvSpPr>
          <p:nvPr/>
        </p:nvSpPr>
        <p:spPr bwMode="auto">
          <a:xfrm>
            <a:off x="228600" y="4038600"/>
            <a:ext cx="61722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9" name="Rectangle 57"/>
          <p:cNvSpPr>
            <a:spLocks noChangeArrowheads="1"/>
          </p:cNvSpPr>
          <p:nvPr/>
        </p:nvSpPr>
        <p:spPr bwMode="auto">
          <a:xfrm>
            <a:off x="228600" y="3276600"/>
            <a:ext cx="61722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6" name="Rectangle 54"/>
          <p:cNvSpPr>
            <a:spLocks noChangeArrowheads="1"/>
          </p:cNvSpPr>
          <p:nvPr/>
        </p:nvSpPr>
        <p:spPr bwMode="auto">
          <a:xfrm>
            <a:off x="228600" y="182880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7" name="Rectangle 55"/>
          <p:cNvSpPr>
            <a:spLocks noChangeArrowheads="1"/>
          </p:cNvSpPr>
          <p:nvPr/>
        </p:nvSpPr>
        <p:spPr bwMode="auto">
          <a:xfrm>
            <a:off x="228600" y="220980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8" name="Rectangle 56"/>
          <p:cNvSpPr>
            <a:spLocks noChangeArrowheads="1"/>
          </p:cNvSpPr>
          <p:nvPr/>
        </p:nvSpPr>
        <p:spPr bwMode="auto">
          <a:xfrm>
            <a:off x="228600" y="259080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228600" y="144780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Instruction Examples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4290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irmovl $0xabcd, %edx 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3810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$0xabcd, %edx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64770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30 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f2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cd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ab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00 00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457200" y="1066800"/>
            <a:ext cx="5683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IA32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3508375" y="1066800"/>
            <a:ext cx="498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Y86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6518275" y="1066800"/>
            <a:ext cx="1133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Encoding</a:t>
            </a: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3429000" y="1828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rrmovl %esp, %ebx 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381000" y="1828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%esp, %ebx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6477000" y="1828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20 43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3429000" y="2209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mrmovl -12(%ebp),%ecx</a:t>
            </a: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381000" y="2209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-12(%ebp),%ecx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6477000" y="2209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50 15 f4 ff ff ff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3429000" y="2590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rmmovl %esi,0x41c(%esp)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381000" y="2590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%esi,0x41c(%esp)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44" name="Rectangle 32"/>
          <p:cNvSpPr>
            <a:spLocks noChangeArrowheads="1"/>
          </p:cNvSpPr>
          <p:nvPr/>
        </p:nvSpPr>
        <p:spPr bwMode="auto">
          <a:xfrm>
            <a:off x="3429000" y="3276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	</a:t>
            </a:r>
            <a:r>
              <a:rPr lang="en-US" sz="1600">
                <a:solidFill>
                  <a:schemeClr val="folHlink"/>
                </a:solidFill>
                <a:cs typeface="Courier New" pitchFamily="49" charset="0"/>
              </a:rPr>
              <a:t>—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45" name="Rectangle 33"/>
          <p:cNvSpPr>
            <a:spLocks noChangeArrowheads="1"/>
          </p:cNvSpPr>
          <p:nvPr/>
        </p:nvSpPr>
        <p:spPr bwMode="auto">
          <a:xfrm>
            <a:off x="381000" y="3276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$0xabcd, (%eax)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3429000" y="3657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	</a:t>
            </a:r>
            <a:r>
              <a:rPr lang="en-US" sz="1600">
                <a:solidFill>
                  <a:schemeClr val="folHlink"/>
                </a:solidFill>
                <a:cs typeface="Courier New" pitchFamily="49" charset="0"/>
              </a:rPr>
              <a:t>—</a:t>
            </a:r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381000" y="3657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%eax, 12(%eax,%edx)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50" name="Rectangle 38"/>
          <p:cNvSpPr>
            <a:spLocks noChangeArrowheads="1"/>
          </p:cNvSpPr>
          <p:nvPr/>
        </p:nvSpPr>
        <p:spPr bwMode="auto">
          <a:xfrm>
            <a:off x="3429000" y="4038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	</a:t>
            </a:r>
            <a:r>
              <a:rPr lang="en-US" sz="1600">
                <a:solidFill>
                  <a:schemeClr val="folHlink"/>
                </a:solidFill>
                <a:cs typeface="Courier New" pitchFamily="49" charset="0"/>
              </a:rPr>
              <a:t>—</a:t>
            </a:r>
          </a:p>
        </p:txBody>
      </p:sp>
      <p:sp>
        <p:nvSpPr>
          <p:cNvPr id="269351" name="Rectangle 39"/>
          <p:cNvSpPr>
            <a:spLocks noChangeArrowheads="1"/>
          </p:cNvSpPr>
          <p:nvPr/>
        </p:nvSpPr>
        <p:spPr bwMode="auto">
          <a:xfrm>
            <a:off x="381000" y="4038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(%ebp,%eax,4),%ecx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6477000" y="2590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40 64 1c 04 00 00</a:t>
            </a:r>
            <a:endParaRPr lang="en-US" sz="1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Move </a:t>
            </a:r>
            <a:r>
              <a:rPr lang="en-US" dirty="0"/>
              <a:t>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219200"/>
            <a:ext cx="4330700" cy="5213350"/>
          </a:xfrm>
        </p:spPr>
        <p:txBody>
          <a:bodyPr/>
          <a:lstStyle/>
          <a:p>
            <a:pPr lvl="1"/>
            <a:r>
              <a:rPr lang="en-US" dirty="0"/>
              <a:t>Refer to generically as </a:t>
            </a:r>
            <a:r>
              <a:rPr lang="en-US" dirty="0" smtClean="0"/>
              <a:t>“</a:t>
            </a:r>
            <a:r>
              <a:rPr lang="en-US" dirty="0" err="1" smtClean="0">
                <a:latin typeface="Courier New" pitchFamily="49" charset="0"/>
              </a:rPr>
              <a:t>cmovXX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</a:t>
            </a:r>
          </a:p>
          <a:p>
            <a:pPr lvl="1"/>
            <a:r>
              <a:rPr lang="en-US" dirty="0"/>
              <a:t>Based on values of condition </a:t>
            </a:r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Variants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rrmovl</a:t>
            </a:r>
            <a:r>
              <a:rPr lang="en-US" dirty="0" smtClean="0"/>
              <a:t> instruction</a:t>
            </a:r>
          </a:p>
          <a:p>
            <a:pPr lvl="2"/>
            <a:r>
              <a:rPr lang="en-US" dirty="0" smtClean="0"/>
              <a:t>(Conditionally) copy value from source to destination register</a:t>
            </a:r>
            <a:endParaRPr 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3" y="121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rrmovl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213106" cy="3139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Unconditionally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7363" y="198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715963" y="205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cmovle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200" y="1676400"/>
            <a:ext cx="263207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Less or Equal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7363" y="2743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715963" y="2819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cmovl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200" y="2438400"/>
            <a:ext cx="176212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Less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7363" y="3505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715963" y="3581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200" y="3200400"/>
            <a:ext cx="18526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Equal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7363" y="4267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715963" y="4343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cmovne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200" y="3962400"/>
            <a:ext cx="22479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Not Equal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7363" y="502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715963" y="510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cmovge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200" y="4724400"/>
            <a:ext cx="28940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Greater or Equal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7363" y="579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15963" y="586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cmovg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200" y="5486400"/>
            <a:ext cx="202406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Greater</a:t>
            </a:r>
          </a:p>
        </p:txBody>
      </p:sp>
      <p:grpSp>
        <p:nvGrpSpPr>
          <p:cNvPr id="67" name="Group 7"/>
          <p:cNvGrpSpPr>
            <a:grpSpLocks/>
          </p:cNvGrpSpPr>
          <p:nvPr/>
        </p:nvGrpSpPr>
        <p:grpSpPr bwMode="auto">
          <a:xfrm>
            <a:off x="3270250" y="1289050"/>
            <a:ext cx="609600" cy="304800"/>
            <a:chOff x="1296" y="2544"/>
            <a:chExt cx="384" cy="192"/>
          </a:xfrm>
        </p:grpSpPr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1" name="Group 11"/>
          <p:cNvGrpSpPr>
            <a:grpSpLocks/>
          </p:cNvGrpSpPr>
          <p:nvPr/>
        </p:nvGrpSpPr>
        <p:grpSpPr bwMode="auto">
          <a:xfrm>
            <a:off x="3879850" y="1289050"/>
            <a:ext cx="609600" cy="304800"/>
            <a:chOff x="1680" y="2544"/>
            <a:chExt cx="384" cy="192"/>
          </a:xfrm>
        </p:grpSpPr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270250" y="2051050"/>
            <a:ext cx="609600" cy="304800"/>
            <a:chOff x="1296" y="2544"/>
            <a:chExt cx="384" cy="192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1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9" name="Group 11"/>
          <p:cNvGrpSpPr>
            <a:grpSpLocks/>
          </p:cNvGrpSpPr>
          <p:nvPr/>
        </p:nvGrpSpPr>
        <p:grpSpPr bwMode="auto">
          <a:xfrm>
            <a:off x="3879850" y="2051050"/>
            <a:ext cx="609600" cy="304800"/>
            <a:chOff x="1680" y="2544"/>
            <a:chExt cx="384" cy="192"/>
          </a:xfrm>
        </p:grpSpPr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3" name="Group 7"/>
          <p:cNvGrpSpPr>
            <a:grpSpLocks/>
          </p:cNvGrpSpPr>
          <p:nvPr/>
        </p:nvGrpSpPr>
        <p:grpSpPr bwMode="auto">
          <a:xfrm>
            <a:off x="3270250" y="2813050"/>
            <a:ext cx="609600" cy="304800"/>
            <a:chOff x="1296" y="2544"/>
            <a:chExt cx="384" cy="192"/>
          </a:xfrm>
        </p:grpSpPr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7" name="Group 11"/>
          <p:cNvGrpSpPr>
            <a:grpSpLocks/>
          </p:cNvGrpSpPr>
          <p:nvPr/>
        </p:nvGrpSpPr>
        <p:grpSpPr bwMode="auto">
          <a:xfrm>
            <a:off x="3879850" y="2813050"/>
            <a:ext cx="609600" cy="304800"/>
            <a:chOff x="1680" y="2544"/>
            <a:chExt cx="384" cy="192"/>
          </a:xfrm>
        </p:grpSpPr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3270250" y="3575050"/>
            <a:ext cx="609600" cy="304800"/>
            <a:chOff x="1296" y="2544"/>
            <a:chExt cx="384" cy="192"/>
          </a:xfrm>
        </p:grpSpPr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3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3879850" y="3575050"/>
            <a:ext cx="609600" cy="304800"/>
            <a:chOff x="1680" y="2544"/>
            <a:chExt cx="384" cy="192"/>
          </a:xfrm>
        </p:grpSpPr>
        <p:sp>
          <p:nvSpPr>
            <p:cNvPr id="96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9" name="Group 7"/>
          <p:cNvGrpSpPr>
            <a:grpSpLocks/>
          </p:cNvGrpSpPr>
          <p:nvPr/>
        </p:nvGrpSpPr>
        <p:grpSpPr bwMode="auto">
          <a:xfrm>
            <a:off x="3270250" y="4337050"/>
            <a:ext cx="609600" cy="304800"/>
            <a:chOff x="1296" y="2544"/>
            <a:chExt cx="384" cy="192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4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102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3" name="Group 11"/>
          <p:cNvGrpSpPr>
            <a:grpSpLocks/>
          </p:cNvGrpSpPr>
          <p:nvPr/>
        </p:nvGrpSpPr>
        <p:grpSpPr bwMode="auto">
          <a:xfrm>
            <a:off x="3879850" y="4337050"/>
            <a:ext cx="609600" cy="304800"/>
            <a:chOff x="1680" y="2544"/>
            <a:chExt cx="384" cy="192"/>
          </a:xfrm>
        </p:grpSpPr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3270250" y="5099050"/>
            <a:ext cx="609600" cy="304800"/>
            <a:chOff x="1296" y="2544"/>
            <a:chExt cx="384" cy="192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5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3879850" y="5099050"/>
            <a:ext cx="609600" cy="304800"/>
            <a:chOff x="1680" y="2544"/>
            <a:chExt cx="384" cy="19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5" name="Group 7"/>
          <p:cNvGrpSpPr>
            <a:grpSpLocks/>
          </p:cNvGrpSpPr>
          <p:nvPr/>
        </p:nvGrpSpPr>
        <p:grpSpPr bwMode="auto">
          <a:xfrm>
            <a:off x="3270250" y="5861050"/>
            <a:ext cx="609600" cy="304800"/>
            <a:chOff x="1296" y="2544"/>
            <a:chExt cx="384" cy="192"/>
          </a:xfrm>
        </p:grpSpPr>
        <p:sp>
          <p:nvSpPr>
            <p:cNvPr id="11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6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9" name="Group 11"/>
          <p:cNvGrpSpPr>
            <a:grpSpLocks/>
          </p:cNvGrpSpPr>
          <p:nvPr/>
        </p:nvGrpSpPr>
        <p:grpSpPr bwMode="auto">
          <a:xfrm>
            <a:off x="3879850" y="5861050"/>
            <a:ext cx="609600" cy="304800"/>
            <a:chOff x="1680" y="2544"/>
            <a:chExt cx="384" cy="192"/>
          </a:xfrm>
        </p:grpSpPr>
        <p:sp>
          <p:nvSpPr>
            <p:cNvPr id="12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</a:t>
            </a:r>
            <a:r>
              <a:rPr lang="en-US" dirty="0"/>
              <a:t>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219200"/>
            <a:ext cx="4330700" cy="5213350"/>
          </a:xfrm>
        </p:spPr>
        <p:txBody>
          <a:bodyPr/>
          <a:lstStyle/>
          <a:p>
            <a:pPr lvl="1"/>
            <a:r>
              <a:rPr lang="en-US"/>
              <a:t>Refer to generically as “</a:t>
            </a:r>
            <a:r>
              <a:rPr lang="en-US">
                <a:latin typeface="Courier New" pitchFamily="49" charset="0"/>
              </a:rPr>
              <a:t>jXX</a:t>
            </a:r>
            <a:r>
              <a:rPr lang="en-US"/>
              <a:t>”</a:t>
            </a:r>
          </a:p>
          <a:p>
            <a:pPr lvl="1"/>
            <a:r>
              <a:rPr lang="en-US"/>
              <a:t>Encodings differ only by “function code”</a:t>
            </a:r>
          </a:p>
          <a:p>
            <a:pPr lvl="1"/>
            <a:r>
              <a:rPr lang="en-US"/>
              <a:t>Based on values of condition codes</a:t>
            </a:r>
          </a:p>
          <a:p>
            <a:pPr lvl="1"/>
            <a:r>
              <a:rPr lang="en-US"/>
              <a:t>Same as IA32 counterparts</a:t>
            </a:r>
          </a:p>
          <a:p>
            <a:pPr lvl="1"/>
            <a:r>
              <a:rPr lang="en-US"/>
              <a:t>Encode full destination address</a:t>
            </a:r>
          </a:p>
          <a:p>
            <a:pPr lvl="2"/>
            <a:r>
              <a:rPr lang="en-US"/>
              <a:t>Unlike PC-relative addressing seen in IA32</a:t>
            </a:r>
          </a:p>
        </p:txBody>
      </p:sp>
      <p:grpSp>
        <p:nvGrpSpPr>
          <p:cNvPr id="271480" name="Group 120"/>
          <p:cNvGrpSpPr>
            <a:grpSpLocks/>
          </p:cNvGrpSpPr>
          <p:nvPr/>
        </p:nvGrpSpPr>
        <p:grpSpPr bwMode="auto">
          <a:xfrm>
            <a:off x="457200" y="914400"/>
            <a:ext cx="4648200" cy="762000"/>
            <a:chOff x="288" y="672"/>
            <a:chExt cx="2928" cy="480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jmp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367" name="Group 7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36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36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137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408" name="Text Box 48"/>
            <p:cNvSpPr txBox="1">
              <a:spLocks noChangeArrowheads="1"/>
            </p:cNvSpPr>
            <p:nvPr/>
          </p:nvSpPr>
          <p:spPr bwMode="auto">
            <a:xfrm>
              <a:off x="288" y="672"/>
              <a:ext cx="1408" cy="1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Unconditionally</a:t>
              </a:r>
            </a:p>
          </p:txBody>
        </p:sp>
        <p:sp>
          <p:nvSpPr>
            <p:cNvPr id="271424" name="Rectangle 64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481" name="Group 121"/>
          <p:cNvGrpSpPr>
            <a:grpSpLocks/>
          </p:cNvGrpSpPr>
          <p:nvPr/>
        </p:nvGrpSpPr>
        <p:grpSpPr bwMode="auto">
          <a:xfrm>
            <a:off x="457200" y="1676400"/>
            <a:ext cx="4648200" cy="762000"/>
            <a:chOff x="288" y="672"/>
            <a:chExt cx="2928" cy="480"/>
          </a:xfrm>
        </p:grpSpPr>
        <p:sp>
          <p:nvSpPr>
            <p:cNvPr id="271482" name="Rectangle 122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483" name="Rectangle 123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jle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484" name="Group 124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485" name="Rectangle 1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486" name="Rectangle 1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71487" name="Rectangle 1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488" name="Text Box 128"/>
            <p:cNvSpPr txBox="1">
              <a:spLocks noChangeArrowheads="1"/>
            </p:cNvSpPr>
            <p:nvPr/>
          </p:nvSpPr>
          <p:spPr bwMode="auto">
            <a:xfrm>
              <a:off x="288" y="672"/>
              <a:ext cx="165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Less or Equal</a:t>
              </a:r>
            </a:p>
          </p:txBody>
        </p:sp>
        <p:sp>
          <p:nvSpPr>
            <p:cNvPr id="271489" name="Rectangle 129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490" name="Group 130"/>
          <p:cNvGrpSpPr>
            <a:grpSpLocks/>
          </p:cNvGrpSpPr>
          <p:nvPr/>
        </p:nvGrpSpPr>
        <p:grpSpPr bwMode="auto">
          <a:xfrm>
            <a:off x="457200" y="2438400"/>
            <a:ext cx="4648200" cy="762000"/>
            <a:chOff x="288" y="672"/>
            <a:chExt cx="2928" cy="480"/>
          </a:xfrm>
        </p:grpSpPr>
        <p:sp>
          <p:nvSpPr>
            <p:cNvPr id="271491" name="Rectangle 131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492" name="Rectangle 132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jl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493" name="Group 133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494" name="Rectangle 1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495" name="Rectangle 135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71496" name="Rectangle 13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497" name="Text Box 137"/>
            <p:cNvSpPr txBox="1">
              <a:spLocks noChangeArrowheads="1"/>
            </p:cNvSpPr>
            <p:nvPr/>
          </p:nvSpPr>
          <p:spPr bwMode="auto">
            <a:xfrm>
              <a:off x="288" y="672"/>
              <a:ext cx="111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Less</a:t>
              </a:r>
            </a:p>
          </p:txBody>
        </p:sp>
        <p:sp>
          <p:nvSpPr>
            <p:cNvPr id="271498" name="Rectangle 138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499" name="Group 139"/>
          <p:cNvGrpSpPr>
            <a:grpSpLocks/>
          </p:cNvGrpSpPr>
          <p:nvPr/>
        </p:nvGrpSpPr>
        <p:grpSpPr bwMode="auto">
          <a:xfrm>
            <a:off x="457200" y="3200400"/>
            <a:ext cx="4648200" cy="762000"/>
            <a:chOff x="288" y="672"/>
            <a:chExt cx="2928" cy="480"/>
          </a:xfrm>
        </p:grpSpPr>
        <p:sp>
          <p:nvSpPr>
            <p:cNvPr id="271500" name="Rectangle 140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501" name="Rectangle 141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je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502" name="Group 142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503" name="Rectangle 1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504" name="Rectangle 144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71505" name="Rectangle 14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506" name="Text Box 146"/>
            <p:cNvSpPr txBox="1">
              <a:spLocks noChangeArrowheads="1"/>
            </p:cNvSpPr>
            <p:nvPr/>
          </p:nvSpPr>
          <p:spPr bwMode="auto">
            <a:xfrm>
              <a:off x="288" y="672"/>
              <a:ext cx="1167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Equal</a:t>
              </a:r>
            </a:p>
          </p:txBody>
        </p:sp>
        <p:sp>
          <p:nvSpPr>
            <p:cNvPr id="271507" name="Rectangle 147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508" name="Group 148"/>
          <p:cNvGrpSpPr>
            <a:grpSpLocks/>
          </p:cNvGrpSpPr>
          <p:nvPr/>
        </p:nvGrpSpPr>
        <p:grpSpPr bwMode="auto">
          <a:xfrm>
            <a:off x="457200" y="3962400"/>
            <a:ext cx="4648200" cy="762000"/>
            <a:chOff x="288" y="672"/>
            <a:chExt cx="2928" cy="480"/>
          </a:xfrm>
        </p:grpSpPr>
        <p:sp>
          <p:nvSpPr>
            <p:cNvPr id="271509" name="Rectangle 149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510" name="Rectangle 150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jne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511" name="Group 151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512" name="Rectangle 15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513" name="Rectangle 15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71514" name="Rectangle 15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515" name="Text Box 155"/>
            <p:cNvSpPr txBox="1">
              <a:spLocks noChangeArrowheads="1"/>
            </p:cNvSpPr>
            <p:nvPr/>
          </p:nvSpPr>
          <p:spPr bwMode="auto">
            <a:xfrm>
              <a:off x="288" y="672"/>
              <a:ext cx="141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Not Equal</a:t>
              </a:r>
            </a:p>
          </p:txBody>
        </p:sp>
        <p:sp>
          <p:nvSpPr>
            <p:cNvPr id="271516" name="Rectangle 156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517" name="Group 157"/>
          <p:cNvGrpSpPr>
            <a:grpSpLocks/>
          </p:cNvGrpSpPr>
          <p:nvPr/>
        </p:nvGrpSpPr>
        <p:grpSpPr bwMode="auto">
          <a:xfrm>
            <a:off x="457200" y="4724400"/>
            <a:ext cx="4648200" cy="762000"/>
            <a:chOff x="288" y="672"/>
            <a:chExt cx="2928" cy="480"/>
          </a:xfrm>
        </p:grpSpPr>
        <p:sp>
          <p:nvSpPr>
            <p:cNvPr id="271518" name="Rectangle 158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519" name="Rectangle 159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jge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520" name="Group 160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521" name="Rectangle 16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522" name="Rectangle 16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71523" name="Rectangle 16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524" name="Text Box 164"/>
            <p:cNvSpPr txBox="1">
              <a:spLocks noChangeArrowheads="1"/>
            </p:cNvSpPr>
            <p:nvPr/>
          </p:nvSpPr>
          <p:spPr bwMode="auto">
            <a:xfrm>
              <a:off x="288" y="672"/>
              <a:ext cx="1823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Greater or Equal</a:t>
              </a:r>
            </a:p>
          </p:txBody>
        </p:sp>
        <p:sp>
          <p:nvSpPr>
            <p:cNvPr id="271525" name="Rectangle 165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526" name="Group 166"/>
          <p:cNvGrpSpPr>
            <a:grpSpLocks/>
          </p:cNvGrpSpPr>
          <p:nvPr/>
        </p:nvGrpSpPr>
        <p:grpSpPr bwMode="auto">
          <a:xfrm>
            <a:off x="457200" y="5486400"/>
            <a:ext cx="4648200" cy="762000"/>
            <a:chOff x="288" y="672"/>
            <a:chExt cx="2928" cy="480"/>
          </a:xfrm>
        </p:grpSpPr>
        <p:sp>
          <p:nvSpPr>
            <p:cNvPr id="271527" name="Rectangle 167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528" name="Rectangle 168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jg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529" name="Group 169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530" name="Rectangle 17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531" name="Rectangle 17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71532" name="Rectangle 17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533" name="Text Box 173"/>
            <p:cNvSpPr txBox="1">
              <a:spLocks noChangeArrowheads="1"/>
            </p:cNvSpPr>
            <p:nvPr/>
          </p:nvSpPr>
          <p:spPr bwMode="auto">
            <a:xfrm>
              <a:off x="288" y="672"/>
              <a:ext cx="1275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Greater</a:t>
              </a:r>
            </a:p>
          </p:txBody>
        </p:sp>
        <p:sp>
          <p:nvSpPr>
            <p:cNvPr id="271534" name="Rectangle 174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 Program Stack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219200"/>
            <a:ext cx="4927600" cy="5213350"/>
          </a:xfrm>
        </p:spPr>
        <p:txBody>
          <a:bodyPr/>
          <a:lstStyle/>
          <a:p>
            <a:pPr lvl="1"/>
            <a:r>
              <a:rPr lang="en-US" dirty="0"/>
              <a:t>Region of memory holding program data</a:t>
            </a:r>
          </a:p>
          <a:p>
            <a:pPr lvl="1"/>
            <a:r>
              <a:rPr lang="en-US" dirty="0"/>
              <a:t>Used in Y86 (and IA32) for supporting procedure calls</a:t>
            </a:r>
          </a:p>
          <a:p>
            <a:pPr lvl="1"/>
            <a:r>
              <a:rPr lang="en-US" dirty="0"/>
              <a:t>Stack top indicated by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/>
              <a:t>Address of top stack element</a:t>
            </a:r>
          </a:p>
          <a:p>
            <a:pPr lvl="1"/>
            <a:r>
              <a:rPr lang="en-US" dirty="0"/>
              <a:t>Stack grows toward lower addresses</a:t>
            </a:r>
          </a:p>
          <a:p>
            <a:pPr lvl="2"/>
            <a:r>
              <a:rPr lang="en-US" dirty="0"/>
              <a:t>Top element is at </a:t>
            </a:r>
            <a:r>
              <a:rPr lang="en-US" dirty="0" smtClean="0"/>
              <a:t>lowest address </a:t>
            </a:r>
            <a:r>
              <a:rPr lang="en-US" dirty="0"/>
              <a:t>in the stack</a:t>
            </a:r>
          </a:p>
          <a:p>
            <a:pPr lvl="2"/>
            <a:r>
              <a:rPr lang="en-US" dirty="0"/>
              <a:t>When pushing, must first decrement stack pointer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popping, increment stack pointer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647825" y="1676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47825" y="1981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647825" y="2286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647825" y="44196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647825" y="4724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647825" y="5029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647825" y="5334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2867025" y="5451475"/>
            <a:ext cx="381000" cy="0"/>
          </a:xfrm>
          <a:prstGeom prst="line">
            <a:avLst/>
          </a:prstGeom>
          <a:noFill/>
          <a:ln w="19050">
            <a:solidFill>
              <a:srgbClr val="FF000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3248025" y="5299075"/>
            <a:ext cx="638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647825" y="2590800"/>
            <a:ext cx="1219200" cy="1828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</a:p>
        </p:txBody>
      </p:sp>
      <p:sp>
        <p:nvSpPr>
          <p:cNvPr id="273428" name="Line 20"/>
          <p:cNvSpPr>
            <a:spLocks noChangeShapeType="1"/>
          </p:cNvSpPr>
          <p:nvPr/>
        </p:nvSpPr>
        <p:spPr bwMode="auto">
          <a:xfrm flipV="1">
            <a:off x="838200" y="1828800"/>
            <a:ext cx="0" cy="3657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228600" y="3200400"/>
            <a:ext cx="1371600" cy="6413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Increasing</a:t>
            </a:r>
          </a:p>
          <a:p>
            <a:pPr algn="l">
              <a:lnSpc>
                <a:spcPct val="100000"/>
              </a:lnSpc>
            </a:pPr>
            <a:r>
              <a:rPr lang="en-US"/>
              <a:t>Addresses</a:t>
            </a:r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1447800" y="5638800"/>
            <a:ext cx="1752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“Top”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371600" y="1066800"/>
            <a:ext cx="1752600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“Bottom”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/>
              <a:t>Decrement </a:t>
            </a:r>
            <a:r>
              <a:rPr lang="en-US">
                <a:latin typeface="Courier New" pitchFamily="49" charset="0"/>
              </a:rPr>
              <a:t>%esp</a:t>
            </a:r>
            <a:r>
              <a:rPr lang="en-US"/>
              <a:t> by 4</a:t>
            </a:r>
          </a:p>
          <a:p>
            <a:pPr lvl="1"/>
            <a:r>
              <a:rPr lang="en-US"/>
              <a:t>Store word from rA to memory at </a:t>
            </a:r>
            <a:r>
              <a:rPr lang="en-US">
                <a:latin typeface="Courier New" pitchFamily="49" charset="0"/>
              </a:rPr>
              <a:t>%esp</a:t>
            </a:r>
          </a:p>
          <a:p>
            <a:pPr lvl="1"/>
            <a:r>
              <a:rPr lang="en-US"/>
              <a:t>Like IA32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Read word from memory at </a:t>
            </a:r>
            <a:r>
              <a:rPr lang="en-US">
                <a:latin typeface="Courier New" pitchFamily="49" charset="0"/>
              </a:rPr>
              <a:t>%esp</a:t>
            </a:r>
          </a:p>
          <a:p>
            <a:pPr lvl="1"/>
            <a:r>
              <a:rPr lang="en-US"/>
              <a:t>Save in rA</a:t>
            </a:r>
          </a:p>
          <a:p>
            <a:pPr lvl="1"/>
            <a:r>
              <a:rPr lang="en-US"/>
              <a:t>Increment </a:t>
            </a:r>
            <a:r>
              <a:rPr lang="en-US">
                <a:latin typeface="Courier New" pitchFamily="49" charset="0"/>
              </a:rPr>
              <a:t>%esp</a:t>
            </a:r>
            <a:r>
              <a:rPr lang="en-US"/>
              <a:t> by 4</a:t>
            </a:r>
          </a:p>
          <a:p>
            <a:pPr lvl="1"/>
            <a:r>
              <a:rPr lang="en-US"/>
              <a:t>Like IA32</a:t>
            </a:r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639763" y="1295400"/>
            <a:ext cx="3322637" cy="609600"/>
            <a:chOff x="403" y="816"/>
            <a:chExt cx="2093" cy="384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pushl</a:t>
              </a:r>
              <a:r>
                <a:rPr lang="en-US" sz="1600">
                  <a:solidFill>
                    <a:schemeClr val="folHlink"/>
                  </a:solidFill>
                </a:rPr>
                <a:t> rA</a:t>
              </a:r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A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52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54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4456" name="Group 24"/>
          <p:cNvGrpSpPr>
            <a:grpSpLocks/>
          </p:cNvGrpSpPr>
          <p:nvPr/>
        </p:nvGrpSpPr>
        <p:grpSpPr bwMode="auto">
          <a:xfrm>
            <a:off x="639763" y="3352800"/>
            <a:ext cx="3322637" cy="609600"/>
            <a:chOff x="403" y="816"/>
            <a:chExt cx="2093" cy="384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popl</a:t>
              </a:r>
              <a:r>
                <a:rPr lang="en-US" sz="1600">
                  <a:solidFill>
                    <a:schemeClr val="folHlink"/>
                  </a:solidFill>
                </a:rPr>
                <a:t> rA</a:t>
              </a:r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6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63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6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65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Call and Return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Push address of next instruction onto stack</a:t>
            </a:r>
          </a:p>
          <a:p>
            <a:pPr lvl="1"/>
            <a:r>
              <a:rPr lang="en-US" dirty="0"/>
              <a:t>Start executing instructions at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Like IA32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Pop value from stack</a:t>
            </a:r>
          </a:p>
          <a:p>
            <a:pPr lvl="1"/>
            <a:r>
              <a:rPr lang="en-US" dirty="0"/>
              <a:t>Use as address for next instruction</a:t>
            </a:r>
          </a:p>
          <a:p>
            <a:pPr lvl="1"/>
            <a:r>
              <a:rPr lang="en-US" dirty="0"/>
              <a:t>Like IA32</a:t>
            </a:r>
          </a:p>
          <a:p>
            <a:pPr lvl="1"/>
            <a:endParaRPr lang="en-US" dirty="0"/>
          </a:p>
        </p:txBody>
      </p:sp>
      <p:grpSp>
        <p:nvGrpSpPr>
          <p:cNvPr id="272459" name="Group 75"/>
          <p:cNvGrpSpPr>
            <a:grpSpLocks/>
          </p:cNvGrpSpPr>
          <p:nvPr/>
        </p:nvGrpSpPr>
        <p:grpSpPr bwMode="auto">
          <a:xfrm>
            <a:off x="639763" y="1295400"/>
            <a:ext cx="5380037" cy="609600"/>
            <a:chOff x="211" y="816"/>
            <a:chExt cx="3389" cy="384"/>
          </a:xfrm>
        </p:grpSpPr>
        <p:sp>
          <p:nvSpPr>
            <p:cNvPr id="272388" name="Rectangle 4"/>
            <p:cNvSpPr>
              <a:spLocks noChangeArrowheads="1"/>
            </p:cNvSpPr>
            <p:nvPr/>
          </p:nvSpPr>
          <p:spPr bwMode="auto">
            <a:xfrm>
              <a:off x="211" y="816"/>
              <a:ext cx="3389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0" name="Rectangle 6"/>
            <p:cNvSpPr>
              <a:spLocks noChangeArrowheads="1"/>
            </p:cNvSpPr>
            <p:nvPr/>
          </p:nvSpPr>
          <p:spPr bwMode="auto">
            <a:xfrm>
              <a:off x="355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call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2391" name="Group 7"/>
            <p:cNvGrpSpPr>
              <a:grpSpLocks/>
            </p:cNvGrpSpPr>
            <p:nvPr/>
          </p:nvGrpSpPr>
          <p:grpSpPr bwMode="auto">
            <a:xfrm>
              <a:off x="1555" y="912"/>
              <a:ext cx="384" cy="192"/>
              <a:chOff x="1296" y="2544"/>
              <a:chExt cx="384" cy="192"/>
            </a:xfrm>
          </p:grpSpPr>
          <p:sp>
            <p:nvSpPr>
              <p:cNvPr id="27239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7239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239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2450" name="Rectangle 66"/>
            <p:cNvSpPr>
              <a:spLocks noChangeArrowheads="1"/>
            </p:cNvSpPr>
            <p:nvPr/>
          </p:nvSpPr>
          <p:spPr bwMode="auto">
            <a:xfrm>
              <a:off x="1920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2458" name="Group 74"/>
          <p:cNvGrpSpPr>
            <a:grpSpLocks/>
          </p:cNvGrpSpPr>
          <p:nvPr/>
        </p:nvGrpSpPr>
        <p:grpSpPr bwMode="auto">
          <a:xfrm>
            <a:off x="609600" y="3581400"/>
            <a:ext cx="5380038" cy="609600"/>
            <a:chOff x="192" y="1584"/>
            <a:chExt cx="3389" cy="384"/>
          </a:xfrm>
        </p:grpSpPr>
        <p:sp>
          <p:nvSpPr>
            <p:cNvPr id="272451" name="Rectangle 67"/>
            <p:cNvSpPr>
              <a:spLocks noChangeArrowheads="1"/>
            </p:cNvSpPr>
            <p:nvPr/>
          </p:nvSpPr>
          <p:spPr bwMode="auto">
            <a:xfrm>
              <a:off x="192" y="1584"/>
              <a:ext cx="3389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2452" name="Rectangle 68"/>
            <p:cNvSpPr>
              <a:spLocks noChangeArrowheads="1"/>
            </p:cNvSpPr>
            <p:nvPr/>
          </p:nvSpPr>
          <p:spPr bwMode="auto">
            <a:xfrm>
              <a:off x="336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ret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grpSp>
          <p:nvGrpSpPr>
            <p:cNvPr id="272453" name="Group 69"/>
            <p:cNvGrpSpPr>
              <a:grpSpLocks/>
            </p:cNvGrpSpPr>
            <p:nvPr/>
          </p:nvGrpSpPr>
          <p:grpSpPr bwMode="auto">
            <a:xfrm>
              <a:off x="1536" y="1680"/>
              <a:ext cx="384" cy="192"/>
              <a:chOff x="1296" y="2544"/>
              <a:chExt cx="384" cy="192"/>
            </a:xfrm>
          </p:grpSpPr>
          <p:sp>
            <p:nvSpPr>
              <p:cNvPr id="272454" name="Rectangle 7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72455" name="Rectangle 7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2456" name="Rectangle 7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Instructions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Don’t do anything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Stop executing instructions</a:t>
            </a:r>
          </a:p>
          <a:p>
            <a:pPr lvl="1"/>
            <a:r>
              <a:rPr lang="en-US" dirty="0"/>
              <a:t>IA32 has comparable instruction, but can’t execute it in user mode</a:t>
            </a:r>
          </a:p>
          <a:p>
            <a:pPr lvl="1"/>
            <a:r>
              <a:rPr lang="en-US" dirty="0"/>
              <a:t>We will use it to stop the </a:t>
            </a:r>
            <a:r>
              <a:rPr lang="en-US" dirty="0" smtClean="0"/>
              <a:t>simulator</a:t>
            </a:r>
          </a:p>
          <a:p>
            <a:pPr lvl="1"/>
            <a:r>
              <a:rPr lang="en-US" dirty="0" smtClean="0"/>
              <a:t>Encoding ensures that program hitting memory initialized to zero will halt</a:t>
            </a:r>
            <a:endParaRPr lang="en-US" dirty="0"/>
          </a:p>
        </p:txBody>
      </p:sp>
      <p:grpSp>
        <p:nvGrpSpPr>
          <p:cNvPr id="275482" name="Group 26"/>
          <p:cNvGrpSpPr>
            <a:grpSpLocks/>
          </p:cNvGrpSpPr>
          <p:nvPr/>
        </p:nvGrpSpPr>
        <p:grpSpPr bwMode="auto">
          <a:xfrm>
            <a:off x="639763" y="1295400"/>
            <a:ext cx="2636837" cy="609600"/>
            <a:chOff x="403" y="816"/>
            <a:chExt cx="1661" cy="384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nop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5463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546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6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5483" name="Group 27"/>
          <p:cNvGrpSpPr>
            <a:grpSpLocks/>
          </p:cNvGrpSpPr>
          <p:nvPr/>
        </p:nvGrpSpPr>
        <p:grpSpPr bwMode="auto">
          <a:xfrm>
            <a:off x="639763" y="2743200"/>
            <a:ext cx="2636837" cy="609600"/>
            <a:chOff x="403" y="2112"/>
            <a:chExt cx="1661" cy="384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12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halt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grpSp>
          <p:nvGrpSpPr>
            <p:cNvPr id="275474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275475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5476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Instruction Sets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94688" cy="5213350"/>
          </a:xfrm>
        </p:spPr>
        <p:txBody>
          <a:bodyPr/>
          <a:lstStyle/>
          <a:p>
            <a:pPr lvl="1"/>
            <a:r>
              <a:rPr lang="en-US" dirty="0"/>
              <a:t>Complex Instruction Set Computer</a:t>
            </a:r>
          </a:p>
          <a:p>
            <a:pPr lvl="1"/>
            <a:r>
              <a:rPr lang="en-US" dirty="0"/>
              <a:t>Dominant style through mid-80’s</a:t>
            </a:r>
          </a:p>
          <a:p>
            <a:r>
              <a:rPr lang="en-US" dirty="0"/>
              <a:t>Stack-oriented instruction set</a:t>
            </a:r>
          </a:p>
          <a:p>
            <a:pPr lvl="1"/>
            <a:r>
              <a:rPr lang="en-US" dirty="0"/>
              <a:t>Use stack to pass arguments, save program counter</a:t>
            </a:r>
          </a:p>
          <a:p>
            <a:pPr lvl="1"/>
            <a:r>
              <a:rPr lang="en-US" dirty="0"/>
              <a:t>Explicit push and pop instructions</a:t>
            </a:r>
          </a:p>
          <a:p>
            <a:r>
              <a:rPr lang="en-US" dirty="0"/>
              <a:t>Arithmetic instructions can access memory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addl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, 12(%ebx,%ecx,4)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requires memory read and write</a:t>
            </a:r>
          </a:p>
          <a:p>
            <a:pPr lvl="2"/>
            <a:r>
              <a:rPr lang="en-US" dirty="0"/>
              <a:t>Complex address calculation</a:t>
            </a:r>
          </a:p>
          <a:p>
            <a:r>
              <a:rPr lang="en-US" dirty="0"/>
              <a:t>Condition codes</a:t>
            </a:r>
          </a:p>
          <a:p>
            <a:pPr lvl="1"/>
            <a:r>
              <a:rPr lang="en-US" dirty="0"/>
              <a:t>Set as side effect of arithmetic and logical instructions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Add instructions to perform “typical” programming tasks</a:t>
            </a:r>
          </a:p>
        </p:txBody>
      </p:sp>
    </p:spTree>
    <p:extLst>
      <p:ext uri="{BB962C8B-B14F-4D97-AF65-F5344CB8AC3E}">
        <p14:creationId xmlns:p14="http://schemas.microsoft.com/office/powerpoint/2010/main" val="6105227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#1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err="1"/>
                <a:t>Dest</a:t>
              </a:r>
              <a:endParaRPr lang="en-US" sz="1400" b="0" dirty="0"/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cmovXX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err="1"/>
                  <a:t>rB</a:t>
                </a:r>
                <a:endParaRPr lang="en-US" sz="1400" b="0" dirty="0"/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3942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#2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err="1"/>
                <a:t>Dest</a:t>
              </a:r>
              <a:endParaRPr lang="en-US" sz="1400" b="0" dirty="0"/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cmovXX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783" name="Line 223"/>
          <p:cNvSpPr>
            <a:spLocks noChangeShapeType="1"/>
          </p:cNvSpPr>
          <p:nvPr/>
        </p:nvSpPr>
        <p:spPr bwMode="auto">
          <a:xfrm flipV="1">
            <a:off x="3346450" y="2203450"/>
            <a:ext cx="30480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1" name="Rectangle 138"/>
          <p:cNvSpPr>
            <a:spLocks noChangeArrowheads="1"/>
          </p:cNvSpPr>
          <p:nvPr/>
        </p:nvSpPr>
        <p:spPr bwMode="auto">
          <a:xfrm>
            <a:off x="6699250" y="603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rrmovl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64" name="Group 179"/>
          <p:cNvGrpSpPr>
            <a:grpSpLocks/>
          </p:cNvGrpSpPr>
          <p:nvPr/>
        </p:nvGrpSpPr>
        <p:grpSpPr bwMode="auto">
          <a:xfrm>
            <a:off x="7613650" y="603250"/>
            <a:ext cx="609600" cy="304800"/>
            <a:chOff x="4560" y="2160"/>
            <a:chExt cx="384" cy="192"/>
          </a:xfrm>
        </p:grpSpPr>
        <p:sp>
          <p:nvSpPr>
            <p:cNvPr id="214" name="Rectangle 140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15" name="Rectangle 141"/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216" name="Rectangle 142"/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3" name="Rectangle 143"/>
          <p:cNvSpPr>
            <a:spLocks noChangeArrowheads="1"/>
          </p:cNvSpPr>
          <p:nvPr/>
        </p:nvSpPr>
        <p:spPr bwMode="auto">
          <a:xfrm>
            <a:off x="6699250" y="1060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cmovle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66" name="Group 178"/>
          <p:cNvGrpSpPr>
            <a:grpSpLocks/>
          </p:cNvGrpSpPr>
          <p:nvPr/>
        </p:nvGrpSpPr>
        <p:grpSpPr bwMode="auto">
          <a:xfrm>
            <a:off x="7613650" y="1060450"/>
            <a:ext cx="609600" cy="304800"/>
            <a:chOff x="4560" y="2448"/>
            <a:chExt cx="384" cy="192"/>
          </a:xfrm>
        </p:grpSpPr>
        <p:sp>
          <p:nvSpPr>
            <p:cNvPr id="211" name="Rectangle 145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12" name="Rectangle 146"/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13" name="Rectangle 147"/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5" name="Rectangle 148"/>
          <p:cNvSpPr>
            <a:spLocks noChangeArrowheads="1"/>
          </p:cNvSpPr>
          <p:nvPr/>
        </p:nvSpPr>
        <p:spPr bwMode="auto">
          <a:xfrm>
            <a:off x="6699250" y="1517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73" name="Group 177"/>
          <p:cNvGrpSpPr>
            <a:grpSpLocks/>
          </p:cNvGrpSpPr>
          <p:nvPr/>
        </p:nvGrpSpPr>
        <p:grpSpPr bwMode="auto">
          <a:xfrm>
            <a:off x="7613650" y="1517650"/>
            <a:ext cx="609600" cy="304800"/>
            <a:chOff x="4560" y="2736"/>
            <a:chExt cx="384" cy="192"/>
          </a:xfrm>
        </p:grpSpPr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7" name="Rectangle 153"/>
          <p:cNvSpPr>
            <a:spLocks noChangeArrowheads="1"/>
          </p:cNvSpPr>
          <p:nvPr/>
        </p:nvSpPr>
        <p:spPr bwMode="auto">
          <a:xfrm>
            <a:off x="6699250" y="1974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75" name="Group 176"/>
          <p:cNvGrpSpPr>
            <a:grpSpLocks/>
          </p:cNvGrpSpPr>
          <p:nvPr/>
        </p:nvGrpSpPr>
        <p:grpSpPr bwMode="auto">
          <a:xfrm>
            <a:off x="7613650" y="1974850"/>
            <a:ext cx="609600" cy="304800"/>
            <a:chOff x="4560" y="3024"/>
            <a:chExt cx="384" cy="192"/>
          </a:xfrm>
        </p:grpSpPr>
        <p:sp>
          <p:nvSpPr>
            <p:cNvPr id="205" name="Rectangle 155"/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6" name="Rectangle 156"/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07" name="Rectangle 157"/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9" name="Rectangle 158"/>
          <p:cNvSpPr>
            <a:spLocks noChangeArrowheads="1"/>
          </p:cNvSpPr>
          <p:nvPr/>
        </p:nvSpPr>
        <p:spPr bwMode="auto">
          <a:xfrm>
            <a:off x="6699250" y="2432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cmovne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79" name="Group 173"/>
          <p:cNvGrpSpPr>
            <a:grpSpLocks/>
          </p:cNvGrpSpPr>
          <p:nvPr/>
        </p:nvGrpSpPr>
        <p:grpSpPr bwMode="auto">
          <a:xfrm>
            <a:off x="7613650" y="2432050"/>
            <a:ext cx="609600" cy="304800"/>
            <a:chOff x="4560" y="3312"/>
            <a:chExt cx="384" cy="192"/>
          </a:xfrm>
        </p:grpSpPr>
        <p:sp>
          <p:nvSpPr>
            <p:cNvPr id="202" name="Rectangle 160"/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3" name="Rectangle 161"/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204" name="Rectangle 162"/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1" name="Rectangle 163"/>
          <p:cNvSpPr>
            <a:spLocks noChangeArrowheads="1"/>
          </p:cNvSpPr>
          <p:nvPr/>
        </p:nvSpPr>
        <p:spPr bwMode="auto">
          <a:xfrm>
            <a:off x="6699250" y="2889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cmovge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83" name="Group 175"/>
          <p:cNvGrpSpPr>
            <a:grpSpLocks/>
          </p:cNvGrpSpPr>
          <p:nvPr/>
        </p:nvGrpSpPr>
        <p:grpSpPr bwMode="auto">
          <a:xfrm>
            <a:off x="7613650" y="2889250"/>
            <a:ext cx="609600" cy="304800"/>
            <a:chOff x="4560" y="3600"/>
            <a:chExt cx="384" cy="192"/>
          </a:xfrm>
        </p:grpSpPr>
        <p:sp>
          <p:nvSpPr>
            <p:cNvPr id="199" name="Rectangle 165"/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0" name="Rectangle 166"/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201" name="Rectangle 167"/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3" name="Rectangle 168"/>
          <p:cNvSpPr>
            <a:spLocks noChangeArrowheads="1"/>
          </p:cNvSpPr>
          <p:nvPr/>
        </p:nvSpPr>
        <p:spPr bwMode="auto">
          <a:xfrm>
            <a:off x="6699250" y="3346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cmovg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85" name="Group 174"/>
          <p:cNvGrpSpPr>
            <a:grpSpLocks/>
          </p:cNvGrpSpPr>
          <p:nvPr/>
        </p:nvGrpSpPr>
        <p:grpSpPr bwMode="auto">
          <a:xfrm>
            <a:off x="7613650" y="3346450"/>
            <a:ext cx="609600" cy="304800"/>
            <a:chOff x="4560" y="3888"/>
            <a:chExt cx="384" cy="192"/>
          </a:xfrm>
        </p:grpSpPr>
        <p:sp>
          <p:nvSpPr>
            <p:cNvPr id="196" name="Rectangle 170"/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97" name="Rectangle 171"/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98" name="Rectangle 172"/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5" name="AutoShape 218"/>
          <p:cNvSpPr>
            <a:spLocks/>
          </p:cNvSpPr>
          <p:nvPr/>
        </p:nvSpPr>
        <p:spPr bwMode="auto">
          <a:xfrm>
            <a:off x="6470650" y="67945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746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#3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cmovXX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220"/>
          <p:cNvGrpSpPr>
            <a:grpSpLocks/>
          </p:cNvGrpSpPr>
          <p:nvPr/>
        </p:nvGrpSpPr>
        <p:grpSpPr bwMode="auto">
          <a:xfrm>
            <a:off x="6546850" y="1212850"/>
            <a:ext cx="2133600" cy="1752600"/>
            <a:chOff x="4368" y="816"/>
            <a:chExt cx="1344" cy="1104"/>
          </a:xfrm>
        </p:grpSpPr>
        <p:sp>
          <p:nvSpPr>
            <p:cNvPr id="322678" name="Rectangle 118"/>
            <p:cNvSpPr>
              <a:spLocks noChangeArrowheads="1"/>
            </p:cNvSpPr>
            <p:nvPr/>
          </p:nvSpPr>
          <p:spPr bwMode="auto">
            <a:xfrm>
              <a:off x="4512" y="86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addl</a:t>
              </a:r>
            </a:p>
          </p:txBody>
        </p:sp>
        <p:grpSp>
          <p:nvGrpSpPr>
            <p:cNvPr id="322566" name="Group 183"/>
            <p:cNvGrpSpPr>
              <a:grpSpLocks/>
            </p:cNvGrpSpPr>
            <p:nvPr/>
          </p:nvGrpSpPr>
          <p:grpSpPr bwMode="auto">
            <a:xfrm>
              <a:off x="4944" y="864"/>
              <a:ext cx="384" cy="192"/>
              <a:chOff x="4560" y="864"/>
              <a:chExt cx="384" cy="192"/>
            </a:xfrm>
          </p:grpSpPr>
          <p:sp>
            <p:nvSpPr>
              <p:cNvPr id="322680" name="Rectangle 120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81" name="Rectangle 121"/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82" name="Rectangle 122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83" name="Rectangle 123"/>
            <p:cNvSpPr>
              <a:spLocks noChangeArrowheads="1"/>
            </p:cNvSpPr>
            <p:nvPr/>
          </p:nvSpPr>
          <p:spPr bwMode="auto">
            <a:xfrm>
              <a:off x="4512" y="115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subl</a:t>
              </a:r>
            </a:p>
          </p:txBody>
        </p:sp>
        <p:grpSp>
          <p:nvGrpSpPr>
            <p:cNvPr id="322573" name="Group 182"/>
            <p:cNvGrpSpPr>
              <a:grpSpLocks/>
            </p:cNvGrpSpPr>
            <p:nvPr/>
          </p:nvGrpSpPr>
          <p:grpSpPr bwMode="auto">
            <a:xfrm>
              <a:off x="4944" y="1152"/>
              <a:ext cx="384" cy="192"/>
              <a:chOff x="4560" y="1152"/>
              <a:chExt cx="384" cy="192"/>
            </a:xfrm>
          </p:grpSpPr>
          <p:sp>
            <p:nvSpPr>
              <p:cNvPr id="322685" name="Rectangle 125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86" name="Rectangle 12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87" name="Rectangle 127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88" name="Rectangle 128"/>
            <p:cNvSpPr>
              <a:spLocks noChangeArrowheads="1"/>
            </p:cNvSpPr>
            <p:nvPr/>
          </p:nvSpPr>
          <p:spPr bwMode="auto">
            <a:xfrm>
              <a:off x="4512" y="144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andl</a:t>
              </a:r>
            </a:p>
          </p:txBody>
        </p:sp>
        <p:grpSp>
          <p:nvGrpSpPr>
            <p:cNvPr id="322575" name="Group 181"/>
            <p:cNvGrpSpPr>
              <a:grpSpLocks/>
            </p:cNvGrpSpPr>
            <p:nvPr/>
          </p:nvGrpSpPr>
          <p:grpSpPr bwMode="auto">
            <a:xfrm>
              <a:off x="4944" y="1440"/>
              <a:ext cx="384" cy="192"/>
              <a:chOff x="4560" y="1440"/>
              <a:chExt cx="384" cy="192"/>
            </a:xfrm>
          </p:grpSpPr>
          <p:sp>
            <p:nvSpPr>
              <p:cNvPr id="322690" name="Rectangle 130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91" name="Rectangle 131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92" name="Rectangle 132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93" name="Rectangle 133"/>
            <p:cNvSpPr>
              <a:spLocks noChangeArrowheads="1"/>
            </p:cNvSpPr>
            <p:nvPr/>
          </p:nvSpPr>
          <p:spPr bwMode="auto">
            <a:xfrm>
              <a:off x="4512" y="17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xorl</a:t>
              </a:r>
            </a:p>
          </p:txBody>
        </p:sp>
        <p:grpSp>
          <p:nvGrpSpPr>
            <p:cNvPr id="322579" name="Group 180"/>
            <p:cNvGrpSpPr>
              <a:grpSpLocks/>
            </p:cNvGrpSpPr>
            <p:nvPr/>
          </p:nvGrpSpPr>
          <p:grpSpPr bwMode="auto">
            <a:xfrm>
              <a:off x="4944" y="1728"/>
              <a:ext cx="384" cy="192"/>
              <a:chOff x="4560" y="1728"/>
              <a:chExt cx="384" cy="192"/>
            </a:xfrm>
          </p:grpSpPr>
          <p:sp>
            <p:nvSpPr>
              <p:cNvPr id="322695" name="Rectangle 13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96" name="Rectangle 13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97" name="Rectangle 137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777" name="AutoShape 217"/>
            <p:cNvSpPr>
              <a:spLocks/>
            </p:cNvSpPr>
            <p:nvPr/>
          </p:nvSpPr>
          <p:spPr bwMode="auto">
            <a:xfrm>
              <a:off x="4368" y="816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2781" name="Freeform 221"/>
          <p:cNvSpPr>
            <a:spLocks/>
          </p:cNvSpPr>
          <p:nvPr/>
        </p:nvSpPr>
        <p:spPr bwMode="auto">
          <a:xfrm>
            <a:off x="3270250" y="2095500"/>
            <a:ext cx="3200400" cy="2200275"/>
          </a:xfrm>
          <a:custGeom>
            <a:avLst/>
            <a:gdLst/>
            <a:ahLst/>
            <a:cxnLst>
              <a:cxn ang="0">
                <a:pos x="0" y="1272"/>
              </a:cxn>
              <a:cxn ang="0">
                <a:pos x="1680" y="1272"/>
              </a:cxn>
              <a:cxn ang="0">
                <a:pos x="1872" y="888"/>
              </a:cxn>
              <a:cxn ang="0">
                <a:pos x="1872" y="168"/>
              </a:cxn>
              <a:cxn ang="0">
                <a:pos x="1968" y="24"/>
              </a:cxn>
              <a:cxn ang="0">
                <a:pos x="2016" y="24"/>
              </a:cxn>
            </a:cxnLst>
            <a:rect l="0" t="0" r="r" b="b"/>
            <a:pathLst>
              <a:path w="2016" h="1386">
                <a:moveTo>
                  <a:pt x="0" y="1272"/>
                </a:moveTo>
                <a:cubicBezTo>
                  <a:pt x="280" y="1272"/>
                  <a:pt x="1488" y="1386"/>
                  <a:pt x="1680" y="1272"/>
                </a:cubicBezTo>
                <a:cubicBezTo>
                  <a:pt x="1872" y="1158"/>
                  <a:pt x="1840" y="1072"/>
                  <a:pt x="1872" y="888"/>
                </a:cubicBezTo>
                <a:cubicBezTo>
                  <a:pt x="1904" y="704"/>
                  <a:pt x="1856" y="312"/>
                  <a:pt x="1872" y="168"/>
                </a:cubicBezTo>
                <a:cubicBezTo>
                  <a:pt x="1888" y="24"/>
                  <a:pt x="1944" y="48"/>
                  <a:pt x="1968" y="24"/>
                </a:cubicBezTo>
                <a:cubicBezTo>
                  <a:pt x="1992" y="0"/>
                  <a:pt x="2006" y="24"/>
                  <a:pt x="2016" y="24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83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#4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 smtClean="0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783" name="Line 223"/>
          <p:cNvSpPr>
            <a:spLocks noChangeShapeType="1"/>
          </p:cNvSpPr>
          <p:nvPr/>
        </p:nvSpPr>
        <p:spPr bwMode="auto">
          <a:xfrm>
            <a:off x="5175250" y="4572000"/>
            <a:ext cx="1295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322564" name="Group 219"/>
          <p:cNvGrpSpPr>
            <a:grpSpLocks/>
          </p:cNvGrpSpPr>
          <p:nvPr/>
        </p:nvGrpSpPr>
        <p:grpSpPr bwMode="auto">
          <a:xfrm>
            <a:off x="6623050" y="3270250"/>
            <a:ext cx="2133600" cy="3048000"/>
            <a:chOff x="3984" y="2160"/>
            <a:chExt cx="1344" cy="1920"/>
          </a:xfrm>
        </p:grpSpPr>
        <p:sp>
          <p:nvSpPr>
            <p:cNvPr id="181" name="Rectangle 138"/>
            <p:cNvSpPr>
              <a:spLocks noChangeArrowheads="1"/>
            </p:cNvSpPr>
            <p:nvPr/>
          </p:nvSpPr>
          <p:spPr bwMode="auto">
            <a:xfrm>
              <a:off x="4128" y="21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jmp</a:t>
              </a:r>
            </a:p>
          </p:txBody>
        </p:sp>
        <p:grpSp>
          <p:nvGrpSpPr>
            <p:cNvPr id="322566" name="Group 179"/>
            <p:cNvGrpSpPr>
              <a:grpSpLocks/>
            </p:cNvGrpSpPr>
            <p:nvPr/>
          </p:nvGrpSpPr>
          <p:grpSpPr bwMode="auto">
            <a:xfrm>
              <a:off x="4560" y="2160"/>
              <a:ext cx="384" cy="192"/>
              <a:chOff x="4560" y="2160"/>
              <a:chExt cx="384" cy="192"/>
            </a:xfrm>
          </p:grpSpPr>
          <p:sp>
            <p:nvSpPr>
              <p:cNvPr id="214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15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16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3" name="Rectangle 143"/>
            <p:cNvSpPr>
              <a:spLocks noChangeArrowheads="1"/>
            </p:cNvSpPr>
            <p:nvPr/>
          </p:nvSpPr>
          <p:spPr bwMode="auto">
            <a:xfrm>
              <a:off x="4128" y="24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jle</a:t>
              </a:r>
            </a:p>
          </p:txBody>
        </p:sp>
        <p:grpSp>
          <p:nvGrpSpPr>
            <p:cNvPr id="322573" name="Group 178"/>
            <p:cNvGrpSpPr>
              <a:grpSpLocks/>
            </p:cNvGrpSpPr>
            <p:nvPr/>
          </p:nvGrpSpPr>
          <p:grpSpPr bwMode="auto">
            <a:xfrm>
              <a:off x="4560" y="2448"/>
              <a:ext cx="384" cy="192"/>
              <a:chOff x="4560" y="2448"/>
              <a:chExt cx="384" cy="192"/>
            </a:xfrm>
          </p:grpSpPr>
          <p:sp>
            <p:nvSpPr>
              <p:cNvPr id="211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12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13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4128" y="27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jl</a:t>
              </a:r>
            </a:p>
          </p:txBody>
        </p:sp>
        <p:grpSp>
          <p:nvGrpSpPr>
            <p:cNvPr id="322575" name="Group 177"/>
            <p:cNvGrpSpPr>
              <a:grpSpLocks/>
            </p:cNvGrpSpPr>
            <p:nvPr/>
          </p:nvGrpSpPr>
          <p:grpSpPr bwMode="auto">
            <a:xfrm>
              <a:off x="4560" y="2736"/>
              <a:ext cx="384" cy="192"/>
              <a:chOff x="4560" y="2736"/>
              <a:chExt cx="384" cy="192"/>
            </a:xfrm>
          </p:grpSpPr>
          <p:sp>
            <p:nvSpPr>
              <p:cNvPr id="208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9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10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7" name="Rectangle 153"/>
            <p:cNvSpPr>
              <a:spLocks noChangeArrowheads="1"/>
            </p:cNvSpPr>
            <p:nvPr/>
          </p:nvSpPr>
          <p:spPr bwMode="auto">
            <a:xfrm>
              <a:off x="4128" y="302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je</a:t>
              </a:r>
            </a:p>
          </p:txBody>
        </p:sp>
        <p:grpSp>
          <p:nvGrpSpPr>
            <p:cNvPr id="322579" name="Group 176"/>
            <p:cNvGrpSpPr>
              <a:grpSpLocks/>
            </p:cNvGrpSpPr>
            <p:nvPr/>
          </p:nvGrpSpPr>
          <p:grpSpPr bwMode="auto">
            <a:xfrm>
              <a:off x="4560" y="3024"/>
              <a:ext cx="384" cy="192"/>
              <a:chOff x="4560" y="3024"/>
              <a:chExt cx="384" cy="192"/>
            </a:xfrm>
          </p:grpSpPr>
          <p:sp>
            <p:nvSpPr>
              <p:cNvPr id="205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6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07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9" name="Rectangle 158"/>
            <p:cNvSpPr>
              <a:spLocks noChangeArrowheads="1"/>
            </p:cNvSpPr>
            <p:nvPr/>
          </p:nvSpPr>
          <p:spPr bwMode="auto">
            <a:xfrm>
              <a:off x="4128" y="331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jne</a:t>
              </a:r>
            </a:p>
          </p:txBody>
        </p:sp>
        <p:grpSp>
          <p:nvGrpSpPr>
            <p:cNvPr id="322583" name="Group 173"/>
            <p:cNvGrpSpPr>
              <a:grpSpLocks/>
            </p:cNvGrpSpPr>
            <p:nvPr/>
          </p:nvGrpSpPr>
          <p:grpSpPr bwMode="auto">
            <a:xfrm>
              <a:off x="4560" y="3312"/>
              <a:ext cx="384" cy="192"/>
              <a:chOff x="4560" y="3312"/>
              <a:chExt cx="384" cy="192"/>
            </a:xfrm>
          </p:grpSpPr>
          <p:sp>
            <p:nvSpPr>
              <p:cNvPr id="202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3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04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1" name="Rectangle 163"/>
            <p:cNvSpPr>
              <a:spLocks noChangeArrowheads="1"/>
            </p:cNvSpPr>
            <p:nvPr/>
          </p:nvSpPr>
          <p:spPr bwMode="auto">
            <a:xfrm>
              <a:off x="4128" y="360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jge</a:t>
              </a:r>
            </a:p>
          </p:txBody>
        </p:sp>
        <p:grpSp>
          <p:nvGrpSpPr>
            <p:cNvPr id="322585" name="Group 175"/>
            <p:cNvGrpSpPr>
              <a:grpSpLocks/>
            </p:cNvGrpSpPr>
            <p:nvPr/>
          </p:nvGrpSpPr>
          <p:grpSpPr bwMode="auto">
            <a:xfrm>
              <a:off x="4560" y="3600"/>
              <a:ext cx="384" cy="192"/>
              <a:chOff x="4560" y="3600"/>
              <a:chExt cx="384" cy="192"/>
            </a:xfrm>
          </p:grpSpPr>
          <p:sp>
            <p:nvSpPr>
              <p:cNvPr id="199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0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01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3" name="Rectangle 168"/>
            <p:cNvSpPr>
              <a:spLocks noChangeArrowheads="1"/>
            </p:cNvSpPr>
            <p:nvPr/>
          </p:nvSpPr>
          <p:spPr bwMode="auto">
            <a:xfrm>
              <a:off x="4128" y="388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jg</a:t>
              </a:r>
            </a:p>
          </p:txBody>
        </p:sp>
        <p:grpSp>
          <p:nvGrpSpPr>
            <p:cNvPr id="322590" name="Group 174"/>
            <p:cNvGrpSpPr>
              <a:grpSpLocks/>
            </p:cNvGrpSpPr>
            <p:nvPr/>
          </p:nvGrpSpPr>
          <p:grpSpPr bwMode="auto">
            <a:xfrm>
              <a:off x="4560" y="3888"/>
              <a:ext cx="384" cy="192"/>
              <a:chOff x="4560" y="3888"/>
              <a:chExt cx="384" cy="192"/>
            </a:xfrm>
          </p:grpSpPr>
          <p:sp>
            <p:nvSpPr>
              <p:cNvPr id="196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97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98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5" name="AutoShape 218"/>
            <p:cNvSpPr>
              <a:spLocks/>
            </p:cNvSpPr>
            <p:nvPr/>
          </p:nvSpPr>
          <p:spPr bwMode="auto">
            <a:xfrm>
              <a:off x="3984" y="2208"/>
              <a:ext cx="144" cy="1872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932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Conditions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3082925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4016375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2147570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1212850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55850" y="1219200"/>
            <a:ext cx="6229350" cy="5213350"/>
          </a:xfrm>
        </p:spPr>
        <p:txBody>
          <a:bodyPr/>
          <a:lstStyle/>
          <a:p>
            <a:pPr lvl="1"/>
            <a:r>
              <a:rPr lang="en-US" dirty="0" smtClean="0"/>
              <a:t>Normal operation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Halt instruction encountered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Bad address (either instruction or data) encountered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Invalid instruction encountered</a:t>
            </a:r>
          </a:p>
          <a:p>
            <a:endParaRPr lang="en-US" dirty="0" smtClean="0"/>
          </a:p>
          <a:p>
            <a:r>
              <a:rPr lang="en-US" dirty="0" smtClean="0"/>
              <a:t>Desired Behavior</a:t>
            </a:r>
          </a:p>
          <a:p>
            <a:pPr lvl="1"/>
            <a:r>
              <a:rPr lang="en-US" dirty="0" smtClean="0"/>
              <a:t>If AOK, keep going</a:t>
            </a:r>
          </a:p>
          <a:p>
            <a:pPr lvl="1"/>
            <a:r>
              <a:rPr lang="en-US" dirty="0" smtClean="0"/>
              <a:t>Otherwise, stop program execution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</a:t>
            </a:r>
            <a:r>
              <a:rPr lang="en-US" dirty="0" smtClean="0"/>
              <a:t>Sample Program Structure #1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95400"/>
            <a:ext cx="3327400" cy="5213350"/>
          </a:xfrm>
        </p:spPr>
        <p:txBody>
          <a:bodyPr/>
          <a:lstStyle/>
          <a:p>
            <a:pPr lvl="1"/>
            <a:r>
              <a:rPr lang="en-US" dirty="0"/>
              <a:t>Program starts at address 0</a:t>
            </a:r>
          </a:p>
          <a:p>
            <a:pPr lvl="1"/>
            <a:r>
              <a:rPr lang="en-US" dirty="0"/>
              <a:t>Must set up </a:t>
            </a:r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Where located</a:t>
            </a:r>
          </a:p>
          <a:p>
            <a:pPr lvl="2"/>
            <a:r>
              <a:rPr lang="en-US" dirty="0" smtClean="0"/>
              <a:t>Pointer values</a:t>
            </a:r>
            <a:endParaRPr lang="en-US" dirty="0"/>
          </a:p>
          <a:p>
            <a:pPr lvl="2"/>
            <a:r>
              <a:rPr lang="en-US" dirty="0"/>
              <a:t>Make sure don’t overwrite code!</a:t>
            </a:r>
          </a:p>
          <a:p>
            <a:pPr lvl="1"/>
            <a:r>
              <a:rPr lang="en-US" dirty="0"/>
              <a:t>Must initialize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937250" cy="535531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init:	# Initialization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call Main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halt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.align 4 	# Program data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array: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Main:	# Main function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call len2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len2:	# Length function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.pos 0x100	# Placement of stack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Stack: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Program </a:t>
            </a:r>
            <a:r>
              <a:rPr lang="en-US" dirty="0" smtClean="0"/>
              <a:t>Structure #2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95400"/>
            <a:ext cx="3327400" cy="5213350"/>
          </a:xfrm>
        </p:spPr>
        <p:txBody>
          <a:bodyPr/>
          <a:lstStyle/>
          <a:p>
            <a:pPr lvl="1"/>
            <a:r>
              <a:rPr lang="en-US" dirty="0"/>
              <a:t>Program starts at address 0</a:t>
            </a:r>
          </a:p>
          <a:p>
            <a:pPr lvl="1"/>
            <a:r>
              <a:rPr lang="en-US" dirty="0"/>
              <a:t>Must set up </a:t>
            </a:r>
            <a:r>
              <a:rPr lang="en-US" dirty="0" smtClean="0"/>
              <a:t>stack</a:t>
            </a:r>
            <a:endParaRPr lang="en-US" dirty="0"/>
          </a:p>
          <a:p>
            <a:pPr lvl="1"/>
            <a:r>
              <a:rPr lang="en-US" dirty="0"/>
              <a:t>Must initialize data</a:t>
            </a:r>
          </a:p>
          <a:p>
            <a:pPr lvl="1"/>
            <a:r>
              <a:rPr lang="en-US" dirty="0"/>
              <a:t>Can use symbolic names</a:t>
            </a:r>
          </a:p>
          <a:p>
            <a:pPr lvl="1"/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715000" cy="397031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init: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irmovl</a:t>
            </a:r>
            <a:r>
              <a:rPr lang="en-US" dirty="0" smtClean="0">
                <a:latin typeface="Courier New" pitchFamily="49" charset="0"/>
              </a:rPr>
              <a:t> Stack, %</a:t>
            </a:r>
            <a:r>
              <a:rPr lang="en-US" dirty="0" err="1" smtClean="0">
                <a:latin typeface="Courier New" pitchFamily="49" charset="0"/>
              </a:rPr>
              <a:t>esp</a:t>
            </a:r>
            <a:r>
              <a:rPr lang="en-US" dirty="0" smtClean="0">
                <a:latin typeface="Courier New" pitchFamily="49" charset="0"/>
              </a:rPr>
              <a:t>  # Set up SP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irmovl</a:t>
            </a:r>
            <a:r>
              <a:rPr lang="en-US" dirty="0" smtClean="0">
                <a:latin typeface="Courier New" pitchFamily="49" charset="0"/>
              </a:rPr>
              <a:t> Stack, %</a:t>
            </a:r>
            <a:r>
              <a:rPr lang="en-US" dirty="0" err="1" smtClean="0">
                <a:latin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# Set up FP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call Main           # Execute main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halt                # Terminate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# Array of 4 elements + terminating 0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.align 4 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array: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.long 0x000d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.long 0x00c0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.long 0x0b00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.long 0xa000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.long 0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Program </a:t>
            </a:r>
            <a:r>
              <a:rPr lang="en-US" dirty="0" smtClean="0"/>
              <a:t>Structure #3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3803650"/>
            <a:ext cx="8439150" cy="2705100"/>
          </a:xfrm>
        </p:spPr>
        <p:txBody>
          <a:bodyPr/>
          <a:lstStyle/>
          <a:p>
            <a:r>
              <a:rPr lang="en-US" dirty="0" smtClean="0"/>
              <a:t>Set up call to len2</a:t>
            </a:r>
          </a:p>
          <a:p>
            <a:pPr lvl="1"/>
            <a:r>
              <a:rPr lang="en-US" dirty="0" smtClean="0"/>
              <a:t>Follow IA32 procedure conventions</a:t>
            </a:r>
          </a:p>
          <a:p>
            <a:pPr lvl="1"/>
            <a:r>
              <a:rPr lang="en-US" dirty="0" smtClean="0"/>
              <a:t>Push array address as argument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715000" cy="258532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Main: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pushl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rrmovl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esp,%ebp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irmovl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array,%edx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pushl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</a:rPr>
              <a:t>      	# Push array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call len2	# Call len2(array)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pop %</a:t>
            </a:r>
            <a:r>
              <a:rPr lang="en-US" smtClean="0">
                <a:latin typeface="Courier New" pitchFamily="49" charset="0"/>
              </a:rPr>
              <a:t>edx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popl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ebp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ret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Y86 Program</a:t>
            </a:r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294687" cy="4603750"/>
          </a:xfrm>
        </p:spPr>
        <p:txBody>
          <a:bodyPr/>
          <a:lstStyle/>
          <a:p>
            <a:pPr lvl="1"/>
            <a:r>
              <a:rPr lang="en-US" dirty="0"/>
              <a:t>Generates “object code” file </a:t>
            </a:r>
            <a:r>
              <a:rPr lang="en-US" sz="1800" dirty="0" err="1" smtClean="0">
                <a:latin typeface="Courier New" pitchFamily="49" charset="0"/>
              </a:rPr>
              <a:t>len.yo</a:t>
            </a:r>
            <a:endParaRPr lang="en-US" dirty="0"/>
          </a:p>
          <a:p>
            <a:pPr lvl="2"/>
            <a:r>
              <a:rPr lang="en-US" dirty="0"/>
              <a:t>Actually looks like </a:t>
            </a:r>
            <a:r>
              <a:rPr lang="en-US" dirty="0" err="1"/>
              <a:t>disassembler</a:t>
            </a:r>
            <a:r>
              <a:rPr lang="en-US" dirty="0"/>
              <a:t> output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971800" cy="36933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unix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yas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len.ys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22250" y="2971800"/>
            <a:ext cx="8686800" cy="310854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0x000:              | 	.pos 0 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0x000: 30f400010000 | init:	</a:t>
            </a:r>
            <a:r>
              <a:rPr lang="en-US" sz="1400" dirty="0" err="1" smtClean="0">
                <a:latin typeface="Courier New" pitchFamily="49" charset="0"/>
              </a:rPr>
              <a:t>irmovl</a:t>
            </a:r>
            <a:r>
              <a:rPr lang="en-US" sz="1400" dirty="0" smtClean="0">
                <a:latin typeface="Courier New" pitchFamily="49" charset="0"/>
              </a:rPr>
              <a:t> Stack, %</a:t>
            </a:r>
            <a:r>
              <a:rPr lang="en-US" sz="1400" dirty="0" err="1" smtClean="0">
                <a:latin typeface="Courier New" pitchFamily="49" charset="0"/>
              </a:rPr>
              <a:t>esp</a:t>
            </a:r>
            <a:r>
              <a:rPr lang="en-US" sz="1400" dirty="0" smtClean="0">
                <a:latin typeface="Courier New" pitchFamily="49" charset="0"/>
              </a:rPr>
              <a:t>  # Set up stack pointer  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0x006: 30f500010000 | 	</a:t>
            </a:r>
            <a:r>
              <a:rPr lang="en-US" sz="1400" dirty="0" err="1" smtClean="0">
                <a:latin typeface="Courier New" pitchFamily="49" charset="0"/>
              </a:rPr>
              <a:t>irmovl</a:t>
            </a:r>
            <a:r>
              <a:rPr lang="en-US" sz="1400" dirty="0" smtClean="0">
                <a:latin typeface="Courier New" pitchFamily="49" charset="0"/>
              </a:rPr>
              <a:t> Stack, %</a:t>
            </a:r>
            <a:r>
              <a:rPr lang="en-US" sz="1400" dirty="0" err="1" smtClean="0">
                <a:latin typeface="Courier New" pitchFamily="49" charset="0"/>
              </a:rPr>
              <a:t>ebp</a:t>
            </a:r>
            <a:r>
              <a:rPr lang="en-US" sz="1400" dirty="0" smtClean="0">
                <a:latin typeface="Courier New" pitchFamily="49" charset="0"/>
              </a:rPr>
              <a:t>  	# Set up base pointer   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0x00c: 8028000000   | 	call Main		# Execute main program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0x011: 00           | 	halt			# Terminate program 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    | 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    | # Array of 4 elements + terminating 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0x014:              | 	.align 4 	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0x014:              | array: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0x014: 0d000000     | 	.long 0x000d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0x018: c0000000     | 	.long 0x00c0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0x01c: 000b0000     | 	.long 0x0b00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0x020: 00a00000     | 	.long 0xa000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0x024: 00000000     | 	.long 0</a:t>
            </a:r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Simulating Y86 Program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294687" cy="4603750"/>
          </a:xfrm>
        </p:spPr>
        <p:txBody>
          <a:bodyPr/>
          <a:lstStyle/>
          <a:p>
            <a:pPr lvl="1"/>
            <a:r>
              <a:rPr lang="en-US"/>
              <a:t>Instruction set simulator</a:t>
            </a:r>
          </a:p>
          <a:p>
            <a:pPr lvl="2"/>
            <a:r>
              <a:rPr lang="en-US"/>
              <a:t>Computes effect of each instruction on processor state</a:t>
            </a:r>
          </a:p>
          <a:p>
            <a:pPr lvl="2"/>
            <a:r>
              <a:rPr lang="en-US"/>
              <a:t>Prints changes in state from original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971800" cy="36933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unix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yis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len.yo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7696200" cy="310854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Stopped in 50 steps at PC = 0x11.  Status 'HLT', CC Z=1 S=0 O=0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Changes to registers: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</a:rPr>
              <a:t>:	0x00000000	</a:t>
            </a:r>
            <a:r>
              <a:rPr lang="en-US" sz="1400" i="1" dirty="0" smtClean="0">
                <a:latin typeface="Courier New" pitchFamily="49" charset="0"/>
              </a:rPr>
              <a:t>0x00000004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ecx</a:t>
            </a:r>
            <a:r>
              <a:rPr lang="en-US" sz="1400" dirty="0" smtClean="0">
                <a:latin typeface="Courier New" pitchFamily="49" charset="0"/>
              </a:rPr>
              <a:t>:	0x00000000	0x00000004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edx</a:t>
            </a:r>
            <a:r>
              <a:rPr lang="en-US" sz="1400" dirty="0" smtClean="0">
                <a:latin typeface="Courier New" pitchFamily="49" charset="0"/>
              </a:rPr>
              <a:t>:	0x00000000	0x00000028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esp</a:t>
            </a:r>
            <a:r>
              <a:rPr lang="en-US" sz="1400" dirty="0" smtClean="0">
                <a:latin typeface="Courier New" pitchFamily="49" charset="0"/>
              </a:rPr>
              <a:t>:	0x00000000	0x00000100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ebp</a:t>
            </a:r>
            <a:r>
              <a:rPr lang="en-US" sz="1400" dirty="0" smtClean="0">
                <a:latin typeface="Courier New" pitchFamily="49" charset="0"/>
              </a:rPr>
              <a:t>:	0x00000000	0x00000100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Changes to memory: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0x00ec:	0x00000000	0x000000f8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0x00f0:	0x00000000	0x00000039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0x00f4:	0x00000000	0x00000014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0x00f8:	0x00000000	0x00000100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0x00fc:	0x00000000	0x00000011</a:t>
            </a:r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Instruction Sets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94688" cy="5213350"/>
          </a:xfrm>
        </p:spPr>
        <p:txBody>
          <a:bodyPr/>
          <a:lstStyle/>
          <a:p>
            <a:pPr lvl="1"/>
            <a:r>
              <a:rPr lang="en-US"/>
              <a:t>Reduced Instruction Set Computer</a:t>
            </a:r>
          </a:p>
          <a:p>
            <a:pPr lvl="1"/>
            <a:r>
              <a:rPr lang="en-US"/>
              <a:t>Internal project at IBM, later popularized by Hennessy (Stanford) and Patterson (Berkeley)</a:t>
            </a:r>
          </a:p>
          <a:p>
            <a:r>
              <a:rPr lang="en-US"/>
              <a:t>Fewer, simpler instructions</a:t>
            </a:r>
          </a:p>
          <a:p>
            <a:pPr lvl="1"/>
            <a:r>
              <a:rPr lang="en-US"/>
              <a:t>Might take more to get given task done</a:t>
            </a:r>
          </a:p>
          <a:p>
            <a:pPr lvl="1"/>
            <a:r>
              <a:rPr lang="en-US"/>
              <a:t>Can execute them with small and fast hardware</a:t>
            </a:r>
          </a:p>
          <a:p>
            <a:r>
              <a:rPr lang="en-US"/>
              <a:t>Register-oriented instruction set</a:t>
            </a:r>
          </a:p>
          <a:p>
            <a:pPr lvl="1"/>
            <a:r>
              <a:rPr lang="en-US"/>
              <a:t>Many more (typically 32) registers</a:t>
            </a:r>
          </a:p>
          <a:p>
            <a:pPr lvl="1"/>
            <a:r>
              <a:rPr lang="en-US"/>
              <a:t>Use for arguments, return pointer, temporaries</a:t>
            </a:r>
          </a:p>
          <a:p>
            <a:r>
              <a:rPr lang="en-US"/>
              <a:t>Only load and store instructions can access memory</a:t>
            </a:r>
          </a:p>
          <a:p>
            <a:pPr lvl="1"/>
            <a:r>
              <a:rPr lang="en-US"/>
              <a:t>Similar to Y86 </a:t>
            </a:r>
            <a:r>
              <a:rPr lang="en-US">
                <a:latin typeface="Courier New" pitchFamily="49" charset="0"/>
              </a:rPr>
              <a:t>mrmovl </a:t>
            </a:r>
            <a:r>
              <a:rPr lang="en-US"/>
              <a:t>and </a:t>
            </a:r>
            <a:r>
              <a:rPr lang="en-US">
                <a:latin typeface="Courier New" pitchFamily="49" charset="0"/>
              </a:rPr>
              <a:t>rmmovl</a:t>
            </a:r>
          </a:p>
          <a:p>
            <a:r>
              <a:rPr lang="en-US"/>
              <a:t>No Condition codes</a:t>
            </a:r>
          </a:p>
          <a:p>
            <a:pPr lvl="1"/>
            <a:r>
              <a:rPr lang="en-US"/>
              <a:t>Test instructions return 0/1 in register</a:t>
            </a:r>
          </a:p>
        </p:txBody>
      </p:sp>
    </p:spTree>
    <p:extLst>
      <p:ext uri="{BB962C8B-B14F-4D97-AF65-F5344CB8AC3E}">
        <p14:creationId xmlns:p14="http://schemas.microsoft.com/office/powerpoint/2010/main" val="42920230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Logic Design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Fundamental Hardware Requirements</a:t>
            </a:r>
          </a:p>
          <a:p>
            <a:pPr lvl="1"/>
            <a:r>
              <a:rPr lang="en-US"/>
              <a:t>Communication</a:t>
            </a:r>
          </a:p>
          <a:p>
            <a:pPr lvl="2"/>
            <a:r>
              <a:rPr lang="en-US"/>
              <a:t>How to get values from one place to another</a:t>
            </a:r>
          </a:p>
          <a:p>
            <a:pPr lvl="1"/>
            <a:r>
              <a:rPr lang="en-US"/>
              <a:t>Computation</a:t>
            </a:r>
          </a:p>
          <a:p>
            <a:pPr lvl="1"/>
            <a:r>
              <a:rPr lang="en-US"/>
              <a:t>Storage</a:t>
            </a:r>
          </a:p>
          <a:p>
            <a:r>
              <a:rPr lang="en-US"/>
              <a:t>Bits are Our Friends</a:t>
            </a:r>
          </a:p>
          <a:p>
            <a:pPr lvl="1"/>
            <a:r>
              <a:rPr lang="en-US"/>
              <a:t>Everything expressed in terms of values 0 and 1</a:t>
            </a:r>
          </a:p>
          <a:p>
            <a:pPr lvl="1"/>
            <a:r>
              <a:rPr lang="en-US"/>
              <a:t>Communication</a:t>
            </a:r>
          </a:p>
          <a:p>
            <a:pPr lvl="2"/>
            <a:r>
              <a:rPr lang="en-US"/>
              <a:t>Low or high voltage on wire</a:t>
            </a:r>
          </a:p>
          <a:p>
            <a:pPr lvl="1"/>
            <a:r>
              <a:rPr lang="en-US"/>
              <a:t>Computation</a:t>
            </a:r>
          </a:p>
          <a:p>
            <a:pPr lvl="2"/>
            <a:r>
              <a:rPr lang="en-US"/>
              <a:t>Compute Boolean functions</a:t>
            </a:r>
          </a:p>
          <a:p>
            <a:pPr lvl="1"/>
            <a:r>
              <a:rPr lang="en-US"/>
              <a:t>Storage</a:t>
            </a:r>
          </a:p>
          <a:p>
            <a:pPr lvl="2"/>
            <a:r>
              <a:rPr lang="en-US"/>
              <a:t>Store bits of information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51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733800"/>
            <a:ext cx="8294687" cy="2698750"/>
          </a:xfrm>
        </p:spPr>
        <p:txBody>
          <a:bodyPr/>
          <a:lstStyle/>
          <a:p>
            <a:pPr lvl="1"/>
            <a:r>
              <a:rPr lang="en-US"/>
              <a:t>Use voltage thresholds to extract discrete values from continuous signal</a:t>
            </a:r>
          </a:p>
          <a:p>
            <a:pPr lvl="1"/>
            <a:r>
              <a:rPr lang="en-US"/>
              <a:t>Simplest version: 1-bit signal</a:t>
            </a:r>
          </a:p>
          <a:p>
            <a:pPr lvl="2"/>
            <a:r>
              <a:rPr lang="en-US"/>
              <a:t>Either high range (1) or low range (0)</a:t>
            </a:r>
          </a:p>
          <a:p>
            <a:pPr lvl="2"/>
            <a:r>
              <a:rPr lang="en-US"/>
              <a:t>With guard range between them</a:t>
            </a:r>
          </a:p>
          <a:p>
            <a:pPr lvl="1"/>
            <a:r>
              <a:rPr lang="en-US"/>
              <a:t>Not strongly affected by noise or low quality circuit elements</a:t>
            </a:r>
          </a:p>
          <a:p>
            <a:pPr lvl="2"/>
            <a:r>
              <a:rPr lang="en-US"/>
              <a:t>Can make circuits simple, small, and fast</a:t>
            </a:r>
          </a:p>
          <a:p>
            <a:pPr lvl="2"/>
            <a:endParaRPr lang="en-US"/>
          </a:p>
        </p:txBody>
      </p:sp>
      <p:grpSp>
        <p:nvGrpSpPr>
          <p:cNvPr id="294935" name="Group 23"/>
          <p:cNvGrpSpPr>
            <a:grpSpLocks/>
          </p:cNvGrpSpPr>
          <p:nvPr/>
        </p:nvGrpSpPr>
        <p:grpSpPr bwMode="auto">
          <a:xfrm>
            <a:off x="990600" y="1371600"/>
            <a:ext cx="6019800" cy="2251075"/>
            <a:chOff x="864" y="613"/>
            <a:chExt cx="3792" cy="1418"/>
          </a:xfrm>
        </p:grpSpPr>
        <p:sp>
          <p:nvSpPr>
            <p:cNvPr id="294916" name="Rectangle 4"/>
            <p:cNvSpPr>
              <a:spLocks noChangeArrowheads="1"/>
            </p:cNvSpPr>
            <p:nvPr/>
          </p:nvSpPr>
          <p:spPr bwMode="auto">
            <a:xfrm>
              <a:off x="1440" y="960"/>
              <a:ext cx="3216" cy="214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294917" name="Rectangle 5"/>
            <p:cNvSpPr>
              <a:spLocks noChangeArrowheads="1"/>
            </p:cNvSpPr>
            <p:nvPr/>
          </p:nvSpPr>
          <p:spPr bwMode="auto">
            <a:xfrm>
              <a:off x="1440" y="1542"/>
              <a:ext cx="3216" cy="214"/>
            </a:xfrm>
            <a:prstGeom prst="rect">
              <a:avLst/>
            </a:prstGeom>
            <a:solidFill>
              <a:srgbClr val="FFFF66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 flipV="1">
              <a:off x="1440" y="953"/>
              <a:ext cx="0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19" name="Line 7"/>
            <p:cNvSpPr>
              <a:spLocks noChangeShapeType="1"/>
            </p:cNvSpPr>
            <p:nvPr/>
          </p:nvSpPr>
          <p:spPr bwMode="auto">
            <a:xfrm flipV="1">
              <a:off x="1440" y="1769"/>
              <a:ext cx="32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20" name="Text Box 8"/>
            <p:cNvSpPr txBox="1">
              <a:spLocks noChangeArrowheads="1"/>
            </p:cNvSpPr>
            <p:nvPr/>
          </p:nvSpPr>
          <p:spPr bwMode="auto">
            <a:xfrm>
              <a:off x="864" y="1241"/>
              <a:ext cx="57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/>
                <a:t>Voltage</a:t>
              </a:r>
            </a:p>
          </p:txBody>
        </p:sp>
        <p:sp>
          <p:nvSpPr>
            <p:cNvPr id="294921" name="Text Box 9"/>
            <p:cNvSpPr txBox="1">
              <a:spLocks noChangeArrowheads="1"/>
            </p:cNvSpPr>
            <p:nvPr/>
          </p:nvSpPr>
          <p:spPr bwMode="auto">
            <a:xfrm>
              <a:off x="2684" y="1817"/>
              <a:ext cx="39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Time</a:t>
              </a:r>
            </a:p>
          </p:txBody>
        </p:sp>
        <p:sp>
          <p:nvSpPr>
            <p:cNvPr id="294922" name="Freeform 10"/>
            <p:cNvSpPr>
              <a:spLocks/>
            </p:cNvSpPr>
            <p:nvPr/>
          </p:nvSpPr>
          <p:spPr bwMode="auto">
            <a:xfrm>
              <a:off x="1446" y="1049"/>
              <a:ext cx="3210" cy="635"/>
            </a:xfrm>
            <a:custGeom>
              <a:avLst/>
              <a:gdLst/>
              <a:ahLst/>
              <a:cxnLst>
                <a:cxn ang="0">
                  <a:pos x="0" y="606"/>
                </a:cxn>
                <a:cxn ang="0">
                  <a:pos x="102" y="588"/>
                </a:cxn>
                <a:cxn ang="0">
                  <a:pos x="258" y="630"/>
                </a:cxn>
                <a:cxn ang="0">
                  <a:pos x="390" y="618"/>
                </a:cxn>
                <a:cxn ang="0">
                  <a:pos x="450" y="594"/>
                </a:cxn>
                <a:cxn ang="0">
                  <a:pos x="564" y="624"/>
                </a:cxn>
                <a:cxn ang="0">
                  <a:pos x="750" y="600"/>
                </a:cxn>
                <a:cxn ang="0">
                  <a:pos x="768" y="582"/>
                </a:cxn>
                <a:cxn ang="0">
                  <a:pos x="792" y="570"/>
                </a:cxn>
                <a:cxn ang="0">
                  <a:pos x="870" y="498"/>
                </a:cxn>
                <a:cxn ang="0">
                  <a:pos x="948" y="426"/>
                </a:cxn>
                <a:cxn ang="0">
                  <a:pos x="1080" y="294"/>
                </a:cxn>
                <a:cxn ang="0">
                  <a:pos x="1272" y="132"/>
                </a:cxn>
                <a:cxn ang="0">
                  <a:pos x="1332" y="60"/>
                </a:cxn>
                <a:cxn ang="0">
                  <a:pos x="1368" y="42"/>
                </a:cxn>
                <a:cxn ang="0">
                  <a:pos x="1674" y="54"/>
                </a:cxn>
                <a:cxn ang="0">
                  <a:pos x="1890" y="0"/>
                </a:cxn>
                <a:cxn ang="0">
                  <a:pos x="2106" y="60"/>
                </a:cxn>
                <a:cxn ang="0">
                  <a:pos x="2208" y="204"/>
                </a:cxn>
                <a:cxn ang="0">
                  <a:pos x="2376" y="420"/>
                </a:cxn>
                <a:cxn ang="0">
                  <a:pos x="2508" y="534"/>
                </a:cxn>
                <a:cxn ang="0">
                  <a:pos x="2526" y="552"/>
                </a:cxn>
                <a:cxn ang="0">
                  <a:pos x="2616" y="570"/>
                </a:cxn>
                <a:cxn ang="0">
                  <a:pos x="2814" y="582"/>
                </a:cxn>
                <a:cxn ang="0">
                  <a:pos x="2832" y="600"/>
                </a:cxn>
                <a:cxn ang="0">
                  <a:pos x="2886" y="618"/>
                </a:cxn>
                <a:cxn ang="0">
                  <a:pos x="3210" y="594"/>
                </a:cxn>
              </a:cxnLst>
              <a:rect l="0" t="0" r="r" b="b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1440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>
              <a:off x="22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25" name="Line 13"/>
            <p:cNvSpPr>
              <a:spLocks noChangeShapeType="1"/>
            </p:cNvSpPr>
            <p:nvPr/>
          </p:nvSpPr>
          <p:spPr bwMode="auto">
            <a:xfrm>
              <a:off x="2688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>
              <a:off x="3600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27" name="Line 15"/>
            <p:cNvSpPr>
              <a:spLocks noChangeShapeType="1"/>
            </p:cNvSpPr>
            <p:nvPr/>
          </p:nvSpPr>
          <p:spPr bwMode="auto">
            <a:xfrm>
              <a:off x="3888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28" name="Line 16"/>
            <p:cNvSpPr>
              <a:spLocks noChangeShapeType="1"/>
            </p:cNvSpPr>
            <p:nvPr/>
          </p:nvSpPr>
          <p:spPr bwMode="auto">
            <a:xfrm>
              <a:off x="4656" y="624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29" name="Line 17"/>
            <p:cNvSpPr>
              <a:spLocks noChangeShapeType="1"/>
            </p:cNvSpPr>
            <p:nvPr/>
          </p:nvSpPr>
          <p:spPr bwMode="auto">
            <a:xfrm>
              <a:off x="1440" y="720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>
              <a:off x="2688" y="720"/>
              <a:ext cx="9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>
              <a:off x="3888" y="720"/>
              <a:ext cx="76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4932" name="Text Box 20"/>
            <p:cNvSpPr txBox="1">
              <a:spLocks noChangeArrowheads="1"/>
            </p:cNvSpPr>
            <p:nvPr/>
          </p:nvSpPr>
          <p:spPr bwMode="auto">
            <a:xfrm>
              <a:off x="1667" y="613"/>
              <a:ext cx="253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4933" name="Text Box 21"/>
            <p:cNvSpPr txBox="1">
              <a:spLocks noChangeArrowheads="1"/>
            </p:cNvSpPr>
            <p:nvPr/>
          </p:nvSpPr>
          <p:spPr bwMode="auto">
            <a:xfrm>
              <a:off x="3024" y="624"/>
              <a:ext cx="253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94934" name="Text Box 22"/>
            <p:cNvSpPr txBox="1">
              <a:spLocks noChangeArrowheads="1"/>
            </p:cNvSpPr>
            <p:nvPr/>
          </p:nvSpPr>
          <p:spPr bwMode="auto">
            <a:xfrm>
              <a:off x="4163" y="635"/>
              <a:ext cx="253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0264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Logic Gates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200400"/>
            <a:ext cx="8294687" cy="1219200"/>
          </a:xfrm>
        </p:spPr>
        <p:txBody>
          <a:bodyPr/>
          <a:lstStyle/>
          <a:p>
            <a:pPr lvl="1"/>
            <a:r>
              <a:rPr lang="en-US"/>
              <a:t>Outputs are Boolean functions of inputs</a:t>
            </a:r>
          </a:p>
          <a:p>
            <a:pPr lvl="1"/>
            <a:r>
              <a:rPr lang="en-US"/>
              <a:t>Respond continuously to changes in inputs</a:t>
            </a:r>
          </a:p>
          <a:p>
            <a:pPr lvl="2"/>
            <a:r>
              <a:rPr lang="en-US"/>
              <a:t>With some, small delay</a:t>
            </a:r>
          </a:p>
          <a:p>
            <a:pPr lvl="1"/>
            <a:endParaRPr lang="en-US"/>
          </a:p>
        </p:txBody>
      </p:sp>
      <p:pic>
        <p:nvPicPr>
          <p:cNvPr id="295973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283450" cy="1795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</p:pic>
      <p:sp>
        <p:nvSpPr>
          <p:cNvPr id="295977" name="Rectangle 41"/>
          <p:cNvSpPr>
            <a:spLocks noChangeArrowheads="1"/>
          </p:cNvSpPr>
          <p:nvPr/>
        </p:nvSpPr>
        <p:spPr bwMode="auto">
          <a:xfrm>
            <a:off x="1752600" y="4970463"/>
            <a:ext cx="5105400" cy="339725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>
              <a:latin typeface="Courier New" pitchFamily="49" charset="0"/>
            </a:endParaRPr>
          </a:p>
        </p:txBody>
      </p:sp>
      <p:sp>
        <p:nvSpPr>
          <p:cNvPr id="295978" name="Rectangle 42"/>
          <p:cNvSpPr>
            <a:spLocks noChangeArrowheads="1"/>
          </p:cNvSpPr>
          <p:nvPr/>
        </p:nvSpPr>
        <p:spPr bwMode="auto">
          <a:xfrm>
            <a:off x="1752600" y="5894388"/>
            <a:ext cx="5105400" cy="339725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>
              <a:latin typeface="Courier New" pitchFamily="49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 flipV="1">
            <a:off x="1752600" y="4959350"/>
            <a:ext cx="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 flipV="1">
            <a:off x="1752600" y="6254750"/>
            <a:ext cx="5105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838200" y="5416550"/>
            <a:ext cx="9175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r"/>
            <a:r>
              <a:rPr lang="en-US"/>
              <a:t>Voltage</a:t>
            </a:r>
          </a:p>
        </p:txBody>
      </p:sp>
      <p:sp>
        <p:nvSpPr>
          <p:cNvPr id="295982" name="Text Box 46"/>
          <p:cNvSpPr txBox="1">
            <a:spLocks noChangeArrowheads="1"/>
          </p:cNvSpPr>
          <p:nvPr/>
        </p:nvSpPr>
        <p:spPr bwMode="auto">
          <a:xfrm>
            <a:off x="3727450" y="6330950"/>
            <a:ext cx="625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95996" name="Freeform 60"/>
          <p:cNvSpPr>
            <a:spLocks/>
          </p:cNvSpPr>
          <p:nvPr/>
        </p:nvSpPr>
        <p:spPr bwMode="auto">
          <a:xfrm>
            <a:off x="1752600" y="5105400"/>
            <a:ext cx="51054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912" y="624"/>
              </a:cxn>
              <a:cxn ang="0">
                <a:pos x="1008" y="0"/>
              </a:cxn>
              <a:cxn ang="0">
                <a:pos x="2448" y="0"/>
              </a:cxn>
              <a:cxn ang="0">
                <a:pos x="2592" y="624"/>
              </a:cxn>
              <a:cxn ang="0">
                <a:pos x="3216" y="624"/>
              </a:cxn>
            </a:cxnLst>
            <a:rect l="0" t="0" r="r" b="b"/>
            <a:pathLst>
              <a:path w="3216" h="624">
                <a:moveTo>
                  <a:pt x="0" y="624"/>
                </a:moveTo>
                <a:lnTo>
                  <a:pt x="912" y="624"/>
                </a:lnTo>
                <a:lnTo>
                  <a:pt x="1008" y="0"/>
                </a:lnTo>
                <a:lnTo>
                  <a:pt x="2448" y="0"/>
                </a:lnTo>
                <a:lnTo>
                  <a:pt x="2592" y="624"/>
                </a:lnTo>
                <a:lnTo>
                  <a:pt x="3216" y="624"/>
                </a:lnTo>
              </a:path>
            </a:pathLst>
          </a:custGeom>
          <a:noFill/>
          <a:ln w="28575" cap="rnd" cmpd="sng">
            <a:solidFill>
              <a:srgbClr val="FF0002"/>
            </a:solidFill>
            <a:prstDash val="sysDot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7239000" y="5638800"/>
            <a:ext cx="40163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295998" name="Freeform 62"/>
          <p:cNvSpPr>
            <a:spLocks/>
          </p:cNvSpPr>
          <p:nvPr/>
        </p:nvSpPr>
        <p:spPr bwMode="auto">
          <a:xfrm>
            <a:off x="1752600" y="5029200"/>
            <a:ext cx="51054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0"/>
              </a:cxn>
              <a:cxn ang="0">
                <a:pos x="624" y="624"/>
              </a:cxn>
              <a:cxn ang="0">
                <a:pos x="1440" y="624"/>
              </a:cxn>
              <a:cxn ang="0">
                <a:pos x="1488" y="96"/>
              </a:cxn>
              <a:cxn ang="0">
                <a:pos x="2160" y="96"/>
              </a:cxn>
              <a:cxn ang="0">
                <a:pos x="3216" y="96"/>
              </a:cxn>
            </a:cxnLst>
            <a:rect l="0" t="0" r="r" b="b"/>
            <a:pathLst>
              <a:path w="3216" h="624">
                <a:moveTo>
                  <a:pt x="0" y="0"/>
                </a:moveTo>
                <a:lnTo>
                  <a:pt x="480" y="0"/>
                </a:lnTo>
                <a:lnTo>
                  <a:pt x="624" y="624"/>
                </a:lnTo>
                <a:lnTo>
                  <a:pt x="1440" y="624"/>
                </a:lnTo>
                <a:lnTo>
                  <a:pt x="1488" y="96"/>
                </a:lnTo>
                <a:lnTo>
                  <a:pt x="2160" y="96"/>
                </a:lnTo>
                <a:lnTo>
                  <a:pt x="3216" y="96"/>
                </a:lnTo>
              </a:path>
            </a:pathLst>
          </a:custGeom>
          <a:noFill/>
          <a:ln w="28575" cap="flat" cmpd="sng">
            <a:solidFill>
              <a:srgbClr val="00CC66"/>
            </a:solidFill>
            <a:prstDash val="sysDot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5999" name="Text Box 63"/>
          <p:cNvSpPr txBox="1">
            <a:spLocks noChangeArrowheads="1"/>
          </p:cNvSpPr>
          <p:nvPr/>
        </p:nvSpPr>
        <p:spPr bwMode="auto">
          <a:xfrm>
            <a:off x="7162800" y="4724400"/>
            <a:ext cx="40163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/>
              <a:t>b</a:t>
            </a: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 flipH="1">
            <a:off x="6629400" y="4953000"/>
            <a:ext cx="533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 flipH="1">
            <a:off x="6705600" y="5867400"/>
            <a:ext cx="533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96010" name="Group 74"/>
          <p:cNvGrpSpPr>
            <a:grpSpLocks/>
          </p:cNvGrpSpPr>
          <p:nvPr/>
        </p:nvGrpSpPr>
        <p:grpSpPr bwMode="auto">
          <a:xfrm>
            <a:off x="1752600" y="4495800"/>
            <a:ext cx="6172200" cy="1676400"/>
            <a:chOff x="1104" y="2832"/>
            <a:chExt cx="3888" cy="1056"/>
          </a:xfrm>
        </p:grpSpPr>
        <p:sp>
          <p:nvSpPr>
            <p:cNvPr id="296001" name="Freeform 65"/>
            <p:cNvSpPr>
              <a:spLocks/>
            </p:cNvSpPr>
            <p:nvPr/>
          </p:nvSpPr>
          <p:spPr bwMode="auto">
            <a:xfrm>
              <a:off x="1104" y="3168"/>
              <a:ext cx="3216" cy="72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1584" y="720"/>
                </a:cxn>
                <a:cxn ang="0">
                  <a:pos x="1680" y="0"/>
                </a:cxn>
                <a:cxn ang="0">
                  <a:pos x="2688" y="0"/>
                </a:cxn>
                <a:cxn ang="0">
                  <a:pos x="2784" y="720"/>
                </a:cxn>
                <a:cxn ang="0">
                  <a:pos x="3216" y="720"/>
                </a:cxn>
              </a:cxnLst>
              <a:rect l="0" t="0" r="r" b="b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004" name="Line 68"/>
            <p:cNvSpPr>
              <a:spLocks noChangeShapeType="1"/>
            </p:cNvSpPr>
            <p:nvPr/>
          </p:nvSpPr>
          <p:spPr bwMode="auto">
            <a:xfrm flipH="1">
              <a:off x="3696" y="2976"/>
              <a:ext cx="48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005" name="Text Box 69"/>
            <p:cNvSpPr txBox="1">
              <a:spLocks noChangeArrowheads="1"/>
            </p:cNvSpPr>
            <p:nvPr/>
          </p:nvSpPr>
          <p:spPr bwMode="auto">
            <a:xfrm>
              <a:off x="4176" y="2832"/>
              <a:ext cx="81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/>
                <a:t>a </a:t>
              </a:r>
              <a:r>
                <a:rPr lang="en-US">
                  <a:latin typeface="Courier New" pitchFamily="49" charset="0"/>
                </a:rPr>
                <a:t>&amp;&amp;</a:t>
              </a:r>
              <a:r>
                <a:rPr lang="en-US"/>
                <a:t> b</a:t>
              </a:r>
            </a:p>
          </p:txBody>
        </p:sp>
      </p:grp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038600" y="4648200"/>
            <a:ext cx="304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6007" name="Line 71"/>
          <p:cNvSpPr>
            <a:spLocks noChangeShapeType="1"/>
          </p:cNvSpPr>
          <p:nvPr/>
        </p:nvSpPr>
        <p:spPr bwMode="auto">
          <a:xfrm>
            <a:off x="5791200" y="4648200"/>
            <a:ext cx="304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6008" name="Text Box 72"/>
          <p:cNvSpPr txBox="1">
            <a:spLocks noChangeArrowheads="1"/>
          </p:cNvSpPr>
          <p:nvPr/>
        </p:nvSpPr>
        <p:spPr bwMode="auto">
          <a:xfrm>
            <a:off x="3567113" y="4267200"/>
            <a:ext cx="13081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/>
              <a:t>Rising Delay</a:t>
            </a:r>
          </a:p>
        </p:txBody>
      </p:sp>
      <p:sp>
        <p:nvSpPr>
          <p:cNvPr id="296009" name="Text Box 73"/>
          <p:cNvSpPr txBox="1">
            <a:spLocks noChangeArrowheads="1"/>
          </p:cNvSpPr>
          <p:nvPr/>
        </p:nvSpPr>
        <p:spPr bwMode="auto">
          <a:xfrm>
            <a:off x="5227638" y="4259263"/>
            <a:ext cx="1343025" cy="3127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/>
              <a:t>Falling Delay</a:t>
            </a:r>
          </a:p>
        </p:txBody>
      </p:sp>
    </p:spTree>
    <p:extLst>
      <p:ext uri="{BB962C8B-B14F-4D97-AF65-F5344CB8AC3E}">
        <p14:creationId xmlns:p14="http://schemas.microsoft.com/office/powerpoint/2010/main" val="35428228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Combinational Circuits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495800"/>
            <a:ext cx="8015287" cy="1936750"/>
          </a:xfrm>
        </p:spPr>
        <p:txBody>
          <a:bodyPr/>
          <a:lstStyle/>
          <a:p>
            <a:r>
              <a:rPr lang="en-US"/>
              <a:t>Acyclic Network of Logic Gates</a:t>
            </a:r>
          </a:p>
          <a:p>
            <a:pPr lvl="1"/>
            <a:r>
              <a:rPr lang="en-US"/>
              <a:t>Continously responds to changes on primary inputs</a:t>
            </a:r>
          </a:p>
          <a:p>
            <a:pPr lvl="1"/>
            <a:r>
              <a:rPr lang="en-US"/>
              <a:t>Primary outputs become (after some delay) Boolean functions of primary inputs</a:t>
            </a:r>
          </a:p>
        </p:txBody>
      </p:sp>
      <p:grpSp>
        <p:nvGrpSpPr>
          <p:cNvPr id="297013" name="Group 53"/>
          <p:cNvGrpSpPr>
            <a:grpSpLocks/>
          </p:cNvGrpSpPr>
          <p:nvPr/>
        </p:nvGrpSpPr>
        <p:grpSpPr bwMode="auto">
          <a:xfrm>
            <a:off x="1295400" y="1143000"/>
            <a:ext cx="6477000" cy="3048000"/>
            <a:chOff x="816" y="720"/>
            <a:chExt cx="4080" cy="1920"/>
          </a:xfrm>
        </p:grpSpPr>
        <p:sp>
          <p:nvSpPr>
            <p:cNvPr id="296964" name="Rectangle 4"/>
            <p:cNvSpPr>
              <a:spLocks noChangeArrowheads="1"/>
            </p:cNvSpPr>
            <p:nvPr/>
          </p:nvSpPr>
          <p:spPr bwMode="auto">
            <a:xfrm>
              <a:off x="2064" y="960"/>
              <a:ext cx="1584" cy="1680"/>
            </a:xfrm>
            <a:prstGeom prst="rect">
              <a:avLst/>
            </a:prstGeom>
            <a:solidFill>
              <a:srgbClr val="FCFEB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pic>
          <p:nvPicPr>
            <p:cNvPr id="296984" name="Picture 2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1104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6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56" y="2304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7" name="Picture 2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36" y="2112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8" name="Picture 2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0" y="1488"/>
              <a:ext cx="390" cy="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89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1536"/>
              <a:ext cx="351" cy="1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0" name="Picture 3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92" y="1824"/>
              <a:ext cx="351" cy="1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1" name="Picture 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8" y="1968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pic>
          <p:nvPicPr>
            <p:cNvPr id="296992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72" y="1152"/>
              <a:ext cx="307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296994" name="Line 34"/>
            <p:cNvSpPr>
              <a:spLocks noChangeShapeType="1"/>
            </p:cNvSpPr>
            <p:nvPr/>
          </p:nvSpPr>
          <p:spPr bwMode="auto">
            <a:xfrm>
              <a:off x="1536" y="110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5" name="Line 35"/>
            <p:cNvSpPr>
              <a:spLocks noChangeShapeType="1"/>
            </p:cNvSpPr>
            <p:nvPr/>
          </p:nvSpPr>
          <p:spPr bwMode="auto">
            <a:xfrm>
              <a:off x="1536" y="129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6" name="Line 36"/>
            <p:cNvSpPr>
              <a:spLocks noChangeShapeType="1"/>
            </p:cNvSpPr>
            <p:nvPr/>
          </p:nvSpPr>
          <p:spPr bwMode="auto">
            <a:xfrm>
              <a:off x="1536" y="148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7" name="Line 37"/>
            <p:cNvSpPr>
              <a:spLocks noChangeShapeType="1"/>
            </p:cNvSpPr>
            <p:nvPr/>
          </p:nvSpPr>
          <p:spPr bwMode="auto">
            <a:xfrm>
              <a:off x="1536" y="1680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8" name="Line 38"/>
            <p:cNvSpPr>
              <a:spLocks noChangeShapeType="1"/>
            </p:cNvSpPr>
            <p:nvPr/>
          </p:nvSpPr>
          <p:spPr bwMode="auto">
            <a:xfrm>
              <a:off x="1536" y="1872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6999" name="Line 39"/>
            <p:cNvSpPr>
              <a:spLocks noChangeShapeType="1"/>
            </p:cNvSpPr>
            <p:nvPr/>
          </p:nvSpPr>
          <p:spPr bwMode="auto">
            <a:xfrm>
              <a:off x="1536" y="206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0" name="Line 40"/>
            <p:cNvSpPr>
              <a:spLocks noChangeShapeType="1"/>
            </p:cNvSpPr>
            <p:nvPr/>
          </p:nvSpPr>
          <p:spPr bwMode="auto">
            <a:xfrm>
              <a:off x="1536" y="225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1" name="Line 41"/>
            <p:cNvSpPr>
              <a:spLocks noChangeShapeType="1"/>
            </p:cNvSpPr>
            <p:nvPr/>
          </p:nvSpPr>
          <p:spPr bwMode="auto">
            <a:xfrm>
              <a:off x="1536" y="244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2" name="Line 42"/>
            <p:cNvSpPr>
              <a:spLocks noChangeShapeType="1"/>
            </p:cNvSpPr>
            <p:nvPr/>
          </p:nvSpPr>
          <p:spPr bwMode="auto">
            <a:xfrm>
              <a:off x="3648" y="110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3" name="Line 43"/>
            <p:cNvSpPr>
              <a:spLocks noChangeShapeType="1"/>
            </p:cNvSpPr>
            <p:nvPr/>
          </p:nvSpPr>
          <p:spPr bwMode="auto">
            <a:xfrm>
              <a:off x="3648" y="129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4" name="Line 44"/>
            <p:cNvSpPr>
              <a:spLocks noChangeShapeType="1"/>
            </p:cNvSpPr>
            <p:nvPr/>
          </p:nvSpPr>
          <p:spPr bwMode="auto">
            <a:xfrm>
              <a:off x="3648" y="148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5" name="Line 45"/>
            <p:cNvSpPr>
              <a:spLocks noChangeShapeType="1"/>
            </p:cNvSpPr>
            <p:nvPr/>
          </p:nvSpPr>
          <p:spPr bwMode="auto">
            <a:xfrm>
              <a:off x="3648" y="1680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6" name="Line 46"/>
            <p:cNvSpPr>
              <a:spLocks noChangeShapeType="1"/>
            </p:cNvSpPr>
            <p:nvPr/>
          </p:nvSpPr>
          <p:spPr bwMode="auto">
            <a:xfrm>
              <a:off x="3648" y="1872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7" name="Line 47"/>
            <p:cNvSpPr>
              <a:spLocks noChangeShapeType="1"/>
            </p:cNvSpPr>
            <p:nvPr/>
          </p:nvSpPr>
          <p:spPr bwMode="auto">
            <a:xfrm>
              <a:off x="3648" y="2064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8" name="Line 48"/>
            <p:cNvSpPr>
              <a:spLocks noChangeShapeType="1"/>
            </p:cNvSpPr>
            <p:nvPr/>
          </p:nvSpPr>
          <p:spPr bwMode="auto">
            <a:xfrm>
              <a:off x="3648" y="2256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09" name="Line 49"/>
            <p:cNvSpPr>
              <a:spLocks noChangeShapeType="1"/>
            </p:cNvSpPr>
            <p:nvPr/>
          </p:nvSpPr>
          <p:spPr bwMode="auto">
            <a:xfrm>
              <a:off x="3648" y="2448"/>
              <a:ext cx="52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97010" name="Text Box 50"/>
            <p:cNvSpPr txBox="1">
              <a:spLocks noChangeArrowheads="1"/>
            </p:cNvSpPr>
            <p:nvPr/>
          </p:nvSpPr>
          <p:spPr bwMode="auto">
            <a:xfrm>
              <a:off x="2256" y="720"/>
              <a:ext cx="1169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Acyclic Network</a:t>
              </a:r>
            </a:p>
          </p:txBody>
        </p:sp>
        <p:sp>
          <p:nvSpPr>
            <p:cNvPr id="297011" name="Text Box 51"/>
            <p:cNvSpPr txBox="1">
              <a:spLocks noChangeArrowheads="1"/>
            </p:cNvSpPr>
            <p:nvPr/>
          </p:nvSpPr>
          <p:spPr bwMode="auto">
            <a:xfrm>
              <a:off x="816" y="1536"/>
              <a:ext cx="594" cy="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Primary</a:t>
              </a:r>
            </a:p>
            <a:p>
              <a:r>
                <a:rPr lang="en-US"/>
                <a:t>Inputs</a:t>
              </a:r>
            </a:p>
          </p:txBody>
        </p:sp>
        <p:sp>
          <p:nvSpPr>
            <p:cNvPr id="297012" name="Text Box 52"/>
            <p:cNvSpPr txBox="1">
              <a:spLocks noChangeArrowheads="1"/>
            </p:cNvSpPr>
            <p:nvPr/>
          </p:nvSpPr>
          <p:spPr bwMode="auto">
            <a:xfrm>
              <a:off x="4286" y="1536"/>
              <a:ext cx="610" cy="3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Primary</a:t>
              </a:r>
            </a:p>
            <a:p>
              <a:r>
                <a:rPr lang="en-US"/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4040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Equality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pPr lvl="1"/>
            <a:r>
              <a:rPr lang="en-US"/>
              <a:t>Generate 1 if a and b are equal</a:t>
            </a:r>
          </a:p>
          <a:p>
            <a:r>
              <a:rPr lang="en-US"/>
              <a:t>Hardware Control Language (HCL)</a:t>
            </a:r>
          </a:p>
          <a:p>
            <a:pPr lvl="1"/>
            <a:r>
              <a:rPr lang="en-US"/>
              <a:t>Very simple hardware description language</a:t>
            </a:r>
          </a:p>
          <a:p>
            <a:pPr lvl="2"/>
            <a:r>
              <a:rPr lang="en-US"/>
              <a:t>Boolean operations have syntax similar to C logical operations</a:t>
            </a:r>
          </a:p>
          <a:p>
            <a:pPr lvl="1"/>
            <a:r>
              <a:rPr lang="en-US"/>
              <a:t>We’ll use it to describe control logic for processors</a:t>
            </a:r>
          </a:p>
        </p:txBody>
      </p:sp>
      <p:grpSp>
        <p:nvGrpSpPr>
          <p:cNvPr id="298027" name="Group 43"/>
          <p:cNvGrpSpPr>
            <a:grpSpLocks/>
          </p:cNvGrpSpPr>
          <p:nvPr/>
        </p:nvGrpSpPr>
        <p:grpSpPr bwMode="auto">
          <a:xfrm>
            <a:off x="762000" y="1219200"/>
            <a:ext cx="4254500" cy="1981200"/>
            <a:chOff x="386" y="960"/>
            <a:chExt cx="2680" cy="1248"/>
          </a:xfrm>
        </p:grpSpPr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Bit equal</a:t>
              </a:r>
            </a:p>
          </p:txBody>
        </p:sp>
        <p:sp>
          <p:nvSpPr>
            <p:cNvPr id="297989" name="Freeform 5"/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0" name="Freeform 6"/>
            <p:cNvSpPr>
              <a:spLocks/>
            </p:cNvSpPr>
            <p:nvPr/>
          </p:nvSpPr>
          <p:spPr bwMode="auto">
            <a:xfrm>
              <a:off x="1777" y="1728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2442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2" name="Freeform 8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3" name="Freeform 9"/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4" name="Line 10"/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5" name="Freeform 11"/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6" name="Freeform 12"/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7" name="Freeform 13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8" name="Freeform 14"/>
            <p:cNvSpPr>
              <a:spLocks/>
            </p:cNvSpPr>
            <p:nvPr/>
          </p:nvSpPr>
          <p:spPr bwMode="auto">
            <a:xfrm rot="5400000">
              <a:off x="1221" y="1730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0" name="Line 16"/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1" name="Line 17"/>
            <p:cNvSpPr>
              <a:spLocks noChangeShapeType="1"/>
            </p:cNvSpPr>
            <p:nvPr/>
          </p:nvSpPr>
          <p:spPr bwMode="auto">
            <a:xfrm>
              <a:off x="577" y="1248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2" name="Freeform 18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3" name="Freeform 19"/>
            <p:cNvSpPr>
              <a:spLocks/>
            </p:cNvSpPr>
            <p:nvPr/>
          </p:nvSpPr>
          <p:spPr bwMode="auto">
            <a:xfrm>
              <a:off x="1392" y="12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4" name="Text Box 20"/>
            <p:cNvSpPr txBox="1">
              <a:spLocks noChangeArrowheads="1"/>
            </p:cNvSpPr>
            <p:nvPr/>
          </p:nvSpPr>
          <p:spPr bwMode="auto">
            <a:xfrm>
              <a:off x="386" y="11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endParaRPr lang="en-US" sz="1600" b="0" baseline="-25000"/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1009" y="1440"/>
              <a:ext cx="3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6" name="Line 22"/>
            <p:cNvSpPr>
              <a:spLocks noChangeShapeType="1"/>
            </p:cNvSpPr>
            <p:nvPr/>
          </p:nvSpPr>
          <p:spPr bwMode="auto">
            <a:xfrm flipV="1">
              <a:off x="578" y="2009"/>
              <a:ext cx="81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7" name="Freeform 23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8" name="Freeform 24"/>
            <p:cNvSpPr>
              <a:spLocks/>
            </p:cNvSpPr>
            <p:nvPr/>
          </p:nvSpPr>
          <p:spPr bwMode="auto">
            <a:xfrm>
              <a:off x="1393" y="177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387" y="19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endParaRPr lang="en-US" sz="1600" b="0" baseline="-25000"/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1" name="Rectangle 27"/>
            <p:cNvSpPr>
              <a:spLocks noChangeArrowheads="1"/>
            </p:cNvSpPr>
            <p:nvPr/>
          </p:nvSpPr>
          <p:spPr bwMode="auto">
            <a:xfrm>
              <a:off x="2688" y="153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</a:p>
          </p:txBody>
        </p:sp>
        <p:grpSp>
          <p:nvGrpSpPr>
            <p:cNvPr id="298012" name="Group 28"/>
            <p:cNvGrpSpPr>
              <a:grpSpLocks/>
            </p:cNvGrpSpPr>
            <p:nvPr/>
          </p:nvGrpSpPr>
          <p:grpSpPr bwMode="auto">
            <a:xfrm rot="5400000">
              <a:off x="1109" y="1820"/>
              <a:ext cx="184" cy="383"/>
              <a:chOff x="912" y="1776"/>
              <a:chExt cx="184" cy="383"/>
            </a:xfrm>
          </p:grpSpPr>
          <p:sp>
            <p:nvSpPr>
              <p:cNvPr id="298013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961" y="1823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4" name="Freeform 30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5" name="Freeform 31"/>
              <p:cNvSpPr>
                <a:spLocks/>
              </p:cNvSpPr>
              <p:nvPr/>
            </p:nvSpPr>
            <p:spPr bwMode="auto">
              <a:xfrm rot="16200000" flipV="1">
                <a:off x="909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6" name="Freeform 32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7" name="Freeform 33"/>
              <p:cNvSpPr>
                <a:spLocks/>
              </p:cNvSpPr>
              <p:nvPr/>
            </p:nvSpPr>
            <p:spPr bwMode="auto">
              <a:xfrm rot="16200000" flipV="1">
                <a:off x="980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961" y="211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8019" name="Line 35"/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20" name="Line 36"/>
            <p:cNvSpPr>
              <a:spLocks noChangeShapeType="1"/>
            </p:cNvSpPr>
            <p:nvPr/>
          </p:nvSpPr>
          <p:spPr bwMode="auto">
            <a:xfrm rot="5400000">
              <a:off x="1153" y="1344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8021" name="Group 37"/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23" name="Rectangle 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8024" name="Group 40"/>
            <p:cNvGrpSpPr>
              <a:grpSpLocks/>
            </p:cNvGrpSpPr>
            <p:nvPr/>
          </p:nvGrpSpPr>
          <p:grpSpPr bwMode="auto">
            <a:xfrm>
              <a:off x="961" y="1968"/>
              <a:ext cx="96" cy="96"/>
              <a:chOff x="240" y="4176"/>
              <a:chExt cx="192" cy="192"/>
            </a:xfrm>
          </p:grpSpPr>
          <p:sp>
            <p:nvSpPr>
              <p:cNvPr id="298025" name="Oval 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26" name="Rectangle 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8028" name="Text Box 44"/>
          <p:cNvSpPr txBox="1">
            <a:spLocks noChangeArrowheads="1"/>
          </p:cNvSpPr>
          <p:nvPr/>
        </p:nvSpPr>
        <p:spPr bwMode="auto">
          <a:xfrm>
            <a:off x="4840288" y="2362200"/>
            <a:ext cx="364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bool eq = (a&amp;&amp;b)||(!a&amp;&amp;!b)</a:t>
            </a:r>
          </a:p>
        </p:txBody>
      </p:sp>
      <p:sp>
        <p:nvSpPr>
          <p:cNvPr id="298029" name="Text Box 45"/>
          <p:cNvSpPr txBox="1">
            <a:spLocks noChangeArrowheads="1"/>
          </p:cNvSpPr>
          <p:nvPr/>
        </p:nvSpPr>
        <p:spPr bwMode="auto">
          <a:xfrm>
            <a:off x="5548313" y="1811338"/>
            <a:ext cx="18573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HCL Expression</a:t>
            </a:r>
          </a:p>
        </p:txBody>
      </p:sp>
    </p:spTree>
    <p:extLst>
      <p:ext uri="{BB962C8B-B14F-4D97-AF65-F5344CB8AC3E}">
        <p14:creationId xmlns:p14="http://schemas.microsoft.com/office/powerpoint/2010/main" val="3653241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Equality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4495800"/>
            <a:ext cx="4775200" cy="1936750"/>
          </a:xfrm>
        </p:spPr>
        <p:txBody>
          <a:bodyPr/>
          <a:lstStyle/>
          <a:p>
            <a:pPr lvl="1"/>
            <a:r>
              <a:rPr lang="en-US"/>
              <a:t>32-bit word size</a:t>
            </a:r>
          </a:p>
          <a:p>
            <a:pPr lvl="1"/>
            <a:r>
              <a:rPr lang="en-US"/>
              <a:t>HCL representation</a:t>
            </a:r>
          </a:p>
          <a:p>
            <a:pPr lvl="2"/>
            <a:r>
              <a:rPr lang="en-US"/>
              <a:t>Equality operation</a:t>
            </a:r>
          </a:p>
          <a:p>
            <a:pPr lvl="2"/>
            <a:r>
              <a:rPr lang="en-US"/>
              <a:t>Generates Boolean value</a:t>
            </a: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609600" y="1524000"/>
            <a:ext cx="4565650" cy="4146550"/>
            <a:chOff x="1054" y="384"/>
            <a:chExt cx="2876" cy="2612"/>
          </a:xfrm>
        </p:grpSpPr>
        <p:sp>
          <p:nvSpPr>
            <p:cNvPr id="299013" name="Freeform 5"/>
            <p:cNvSpPr>
              <a:spLocks/>
            </p:cNvSpPr>
            <p:nvPr/>
          </p:nvSpPr>
          <p:spPr bwMode="auto">
            <a:xfrm>
              <a:off x="2160" y="1776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14" name="Text Box 6"/>
            <p:cNvSpPr txBox="1">
              <a:spLocks noChangeArrowheads="1"/>
            </p:cNvSpPr>
            <p:nvPr/>
          </p:nvSpPr>
          <p:spPr bwMode="auto">
            <a:xfrm>
              <a:off x="1054" y="384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536" y="38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Bit equal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1344" y="48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7" name="Line 9"/>
            <p:cNvSpPr>
              <a:spLocks noChangeShapeType="1"/>
            </p:cNvSpPr>
            <p:nvPr/>
          </p:nvSpPr>
          <p:spPr bwMode="auto">
            <a:xfrm flipV="1">
              <a:off x="1344" y="76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1054" y="672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2208" y="38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536" y="86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Bit equal</a:t>
              </a:r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>
              <a:off x="1344" y="96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V="1">
              <a:off x="1344" y="124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1056" y="1152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2210" y="86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1105" y="201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1</a:t>
              </a:r>
            </a:p>
          </p:txBody>
        </p:sp>
        <p:sp>
          <p:nvSpPr>
            <p:cNvPr id="299027" name="Rectangle 19"/>
            <p:cNvSpPr>
              <a:spLocks noChangeArrowheads="1"/>
            </p:cNvSpPr>
            <p:nvPr/>
          </p:nvSpPr>
          <p:spPr bwMode="auto">
            <a:xfrm>
              <a:off x="1536" y="201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Bit equal</a:t>
              </a:r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1344" y="211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V="1">
              <a:off x="1344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>
              <a:off x="1105" y="2304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1</a:t>
              </a:r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2210" y="201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  <a:r>
                <a:rPr lang="en-US" sz="1600" b="0" baseline="-25000"/>
                <a:t>1</a:t>
              </a:r>
            </a:p>
          </p:txBody>
        </p:sp>
        <p:sp>
          <p:nvSpPr>
            <p:cNvPr id="299032" name="Text Box 24"/>
            <p:cNvSpPr txBox="1">
              <a:spLocks noChangeArrowheads="1"/>
            </p:cNvSpPr>
            <p:nvPr/>
          </p:nvSpPr>
          <p:spPr bwMode="auto">
            <a:xfrm>
              <a:off x="1105" y="249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0</a:t>
              </a:r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1536" y="249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Bit equal</a:t>
              </a:r>
            </a:p>
          </p:txBody>
        </p:sp>
        <p:sp>
          <p:nvSpPr>
            <p:cNvPr id="299034" name="Line 26"/>
            <p:cNvSpPr>
              <a:spLocks noChangeShapeType="1"/>
            </p:cNvSpPr>
            <p:nvPr/>
          </p:nvSpPr>
          <p:spPr bwMode="auto">
            <a:xfrm>
              <a:off x="1344" y="259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5" name="Line 27"/>
            <p:cNvSpPr>
              <a:spLocks noChangeShapeType="1"/>
            </p:cNvSpPr>
            <p:nvPr/>
          </p:nvSpPr>
          <p:spPr bwMode="auto">
            <a:xfrm flipV="1">
              <a:off x="1344" y="2880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6" name="Text Box 28"/>
            <p:cNvSpPr txBox="1">
              <a:spLocks noChangeArrowheads="1"/>
            </p:cNvSpPr>
            <p:nvPr/>
          </p:nvSpPr>
          <p:spPr bwMode="auto">
            <a:xfrm>
              <a:off x="1105" y="2784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0</a:t>
              </a:r>
            </a:p>
          </p:txBody>
        </p:sp>
        <p:sp>
          <p:nvSpPr>
            <p:cNvPr id="299037" name="Rectangle 29"/>
            <p:cNvSpPr>
              <a:spLocks noChangeArrowheads="1"/>
            </p:cNvSpPr>
            <p:nvPr/>
          </p:nvSpPr>
          <p:spPr bwMode="auto">
            <a:xfrm>
              <a:off x="2210" y="249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  <a:r>
                <a:rPr lang="en-US" sz="1600" b="0" baseline="-25000"/>
                <a:t>0</a:t>
              </a:r>
            </a:p>
          </p:txBody>
        </p:sp>
        <p:grpSp>
          <p:nvGrpSpPr>
            <p:cNvPr id="299038" name="Group 30"/>
            <p:cNvGrpSpPr>
              <a:grpSpLocks/>
            </p:cNvGrpSpPr>
            <p:nvPr/>
          </p:nvGrpSpPr>
          <p:grpSpPr bwMode="auto">
            <a:xfrm>
              <a:off x="1776" y="1488"/>
              <a:ext cx="96" cy="384"/>
              <a:chOff x="1776" y="1440"/>
              <a:chExt cx="96" cy="384"/>
            </a:xfrm>
          </p:grpSpPr>
          <p:grpSp>
            <p:nvGrpSpPr>
              <p:cNvPr id="299039" name="Group 31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40" name="Oval 3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042" name="Group 34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43" name="Oval 3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045" name="Group 37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46" name="Oval 3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47" name="Rectangle 3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9048" name="Line 40"/>
            <p:cNvSpPr>
              <a:spLocks noChangeShapeType="1"/>
            </p:cNvSpPr>
            <p:nvPr/>
          </p:nvSpPr>
          <p:spPr bwMode="auto">
            <a:xfrm>
              <a:off x="3409" y="16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9" name="Freeform 41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0" name="Freeform 42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1" name="Freeform 43"/>
            <p:cNvSpPr>
              <a:spLocks/>
            </p:cNvSpPr>
            <p:nvPr/>
          </p:nvSpPr>
          <p:spPr bwMode="auto">
            <a:xfrm>
              <a:off x="2400" y="624"/>
              <a:ext cx="528" cy="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432" y="960"/>
                </a:cxn>
                <a:cxn ang="0">
                  <a:pos x="528" y="960"/>
                </a:cxn>
              </a:cxnLst>
              <a:rect l="0" t="0" r="r" b="b"/>
              <a:pathLst>
                <a:path w="528" h="960">
                  <a:moveTo>
                    <a:pt x="0" y="0"/>
                  </a:moveTo>
                  <a:lnTo>
                    <a:pt x="432" y="0"/>
                  </a:lnTo>
                  <a:lnTo>
                    <a:pt x="432" y="960"/>
                  </a:lnTo>
                  <a:lnTo>
                    <a:pt x="528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52" name="Freeform 44"/>
            <p:cNvSpPr>
              <a:spLocks/>
            </p:cNvSpPr>
            <p:nvPr/>
          </p:nvSpPr>
          <p:spPr bwMode="auto">
            <a:xfrm flipV="1">
              <a:off x="2160" y="624"/>
              <a:ext cx="864" cy="960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2160" y="1104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54" name="Freeform 46"/>
            <p:cNvSpPr>
              <a:spLocks/>
            </p:cNvSpPr>
            <p:nvPr/>
          </p:nvSpPr>
          <p:spPr bwMode="auto">
            <a:xfrm flipV="1">
              <a:off x="2160" y="1728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55" name="Group 47"/>
            <p:cNvGrpSpPr>
              <a:grpSpLocks/>
            </p:cNvGrpSpPr>
            <p:nvPr/>
          </p:nvGrpSpPr>
          <p:grpSpPr bwMode="auto">
            <a:xfrm>
              <a:off x="2544" y="1488"/>
              <a:ext cx="96" cy="384"/>
              <a:chOff x="1776" y="1440"/>
              <a:chExt cx="96" cy="384"/>
            </a:xfrm>
          </p:grpSpPr>
          <p:grpSp>
            <p:nvGrpSpPr>
              <p:cNvPr id="299056" name="Group 48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57" name="Oval 49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8" name="Rectangle 50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059" name="Group 51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60" name="Oval 5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1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062" name="Group 54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63" name="Oval 5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99065" name="Rectangle 57"/>
            <p:cNvSpPr>
              <a:spLocks noChangeArrowheads="1"/>
            </p:cNvSpPr>
            <p:nvPr/>
          </p:nvSpPr>
          <p:spPr bwMode="auto">
            <a:xfrm>
              <a:off x="3552" y="158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Eq</a:t>
              </a:r>
              <a:endParaRPr lang="en-US" sz="1600" b="0" baseline="-25000"/>
            </a:p>
          </p:txBody>
        </p:sp>
      </p:grpSp>
      <p:grpSp>
        <p:nvGrpSpPr>
          <p:cNvPr id="299066" name="Group 58"/>
          <p:cNvGrpSpPr>
            <a:grpSpLocks/>
          </p:cNvGrpSpPr>
          <p:nvPr/>
        </p:nvGrpSpPr>
        <p:grpSpPr bwMode="auto">
          <a:xfrm>
            <a:off x="5334000" y="1524000"/>
            <a:ext cx="2613025" cy="1028700"/>
            <a:chOff x="3926" y="1800"/>
            <a:chExt cx="1646" cy="648"/>
          </a:xfrm>
        </p:grpSpPr>
        <p:sp>
          <p:nvSpPr>
            <p:cNvPr id="299067" name="Rectangle 59"/>
            <p:cNvSpPr>
              <a:spLocks noChangeArrowheads="1"/>
            </p:cNvSpPr>
            <p:nvPr/>
          </p:nvSpPr>
          <p:spPr bwMode="auto">
            <a:xfrm>
              <a:off x="4416" y="1824"/>
              <a:ext cx="720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0"/>
                <a:t>=</a:t>
              </a:r>
            </a:p>
          </p:txBody>
        </p:sp>
        <p:sp>
          <p:nvSpPr>
            <p:cNvPr id="299068" name="Line 60"/>
            <p:cNvSpPr>
              <a:spLocks noChangeShapeType="1"/>
            </p:cNvSpPr>
            <p:nvPr/>
          </p:nvSpPr>
          <p:spPr bwMode="auto">
            <a:xfrm>
              <a:off x="4128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69" name="Line 61"/>
            <p:cNvSpPr>
              <a:spLocks noChangeShapeType="1"/>
            </p:cNvSpPr>
            <p:nvPr/>
          </p:nvSpPr>
          <p:spPr bwMode="auto">
            <a:xfrm>
              <a:off x="4128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70" name="Line 62"/>
            <p:cNvSpPr>
              <a:spLocks noChangeShapeType="1"/>
            </p:cNvSpPr>
            <p:nvPr/>
          </p:nvSpPr>
          <p:spPr bwMode="auto">
            <a:xfrm>
              <a:off x="5136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071" name="Text Box 63"/>
            <p:cNvSpPr txBox="1">
              <a:spLocks noChangeArrowheads="1"/>
            </p:cNvSpPr>
            <p:nvPr/>
          </p:nvSpPr>
          <p:spPr bwMode="auto">
            <a:xfrm>
              <a:off x="3926" y="180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B</a:t>
              </a:r>
            </a:p>
          </p:txBody>
        </p:sp>
        <p:sp>
          <p:nvSpPr>
            <p:cNvPr id="299072" name="Text Box 64"/>
            <p:cNvSpPr txBox="1">
              <a:spLocks noChangeArrowheads="1"/>
            </p:cNvSpPr>
            <p:nvPr/>
          </p:nvSpPr>
          <p:spPr bwMode="auto">
            <a:xfrm>
              <a:off x="3936" y="2217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A</a:t>
              </a:r>
            </a:p>
          </p:txBody>
        </p:sp>
        <p:sp>
          <p:nvSpPr>
            <p:cNvPr id="299073" name="Text Box 65"/>
            <p:cNvSpPr txBox="1">
              <a:spLocks noChangeArrowheads="1"/>
            </p:cNvSpPr>
            <p:nvPr/>
          </p:nvSpPr>
          <p:spPr bwMode="auto">
            <a:xfrm>
              <a:off x="5280" y="187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Eq</a:t>
              </a:r>
            </a:p>
          </p:txBody>
        </p:sp>
      </p:grpSp>
      <p:sp>
        <p:nvSpPr>
          <p:cNvPr id="299074" name="Text Box 66"/>
          <p:cNvSpPr txBox="1">
            <a:spLocks noChangeArrowheads="1"/>
          </p:cNvSpPr>
          <p:nvPr/>
        </p:nvSpPr>
        <p:spPr bwMode="auto">
          <a:xfrm>
            <a:off x="5099050" y="1049338"/>
            <a:ext cx="30607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Word-Level Representation</a:t>
            </a:r>
          </a:p>
        </p:txBody>
      </p:sp>
      <p:sp>
        <p:nvSpPr>
          <p:cNvPr id="299075" name="Text Box 67"/>
          <p:cNvSpPr txBox="1">
            <a:spLocks noChangeArrowheads="1"/>
          </p:cNvSpPr>
          <p:nvPr/>
        </p:nvSpPr>
        <p:spPr bwMode="auto">
          <a:xfrm>
            <a:off x="5373688" y="3429000"/>
            <a:ext cx="25495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bool Eq = (A == B)</a:t>
            </a:r>
          </a:p>
        </p:txBody>
      </p:sp>
      <p:sp>
        <p:nvSpPr>
          <p:cNvPr id="299076" name="Text Box 68"/>
          <p:cNvSpPr txBox="1">
            <a:spLocks noChangeArrowheads="1"/>
          </p:cNvSpPr>
          <p:nvPr/>
        </p:nvSpPr>
        <p:spPr bwMode="auto">
          <a:xfrm>
            <a:off x="5567363" y="2971800"/>
            <a:ext cx="228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HCL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20259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Bit-Level Multiplexor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43400"/>
            <a:ext cx="8294687" cy="2089150"/>
          </a:xfrm>
        </p:spPr>
        <p:txBody>
          <a:bodyPr/>
          <a:lstStyle/>
          <a:p>
            <a:pPr lvl="1"/>
            <a:r>
              <a:rPr lang="en-US"/>
              <a:t>Control signal s</a:t>
            </a:r>
          </a:p>
          <a:p>
            <a:pPr lvl="1"/>
            <a:r>
              <a:rPr lang="en-US"/>
              <a:t>Data signals a and b</a:t>
            </a:r>
          </a:p>
          <a:p>
            <a:pPr lvl="1"/>
            <a:r>
              <a:rPr lang="en-US"/>
              <a:t>Output a when s=1, b when s=0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1219200" y="1600200"/>
            <a:ext cx="2819400" cy="2133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lnSpc>
                <a:spcPct val="100000"/>
              </a:lnSpc>
            </a:pPr>
            <a:r>
              <a:rPr lang="en-US" b="0"/>
              <a:t>Bit MUX</a:t>
            </a:r>
          </a:p>
        </p:txBody>
      </p:sp>
      <p:sp>
        <p:nvSpPr>
          <p:cNvPr id="300037" name="Freeform 5"/>
          <p:cNvSpPr>
            <a:spLocks/>
          </p:cNvSpPr>
          <p:nvPr/>
        </p:nvSpPr>
        <p:spPr bwMode="auto">
          <a:xfrm flipV="1">
            <a:off x="2819400" y="2667000"/>
            <a:ext cx="5334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38" name="Freeform 6"/>
          <p:cNvSpPr>
            <a:spLocks/>
          </p:cNvSpPr>
          <p:nvPr/>
        </p:nvSpPr>
        <p:spPr bwMode="auto">
          <a:xfrm>
            <a:off x="2819400" y="3124200"/>
            <a:ext cx="5334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39" name="Line 7"/>
          <p:cNvSpPr>
            <a:spLocks noChangeShapeType="1"/>
          </p:cNvSpPr>
          <p:nvPr/>
        </p:nvSpPr>
        <p:spPr bwMode="auto">
          <a:xfrm>
            <a:off x="3875088" y="2965450"/>
            <a:ext cx="39211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40" name="Freeform 8"/>
          <p:cNvSpPr>
            <a:spLocks/>
          </p:cNvSpPr>
          <p:nvPr/>
        </p:nvSpPr>
        <p:spPr bwMode="auto">
          <a:xfrm>
            <a:off x="3273425" y="274320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41" name="Freeform 9"/>
          <p:cNvSpPr>
            <a:spLocks/>
          </p:cNvSpPr>
          <p:nvPr/>
        </p:nvSpPr>
        <p:spPr bwMode="auto">
          <a:xfrm>
            <a:off x="3273425" y="274320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0042" name="Group 10"/>
          <p:cNvGrpSpPr>
            <a:grpSpLocks/>
          </p:cNvGrpSpPr>
          <p:nvPr/>
        </p:nvGrpSpPr>
        <p:grpSpPr bwMode="auto">
          <a:xfrm>
            <a:off x="1752600" y="1752600"/>
            <a:ext cx="292100" cy="609600"/>
            <a:chOff x="960" y="1055"/>
            <a:chExt cx="184" cy="384"/>
          </a:xfrm>
        </p:grpSpPr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rot="5400000">
              <a:off x="1009" y="1391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4" name="Freeform 12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5" name="Freeform 13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6" name="Freeform 14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7" name="Freeform 15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48" name="Line 16"/>
            <p:cNvSpPr>
              <a:spLocks noChangeShapeType="1"/>
            </p:cNvSpPr>
            <p:nvPr/>
          </p:nvSpPr>
          <p:spPr bwMode="auto">
            <a:xfrm rot="5400000">
              <a:off x="1002" y="110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057400" y="25146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auto">
          <a:xfrm>
            <a:off x="914400" y="2819400"/>
            <a:ext cx="1293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1" name="Freeform 19"/>
          <p:cNvSpPr>
            <a:spLocks/>
          </p:cNvSpPr>
          <p:nvPr/>
        </p:nvSpPr>
        <p:spPr bwMode="auto">
          <a:xfrm>
            <a:off x="2208213" y="24384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2" name="Freeform 20"/>
          <p:cNvSpPr>
            <a:spLocks/>
          </p:cNvSpPr>
          <p:nvPr/>
        </p:nvSpPr>
        <p:spPr bwMode="auto">
          <a:xfrm>
            <a:off x="2208213" y="24384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3" name="Text Box 21"/>
          <p:cNvSpPr txBox="1">
            <a:spLocks noChangeArrowheads="1"/>
          </p:cNvSpPr>
          <p:nvPr/>
        </p:nvSpPr>
        <p:spPr bwMode="auto">
          <a:xfrm>
            <a:off x="611188" y="25908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600" b="0"/>
              <a:t>b</a:t>
            </a:r>
            <a:endParaRPr lang="en-US" sz="1600" b="0" baseline="-25000"/>
          </a:p>
        </p:txBody>
      </p:sp>
      <p:sp>
        <p:nvSpPr>
          <p:cNvPr id="300054" name="Text Box 22"/>
          <p:cNvSpPr txBox="1">
            <a:spLocks noChangeArrowheads="1"/>
          </p:cNvSpPr>
          <p:nvPr/>
        </p:nvSpPr>
        <p:spPr bwMode="auto">
          <a:xfrm>
            <a:off x="609600" y="1600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600" b="0"/>
              <a:t>s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057400" y="31242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 flipV="1">
            <a:off x="914400" y="3417888"/>
            <a:ext cx="1293813" cy="11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7" name="Freeform 25"/>
          <p:cNvSpPr>
            <a:spLocks/>
          </p:cNvSpPr>
          <p:nvPr/>
        </p:nvSpPr>
        <p:spPr bwMode="auto">
          <a:xfrm>
            <a:off x="2208213" y="30480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8" name="Freeform 26"/>
          <p:cNvSpPr>
            <a:spLocks/>
          </p:cNvSpPr>
          <p:nvPr/>
        </p:nvSpPr>
        <p:spPr bwMode="auto">
          <a:xfrm>
            <a:off x="2208213" y="304800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059" name="Text Box 27"/>
          <p:cNvSpPr txBox="1">
            <a:spLocks noChangeArrowheads="1"/>
          </p:cNvSpPr>
          <p:nvPr/>
        </p:nvSpPr>
        <p:spPr bwMode="auto">
          <a:xfrm>
            <a:off x="611188" y="32448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600" b="0"/>
              <a:t>a</a:t>
            </a:r>
            <a:endParaRPr lang="en-US" sz="1600" b="0" baseline="-25000"/>
          </a:p>
        </p:txBody>
      </p:sp>
      <p:sp>
        <p:nvSpPr>
          <p:cNvPr id="300060" name="Freeform 28"/>
          <p:cNvSpPr>
            <a:spLocks/>
          </p:cNvSpPr>
          <p:nvPr/>
        </p:nvSpPr>
        <p:spPr bwMode="auto">
          <a:xfrm>
            <a:off x="1524000" y="1752600"/>
            <a:ext cx="533400" cy="1371600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914400" y="1752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62" name="Freeform 30"/>
          <p:cNvSpPr>
            <a:spLocks/>
          </p:cNvSpPr>
          <p:nvPr/>
        </p:nvSpPr>
        <p:spPr bwMode="auto">
          <a:xfrm>
            <a:off x="1905000" y="2362200"/>
            <a:ext cx="152400" cy="152400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4343400" y="2819400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600" b="0"/>
              <a:t>out</a:t>
            </a:r>
          </a:p>
        </p:txBody>
      </p:sp>
      <p:grpSp>
        <p:nvGrpSpPr>
          <p:cNvPr id="300064" name="Group 32"/>
          <p:cNvGrpSpPr>
            <a:grpSpLocks/>
          </p:cNvGrpSpPr>
          <p:nvPr/>
        </p:nvGrpSpPr>
        <p:grpSpPr bwMode="auto">
          <a:xfrm>
            <a:off x="1447800" y="1676400"/>
            <a:ext cx="152400" cy="152400"/>
            <a:chOff x="240" y="4176"/>
            <a:chExt cx="192" cy="192"/>
          </a:xfrm>
        </p:grpSpPr>
        <p:sp>
          <p:nvSpPr>
            <p:cNvPr id="300065" name="Oval 33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066" name="Rectangle 34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0067" name="Text Box 35"/>
          <p:cNvSpPr txBox="1">
            <a:spLocks noChangeArrowheads="1"/>
          </p:cNvSpPr>
          <p:nvPr/>
        </p:nvSpPr>
        <p:spPr bwMode="auto">
          <a:xfrm>
            <a:off x="4840288" y="2362200"/>
            <a:ext cx="364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bool out = (s&amp;&amp;a)||(!s&amp;&amp;b)</a:t>
            </a:r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5548313" y="1811338"/>
            <a:ext cx="18573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HCL Expression</a:t>
            </a:r>
          </a:p>
        </p:txBody>
      </p:sp>
    </p:spTree>
    <p:extLst>
      <p:ext uri="{BB962C8B-B14F-4D97-AF65-F5344CB8AC3E}">
        <p14:creationId xmlns:p14="http://schemas.microsoft.com/office/powerpoint/2010/main" val="1376174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Word Multiplexor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4191000"/>
            <a:ext cx="4775200" cy="1936750"/>
          </a:xfrm>
        </p:spPr>
        <p:txBody>
          <a:bodyPr/>
          <a:lstStyle/>
          <a:p>
            <a:pPr lvl="1"/>
            <a:r>
              <a:rPr lang="en-US"/>
              <a:t>Select input word A or B depending on control signal s</a:t>
            </a:r>
          </a:p>
          <a:p>
            <a:pPr lvl="1"/>
            <a:r>
              <a:rPr lang="en-US"/>
              <a:t>HCL representation</a:t>
            </a:r>
          </a:p>
          <a:p>
            <a:pPr lvl="2"/>
            <a:r>
              <a:rPr lang="en-US"/>
              <a:t>Case expression</a:t>
            </a:r>
          </a:p>
          <a:p>
            <a:pPr lvl="2"/>
            <a:r>
              <a:rPr lang="en-US"/>
              <a:t>Series of test : value pairs</a:t>
            </a:r>
          </a:p>
          <a:p>
            <a:pPr lvl="2"/>
            <a:r>
              <a:rPr lang="en-US"/>
              <a:t>Output value for first successful test</a:t>
            </a:r>
          </a:p>
        </p:txBody>
      </p:sp>
      <p:sp>
        <p:nvSpPr>
          <p:cNvPr id="301122" name="Text Box 66"/>
          <p:cNvSpPr txBox="1">
            <a:spLocks noChangeArrowheads="1"/>
          </p:cNvSpPr>
          <p:nvPr/>
        </p:nvSpPr>
        <p:spPr bwMode="auto">
          <a:xfrm>
            <a:off x="5099050" y="609600"/>
            <a:ext cx="30607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Word-Level Representation</a:t>
            </a:r>
          </a:p>
        </p:txBody>
      </p:sp>
      <p:sp>
        <p:nvSpPr>
          <p:cNvPr id="301124" name="Text Box 68"/>
          <p:cNvSpPr txBox="1">
            <a:spLocks noChangeArrowheads="1"/>
          </p:cNvSpPr>
          <p:nvPr/>
        </p:nvSpPr>
        <p:spPr bwMode="auto">
          <a:xfrm>
            <a:off x="5567363" y="2532063"/>
            <a:ext cx="228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HCL Representation</a:t>
            </a:r>
          </a:p>
        </p:txBody>
      </p:sp>
      <p:grpSp>
        <p:nvGrpSpPr>
          <p:cNvPr id="301125" name="Group 69"/>
          <p:cNvGrpSpPr>
            <a:grpSpLocks/>
          </p:cNvGrpSpPr>
          <p:nvPr/>
        </p:nvGrpSpPr>
        <p:grpSpPr bwMode="auto">
          <a:xfrm>
            <a:off x="381000" y="685800"/>
            <a:ext cx="4573588" cy="5715000"/>
            <a:chOff x="335" y="720"/>
            <a:chExt cx="2881" cy="3600"/>
          </a:xfrm>
        </p:grpSpPr>
        <p:sp>
          <p:nvSpPr>
            <p:cNvPr id="301126" name="Rectangle 70"/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01127" name="Freeform 71"/>
            <p:cNvSpPr>
              <a:spLocks/>
            </p:cNvSpPr>
            <p:nvPr/>
          </p:nvSpPr>
          <p:spPr bwMode="auto">
            <a:xfrm flipV="1">
              <a:off x="1824" y="1440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28" name="Freeform 72"/>
            <p:cNvSpPr>
              <a:spLocks/>
            </p:cNvSpPr>
            <p:nvPr/>
          </p:nvSpPr>
          <p:spPr bwMode="auto">
            <a:xfrm>
              <a:off x="1824" y="172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29" name="Line 73"/>
            <p:cNvSpPr>
              <a:spLocks noChangeShapeType="1"/>
            </p:cNvSpPr>
            <p:nvPr/>
          </p:nvSpPr>
          <p:spPr bwMode="auto">
            <a:xfrm>
              <a:off x="2489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0" name="Freeform 74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31" name="Freeform 75"/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1132" name="Group 76"/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301133" name="Line 77"/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134" name="Freeform 78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135" name="Freeform 79"/>
              <p:cNvSpPr>
                <a:spLocks/>
              </p:cNvSpPr>
              <p:nvPr/>
            </p:nvSpPr>
            <p:spPr bwMode="auto">
              <a:xfrm rot="5400000">
                <a:off x="957" y="1154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136" name="Freeform 80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137" name="Freeform 81"/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138" name="Line 82"/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1139" name="Line 83"/>
            <p:cNvSpPr>
              <a:spLocks noChangeShapeType="1"/>
            </p:cNvSpPr>
            <p:nvPr/>
          </p:nvSpPr>
          <p:spPr bwMode="auto">
            <a:xfrm>
              <a:off x="1344" y="134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0" name="Line 84"/>
            <p:cNvSpPr>
              <a:spLocks noChangeShapeType="1"/>
            </p:cNvSpPr>
            <p:nvPr/>
          </p:nvSpPr>
          <p:spPr bwMode="auto">
            <a:xfrm>
              <a:off x="624" y="1536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1" name="Freeform 85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2" name="Freeform 86"/>
            <p:cNvSpPr>
              <a:spLocks/>
            </p:cNvSpPr>
            <p:nvPr/>
          </p:nvSpPr>
          <p:spPr bwMode="auto">
            <a:xfrm>
              <a:off x="1439" y="129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3" name="Text Box 87"/>
            <p:cNvSpPr txBox="1">
              <a:spLocks noChangeArrowheads="1"/>
            </p:cNvSpPr>
            <p:nvPr/>
          </p:nvSpPr>
          <p:spPr bwMode="auto">
            <a:xfrm>
              <a:off x="335" y="1392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301144" name="Text Box 88"/>
            <p:cNvSpPr txBox="1">
              <a:spLocks noChangeArrowheads="1"/>
            </p:cNvSpPr>
            <p:nvPr/>
          </p:nvSpPr>
          <p:spPr bwMode="auto">
            <a:xfrm>
              <a:off x="336" y="7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s</a:t>
              </a:r>
            </a:p>
          </p:txBody>
        </p:sp>
        <p:sp>
          <p:nvSpPr>
            <p:cNvPr id="301145" name="Line 89"/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6" name="Line 90"/>
            <p:cNvSpPr>
              <a:spLocks noChangeShapeType="1"/>
            </p:cNvSpPr>
            <p:nvPr/>
          </p:nvSpPr>
          <p:spPr bwMode="auto">
            <a:xfrm flipV="1">
              <a:off x="624" y="1920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7" name="Freeform 91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8" name="Freeform 92"/>
            <p:cNvSpPr>
              <a:spLocks/>
            </p:cNvSpPr>
            <p:nvPr/>
          </p:nvSpPr>
          <p:spPr bwMode="auto">
            <a:xfrm>
              <a:off x="1439" y="168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49" name="Text Box 93"/>
            <p:cNvSpPr txBox="1">
              <a:spLocks noChangeArrowheads="1"/>
            </p:cNvSpPr>
            <p:nvPr/>
          </p:nvSpPr>
          <p:spPr bwMode="auto">
            <a:xfrm>
              <a:off x="335" y="1804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301150" name="Line 94"/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51" name="Freeform 95"/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52" name="Rectangle 96"/>
            <p:cNvSpPr>
              <a:spLocks noChangeArrowheads="1"/>
            </p:cNvSpPr>
            <p:nvPr/>
          </p:nvSpPr>
          <p:spPr bwMode="auto">
            <a:xfrm>
              <a:off x="2784" y="153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out</a:t>
              </a:r>
              <a:r>
                <a:rPr lang="en-US" sz="1600" b="0" baseline="-25000"/>
                <a:t>31</a:t>
              </a:r>
            </a:p>
          </p:txBody>
        </p:sp>
        <p:sp>
          <p:nvSpPr>
            <p:cNvPr id="301153" name="Rectangle 97"/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01154" name="Freeform 98"/>
            <p:cNvSpPr>
              <a:spLocks/>
            </p:cNvSpPr>
            <p:nvPr/>
          </p:nvSpPr>
          <p:spPr bwMode="auto">
            <a:xfrm flipV="1">
              <a:off x="1824" y="2208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55" name="Freeform 99"/>
            <p:cNvSpPr>
              <a:spLocks/>
            </p:cNvSpPr>
            <p:nvPr/>
          </p:nvSpPr>
          <p:spPr bwMode="auto">
            <a:xfrm>
              <a:off x="1824" y="2496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56" name="Line 100"/>
            <p:cNvSpPr>
              <a:spLocks noChangeShapeType="1"/>
            </p:cNvSpPr>
            <p:nvPr/>
          </p:nvSpPr>
          <p:spPr bwMode="auto">
            <a:xfrm>
              <a:off x="2489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7" name="Freeform 101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8" name="Freeform 102"/>
            <p:cNvSpPr>
              <a:spLocks/>
            </p:cNvSpPr>
            <p:nvPr/>
          </p:nvSpPr>
          <p:spPr bwMode="auto">
            <a:xfrm>
              <a:off x="2110" y="2256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59" name="Line 103"/>
            <p:cNvSpPr>
              <a:spLocks noChangeShapeType="1"/>
            </p:cNvSpPr>
            <p:nvPr/>
          </p:nvSpPr>
          <p:spPr bwMode="auto">
            <a:xfrm>
              <a:off x="1344" y="211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0" name="Line 104"/>
            <p:cNvSpPr>
              <a:spLocks noChangeShapeType="1"/>
            </p:cNvSpPr>
            <p:nvPr/>
          </p:nvSpPr>
          <p:spPr bwMode="auto">
            <a:xfrm>
              <a:off x="624" y="2304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1" name="Freeform 105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2" name="Freeform 106"/>
            <p:cNvSpPr>
              <a:spLocks/>
            </p:cNvSpPr>
            <p:nvPr/>
          </p:nvSpPr>
          <p:spPr bwMode="auto">
            <a:xfrm>
              <a:off x="1439" y="206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3" name="Text Box 107"/>
            <p:cNvSpPr txBox="1">
              <a:spLocks noChangeArrowheads="1"/>
            </p:cNvSpPr>
            <p:nvPr/>
          </p:nvSpPr>
          <p:spPr bwMode="auto">
            <a:xfrm>
              <a:off x="335" y="2160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301164" name="Line 108"/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5" name="Line 109"/>
            <p:cNvSpPr>
              <a:spLocks noChangeShapeType="1"/>
            </p:cNvSpPr>
            <p:nvPr/>
          </p:nvSpPr>
          <p:spPr bwMode="auto">
            <a:xfrm flipV="1">
              <a:off x="624" y="2688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6" name="Freeform 110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7" name="Freeform 111"/>
            <p:cNvSpPr>
              <a:spLocks/>
            </p:cNvSpPr>
            <p:nvPr/>
          </p:nvSpPr>
          <p:spPr bwMode="auto">
            <a:xfrm>
              <a:off x="1439" y="2448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68" name="Text Box 112"/>
            <p:cNvSpPr txBox="1">
              <a:spLocks noChangeArrowheads="1"/>
            </p:cNvSpPr>
            <p:nvPr/>
          </p:nvSpPr>
          <p:spPr bwMode="auto">
            <a:xfrm>
              <a:off x="335" y="2572"/>
              <a:ext cx="2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301169" name="Freeform 113"/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70" name="Rectangle 114"/>
            <p:cNvSpPr>
              <a:spLocks noChangeArrowheads="1"/>
            </p:cNvSpPr>
            <p:nvPr/>
          </p:nvSpPr>
          <p:spPr bwMode="auto">
            <a:xfrm>
              <a:off x="2784" y="230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out</a:t>
              </a:r>
              <a:r>
                <a:rPr lang="en-US" sz="1600" b="0" baseline="-25000"/>
                <a:t>30</a:t>
              </a:r>
            </a:p>
          </p:txBody>
        </p:sp>
        <p:sp>
          <p:nvSpPr>
            <p:cNvPr id="301171" name="Rectangle 115"/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01172" name="Freeform 116"/>
            <p:cNvSpPr>
              <a:spLocks/>
            </p:cNvSpPr>
            <p:nvPr/>
          </p:nvSpPr>
          <p:spPr bwMode="auto">
            <a:xfrm flipV="1">
              <a:off x="1824" y="3744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73" name="Freeform 117"/>
            <p:cNvSpPr>
              <a:spLocks/>
            </p:cNvSpPr>
            <p:nvPr/>
          </p:nvSpPr>
          <p:spPr bwMode="auto">
            <a:xfrm>
              <a:off x="1824" y="4032"/>
              <a:ext cx="33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74" name="Line 118"/>
            <p:cNvSpPr>
              <a:spLocks noChangeShapeType="1"/>
            </p:cNvSpPr>
            <p:nvPr/>
          </p:nvSpPr>
          <p:spPr bwMode="auto">
            <a:xfrm>
              <a:off x="2489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5" name="Freeform 119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6" name="Freeform 120"/>
            <p:cNvSpPr>
              <a:spLocks/>
            </p:cNvSpPr>
            <p:nvPr/>
          </p:nvSpPr>
          <p:spPr bwMode="auto">
            <a:xfrm>
              <a:off x="2110" y="379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7" name="Line 121"/>
            <p:cNvSpPr>
              <a:spLocks noChangeShapeType="1"/>
            </p:cNvSpPr>
            <p:nvPr/>
          </p:nvSpPr>
          <p:spPr bwMode="auto">
            <a:xfrm>
              <a:off x="1344" y="36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8" name="Line 122"/>
            <p:cNvSpPr>
              <a:spLocks noChangeShapeType="1"/>
            </p:cNvSpPr>
            <p:nvPr/>
          </p:nvSpPr>
          <p:spPr bwMode="auto">
            <a:xfrm>
              <a:off x="624" y="3840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79" name="Freeform 123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0" name="Freeform 124"/>
            <p:cNvSpPr>
              <a:spLocks/>
            </p:cNvSpPr>
            <p:nvPr/>
          </p:nvSpPr>
          <p:spPr bwMode="auto">
            <a:xfrm>
              <a:off x="1439" y="3600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1" name="Text Box 125"/>
            <p:cNvSpPr txBox="1">
              <a:spLocks noChangeArrowheads="1"/>
            </p:cNvSpPr>
            <p:nvPr/>
          </p:nvSpPr>
          <p:spPr bwMode="auto">
            <a:xfrm>
              <a:off x="384" y="369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  <a:r>
                <a:rPr lang="en-US" sz="1600" b="0" baseline="-25000"/>
                <a:t>0</a:t>
              </a:r>
            </a:p>
          </p:txBody>
        </p:sp>
        <p:sp>
          <p:nvSpPr>
            <p:cNvPr id="301182" name="Line 126"/>
            <p:cNvSpPr>
              <a:spLocks noChangeShapeType="1"/>
            </p:cNvSpPr>
            <p:nvPr/>
          </p:nvSpPr>
          <p:spPr bwMode="auto">
            <a:xfrm>
              <a:off x="1344" y="403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3" name="Line 127"/>
            <p:cNvSpPr>
              <a:spLocks noChangeShapeType="1"/>
            </p:cNvSpPr>
            <p:nvPr/>
          </p:nvSpPr>
          <p:spPr bwMode="auto">
            <a:xfrm flipV="1">
              <a:off x="624" y="4224"/>
              <a:ext cx="8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4" name="Freeform 128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5" name="Freeform 129"/>
            <p:cNvSpPr>
              <a:spLocks/>
            </p:cNvSpPr>
            <p:nvPr/>
          </p:nvSpPr>
          <p:spPr bwMode="auto">
            <a:xfrm>
              <a:off x="1439" y="3984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186" name="Text Box 130"/>
            <p:cNvSpPr txBox="1">
              <a:spLocks noChangeArrowheads="1"/>
            </p:cNvSpPr>
            <p:nvPr/>
          </p:nvSpPr>
          <p:spPr bwMode="auto">
            <a:xfrm>
              <a:off x="384" y="4108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  <a:r>
                <a:rPr lang="en-US" sz="1600" b="0" baseline="-25000"/>
                <a:t>0</a:t>
              </a:r>
            </a:p>
          </p:txBody>
        </p:sp>
        <p:sp>
          <p:nvSpPr>
            <p:cNvPr id="301187" name="Freeform 131"/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88" name="Rectangle 132"/>
            <p:cNvSpPr>
              <a:spLocks noChangeArrowheads="1"/>
            </p:cNvSpPr>
            <p:nvPr/>
          </p:nvSpPr>
          <p:spPr bwMode="auto">
            <a:xfrm>
              <a:off x="2784" y="384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out</a:t>
              </a:r>
              <a:r>
                <a:rPr lang="en-US" sz="1600" b="0" baseline="-25000"/>
                <a:t>0</a:t>
              </a:r>
            </a:p>
          </p:txBody>
        </p:sp>
        <p:sp>
          <p:nvSpPr>
            <p:cNvPr id="301189" name="Freeform 133"/>
            <p:cNvSpPr>
              <a:spLocks/>
            </p:cNvSpPr>
            <p:nvPr/>
          </p:nvSpPr>
          <p:spPr bwMode="auto">
            <a:xfrm>
              <a:off x="1008" y="864"/>
              <a:ext cx="336" cy="3168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1190" name="Group 134"/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301191" name="Oval 13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192" name="Rectangle 13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1193" name="Group 137"/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301194" name="Oval 138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195" name="Rectangle 139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1196" name="Group 140"/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301197" name="Oval 14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198" name="Rectangle 14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1199" name="Group 143"/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301200" name="Oval 14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201" name="Rectangle 14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1202" name="Group 146"/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301203" name="Group 147"/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301204" name="Oval 14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205" name="Rectangle 14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1206" name="Group 150"/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301207" name="Oval 151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20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1209" name="Group 153"/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301210" name="Oval 154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211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1212" name="Group 156"/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301213" name="Oval 15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214" name="Rectangle 15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1221" name="Rectangle 165"/>
          <p:cNvSpPr>
            <a:spLocks noChangeArrowheads="1"/>
          </p:cNvSpPr>
          <p:nvPr/>
        </p:nvSpPr>
        <p:spPr bwMode="auto">
          <a:xfrm>
            <a:off x="5715000" y="2892425"/>
            <a:ext cx="17084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Out = [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0 </a:t>
            </a:r>
            <a:r>
              <a:rPr lang="en-US" dirty="0">
                <a:latin typeface="Courier New" pitchFamily="49" charset="0"/>
              </a:rPr>
              <a:t>: A;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1 : B;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];</a:t>
            </a:r>
          </a:p>
        </p:txBody>
      </p:sp>
      <p:grpSp>
        <p:nvGrpSpPr>
          <p:cNvPr id="301226" name="Group 170"/>
          <p:cNvGrpSpPr>
            <a:grpSpLocks/>
          </p:cNvGrpSpPr>
          <p:nvPr/>
        </p:nvGrpSpPr>
        <p:grpSpPr bwMode="auto">
          <a:xfrm>
            <a:off x="5486400" y="1084263"/>
            <a:ext cx="2189163" cy="1257300"/>
            <a:chOff x="3504" y="2064"/>
            <a:chExt cx="1379" cy="792"/>
          </a:xfrm>
        </p:grpSpPr>
        <p:sp>
          <p:nvSpPr>
            <p:cNvPr id="301222" name="Rectangle 166"/>
            <p:cNvSpPr>
              <a:spLocks noChangeArrowheads="1"/>
            </p:cNvSpPr>
            <p:nvPr/>
          </p:nvSpPr>
          <p:spPr bwMode="auto">
            <a:xfrm>
              <a:off x="3504" y="206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s</a:t>
              </a:r>
            </a:p>
          </p:txBody>
        </p:sp>
        <p:sp>
          <p:nvSpPr>
            <p:cNvPr id="301215" name="Line 159"/>
            <p:cNvSpPr>
              <a:spLocks noChangeShapeType="1"/>
            </p:cNvSpPr>
            <p:nvPr/>
          </p:nvSpPr>
          <p:spPr bwMode="auto">
            <a:xfrm>
              <a:off x="3696" y="249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16" name="Line 160"/>
            <p:cNvSpPr>
              <a:spLocks noChangeShapeType="1"/>
            </p:cNvSpPr>
            <p:nvPr/>
          </p:nvSpPr>
          <p:spPr bwMode="auto">
            <a:xfrm>
              <a:off x="3696" y="273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17" name="Rectangle 161"/>
            <p:cNvSpPr>
              <a:spLocks noChangeArrowheads="1"/>
            </p:cNvSpPr>
            <p:nvPr/>
          </p:nvSpPr>
          <p:spPr bwMode="auto">
            <a:xfrm>
              <a:off x="3504" y="23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</a:p>
          </p:txBody>
        </p:sp>
        <p:sp>
          <p:nvSpPr>
            <p:cNvPr id="301218" name="Rectangle 162"/>
            <p:cNvSpPr>
              <a:spLocks noChangeArrowheads="1"/>
            </p:cNvSpPr>
            <p:nvPr/>
          </p:nvSpPr>
          <p:spPr bwMode="auto">
            <a:xfrm>
              <a:off x="3504" y="26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</a:p>
          </p:txBody>
        </p:sp>
        <p:sp>
          <p:nvSpPr>
            <p:cNvPr id="301219" name="Line 163"/>
            <p:cNvSpPr>
              <a:spLocks noChangeShapeType="1"/>
            </p:cNvSpPr>
            <p:nvPr/>
          </p:nvSpPr>
          <p:spPr bwMode="auto">
            <a:xfrm>
              <a:off x="4320" y="259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220" name="Rectangle 164"/>
            <p:cNvSpPr>
              <a:spLocks noChangeArrowheads="1"/>
            </p:cNvSpPr>
            <p:nvPr/>
          </p:nvSpPr>
          <p:spPr bwMode="auto">
            <a:xfrm>
              <a:off x="4560" y="2486"/>
              <a:ext cx="3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Out</a:t>
              </a:r>
            </a:p>
          </p:txBody>
        </p:sp>
        <p:sp>
          <p:nvSpPr>
            <p:cNvPr id="301223" name="Freeform 167"/>
            <p:cNvSpPr>
              <a:spLocks/>
            </p:cNvSpPr>
            <p:nvPr/>
          </p:nvSpPr>
          <p:spPr bwMode="auto">
            <a:xfrm>
              <a:off x="3696" y="2208"/>
              <a:ext cx="43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224" name="AutoShape 168"/>
            <p:cNvSpPr>
              <a:spLocks noChangeArrowheads="1"/>
            </p:cNvSpPr>
            <p:nvPr/>
          </p:nvSpPr>
          <p:spPr bwMode="auto">
            <a:xfrm>
              <a:off x="3936" y="2328"/>
              <a:ext cx="423" cy="52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/>
                <a:t>MUX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0828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79" name="Group 75"/>
          <p:cNvGrpSpPr>
            <a:grpSpLocks/>
          </p:cNvGrpSpPr>
          <p:nvPr/>
        </p:nvGrpSpPr>
        <p:grpSpPr bwMode="auto">
          <a:xfrm>
            <a:off x="3319463" y="2895600"/>
            <a:ext cx="719137" cy="635000"/>
            <a:chOff x="768" y="1824"/>
            <a:chExt cx="453" cy="400"/>
          </a:xfrm>
        </p:grpSpPr>
        <p:sp>
          <p:nvSpPr>
            <p:cNvPr id="303180" name="Freeform 76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1" name="Freeform 77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2" name="Freeform 78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3" name="Text Box 79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84" name="Text Box 80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85" name="Text Box 81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grpSp>
        <p:nvGrpSpPr>
          <p:cNvPr id="303186" name="Group 82"/>
          <p:cNvGrpSpPr>
            <a:grpSpLocks/>
          </p:cNvGrpSpPr>
          <p:nvPr/>
        </p:nvGrpSpPr>
        <p:grpSpPr bwMode="auto">
          <a:xfrm>
            <a:off x="5419725" y="2895600"/>
            <a:ext cx="719138" cy="635000"/>
            <a:chOff x="768" y="1824"/>
            <a:chExt cx="453" cy="400"/>
          </a:xfrm>
        </p:grpSpPr>
        <p:sp>
          <p:nvSpPr>
            <p:cNvPr id="303187" name="Freeform 83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8" name="Freeform 84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89" name="Freeform 85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0" name="Text Box 86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91" name="Text Box 87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92" name="Text Box 88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grpSp>
        <p:nvGrpSpPr>
          <p:cNvPr id="303193" name="Group 89"/>
          <p:cNvGrpSpPr>
            <a:grpSpLocks/>
          </p:cNvGrpSpPr>
          <p:nvPr/>
        </p:nvGrpSpPr>
        <p:grpSpPr bwMode="auto">
          <a:xfrm>
            <a:off x="7519988" y="2895600"/>
            <a:ext cx="719137" cy="635000"/>
            <a:chOff x="768" y="1824"/>
            <a:chExt cx="453" cy="400"/>
          </a:xfrm>
        </p:grpSpPr>
        <p:sp>
          <p:nvSpPr>
            <p:cNvPr id="303194" name="Freeform 90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5" name="Freeform 91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6" name="Freeform 92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97" name="Text Box 93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98" name="Text Box 94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99" name="Text Box 95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grpSp>
        <p:nvGrpSpPr>
          <p:cNvPr id="303178" name="Group 74"/>
          <p:cNvGrpSpPr>
            <a:grpSpLocks/>
          </p:cNvGrpSpPr>
          <p:nvPr/>
        </p:nvGrpSpPr>
        <p:grpSpPr bwMode="auto">
          <a:xfrm>
            <a:off x="1219200" y="2895600"/>
            <a:ext cx="719138" cy="635000"/>
            <a:chOff x="768" y="1824"/>
            <a:chExt cx="453" cy="400"/>
          </a:xfrm>
        </p:grpSpPr>
        <p:sp>
          <p:nvSpPr>
            <p:cNvPr id="303172" name="Freeform 68"/>
            <p:cNvSpPr>
              <a:spLocks/>
            </p:cNvSpPr>
            <p:nvPr/>
          </p:nvSpPr>
          <p:spPr bwMode="auto">
            <a:xfrm>
              <a:off x="864" y="1824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73" name="Freeform 69"/>
            <p:cNvSpPr>
              <a:spLocks/>
            </p:cNvSpPr>
            <p:nvPr/>
          </p:nvSpPr>
          <p:spPr bwMode="auto">
            <a:xfrm>
              <a:off x="816" y="1872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74" name="Freeform 70"/>
            <p:cNvSpPr>
              <a:spLocks/>
            </p:cNvSpPr>
            <p:nvPr/>
          </p:nvSpPr>
          <p:spPr bwMode="auto">
            <a:xfrm>
              <a:off x="768" y="1920"/>
              <a:ext cx="24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44" y="96"/>
                </a:cxn>
              </a:cxnLst>
              <a:rect l="0" t="0" r="r" b="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03175" name="Text Box 71"/>
            <p:cNvSpPr txBox="1">
              <a:spLocks noChangeArrowheads="1"/>
            </p:cNvSpPr>
            <p:nvPr/>
          </p:nvSpPr>
          <p:spPr bwMode="auto">
            <a:xfrm>
              <a:off x="1008" y="1825"/>
              <a:ext cx="213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OF</a:t>
              </a:r>
            </a:p>
          </p:txBody>
        </p:sp>
        <p:sp>
          <p:nvSpPr>
            <p:cNvPr id="303176" name="Text Box 72"/>
            <p:cNvSpPr txBox="1">
              <a:spLocks noChangeArrowheads="1"/>
            </p:cNvSpPr>
            <p:nvPr/>
          </p:nvSpPr>
          <p:spPr bwMode="auto">
            <a:xfrm>
              <a:off x="1008" y="1935"/>
              <a:ext cx="194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ZF</a:t>
              </a:r>
            </a:p>
          </p:txBody>
        </p:sp>
        <p:sp>
          <p:nvSpPr>
            <p:cNvPr id="303177" name="Text Box 73"/>
            <p:cNvSpPr txBox="1">
              <a:spLocks noChangeArrowheads="1"/>
            </p:cNvSpPr>
            <p:nvPr/>
          </p:nvSpPr>
          <p:spPr bwMode="auto">
            <a:xfrm>
              <a:off x="1008" y="2045"/>
              <a:ext cx="207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/>
                <a:t>CF</a:t>
              </a:r>
            </a:p>
          </p:txBody>
        </p:sp>
      </p:grp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Logic Unit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962400"/>
            <a:ext cx="8294687" cy="2470150"/>
          </a:xfrm>
        </p:spPr>
        <p:txBody>
          <a:bodyPr/>
          <a:lstStyle/>
          <a:p>
            <a:pPr lvl="1"/>
            <a:r>
              <a:rPr lang="en-US"/>
              <a:t>Combinational logic</a:t>
            </a:r>
          </a:p>
          <a:p>
            <a:pPr lvl="2"/>
            <a:r>
              <a:rPr lang="en-US"/>
              <a:t>Continuously responding to inputs</a:t>
            </a:r>
          </a:p>
          <a:p>
            <a:pPr lvl="1"/>
            <a:r>
              <a:rPr lang="en-US"/>
              <a:t>Control signal selects function computed</a:t>
            </a:r>
          </a:p>
          <a:p>
            <a:pPr lvl="2"/>
            <a:r>
              <a:rPr lang="en-US"/>
              <a:t>Corresponding to 4 arithmetic/logical operations in Y86</a:t>
            </a:r>
          </a:p>
          <a:p>
            <a:pPr lvl="1"/>
            <a:r>
              <a:rPr lang="en-US"/>
              <a:t>Also computes values for condition codes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381000" y="1447800"/>
            <a:ext cx="2060575" cy="1752600"/>
            <a:chOff x="336" y="576"/>
            <a:chExt cx="1298" cy="1104"/>
          </a:xfrm>
        </p:grpSpPr>
        <p:grpSp>
          <p:nvGrpSpPr>
            <p:cNvPr id="303109" name="Group 5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10" name="Line 6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11" name="Line 7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12" name="Group 8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13" name="Freeform 9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U</a:t>
                  </a:r>
                </a:p>
              </p:txBody>
            </p:sp>
          </p:grpSp>
          <p:sp>
            <p:nvSpPr>
              <p:cNvPr id="303115" name="Line 11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16" name="Line 12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17" name="Rectangle 13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18" name="Rectangle 14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+</a:t>
              </a:r>
              <a:r>
                <a:rPr lang="en-US" sz="1600" b="0"/>
                <a:t> Y</a:t>
              </a:r>
            </a:p>
          </p:txBody>
        </p:sp>
        <p:sp>
          <p:nvSpPr>
            <p:cNvPr id="303120" name="Rectangle 16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0</a:t>
              </a:r>
            </a:p>
          </p:txBody>
        </p:sp>
      </p:grpSp>
      <p:grpSp>
        <p:nvGrpSpPr>
          <p:cNvPr id="303121" name="Group 17"/>
          <p:cNvGrpSpPr>
            <a:grpSpLocks/>
          </p:cNvGrpSpPr>
          <p:nvPr/>
        </p:nvGrpSpPr>
        <p:grpSpPr bwMode="auto">
          <a:xfrm>
            <a:off x="2511425" y="1447800"/>
            <a:ext cx="2060575" cy="1752600"/>
            <a:chOff x="336" y="576"/>
            <a:chExt cx="1298" cy="1104"/>
          </a:xfrm>
        </p:grpSpPr>
        <p:grpSp>
          <p:nvGrpSpPr>
            <p:cNvPr id="303122" name="Group 18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23" name="Line 19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24" name="Line 20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25" name="Group 21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26" name="Freeform 22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U</a:t>
                  </a:r>
                </a:p>
              </p:txBody>
            </p:sp>
          </p:grpSp>
          <p:sp>
            <p:nvSpPr>
              <p:cNvPr id="303128" name="Line 24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29" name="Line 25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30" name="Rectangle 26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31" name="Rectangle 27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32" name="Rectangle 28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-</a:t>
              </a:r>
              <a:r>
                <a:rPr lang="en-US" sz="1600" b="0"/>
                <a:t> Y</a:t>
              </a:r>
            </a:p>
          </p:txBody>
        </p:sp>
        <p:sp>
          <p:nvSpPr>
            <p:cNvPr id="303133" name="Rectangle 29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1</a:t>
              </a:r>
            </a:p>
          </p:txBody>
        </p:sp>
      </p:grpSp>
      <p:grpSp>
        <p:nvGrpSpPr>
          <p:cNvPr id="303134" name="Group 30"/>
          <p:cNvGrpSpPr>
            <a:grpSpLocks/>
          </p:cNvGrpSpPr>
          <p:nvPr/>
        </p:nvGrpSpPr>
        <p:grpSpPr bwMode="auto">
          <a:xfrm>
            <a:off x="4641850" y="1447800"/>
            <a:ext cx="2060575" cy="1752600"/>
            <a:chOff x="336" y="576"/>
            <a:chExt cx="1298" cy="1104"/>
          </a:xfrm>
        </p:grpSpPr>
        <p:grpSp>
          <p:nvGrpSpPr>
            <p:cNvPr id="303135" name="Group 31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36" name="Line 32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37" name="Line 33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38" name="Group 34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39" name="Freeform 35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4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U</a:t>
                  </a:r>
                </a:p>
              </p:txBody>
            </p:sp>
          </p:grpSp>
          <p:sp>
            <p:nvSpPr>
              <p:cNvPr id="303141" name="Line 37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42" name="Line 38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43" name="Rectangle 39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44" name="Rectangle 40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45" name="Rectangle 41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&amp;</a:t>
              </a:r>
              <a:r>
                <a:rPr lang="en-US" sz="1600" b="0"/>
                <a:t> Y</a:t>
              </a:r>
            </a:p>
          </p:txBody>
        </p:sp>
        <p:sp>
          <p:nvSpPr>
            <p:cNvPr id="303146" name="Rectangle 42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2</a:t>
              </a:r>
            </a:p>
          </p:txBody>
        </p:sp>
      </p:grpSp>
      <p:grpSp>
        <p:nvGrpSpPr>
          <p:cNvPr id="303147" name="Group 43"/>
          <p:cNvGrpSpPr>
            <a:grpSpLocks/>
          </p:cNvGrpSpPr>
          <p:nvPr/>
        </p:nvGrpSpPr>
        <p:grpSpPr bwMode="auto">
          <a:xfrm>
            <a:off x="6772275" y="1447800"/>
            <a:ext cx="2060575" cy="1752600"/>
            <a:chOff x="336" y="576"/>
            <a:chExt cx="1298" cy="1104"/>
          </a:xfrm>
        </p:grpSpPr>
        <p:grpSp>
          <p:nvGrpSpPr>
            <p:cNvPr id="303148" name="Group 44"/>
            <p:cNvGrpSpPr>
              <a:grpSpLocks/>
            </p:cNvGrpSpPr>
            <p:nvPr/>
          </p:nvGrpSpPr>
          <p:grpSpPr bwMode="auto"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303149" name="Line 45"/>
              <p:cNvSpPr>
                <a:spLocks noChangeShapeType="1"/>
              </p:cNvSpPr>
              <p:nvPr/>
            </p:nvSpPr>
            <p:spPr bwMode="auto">
              <a:xfrm rot="5400000" flipV="1">
                <a:off x="3888" y="28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50" name="Line 46"/>
              <p:cNvSpPr>
                <a:spLocks noChangeShapeType="1"/>
              </p:cNvSpPr>
              <p:nvPr/>
            </p:nvSpPr>
            <p:spPr bwMode="auto">
              <a:xfrm rot="5400000">
                <a:off x="40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3151" name="Group 47"/>
              <p:cNvGrpSpPr>
                <a:grpSpLocks/>
              </p:cNvGrpSpPr>
              <p:nvPr/>
            </p:nvGrpSpPr>
            <p:grpSpPr bwMode="auto"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303152" name="Freeform 48"/>
                <p:cNvSpPr>
                  <a:spLocks/>
                </p:cNvSpPr>
                <p:nvPr/>
              </p:nvSpPr>
              <p:spPr bwMode="auto">
                <a:xfrm>
                  <a:off x="3984" y="2832"/>
                  <a:ext cx="288" cy="8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15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032" y="2976"/>
                  <a:ext cx="240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L</a:t>
                  </a:r>
                </a:p>
                <a:p>
                  <a:pPr algn="l" eaLnBrk="1" hangingPunct="1">
                    <a:lnSpc>
                      <a:spcPct val="100000"/>
                    </a:lnSpc>
                  </a:pPr>
                  <a:r>
                    <a:rPr lang="en-US" sz="1600" b="0"/>
                    <a:t>U</a:t>
                  </a:r>
                </a:p>
              </p:txBody>
            </p:sp>
          </p:grpSp>
          <p:sp>
            <p:nvSpPr>
              <p:cNvPr id="303154" name="Line 50"/>
              <p:cNvSpPr>
                <a:spLocks noChangeShapeType="1"/>
              </p:cNvSpPr>
              <p:nvPr/>
            </p:nvSpPr>
            <p:spPr bwMode="auto">
              <a:xfrm rot="5400000" flipV="1">
                <a:off x="3888" y="340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155" name="Line 51"/>
              <p:cNvSpPr>
                <a:spLocks noChangeShapeType="1"/>
              </p:cNvSpPr>
              <p:nvPr/>
            </p:nvSpPr>
            <p:spPr bwMode="auto">
              <a:xfrm rot="5400000" flipV="1">
                <a:off x="4368" y="31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3156" name="Rectangle 52"/>
            <p:cNvSpPr>
              <a:spLocks noChangeArrowheads="1"/>
            </p:cNvSpPr>
            <p:nvPr/>
          </p:nvSpPr>
          <p:spPr bwMode="auto">
            <a:xfrm>
              <a:off x="336" y="892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Y</a:t>
              </a:r>
            </a:p>
          </p:txBody>
        </p:sp>
        <p:sp>
          <p:nvSpPr>
            <p:cNvPr id="303157" name="Rectangle 53"/>
            <p:cNvSpPr>
              <a:spLocks noChangeArrowheads="1"/>
            </p:cNvSpPr>
            <p:nvPr/>
          </p:nvSpPr>
          <p:spPr bwMode="auto">
            <a:xfrm>
              <a:off x="336" y="144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</a:t>
              </a:r>
            </a:p>
          </p:txBody>
        </p:sp>
        <p:sp>
          <p:nvSpPr>
            <p:cNvPr id="303158" name="Rectangle 54"/>
            <p:cNvSpPr>
              <a:spLocks noChangeArrowheads="1"/>
            </p:cNvSpPr>
            <p:nvPr/>
          </p:nvSpPr>
          <p:spPr bwMode="auto">
            <a:xfrm>
              <a:off x="1200" y="1160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X </a:t>
              </a:r>
              <a:r>
                <a:rPr lang="en-US" sz="1600" b="0">
                  <a:latin typeface="Courier New" pitchFamily="49" charset="0"/>
                </a:rPr>
                <a:t>^</a:t>
              </a:r>
              <a:r>
                <a:rPr lang="en-US" sz="1600" b="0"/>
                <a:t> Y</a:t>
              </a:r>
            </a:p>
          </p:txBody>
        </p:sp>
        <p:sp>
          <p:nvSpPr>
            <p:cNvPr id="303159" name="Rectangle 55"/>
            <p:cNvSpPr>
              <a:spLocks noChangeArrowheads="1"/>
            </p:cNvSpPr>
            <p:nvPr/>
          </p:nvSpPr>
          <p:spPr bwMode="auto">
            <a:xfrm>
              <a:off x="768" y="5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b="0"/>
                <a:t>3</a:t>
              </a:r>
            </a:p>
          </p:txBody>
        </p:sp>
      </p:grpSp>
      <p:grpSp>
        <p:nvGrpSpPr>
          <p:cNvPr id="303160" name="Group 56"/>
          <p:cNvGrpSpPr>
            <a:grpSpLocks/>
          </p:cNvGrpSpPr>
          <p:nvPr/>
        </p:nvGrpSpPr>
        <p:grpSpPr bwMode="auto">
          <a:xfrm>
            <a:off x="952500" y="2057400"/>
            <a:ext cx="266700" cy="1066800"/>
            <a:chOff x="504" y="960"/>
            <a:chExt cx="168" cy="672"/>
          </a:xfrm>
        </p:grpSpPr>
        <p:sp>
          <p:nvSpPr>
            <p:cNvPr id="303161" name="Rectangle 57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62" name="Rectangle 58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  <p:grpSp>
        <p:nvGrpSpPr>
          <p:cNvPr id="303163" name="Group 59"/>
          <p:cNvGrpSpPr>
            <a:grpSpLocks/>
          </p:cNvGrpSpPr>
          <p:nvPr/>
        </p:nvGrpSpPr>
        <p:grpSpPr bwMode="auto">
          <a:xfrm>
            <a:off x="3086100" y="2057400"/>
            <a:ext cx="266700" cy="1066800"/>
            <a:chOff x="504" y="960"/>
            <a:chExt cx="168" cy="672"/>
          </a:xfrm>
        </p:grpSpPr>
        <p:sp>
          <p:nvSpPr>
            <p:cNvPr id="303164" name="Rectangle 60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65" name="Rectangle 61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  <p:grpSp>
        <p:nvGrpSpPr>
          <p:cNvPr id="303166" name="Group 62"/>
          <p:cNvGrpSpPr>
            <a:grpSpLocks/>
          </p:cNvGrpSpPr>
          <p:nvPr/>
        </p:nvGrpSpPr>
        <p:grpSpPr bwMode="auto">
          <a:xfrm>
            <a:off x="5219700" y="2057400"/>
            <a:ext cx="266700" cy="1066800"/>
            <a:chOff x="504" y="960"/>
            <a:chExt cx="168" cy="672"/>
          </a:xfrm>
        </p:grpSpPr>
        <p:sp>
          <p:nvSpPr>
            <p:cNvPr id="303167" name="Rectangle 63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68" name="Rectangle 64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  <p:grpSp>
        <p:nvGrpSpPr>
          <p:cNvPr id="303169" name="Group 65"/>
          <p:cNvGrpSpPr>
            <a:grpSpLocks/>
          </p:cNvGrpSpPr>
          <p:nvPr/>
        </p:nvGrpSpPr>
        <p:grpSpPr bwMode="auto">
          <a:xfrm>
            <a:off x="7353300" y="2057400"/>
            <a:ext cx="266700" cy="1066800"/>
            <a:chOff x="504" y="960"/>
            <a:chExt cx="168" cy="672"/>
          </a:xfrm>
        </p:grpSpPr>
        <p:sp>
          <p:nvSpPr>
            <p:cNvPr id="303170" name="Rectangle 66"/>
            <p:cNvSpPr>
              <a:spLocks noChangeArrowheads="1"/>
            </p:cNvSpPr>
            <p:nvPr/>
          </p:nvSpPr>
          <p:spPr bwMode="auto">
            <a:xfrm>
              <a:off x="504" y="960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03171" name="Rectangle 67"/>
            <p:cNvSpPr>
              <a:spLocks noChangeArrowheads="1"/>
            </p:cNvSpPr>
            <p:nvPr/>
          </p:nvSpPr>
          <p:spPr bwMode="auto">
            <a:xfrm>
              <a:off x="504" y="1478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547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and Accessing 1 Bit</a:t>
            </a:r>
          </a:p>
        </p:txBody>
      </p:sp>
      <p:grpSp>
        <p:nvGrpSpPr>
          <p:cNvPr id="321622" name="Group 86"/>
          <p:cNvGrpSpPr>
            <a:grpSpLocks/>
          </p:cNvGrpSpPr>
          <p:nvPr/>
        </p:nvGrpSpPr>
        <p:grpSpPr bwMode="auto">
          <a:xfrm>
            <a:off x="4876800" y="1295400"/>
            <a:ext cx="3810000" cy="1863725"/>
            <a:chOff x="528" y="768"/>
            <a:chExt cx="2400" cy="1174"/>
          </a:xfrm>
        </p:grpSpPr>
        <p:grpSp>
          <p:nvGrpSpPr>
            <p:cNvPr id="321539" name="Group 3"/>
            <p:cNvGrpSpPr>
              <a:grpSpLocks/>
            </p:cNvGrpSpPr>
            <p:nvPr/>
          </p:nvGrpSpPr>
          <p:grpSpPr bwMode="auto">
            <a:xfrm>
              <a:off x="528" y="1008"/>
              <a:ext cx="2400" cy="934"/>
              <a:chOff x="720" y="1322"/>
              <a:chExt cx="2400" cy="934"/>
            </a:xfrm>
          </p:grpSpPr>
          <p:grpSp>
            <p:nvGrpSpPr>
              <p:cNvPr id="321540" name="Group 4"/>
              <p:cNvGrpSpPr>
                <a:grpSpLocks/>
              </p:cNvGrpSpPr>
              <p:nvPr/>
            </p:nvGrpSpPr>
            <p:grpSpPr bwMode="auto">
              <a:xfrm>
                <a:off x="1008" y="1392"/>
                <a:ext cx="1776" cy="288"/>
                <a:chOff x="1008" y="1392"/>
                <a:chExt cx="1776" cy="288"/>
              </a:xfrm>
            </p:grpSpPr>
            <p:sp>
              <p:nvSpPr>
                <p:cNvPr id="321541" name="Line 5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42" name="Line 6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43" name="Freeform 7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44" name="Line 8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1545" name="Group 9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46" name="Freeform 10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47" name="Freeform 11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48" name="Freeform 12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49" name="Freeform 13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1550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1" name="Freeform 15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1552" name="Group 16"/>
              <p:cNvGrpSpPr>
                <a:grpSpLocks/>
              </p:cNvGrpSpPr>
              <p:nvPr/>
            </p:nvGrpSpPr>
            <p:grpSpPr bwMode="auto">
              <a:xfrm flipV="1">
                <a:off x="1008" y="1920"/>
                <a:ext cx="1776" cy="288"/>
                <a:chOff x="1008" y="1392"/>
                <a:chExt cx="1776" cy="288"/>
              </a:xfrm>
            </p:grpSpPr>
            <p:sp>
              <p:nvSpPr>
                <p:cNvPr id="321553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4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5" name="Freeform 19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56" name="Line 20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1557" name="Group 21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58" name="Freeform 22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59" name="Freeform 23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60" name="Freeform 24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1561" name="Freeform 25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1562" name="Line 26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63" name="Freeform 27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564" name="Freeform 28"/>
              <p:cNvSpPr>
                <a:spLocks/>
              </p:cNvSpPr>
              <p:nvPr/>
            </p:nvSpPr>
            <p:spPr bwMode="auto">
              <a:xfrm>
                <a:off x="1392" y="1632"/>
                <a:ext cx="115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565" name="Freeform 29"/>
              <p:cNvSpPr>
                <a:spLocks/>
              </p:cNvSpPr>
              <p:nvPr/>
            </p:nvSpPr>
            <p:spPr bwMode="auto">
              <a:xfrm flipV="1">
                <a:off x="1392" y="1536"/>
                <a:ext cx="115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566" name="Text Box 30"/>
              <p:cNvSpPr txBox="1">
                <a:spLocks noChangeArrowheads="1"/>
              </p:cNvSpPr>
              <p:nvPr/>
            </p:nvSpPr>
            <p:spPr bwMode="auto">
              <a:xfrm>
                <a:off x="2832" y="1418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Q+</a:t>
                </a:r>
              </a:p>
            </p:txBody>
          </p:sp>
          <p:sp>
            <p:nvSpPr>
              <p:cNvPr id="321567" name="Text Box 31"/>
              <p:cNvSpPr txBox="1">
                <a:spLocks noChangeArrowheads="1"/>
              </p:cNvSpPr>
              <p:nvPr/>
            </p:nvSpPr>
            <p:spPr bwMode="auto">
              <a:xfrm>
                <a:off x="2832" y="1946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Q–</a:t>
                </a:r>
              </a:p>
            </p:txBody>
          </p:sp>
          <p:sp>
            <p:nvSpPr>
              <p:cNvPr id="321568" name="Text Box 32"/>
              <p:cNvSpPr txBox="1">
                <a:spLocks noChangeArrowheads="1"/>
              </p:cNvSpPr>
              <p:nvPr/>
            </p:nvSpPr>
            <p:spPr bwMode="auto">
              <a:xfrm>
                <a:off x="720" y="132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/>
                <a:r>
                  <a:rPr lang="en-US"/>
                  <a:t>R</a:t>
                </a:r>
              </a:p>
            </p:txBody>
          </p:sp>
          <p:sp>
            <p:nvSpPr>
              <p:cNvPr id="321569" name="Text Box 33"/>
              <p:cNvSpPr txBox="1">
                <a:spLocks noChangeArrowheads="1"/>
              </p:cNvSpPr>
              <p:nvPr/>
            </p:nvSpPr>
            <p:spPr bwMode="auto">
              <a:xfrm>
                <a:off x="720" y="204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/>
                <a:r>
                  <a:rPr lang="en-US"/>
                  <a:t>S</a:t>
                </a:r>
              </a:p>
            </p:txBody>
          </p:sp>
        </p:grpSp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1248" y="768"/>
              <a:ext cx="73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R-S Latch</a:t>
              </a:r>
            </a:p>
          </p:txBody>
        </p:sp>
      </p:grpSp>
      <p:grpSp>
        <p:nvGrpSpPr>
          <p:cNvPr id="321571" name="Group 35"/>
          <p:cNvGrpSpPr>
            <a:grpSpLocks/>
          </p:cNvGrpSpPr>
          <p:nvPr/>
        </p:nvGrpSpPr>
        <p:grpSpPr bwMode="auto">
          <a:xfrm>
            <a:off x="304800" y="4114800"/>
            <a:ext cx="2590800" cy="1546225"/>
            <a:chOff x="192" y="2592"/>
            <a:chExt cx="1632" cy="974"/>
          </a:xfrm>
        </p:grpSpPr>
        <p:pic>
          <p:nvPicPr>
            <p:cNvPr id="321572" name="Picture 3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" y="2928"/>
              <a:ext cx="1632" cy="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21573" name="Text Box 37"/>
            <p:cNvSpPr txBox="1">
              <a:spLocks noChangeArrowheads="1"/>
            </p:cNvSpPr>
            <p:nvPr/>
          </p:nvSpPr>
          <p:spPr bwMode="auto">
            <a:xfrm>
              <a:off x="240" y="2592"/>
              <a:ext cx="71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Resetting</a:t>
              </a:r>
            </a:p>
          </p:txBody>
        </p:sp>
        <p:sp>
          <p:nvSpPr>
            <p:cNvPr id="321574" name="Text Box 38"/>
            <p:cNvSpPr txBox="1">
              <a:spLocks noChangeArrowheads="1"/>
            </p:cNvSpPr>
            <p:nvPr/>
          </p:nvSpPr>
          <p:spPr bwMode="auto">
            <a:xfrm>
              <a:off x="384" y="281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5" name="Text Box 39"/>
            <p:cNvSpPr txBox="1">
              <a:spLocks noChangeArrowheads="1"/>
            </p:cNvSpPr>
            <p:nvPr/>
          </p:nvSpPr>
          <p:spPr bwMode="auto">
            <a:xfrm>
              <a:off x="384" y="329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1008" y="283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77" name="Text Box 41"/>
            <p:cNvSpPr txBox="1">
              <a:spLocks noChangeArrowheads="1"/>
            </p:cNvSpPr>
            <p:nvPr/>
          </p:nvSpPr>
          <p:spPr bwMode="auto">
            <a:xfrm>
              <a:off x="1440" y="288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8" name="Text Box 42"/>
            <p:cNvSpPr txBox="1">
              <a:spLocks noChangeArrowheads="1"/>
            </p:cNvSpPr>
            <p:nvPr/>
          </p:nvSpPr>
          <p:spPr bwMode="auto">
            <a:xfrm>
              <a:off x="1008" y="3264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79" name="Text Box 43"/>
            <p:cNvSpPr txBox="1">
              <a:spLocks noChangeArrowheads="1"/>
            </p:cNvSpPr>
            <p:nvPr/>
          </p:nvSpPr>
          <p:spPr bwMode="auto">
            <a:xfrm>
              <a:off x="1440" y="324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321580" name="Group 44"/>
          <p:cNvGrpSpPr>
            <a:grpSpLocks/>
          </p:cNvGrpSpPr>
          <p:nvPr/>
        </p:nvGrpSpPr>
        <p:grpSpPr bwMode="auto">
          <a:xfrm>
            <a:off x="3352800" y="4114800"/>
            <a:ext cx="2590800" cy="1546225"/>
            <a:chOff x="2112" y="2592"/>
            <a:chExt cx="1632" cy="974"/>
          </a:xfrm>
        </p:grpSpPr>
        <p:pic>
          <p:nvPicPr>
            <p:cNvPr id="321581" name="Picture 4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12" y="2928"/>
              <a:ext cx="1632" cy="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21582" name="Text Box 46"/>
            <p:cNvSpPr txBox="1">
              <a:spLocks noChangeArrowheads="1"/>
            </p:cNvSpPr>
            <p:nvPr/>
          </p:nvSpPr>
          <p:spPr bwMode="auto">
            <a:xfrm>
              <a:off x="2166" y="2592"/>
              <a:ext cx="54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Setting</a:t>
              </a:r>
            </a:p>
          </p:txBody>
        </p:sp>
        <p:sp>
          <p:nvSpPr>
            <p:cNvPr id="321583" name="Text Box 47"/>
            <p:cNvSpPr txBox="1">
              <a:spLocks noChangeArrowheads="1"/>
            </p:cNvSpPr>
            <p:nvPr/>
          </p:nvSpPr>
          <p:spPr bwMode="auto">
            <a:xfrm>
              <a:off x="2304" y="281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4" name="Text Box 48"/>
            <p:cNvSpPr txBox="1">
              <a:spLocks noChangeArrowheads="1"/>
            </p:cNvSpPr>
            <p:nvPr/>
          </p:nvSpPr>
          <p:spPr bwMode="auto">
            <a:xfrm>
              <a:off x="2304" y="329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5" name="Text Box 49"/>
            <p:cNvSpPr txBox="1">
              <a:spLocks noChangeArrowheads="1"/>
            </p:cNvSpPr>
            <p:nvPr/>
          </p:nvSpPr>
          <p:spPr bwMode="auto">
            <a:xfrm>
              <a:off x="2928" y="283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86" name="Text Box 50"/>
            <p:cNvSpPr txBox="1">
              <a:spLocks noChangeArrowheads="1"/>
            </p:cNvSpPr>
            <p:nvPr/>
          </p:nvSpPr>
          <p:spPr bwMode="auto">
            <a:xfrm>
              <a:off x="3360" y="288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7" name="Text Box 51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321588" name="Text Box 52"/>
            <p:cNvSpPr txBox="1">
              <a:spLocks noChangeArrowheads="1"/>
            </p:cNvSpPr>
            <p:nvPr/>
          </p:nvSpPr>
          <p:spPr bwMode="auto">
            <a:xfrm>
              <a:off x="3360" y="324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</p:grpSp>
      <p:grpSp>
        <p:nvGrpSpPr>
          <p:cNvPr id="321589" name="Group 53"/>
          <p:cNvGrpSpPr>
            <a:grpSpLocks/>
          </p:cNvGrpSpPr>
          <p:nvPr/>
        </p:nvGrpSpPr>
        <p:grpSpPr bwMode="auto">
          <a:xfrm>
            <a:off x="6400800" y="4114800"/>
            <a:ext cx="2590800" cy="1546225"/>
            <a:chOff x="4032" y="2592"/>
            <a:chExt cx="1632" cy="974"/>
          </a:xfrm>
        </p:grpSpPr>
        <p:pic>
          <p:nvPicPr>
            <p:cNvPr id="321590" name="Picture 5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2" y="2928"/>
              <a:ext cx="1632" cy="6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</p:pic>
        <p:sp>
          <p:nvSpPr>
            <p:cNvPr id="321591" name="Text Box 55"/>
            <p:cNvSpPr txBox="1">
              <a:spLocks noChangeArrowheads="1"/>
            </p:cNvSpPr>
            <p:nvPr/>
          </p:nvSpPr>
          <p:spPr bwMode="auto">
            <a:xfrm>
              <a:off x="4092" y="2592"/>
              <a:ext cx="56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Storing</a:t>
              </a:r>
            </a:p>
          </p:txBody>
        </p:sp>
        <p:sp>
          <p:nvSpPr>
            <p:cNvPr id="321592" name="Text Box 56"/>
            <p:cNvSpPr txBox="1">
              <a:spLocks noChangeArrowheads="1"/>
            </p:cNvSpPr>
            <p:nvPr/>
          </p:nvSpPr>
          <p:spPr bwMode="auto">
            <a:xfrm>
              <a:off x="4224" y="281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3" name="Text Box 57"/>
            <p:cNvSpPr txBox="1">
              <a:spLocks noChangeArrowheads="1"/>
            </p:cNvSpPr>
            <p:nvPr/>
          </p:nvSpPr>
          <p:spPr bwMode="auto">
            <a:xfrm>
              <a:off x="4224" y="329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21594" name="Text Box 58"/>
            <p:cNvSpPr txBox="1">
              <a:spLocks noChangeArrowheads="1"/>
            </p:cNvSpPr>
            <p:nvPr/>
          </p:nvSpPr>
          <p:spPr bwMode="auto">
            <a:xfrm>
              <a:off x="4848" y="283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21595" name="Text Box 59"/>
            <p:cNvSpPr txBox="1">
              <a:spLocks noChangeArrowheads="1"/>
            </p:cNvSpPr>
            <p:nvPr/>
          </p:nvSpPr>
          <p:spPr bwMode="auto">
            <a:xfrm>
              <a:off x="5280" y="2880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6" name="Text Box 60"/>
            <p:cNvSpPr txBox="1">
              <a:spLocks noChangeArrowheads="1"/>
            </p:cNvSpPr>
            <p:nvPr/>
          </p:nvSpPr>
          <p:spPr bwMode="auto">
            <a:xfrm>
              <a:off x="4848" y="3264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21597" name="Text Box 61"/>
            <p:cNvSpPr txBox="1">
              <a:spLocks noChangeArrowheads="1"/>
            </p:cNvSpPr>
            <p:nvPr/>
          </p:nvSpPr>
          <p:spPr bwMode="auto">
            <a:xfrm>
              <a:off x="5280" y="324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sz="1600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</p:grpSp>
      <p:grpSp>
        <p:nvGrpSpPr>
          <p:cNvPr id="321621" name="Group 85"/>
          <p:cNvGrpSpPr>
            <a:grpSpLocks/>
          </p:cNvGrpSpPr>
          <p:nvPr/>
        </p:nvGrpSpPr>
        <p:grpSpPr bwMode="auto">
          <a:xfrm>
            <a:off x="1981200" y="1066800"/>
            <a:ext cx="1939925" cy="2370138"/>
            <a:chOff x="3870" y="672"/>
            <a:chExt cx="1222" cy="1493"/>
          </a:xfrm>
        </p:grpSpPr>
        <p:sp>
          <p:nvSpPr>
            <p:cNvPr id="321618" name="Text Box 82"/>
            <p:cNvSpPr txBox="1">
              <a:spLocks noChangeArrowheads="1"/>
            </p:cNvSpPr>
            <p:nvPr/>
          </p:nvSpPr>
          <p:spPr bwMode="auto">
            <a:xfrm>
              <a:off x="3870" y="672"/>
              <a:ext cx="121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Bistable Element</a:t>
              </a:r>
            </a:p>
          </p:txBody>
        </p:sp>
        <p:grpSp>
          <p:nvGrpSpPr>
            <p:cNvPr id="321620" name="Group 84"/>
            <p:cNvGrpSpPr>
              <a:grpSpLocks/>
            </p:cNvGrpSpPr>
            <p:nvPr/>
          </p:nvGrpSpPr>
          <p:grpSpPr bwMode="auto">
            <a:xfrm>
              <a:off x="3988" y="1056"/>
              <a:ext cx="1104" cy="1109"/>
              <a:chOff x="3988" y="1056"/>
              <a:chExt cx="1104" cy="1109"/>
            </a:xfrm>
          </p:grpSpPr>
          <p:sp>
            <p:nvSpPr>
              <p:cNvPr id="321598" name="Line 62"/>
              <p:cNvSpPr>
                <a:spLocks noChangeShapeType="1"/>
              </p:cNvSpPr>
              <p:nvPr/>
            </p:nvSpPr>
            <p:spPr bwMode="auto">
              <a:xfrm>
                <a:off x="4321" y="124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599" name="Group 63"/>
              <p:cNvGrpSpPr>
                <a:grpSpLocks/>
              </p:cNvGrpSpPr>
              <p:nvPr/>
            </p:nvGrpSpPr>
            <p:grpSpPr bwMode="auto">
              <a:xfrm>
                <a:off x="4131" y="1152"/>
                <a:ext cx="243" cy="184"/>
                <a:chOff x="2159" y="1440"/>
                <a:chExt cx="243" cy="184"/>
              </a:xfrm>
            </p:grpSpPr>
            <p:sp>
              <p:nvSpPr>
                <p:cNvPr id="321600" name="Freeform 64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1" name="Freeform 65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2" name="Freeform 66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3" name="Freeform 67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604" name="Line 68"/>
              <p:cNvSpPr>
                <a:spLocks noChangeShapeType="1"/>
              </p:cNvSpPr>
              <p:nvPr/>
            </p:nvSpPr>
            <p:spPr bwMode="auto">
              <a:xfrm>
                <a:off x="3988" y="1248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05" name="Line 69"/>
              <p:cNvSpPr>
                <a:spLocks noChangeShapeType="1"/>
              </p:cNvSpPr>
              <p:nvPr/>
            </p:nvSpPr>
            <p:spPr bwMode="auto">
              <a:xfrm flipV="1">
                <a:off x="4321" y="182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606" name="Group 70"/>
              <p:cNvGrpSpPr>
                <a:grpSpLocks/>
              </p:cNvGrpSpPr>
              <p:nvPr/>
            </p:nvGrpSpPr>
            <p:grpSpPr bwMode="auto">
              <a:xfrm flipV="1">
                <a:off x="4131" y="1736"/>
                <a:ext cx="243" cy="184"/>
                <a:chOff x="2159" y="1440"/>
                <a:chExt cx="243" cy="184"/>
              </a:xfrm>
            </p:grpSpPr>
            <p:sp>
              <p:nvSpPr>
                <p:cNvPr id="321607" name="Freeform 71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8" name="Freeform 72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09" name="Freeform 73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10" name="Freeform 74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1611" name="Line 75"/>
              <p:cNvSpPr>
                <a:spLocks noChangeShapeType="1"/>
              </p:cNvSpPr>
              <p:nvPr/>
            </p:nvSpPr>
            <p:spPr bwMode="auto">
              <a:xfrm flipV="1">
                <a:off x="3988" y="1823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12" name="Freeform 76"/>
              <p:cNvSpPr>
                <a:spLocks/>
              </p:cNvSpPr>
              <p:nvPr/>
            </p:nvSpPr>
            <p:spPr bwMode="auto">
              <a:xfrm>
                <a:off x="3988" y="1248"/>
                <a:ext cx="52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613" name="Freeform 77"/>
              <p:cNvSpPr>
                <a:spLocks/>
              </p:cNvSpPr>
              <p:nvPr/>
            </p:nvSpPr>
            <p:spPr bwMode="auto">
              <a:xfrm flipV="1">
                <a:off x="3988" y="1248"/>
                <a:ext cx="52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614" name="Text Box 78"/>
              <p:cNvSpPr txBox="1">
                <a:spLocks noChangeArrowheads="1"/>
              </p:cNvSpPr>
              <p:nvPr/>
            </p:nvSpPr>
            <p:spPr bwMode="auto">
              <a:xfrm>
                <a:off x="4804" y="115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Q+</a:t>
                </a:r>
              </a:p>
            </p:txBody>
          </p:sp>
          <p:sp>
            <p:nvSpPr>
              <p:cNvPr id="321615" name="Text Box 79"/>
              <p:cNvSpPr txBox="1">
                <a:spLocks noChangeArrowheads="1"/>
              </p:cNvSpPr>
              <p:nvPr/>
            </p:nvSpPr>
            <p:spPr bwMode="auto">
              <a:xfrm>
                <a:off x="4804" y="1680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l"/>
                <a:r>
                  <a:rPr lang="en-US"/>
                  <a:t>Q–</a:t>
                </a:r>
              </a:p>
            </p:txBody>
          </p:sp>
          <p:sp>
            <p:nvSpPr>
              <p:cNvPr id="321616" name="Text Box 80"/>
              <p:cNvSpPr txBox="1">
                <a:spLocks noChangeArrowheads="1"/>
              </p:cNvSpPr>
              <p:nvPr/>
            </p:nvSpPr>
            <p:spPr bwMode="auto">
              <a:xfrm>
                <a:off x="4516" y="1056"/>
                <a:ext cx="240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r>
                  <a:rPr lang="en-US" sz="1600">
                    <a:solidFill>
                      <a:srgbClr val="FF0002"/>
                    </a:solidFill>
                    <a:latin typeface="Courier New" pitchFamily="49" charset="0"/>
                  </a:rPr>
                  <a:t>q</a:t>
                </a:r>
              </a:p>
            </p:txBody>
          </p:sp>
          <p:sp>
            <p:nvSpPr>
              <p:cNvPr id="321617" name="Text Box 81"/>
              <p:cNvSpPr txBox="1">
                <a:spLocks noChangeArrowheads="1"/>
              </p:cNvSpPr>
              <p:nvPr/>
            </p:nvSpPr>
            <p:spPr bwMode="auto">
              <a:xfrm>
                <a:off x="4516" y="1632"/>
                <a:ext cx="240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r>
                  <a:rPr lang="en-US" sz="1600">
                    <a:solidFill>
                      <a:srgbClr val="FF0002"/>
                    </a:solidFill>
                    <a:latin typeface="Courier New" pitchFamily="49" charset="0"/>
                  </a:rPr>
                  <a:t>!q</a:t>
                </a:r>
              </a:p>
            </p:txBody>
          </p:sp>
          <p:sp>
            <p:nvSpPr>
              <p:cNvPr id="321619" name="Text Box 83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008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r>
                  <a:rPr lang="en-US" sz="1600">
                    <a:solidFill>
                      <a:srgbClr val="FF0002"/>
                    </a:solidFill>
                    <a:latin typeface="Courier New" pitchFamily="49" charset="0"/>
                  </a:rPr>
                  <a:t>q </a:t>
                </a:r>
                <a:r>
                  <a:rPr lang="en-US" sz="1600"/>
                  <a:t>= 0 or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7217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Registers</a:t>
            </a:r>
          </a:p>
        </p:txBody>
      </p:sp>
      <p:pic>
        <p:nvPicPr>
          <p:cNvPr id="29082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35687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0821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5700" y="1447800"/>
            <a:ext cx="35687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61483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953000"/>
            <a:ext cx="8294688" cy="1098550"/>
          </a:xfrm>
        </p:spPr>
        <p:txBody>
          <a:bodyPr/>
          <a:lstStyle/>
          <a:p>
            <a:pPr lvl="1"/>
            <a:r>
              <a:rPr lang="en-US"/>
              <a:t>Stores word of data</a:t>
            </a:r>
          </a:p>
          <a:p>
            <a:pPr lvl="2"/>
            <a:r>
              <a:rPr lang="en-US"/>
              <a:t>Different from </a:t>
            </a:r>
            <a:r>
              <a:rPr lang="en-US" i="1"/>
              <a:t>program registers</a:t>
            </a:r>
            <a:r>
              <a:rPr lang="en-US"/>
              <a:t> seen in assembly code</a:t>
            </a:r>
          </a:p>
          <a:p>
            <a:pPr lvl="1"/>
            <a:r>
              <a:rPr lang="en-US"/>
              <a:t>Collection of edge-triggered latches</a:t>
            </a:r>
          </a:p>
          <a:p>
            <a:pPr lvl="1"/>
            <a:r>
              <a:rPr lang="en-US"/>
              <a:t>Loads input on rising edge of clock</a:t>
            </a:r>
          </a:p>
        </p:txBody>
      </p:sp>
      <p:grpSp>
        <p:nvGrpSpPr>
          <p:cNvPr id="311414" name="Group 118"/>
          <p:cNvGrpSpPr>
            <a:grpSpLocks/>
          </p:cNvGrpSpPr>
          <p:nvPr/>
        </p:nvGrpSpPr>
        <p:grpSpPr bwMode="auto">
          <a:xfrm>
            <a:off x="5562600" y="2057400"/>
            <a:ext cx="2057400" cy="1846263"/>
            <a:chOff x="3504" y="1296"/>
            <a:chExt cx="1296" cy="1163"/>
          </a:xfrm>
        </p:grpSpPr>
        <p:sp>
          <p:nvSpPr>
            <p:cNvPr id="311363" name="Rectangle 67"/>
            <p:cNvSpPr>
              <a:spLocks noChangeArrowheads="1"/>
            </p:cNvSpPr>
            <p:nvPr/>
          </p:nvSpPr>
          <p:spPr bwMode="auto"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311364" name="AutoShape 68"/>
            <p:cNvSpPr>
              <a:spLocks noChangeArrowheads="1"/>
            </p:cNvSpPr>
            <p:nvPr/>
          </p:nvSpPr>
          <p:spPr bwMode="auto">
            <a:xfrm>
              <a:off x="3792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65" name="AutoShape 69"/>
            <p:cNvSpPr>
              <a:spLocks noChangeArrowheads="1"/>
            </p:cNvSpPr>
            <p:nvPr/>
          </p:nvSpPr>
          <p:spPr bwMode="auto">
            <a:xfrm>
              <a:off x="4224" y="1632"/>
              <a:ext cx="288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07" name="Text Box 111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endParaRPr lang="en-US" baseline="-25000"/>
            </a:p>
          </p:txBody>
        </p:sp>
        <p:sp>
          <p:nvSpPr>
            <p:cNvPr id="311408" name="Text Box 112"/>
            <p:cNvSpPr txBox="1">
              <a:spLocks noChangeArrowheads="1"/>
            </p:cNvSpPr>
            <p:nvPr/>
          </p:nvSpPr>
          <p:spPr bwMode="auto">
            <a:xfrm>
              <a:off x="4512" y="1584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endParaRPr lang="en-US" baseline="-25000"/>
            </a:p>
          </p:txBody>
        </p:sp>
        <p:sp>
          <p:nvSpPr>
            <p:cNvPr id="311409" name="Line 113"/>
            <p:cNvSpPr>
              <a:spLocks noChangeShapeType="1"/>
            </p:cNvSpPr>
            <p:nvPr/>
          </p:nvSpPr>
          <p:spPr bwMode="auto">
            <a:xfrm>
              <a:off x="4128" y="211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410" name="Text Box 114"/>
            <p:cNvSpPr txBox="1">
              <a:spLocks noChangeArrowheads="1"/>
            </p:cNvSpPr>
            <p:nvPr/>
          </p:nvSpPr>
          <p:spPr bwMode="auto">
            <a:xfrm>
              <a:off x="3903" y="2245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Clock</a:t>
              </a:r>
            </a:p>
          </p:txBody>
        </p:sp>
      </p:grpSp>
      <p:grpSp>
        <p:nvGrpSpPr>
          <p:cNvPr id="311412" name="Group 116"/>
          <p:cNvGrpSpPr>
            <a:grpSpLocks/>
          </p:cNvGrpSpPr>
          <p:nvPr/>
        </p:nvGrpSpPr>
        <p:grpSpPr bwMode="auto">
          <a:xfrm>
            <a:off x="2133600" y="1219200"/>
            <a:ext cx="3048000" cy="3692525"/>
            <a:chOff x="720" y="768"/>
            <a:chExt cx="1920" cy="2326"/>
          </a:xfrm>
        </p:grpSpPr>
        <p:sp>
          <p:nvSpPr>
            <p:cNvPr id="311300" name="Rectangle 4"/>
            <p:cNvSpPr>
              <a:spLocks noChangeArrowheads="1"/>
            </p:cNvSpPr>
            <p:nvPr/>
          </p:nvSpPr>
          <p:spPr bwMode="auto">
            <a:xfrm>
              <a:off x="1392" y="823"/>
              <a:ext cx="576" cy="22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311301" name="Rectangle 5"/>
            <p:cNvSpPr>
              <a:spLocks noChangeArrowheads="1"/>
            </p:cNvSpPr>
            <p:nvPr/>
          </p:nvSpPr>
          <p:spPr bwMode="auto">
            <a:xfrm>
              <a:off x="1392" y="10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1392" y="12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3" name="Rectangle 7"/>
            <p:cNvSpPr>
              <a:spLocks noChangeArrowheads="1"/>
            </p:cNvSpPr>
            <p:nvPr/>
          </p:nvSpPr>
          <p:spPr bwMode="auto">
            <a:xfrm>
              <a:off x="1392" y="153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4" name="Rectangle 8"/>
            <p:cNvSpPr>
              <a:spLocks noChangeArrowheads="1"/>
            </p:cNvSpPr>
            <p:nvPr/>
          </p:nvSpPr>
          <p:spPr bwMode="auto">
            <a:xfrm>
              <a:off x="1392" y="177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5" name="Rectangle 9"/>
            <p:cNvSpPr>
              <a:spLocks noChangeArrowheads="1"/>
            </p:cNvSpPr>
            <p:nvPr/>
          </p:nvSpPr>
          <p:spPr bwMode="auto">
            <a:xfrm>
              <a:off x="1392" y="201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6" name="Rectangle 10"/>
            <p:cNvSpPr>
              <a:spLocks noChangeArrowheads="1"/>
            </p:cNvSpPr>
            <p:nvPr/>
          </p:nvSpPr>
          <p:spPr bwMode="auto">
            <a:xfrm>
              <a:off x="1392" y="225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7" name="Rectangle 11"/>
            <p:cNvSpPr>
              <a:spLocks noChangeArrowheads="1"/>
            </p:cNvSpPr>
            <p:nvPr/>
          </p:nvSpPr>
          <p:spPr bwMode="auto">
            <a:xfrm>
              <a:off x="1392" y="2496"/>
              <a:ext cx="576" cy="240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09" name="Line 13"/>
            <p:cNvSpPr>
              <a:spLocks noChangeShapeType="1"/>
            </p:cNvSpPr>
            <p:nvPr/>
          </p:nvSpPr>
          <p:spPr bwMode="auto">
            <a:xfrm flipH="1">
              <a:off x="1008" y="8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0" name="Line 14"/>
            <p:cNvSpPr>
              <a:spLocks noChangeShapeType="1"/>
            </p:cNvSpPr>
            <p:nvPr/>
          </p:nvSpPr>
          <p:spPr bwMode="auto">
            <a:xfrm flipH="1">
              <a:off x="1008" y="11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1" name="Line 15"/>
            <p:cNvSpPr>
              <a:spLocks noChangeShapeType="1"/>
            </p:cNvSpPr>
            <p:nvPr/>
          </p:nvSpPr>
          <p:spPr bwMode="auto">
            <a:xfrm flipH="1">
              <a:off x="1008" y="13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2" name="Line 16"/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3" name="Line 17"/>
            <p:cNvSpPr>
              <a:spLocks noChangeShapeType="1"/>
            </p:cNvSpPr>
            <p:nvPr/>
          </p:nvSpPr>
          <p:spPr bwMode="auto">
            <a:xfrm flipH="1">
              <a:off x="1008" y="182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4" name="Line 18"/>
            <p:cNvSpPr>
              <a:spLocks noChangeShapeType="1"/>
            </p:cNvSpPr>
            <p:nvPr/>
          </p:nvSpPr>
          <p:spPr bwMode="auto">
            <a:xfrm flipH="1">
              <a:off x="1008" y="20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5" name="Line 19"/>
            <p:cNvSpPr>
              <a:spLocks noChangeShapeType="1"/>
            </p:cNvSpPr>
            <p:nvPr/>
          </p:nvSpPr>
          <p:spPr bwMode="auto">
            <a:xfrm flipH="1">
              <a:off x="1008" y="23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6" name="Line 20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8" name="Line 22"/>
            <p:cNvSpPr>
              <a:spLocks noChangeShapeType="1"/>
            </p:cNvSpPr>
            <p:nvPr/>
          </p:nvSpPr>
          <p:spPr bwMode="auto">
            <a:xfrm flipH="1">
              <a:off x="1968" y="9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19" name="Line 23"/>
            <p:cNvSpPr>
              <a:spLocks noChangeShapeType="1"/>
            </p:cNvSpPr>
            <p:nvPr/>
          </p:nvSpPr>
          <p:spPr bwMode="auto">
            <a:xfrm flipH="1">
              <a:off x="1968" y="11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0" name="Line 24"/>
            <p:cNvSpPr>
              <a:spLocks noChangeShapeType="1"/>
            </p:cNvSpPr>
            <p:nvPr/>
          </p:nvSpPr>
          <p:spPr bwMode="auto">
            <a:xfrm flipH="1">
              <a:off x="1968" y="13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1" name="Line 25"/>
            <p:cNvSpPr>
              <a:spLocks noChangeShapeType="1"/>
            </p:cNvSpPr>
            <p:nvPr/>
          </p:nvSpPr>
          <p:spPr bwMode="auto">
            <a:xfrm flipH="1">
              <a:off x="1968" y="163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2" name="Line 26"/>
            <p:cNvSpPr>
              <a:spLocks noChangeShapeType="1"/>
            </p:cNvSpPr>
            <p:nvPr/>
          </p:nvSpPr>
          <p:spPr bwMode="auto">
            <a:xfrm flipH="1">
              <a:off x="1968" y="187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3" name="Line 27"/>
            <p:cNvSpPr>
              <a:spLocks noChangeShapeType="1"/>
            </p:cNvSpPr>
            <p:nvPr/>
          </p:nvSpPr>
          <p:spPr bwMode="auto">
            <a:xfrm flipH="1">
              <a:off x="1968" y="21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4" name="Line 28"/>
            <p:cNvSpPr>
              <a:spLocks noChangeShapeType="1"/>
            </p:cNvSpPr>
            <p:nvPr/>
          </p:nvSpPr>
          <p:spPr bwMode="auto">
            <a:xfrm flipH="1">
              <a:off x="1968" y="23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5" name="Line 29"/>
            <p:cNvSpPr>
              <a:spLocks noChangeShapeType="1"/>
            </p:cNvSpPr>
            <p:nvPr/>
          </p:nvSpPr>
          <p:spPr bwMode="auto">
            <a:xfrm flipH="1">
              <a:off x="1968" y="25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7" name="Line 31"/>
            <p:cNvSpPr>
              <a:spLocks noChangeShapeType="1"/>
            </p:cNvSpPr>
            <p:nvPr/>
          </p:nvSpPr>
          <p:spPr bwMode="auto">
            <a:xfrm flipH="1">
              <a:off x="1200" y="10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8" name="Line 32"/>
            <p:cNvSpPr>
              <a:spLocks noChangeShapeType="1"/>
            </p:cNvSpPr>
            <p:nvPr/>
          </p:nvSpPr>
          <p:spPr bwMode="auto">
            <a:xfrm flipH="1">
              <a:off x="1200" y="12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29" name="Line 33"/>
            <p:cNvSpPr>
              <a:spLocks noChangeShapeType="1"/>
            </p:cNvSpPr>
            <p:nvPr/>
          </p:nvSpPr>
          <p:spPr bwMode="auto">
            <a:xfrm flipH="1">
              <a:off x="1200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0" name="Line 34"/>
            <p:cNvSpPr>
              <a:spLocks noChangeShapeType="1"/>
            </p:cNvSpPr>
            <p:nvPr/>
          </p:nvSpPr>
          <p:spPr bwMode="auto">
            <a:xfrm flipH="1">
              <a:off x="1200" y="172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1" name="Line 35"/>
            <p:cNvSpPr>
              <a:spLocks noChangeShapeType="1"/>
            </p:cNvSpPr>
            <p:nvPr/>
          </p:nvSpPr>
          <p:spPr bwMode="auto">
            <a:xfrm flipH="1">
              <a:off x="1200" y="19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2" name="Line 36"/>
            <p:cNvSpPr>
              <a:spLocks noChangeShapeType="1"/>
            </p:cNvSpPr>
            <p:nvPr/>
          </p:nvSpPr>
          <p:spPr bwMode="auto">
            <a:xfrm flipH="1">
              <a:off x="1200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3" name="Line 37"/>
            <p:cNvSpPr>
              <a:spLocks noChangeShapeType="1"/>
            </p:cNvSpPr>
            <p:nvPr/>
          </p:nvSpPr>
          <p:spPr bwMode="auto">
            <a:xfrm flipH="1">
              <a:off x="1200" y="24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4" name="Line 38"/>
            <p:cNvSpPr>
              <a:spLocks noChangeShapeType="1"/>
            </p:cNvSpPr>
            <p:nvPr/>
          </p:nvSpPr>
          <p:spPr bwMode="auto">
            <a:xfrm flipH="1">
              <a:off x="1200" y="26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11337" name="Line 41"/>
            <p:cNvSpPr>
              <a:spLocks noChangeShapeType="1"/>
            </p:cNvSpPr>
            <p:nvPr/>
          </p:nvSpPr>
          <p:spPr bwMode="auto">
            <a:xfrm>
              <a:off x="1200" y="1008"/>
              <a:ext cx="0" cy="1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11341" name="Group 45"/>
            <p:cNvGrpSpPr>
              <a:grpSpLocks/>
            </p:cNvGrpSpPr>
            <p:nvPr/>
          </p:nvGrpSpPr>
          <p:grpSpPr bwMode="auto">
            <a:xfrm>
              <a:off x="1152" y="1200"/>
              <a:ext cx="96" cy="96"/>
              <a:chOff x="2880" y="2064"/>
              <a:chExt cx="96" cy="96"/>
            </a:xfrm>
          </p:grpSpPr>
          <p:sp>
            <p:nvSpPr>
              <p:cNvPr id="311339" name="Rectangle 4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40" name="Oval 4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42" name="Group 46"/>
            <p:cNvGrpSpPr>
              <a:grpSpLocks/>
            </p:cNvGrpSpPr>
            <p:nvPr/>
          </p:nvGrpSpPr>
          <p:grpSpPr bwMode="auto">
            <a:xfrm>
              <a:off x="1152" y="1440"/>
              <a:ext cx="96" cy="96"/>
              <a:chOff x="2880" y="2064"/>
              <a:chExt cx="96" cy="96"/>
            </a:xfrm>
          </p:grpSpPr>
          <p:sp>
            <p:nvSpPr>
              <p:cNvPr id="311343" name="Rectangle 47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44" name="Oval 48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45" name="Group 49"/>
            <p:cNvGrpSpPr>
              <a:grpSpLocks/>
            </p:cNvGrpSpPr>
            <p:nvPr/>
          </p:nvGrpSpPr>
          <p:grpSpPr bwMode="auto">
            <a:xfrm>
              <a:off x="1152" y="1680"/>
              <a:ext cx="96" cy="96"/>
              <a:chOff x="2880" y="2064"/>
              <a:chExt cx="96" cy="96"/>
            </a:xfrm>
          </p:grpSpPr>
          <p:sp>
            <p:nvSpPr>
              <p:cNvPr id="311346" name="Rectangle 50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47" name="Oval 51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48" name="Group 52"/>
            <p:cNvGrpSpPr>
              <a:grpSpLocks/>
            </p:cNvGrpSpPr>
            <p:nvPr/>
          </p:nvGrpSpPr>
          <p:grpSpPr bwMode="auto">
            <a:xfrm>
              <a:off x="1152" y="1920"/>
              <a:ext cx="96" cy="96"/>
              <a:chOff x="2880" y="2064"/>
              <a:chExt cx="96" cy="96"/>
            </a:xfrm>
          </p:grpSpPr>
          <p:sp>
            <p:nvSpPr>
              <p:cNvPr id="311349" name="Rectangle 53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0" name="Oval 54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51" name="Group 55"/>
            <p:cNvGrpSpPr>
              <a:grpSpLocks/>
            </p:cNvGrpSpPr>
            <p:nvPr/>
          </p:nvGrpSpPr>
          <p:grpSpPr bwMode="auto">
            <a:xfrm>
              <a:off x="1152" y="2160"/>
              <a:ext cx="96" cy="96"/>
              <a:chOff x="2880" y="2064"/>
              <a:chExt cx="96" cy="96"/>
            </a:xfrm>
          </p:grpSpPr>
          <p:sp>
            <p:nvSpPr>
              <p:cNvPr id="311352" name="Rectangle 56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3" name="Oval 57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54" name="Group 58"/>
            <p:cNvGrpSpPr>
              <a:grpSpLocks/>
            </p:cNvGrpSpPr>
            <p:nvPr/>
          </p:nvGrpSpPr>
          <p:grpSpPr bwMode="auto">
            <a:xfrm>
              <a:off x="1152" y="2400"/>
              <a:ext cx="96" cy="96"/>
              <a:chOff x="2880" y="2064"/>
              <a:chExt cx="96" cy="96"/>
            </a:xfrm>
          </p:grpSpPr>
          <p:sp>
            <p:nvSpPr>
              <p:cNvPr id="311355" name="Rectangle 59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6" name="Oval 60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57" name="Group 61"/>
            <p:cNvGrpSpPr>
              <a:grpSpLocks/>
            </p:cNvGrpSpPr>
            <p:nvPr/>
          </p:nvGrpSpPr>
          <p:grpSpPr bwMode="auto">
            <a:xfrm>
              <a:off x="1152" y="2640"/>
              <a:ext cx="96" cy="96"/>
              <a:chOff x="2880" y="2064"/>
              <a:chExt cx="96" cy="96"/>
            </a:xfrm>
          </p:grpSpPr>
          <p:sp>
            <p:nvSpPr>
              <p:cNvPr id="311358" name="Rectangle 62"/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359" name="Oval 63"/>
              <p:cNvSpPr>
                <a:spLocks noChangeArrowheads="1"/>
              </p:cNvSpPr>
              <p:nvPr/>
            </p:nvSpPr>
            <p:spPr bwMode="auto">
              <a:xfrm>
                <a:off x="2904" y="20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1366" name="Text Box 70"/>
            <p:cNvSpPr txBox="1">
              <a:spLocks noChangeArrowheads="1"/>
            </p:cNvSpPr>
            <p:nvPr/>
          </p:nvSpPr>
          <p:spPr bwMode="auto">
            <a:xfrm>
              <a:off x="1392" y="8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67" name="Text Box 71"/>
            <p:cNvSpPr txBox="1">
              <a:spLocks noChangeArrowheads="1"/>
            </p:cNvSpPr>
            <p:nvPr/>
          </p:nvSpPr>
          <p:spPr bwMode="auto">
            <a:xfrm>
              <a:off x="1392" y="9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68" name="Text Box 72"/>
            <p:cNvSpPr txBox="1">
              <a:spLocks noChangeArrowheads="1"/>
            </p:cNvSpPr>
            <p:nvPr/>
          </p:nvSpPr>
          <p:spPr bwMode="auto">
            <a:xfrm>
              <a:off x="1728" y="8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69" name="Text Box 73"/>
            <p:cNvSpPr txBox="1">
              <a:spLocks noChangeArrowheads="1"/>
            </p:cNvSpPr>
            <p:nvPr/>
          </p:nvSpPr>
          <p:spPr bwMode="auto">
            <a:xfrm>
              <a:off x="1392" y="10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0" name="Text Box 74"/>
            <p:cNvSpPr txBox="1">
              <a:spLocks noChangeArrowheads="1"/>
            </p:cNvSpPr>
            <p:nvPr/>
          </p:nvSpPr>
          <p:spPr bwMode="auto">
            <a:xfrm>
              <a:off x="1392" y="11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71" name="Text Box 75"/>
            <p:cNvSpPr txBox="1">
              <a:spLocks noChangeArrowheads="1"/>
            </p:cNvSpPr>
            <p:nvPr/>
          </p:nvSpPr>
          <p:spPr bwMode="auto">
            <a:xfrm>
              <a:off x="1728" y="11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72" name="Text Box 76"/>
            <p:cNvSpPr txBox="1">
              <a:spLocks noChangeArrowheads="1"/>
            </p:cNvSpPr>
            <p:nvPr/>
          </p:nvSpPr>
          <p:spPr bwMode="auto">
            <a:xfrm>
              <a:off x="1392" y="12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3" name="Text Box 77"/>
            <p:cNvSpPr txBox="1">
              <a:spLocks noChangeArrowheads="1"/>
            </p:cNvSpPr>
            <p:nvPr/>
          </p:nvSpPr>
          <p:spPr bwMode="auto">
            <a:xfrm>
              <a:off x="1392" y="13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74" name="Text Box 78"/>
            <p:cNvSpPr txBox="1">
              <a:spLocks noChangeArrowheads="1"/>
            </p:cNvSpPr>
            <p:nvPr/>
          </p:nvSpPr>
          <p:spPr bwMode="auto">
            <a:xfrm>
              <a:off x="1728" y="13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75" name="Text Box 79"/>
            <p:cNvSpPr txBox="1">
              <a:spLocks noChangeArrowheads="1"/>
            </p:cNvSpPr>
            <p:nvPr/>
          </p:nvSpPr>
          <p:spPr bwMode="auto">
            <a:xfrm>
              <a:off x="1392" y="153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6" name="Text Box 80"/>
            <p:cNvSpPr txBox="1">
              <a:spLocks noChangeArrowheads="1"/>
            </p:cNvSpPr>
            <p:nvPr/>
          </p:nvSpPr>
          <p:spPr bwMode="auto">
            <a:xfrm>
              <a:off x="1392" y="163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77" name="Text Box 81"/>
            <p:cNvSpPr txBox="1">
              <a:spLocks noChangeArrowheads="1"/>
            </p:cNvSpPr>
            <p:nvPr/>
          </p:nvSpPr>
          <p:spPr bwMode="auto">
            <a:xfrm>
              <a:off x="1728" y="158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78" name="Text Box 82"/>
            <p:cNvSpPr txBox="1">
              <a:spLocks noChangeArrowheads="1"/>
            </p:cNvSpPr>
            <p:nvPr/>
          </p:nvSpPr>
          <p:spPr bwMode="auto">
            <a:xfrm>
              <a:off x="1392" y="177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79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0" name="Text Box 84"/>
            <p:cNvSpPr txBox="1">
              <a:spLocks noChangeArrowheads="1"/>
            </p:cNvSpPr>
            <p:nvPr/>
          </p:nvSpPr>
          <p:spPr bwMode="auto">
            <a:xfrm>
              <a:off x="1728" y="182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81" name="Text Box 85"/>
            <p:cNvSpPr txBox="1"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82" name="Text Box 86"/>
            <p:cNvSpPr txBox="1">
              <a:spLocks noChangeArrowheads="1"/>
            </p:cNvSpPr>
            <p:nvPr/>
          </p:nvSpPr>
          <p:spPr bwMode="auto">
            <a:xfrm>
              <a:off x="1392" y="211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3" name="Text Box 87"/>
            <p:cNvSpPr txBox="1">
              <a:spLocks noChangeArrowheads="1"/>
            </p:cNvSpPr>
            <p:nvPr/>
          </p:nvSpPr>
          <p:spPr bwMode="auto">
            <a:xfrm>
              <a:off x="1728" y="206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84" name="Text Box 88"/>
            <p:cNvSpPr txBox="1">
              <a:spLocks noChangeArrowheads="1"/>
            </p:cNvSpPr>
            <p:nvPr/>
          </p:nvSpPr>
          <p:spPr bwMode="auto">
            <a:xfrm>
              <a:off x="1392" y="225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85" name="Text Box 89"/>
            <p:cNvSpPr txBox="1">
              <a:spLocks noChangeArrowheads="1"/>
            </p:cNvSpPr>
            <p:nvPr/>
          </p:nvSpPr>
          <p:spPr bwMode="auto">
            <a:xfrm>
              <a:off x="1392" y="235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6" name="Text Box 90"/>
            <p:cNvSpPr txBox="1">
              <a:spLocks noChangeArrowheads="1"/>
            </p:cNvSpPr>
            <p:nvPr/>
          </p:nvSpPr>
          <p:spPr bwMode="auto">
            <a:xfrm>
              <a:off x="1728" y="230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87" name="Text Box 91"/>
            <p:cNvSpPr txBox="1">
              <a:spLocks noChangeArrowheads="1"/>
            </p:cNvSpPr>
            <p:nvPr/>
          </p:nvSpPr>
          <p:spPr bwMode="auto">
            <a:xfrm>
              <a:off x="1392" y="2496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D</a:t>
              </a:r>
            </a:p>
          </p:txBody>
        </p:sp>
        <p:sp>
          <p:nvSpPr>
            <p:cNvPr id="311388" name="Text Box 92"/>
            <p:cNvSpPr txBox="1">
              <a:spLocks noChangeArrowheads="1"/>
            </p:cNvSpPr>
            <p:nvPr/>
          </p:nvSpPr>
          <p:spPr bwMode="auto">
            <a:xfrm>
              <a:off x="1392" y="2592"/>
              <a:ext cx="144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 sz="1000"/>
                <a:t>C</a:t>
              </a:r>
            </a:p>
          </p:txBody>
        </p:sp>
        <p:sp>
          <p:nvSpPr>
            <p:cNvPr id="311389" name="Text Box 93"/>
            <p:cNvSpPr txBox="1">
              <a:spLocks noChangeArrowheads="1"/>
            </p:cNvSpPr>
            <p:nvPr/>
          </p:nvSpPr>
          <p:spPr bwMode="auto">
            <a:xfrm>
              <a:off x="1728" y="2544"/>
              <a:ext cx="192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 sz="1000"/>
                <a:t>Q+</a:t>
              </a:r>
            </a:p>
          </p:txBody>
        </p:sp>
        <p:sp>
          <p:nvSpPr>
            <p:cNvPr id="311391" name="Text Box 95"/>
            <p:cNvSpPr txBox="1">
              <a:spLocks noChangeArrowheads="1"/>
            </p:cNvSpPr>
            <p:nvPr/>
          </p:nvSpPr>
          <p:spPr bwMode="auto">
            <a:xfrm>
              <a:off x="720" y="7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7</a:t>
              </a:r>
            </a:p>
          </p:txBody>
        </p:sp>
        <p:sp>
          <p:nvSpPr>
            <p:cNvPr id="311392" name="Text Box 96"/>
            <p:cNvSpPr txBox="1">
              <a:spLocks noChangeArrowheads="1"/>
            </p:cNvSpPr>
            <p:nvPr/>
          </p:nvSpPr>
          <p:spPr bwMode="auto">
            <a:xfrm>
              <a:off x="720" y="10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6</a:t>
              </a:r>
            </a:p>
          </p:txBody>
        </p:sp>
        <p:sp>
          <p:nvSpPr>
            <p:cNvPr id="311393" name="Text Box 97"/>
            <p:cNvSpPr txBox="1">
              <a:spLocks noChangeArrowheads="1"/>
            </p:cNvSpPr>
            <p:nvPr/>
          </p:nvSpPr>
          <p:spPr bwMode="auto">
            <a:xfrm>
              <a:off x="720" y="12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5</a:t>
              </a:r>
            </a:p>
          </p:txBody>
        </p:sp>
        <p:sp>
          <p:nvSpPr>
            <p:cNvPr id="311394" name="Text Box 98"/>
            <p:cNvSpPr txBox="1">
              <a:spLocks noChangeArrowheads="1"/>
            </p:cNvSpPr>
            <p:nvPr/>
          </p:nvSpPr>
          <p:spPr bwMode="auto">
            <a:xfrm>
              <a:off x="720" y="148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4</a:t>
              </a:r>
            </a:p>
          </p:txBody>
        </p:sp>
        <p:sp>
          <p:nvSpPr>
            <p:cNvPr id="311395" name="Text Box 99"/>
            <p:cNvSpPr txBox="1">
              <a:spLocks noChangeArrowheads="1"/>
            </p:cNvSpPr>
            <p:nvPr/>
          </p:nvSpPr>
          <p:spPr bwMode="auto">
            <a:xfrm>
              <a:off x="720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3</a:t>
              </a:r>
            </a:p>
          </p:txBody>
        </p:sp>
        <p:sp>
          <p:nvSpPr>
            <p:cNvPr id="311396" name="Text Box 100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2</a:t>
              </a:r>
            </a:p>
          </p:txBody>
        </p:sp>
        <p:sp>
          <p:nvSpPr>
            <p:cNvPr id="311397" name="Text Box 101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1</a:t>
              </a:r>
            </a:p>
          </p:txBody>
        </p:sp>
        <p:sp>
          <p:nvSpPr>
            <p:cNvPr id="311398" name="Text Box 102"/>
            <p:cNvSpPr txBox="1">
              <a:spLocks noChangeArrowheads="1"/>
            </p:cNvSpPr>
            <p:nvPr/>
          </p:nvSpPr>
          <p:spPr bwMode="auto">
            <a:xfrm>
              <a:off x="720" y="244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i</a:t>
              </a:r>
              <a:r>
                <a:rPr lang="en-US" baseline="-25000"/>
                <a:t>0</a:t>
              </a:r>
            </a:p>
          </p:txBody>
        </p:sp>
        <p:sp>
          <p:nvSpPr>
            <p:cNvPr id="311399" name="Text Box 103"/>
            <p:cNvSpPr txBox="1">
              <a:spLocks noChangeArrowheads="1"/>
            </p:cNvSpPr>
            <p:nvPr/>
          </p:nvSpPr>
          <p:spPr bwMode="auto">
            <a:xfrm>
              <a:off x="2352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7</a:t>
              </a:r>
            </a:p>
          </p:txBody>
        </p:sp>
        <p:sp>
          <p:nvSpPr>
            <p:cNvPr id="311400" name="Text Box 104"/>
            <p:cNvSpPr txBox="1">
              <a:spLocks noChangeArrowheads="1"/>
            </p:cNvSpPr>
            <p:nvPr/>
          </p:nvSpPr>
          <p:spPr bwMode="auto">
            <a:xfrm>
              <a:off x="2352" y="10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6</a:t>
              </a:r>
            </a:p>
          </p:txBody>
        </p:sp>
        <p:sp>
          <p:nvSpPr>
            <p:cNvPr id="311401" name="Text Box 105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5</a:t>
              </a:r>
            </a:p>
          </p:txBody>
        </p:sp>
        <p:sp>
          <p:nvSpPr>
            <p:cNvPr id="311402" name="Text Box 106"/>
            <p:cNvSpPr txBox="1">
              <a:spLocks noChangeArrowheads="1"/>
            </p:cNvSpPr>
            <p:nvPr/>
          </p:nvSpPr>
          <p:spPr bwMode="auto">
            <a:xfrm>
              <a:off x="2352" y="153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4</a:t>
              </a:r>
            </a:p>
          </p:txBody>
        </p:sp>
        <p:sp>
          <p:nvSpPr>
            <p:cNvPr id="311403" name="Text Box 107"/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3</a:t>
              </a:r>
            </a:p>
          </p:txBody>
        </p:sp>
        <p:sp>
          <p:nvSpPr>
            <p:cNvPr id="311404" name="Text Box 108"/>
            <p:cNvSpPr txBox="1">
              <a:spLocks noChangeArrowheads="1"/>
            </p:cNvSpPr>
            <p:nvPr/>
          </p:nvSpPr>
          <p:spPr bwMode="auto">
            <a:xfrm>
              <a:off x="2352" y="20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2</a:t>
              </a:r>
            </a:p>
          </p:txBody>
        </p:sp>
        <p:sp>
          <p:nvSpPr>
            <p:cNvPr id="311405" name="Text Box 109"/>
            <p:cNvSpPr txBox="1">
              <a:spLocks noChangeArrowheads="1"/>
            </p:cNvSpPr>
            <p:nvPr/>
          </p:nvSpPr>
          <p:spPr bwMode="auto">
            <a:xfrm>
              <a:off x="2352" y="225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1</a:t>
              </a:r>
            </a:p>
          </p:txBody>
        </p:sp>
        <p:sp>
          <p:nvSpPr>
            <p:cNvPr id="311406" name="Text Box 110"/>
            <p:cNvSpPr txBox="1">
              <a:spLocks noChangeArrowheads="1"/>
            </p:cNvSpPr>
            <p:nvPr/>
          </p:nvSpPr>
          <p:spPr bwMode="auto">
            <a:xfrm>
              <a:off x="2352" y="249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</a:t>
              </a:r>
              <a:r>
                <a:rPr lang="en-US" baseline="-25000"/>
                <a:t>0</a:t>
              </a:r>
            </a:p>
          </p:txBody>
        </p:sp>
        <p:sp>
          <p:nvSpPr>
            <p:cNvPr id="311411" name="Text Box 115"/>
            <p:cNvSpPr txBox="1">
              <a:spLocks noChangeArrowheads="1"/>
            </p:cNvSpPr>
            <p:nvPr/>
          </p:nvSpPr>
          <p:spPr bwMode="auto">
            <a:xfrm>
              <a:off x="960" y="2880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Clock</a:t>
              </a:r>
            </a:p>
          </p:txBody>
        </p:sp>
      </p:grpSp>
      <p:sp>
        <p:nvSpPr>
          <p:cNvPr id="311413" name="Text Box 117"/>
          <p:cNvSpPr txBox="1">
            <a:spLocks noChangeArrowheads="1"/>
          </p:cNvSpPr>
          <p:nvPr/>
        </p:nvSpPr>
        <p:spPr bwMode="auto">
          <a:xfrm>
            <a:off x="3124200" y="914400"/>
            <a:ext cx="11080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0284487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File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124200"/>
            <a:ext cx="8294687" cy="3308350"/>
          </a:xfrm>
        </p:spPr>
        <p:txBody>
          <a:bodyPr/>
          <a:lstStyle/>
          <a:p>
            <a:pPr lvl="1"/>
            <a:r>
              <a:rPr lang="en-US" dirty="0"/>
              <a:t>Stores multiple words of memory</a:t>
            </a:r>
          </a:p>
          <a:p>
            <a:pPr lvl="2"/>
            <a:r>
              <a:rPr lang="en-US" dirty="0"/>
              <a:t>Address input specifies which word to read or write</a:t>
            </a:r>
          </a:p>
          <a:p>
            <a:pPr lvl="1"/>
            <a:r>
              <a:rPr lang="en-US" dirty="0"/>
              <a:t>Register file</a:t>
            </a:r>
          </a:p>
          <a:p>
            <a:pPr lvl="2"/>
            <a:r>
              <a:rPr lang="en-US" dirty="0"/>
              <a:t>Holds values of program registers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Register identifier serves as address</a:t>
            </a:r>
          </a:p>
          <a:p>
            <a:pPr lvl="3"/>
            <a:r>
              <a:rPr lang="en-US" dirty="0" smtClean="0"/>
              <a:t>ID 15 (0xF) </a:t>
            </a:r>
            <a:r>
              <a:rPr lang="en-US" dirty="0"/>
              <a:t>implies no read or write performed</a:t>
            </a:r>
          </a:p>
          <a:p>
            <a:pPr lvl="1"/>
            <a:r>
              <a:rPr lang="en-US" dirty="0"/>
              <a:t>Multiple Ports</a:t>
            </a:r>
          </a:p>
          <a:p>
            <a:pPr lvl="2"/>
            <a:r>
              <a:rPr lang="en-US" dirty="0"/>
              <a:t>Can read and/or write multiple words in one cycle</a:t>
            </a:r>
          </a:p>
          <a:p>
            <a:pPr lvl="3"/>
            <a:r>
              <a:rPr lang="en-US" dirty="0"/>
              <a:t>Each has separate address and data input/output</a:t>
            </a:r>
          </a:p>
          <a:p>
            <a:pPr lvl="2"/>
            <a:endParaRPr lang="en-US" dirty="0"/>
          </a:p>
        </p:txBody>
      </p:sp>
      <p:grpSp>
        <p:nvGrpSpPr>
          <p:cNvPr id="316440" name="Group 24"/>
          <p:cNvGrpSpPr>
            <a:grpSpLocks/>
          </p:cNvGrpSpPr>
          <p:nvPr/>
        </p:nvGrpSpPr>
        <p:grpSpPr bwMode="auto">
          <a:xfrm>
            <a:off x="2209800" y="990600"/>
            <a:ext cx="4618038" cy="2189163"/>
            <a:chOff x="1389" y="672"/>
            <a:chExt cx="2909" cy="1379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448" y="720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Register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file</a:t>
              </a:r>
            </a:p>
          </p:txBody>
        </p:sp>
        <p:sp>
          <p:nvSpPr>
            <p:cNvPr id="316421" name="Text Box 5"/>
            <p:cNvSpPr txBox="1">
              <a:spLocks noChangeArrowheads="1"/>
            </p:cNvSpPr>
            <p:nvPr/>
          </p:nvSpPr>
          <p:spPr bwMode="auto">
            <a:xfrm>
              <a:off x="2448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16422" name="Text Box 6"/>
            <p:cNvSpPr txBox="1">
              <a:spLocks noChangeArrowheads="1"/>
            </p:cNvSpPr>
            <p:nvPr/>
          </p:nvSpPr>
          <p:spPr bwMode="auto">
            <a:xfrm>
              <a:off x="2448" y="1392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  <p:sp>
          <p:nvSpPr>
            <p:cNvPr id="316423" name="Text Box 7"/>
            <p:cNvSpPr txBox="1">
              <a:spLocks noChangeArrowheads="1"/>
            </p:cNvSpPr>
            <p:nvPr/>
          </p:nvSpPr>
          <p:spPr bwMode="auto">
            <a:xfrm>
              <a:off x="3216" y="110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W</a:t>
              </a:r>
            </a:p>
          </p:txBody>
        </p:sp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3408" y="110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dstW</a:t>
              </a:r>
            </a:p>
          </p:txBody>
        </p:sp>
        <p:sp>
          <p:nvSpPr>
            <p:cNvPr id="316425" name="Oval 9"/>
            <p:cNvSpPr>
              <a:spLocks noChangeArrowheads="1"/>
            </p:cNvSpPr>
            <p:nvPr/>
          </p:nvSpPr>
          <p:spPr bwMode="auto">
            <a:xfrm>
              <a:off x="2160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srcA</a:t>
              </a: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 rot="16200000" flipV="1">
              <a:off x="2304" y="7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 rot="5400000" flipH="1" flipV="1">
              <a:off x="2303" y="91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 rot="16200000" flipV="1">
              <a:off x="2304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29" name="Line 13"/>
            <p:cNvSpPr>
              <a:spLocks noChangeShapeType="1"/>
            </p:cNvSpPr>
            <p:nvPr/>
          </p:nvSpPr>
          <p:spPr bwMode="auto">
            <a:xfrm rot="5400000" flipH="1" flipV="1">
              <a:off x="2303" y="1441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30" name="Line 14"/>
            <p:cNvSpPr>
              <a:spLocks noChangeShapeType="1"/>
            </p:cNvSpPr>
            <p:nvPr/>
          </p:nvSpPr>
          <p:spPr bwMode="auto">
            <a:xfrm rot="16200000" flipV="1">
              <a:off x="3552" y="9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31" name="Line 15"/>
            <p:cNvSpPr>
              <a:spLocks noChangeShapeType="1"/>
            </p:cNvSpPr>
            <p:nvPr/>
          </p:nvSpPr>
          <p:spPr bwMode="auto">
            <a:xfrm rot="16200000" flipV="1">
              <a:off x="3551" y="115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32" name="Oval 16"/>
            <p:cNvSpPr>
              <a:spLocks noChangeArrowheads="1"/>
            </p:cNvSpPr>
            <p:nvPr/>
          </p:nvSpPr>
          <p:spPr bwMode="auto">
            <a:xfrm>
              <a:off x="2160" y="67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valA</a:t>
              </a:r>
            </a:p>
          </p:txBody>
        </p:sp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160" y="139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srcB</a:t>
              </a:r>
            </a:p>
          </p:txBody>
        </p:sp>
        <p:sp>
          <p:nvSpPr>
            <p:cNvPr id="316434" name="Oval 18"/>
            <p:cNvSpPr>
              <a:spLocks noChangeArrowheads="1"/>
            </p:cNvSpPr>
            <p:nvPr/>
          </p:nvSpPr>
          <p:spPr bwMode="auto">
            <a:xfrm>
              <a:off x="2160" y="1200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valB</a:t>
              </a:r>
            </a:p>
          </p:txBody>
        </p:sp>
        <p:sp>
          <p:nvSpPr>
            <p:cNvPr id="316435" name="Oval 19"/>
            <p:cNvSpPr>
              <a:spLocks noChangeArrowheads="1"/>
            </p:cNvSpPr>
            <p:nvPr/>
          </p:nvSpPr>
          <p:spPr bwMode="auto">
            <a:xfrm>
              <a:off x="3408" y="91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valW</a:t>
              </a:r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1389" y="1104"/>
              <a:ext cx="77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400" b="0"/>
                <a:t>Read ports</a:t>
              </a: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3696" y="1104"/>
              <a:ext cx="602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/>
                <a:t>Write port</a:t>
              </a:r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 flipH="1" flipV="1">
              <a:off x="3216" y="16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3024" y="1872"/>
              <a:ext cx="338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sz="1400" b="0"/>
                <a:t>Clock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4083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Blocks</a:t>
            </a:r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967287" cy="5213350"/>
          </a:xfrm>
        </p:spPr>
        <p:txBody>
          <a:bodyPr/>
          <a:lstStyle/>
          <a:p>
            <a:r>
              <a:rPr lang="en-US"/>
              <a:t>Combinational Logic</a:t>
            </a:r>
          </a:p>
          <a:p>
            <a:pPr lvl="1"/>
            <a:r>
              <a:rPr lang="en-US"/>
              <a:t>Compute Boolean functions of inputs</a:t>
            </a:r>
          </a:p>
          <a:p>
            <a:pPr lvl="1"/>
            <a:r>
              <a:rPr lang="en-US"/>
              <a:t>Continuously respond to input changes</a:t>
            </a:r>
          </a:p>
          <a:p>
            <a:pPr lvl="1"/>
            <a:r>
              <a:rPr lang="en-US"/>
              <a:t>Operate on data and implement control</a:t>
            </a:r>
          </a:p>
          <a:p>
            <a:endParaRPr lang="en-US"/>
          </a:p>
          <a:p>
            <a:r>
              <a:rPr lang="en-US"/>
              <a:t>Storage Elements</a:t>
            </a:r>
          </a:p>
          <a:p>
            <a:pPr lvl="1"/>
            <a:r>
              <a:rPr lang="en-US"/>
              <a:t>Store bits</a:t>
            </a:r>
          </a:p>
          <a:p>
            <a:pPr lvl="1"/>
            <a:r>
              <a:rPr lang="en-US"/>
              <a:t>Addressable memories</a:t>
            </a:r>
          </a:p>
          <a:p>
            <a:pPr lvl="1"/>
            <a:r>
              <a:rPr lang="en-US"/>
              <a:t>Non-addressable registers</a:t>
            </a:r>
          </a:p>
          <a:p>
            <a:pPr lvl="1"/>
            <a:r>
              <a:rPr lang="en-US"/>
              <a:t>Loaded only as clock rises</a:t>
            </a:r>
          </a:p>
        </p:txBody>
      </p:sp>
      <p:grpSp>
        <p:nvGrpSpPr>
          <p:cNvPr id="324633" name="Group 25"/>
          <p:cNvGrpSpPr>
            <a:grpSpLocks/>
          </p:cNvGrpSpPr>
          <p:nvPr/>
        </p:nvGrpSpPr>
        <p:grpSpPr bwMode="auto">
          <a:xfrm>
            <a:off x="4648200" y="4343400"/>
            <a:ext cx="2817813" cy="1600200"/>
            <a:chOff x="2163" y="624"/>
            <a:chExt cx="1775" cy="1008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2451" y="672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Register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file</a:t>
              </a:r>
            </a:p>
          </p:txBody>
        </p:sp>
        <p:sp>
          <p:nvSpPr>
            <p:cNvPr id="324614" name="Text Box 6"/>
            <p:cNvSpPr txBox="1">
              <a:spLocks noChangeArrowheads="1"/>
            </p:cNvSpPr>
            <p:nvPr/>
          </p:nvSpPr>
          <p:spPr bwMode="auto">
            <a:xfrm>
              <a:off x="2451" y="816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24615" name="Text Box 7"/>
            <p:cNvSpPr txBox="1">
              <a:spLocks noChangeArrowheads="1"/>
            </p:cNvSpPr>
            <p:nvPr/>
          </p:nvSpPr>
          <p:spPr bwMode="auto">
            <a:xfrm>
              <a:off x="2451" y="134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  <p:sp>
          <p:nvSpPr>
            <p:cNvPr id="324616" name="Text Box 8"/>
            <p:cNvSpPr txBox="1">
              <a:spLocks noChangeArrowheads="1"/>
            </p:cNvSpPr>
            <p:nvPr/>
          </p:nvSpPr>
          <p:spPr bwMode="auto">
            <a:xfrm>
              <a:off x="3219" y="1056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W</a:t>
              </a:r>
            </a:p>
          </p:txBody>
        </p:sp>
        <p:sp>
          <p:nvSpPr>
            <p:cNvPr id="324617" name="Oval 9"/>
            <p:cNvSpPr>
              <a:spLocks noChangeArrowheads="1"/>
            </p:cNvSpPr>
            <p:nvPr/>
          </p:nvSpPr>
          <p:spPr bwMode="auto">
            <a:xfrm>
              <a:off x="3411" y="105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dstW</a:t>
              </a:r>
            </a:p>
          </p:txBody>
        </p:sp>
        <p:sp>
          <p:nvSpPr>
            <p:cNvPr id="324618" name="Oval 10"/>
            <p:cNvSpPr>
              <a:spLocks noChangeArrowheads="1"/>
            </p:cNvSpPr>
            <p:nvPr/>
          </p:nvSpPr>
          <p:spPr bwMode="auto">
            <a:xfrm>
              <a:off x="2163" y="81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srcA</a:t>
              </a:r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 rot="16200000" flipV="1">
              <a:off x="2307" y="6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 rot="5400000" flipH="1" flipV="1">
              <a:off x="2306" y="86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1" name="Line 13"/>
            <p:cNvSpPr>
              <a:spLocks noChangeShapeType="1"/>
            </p:cNvSpPr>
            <p:nvPr/>
          </p:nvSpPr>
          <p:spPr bwMode="auto">
            <a:xfrm rot="16200000" flipV="1">
              <a:off x="2307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2" name="Line 14"/>
            <p:cNvSpPr>
              <a:spLocks noChangeShapeType="1"/>
            </p:cNvSpPr>
            <p:nvPr/>
          </p:nvSpPr>
          <p:spPr bwMode="auto">
            <a:xfrm rot="5400000" flipH="1" flipV="1">
              <a:off x="2306" y="139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3" name="Line 15"/>
            <p:cNvSpPr>
              <a:spLocks noChangeShapeType="1"/>
            </p:cNvSpPr>
            <p:nvPr/>
          </p:nvSpPr>
          <p:spPr bwMode="auto">
            <a:xfrm rot="16200000" flipV="1">
              <a:off x="3555" y="9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4" name="Line 16"/>
            <p:cNvSpPr>
              <a:spLocks noChangeShapeType="1"/>
            </p:cNvSpPr>
            <p:nvPr/>
          </p:nvSpPr>
          <p:spPr bwMode="auto">
            <a:xfrm rot="16200000" flipV="1">
              <a:off x="3554" y="110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5" name="Oval 17"/>
            <p:cNvSpPr>
              <a:spLocks noChangeArrowheads="1"/>
            </p:cNvSpPr>
            <p:nvPr/>
          </p:nvSpPr>
          <p:spPr bwMode="auto">
            <a:xfrm>
              <a:off x="2163" y="62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valA</a:t>
              </a:r>
            </a:p>
          </p:txBody>
        </p:sp>
        <p:sp>
          <p:nvSpPr>
            <p:cNvPr id="324626" name="Oval 18"/>
            <p:cNvSpPr>
              <a:spLocks noChangeArrowheads="1"/>
            </p:cNvSpPr>
            <p:nvPr/>
          </p:nvSpPr>
          <p:spPr bwMode="auto">
            <a:xfrm>
              <a:off x="2163" y="134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srcB</a:t>
              </a:r>
            </a:p>
          </p:txBody>
        </p:sp>
        <p:sp>
          <p:nvSpPr>
            <p:cNvPr id="324627" name="Oval 19"/>
            <p:cNvSpPr>
              <a:spLocks noChangeArrowheads="1"/>
            </p:cNvSpPr>
            <p:nvPr/>
          </p:nvSpPr>
          <p:spPr bwMode="auto">
            <a:xfrm>
              <a:off x="2163" y="115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valB</a:t>
              </a:r>
            </a:p>
          </p:txBody>
        </p:sp>
        <p:sp>
          <p:nvSpPr>
            <p:cNvPr id="324628" name="Oval 20"/>
            <p:cNvSpPr>
              <a:spLocks noChangeArrowheads="1"/>
            </p:cNvSpPr>
            <p:nvPr/>
          </p:nvSpPr>
          <p:spPr bwMode="auto">
            <a:xfrm>
              <a:off x="3411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valW</a:t>
              </a:r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 rot="-5400000" flipH="1" flipV="1">
              <a:off x="3504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32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338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 b="0"/>
                <a:t>Clock</a:t>
              </a:r>
            </a:p>
          </p:txBody>
        </p:sp>
      </p:grpSp>
      <p:grpSp>
        <p:nvGrpSpPr>
          <p:cNvPr id="324663" name="Group 55"/>
          <p:cNvGrpSpPr>
            <a:grpSpLocks/>
          </p:cNvGrpSpPr>
          <p:nvPr/>
        </p:nvGrpSpPr>
        <p:grpSpPr bwMode="auto">
          <a:xfrm>
            <a:off x="4572000" y="762000"/>
            <a:ext cx="1685925" cy="1752600"/>
            <a:chOff x="1434" y="2352"/>
            <a:chExt cx="1062" cy="1104"/>
          </a:xfrm>
        </p:grpSpPr>
        <p:sp>
          <p:nvSpPr>
            <p:cNvPr id="324637" name="Line 29"/>
            <p:cNvSpPr>
              <a:spLocks noChangeShapeType="1"/>
            </p:cNvSpPr>
            <p:nvPr/>
          </p:nvSpPr>
          <p:spPr bwMode="auto">
            <a:xfrm rot="5400000">
              <a:off x="20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4638" name="Group 30"/>
            <p:cNvGrpSpPr>
              <a:grpSpLocks/>
            </p:cNvGrpSpPr>
            <p:nvPr/>
          </p:nvGrpSpPr>
          <p:grpSpPr bwMode="auto">
            <a:xfrm>
              <a:off x="2016" y="2640"/>
              <a:ext cx="288" cy="816"/>
              <a:chOff x="3984" y="2832"/>
              <a:chExt cx="288" cy="816"/>
            </a:xfrm>
          </p:grpSpPr>
          <p:sp>
            <p:nvSpPr>
              <p:cNvPr id="324639" name="Freeform 31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0" name="Text Box 32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L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U</a:t>
                </a:r>
              </a:p>
            </p:txBody>
          </p:sp>
        </p:grpSp>
        <p:sp>
          <p:nvSpPr>
            <p:cNvPr id="324642" name="Line 34"/>
            <p:cNvSpPr>
              <a:spLocks noChangeShapeType="1"/>
            </p:cNvSpPr>
            <p:nvPr/>
          </p:nvSpPr>
          <p:spPr bwMode="auto">
            <a:xfrm rot="5400000" flipV="1">
              <a:off x="2400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43" name="Rectangle 35"/>
            <p:cNvSpPr>
              <a:spLocks noChangeArrowheads="1"/>
            </p:cNvSpPr>
            <p:nvPr/>
          </p:nvSpPr>
          <p:spPr bwMode="auto">
            <a:xfrm>
              <a:off x="1968" y="2352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fun</a:t>
              </a:r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>
              <a:off x="1824" y="278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8" name="Line 50"/>
            <p:cNvSpPr>
              <a:spLocks noChangeShapeType="1"/>
            </p:cNvSpPr>
            <p:nvPr/>
          </p:nvSpPr>
          <p:spPr bwMode="auto">
            <a:xfrm>
              <a:off x="1824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9" name="Rectangle 51"/>
            <p:cNvSpPr>
              <a:spLocks noChangeArrowheads="1"/>
            </p:cNvSpPr>
            <p:nvPr/>
          </p:nvSpPr>
          <p:spPr bwMode="auto">
            <a:xfrm>
              <a:off x="1440" y="2688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</a:p>
          </p:txBody>
        </p:sp>
        <p:sp>
          <p:nvSpPr>
            <p:cNvPr id="324660" name="Rectangle 52"/>
            <p:cNvSpPr>
              <a:spLocks noChangeArrowheads="1"/>
            </p:cNvSpPr>
            <p:nvPr/>
          </p:nvSpPr>
          <p:spPr bwMode="auto">
            <a:xfrm>
              <a:off x="1434" y="3196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</a:p>
          </p:txBody>
        </p:sp>
      </p:grpSp>
      <p:grpSp>
        <p:nvGrpSpPr>
          <p:cNvPr id="324665" name="Group 57"/>
          <p:cNvGrpSpPr>
            <a:grpSpLocks/>
          </p:cNvGrpSpPr>
          <p:nvPr/>
        </p:nvGrpSpPr>
        <p:grpSpPr bwMode="auto">
          <a:xfrm>
            <a:off x="6096000" y="2209800"/>
            <a:ext cx="1371600" cy="1128713"/>
            <a:chOff x="2304" y="2928"/>
            <a:chExt cx="864" cy="711"/>
          </a:xfrm>
        </p:grpSpPr>
        <p:sp>
          <p:nvSpPr>
            <p:cNvPr id="324644" name="Line 36"/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647" name="AutoShape 39"/>
            <p:cNvSpPr>
              <a:spLocks noChangeArrowheads="1"/>
            </p:cNvSpPr>
            <p:nvPr/>
          </p:nvSpPr>
          <p:spPr bwMode="auto">
            <a:xfrm>
              <a:off x="2496" y="292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MUX</a:t>
              </a:r>
            </a:p>
          </p:txBody>
        </p:sp>
        <p:sp>
          <p:nvSpPr>
            <p:cNvPr id="324649" name="Rectangle 41"/>
            <p:cNvSpPr>
              <a:spLocks noChangeArrowheads="1"/>
            </p:cNvSpPr>
            <p:nvPr/>
          </p:nvSpPr>
          <p:spPr bwMode="auto">
            <a:xfrm>
              <a:off x="2496" y="29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0</a:t>
              </a:r>
            </a:p>
          </p:txBody>
        </p:sp>
        <p:sp>
          <p:nvSpPr>
            <p:cNvPr id="324650" name="Rectangle 42"/>
            <p:cNvSpPr>
              <a:spLocks noChangeArrowheads="1"/>
            </p:cNvSpPr>
            <p:nvPr/>
          </p:nvSpPr>
          <p:spPr bwMode="auto">
            <a:xfrm>
              <a:off x="2496" y="340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1</a:t>
              </a:r>
            </a:p>
          </p:txBody>
        </p:sp>
        <p:sp>
          <p:nvSpPr>
            <p:cNvPr id="324661" name="Line 53"/>
            <p:cNvSpPr>
              <a:spLocks noChangeShapeType="1"/>
            </p:cNvSpPr>
            <p:nvPr/>
          </p:nvSpPr>
          <p:spPr bwMode="auto">
            <a:xfrm>
              <a:off x="2304" y="307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64" name="Line 56"/>
            <p:cNvSpPr>
              <a:spLocks noChangeShapeType="1"/>
            </p:cNvSpPr>
            <p:nvPr/>
          </p:nvSpPr>
          <p:spPr bwMode="auto">
            <a:xfrm>
              <a:off x="2304" y="350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4674" name="Group 66"/>
          <p:cNvGrpSpPr>
            <a:grpSpLocks/>
          </p:cNvGrpSpPr>
          <p:nvPr/>
        </p:nvGrpSpPr>
        <p:grpSpPr bwMode="auto">
          <a:xfrm>
            <a:off x="7162800" y="990600"/>
            <a:ext cx="1371600" cy="1066800"/>
            <a:chOff x="1920" y="3168"/>
            <a:chExt cx="864" cy="672"/>
          </a:xfrm>
        </p:grpSpPr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2496" y="345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668" name="AutoShape 60"/>
            <p:cNvSpPr>
              <a:spLocks noChangeArrowheads="1"/>
            </p:cNvSpPr>
            <p:nvPr/>
          </p:nvSpPr>
          <p:spPr bwMode="auto">
            <a:xfrm>
              <a:off x="2112" y="316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000" b="0"/>
                <a:t>=</a:t>
              </a:r>
            </a:p>
          </p:txBody>
        </p:sp>
        <p:sp>
          <p:nvSpPr>
            <p:cNvPr id="324671" name="Line 63"/>
            <p:cNvSpPr>
              <a:spLocks noChangeShapeType="1"/>
            </p:cNvSpPr>
            <p:nvPr/>
          </p:nvSpPr>
          <p:spPr bwMode="auto">
            <a:xfrm>
              <a:off x="1920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72" name="Line 64"/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4676" name="Group 68"/>
          <p:cNvGrpSpPr>
            <a:grpSpLocks/>
          </p:cNvGrpSpPr>
          <p:nvPr/>
        </p:nvGrpSpPr>
        <p:grpSpPr bwMode="auto">
          <a:xfrm>
            <a:off x="7620000" y="4419600"/>
            <a:ext cx="990600" cy="1846263"/>
            <a:chOff x="2928" y="2784"/>
            <a:chExt cx="624" cy="1163"/>
          </a:xfrm>
        </p:grpSpPr>
        <p:sp>
          <p:nvSpPr>
            <p:cNvPr id="324636" name="Line 28"/>
            <p:cNvSpPr>
              <a:spLocks noChangeShapeType="1"/>
            </p:cNvSpPr>
            <p:nvPr/>
          </p:nvSpPr>
          <p:spPr bwMode="auto">
            <a:xfrm rot="5400000" flipV="1">
              <a:off x="3432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51" name="Rectangle 43"/>
            <p:cNvSpPr>
              <a:spLocks noChangeArrowheads="1"/>
            </p:cNvSpPr>
            <p:nvPr/>
          </p:nvSpPr>
          <p:spPr bwMode="auto">
            <a:xfrm>
              <a:off x="3168" y="2784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324652" name="Line 44"/>
            <p:cNvSpPr>
              <a:spLocks noChangeShapeType="1"/>
            </p:cNvSpPr>
            <p:nvPr/>
          </p:nvSpPr>
          <p:spPr bwMode="auto">
            <a:xfrm>
              <a:off x="3216" y="3600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3" name="Text Box 45"/>
            <p:cNvSpPr txBox="1">
              <a:spLocks noChangeArrowheads="1"/>
            </p:cNvSpPr>
            <p:nvPr/>
          </p:nvSpPr>
          <p:spPr bwMode="auto">
            <a:xfrm>
              <a:off x="2976" y="3733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Clock</a:t>
              </a:r>
            </a:p>
          </p:txBody>
        </p:sp>
        <p:sp>
          <p:nvSpPr>
            <p:cNvPr id="324675" name="Line 67"/>
            <p:cNvSpPr>
              <a:spLocks noChangeShapeType="1"/>
            </p:cNvSpPr>
            <p:nvPr/>
          </p:nvSpPr>
          <p:spPr bwMode="auto">
            <a:xfrm rot="5400000" flipV="1">
              <a:off x="3048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6351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07" name="Rectangle 79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9808" name="Rectangle 80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614987" cy="779463"/>
          </a:xfrm>
        </p:spPr>
        <p:txBody>
          <a:bodyPr/>
          <a:lstStyle/>
          <a:p>
            <a:r>
              <a:rPr lang="en-US" dirty="0"/>
              <a:t>SEQ Hardware Structure</a:t>
            </a:r>
          </a:p>
        </p:txBody>
      </p:sp>
      <p:sp>
        <p:nvSpPr>
          <p:cNvPr id="3298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5213350"/>
          </a:xfrm>
        </p:spPr>
        <p:txBody>
          <a:bodyPr/>
          <a:lstStyle/>
          <a:p>
            <a:r>
              <a:rPr lang="en-US" sz="2000" dirty="0"/>
              <a:t>State</a:t>
            </a:r>
          </a:p>
          <a:p>
            <a:pPr lvl="1"/>
            <a:r>
              <a:rPr lang="en-US" sz="1800" dirty="0"/>
              <a:t>Program counter register (PC)</a:t>
            </a:r>
          </a:p>
          <a:p>
            <a:pPr lvl="1"/>
            <a:r>
              <a:rPr lang="en-US" sz="1800" dirty="0"/>
              <a:t>Condition code register (CC)</a:t>
            </a:r>
          </a:p>
          <a:p>
            <a:pPr lvl="1"/>
            <a:r>
              <a:rPr lang="en-US" sz="1800" dirty="0"/>
              <a:t>Register File</a:t>
            </a:r>
          </a:p>
          <a:p>
            <a:pPr lvl="1"/>
            <a:r>
              <a:rPr lang="en-US" sz="1800" dirty="0"/>
              <a:t>Memories</a:t>
            </a:r>
          </a:p>
          <a:p>
            <a:pPr lvl="2"/>
            <a:r>
              <a:rPr lang="en-US" sz="1600" dirty="0"/>
              <a:t>Access same memory space</a:t>
            </a:r>
          </a:p>
          <a:p>
            <a:pPr lvl="2"/>
            <a:r>
              <a:rPr lang="en-US" sz="1600" dirty="0"/>
              <a:t>Data: for reading/writing program data</a:t>
            </a:r>
          </a:p>
          <a:p>
            <a:pPr lvl="2"/>
            <a:r>
              <a:rPr lang="en-US" sz="1600" dirty="0"/>
              <a:t>Instruction: for reading instructions</a:t>
            </a:r>
          </a:p>
          <a:p>
            <a:r>
              <a:rPr lang="en-US" sz="2000" dirty="0"/>
              <a:t>Instruction Flow</a:t>
            </a:r>
          </a:p>
          <a:p>
            <a:pPr lvl="1"/>
            <a:r>
              <a:rPr lang="en-US" sz="1800" dirty="0"/>
              <a:t>Read instruction at address specified by PC</a:t>
            </a:r>
          </a:p>
          <a:p>
            <a:pPr lvl="1"/>
            <a:r>
              <a:rPr lang="en-US" sz="1800" dirty="0"/>
              <a:t>Process through stages</a:t>
            </a:r>
          </a:p>
          <a:p>
            <a:pPr lvl="1"/>
            <a:r>
              <a:rPr lang="en-US" sz="1800" dirty="0"/>
              <a:t>Update program counter</a:t>
            </a:r>
          </a:p>
        </p:txBody>
      </p:sp>
      <p:sp>
        <p:nvSpPr>
          <p:cNvPr id="329810" name="Freeform 82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1" name="Freeform 83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2" name="Rectangle 84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3" name="Rectangle 85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29814" name="Rectangle 86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29815" name="Rectangle 87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6" name="Rectangle 88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7" name="Rectangle 89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29818" name="Rectangle 90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29819" name="Rectangle 91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29820" name="Rectangle 92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29821" name="Rectangle 93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2" name="Rectangle 94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3" name="Rectangle 95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29824" name="Rectangle 96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29825" name="Rectangle 97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29826" name="Rectangle 98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7" name="Rectangle 99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8" name="Rectangle 100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29829" name="Rectangle 101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29832" name="Group 104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29830" name="Freeform 102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31" name="Freeform 103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833" name="Rectangle 105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29834" name="Rectangle 106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29835" name="Rectangle 107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29836" name="Rectangle 108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37" name="Rectangle 109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38" name="Rectangle 110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29839" name="Rectangle 111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29842" name="Group 114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29840" name="Line 112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41" name="Freeform 113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843" name="Rectangle 115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4" name="Rectangle 116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29845" name="Rectangle 117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6" name="Rectangle 118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29847" name="Rectangle 119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8" name="Rectangle 120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29849" name="Rectangle 121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0" name="Rectangle 122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29851" name="Rectangle 123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2" name="Rectangle 124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29853" name="Rectangle 125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4" name="Rectangle 126"/>
          <p:cNvSpPr>
            <a:spLocks noChangeArrowheads="1"/>
          </p:cNvSpPr>
          <p:nvPr/>
        </p:nvSpPr>
        <p:spPr bwMode="auto">
          <a:xfrm>
            <a:off x="5622925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29855" name="Rectangle 127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29856" name="Rectangle 128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29857" name="Rectangle 129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29858" name="Rectangle 130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859" name="Rectangle 131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29860" name="Rectangle 132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29861" name="Rectangle 133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62" name="Rectangle 134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63" name="Rectangle 135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4" name="Rectangle 136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5" name="Rectangle 137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66" name="Rectangle 138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67" name="Rectangle 139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8" name="Rectangle 140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29869" name="Rectangle 141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0" name="Rectangle 142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29871" name="Rectangle 143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2" name="Rectangle 144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29873" name="Rectangle 145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4" name="Rectangle 146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29875" name="Rectangle 147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76" name="Rectangle 148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77" name="Rectangle 149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8" name="Rectangle 150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9" name="Rectangle 151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80" name="Rectangle 152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81" name="Rectangle 153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2" name="Rectangle 154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29883" name="Rectangle 155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4" name="Rectangle 156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29885" name="Rectangle 157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6" name="Rectangle 158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29887" name="Rectangle 159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8" name="Rectangle 160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29889" name="Rectangle 161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90" name="Rectangle 162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29907" name="Group 179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29891" name="Freeform 163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2" name="Freeform 164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3" name="Freeform 165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4" name="Freeform 166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5" name="Freeform 167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6" name="Freeform 168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7" name="Freeform 169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8" name="Freeform 170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9" name="Freeform 171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0" name="Freeform 172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1" name="Freeform 173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2" name="Freeform 174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3" name="Freeform 175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4" name="Freeform 176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5" name="Freeform 177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6" name="Freeform 178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908" name="Rectangle 180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09" name="Rectangle 181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0" name="Freeform 182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1" name="Rectangle 183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2" name="Rectangle 184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29913" name="Rectangle 185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4" name="Freeform 186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5" name="Rectangle 187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6" name="Rectangle 188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29917" name="Rectangle 189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18" name="Rectangle 190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29919" name="Rectangle 191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29920" name="Rectangle 192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21" name="Rectangle 193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29922" name="Rectangle 194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3" name="Rectangle 195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4" name="Freeform 196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5" name="Rectangle 197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6" name="Rectangle 198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29927" name="Rectangle 199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28" name="Rectangle 200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29929" name="Rectangle 201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0" name="Rectangle 202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1" name="Freeform 203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2" name="Rectangle 204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3" name="Rectangle 205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29934" name="Rectangle 206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35" name="Rectangle 207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29936" name="Rectangle 208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7" name="Rectangle 209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 smtClean="0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29938" name="Rectangle 210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9" name="Rectangle 211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0" name="Freeform 212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1" name="Rectangle 213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2" name="Rectangle 214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29943" name="Rectangle 215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4" name="Freeform 216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5" name="Rectangle 217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6" name="Rectangle 218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7" name="Rectangle 219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8" name="Rectangle 220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9" name="Freeform 221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0" name="Rectangle 222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1" name="Rectangle 223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2" name="Freeform 224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3" name="Rectangle 225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4" name="Rectangle 226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29955" name="Rectangle 227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29956" name="Rectangle 228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7" name="Rectangle 229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8" name="Freeform 230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9" name="Rectangle 231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0" name="Rectangle 232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29961" name="Rectangle 233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2" name="Freeform 234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3" name="Freeform 235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4" name="Freeform 236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5" name="Freeform 237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6" name="Freeform 238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7" name="Freeform 239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8" name="Freeform 240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9" name="Freeform 241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0" name="Rectangle 242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1" name="Rectangle 243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2" name="Rectangle 244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3" name="Rectangle 245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4" name="Rectangle 246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29975" name="Rectangle 247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6" name="Rectangle 248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29977" name="Rectangle 249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78" name="Rectangle 250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29979" name="Rectangle 251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0" name="Freeform 252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1" name="Freeform 253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2" name="Rectangle 254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3" name="Rectangle 255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768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614987" cy="779463"/>
          </a:xfrm>
        </p:spPr>
        <p:txBody>
          <a:bodyPr/>
          <a:lstStyle/>
          <a:p>
            <a:r>
              <a:rPr lang="en-US" dirty="0"/>
              <a:t>SEQ Stages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5213350"/>
          </a:xfrm>
        </p:spPr>
        <p:txBody>
          <a:bodyPr/>
          <a:lstStyle/>
          <a:p>
            <a:r>
              <a:rPr lang="en-US" sz="2000"/>
              <a:t>Fetch</a:t>
            </a:r>
          </a:p>
          <a:p>
            <a:pPr lvl="1"/>
            <a:r>
              <a:rPr lang="en-US" sz="1800"/>
              <a:t>Read instruction from instruction memory</a:t>
            </a:r>
          </a:p>
          <a:p>
            <a:r>
              <a:rPr lang="en-US" sz="2000"/>
              <a:t>Decode</a:t>
            </a:r>
          </a:p>
          <a:p>
            <a:pPr lvl="1"/>
            <a:r>
              <a:rPr lang="en-US" sz="1800"/>
              <a:t>Read program registers</a:t>
            </a:r>
          </a:p>
          <a:p>
            <a:r>
              <a:rPr lang="en-US" sz="2000"/>
              <a:t>Execute</a:t>
            </a:r>
          </a:p>
          <a:p>
            <a:pPr lvl="1"/>
            <a:r>
              <a:rPr lang="en-US" sz="1800"/>
              <a:t>Compute value or address</a:t>
            </a:r>
          </a:p>
          <a:p>
            <a:r>
              <a:rPr lang="en-US" sz="2000"/>
              <a:t>Memory</a:t>
            </a:r>
          </a:p>
          <a:p>
            <a:pPr lvl="1"/>
            <a:r>
              <a:rPr lang="en-US" sz="1800"/>
              <a:t>Read or write data</a:t>
            </a:r>
          </a:p>
          <a:p>
            <a:r>
              <a:rPr lang="en-US" sz="2000"/>
              <a:t>Write Back</a:t>
            </a:r>
          </a:p>
          <a:p>
            <a:pPr lvl="1"/>
            <a:r>
              <a:rPr lang="en-US" sz="1800"/>
              <a:t>Write program registers</a:t>
            </a:r>
          </a:p>
          <a:p>
            <a:r>
              <a:rPr lang="en-US" sz="2000"/>
              <a:t>PC</a:t>
            </a:r>
          </a:p>
          <a:p>
            <a:pPr lvl="1"/>
            <a:r>
              <a:rPr lang="en-US" sz="1800"/>
              <a:t>Update program counter</a:t>
            </a:r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30778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79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6" name="Rectangle 34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9" name="Rectangle 47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30800" name="Rectangle 48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01" name="Rectangle 49"/>
          <p:cNvSpPr>
            <a:spLocks noChangeArrowheads="1"/>
          </p:cNvSpPr>
          <p:nvPr/>
        </p:nvSpPr>
        <p:spPr bwMode="auto">
          <a:xfrm>
            <a:off x="5638800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30802" name="Rectangle 50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30803" name="Rectangle 51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30804" name="Rectangle 52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30805" name="Rectangle 53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06" name="Rectangle 54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30807" name="Rectangle 55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30808" name="Rectangle 56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32" name="Rectangle 80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34" name="Rectangle 82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5" name="Rectangle 83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36" name="Rectangle 84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5" name="Rectangle 103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7" name="Freeform 105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1" name="Freeform 109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1" name="Freeform 119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8" name="Freeform 126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0" name="Rectangle 128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30881" name="Rectangle 129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82" name="Rectangle 130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4" name="Rectangle 132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 smtClean="0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30885" name="Rectangle 133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6" name="Rectangle 134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7" name="Freeform 135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8" name="Rectangle 136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9" name="Rectangle 137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890" name="Rectangle 138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1" name="Freeform 139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2" name="Rectangle 140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3" name="Rectangle 141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5" name="Rectangle 143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6" name="Freeform 144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7" name="Rectangle 145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8" name="Rectangle 146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9" name="Freeform 147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0" name="Rectangle 148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5" name="Freeform 153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9" name="Freeform 157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0" name="Freeform 158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1" name="Freeform 159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2" name="Freeform 160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3" name="Freeform 161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4" name="Freeform 162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5" name="Freeform 163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6" name="Freeform 164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924" name="Rectangle 172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26" name="Rectangle 174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7" name="Freeform 175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8" name="Freeform 176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9" name="Rectangle 177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30" name="Rectangle 178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468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Decoding</a:t>
            </a:r>
          </a:p>
        </p:txBody>
      </p:sp>
      <p:sp>
        <p:nvSpPr>
          <p:cNvPr id="334021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290513" y="4572000"/>
            <a:ext cx="8294687" cy="1860550"/>
          </a:xfrm>
        </p:spPr>
        <p:txBody>
          <a:bodyPr/>
          <a:lstStyle/>
          <a:p>
            <a:pPr>
              <a:tabLst>
                <a:tab pos="3829050" algn="l"/>
              </a:tabLst>
            </a:pPr>
            <a:r>
              <a:rPr lang="en-US"/>
              <a:t>Instruction Format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Instruction byte	icode:ifun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Optional register byte	rA:rB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Optional constant word	valC</a:t>
            </a:r>
          </a:p>
        </p:txBody>
      </p:sp>
      <p:grpSp>
        <p:nvGrpSpPr>
          <p:cNvPr id="334020" name="Group 196"/>
          <p:cNvGrpSpPr>
            <a:grpSpLocks/>
          </p:cNvGrpSpPr>
          <p:nvPr/>
        </p:nvGrpSpPr>
        <p:grpSpPr bwMode="auto">
          <a:xfrm>
            <a:off x="1524000" y="1219200"/>
            <a:ext cx="5181600" cy="3176588"/>
            <a:chOff x="1008" y="1189"/>
            <a:chExt cx="3264" cy="2001"/>
          </a:xfrm>
        </p:grpSpPr>
        <p:grpSp>
          <p:nvGrpSpPr>
            <p:cNvPr id="333904" name="Group 80"/>
            <p:cNvGrpSpPr>
              <a:grpSpLocks/>
            </p:cNvGrpSpPr>
            <p:nvPr/>
          </p:nvGrpSpPr>
          <p:grpSpPr bwMode="auto">
            <a:xfrm>
              <a:off x="1968" y="1680"/>
              <a:ext cx="384" cy="192"/>
              <a:chOff x="1536" y="2208"/>
              <a:chExt cx="384" cy="192"/>
            </a:xfrm>
          </p:grpSpPr>
          <p:sp>
            <p:nvSpPr>
              <p:cNvPr id="333905" name="Rectangle 81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3906" name="Rectangle 82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33907" name="Rectangle 83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333908" name="Group 84"/>
            <p:cNvGrpSpPr>
              <a:grpSpLocks/>
            </p:cNvGrpSpPr>
            <p:nvPr/>
          </p:nvGrpSpPr>
          <p:grpSpPr bwMode="auto">
            <a:xfrm>
              <a:off x="2352" y="1680"/>
              <a:ext cx="384" cy="192"/>
              <a:chOff x="1920" y="2208"/>
              <a:chExt cx="384" cy="192"/>
            </a:xfrm>
          </p:grpSpPr>
          <p:sp>
            <p:nvSpPr>
              <p:cNvPr id="333909" name="Rectangle 85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33910" name="Rectangle 86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33911" name="Rectangle 87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33912" name="Rectangle 88"/>
            <p:cNvSpPr>
              <a:spLocks noChangeArrowheads="1"/>
            </p:cNvSpPr>
            <p:nvPr/>
          </p:nvSpPr>
          <p:spPr bwMode="auto">
            <a:xfrm>
              <a:off x="2736" y="168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  <p:sp>
          <p:nvSpPr>
            <p:cNvPr id="334004" name="Text Box 180"/>
            <p:cNvSpPr txBox="1">
              <a:spLocks noChangeArrowheads="1"/>
            </p:cNvSpPr>
            <p:nvPr/>
          </p:nvSpPr>
          <p:spPr bwMode="auto">
            <a:xfrm>
              <a:off x="1008" y="2208"/>
              <a:ext cx="60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icode</a:t>
              </a:r>
            </a:p>
          </p:txBody>
        </p:sp>
        <p:sp>
          <p:nvSpPr>
            <p:cNvPr id="334006" name="Text Box 182"/>
            <p:cNvSpPr txBox="1">
              <a:spLocks noChangeArrowheads="1"/>
            </p:cNvSpPr>
            <p:nvPr/>
          </p:nvSpPr>
          <p:spPr bwMode="auto">
            <a:xfrm>
              <a:off x="1008" y="2400"/>
              <a:ext cx="60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ifun</a:t>
              </a:r>
            </a:p>
          </p:txBody>
        </p:sp>
        <p:sp>
          <p:nvSpPr>
            <p:cNvPr id="334007" name="Text Box 183"/>
            <p:cNvSpPr txBox="1">
              <a:spLocks noChangeArrowheads="1"/>
            </p:cNvSpPr>
            <p:nvPr/>
          </p:nvSpPr>
          <p:spPr bwMode="auto">
            <a:xfrm>
              <a:off x="1008" y="2592"/>
              <a:ext cx="60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rA</a:t>
              </a:r>
            </a:p>
          </p:txBody>
        </p:sp>
        <p:sp>
          <p:nvSpPr>
            <p:cNvPr id="334008" name="Text Box 184"/>
            <p:cNvSpPr txBox="1">
              <a:spLocks noChangeArrowheads="1"/>
            </p:cNvSpPr>
            <p:nvPr/>
          </p:nvSpPr>
          <p:spPr bwMode="auto">
            <a:xfrm>
              <a:off x="1008" y="2784"/>
              <a:ext cx="60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rB</a:t>
              </a:r>
            </a:p>
          </p:txBody>
        </p:sp>
        <p:sp>
          <p:nvSpPr>
            <p:cNvPr id="334009" name="Text Box 185"/>
            <p:cNvSpPr txBox="1">
              <a:spLocks noChangeArrowheads="1"/>
            </p:cNvSpPr>
            <p:nvPr/>
          </p:nvSpPr>
          <p:spPr bwMode="auto">
            <a:xfrm>
              <a:off x="1008" y="2976"/>
              <a:ext cx="601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/>
              <a:r>
                <a:rPr lang="en-US"/>
                <a:t>valC</a:t>
              </a:r>
            </a:p>
          </p:txBody>
        </p:sp>
        <p:sp>
          <p:nvSpPr>
            <p:cNvPr id="334010" name="Freeform 186"/>
            <p:cNvSpPr>
              <a:spLocks/>
            </p:cNvSpPr>
            <p:nvPr/>
          </p:nvSpPr>
          <p:spPr bwMode="auto">
            <a:xfrm>
              <a:off x="1632" y="1872"/>
              <a:ext cx="432" cy="43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44" y="432"/>
                </a:cxn>
                <a:cxn ang="0">
                  <a:pos x="432" y="0"/>
                </a:cxn>
              </a:cxnLst>
              <a:rect l="0" t="0" r="r" b="b"/>
              <a:pathLst>
                <a:path w="432" h="432">
                  <a:moveTo>
                    <a:pt x="0" y="432"/>
                  </a:moveTo>
                  <a:lnTo>
                    <a:pt x="144" y="432"/>
                  </a:lnTo>
                  <a:lnTo>
                    <a:pt x="432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1" name="Freeform 187"/>
            <p:cNvSpPr>
              <a:spLocks/>
            </p:cNvSpPr>
            <p:nvPr/>
          </p:nvSpPr>
          <p:spPr bwMode="auto">
            <a:xfrm>
              <a:off x="1632" y="1872"/>
              <a:ext cx="624" cy="624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192" y="624"/>
                </a:cxn>
                <a:cxn ang="0">
                  <a:pos x="624" y="0"/>
                </a:cxn>
              </a:cxnLst>
              <a:rect l="0" t="0" r="r" b="b"/>
              <a:pathLst>
                <a:path w="624" h="624">
                  <a:moveTo>
                    <a:pt x="0" y="624"/>
                  </a:moveTo>
                  <a:lnTo>
                    <a:pt x="192" y="624"/>
                  </a:lnTo>
                  <a:lnTo>
                    <a:pt x="624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2" name="Freeform 188"/>
            <p:cNvSpPr>
              <a:spLocks/>
            </p:cNvSpPr>
            <p:nvPr/>
          </p:nvSpPr>
          <p:spPr bwMode="auto">
            <a:xfrm>
              <a:off x="1632" y="1872"/>
              <a:ext cx="816" cy="816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240" y="816"/>
                </a:cxn>
                <a:cxn ang="0">
                  <a:pos x="816" y="0"/>
                </a:cxn>
              </a:cxnLst>
              <a:rect l="0" t="0" r="r" b="b"/>
              <a:pathLst>
                <a:path w="816" h="816">
                  <a:moveTo>
                    <a:pt x="0" y="816"/>
                  </a:moveTo>
                  <a:lnTo>
                    <a:pt x="240" y="816"/>
                  </a:lnTo>
                  <a:lnTo>
                    <a:pt x="816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3" name="Freeform 189"/>
            <p:cNvSpPr>
              <a:spLocks/>
            </p:cNvSpPr>
            <p:nvPr/>
          </p:nvSpPr>
          <p:spPr bwMode="auto">
            <a:xfrm>
              <a:off x="1632" y="1872"/>
              <a:ext cx="1008" cy="1008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336" y="1008"/>
                </a:cxn>
                <a:cxn ang="0">
                  <a:pos x="1008" y="0"/>
                </a:cxn>
              </a:cxnLst>
              <a:rect l="0" t="0" r="r" b="b"/>
              <a:pathLst>
                <a:path w="1008" h="1008">
                  <a:moveTo>
                    <a:pt x="0" y="1008"/>
                  </a:moveTo>
                  <a:lnTo>
                    <a:pt x="336" y="1008"/>
                  </a:lnTo>
                  <a:lnTo>
                    <a:pt x="1008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4" name="Freeform 190"/>
            <p:cNvSpPr>
              <a:spLocks/>
            </p:cNvSpPr>
            <p:nvPr/>
          </p:nvSpPr>
          <p:spPr bwMode="auto">
            <a:xfrm>
              <a:off x="1632" y="1872"/>
              <a:ext cx="1632" cy="1200"/>
            </a:xfrm>
            <a:custGeom>
              <a:avLst/>
              <a:gdLst/>
              <a:ahLst/>
              <a:cxnLst>
                <a:cxn ang="0">
                  <a:pos x="0" y="1200"/>
                </a:cxn>
                <a:cxn ang="0">
                  <a:pos x="816" y="1200"/>
                </a:cxn>
                <a:cxn ang="0">
                  <a:pos x="1632" y="0"/>
                </a:cxn>
              </a:cxnLst>
              <a:rect l="0" t="0" r="r" b="b"/>
              <a:pathLst>
                <a:path w="1632" h="1200">
                  <a:moveTo>
                    <a:pt x="0" y="1200"/>
                  </a:moveTo>
                  <a:lnTo>
                    <a:pt x="816" y="1200"/>
                  </a:lnTo>
                  <a:lnTo>
                    <a:pt x="1632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6" name="AutoShape 192"/>
            <p:cNvSpPr>
              <a:spLocks/>
            </p:cNvSpPr>
            <p:nvPr/>
          </p:nvSpPr>
          <p:spPr bwMode="auto">
            <a:xfrm rot="5400000">
              <a:off x="2472" y="1368"/>
              <a:ext cx="144" cy="384"/>
            </a:xfrm>
            <a:prstGeom prst="leftBrace">
              <a:avLst>
                <a:gd name="adj1" fmla="val 22222"/>
                <a:gd name="adj2" fmla="val 48694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7" name="AutoShape 193"/>
            <p:cNvSpPr>
              <a:spLocks/>
            </p:cNvSpPr>
            <p:nvPr/>
          </p:nvSpPr>
          <p:spPr bwMode="auto">
            <a:xfrm rot="5400000">
              <a:off x="3432" y="792"/>
              <a:ext cx="144" cy="1536"/>
            </a:xfrm>
            <a:prstGeom prst="leftBrace">
              <a:avLst>
                <a:gd name="adj1" fmla="val 88889"/>
                <a:gd name="adj2" fmla="val 49866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34018" name="Text Box 194"/>
            <p:cNvSpPr txBox="1">
              <a:spLocks noChangeArrowheads="1"/>
            </p:cNvSpPr>
            <p:nvPr/>
          </p:nvSpPr>
          <p:spPr bwMode="auto">
            <a:xfrm>
              <a:off x="2223" y="1189"/>
              <a:ext cx="64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Optional</a:t>
              </a:r>
            </a:p>
          </p:txBody>
        </p:sp>
        <p:sp>
          <p:nvSpPr>
            <p:cNvPr id="334019" name="Text Box 195"/>
            <p:cNvSpPr txBox="1">
              <a:spLocks noChangeArrowheads="1"/>
            </p:cNvSpPr>
            <p:nvPr/>
          </p:nvSpPr>
          <p:spPr bwMode="auto">
            <a:xfrm>
              <a:off x="3168" y="1200"/>
              <a:ext cx="64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Optional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1842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Values</a:t>
            </a:r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19200"/>
            <a:ext cx="4281487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2000" dirty="0"/>
              <a:t>Fetch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icode</a:t>
            </a:r>
            <a:r>
              <a:rPr lang="en-US" sz="1800" dirty="0"/>
              <a:t>	Instruction 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ifun</a:t>
            </a:r>
            <a:r>
              <a:rPr lang="en-US" sz="1800" dirty="0"/>
              <a:t>	Instruction function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rA</a:t>
            </a:r>
            <a:r>
              <a:rPr lang="en-US" sz="1800" dirty="0"/>
              <a:t>	Instr. Register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rB</a:t>
            </a:r>
            <a:r>
              <a:rPr lang="en-US" sz="1800" dirty="0"/>
              <a:t>	Instr. Register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valC</a:t>
            </a:r>
            <a:r>
              <a:rPr lang="en-US" sz="1800" dirty="0"/>
              <a:t>	Instruction constant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valP</a:t>
            </a:r>
            <a:r>
              <a:rPr lang="en-US" sz="1800" dirty="0"/>
              <a:t>	Incremented PC</a:t>
            </a:r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Decode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srcA</a:t>
            </a:r>
            <a:r>
              <a:rPr lang="en-US" sz="1800" dirty="0"/>
              <a:t>	Register ID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srcB</a:t>
            </a:r>
            <a:r>
              <a:rPr lang="en-US" sz="1800" dirty="0"/>
              <a:t>	Register ID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dstE</a:t>
            </a:r>
            <a:r>
              <a:rPr lang="en-US" sz="1800" dirty="0"/>
              <a:t>	Destination Register 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dstM</a:t>
            </a:r>
            <a:r>
              <a:rPr lang="en-US" sz="1800" dirty="0"/>
              <a:t>	Destination Register M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valA</a:t>
            </a:r>
            <a:r>
              <a:rPr lang="en-US" sz="1800" dirty="0"/>
              <a:t>	Register value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valB</a:t>
            </a:r>
            <a:r>
              <a:rPr lang="en-US" sz="1800" dirty="0"/>
              <a:t>	Register value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endParaRPr lang="en-US" sz="1800" dirty="0"/>
          </a:p>
        </p:txBody>
      </p:sp>
      <p:sp>
        <p:nvSpPr>
          <p:cNvPr id="35738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219200"/>
            <a:ext cx="3784600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2000" dirty="0"/>
              <a:t>Execute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valE</a:t>
            </a:r>
            <a:r>
              <a:rPr lang="en-US" sz="1800" dirty="0"/>
              <a:t>	ALU result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 smtClean="0"/>
              <a:t>Cnd</a:t>
            </a:r>
            <a:r>
              <a:rPr lang="en-US" sz="1800" dirty="0"/>
              <a:t>	</a:t>
            </a:r>
            <a:r>
              <a:rPr lang="en-US" sz="1800" dirty="0" smtClean="0"/>
              <a:t>Branch/move flag</a:t>
            </a:r>
            <a:endParaRPr lang="en-US" sz="1800" dirty="0"/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Memory	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valM</a:t>
            </a:r>
            <a:r>
              <a:rPr lang="en-US" sz="1800" dirty="0"/>
              <a:t>	Value from memory</a:t>
            </a:r>
          </a:p>
        </p:txBody>
      </p:sp>
    </p:spTree>
    <p:extLst>
      <p:ext uri="{BB962C8B-B14F-4D97-AF65-F5344CB8AC3E}">
        <p14:creationId xmlns:p14="http://schemas.microsoft.com/office/powerpoint/2010/main" val="729974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824287" cy="5213350"/>
          </a:xfrm>
        </p:spPr>
        <p:txBody>
          <a:bodyPr/>
          <a:lstStyle/>
          <a:p>
            <a:r>
              <a:rPr lang="en-US" sz="2000"/>
              <a:t>Key</a:t>
            </a:r>
          </a:p>
          <a:p>
            <a:pPr lvl="1"/>
            <a:r>
              <a:rPr lang="en-US" sz="1800"/>
              <a:t>Blue boxes:     predesigned hardware blocks</a:t>
            </a:r>
          </a:p>
          <a:p>
            <a:pPr lvl="2"/>
            <a:r>
              <a:rPr lang="en-US" sz="1600"/>
              <a:t>E.g., memories, ALU</a:t>
            </a:r>
          </a:p>
          <a:p>
            <a:pPr lvl="1"/>
            <a:r>
              <a:rPr lang="en-US" sz="1800"/>
              <a:t>Gray boxes:             control logic</a:t>
            </a:r>
          </a:p>
          <a:p>
            <a:pPr lvl="2"/>
            <a:r>
              <a:rPr lang="en-US" sz="1600"/>
              <a:t>Describe in HCL</a:t>
            </a:r>
          </a:p>
          <a:p>
            <a:pPr lvl="1"/>
            <a:r>
              <a:rPr lang="en-US" sz="1800"/>
              <a:t>White ovals:                      labels for signals</a:t>
            </a:r>
          </a:p>
          <a:p>
            <a:pPr lvl="1"/>
            <a:r>
              <a:rPr lang="en-US" sz="1800"/>
              <a:t>Thick lines:                     32-bit word values</a:t>
            </a:r>
          </a:p>
          <a:p>
            <a:pPr lvl="1"/>
            <a:r>
              <a:rPr lang="en-US" sz="1800"/>
              <a:t>Thin lines:                         4-8 bit values</a:t>
            </a:r>
          </a:p>
          <a:p>
            <a:pPr lvl="1"/>
            <a:r>
              <a:rPr lang="en-US" sz="1800"/>
              <a:t>Dotted lines:                     1-bit values</a:t>
            </a:r>
          </a:p>
          <a:p>
            <a:pPr lvl="1"/>
            <a:endParaRPr lang="en-US" sz="1800"/>
          </a:p>
        </p:txBody>
      </p:sp>
      <p:pic>
        <p:nvPicPr>
          <p:cNvPr id="3594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5650" y="98425"/>
            <a:ext cx="4226875" cy="629436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60069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Logic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191000"/>
            <a:ext cx="8294687" cy="2241550"/>
          </a:xfrm>
        </p:spPr>
        <p:txBody>
          <a:bodyPr/>
          <a:lstStyle/>
          <a:p>
            <a:r>
              <a:rPr lang="en-US" dirty="0"/>
              <a:t>Predefined Blocks</a:t>
            </a:r>
          </a:p>
          <a:p>
            <a:pPr lvl="1"/>
            <a:r>
              <a:rPr lang="en-US" dirty="0"/>
              <a:t>PC: Register containing PC</a:t>
            </a:r>
          </a:p>
          <a:p>
            <a:pPr lvl="1"/>
            <a:r>
              <a:rPr lang="en-US" dirty="0"/>
              <a:t>Instruction memory: Read 6 bytes (PC to </a:t>
            </a:r>
            <a:r>
              <a:rPr lang="en-US" dirty="0" smtClean="0"/>
              <a:t>PC+5)</a:t>
            </a:r>
          </a:p>
          <a:p>
            <a:pPr lvl="1"/>
            <a:r>
              <a:rPr lang="en-US" dirty="0" smtClean="0"/>
              <a:t>Split</a:t>
            </a:r>
            <a:r>
              <a:rPr lang="en-US" dirty="0"/>
              <a:t>: Divide instruction byte into </a:t>
            </a:r>
            <a:r>
              <a:rPr lang="en-US" dirty="0" err="1"/>
              <a:t>icode</a:t>
            </a:r>
            <a:r>
              <a:rPr lang="en-US" dirty="0"/>
              <a:t> and </a:t>
            </a:r>
            <a:r>
              <a:rPr lang="en-US" dirty="0" err="1"/>
              <a:t>ifun</a:t>
            </a:r>
            <a:endParaRPr lang="en-US" dirty="0"/>
          </a:p>
          <a:p>
            <a:pPr lvl="1"/>
            <a:r>
              <a:rPr lang="en-US" dirty="0"/>
              <a:t>Align: Get fields for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, and </a:t>
            </a:r>
            <a:r>
              <a:rPr lang="en-US" dirty="0" err="1" smtClean="0"/>
              <a:t>valC</a:t>
            </a:r>
            <a:endParaRPr lang="en-US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2965450" y="222250"/>
            <a:ext cx="5334000" cy="4495800"/>
            <a:chOff x="457200" y="11658600"/>
            <a:chExt cx="5334000" cy="4495800"/>
          </a:xfrm>
        </p:grpSpPr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increment</a:t>
              </a: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rB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</a:t>
              </a:r>
            </a:p>
          </p:txBody>
        </p:sp>
        <p:sp>
          <p:nvSpPr>
            <p:cNvPr id="71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3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119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75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76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77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regids</a:t>
              </a:r>
            </a:p>
          </p:txBody>
        </p:sp>
        <p:sp>
          <p:nvSpPr>
            <p:cNvPr id="80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81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2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117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3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6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115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7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valid</a:t>
              </a:r>
            </a:p>
          </p:txBody>
        </p:sp>
        <p:sp>
          <p:nvSpPr>
            <p:cNvPr id="88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11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0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Align</a:t>
              </a:r>
            </a:p>
          </p:txBody>
        </p:sp>
        <p:sp>
          <p:nvSpPr>
            <p:cNvPr id="92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3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111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4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Split</a:t>
              </a:r>
            </a:p>
          </p:txBody>
        </p:sp>
        <p:sp>
          <p:nvSpPr>
            <p:cNvPr id="96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6719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Bytes 1-5</a:t>
              </a:r>
            </a:p>
          </p:txBody>
        </p:sp>
        <p:sp>
          <p:nvSpPr>
            <p:cNvPr id="98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5116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 0</a:t>
              </a:r>
            </a:p>
          </p:txBody>
        </p:sp>
        <p:cxnSp>
          <p:nvCxnSpPr>
            <p:cNvPr id="99" name="Straight Arrow Connector 53"/>
            <p:cNvCxnSpPr>
              <a:cxnSpLocks noChangeShapeType="1"/>
              <a:stCxn id="64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101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cxnSp>
          <p:nvCxnSpPr>
            <p:cNvPr id="102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103" name="Straight Arrow Connector 56"/>
            <p:cNvCxnSpPr>
              <a:cxnSpLocks noChangeShapeType="1"/>
              <a:endCxn id="101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104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109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5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7994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Logic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67200"/>
            <a:ext cx="7772400" cy="1828800"/>
          </a:xfrm>
        </p:spPr>
        <p:txBody>
          <a:bodyPr/>
          <a:lstStyle/>
          <a:p>
            <a:r>
              <a:rPr lang="en-US" dirty="0"/>
              <a:t>Control Logic</a:t>
            </a:r>
          </a:p>
          <a:p>
            <a:pPr lvl="1"/>
            <a:r>
              <a:rPr lang="en-US" dirty="0"/>
              <a:t>Instr. Valid: Is this instruction valid?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/>
              <a:t>regids</a:t>
            </a:r>
            <a:r>
              <a:rPr lang="en-US" dirty="0"/>
              <a:t>: Does this instruction have a register </a:t>
            </a:r>
            <a:r>
              <a:rPr lang="en-US" dirty="0" smtClean="0"/>
              <a:t>byte?</a:t>
            </a:r>
            <a:endParaRPr lang="en-US" dirty="0"/>
          </a:p>
          <a:p>
            <a:pPr lvl="1"/>
            <a:r>
              <a:rPr lang="en-US" dirty="0"/>
              <a:t>Need </a:t>
            </a:r>
            <a:r>
              <a:rPr lang="en-US" dirty="0" err="1"/>
              <a:t>valC</a:t>
            </a:r>
            <a:r>
              <a:rPr lang="en-US" dirty="0"/>
              <a:t>: Does this instruction have a constant word?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5450" y="222250"/>
            <a:ext cx="5334000" cy="4495800"/>
            <a:chOff x="457200" y="11658600"/>
            <a:chExt cx="5334000" cy="4495800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increment</a:t>
              </a:r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rB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</a:t>
              </a:r>
            </a:p>
          </p:txBody>
        </p:sp>
        <p:sp>
          <p:nvSpPr>
            <p:cNvPr id="13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61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17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18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19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regids</a:t>
              </a:r>
            </a:p>
          </p:txBody>
        </p:sp>
        <p:sp>
          <p:nvSpPr>
            <p:cNvPr id="22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23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59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57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9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valid</a:t>
              </a:r>
            </a:p>
          </p:txBody>
        </p:sp>
        <p:sp>
          <p:nvSpPr>
            <p:cNvPr id="30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1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55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Align</a:t>
              </a:r>
            </a:p>
          </p:txBody>
        </p:sp>
        <p:sp>
          <p:nvSpPr>
            <p:cNvPr id="34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53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6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Split</a:t>
              </a:r>
            </a:p>
          </p:txBody>
        </p:sp>
        <p:sp>
          <p:nvSpPr>
            <p:cNvPr id="38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6719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Bytes 1-5</a:t>
              </a:r>
            </a:p>
          </p:txBody>
        </p:sp>
        <p:sp>
          <p:nvSpPr>
            <p:cNvPr id="40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5116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 0</a:t>
              </a:r>
            </a:p>
          </p:txBody>
        </p:sp>
        <p:cxnSp>
          <p:nvCxnSpPr>
            <p:cNvPr id="41" name="Straight Arrow Connector 53"/>
            <p:cNvCxnSpPr>
              <a:cxnSpLocks noChangeShapeType="1"/>
              <a:stCxn id="6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43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cxnSp>
          <p:nvCxnSpPr>
            <p:cNvPr id="44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45" name="Straight Arrow Connector 56"/>
            <p:cNvCxnSpPr>
              <a:cxnSpLocks noChangeShapeType="1"/>
              <a:endCxn id="43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46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51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7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3215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Instruction Examples</a:t>
            </a:r>
          </a:p>
        </p:txBody>
      </p:sp>
      <p:grpSp>
        <p:nvGrpSpPr>
          <p:cNvPr id="287763" name="Group 19"/>
          <p:cNvGrpSpPr>
            <a:grpSpLocks/>
          </p:cNvGrpSpPr>
          <p:nvPr/>
        </p:nvGrpSpPr>
        <p:grpSpPr bwMode="auto">
          <a:xfrm>
            <a:off x="838200" y="5340350"/>
            <a:ext cx="7324725" cy="358775"/>
            <a:chOff x="624" y="2016"/>
            <a:chExt cx="4608" cy="226"/>
          </a:xfrm>
        </p:grpSpPr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Op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Ra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Rb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Offset</a:t>
              </a:r>
            </a:p>
          </p:txBody>
        </p:sp>
      </p:grpSp>
      <p:grpSp>
        <p:nvGrpSpPr>
          <p:cNvPr id="287772" name="Group 28"/>
          <p:cNvGrpSpPr>
            <a:grpSpLocks/>
          </p:cNvGrpSpPr>
          <p:nvPr/>
        </p:nvGrpSpPr>
        <p:grpSpPr bwMode="auto">
          <a:xfrm>
            <a:off x="828675" y="1143000"/>
            <a:ext cx="7324725" cy="665163"/>
            <a:chOff x="528" y="1488"/>
            <a:chExt cx="4614" cy="419"/>
          </a:xfrm>
        </p:grpSpPr>
        <p:grpSp>
          <p:nvGrpSpPr>
            <p:cNvPr id="287749" name="Group 5"/>
            <p:cNvGrpSpPr>
              <a:grpSpLocks/>
            </p:cNvGrpSpPr>
            <p:nvPr/>
          </p:nvGrpSpPr>
          <p:grpSpPr bwMode="auto">
            <a:xfrm>
              <a:off x="528" y="1680"/>
              <a:ext cx="4614" cy="227"/>
              <a:chOff x="624" y="1440"/>
              <a:chExt cx="4608" cy="226"/>
            </a:xfrm>
          </p:grpSpPr>
          <p:sp>
            <p:nvSpPr>
              <p:cNvPr id="287750" name="Rectangle 6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Op</a:t>
                </a:r>
              </a:p>
            </p:txBody>
          </p:sp>
          <p:sp>
            <p:nvSpPr>
              <p:cNvPr id="287751" name="Rectangle 7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Ra</a:t>
                </a:r>
              </a:p>
            </p:txBody>
          </p:sp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Rb</a:t>
                </a:r>
              </a:p>
            </p:txBody>
          </p:sp>
          <p:sp>
            <p:nvSpPr>
              <p:cNvPr id="287753" name="Rectangle 9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287754" name="Rectangle 10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Fn</a:t>
                </a:r>
              </a:p>
            </p:txBody>
          </p:sp>
          <p:sp>
            <p:nvSpPr>
              <p:cNvPr id="287755" name="Rectangle 11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720" cy="2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00000</a:t>
                </a:r>
              </a:p>
            </p:txBody>
          </p:sp>
        </p:grp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528" y="1488"/>
              <a:ext cx="575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algn="l" defTabSz="915988"/>
              <a:r>
                <a:rPr lang="en-US"/>
                <a:t>R-R</a:t>
              </a:r>
            </a:p>
          </p:txBody>
        </p:sp>
      </p:grpSp>
      <p:grpSp>
        <p:nvGrpSpPr>
          <p:cNvPr id="287773" name="Group 29"/>
          <p:cNvGrpSpPr>
            <a:grpSpLocks/>
          </p:cNvGrpSpPr>
          <p:nvPr/>
        </p:nvGrpSpPr>
        <p:grpSpPr bwMode="auto">
          <a:xfrm>
            <a:off x="838200" y="2362200"/>
            <a:ext cx="7324725" cy="665163"/>
            <a:chOff x="528" y="2065"/>
            <a:chExt cx="4614" cy="419"/>
          </a:xfrm>
        </p:grpSpPr>
        <p:grpSp>
          <p:nvGrpSpPr>
            <p:cNvPr id="287756" name="Group 12"/>
            <p:cNvGrpSpPr>
              <a:grpSpLocks/>
            </p:cNvGrpSpPr>
            <p:nvPr/>
          </p:nvGrpSpPr>
          <p:grpSpPr bwMode="auto">
            <a:xfrm>
              <a:off x="528" y="2257"/>
              <a:ext cx="4614" cy="227"/>
              <a:chOff x="624" y="2016"/>
              <a:chExt cx="4608" cy="226"/>
            </a:xfrm>
          </p:grpSpPr>
          <p:sp>
            <p:nvSpPr>
              <p:cNvPr id="287757" name="Rectangle 13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Op</a:t>
                </a:r>
              </a:p>
            </p:txBody>
          </p:sp>
          <p:sp>
            <p:nvSpPr>
              <p:cNvPr id="287758" name="Rectangle 14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Ra</a:t>
                </a:r>
              </a:p>
            </p:txBody>
          </p:sp>
          <p:sp>
            <p:nvSpPr>
              <p:cNvPr id="287759" name="Rectangle 15"/>
              <p:cNvSpPr>
                <a:spLocks noChangeArrowheads="1"/>
              </p:cNvSpPr>
              <p:nvPr/>
            </p:nvSpPr>
            <p:spPr bwMode="auto">
              <a:xfrm>
                <a:off x="2208" y="2016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Rb</a:t>
                </a:r>
              </a:p>
            </p:txBody>
          </p:sp>
          <p:sp>
            <p:nvSpPr>
              <p:cNvPr id="287760" name="Rectangle 16"/>
              <p:cNvSpPr>
                <a:spLocks noChangeArrowheads="1"/>
              </p:cNvSpPr>
              <p:nvPr/>
            </p:nvSpPr>
            <p:spPr bwMode="auto">
              <a:xfrm>
                <a:off x="2928" y="2016"/>
                <a:ext cx="2304" cy="22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Immediate</a:t>
                </a:r>
              </a:p>
            </p:txBody>
          </p:sp>
        </p:grpSp>
        <p:sp>
          <p:nvSpPr>
            <p:cNvPr id="287769" name="Text Box 25"/>
            <p:cNvSpPr txBox="1">
              <a:spLocks noChangeArrowheads="1"/>
            </p:cNvSpPr>
            <p:nvPr/>
          </p:nvSpPr>
          <p:spPr bwMode="auto">
            <a:xfrm>
              <a:off x="528" y="2065"/>
              <a:ext cx="431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algn="l" defTabSz="915988"/>
              <a:r>
                <a:rPr lang="en-US"/>
                <a:t>R-I</a:t>
              </a:r>
            </a:p>
          </p:txBody>
        </p:sp>
      </p:grpSp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838200" y="5029200"/>
            <a:ext cx="1446213" cy="3413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algn="l" defTabSz="915988"/>
            <a:r>
              <a:rPr lang="en-US"/>
              <a:t>Load/Store</a:t>
            </a:r>
          </a:p>
        </p:txBody>
      </p:sp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1143000" y="2057400"/>
            <a:ext cx="7162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addu $3,$2,$1		# Register add: $3 = $2+$1 </a:t>
            </a: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1143000" y="3200400"/>
            <a:ext cx="7086600" cy="7254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addu $3,$2, 3145	# Immediate add: $3 = $2+3145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sll $3,$2,2		# Shift left: $3 = $2 &lt;&lt; 2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1219200" y="5791200"/>
            <a:ext cx="7086600" cy="7254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lw $3,16($2)		# Load Word: $3 = M[$2+16]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sw $3,16($2)		# Store Word: M[$2+16] = $3</a:t>
            </a:r>
          </a:p>
        </p:txBody>
      </p:sp>
      <p:grpSp>
        <p:nvGrpSpPr>
          <p:cNvPr id="287777" name="Group 33"/>
          <p:cNvGrpSpPr>
            <a:grpSpLocks/>
          </p:cNvGrpSpPr>
          <p:nvPr/>
        </p:nvGrpSpPr>
        <p:grpSpPr bwMode="auto">
          <a:xfrm>
            <a:off x="838200" y="4213225"/>
            <a:ext cx="7324725" cy="358775"/>
            <a:chOff x="624" y="2016"/>
            <a:chExt cx="4608" cy="226"/>
          </a:xfrm>
        </p:grpSpPr>
        <p:sp>
          <p:nvSpPr>
            <p:cNvPr id="287778" name="Rectangle 34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Op</a:t>
              </a:r>
            </a:p>
          </p:txBody>
        </p:sp>
        <p:sp>
          <p:nvSpPr>
            <p:cNvPr id="287779" name="Rectangle 35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Ra</a:t>
              </a:r>
            </a:p>
          </p:txBody>
        </p:sp>
        <p:sp>
          <p:nvSpPr>
            <p:cNvPr id="287780" name="Rectangle 36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Rb</a:t>
              </a:r>
            </a:p>
          </p:txBody>
        </p:sp>
        <p:sp>
          <p:nvSpPr>
            <p:cNvPr id="287781" name="Rectangle 37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Offset</a:t>
              </a:r>
            </a:p>
          </p:txBody>
        </p:sp>
      </p:grpSp>
      <p:sp>
        <p:nvSpPr>
          <p:cNvPr id="287782" name="Text Box 38"/>
          <p:cNvSpPr txBox="1">
            <a:spLocks noChangeArrowheads="1"/>
          </p:cNvSpPr>
          <p:nvPr/>
        </p:nvSpPr>
        <p:spPr bwMode="auto">
          <a:xfrm>
            <a:off x="838200" y="3902075"/>
            <a:ext cx="1446213" cy="3413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algn="l" defTabSz="915988"/>
            <a:r>
              <a:rPr lang="en-US"/>
              <a:t>Branch</a:t>
            </a:r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1219200" y="4648200"/>
            <a:ext cx="7086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beq $3,$2,dest	# Branch when $3 = $2</a:t>
            </a:r>
          </a:p>
        </p:txBody>
      </p:sp>
    </p:spTree>
    <p:extLst>
      <p:ext uri="{BB962C8B-B14F-4D97-AF65-F5344CB8AC3E}">
        <p14:creationId xmlns:p14="http://schemas.microsoft.com/office/powerpoint/2010/main" val="1278068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 Logic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2590800"/>
          </a:xfrm>
        </p:spPr>
        <p:txBody>
          <a:bodyPr/>
          <a:lstStyle/>
          <a:p>
            <a:r>
              <a:rPr lang="en-US" dirty="0"/>
              <a:t>Register File</a:t>
            </a:r>
          </a:p>
          <a:p>
            <a:pPr lvl="1"/>
            <a:r>
              <a:rPr lang="en-US" dirty="0"/>
              <a:t>Read ports A, B</a:t>
            </a:r>
          </a:p>
          <a:p>
            <a:pPr lvl="1"/>
            <a:r>
              <a:rPr lang="en-US" dirty="0" smtClean="0"/>
              <a:t>Addresses </a:t>
            </a:r>
            <a:r>
              <a:rPr lang="en-US" dirty="0"/>
              <a:t>are register IDs or </a:t>
            </a:r>
            <a:r>
              <a:rPr lang="en-US" dirty="0" smtClean="0"/>
              <a:t>15 (0xF) </a:t>
            </a:r>
            <a:r>
              <a:rPr lang="en-US" dirty="0"/>
              <a:t>(no access)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513" y="31178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Logic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srcA</a:t>
            </a:r>
            <a:r>
              <a:rPr lang="en-US" sz="2000" dirty="0"/>
              <a:t>, </a:t>
            </a:r>
            <a:r>
              <a:rPr lang="en-US" sz="2000" dirty="0" err="1"/>
              <a:t>srcB</a:t>
            </a:r>
            <a:r>
              <a:rPr lang="en-US" sz="2000" dirty="0"/>
              <a:t>: read port </a:t>
            </a:r>
            <a:r>
              <a:rPr lang="en-US" sz="2000" dirty="0" smtClean="0"/>
              <a:t>addresses</a:t>
            </a:r>
            <a:endParaRPr lang="en-US" sz="2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794250" y="1517650"/>
            <a:ext cx="3962400" cy="3429000"/>
            <a:chOff x="4794250" y="1517650"/>
            <a:chExt cx="3962400" cy="34290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69278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rB</a:t>
              </a: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57848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55562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dstE</a:t>
              </a:r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>
              <a:off x="60134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dstM</a:t>
              </a:r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V="1">
              <a:off x="70802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42"/>
            <p:cNvSpPr>
              <a:spLocks noChangeArrowheads="1"/>
            </p:cNvSpPr>
            <p:nvPr/>
          </p:nvSpPr>
          <p:spPr bwMode="auto">
            <a:xfrm>
              <a:off x="64706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srcA</a:t>
              </a: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69278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srcB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556250" y="2279650"/>
              <a:ext cx="1828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/>
                <a:t>Register</a:t>
              </a:r>
            </a:p>
            <a:p>
              <a:pPr>
                <a:defRPr/>
              </a:pPr>
              <a:r>
                <a:rPr lang="en-US"/>
                <a:t>file</a:t>
              </a: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57086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</a:t>
              </a:r>
            </a:p>
          </p:txBody>
        </p:sp>
        <p:sp>
          <p:nvSpPr>
            <p:cNvPr id="15" name="Text Box 182"/>
            <p:cNvSpPr txBox="1">
              <a:spLocks noChangeArrowheads="1"/>
            </p:cNvSpPr>
            <p:nvPr/>
          </p:nvSpPr>
          <p:spPr bwMode="auto">
            <a:xfrm>
              <a:off x="69278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B</a:t>
              </a:r>
            </a:p>
          </p:txBody>
        </p:sp>
        <p:sp>
          <p:nvSpPr>
            <p:cNvPr id="16" name="Text Box 183"/>
            <p:cNvSpPr txBox="1">
              <a:spLocks noChangeArrowheads="1"/>
            </p:cNvSpPr>
            <p:nvPr/>
          </p:nvSpPr>
          <p:spPr bwMode="auto">
            <a:xfrm>
              <a:off x="7156450" y="2355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M</a:t>
              </a:r>
            </a:p>
          </p:txBody>
        </p:sp>
        <p:sp>
          <p:nvSpPr>
            <p:cNvPr id="17" name="Text Box 184"/>
            <p:cNvSpPr txBox="1">
              <a:spLocks noChangeArrowheads="1"/>
            </p:cNvSpPr>
            <p:nvPr/>
          </p:nvSpPr>
          <p:spPr bwMode="auto">
            <a:xfrm>
              <a:off x="7156450" y="2736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E</a:t>
              </a: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55562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dstE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60134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dstM</a:t>
              </a: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64706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 dirty="0" err="1"/>
                <a:t>srcA</a:t>
              </a:r>
              <a:endParaRPr lang="en-US" sz="900" dirty="0"/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9278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srcB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704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icode</a:t>
              </a: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6470650" y="4565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rA</a:t>
              </a:r>
            </a:p>
          </p:txBody>
        </p:sp>
        <p:sp>
          <p:nvSpPr>
            <p:cNvPr id="24" name="Oval 235"/>
            <p:cNvSpPr>
              <a:spLocks noChangeArrowheads="1"/>
            </p:cNvSpPr>
            <p:nvPr/>
          </p:nvSpPr>
          <p:spPr bwMode="auto">
            <a:xfrm>
              <a:off x="68516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valB</a:t>
              </a: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8610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38"/>
            <p:cNvSpPr>
              <a:spLocks noChangeArrowheads="1"/>
            </p:cNvSpPr>
            <p:nvPr/>
          </p:nvSpPr>
          <p:spPr bwMode="auto">
            <a:xfrm>
              <a:off x="5632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valA</a:t>
              </a:r>
            </a:p>
          </p:txBody>
        </p:sp>
        <p:sp>
          <p:nvSpPr>
            <p:cNvPr id="27" name="Freeform 247"/>
            <p:cNvSpPr>
              <a:spLocks/>
            </p:cNvSpPr>
            <p:nvPr/>
          </p:nvSpPr>
          <p:spPr bwMode="auto">
            <a:xfrm>
              <a:off x="7385050" y="1898650"/>
              <a:ext cx="1143000" cy="914400"/>
            </a:xfrm>
            <a:custGeom>
              <a:avLst/>
              <a:gdLst>
                <a:gd name="T0" fmla="*/ 1143000 w 1152"/>
                <a:gd name="T1" fmla="*/ 0 h 2736"/>
                <a:gd name="T2" fmla="*/ 1143000 w 1152"/>
                <a:gd name="T3" fmla="*/ 914400 h 2736"/>
                <a:gd name="T4" fmla="*/ 0 w 1152"/>
                <a:gd name="T5" fmla="*/ 914400 h 2736"/>
                <a:gd name="T6" fmla="*/ 0 60000 65536"/>
                <a:gd name="T7" fmla="*/ 0 60000 65536"/>
                <a:gd name="T8" fmla="*/ 0 60000 65536"/>
                <a:gd name="T9" fmla="*/ 0 w 1152"/>
                <a:gd name="T10" fmla="*/ 0 h 2736"/>
                <a:gd name="T11" fmla="*/ 1152 w 115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736">
                  <a:moveTo>
                    <a:pt x="1152" y="0"/>
                  </a:moveTo>
                  <a:lnTo>
                    <a:pt x="1152" y="2736"/>
                  </a:lnTo>
                  <a:lnTo>
                    <a:pt x="0" y="2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0"/>
            <p:cNvSpPr>
              <a:spLocks/>
            </p:cNvSpPr>
            <p:nvPr/>
          </p:nvSpPr>
          <p:spPr bwMode="auto">
            <a:xfrm>
              <a:off x="7385050" y="1898650"/>
              <a:ext cx="685800" cy="533400"/>
            </a:xfrm>
            <a:custGeom>
              <a:avLst/>
              <a:gdLst>
                <a:gd name="T0" fmla="*/ 685800 w 1248"/>
                <a:gd name="T1" fmla="*/ 0 h 3936"/>
                <a:gd name="T2" fmla="*/ 685800 w 1248"/>
                <a:gd name="T3" fmla="*/ 533400 h 3936"/>
                <a:gd name="T4" fmla="*/ 0 w 1248"/>
                <a:gd name="T5" fmla="*/ 533400 h 3936"/>
                <a:gd name="T6" fmla="*/ 0 60000 65536"/>
                <a:gd name="T7" fmla="*/ 0 60000 65536"/>
                <a:gd name="T8" fmla="*/ 0 60000 65536"/>
                <a:gd name="T9" fmla="*/ 0 w 1248"/>
                <a:gd name="T10" fmla="*/ 0 h 3936"/>
                <a:gd name="T11" fmla="*/ 1248 w 1248"/>
                <a:gd name="T12" fmla="*/ 3936 h 3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3936">
                  <a:moveTo>
                    <a:pt x="1248" y="0"/>
                  </a:moveTo>
                  <a:lnTo>
                    <a:pt x="1248" y="3936"/>
                  </a:lnTo>
                  <a:lnTo>
                    <a:pt x="0" y="39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3"/>
            <p:cNvSpPr>
              <a:spLocks noChangeShapeType="1"/>
            </p:cNvSpPr>
            <p:nvPr/>
          </p:nvSpPr>
          <p:spPr bwMode="auto">
            <a:xfrm flipV="1">
              <a:off x="62420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4"/>
            <p:cNvSpPr>
              <a:spLocks noChangeShapeType="1"/>
            </p:cNvSpPr>
            <p:nvPr/>
          </p:nvSpPr>
          <p:spPr bwMode="auto">
            <a:xfrm flipV="1">
              <a:off x="66992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5"/>
            <p:cNvSpPr>
              <a:spLocks noChangeShapeType="1"/>
            </p:cNvSpPr>
            <p:nvPr/>
          </p:nvSpPr>
          <p:spPr bwMode="auto">
            <a:xfrm flipV="1">
              <a:off x="71564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0"/>
            <p:cNvSpPr>
              <a:spLocks noChangeShapeType="1"/>
            </p:cNvSpPr>
            <p:nvPr/>
          </p:nvSpPr>
          <p:spPr bwMode="auto">
            <a:xfrm flipV="1">
              <a:off x="66992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1"/>
            <p:cNvSpPr>
              <a:spLocks noChangeShapeType="1"/>
            </p:cNvSpPr>
            <p:nvPr/>
          </p:nvSpPr>
          <p:spPr bwMode="auto">
            <a:xfrm flipV="1">
              <a:off x="71564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03"/>
            <p:cNvSpPr>
              <a:spLocks/>
            </p:cNvSpPr>
            <p:nvPr/>
          </p:nvSpPr>
          <p:spPr bwMode="auto">
            <a:xfrm>
              <a:off x="6242050" y="3956050"/>
              <a:ext cx="457200" cy="381000"/>
            </a:xfrm>
            <a:custGeom>
              <a:avLst/>
              <a:gdLst>
                <a:gd name="T0" fmla="*/ 457200 w 288"/>
                <a:gd name="T1" fmla="*/ 381000 h 240"/>
                <a:gd name="T2" fmla="*/ 0 w 288"/>
                <a:gd name="T3" fmla="*/ 381000 h 240"/>
                <a:gd name="T4" fmla="*/ 0 w 288"/>
                <a:gd name="T5" fmla="*/ 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5784850" y="3956050"/>
              <a:ext cx="1371600" cy="533400"/>
            </a:xfrm>
            <a:custGeom>
              <a:avLst/>
              <a:gdLst>
                <a:gd name="T0" fmla="*/ 1371600 w 864"/>
                <a:gd name="T1" fmla="*/ 533400 h 192"/>
                <a:gd name="T2" fmla="*/ 0 w 864"/>
                <a:gd name="T3" fmla="*/ 533400 h 192"/>
                <a:gd name="T4" fmla="*/ 0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86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06"/>
            <p:cNvGrpSpPr>
              <a:grpSpLocks/>
            </p:cNvGrpSpPr>
            <p:nvPr/>
          </p:nvGrpSpPr>
          <p:grpSpPr bwMode="auto">
            <a:xfrm>
              <a:off x="6623050" y="4260850"/>
              <a:ext cx="152400" cy="152400"/>
              <a:chOff x="240" y="4176"/>
              <a:chExt cx="192" cy="192"/>
            </a:xfrm>
          </p:grpSpPr>
          <p:sp>
            <p:nvSpPr>
              <p:cNvPr id="37" name="Oval 30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0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309"/>
            <p:cNvGrpSpPr>
              <a:grpSpLocks/>
            </p:cNvGrpSpPr>
            <p:nvPr/>
          </p:nvGrpSpPr>
          <p:grpSpPr bwMode="auto">
            <a:xfrm>
              <a:off x="7080250" y="4413250"/>
              <a:ext cx="152400" cy="152400"/>
              <a:chOff x="240" y="4176"/>
              <a:chExt cx="192" cy="192"/>
            </a:xfrm>
          </p:grpSpPr>
          <p:sp>
            <p:nvSpPr>
              <p:cNvPr id="40" name="Oval 31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1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5099050" y="3956050"/>
              <a:ext cx="1905000" cy="685800"/>
            </a:xfrm>
            <a:custGeom>
              <a:avLst/>
              <a:gdLst>
                <a:gd name="T0" fmla="*/ 0 w 1200"/>
                <a:gd name="T1" fmla="*/ 685800 h 432"/>
                <a:gd name="T2" fmla="*/ 0 w 1200"/>
                <a:gd name="T3" fmla="*/ 228600 h 432"/>
                <a:gd name="T4" fmla="*/ 1905000 w 1200"/>
                <a:gd name="T5" fmla="*/ 228600 h 432"/>
                <a:gd name="T6" fmla="*/ 1905000 w 1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32"/>
                <a:gd name="T14" fmla="*/ 1200 w 1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32">
                  <a:moveTo>
                    <a:pt x="0" y="432"/>
                  </a:moveTo>
                  <a:lnTo>
                    <a:pt x="0" y="144"/>
                  </a:lnTo>
                  <a:lnTo>
                    <a:pt x="1200" y="144"/>
                  </a:lnTo>
                  <a:lnTo>
                    <a:pt x="12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4"/>
            <p:cNvSpPr>
              <a:spLocks noChangeShapeType="1"/>
            </p:cNvSpPr>
            <p:nvPr/>
          </p:nvSpPr>
          <p:spPr bwMode="auto">
            <a:xfrm flipV="1">
              <a:off x="65468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315"/>
            <p:cNvGrpSpPr>
              <a:grpSpLocks/>
            </p:cNvGrpSpPr>
            <p:nvPr/>
          </p:nvGrpSpPr>
          <p:grpSpPr bwMode="auto">
            <a:xfrm>
              <a:off x="6470650" y="4108450"/>
              <a:ext cx="152400" cy="152400"/>
              <a:chOff x="240" y="4176"/>
              <a:chExt cx="192" cy="192"/>
            </a:xfrm>
          </p:grpSpPr>
          <p:sp>
            <p:nvSpPr>
              <p:cNvPr id="45" name="Oval 31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1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318"/>
            <p:cNvSpPr>
              <a:spLocks noChangeShapeType="1"/>
            </p:cNvSpPr>
            <p:nvPr/>
          </p:nvSpPr>
          <p:spPr bwMode="auto">
            <a:xfrm flipV="1">
              <a:off x="60896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319"/>
            <p:cNvGrpSpPr>
              <a:grpSpLocks/>
            </p:cNvGrpSpPr>
            <p:nvPr/>
          </p:nvGrpSpPr>
          <p:grpSpPr bwMode="auto">
            <a:xfrm>
              <a:off x="6013450" y="4108450"/>
              <a:ext cx="152400" cy="152400"/>
              <a:chOff x="240" y="4176"/>
              <a:chExt cx="192" cy="192"/>
            </a:xfrm>
          </p:grpSpPr>
          <p:sp>
            <p:nvSpPr>
              <p:cNvPr id="49" name="Oval 32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2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Line 322"/>
            <p:cNvSpPr>
              <a:spLocks noChangeShapeType="1"/>
            </p:cNvSpPr>
            <p:nvPr/>
          </p:nvSpPr>
          <p:spPr bwMode="auto">
            <a:xfrm flipV="1">
              <a:off x="56324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" name="Group 323"/>
            <p:cNvGrpSpPr>
              <a:grpSpLocks/>
            </p:cNvGrpSpPr>
            <p:nvPr/>
          </p:nvGrpSpPr>
          <p:grpSpPr bwMode="auto">
            <a:xfrm>
              <a:off x="5556250" y="4108450"/>
              <a:ext cx="152400" cy="152400"/>
              <a:chOff x="240" y="4176"/>
              <a:chExt cx="192" cy="192"/>
            </a:xfrm>
          </p:grpSpPr>
          <p:sp>
            <p:nvSpPr>
              <p:cNvPr id="53" name="Oval 3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Oval 326"/>
            <p:cNvSpPr>
              <a:spLocks noChangeArrowheads="1"/>
            </p:cNvSpPr>
            <p:nvPr/>
          </p:nvSpPr>
          <p:spPr bwMode="auto">
            <a:xfrm>
              <a:off x="8299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valE</a:t>
              </a:r>
            </a:p>
          </p:txBody>
        </p:sp>
        <p:sp>
          <p:nvSpPr>
            <p:cNvPr id="56" name="Oval 327"/>
            <p:cNvSpPr>
              <a:spLocks noChangeArrowheads="1"/>
            </p:cNvSpPr>
            <p:nvPr/>
          </p:nvSpPr>
          <p:spPr bwMode="auto">
            <a:xfrm>
              <a:off x="7842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valM</a:t>
              </a:r>
            </a:p>
          </p:txBody>
        </p:sp>
        <p:cxnSp>
          <p:nvCxnSpPr>
            <p:cNvPr id="57" name="Straight Arrow Connector 121"/>
            <p:cNvCxnSpPr>
              <a:cxnSpLocks noChangeShapeType="1"/>
            </p:cNvCxnSpPr>
            <p:nvPr/>
          </p:nvCxnSpPr>
          <p:spPr bwMode="auto">
            <a:xfrm>
              <a:off x="5022850" y="3803650"/>
              <a:ext cx="5334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sm"/>
            </a:ln>
          </p:spPr>
        </p:cxnSp>
        <p:cxnSp>
          <p:nvCxnSpPr>
            <p:cNvPr id="58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070351" y="2851150"/>
              <a:ext cx="190500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sm"/>
            </a:ln>
          </p:spPr>
        </p:cxnSp>
        <p:sp>
          <p:nvSpPr>
            <p:cNvPr id="59" name="Oval 238"/>
            <p:cNvSpPr>
              <a:spLocks noChangeArrowheads="1"/>
            </p:cNvSpPr>
            <p:nvPr/>
          </p:nvSpPr>
          <p:spPr bwMode="auto">
            <a:xfrm>
              <a:off x="4794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Cnd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4012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Logic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586287" cy="5213350"/>
          </a:xfrm>
        </p:spPr>
        <p:txBody>
          <a:bodyPr/>
          <a:lstStyle/>
          <a:p>
            <a:r>
              <a:rPr lang="en-US" sz="2000" dirty="0"/>
              <a:t>Units</a:t>
            </a:r>
          </a:p>
          <a:p>
            <a:pPr lvl="1"/>
            <a:r>
              <a:rPr lang="en-US" sz="1800" dirty="0"/>
              <a:t>ALU</a:t>
            </a:r>
          </a:p>
          <a:p>
            <a:pPr lvl="2"/>
            <a:r>
              <a:rPr lang="en-US" sz="1600" dirty="0"/>
              <a:t>Implements 4 required functions</a:t>
            </a:r>
          </a:p>
          <a:p>
            <a:pPr lvl="2"/>
            <a:r>
              <a:rPr lang="en-US" sz="1600" dirty="0"/>
              <a:t>Generates condition code values</a:t>
            </a:r>
          </a:p>
          <a:p>
            <a:pPr lvl="1"/>
            <a:r>
              <a:rPr lang="en-US" sz="1800" dirty="0"/>
              <a:t>CC</a:t>
            </a:r>
          </a:p>
          <a:p>
            <a:pPr lvl="2"/>
            <a:r>
              <a:rPr lang="en-US" sz="1600" dirty="0"/>
              <a:t>Register with 3 condition code bits</a:t>
            </a:r>
          </a:p>
          <a:p>
            <a:pPr lvl="1"/>
            <a:r>
              <a:rPr lang="en-US" sz="1800" dirty="0" err="1" smtClean="0"/>
              <a:t>cond</a:t>
            </a:r>
            <a:endParaRPr lang="en-US" sz="1800" dirty="0"/>
          </a:p>
          <a:p>
            <a:pPr lvl="2"/>
            <a:r>
              <a:rPr lang="en-US" sz="1600" dirty="0"/>
              <a:t>Computes </a:t>
            </a:r>
            <a:r>
              <a:rPr lang="en-US" sz="1600" dirty="0" smtClean="0"/>
              <a:t>conditional jump/move flag</a:t>
            </a:r>
            <a:endParaRPr lang="en-US" sz="1600" dirty="0"/>
          </a:p>
          <a:p>
            <a:r>
              <a:rPr lang="en-US" sz="2000" dirty="0"/>
              <a:t>Control Logic</a:t>
            </a:r>
          </a:p>
          <a:p>
            <a:pPr lvl="1"/>
            <a:r>
              <a:rPr lang="en-US" sz="1800" dirty="0"/>
              <a:t>Set CC: Should condition code register be loaded?</a:t>
            </a:r>
          </a:p>
          <a:p>
            <a:pPr lvl="1"/>
            <a:r>
              <a:rPr lang="en-US" sz="1800" dirty="0"/>
              <a:t>ALU A: Input A to ALU</a:t>
            </a:r>
          </a:p>
          <a:p>
            <a:pPr lvl="1"/>
            <a:r>
              <a:rPr lang="en-US" sz="1800" dirty="0"/>
              <a:t>ALU B: Input B to ALU</a:t>
            </a:r>
          </a:p>
          <a:p>
            <a:pPr lvl="1"/>
            <a:r>
              <a:rPr lang="en-US" sz="1800" dirty="0"/>
              <a:t>ALU fun: What function should ALU compute?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718050" y="2051050"/>
            <a:ext cx="4038600" cy="3124200"/>
            <a:chOff x="1143000" y="7924800"/>
            <a:chExt cx="4038600" cy="3124200"/>
          </a:xfrm>
        </p:grpSpPr>
        <p:sp>
          <p:nvSpPr>
            <p:cNvPr id="139" name="Line 2"/>
            <p:cNvSpPr>
              <a:spLocks noChangeShapeType="1"/>
            </p:cNvSpPr>
            <p:nvPr/>
          </p:nvSpPr>
          <p:spPr bwMode="auto">
            <a:xfrm rot="16200000" flipV="1">
              <a:off x="2794000" y="8966200"/>
              <a:ext cx="0" cy="50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2057400" y="9067800"/>
              <a:ext cx="482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CC</a:t>
              </a:r>
            </a:p>
          </p:txBody>
        </p:sp>
        <p:sp>
          <p:nvSpPr>
            <p:cNvPr id="141" name="AutoShape 56"/>
            <p:cNvSpPr>
              <a:spLocks noChangeArrowheads="1"/>
            </p:cNvSpPr>
            <p:nvPr/>
          </p:nvSpPr>
          <p:spPr bwMode="auto">
            <a:xfrm flipV="1">
              <a:off x="2819400" y="8991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</p:txBody>
        </p:sp>
        <p:sp>
          <p:nvSpPr>
            <p:cNvPr id="142" name="AutoShape 54"/>
            <p:cNvSpPr>
              <a:spLocks noChangeArrowheads="1"/>
            </p:cNvSpPr>
            <p:nvPr/>
          </p:nvSpPr>
          <p:spPr bwMode="auto">
            <a:xfrm>
              <a:off x="26670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143" name="AutoShape 55"/>
            <p:cNvSpPr>
              <a:spLocks noChangeArrowheads="1"/>
            </p:cNvSpPr>
            <p:nvPr/>
          </p:nvSpPr>
          <p:spPr bwMode="auto">
            <a:xfrm>
              <a:off x="35814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 flipV="1">
              <a:off x="3429000" y="8305800"/>
              <a:ext cx="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63"/>
            <p:cNvSpPr>
              <a:spLocks noChangeShapeType="1"/>
            </p:cNvSpPr>
            <p:nvPr/>
          </p:nvSpPr>
          <p:spPr bwMode="auto">
            <a:xfrm flipV="1">
              <a:off x="29718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77"/>
            <p:cNvSpPr>
              <a:spLocks noChangeShapeType="1"/>
            </p:cNvSpPr>
            <p:nvPr/>
          </p:nvSpPr>
          <p:spPr bwMode="auto">
            <a:xfrm flipH="1" flipV="1">
              <a:off x="1600200" y="8305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7" name="Group 123"/>
            <p:cNvGrpSpPr>
              <a:grpSpLocks/>
            </p:cNvGrpSpPr>
            <p:nvPr/>
          </p:nvGrpSpPr>
          <p:grpSpPr bwMode="auto">
            <a:xfrm>
              <a:off x="2743200" y="10363200"/>
              <a:ext cx="152400" cy="152400"/>
              <a:chOff x="240" y="4176"/>
              <a:chExt cx="192" cy="192"/>
            </a:xfrm>
          </p:grpSpPr>
          <p:sp>
            <p:nvSpPr>
              <p:cNvPr id="181" name="Oval 1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Rectangle 1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8" name="AutoShape 155"/>
            <p:cNvSpPr>
              <a:spLocks noChangeArrowheads="1"/>
            </p:cNvSpPr>
            <p:nvPr/>
          </p:nvSpPr>
          <p:spPr bwMode="auto">
            <a:xfrm>
              <a:off x="4419600" y="8915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fun.</a:t>
              </a:r>
            </a:p>
          </p:txBody>
        </p:sp>
        <p:sp>
          <p:nvSpPr>
            <p:cNvPr id="149" name="Line 156"/>
            <p:cNvSpPr>
              <a:spLocks noChangeShapeType="1"/>
            </p:cNvSpPr>
            <p:nvPr/>
          </p:nvSpPr>
          <p:spPr bwMode="auto">
            <a:xfrm rot="16200000" flipV="1">
              <a:off x="4152900" y="88773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val 71"/>
            <p:cNvSpPr>
              <a:spLocks noChangeArrowheads="1"/>
            </p:cNvSpPr>
            <p:nvPr/>
          </p:nvSpPr>
          <p:spPr bwMode="auto">
            <a:xfrm>
              <a:off x="13716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Cnd</a:t>
              </a: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1143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1524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153" name="Oval 232"/>
            <p:cNvSpPr>
              <a:spLocks noChangeArrowheads="1"/>
            </p:cNvSpPr>
            <p:nvPr/>
          </p:nvSpPr>
          <p:spPr bwMode="auto">
            <a:xfrm>
              <a:off x="2667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154" name="Oval 235"/>
            <p:cNvSpPr>
              <a:spLocks noChangeArrowheads="1"/>
            </p:cNvSpPr>
            <p:nvPr/>
          </p:nvSpPr>
          <p:spPr bwMode="auto">
            <a:xfrm>
              <a:off x="37338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valB</a:t>
              </a:r>
            </a:p>
          </p:txBody>
        </p:sp>
        <p:sp>
          <p:nvSpPr>
            <p:cNvPr id="155" name="Oval 238"/>
            <p:cNvSpPr>
              <a:spLocks noChangeArrowheads="1"/>
            </p:cNvSpPr>
            <p:nvPr/>
          </p:nvSpPr>
          <p:spPr bwMode="auto">
            <a:xfrm>
              <a:off x="31242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156" name="Oval 246"/>
            <p:cNvSpPr>
              <a:spLocks noChangeArrowheads="1"/>
            </p:cNvSpPr>
            <p:nvPr/>
          </p:nvSpPr>
          <p:spPr bwMode="auto">
            <a:xfrm>
              <a:off x="32004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grpSp>
          <p:nvGrpSpPr>
            <p:cNvPr id="157" name="Group 275"/>
            <p:cNvGrpSpPr>
              <a:grpSpLocks/>
            </p:cNvGrpSpPr>
            <p:nvPr/>
          </p:nvGrpSpPr>
          <p:grpSpPr bwMode="auto">
            <a:xfrm>
              <a:off x="3657600" y="10363200"/>
              <a:ext cx="152400" cy="152400"/>
              <a:chOff x="240" y="4176"/>
              <a:chExt cx="192" cy="192"/>
            </a:xfrm>
          </p:grpSpPr>
          <p:sp>
            <p:nvSpPr>
              <p:cNvPr id="179" name="Oval 27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Rectangle 27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8" name="Line 240"/>
            <p:cNvSpPr>
              <a:spLocks noChangeShapeType="1"/>
            </p:cNvSpPr>
            <p:nvPr/>
          </p:nvSpPr>
          <p:spPr bwMode="auto">
            <a:xfrm flipV="1">
              <a:off x="32766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Line 278"/>
            <p:cNvSpPr>
              <a:spLocks noChangeShapeType="1"/>
            </p:cNvSpPr>
            <p:nvPr/>
          </p:nvSpPr>
          <p:spPr bwMode="auto">
            <a:xfrm flipV="1">
              <a:off x="29718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Line 294"/>
            <p:cNvSpPr>
              <a:spLocks noChangeShapeType="1"/>
            </p:cNvSpPr>
            <p:nvPr/>
          </p:nvSpPr>
          <p:spPr bwMode="auto">
            <a:xfrm flipV="1">
              <a:off x="39624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Line 295"/>
            <p:cNvSpPr>
              <a:spLocks noChangeShapeType="1"/>
            </p:cNvSpPr>
            <p:nvPr/>
          </p:nvSpPr>
          <p:spPr bwMode="auto">
            <a:xfrm flipV="1">
              <a:off x="39624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Line 296"/>
            <p:cNvSpPr>
              <a:spLocks noChangeShapeType="1"/>
            </p:cNvSpPr>
            <p:nvPr/>
          </p:nvSpPr>
          <p:spPr bwMode="auto">
            <a:xfrm flipV="1">
              <a:off x="1371600" y="1043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Line 297"/>
            <p:cNvSpPr>
              <a:spLocks noChangeShapeType="1"/>
            </p:cNvSpPr>
            <p:nvPr/>
          </p:nvSpPr>
          <p:spPr bwMode="auto">
            <a:xfrm flipV="1">
              <a:off x="1752600" y="8991600"/>
              <a:ext cx="0" cy="1752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298"/>
            <p:cNvSpPr>
              <a:spLocks noChangeShapeType="1"/>
            </p:cNvSpPr>
            <p:nvPr/>
          </p:nvSpPr>
          <p:spPr bwMode="auto">
            <a:xfrm flipV="1">
              <a:off x="37338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303"/>
            <p:cNvSpPr>
              <a:spLocks/>
            </p:cNvSpPr>
            <p:nvPr/>
          </p:nvSpPr>
          <p:spPr bwMode="auto">
            <a:xfrm flipH="1">
              <a:off x="1371600" y="9448800"/>
              <a:ext cx="3276600" cy="9906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6" name="Group 304"/>
            <p:cNvGrpSpPr>
              <a:grpSpLocks/>
            </p:cNvGrpSpPr>
            <p:nvPr/>
          </p:nvGrpSpPr>
          <p:grpSpPr bwMode="auto">
            <a:xfrm>
              <a:off x="2209800" y="10363200"/>
              <a:ext cx="152400" cy="152400"/>
              <a:chOff x="240" y="4176"/>
              <a:chExt cx="192" cy="192"/>
            </a:xfrm>
          </p:grpSpPr>
          <p:sp>
            <p:nvSpPr>
              <p:cNvPr id="177" name="Oval 30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Rectangle 30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7" name="AutoShape 307"/>
            <p:cNvSpPr>
              <a:spLocks noChangeArrowheads="1"/>
            </p:cNvSpPr>
            <p:nvPr/>
          </p:nvSpPr>
          <p:spPr bwMode="auto">
            <a:xfrm>
              <a:off x="2057400" y="97536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CC</a:t>
              </a:r>
            </a:p>
          </p:txBody>
        </p:sp>
        <p:sp>
          <p:nvSpPr>
            <p:cNvPr id="168" name="Line 308"/>
            <p:cNvSpPr>
              <a:spLocks noChangeShapeType="1"/>
            </p:cNvSpPr>
            <p:nvPr/>
          </p:nvSpPr>
          <p:spPr bwMode="auto">
            <a:xfrm flipH="1" flipV="1">
              <a:off x="2286000" y="9448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309"/>
            <p:cNvSpPr>
              <a:spLocks noChangeArrowheads="1"/>
            </p:cNvSpPr>
            <p:nvPr/>
          </p:nvSpPr>
          <p:spPr bwMode="auto">
            <a:xfrm>
              <a:off x="1219200" y="86106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0" name="Group 311"/>
            <p:cNvGrpSpPr>
              <a:grpSpLocks/>
            </p:cNvGrpSpPr>
            <p:nvPr/>
          </p:nvGrpSpPr>
          <p:grpSpPr bwMode="auto">
            <a:xfrm>
              <a:off x="1676403" y="10526735"/>
              <a:ext cx="149226" cy="141288"/>
              <a:chOff x="240" y="4176"/>
              <a:chExt cx="192" cy="192"/>
            </a:xfrm>
          </p:grpSpPr>
          <p:sp>
            <p:nvSpPr>
              <p:cNvPr id="175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1" name="Freeform 314"/>
            <p:cNvSpPr>
              <a:spLocks/>
            </p:cNvSpPr>
            <p:nvPr/>
          </p:nvSpPr>
          <p:spPr bwMode="auto">
            <a:xfrm flipH="1">
              <a:off x="1752600" y="9448800"/>
              <a:ext cx="3200400" cy="11430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317"/>
            <p:cNvSpPr>
              <a:spLocks noChangeShapeType="1"/>
            </p:cNvSpPr>
            <p:nvPr/>
          </p:nvSpPr>
          <p:spPr bwMode="auto">
            <a:xfrm flipV="1">
              <a:off x="28194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318"/>
            <p:cNvSpPr>
              <a:spLocks noChangeShapeType="1"/>
            </p:cNvSpPr>
            <p:nvPr/>
          </p:nvSpPr>
          <p:spPr bwMode="auto">
            <a:xfrm flipV="1">
              <a:off x="22860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321"/>
            <p:cNvSpPr>
              <a:spLocks/>
            </p:cNvSpPr>
            <p:nvPr/>
          </p:nvSpPr>
          <p:spPr bwMode="auto">
            <a:xfrm>
              <a:off x="1828800" y="8839200"/>
              <a:ext cx="457200" cy="228600"/>
            </a:xfrm>
            <a:custGeom>
              <a:avLst/>
              <a:gdLst>
                <a:gd name="T0" fmla="*/ 725804891 w 288"/>
                <a:gd name="T1" fmla="*/ 362902445 h 144"/>
                <a:gd name="T2" fmla="*/ 725804891 w 288"/>
                <a:gd name="T3" fmla="*/ 0 h 144"/>
                <a:gd name="T4" fmla="*/ 0 w 288"/>
                <a:gd name="T5" fmla="*/ 0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288" y="144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246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Logic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4281488" cy="2514600"/>
          </a:xfrm>
        </p:spPr>
        <p:txBody>
          <a:bodyPr/>
          <a:lstStyle/>
          <a:p>
            <a:r>
              <a:rPr lang="en-US" dirty="0"/>
              <a:t>Memory</a:t>
            </a:r>
          </a:p>
          <a:p>
            <a:pPr lvl="1"/>
            <a:r>
              <a:rPr lang="en-US" dirty="0"/>
              <a:t>Reads or writes memory word</a:t>
            </a:r>
          </a:p>
          <a:p>
            <a:r>
              <a:rPr lang="en-US" dirty="0"/>
              <a:t>Control </a:t>
            </a:r>
            <a:r>
              <a:rPr lang="en-US" dirty="0" smtClean="0"/>
              <a:t>Logic</a:t>
            </a:r>
          </a:p>
          <a:p>
            <a:pPr lvl="1"/>
            <a:r>
              <a:rPr lang="en-US" dirty="0" err="1" smtClean="0"/>
              <a:t>Mem</a:t>
            </a:r>
            <a:r>
              <a:rPr lang="en-US" dirty="0"/>
              <a:t>. read: should word be read?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write: should word be written?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</a:t>
            </a:r>
            <a:r>
              <a:rPr lang="en-US" dirty="0" err="1"/>
              <a:t>addr</a:t>
            </a:r>
            <a:r>
              <a:rPr lang="en-US" dirty="0"/>
              <a:t>.: Select address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data.: Select data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641850" y="876300"/>
            <a:ext cx="4038600" cy="3581400"/>
            <a:chOff x="1295400" y="5486400"/>
            <a:chExt cx="4038600" cy="3581400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</a:t>
              </a: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553200"/>
              <a:ext cx="609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99325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out</a:t>
              </a:r>
            </a:p>
          </p:txBody>
        </p:sp>
        <p:grpSp>
          <p:nvGrpSpPr>
            <p:cNvPr id="75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812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0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248400"/>
              <a:ext cx="1219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dmem_error</a:t>
              </a: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54188" y="6627812"/>
              <a:ext cx="6096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295400" y="6629400"/>
              <a:ext cx="7620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instr_valid</a:t>
              </a: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371600" y="6934200"/>
              <a:ext cx="838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2316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Writeback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2590800"/>
          </a:xfrm>
        </p:spPr>
        <p:txBody>
          <a:bodyPr/>
          <a:lstStyle/>
          <a:p>
            <a:r>
              <a:rPr lang="en-US" dirty="0"/>
              <a:t>Register File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ports E, M</a:t>
            </a:r>
          </a:p>
          <a:p>
            <a:pPr lvl="1"/>
            <a:r>
              <a:rPr lang="en-US" dirty="0"/>
              <a:t>Addresses are register IDs or </a:t>
            </a:r>
            <a:r>
              <a:rPr lang="en-US" dirty="0" smtClean="0"/>
              <a:t>15 (0xF) </a:t>
            </a:r>
            <a:r>
              <a:rPr lang="en-US" dirty="0"/>
              <a:t>(no access)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513" y="31178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Logic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dstE</a:t>
            </a:r>
            <a:r>
              <a:rPr lang="en-US" sz="2000" dirty="0" smtClean="0"/>
              <a:t>, </a:t>
            </a:r>
            <a:r>
              <a:rPr lang="en-US" sz="2000" dirty="0" err="1" smtClean="0"/>
              <a:t>dstM</a:t>
            </a:r>
            <a:r>
              <a:rPr lang="en-US" sz="2000" dirty="0" smtClean="0"/>
              <a:t>: </a:t>
            </a:r>
            <a:r>
              <a:rPr lang="en-US" sz="2000" dirty="0"/>
              <a:t>write port </a:t>
            </a:r>
            <a:r>
              <a:rPr lang="en-US" sz="2000" dirty="0" smtClean="0"/>
              <a:t>addresses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794250" y="1517650"/>
            <a:ext cx="3962400" cy="3429000"/>
            <a:chOff x="4794250" y="1517650"/>
            <a:chExt cx="3962400" cy="34290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69278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rB</a:t>
              </a: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57848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55562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dstE</a:t>
              </a:r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>
              <a:off x="60134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dstM</a:t>
              </a:r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V="1">
              <a:off x="70802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42"/>
            <p:cNvSpPr>
              <a:spLocks noChangeArrowheads="1"/>
            </p:cNvSpPr>
            <p:nvPr/>
          </p:nvSpPr>
          <p:spPr bwMode="auto">
            <a:xfrm>
              <a:off x="64706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srcA</a:t>
              </a: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69278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srcB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556250" y="2279650"/>
              <a:ext cx="1828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/>
                <a:t>Register</a:t>
              </a:r>
            </a:p>
            <a:p>
              <a:pPr>
                <a:defRPr/>
              </a:pPr>
              <a:r>
                <a:rPr lang="en-US"/>
                <a:t>file</a:t>
              </a: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57086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</a:t>
              </a:r>
            </a:p>
          </p:txBody>
        </p:sp>
        <p:sp>
          <p:nvSpPr>
            <p:cNvPr id="15" name="Text Box 182"/>
            <p:cNvSpPr txBox="1">
              <a:spLocks noChangeArrowheads="1"/>
            </p:cNvSpPr>
            <p:nvPr/>
          </p:nvSpPr>
          <p:spPr bwMode="auto">
            <a:xfrm>
              <a:off x="69278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B</a:t>
              </a:r>
            </a:p>
          </p:txBody>
        </p:sp>
        <p:sp>
          <p:nvSpPr>
            <p:cNvPr id="16" name="Text Box 183"/>
            <p:cNvSpPr txBox="1">
              <a:spLocks noChangeArrowheads="1"/>
            </p:cNvSpPr>
            <p:nvPr/>
          </p:nvSpPr>
          <p:spPr bwMode="auto">
            <a:xfrm>
              <a:off x="7156450" y="2355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M</a:t>
              </a:r>
            </a:p>
          </p:txBody>
        </p:sp>
        <p:sp>
          <p:nvSpPr>
            <p:cNvPr id="17" name="Text Box 184"/>
            <p:cNvSpPr txBox="1">
              <a:spLocks noChangeArrowheads="1"/>
            </p:cNvSpPr>
            <p:nvPr/>
          </p:nvSpPr>
          <p:spPr bwMode="auto">
            <a:xfrm>
              <a:off x="7156450" y="2736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E</a:t>
              </a: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55562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dstE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60134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dstM</a:t>
              </a: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64706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 dirty="0" err="1"/>
                <a:t>srcA</a:t>
              </a:r>
              <a:endParaRPr lang="en-US" sz="900" dirty="0"/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9278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srcB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704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icode</a:t>
              </a: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6470650" y="4565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rA</a:t>
              </a:r>
            </a:p>
          </p:txBody>
        </p:sp>
        <p:sp>
          <p:nvSpPr>
            <p:cNvPr id="24" name="Oval 235"/>
            <p:cNvSpPr>
              <a:spLocks noChangeArrowheads="1"/>
            </p:cNvSpPr>
            <p:nvPr/>
          </p:nvSpPr>
          <p:spPr bwMode="auto">
            <a:xfrm>
              <a:off x="68516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valB</a:t>
              </a: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8610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38"/>
            <p:cNvSpPr>
              <a:spLocks noChangeArrowheads="1"/>
            </p:cNvSpPr>
            <p:nvPr/>
          </p:nvSpPr>
          <p:spPr bwMode="auto">
            <a:xfrm>
              <a:off x="5632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valA</a:t>
              </a:r>
            </a:p>
          </p:txBody>
        </p:sp>
        <p:sp>
          <p:nvSpPr>
            <p:cNvPr id="27" name="Freeform 247"/>
            <p:cNvSpPr>
              <a:spLocks/>
            </p:cNvSpPr>
            <p:nvPr/>
          </p:nvSpPr>
          <p:spPr bwMode="auto">
            <a:xfrm>
              <a:off x="7385050" y="1898650"/>
              <a:ext cx="1143000" cy="914400"/>
            </a:xfrm>
            <a:custGeom>
              <a:avLst/>
              <a:gdLst>
                <a:gd name="T0" fmla="*/ 1143000 w 1152"/>
                <a:gd name="T1" fmla="*/ 0 h 2736"/>
                <a:gd name="T2" fmla="*/ 1143000 w 1152"/>
                <a:gd name="T3" fmla="*/ 914400 h 2736"/>
                <a:gd name="T4" fmla="*/ 0 w 1152"/>
                <a:gd name="T5" fmla="*/ 914400 h 2736"/>
                <a:gd name="T6" fmla="*/ 0 60000 65536"/>
                <a:gd name="T7" fmla="*/ 0 60000 65536"/>
                <a:gd name="T8" fmla="*/ 0 60000 65536"/>
                <a:gd name="T9" fmla="*/ 0 w 1152"/>
                <a:gd name="T10" fmla="*/ 0 h 2736"/>
                <a:gd name="T11" fmla="*/ 1152 w 115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736">
                  <a:moveTo>
                    <a:pt x="1152" y="0"/>
                  </a:moveTo>
                  <a:lnTo>
                    <a:pt x="1152" y="2736"/>
                  </a:lnTo>
                  <a:lnTo>
                    <a:pt x="0" y="2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0"/>
            <p:cNvSpPr>
              <a:spLocks/>
            </p:cNvSpPr>
            <p:nvPr/>
          </p:nvSpPr>
          <p:spPr bwMode="auto">
            <a:xfrm>
              <a:off x="7385050" y="1898650"/>
              <a:ext cx="685800" cy="533400"/>
            </a:xfrm>
            <a:custGeom>
              <a:avLst/>
              <a:gdLst>
                <a:gd name="T0" fmla="*/ 685800 w 1248"/>
                <a:gd name="T1" fmla="*/ 0 h 3936"/>
                <a:gd name="T2" fmla="*/ 685800 w 1248"/>
                <a:gd name="T3" fmla="*/ 533400 h 3936"/>
                <a:gd name="T4" fmla="*/ 0 w 1248"/>
                <a:gd name="T5" fmla="*/ 533400 h 3936"/>
                <a:gd name="T6" fmla="*/ 0 60000 65536"/>
                <a:gd name="T7" fmla="*/ 0 60000 65536"/>
                <a:gd name="T8" fmla="*/ 0 60000 65536"/>
                <a:gd name="T9" fmla="*/ 0 w 1248"/>
                <a:gd name="T10" fmla="*/ 0 h 3936"/>
                <a:gd name="T11" fmla="*/ 1248 w 1248"/>
                <a:gd name="T12" fmla="*/ 3936 h 3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3936">
                  <a:moveTo>
                    <a:pt x="1248" y="0"/>
                  </a:moveTo>
                  <a:lnTo>
                    <a:pt x="1248" y="3936"/>
                  </a:lnTo>
                  <a:lnTo>
                    <a:pt x="0" y="39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3"/>
            <p:cNvSpPr>
              <a:spLocks noChangeShapeType="1"/>
            </p:cNvSpPr>
            <p:nvPr/>
          </p:nvSpPr>
          <p:spPr bwMode="auto">
            <a:xfrm flipV="1">
              <a:off x="62420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4"/>
            <p:cNvSpPr>
              <a:spLocks noChangeShapeType="1"/>
            </p:cNvSpPr>
            <p:nvPr/>
          </p:nvSpPr>
          <p:spPr bwMode="auto">
            <a:xfrm flipV="1">
              <a:off x="66992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5"/>
            <p:cNvSpPr>
              <a:spLocks noChangeShapeType="1"/>
            </p:cNvSpPr>
            <p:nvPr/>
          </p:nvSpPr>
          <p:spPr bwMode="auto">
            <a:xfrm flipV="1">
              <a:off x="71564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0"/>
            <p:cNvSpPr>
              <a:spLocks noChangeShapeType="1"/>
            </p:cNvSpPr>
            <p:nvPr/>
          </p:nvSpPr>
          <p:spPr bwMode="auto">
            <a:xfrm flipV="1">
              <a:off x="66992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1"/>
            <p:cNvSpPr>
              <a:spLocks noChangeShapeType="1"/>
            </p:cNvSpPr>
            <p:nvPr/>
          </p:nvSpPr>
          <p:spPr bwMode="auto">
            <a:xfrm flipV="1">
              <a:off x="71564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03"/>
            <p:cNvSpPr>
              <a:spLocks/>
            </p:cNvSpPr>
            <p:nvPr/>
          </p:nvSpPr>
          <p:spPr bwMode="auto">
            <a:xfrm>
              <a:off x="6242050" y="3956050"/>
              <a:ext cx="457200" cy="381000"/>
            </a:xfrm>
            <a:custGeom>
              <a:avLst/>
              <a:gdLst>
                <a:gd name="T0" fmla="*/ 457200 w 288"/>
                <a:gd name="T1" fmla="*/ 381000 h 240"/>
                <a:gd name="T2" fmla="*/ 0 w 288"/>
                <a:gd name="T3" fmla="*/ 381000 h 240"/>
                <a:gd name="T4" fmla="*/ 0 w 288"/>
                <a:gd name="T5" fmla="*/ 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5784850" y="3956050"/>
              <a:ext cx="1371600" cy="533400"/>
            </a:xfrm>
            <a:custGeom>
              <a:avLst/>
              <a:gdLst>
                <a:gd name="T0" fmla="*/ 1371600 w 864"/>
                <a:gd name="T1" fmla="*/ 533400 h 192"/>
                <a:gd name="T2" fmla="*/ 0 w 864"/>
                <a:gd name="T3" fmla="*/ 533400 h 192"/>
                <a:gd name="T4" fmla="*/ 0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86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06"/>
            <p:cNvGrpSpPr>
              <a:grpSpLocks/>
            </p:cNvGrpSpPr>
            <p:nvPr/>
          </p:nvGrpSpPr>
          <p:grpSpPr bwMode="auto">
            <a:xfrm>
              <a:off x="6623050" y="4260850"/>
              <a:ext cx="152400" cy="152400"/>
              <a:chOff x="240" y="4176"/>
              <a:chExt cx="192" cy="192"/>
            </a:xfrm>
          </p:grpSpPr>
          <p:sp>
            <p:nvSpPr>
              <p:cNvPr id="37" name="Oval 30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0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309"/>
            <p:cNvGrpSpPr>
              <a:grpSpLocks/>
            </p:cNvGrpSpPr>
            <p:nvPr/>
          </p:nvGrpSpPr>
          <p:grpSpPr bwMode="auto">
            <a:xfrm>
              <a:off x="7080250" y="4413250"/>
              <a:ext cx="152400" cy="152400"/>
              <a:chOff x="240" y="4176"/>
              <a:chExt cx="192" cy="192"/>
            </a:xfrm>
          </p:grpSpPr>
          <p:sp>
            <p:nvSpPr>
              <p:cNvPr id="40" name="Oval 31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1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5099050" y="3956050"/>
              <a:ext cx="1905000" cy="685800"/>
            </a:xfrm>
            <a:custGeom>
              <a:avLst/>
              <a:gdLst>
                <a:gd name="T0" fmla="*/ 0 w 1200"/>
                <a:gd name="T1" fmla="*/ 685800 h 432"/>
                <a:gd name="T2" fmla="*/ 0 w 1200"/>
                <a:gd name="T3" fmla="*/ 228600 h 432"/>
                <a:gd name="T4" fmla="*/ 1905000 w 1200"/>
                <a:gd name="T5" fmla="*/ 228600 h 432"/>
                <a:gd name="T6" fmla="*/ 1905000 w 1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32"/>
                <a:gd name="T14" fmla="*/ 1200 w 1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32">
                  <a:moveTo>
                    <a:pt x="0" y="432"/>
                  </a:moveTo>
                  <a:lnTo>
                    <a:pt x="0" y="144"/>
                  </a:lnTo>
                  <a:lnTo>
                    <a:pt x="1200" y="144"/>
                  </a:lnTo>
                  <a:lnTo>
                    <a:pt x="12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4"/>
            <p:cNvSpPr>
              <a:spLocks noChangeShapeType="1"/>
            </p:cNvSpPr>
            <p:nvPr/>
          </p:nvSpPr>
          <p:spPr bwMode="auto">
            <a:xfrm flipV="1">
              <a:off x="65468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315"/>
            <p:cNvGrpSpPr>
              <a:grpSpLocks/>
            </p:cNvGrpSpPr>
            <p:nvPr/>
          </p:nvGrpSpPr>
          <p:grpSpPr bwMode="auto">
            <a:xfrm>
              <a:off x="6470650" y="4108450"/>
              <a:ext cx="152400" cy="152400"/>
              <a:chOff x="240" y="4176"/>
              <a:chExt cx="192" cy="192"/>
            </a:xfrm>
          </p:grpSpPr>
          <p:sp>
            <p:nvSpPr>
              <p:cNvPr id="45" name="Oval 31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1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318"/>
            <p:cNvSpPr>
              <a:spLocks noChangeShapeType="1"/>
            </p:cNvSpPr>
            <p:nvPr/>
          </p:nvSpPr>
          <p:spPr bwMode="auto">
            <a:xfrm flipV="1">
              <a:off x="60896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319"/>
            <p:cNvGrpSpPr>
              <a:grpSpLocks/>
            </p:cNvGrpSpPr>
            <p:nvPr/>
          </p:nvGrpSpPr>
          <p:grpSpPr bwMode="auto">
            <a:xfrm>
              <a:off x="6013450" y="4108450"/>
              <a:ext cx="152400" cy="152400"/>
              <a:chOff x="240" y="4176"/>
              <a:chExt cx="192" cy="192"/>
            </a:xfrm>
          </p:grpSpPr>
          <p:sp>
            <p:nvSpPr>
              <p:cNvPr id="49" name="Oval 32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2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Line 322"/>
            <p:cNvSpPr>
              <a:spLocks noChangeShapeType="1"/>
            </p:cNvSpPr>
            <p:nvPr/>
          </p:nvSpPr>
          <p:spPr bwMode="auto">
            <a:xfrm flipV="1">
              <a:off x="56324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" name="Group 323"/>
            <p:cNvGrpSpPr>
              <a:grpSpLocks/>
            </p:cNvGrpSpPr>
            <p:nvPr/>
          </p:nvGrpSpPr>
          <p:grpSpPr bwMode="auto">
            <a:xfrm>
              <a:off x="5556250" y="4108450"/>
              <a:ext cx="152400" cy="152400"/>
              <a:chOff x="240" y="4176"/>
              <a:chExt cx="192" cy="192"/>
            </a:xfrm>
          </p:grpSpPr>
          <p:sp>
            <p:nvSpPr>
              <p:cNvPr id="53" name="Oval 3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Oval 326"/>
            <p:cNvSpPr>
              <a:spLocks noChangeArrowheads="1"/>
            </p:cNvSpPr>
            <p:nvPr/>
          </p:nvSpPr>
          <p:spPr bwMode="auto">
            <a:xfrm>
              <a:off x="8299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valE</a:t>
              </a:r>
            </a:p>
          </p:txBody>
        </p:sp>
        <p:sp>
          <p:nvSpPr>
            <p:cNvPr id="56" name="Oval 327"/>
            <p:cNvSpPr>
              <a:spLocks noChangeArrowheads="1"/>
            </p:cNvSpPr>
            <p:nvPr/>
          </p:nvSpPr>
          <p:spPr bwMode="auto">
            <a:xfrm>
              <a:off x="7842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valM</a:t>
              </a:r>
            </a:p>
          </p:txBody>
        </p:sp>
        <p:cxnSp>
          <p:nvCxnSpPr>
            <p:cNvPr id="57" name="Straight Arrow Connector 121"/>
            <p:cNvCxnSpPr>
              <a:cxnSpLocks noChangeShapeType="1"/>
            </p:cNvCxnSpPr>
            <p:nvPr/>
          </p:nvCxnSpPr>
          <p:spPr bwMode="auto">
            <a:xfrm>
              <a:off x="5022850" y="3803650"/>
              <a:ext cx="5334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sm"/>
            </a:ln>
          </p:spPr>
        </p:cxnSp>
        <p:cxnSp>
          <p:nvCxnSpPr>
            <p:cNvPr id="58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070351" y="2851150"/>
              <a:ext cx="190500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sm"/>
            </a:ln>
          </p:spPr>
        </p:cxnSp>
        <p:sp>
          <p:nvSpPr>
            <p:cNvPr id="59" name="Oval 238"/>
            <p:cNvSpPr>
              <a:spLocks noChangeArrowheads="1"/>
            </p:cNvSpPr>
            <p:nvPr/>
          </p:nvSpPr>
          <p:spPr bwMode="auto">
            <a:xfrm>
              <a:off x="4794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Cnd</a:t>
              </a:r>
            </a:p>
          </p:txBody>
        </p:sp>
      </p:grp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98450" y="49466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Signals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Cnd</a:t>
            </a:r>
            <a:r>
              <a:rPr lang="en-US" sz="2000" dirty="0" smtClean="0"/>
              <a:t>: Indicate whether or not to perform conditional move</a:t>
            </a:r>
          </a:p>
          <a:p>
            <a:pPr marL="1200150" lvl="2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Computed in Execute stage</a:t>
            </a:r>
          </a:p>
        </p:txBody>
      </p:sp>
    </p:spTree>
    <p:extLst>
      <p:ext uri="{BB962C8B-B14F-4D97-AF65-F5344CB8AC3E}">
        <p14:creationId xmlns:p14="http://schemas.microsoft.com/office/powerpoint/2010/main" val="35473064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 Update Logic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5334000" cy="2514600"/>
          </a:xfrm>
        </p:spPr>
        <p:txBody>
          <a:bodyPr/>
          <a:lstStyle/>
          <a:p>
            <a:r>
              <a:rPr lang="en-US"/>
              <a:t>New PC</a:t>
            </a:r>
          </a:p>
          <a:p>
            <a:pPr lvl="1"/>
            <a:r>
              <a:rPr lang="en-US"/>
              <a:t>Select next value of PC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27650" y="1714500"/>
            <a:ext cx="2895600" cy="1905000"/>
            <a:chOff x="1600200" y="4267200"/>
            <a:chExt cx="2895600" cy="190500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1600200" y="4953000"/>
              <a:ext cx="28194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New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21" name="Oval 71"/>
            <p:cNvSpPr>
              <a:spLocks noChangeArrowheads="1"/>
            </p:cNvSpPr>
            <p:nvPr/>
          </p:nvSpPr>
          <p:spPr bwMode="auto">
            <a:xfrm>
              <a:off x="22098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Cnd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6002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23" name="Line 226"/>
            <p:cNvSpPr>
              <a:spLocks noChangeShapeType="1"/>
            </p:cNvSpPr>
            <p:nvPr/>
          </p:nvSpPr>
          <p:spPr bwMode="auto">
            <a:xfrm flipV="1">
              <a:off x="42672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2"/>
            <p:cNvSpPr>
              <a:spLocks noChangeArrowheads="1"/>
            </p:cNvSpPr>
            <p:nvPr/>
          </p:nvSpPr>
          <p:spPr bwMode="auto">
            <a:xfrm>
              <a:off x="28194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25" name="Oval 233"/>
            <p:cNvSpPr>
              <a:spLocks noChangeArrowheads="1"/>
            </p:cNvSpPr>
            <p:nvPr/>
          </p:nvSpPr>
          <p:spPr bwMode="auto">
            <a:xfrm>
              <a:off x="40386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26" name="Oval 250"/>
            <p:cNvSpPr>
              <a:spLocks noChangeArrowheads="1"/>
            </p:cNvSpPr>
            <p:nvPr/>
          </p:nvSpPr>
          <p:spPr bwMode="auto">
            <a:xfrm>
              <a:off x="34290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27" name="Line 271"/>
            <p:cNvSpPr>
              <a:spLocks noChangeShapeType="1"/>
            </p:cNvSpPr>
            <p:nvPr/>
          </p:nvSpPr>
          <p:spPr bwMode="auto">
            <a:xfrm flipH="1" flipV="1">
              <a:off x="2438400" y="54864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92"/>
            <p:cNvSpPr>
              <a:spLocks noChangeShapeType="1"/>
            </p:cNvSpPr>
            <p:nvPr/>
          </p:nvSpPr>
          <p:spPr bwMode="auto">
            <a:xfrm flipV="1">
              <a:off x="3124200" y="46482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94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95"/>
            <p:cNvSpPr>
              <a:spLocks noChangeShapeType="1"/>
            </p:cNvSpPr>
            <p:nvPr/>
          </p:nvSpPr>
          <p:spPr bwMode="auto">
            <a:xfrm flipV="1">
              <a:off x="30480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9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300"/>
            <p:cNvSpPr>
              <a:spLocks noChangeArrowheads="1"/>
            </p:cNvSpPr>
            <p:nvPr/>
          </p:nvSpPr>
          <p:spPr bwMode="auto">
            <a:xfrm>
              <a:off x="2895600" y="42672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897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824287" cy="5213350"/>
          </a:xfrm>
        </p:spPr>
        <p:txBody>
          <a:bodyPr/>
          <a:lstStyle/>
          <a:p>
            <a:r>
              <a:rPr lang="en-US" sz="2000"/>
              <a:t>Key</a:t>
            </a:r>
          </a:p>
          <a:p>
            <a:pPr lvl="1"/>
            <a:r>
              <a:rPr lang="en-US" sz="1800"/>
              <a:t>Blue boxes:     predesigned hardware blocks</a:t>
            </a:r>
          </a:p>
          <a:p>
            <a:pPr lvl="2"/>
            <a:r>
              <a:rPr lang="en-US" sz="1600"/>
              <a:t>E.g., memories, ALU</a:t>
            </a:r>
          </a:p>
          <a:p>
            <a:pPr lvl="1"/>
            <a:r>
              <a:rPr lang="en-US" sz="1800"/>
              <a:t>Gray boxes:             control logic</a:t>
            </a:r>
          </a:p>
          <a:p>
            <a:pPr lvl="2"/>
            <a:r>
              <a:rPr lang="en-US" sz="1600"/>
              <a:t>Describe in HCL</a:t>
            </a:r>
          </a:p>
          <a:p>
            <a:pPr lvl="1"/>
            <a:r>
              <a:rPr lang="en-US" sz="1800"/>
              <a:t>White ovals:                      labels for signals</a:t>
            </a:r>
          </a:p>
          <a:p>
            <a:pPr lvl="1"/>
            <a:r>
              <a:rPr lang="en-US" sz="1800"/>
              <a:t>Thick lines:                     32-bit word values</a:t>
            </a:r>
          </a:p>
          <a:p>
            <a:pPr lvl="1"/>
            <a:r>
              <a:rPr lang="en-US" sz="1800"/>
              <a:t>Thin lines:                         4-8 bit values</a:t>
            </a:r>
          </a:p>
          <a:p>
            <a:pPr lvl="1"/>
            <a:r>
              <a:rPr lang="en-US" sz="1800"/>
              <a:t>Dotted lines:                     1-bit values</a:t>
            </a:r>
          </a:p>
          <a:p>
            <a:pPr lvl="1"/>
            <a:endParaRPr lang="en-US" sz="1800"/>
          </a:p>
        </p:txBody>
      </p:sp>
      <p:pic>
        <p:nvPicPr>
          <p:cNvPr id="3594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5650" y="98425"/>
            <a:ext cx="4226875" cy="629436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06642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Arith./Logical Operation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28800"/>
            <a:ext cx="4070350" cy="46037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</a:t>
            </a:r>
            <a:r>
              <a:rPr lang="en-US" sz="1800" dirty="0" smtClean="0"/>
              <a:t>6 bytes</a:t>
            </a:r>
          </a:p>
          <a:p>
            <a:pPr lvl="1"/>
            <a:r>
              <a:rPr lang="en-US" sz="1800" dirty="0"/>
              <a:t>Increment PC by </a:t>
            </a:r>
            <a:r>
              <a:rPr lang="en-US" sz="1800" dirty="0" smtClean="0"/>
              <a:t>2</a:t>
            </a:r>
            <a:endParaRPr lang="en-US" sz="1800" dirty="0"/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operand registers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Perform operation</a:t>
            </a:r>
          </a:p>
          <a:p>
            <a:pPr lvl="1"/>
            <a:r>
              <a:rPr lang="en-US" sz="1800" dirty="0"/>
              <a:t>Set condition codes</a:t>
            </a:r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822450"/>
            <a:ext cx="4071937" cy="460375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Update register</a:t>
            </a:r>
          </a:p>
          <a:p>
            <a:pPr marL="0" indent="0"/>
            <a:r>
              <a:rPr lang="en-US" sz="2000" dirty="0"/>
              <a:t>PC </a:t>
            </a:r>
            <a:r>
              <a:rPr lang="en-US" sz="2000" dirty="0" smtClean="0"/>
              <a:t>Update</a:t>
            </a:r>
          </a:p>
          <a:p>
            <a:pPr lvl="1"/>
            <a:r>
              <a:rPr lang="en-US" sz="1800" dirty="0"/>
              <a:t>Set PC to incremented </a:t>
            </a:r>
            <a:r>
              <a:rPr lang="en-US" sz="1800" dirty="0" smtClean="0"/>
              <a:t>PC value</a:t>
            </a:r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2438400" y="1066800"/>
            <a:ext cx="3657600" cy="609600"/>
            <a:chOff x="1968" y="672"/>
            <a:chExt cx="2304" cy="384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1968" y="672"/>
              <a:ext cx="2304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OPl </a:t>
                </a: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, </a:t>
                </a: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/>
                    <a:t>fn</a:t>
                  </a: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rB</a:t>
                  </a: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19322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rmmovl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28800"/>
            <a:ext cx="4070350" cy="46037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6 </a:t>
            </a:r>
            <a:r>
              <a:rPr lang="en-US" sz="1800" dirty="0" smtClean="0"/>
              <a:t>bytes</a:t>
            </a:r>
          </a:p>
          <a:p>
            <a:pPr lvl="1"/>
            <a:r>
              <a:rPr lang="en-US" sz="1800" dirty="0"/>
              <a:t>Increment PC by </a:t>
            </a:r>
            <a:r>
              <a:rPr lang="en-US" sz="1800" dirty="0" smtClean="0"/>
              <a:t>6</a:t>
            </a:r>
            <a:endParaRPr lang="en-US" sz="1800" dirty="0"/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operand registers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Compute effective address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828800"/>
            <a:ext cx="4071937" cy="460375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Write to memory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Set PC to </a:t>
            </a:r>
            <a:r>
              <a:rPr lang="en-US" sz="1800" dirty="0" smtClean="0"/>
              <a:t>incremented PC value</a:t>
            </a:r>
          </a:p>
        </p:txBody>
      </p: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1524000" y="1143000"/>
            <a:ext cx="5943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348178" name="Group 18"/>
          <p:cNvGrpSpPr>
            <a:grpSpLocks/>
          </p:cNvGrpSpPr>
          <p:nvPr/>
        </p:nvGrpSpPr>
        <p:grpSpPr bwMode="auto">
          <a:xfrm>
            <a:off x="1676400" y="1295400"/>
            <a:ext cx="5562600" cy="304800"/>
            <a:chOff x="480" y="2592"/>
            <a:chExt cx="3504" cy="192"/>
          </a:xfrm>
        </p:grpSpPr>
        <p:sp>
          <p:nvSpPr>
            <p:cNvPr id="348179" name="Rectangle 19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rmmovl</a:t>
              </a:r>
              <a:r>
                <a:rPr lang="en-US" sz="1600">
                  <a:solidFill>
                    <a:schemeClr val="folHlink"/>
                  </a:solidFill>
                </a:rPr>
                <a:t> 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</a:t>
              </a:r>
              <a:r>
                <a:rPr lang="en-US" sz="1600">
                  <a:solidFill>
                    <a:schemeClr val="folHlink"/>
                  </a:solidFill>
                </a:rPr>
                <a:t> D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(</a:t>
              </a:r>
              <a:r>
                <a:rPr lang="en-US" sz="1600">
                  <a:solidFill>
                    <a:schemeClr val="folHlink"/>
                  </a:solidFill>
                </a:rPr>
                <a:t>rB)</a:t>
              </a:r>
            </a:p>
          </p:txBody>
        </p:sp>
        <p:grpSp>
          <p:nvGrpSpPr>
            <p:cNvPr id="348180" name="Group 2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348181" name="Group 21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3481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348183" name="Rectangle 23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34818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8185" name="Group 25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348186" name="Rectangle 26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348187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/>
                    <a:t>rB</a:t>
                  </a:r>
                </a:p>
              </p:txBody>
            </p:sp>
            <p:sp>
              <p:nvSpPr>
                <p:cNvPr id="348188" name="Rectangle 28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sp>
            <p:nvSpPr>
              <p:cNvPr id="348189" name="Rectangle 29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0626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popl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28800"/>
            <a:ext cx="4070350" cy="46037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</a:t>
            </a:r>
            <a:r>
              <a:rPr lang="en-US" sz="1800" dirty="0" smtClean="0"/>
              <a:t>6 bytes</a:t>
            </a:r>
          </a:p>
          <a:p>
            <a:pPr lvl="1"/>
            <a:r>
              <a:rPr lang="en-US" sz="1800" dirty="0"/>
              <a:t>Increment PC by </a:t>
            </a:r>
            <a:r>
              <a:rPr lang="en-US" sz="1800" dirty="0" smtClean="0"/>
              <a:t>2</a:t>
            </a:r>
            <a:endParaRPr lang="en-US" sz="1800" dirty="0"/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stack pointer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Increment stack pointer by 4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828800"/>
            <a:ext cx="4071937" cy="460375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Read from old stack pointer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Update stack pointer</a:t>
            </a:r>
          </a:p>
          <a:p>
            <a:pPr lvl="1"/>
            <a:r>
              <a:rPr lang="en-US" sz="1800" dirty="0"/>
              <a:t>Write result to register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Set PC </a:t>
            </a:r>
            <a:r>
              <a:rPr lang="en-US" sz="1800" dirty="0" smtClean="0"/>
              <a:t>to incremented PC value</a:t>
            </a:r>
          </a:p>
        </p:txBody>
      </p:sp>
      <p:grpSp>
        <p:nvGrpSpPr>
          <p:cNvPr id="349201" name="Group 17"/>
          <p:cNvGrpSpPr>
            <a:grpSpLocks/>
          </p:cNvGrpSpPr>
          <p:nvPr/>
        </p:nvGrpSpPr>
        <p:grpSpPr bwMode="auto">
          <a:xfrm>
            <a:off x="2514600" y="1066800"/>
            <a:ext cx="3322638" cy="609600"/>
            <a:chOff x="403" y="816"/>
            <a:chExt cx="2093" cy="384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popl</a:t>
              </a:r>
              <a:r>
                <a:rPr lang="en-US" sz="1600">
                  <a:solidFill>
                    <a:schemeClr val="folHlink"/>
                  </a:solidFill>
                </a:rPr>
                <a:t> rA</a:t>
              </a:r>
            </a:p>
          </p:txBody>
        </p:sp>
        <p:grpSp>
          <p:nvGrpSpPr>
            <p:cNvPr id="349204" name="Group 20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349208" name="Group 24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349209" name="Rectangle 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349210" name="Rectangle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49211" name="Rectangle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454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Jumps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3048000"/>
            <a:ext cx="4070350" cy="33845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</a:t>
            </a:r>
            <a:r>
              <a:rPr lang="en-US" sz="1800" dirty="0" smtClean="0"/>
              <a:t>6 </a:t>
            </a:r>
            <a:r>
              <a:rPr lang="en-US" sz="1800" dirty="0"/>
              <a:t>bytes</a:t>
            </a:r>
          </a:p>
          <a:p>
            <a:pPr lvl="1"/>
            <a:r>
              <a:rPr lang="en-US" sz="1800" dirty="0"/>
              <a:t>Increment PC by 5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Determine whether to take branch based on jump condition and condition codes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3048000"/>
            <a:ext cx="4071937" cy="338455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Set PC to </a:t>
            </a:r>
            <a:r>
              <a:rPr lang="en-US" sz="1800" dirty="0" err="1"/>
              <a:t>Dest</a:t>
            </a:r>
            <a:r>
              <a:rPr lang="en-US" sz="1800" dirty="0"/>
              <a:t> if branch taken or to incremented </a:t>
            </a:r>
            <a:r>
              <a:rPr lang="en-US" sz="1800" dirty="0" smtClean="0"/>
              <a:t>PC value </a:t>
            </a:r>
            <a:r>
              <a:rPr lang="en-US" sz="1800" dirty="0"/>
              <a:t>if not branch</a:t>
            </a:r>
          </a:p>
        </p:txBody>
      </p:sp>
      <p:grpSp>
        <p:nvGrpSpPr>
          <p:cNvPr id="350250" name="Group 42"/>
          <p:cNvGrpSpPr>
            <a:grpSpLocks/>
          </p:cNvGrpSpPr>
          <p:nvPr/>
        </p:nvGrpSpPr>
        <p:grpSpPr bwMode="auto">
          <a:xfrm>
            <a:off x="2286000" y="1143000"/>
            <a:ext cx="6116638" cy="1752600"/>
            <a:chOff x="336" y="768"/>
            <a:chExt cx="3853" cy="1104"/>
          </a:xfrm>
        </p:grpSpPr>
        <p:sp>
          <p:nvSpPr>
            <p:cNvPr id="350226" name="Rectangle 18"/>
            <p:cNvSpPr>
              <a:spLocks noChangeArrowheads="1"/>
            </p:cNvSpPr>
            <p:nvPr/>
          </p:nvSpPr>
          <p:spPr bwMode="auto">
            <a:xfrm>
              <a:off x="336" y="768"/>
              <a:ext cx="2909" cy="110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50227" name="Rectangle 19"/>
            <p:cNvSpPr>
              <a:spLocks noChangeArrowheads="1"/>
            </p:cNvSpPr>
            <p:nvPr/>
          </p:nvSpPr>
          <p:spPr bwMode="auto">
            <a:xfrm>
              <a:off x="480" y="816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jXX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350228" name="Group 20"/>
            <p:cNvGrpSpPr>
              <a:grpSpLocks/>
            </p:cNvGrpSpPr>
            <p:nvPr/>
          </p:nvGrpSpPr>
          <p:grpSpPr bwMode="auto">
            <a:xfrm>
              <a:off x="1200" y="816"/>
              <a:ext cx="384" cy="192"/>
              <a:chOff x="1296" y="2544"/>
              <a:chExt cx="384" cy="192"/>
            </a:xfrm>
          </p:grpSpPr>
          <p:sp>
            <p:nvSpPr>
              <p:cNvPr id="350229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50230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50231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0233" name="Rectangle 25"/>
            <p:cNvSpPr>
              <a:spLocks noChangeArrowheads="1"/>
            </p:cNvSpPr>
            <p:nvPr/>
          </p:nvSpPr>
          <p:spPr bwMode="auto">
            <a:xfrm>
              <a:off x="1584" y="816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  <p:grpSp>
          <p:nvGrpSpPr>
            <p:cNvPr id="350235" name="Group 27"/>
            <p:cNvGrpSpPr>
              <a:grpSpLocks/>
            </p:cNvGrpSpPr>
            <p:nvPr/>
          </p:nvGrpSpPr>
          <p:grpSpPr bwMode="auto">
            <a:xfrm>
              <a:off x="1200" y="1056"/>
              <a:ext cx="384" cy="192"/>
              <a:chOff x="1296" y="2544"/>
              <a:chExt cx="384" cy="192"/>
            </a:xfrm>
          </p:grpSpPr>
          <p:sp>
            <p:nvSpPr>
              <p:cNvPr id="350236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0237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0238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0239" name="Rectangle 31"/>
            <p:cNvSpPr>
              <a:spLocks noChangeArrowheads="1"/>
            </p:cNvSpPr>
            <p:nvPr/>
          </p:nvSpPr>
          <p:spPr bwMode="auto">
            <a:xfrm>
              <a:off x="480" y="1056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fall thru:</a:t>
              </a:r>
            </a:p>
          </p:txBody>
        </p:sp>
        <p:grpSp>
          <p:nvGrpSpPr>
            <p:cNvPr id="350241" name="Group 33"/>
            <p:cNvGrpSpPr>
              <a:grpSpLocks/>
            </p:cNvGrpSpPr>
            <p:nvPr/>
          </p:nvGrpSpPr>
          <p:grpSpPr bwMode="auto">
            <a:xfrm>
              <a:off x="1200" y="1536"/>
              <a:ext cx="384" cy="192"/>
              <a:chOff x="1296" y="2544"/>
              <a:chExt cx="384" cy="192"/>
            </a:xfrm>
          </p:grpSpPr>
          <p:sp>
            <p:nvSpPr>
              <p:cNvPr id="350242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0243" name="Rectangle 35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0244" name="Rectangle 3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0245" name="Rectangle 37"/>
            <p:cNvSpPr>
              <a:spLocks noChangeArrowheads="1"/>
            </p:cNvSpPr>
            <p:nvPr/>
          </p:nvSpPr>
          <p:spPr bwMode="auto">
            <a:xfrm>
              <a:off x="480" y="1536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target:</a:t>
              </a:r>
            </a:p>
          </p:txBody>
        </p:sp>
        <p:sp>
          <p:nvSpPr>
            <p:cNvPr id="350246" name="Line 38"/>
            <p:cNvSpPr>
              <a:spLocks noChangeShapeType="1"/>
            </p:cNvSpPr>
            <p:nvPr/>
          </p:nvSpPr>
          <p:spPr bwMode="auto">
            <a:xfrm flipH="1">
              <a:off x="1584" y="1152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50247" name="Line 39"/>
            <p:cNvSpPr>
              <a:spLocks noChangeShapeType="1"/>
            </p:cNvSpPr>
            <p:nvPr/>
          </p:nvSpPr>
          <p:spPr bwMode="auto">
            <a:xfrm flipH="1">
              <a:off x="1584" y="1632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50248" name="Text Box 40"/>
            <p:cNvSpPr txBox="1">
              <a:spLocks noChangeArrowheads="1"/>
            </p:cNvSpPr>
            <p:nvPr/>
          </p:nvSpPr>
          <p:spPr bwMode="auto">
            <a:xfrm>
              <a:off x="3475" y="997"/>
              <a:ext cx="71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Not taken</a:t>
              </a:r>
            </a:p>
          </p:txBody>
        </p:sp>
        <p:sp>
          <p:nvSpPr>
            <p:cNvPr id="350249" name="Text Box 41"/>
            <p:cNvSpPr txBox="1">
              <a:spLocks noChangeArrowheads="1"/>
            </p:cNvSpPr>
            <p:nvPr/>
          </p:nvSpPr>
          <p:spPr bwMode="auto">
            <a:xfrm>
              <a:off x="3462" y="1562"/>
              <a:ext cx="47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/>
                <a:t>Taken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842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vs. RISC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Debate</a:t>
            </a:r>
          </a:p>
          <a:p>
            <a:pPr lvl="1"/>
            <a:r>
              <a:rPr lang="en-US" dirty="0"/>
              <a:t>Strong opinions!</a:t>
            </a:r>
          </a:p>
          <a:p>
            <a:pPr lvl="1"/>
            <a:r>
              <a:rPr lang="en-US" dirty="0"/>
              <a:t>CISC proponents---easy for compiler, fewer code bytes</a:t>
            </a:r>
          </a:p>
          <a:p>
            <a:pPr lvl="1"/>
            <a:r>
              <a:rPr lang="en-US" dirty="0"/>
              <a:t>RISC proponents---better for optimizing compilers, can make run fast with simple chip design</a:t>
            </a:r>
          </a:p>
          <a:p>
            <a:r>
              <a:rPr lang="en-US" dirty="0"/>
              <a:t>Current Status</a:t>
            </a:r>
          </a:p>
          <a:p>
            <a:pPr lvl="1"/>
            <a:r>
              <a:rPr lang="en-US" dirty="0"/>
              <a:t>For desktop processors, choice of ISA not a technical issue</a:t>
            </a:r>
          </a:p>
          <a:p>
            <a:pPr lvl="2"/>
            <a:r>
              <a:rPr lang="en-US" dirty="0"/>
              <a:t>With enough hardware, can make anything run fast</a:t>
            </a:r>
          </a:p>
          <a:p>
            <a:pPr lvl="2"/>
            <a:r>
              <a:rPr lang="en-US" dirty="0"/>
              <a:t>Code compatibility more important</a:t>
            </a:r>
          </a:p>
          <a:p>
            <a:pPr lvl="1"/>
            <a:r>
              <a:rPr lang="en-US" dirty="0"/>
              <a:t>For embedded processors, RISC makes sense</a:t>
            </a:r>
          </a:p>
          <a:p>
            <a:pPr lvl="2"/>
            <a:r>
              <a:rPr lang="en-US" dirty="0"/>
              <a:t>Smaller, cheaper, less </a:t>
            </a:r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Most cell phones use ARM processor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52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call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2889250"/>
            <a:ext cx="4070350" cy="30035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</a:t>
            </a:r>
            <a:r>
              <a:rPr lang="en-US" sz="1800" dirty="0" smtClean="0"/>
              <a:t>6 </a:t>
            </a:r>
            <a:r>
              <a:rPr lang="en-US" sz="1800" dirty="0"/>
              <a:t>bytes</a:t>
            </a:r>
          </a:p>
          <a:p>
            <a:pPr lvl="1"/>
            <a:r>
              <a:rPr lang="en-US" sz="1800" dirty="0"/>
              <a:t>Increment PC by 5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stack pointer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Decrement stack pointer by 4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2889250"/>
            <a:ext cx="4071937" cy="300355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Write incremented PC to new value of stack pointer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Update stack pointer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Set PC to </a:t>
            </a:r>
            <a:r>
              <a:rPr lang="en-US" sz="1800" dirty="0" err="1"/>
              <a:t>Dest</a:t>
            </a:r>
            <a:endParaRPr lang="en-US" sz="1800" dirty="0"/>
          </a:p>
        </p:txBody>
      </p:sp>
      <p:grpSp>
        <p:nvGrpSpPr>
          <p:cNvPr id="351271" name="Group 39"/>
          <p:cNvGrpSpPr>
            <a:grpSpLocks/>
          </p:cNvGrpSpPr>
          <p:nvPr/>
        </p:nvGrpSpPr>
        <p:grpSpPr bwMode="auto">
          <a:xfrm>
            <a:off x="1935163" y="1066800"/>
            <a:ext cx="5380037" cy="1676400"/>
            <a:chOff x="1219" y="672"/>
            <a:chExt cx="3389" cy="1056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1219" y="672"/>
              <a:ext cx="3389" cy="1056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1363" y="76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call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351252" name="Group 20"/>
            <p:cNvGrpSpPr>
              <a:grpSpLocks/>
            </p:cNvGrpSpPr>
            <p:nvPr/>
          </p:nvGrpSpPr>
          <p:grpSpPr bwMode="auto">
            <a:xfrm>
              <a:off x="2563" y="768"/>
              <a:ext cx="384" cy="192"/>
              <a:chOff x="1296" y="2544"/>
              <a:chExt cx="384" cy="192"/>
            </a:xfrm>
          </p:grpSpPr>
          <p:sp>
            <p:nvSpPr>
              <p:cNvPr id="351253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51254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51255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2928" y="768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  <p:grpSp>
          <p:nvGrpSpPr>
            <p:cNvPr id="351257" name="Group 25"/>
            <p:cNvGrpSpPr>
              <a:grpSpLocks/>
            </p:cNvGrpSpPr>
            <p:nvPr/>
          </p:nvGrpSpPr>
          <p:grpSpPr bwMode="auto">
            <a:xfrm>
              <a:off x="2544" y="1019"/>
              <a:ext cx="384" cy="192"/>
              <a:chOff x="1296" y="2544"/>
              <a:chExt cx="384" cy="192"/>
            </a:xfrm>
          </p:grpSpPr>
          <p:sp>
            <p:nvSpPr>
              <p:cNvPr id="351258" name="Rectangle 2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59" name="Rectangle 2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1" name="Rectangle 29"/>
            <p:cNvSpPr>
              <a:spLocks noChangeArrowheads="1"/>
            </p:cNvSpPr>
            <p:nvPr/>
          </p:nvSpPr>
          <p:spPr bwMode="auto">
            <a:xfrm>
              <a:off x="1824" y="1019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return:</a:t>
              </a:r>
            </a:p>
          </p:txBody>
        </p:sp>
        <p:grpSp>
          <p:nvGrpSpPr>
            <p:cNvPr id="351262" name="Group 30"/>
            <p:cNvGrpSpPr>
              <a:grpSpLocks/>
            </p:cNvGrpSpPr>
            <p:nvPr/>
          </p:nvGrpSpPr>
          <p:grpSpPr bwMode="auto">
            <a:xfrm>
              <a:off x="2544" y="1499"/>
              <a:ext cx="384" cy="192"/>
              <a:chOff x="1296" y="2544"/>
              <a:chExt cx="384" cy="192"/>
            </a:xfrm>
          </p:grpSpPr>
          <p:sp>
            <p:nvSpPr>
              <p:cNvPr id="351263" name="Rectangle 3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4" name="Rectangle 3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5" name="Rectangle 3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1824" y="1499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target: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299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2819400"/>
            <a:ext cx="4070350" cy="36131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</a:t>
            </a:r>
            <a:r>
              <a:rPr lang="en-US" sz="1800" dirty="0" smtClean="0"/>
              <a:t>6 byte</a:t>
            </a:r>
          </a:p>
          <a:p>
            <a:pPr lvl="1"/>
            <a:r>
              <a:rPr lang="en-US" sz="1800" dirty="0"/>
              <a:t>Increment PC by 1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stack pointer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Increment stack pointer by 4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2819400"/>
            <a:ext cx="4071937" cy="36131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Read return address from old stack pointer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Update stack pointer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Set PC to return address</a:t>
            </a:r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1752600" y="1066800"/>
            <a:ext cx="5380038" cy="1600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52275" name="Rectangle 19"/>
          <p:cNvSpPr>
            <a:spLocks noChangeArrowheads="1"/>
          </p:cNvSpPr>
          <p:nvPr/>
        </p:nvSpPr>
        <p:spPr bwMode="auto">
          <a:xfrm>
            <a:off x="1981200" y="12192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ret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352276" name="Group 20"/>
          <p:cNvGrpSpPr>
            <a:grpSpLocks/>
          </p:cNvGrpSpPr>
          <p:nvPr/>
        </p:nvGrpSpPr>
        <p:grpSpPr bwMode="auto">
          <a:xfrm>
            <a:off x="3886200" y="1219200"/>
            <a:ext cx="609600" cy="304800"/>
            <a:chOff x="1296" y="2544"/>
            <a:chExt cx="384" cy="192"/>
          </a:xfrm>
        </p:grpSpPr>
        <p:sp>
          <p:nvSpPr>
            <p:cNvPr id="352277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352278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52279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52293" name="Group 37"/>
          <p:cNvGrpSpPr>
            <a:grpSpLocks/>
          </p:cNvGrpSpPr>
          <p:nvPr/>
        </p:nvGrpSpPr>
        <p:grpSpPr bwMode="auto">
          <a:xfrm>
            <a:off x="3886200" y="2286000"/>
            <a:ext cx="609600" cy="304800"/>
            <a:chOff x="1296" y="2544"/>
            <a:chExt cx="384" cy="192"/>
          </a:xfrm>
        </p:grpSpPr>
        <p:sp>
          <p:nvSpPr>
            <p:cNvPr id="352294" name="Rectangle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5" name="Rectangle 3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352297" name="Rectangle 41"/>
          <p:cNvSpPr>
            <a:spLocks noChangeArrowheads="1"/>
          </p:cNvSpPr>
          <p:nvPr/>
        </p:nvSpPr>
        <p:spPr bwMode="auto">
          <a:xfrm>
            <a:off x="2743200" y="22860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return:</a:t>
            </a:r>
          </a:p>
        </p:txBody>
      </p:sp>
    </p:spTree>
    <p:extLst>
      <p:ext uri="{BB962C8B-B14F-4D97-AF65-F5344CB8AC3E}">
        <p14:creationId xmlns:p14="http://schemas.microsoft.com/office/powerpoint/2010/main" val="32810286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</a:t>
            </a:r>
            <a:r>
              <a:rPr lang="en-US" dirty="0" smtClean="0"/>
              <a:t>Operation #1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219200"/>
            <a:ext cx="3860800" cy="5213350"/>
          </a:xfrm>
        </p:spPr>
        <p:txBody>
          <a:bodyPr/>
          <a:lstStyle/>
          <a:p>
            <a:r>
              <a:rPr lang="en-US"/>
              <a:t>State</a:t>
            </a:r>
          </a:p>
          <a:p>
            <a:pPr lvl="1"/>
            <a:r>
              <a:rPr lang="en-US"/>
              <a:t>PC register</a:t>
            </a:r>
          </a:p>
          <a:p>
            <a:pPr lvl="1"/>
            <a:r>
              <a:rPr lang="en-US"/>
              <a:t>Cond. Code register</a:t>
            </a:r>
          </a:p>
          <a:p>
            <a:pPr lvl="1"/>
            <a:r>
              <a:rPr lang="en-US"/>
              <a:t>Data memory</a:t>
            </a:r>
          </a:p>
          <a:p>
            <a:pPr lvl="1"/>
            <a:r>
              <a:rPr lang="en-US"/>
              <a:t>Register file</a:t>
            </a:r>
          </a:p>
          <a:p>
            <a:pPr lvl="1">
              <a:buFont typeface="Wingdings" pitchFamily="2" charset="2"/>
              <a:buNone/>
            </a:pPr>
            <a:r>
              <a:rPr lang="en-US" i="1"/>
              <a:t>All updated as clock rises</a:t>
            </a:r>
          </a:p>
          <a:p>
            <a:r>
              <a:rPr lang="en-US"/>
              <a:t>Combinational Logic</a:t>
            </a:r>
          </a:p>
          <a:p>
            <a:pPr lvl="1"/>
            <a:r>
              <a:rPr lang="en-US"/>
              <a:t>ALU</a:t>
            </a:r>
          </a:p>
          <a:p>
            <a:pPr lvl="1"/>
            <a:r>
              <a:rPr lang="en-US"/>
              <a:t>Control logic</a:t>
            </a:r>
          </a:p>
          <a:p>
            <a:pPr lvl="1"/>
            <a:r>
              <a:rPr lang="en-US"/>
              <a:t>Memory reads</a:t>
            </a:r>
          </a:p>
          <a:p>
            <a:pPr lvl="2"/>
            <a:r>
              <a:rPr lang="en-US"/>
              <a:t>Instruction memory</a:t>
            </a:r>
          </a:p>
          <a:p>
            <a:pPr lvl="2"/>
            <a:r>
              <a:rPr lang="en-US"/>
              <a:t>Register file</a:t>
            </a:r>
          </a:p>
          <a:p>
            <a:pPr lvl="2"/>
            <a:r>
              <a:rPr lang="en-US"/>
              <a:t>Data memory</a:t>
            </a:r>
          </a:p>
        </p:txBody>
      </p:sp>
      <p:pic>
        <p:nvPicPr>
          <p:cNvPr id="370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450" y="1676400"/>
            <a:ext cx="3463925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63193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742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075" y="2667000"/>
            <a:ext cx="3463925" cy="37687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71744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50180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6019800" y="5334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1745" name="Rectangle 3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/>
              <a:t>SEQ Operation #2</a:t>
            </a:r>
          </a:p>
        </p:txBody>
      </p:sp>
      <p:sp>
        <p:nvSpPr>
          <p:cNvPr id="371746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953000" y="3124200"/>
            <a:ext cx="3632200" cy="3308350"/>
          </a:xfrm>
        </p:spPr>
        <p:txBody>
          <a:bodyPr/>
          <a:lstStyle/>
          <a:p>
            <a:pPr lvl="1"/>
            <a:r>
              <a:rPr lang="en-US"/>
              <a:t>state set according to second </a:t>
            </a:r>
            <a:r>
              <a:rPr lang="en-US">
                <a:latin typeface="Courier New" pitchFamily="49" charset="0"/>
              </a:rPr>
              <a:t>irmovl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starting to react to state changes</a:t>
            </a:r>
          </a:p>
        </p:txBody>
      </p:sp>
    </p:spTree>
    <p:extLst>
      <p:ext uri="{BB962C8B-B14F-4D97-AF65-F5344CB8AC3E}">
        <p14:creationId xmlns:p14="http://schemas.microsoft.com/office/powerpoint/2010/main" val="14501208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838200"/>
            <a:ext cx="50180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6836" name="Line 4"/>
          <p:cNvSpPr>
            <a:spLocks noChangeShapeType="1"/>
          </p:cNvSpPr>
          <p:nvPr/>
        </p:nvSpPr>
        <p:spPr bwMode="auto">
          <a:xfrm>
            <a:off x="6781800" y="5334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/>
              <a:t>SEQ Operation #3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8200" y="3124200"/>
            <a:ext cx="3937000" cy="3308350"/>
          </a:xfrm>
        </p:spPr>
        <p:txBody>
          <a:bodyPr/>
          <a:lstStyle/>
          <a:p>
            <a:pPr lvl="1"/>
            <a:r>
              <a:rPr lang="en-US"/>
              <a:t>state set according to second </a:t>
            </a:r>
            <a:r>
              <a:rPr lang="en-US">
                <a:latin typeface="Courier New" pitchFamily="49" charset="0"/>
              </a:rPr>
              <a:t>irmovl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generates results for </a:t>
            </a:r>
            <a:r>
              <a:rPr lang="en-US">
                <a:latin typeface="Courier New" pitchFamily="49" charset="0"/>
              </a:rPr>
              <a:t>addl</a:t>
            </a:r>
            <a:r>
              <a:rPr lang="en-US"/>
              <a:t> instruction</a:t>
            </a:r>
          </a:p>
        </p:txBody>
      </p:sp>
      <p:pic>
        <p:nvPicPr>
          <p:cNvPr id="376861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9075" y="2667000"/>
            <a:ext cx="3463925" cy="37687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35724074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838200"/>
            <a:ext cx="50180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6896100" y="5334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/>
              <a:t>SEQ Operation #4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0200" y="3124200"/>
            <a:ext cx="3175000" cy="3308350"/>
          </a:xfrm>
        </p:spPr>
        <p:txBody>
          <a:bodyPr/>
          <a:lstStyle/>
          <a:p>
            <a:pPr lvl="1"/>
            <a:r>
              <a:rPr lang="en-US"/>
              <a:t>state set according to </a:t>
            </a:r>
            <a:r>
              <a:rPr lang="en-US">
                <a:latin typeface="Courier New" pitchFamily="49" charset="0"/>
              </a:rPr>
              <a:t>addl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starting to react to state changes</a:t>
            </a:r>
          </a:p>
        </p:txBody>
      </p:sp>
      <p:pic>
        <p:nvPicPr>
          <p:cNvPr id="3778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9075" y="2667000"/>
            <a:ext cx="3463925" cy="37687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4826272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838200"/>
            <a:ext cx="5018088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7620000" y="5334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643188" cy="1770063"/>
          </a:xfrm>
        </p:spPr>
        <p:txBody>
          <a:bodyPr/>
          <a:lstStyle/>
          <a:p>
            <a:r>
              <a:rPr lang="en-US"/>
              <a:t>SEQ Operation #5</a:t>
            </a:r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0200" y="3124200"/>
            <a:ext cx="3175000" cy="3308350"/>
          </a:xfrm>
        </p:spPr>
        <p:txBody>
          <a:bodyPr/>
          <a:lstStyle/>
          <a:p>
            <a:pPr lvl="1"/>
            <a:r>
              <a:rPr lang="en-US"/>
              <a:t>state set according to </a:t>
            </a:r>
            <a:r>
              <a:rPr lang="en-US">
                <a:latin typeface="Courier New" pitchFamily="49" charset="0"/>
              </a:rPr>
              <a:t>addl </a:t>
            </a:r>
            <a:r>
              <a:rPr lang="en-US"/>
              <a:t>instruction</a:t>
            </a:r>
          </a:p>
          <a:p>
            <a:pPr lvl="1"/>
            <a:r>
              <a:rPr lang="en-US"/>
              <a:t>combinational logic generates results for </a:t>
            </a:r>
            <a:r>
              <a:rPr lang="en-US">
                <a:latin typeface="Courier New" pitchFamily="49" charset="0"/>
              </a:rPr>
              <a:t>je</a:t>
            </a:r>
            <a:r>
              <a:rPr lang="en-US"/>
              <a:t> instruction</a:t>
            </a:r>
          </a:p>
        </p:txBody>
      </p:sp>
      <p:pic>
        <p:nvPicPr>
          <p:cNvPr id="3788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9075" y="2667000"/>
            <a:ext cx="3463925" cy="37687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302441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2362200" y="1517650"/>
            <a:ext cx="1676400" cy="914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4343400" y="1716088"/>
            <a:ext cx="6858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2362200" y="15176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%eax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2362200" y="17462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%ecx</a:t>
            </a: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2362200" y="19748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%edx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2362200" y="22034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%ebx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3200400" y="15176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%esi</a:t>
            </a: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200400" y="17462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%edi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200400" y="19748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%esp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3200400" y="22034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%ebp</a:t>
            </a: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43434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Courier New" pitchFamily="49" charset="0"/>
              </a:rPr>
              <a:t>ZF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45720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SF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48006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OF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 Processor State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590800"/>
            <a:ext cx="8294687" cy="3841750"/>
          </a:xfrm>
        </p:spPr>
        <p:txBody>
          <a:bodyPr/>
          <a:lstStyle/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Registers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Same 8 as with IA32.  Each 32 bits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Condition Codes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Single-bit flags set by arithmetic or logical instructions</a:t>
            </a:r>
          </a:p>
          <a:p>
            <a:pPr lvl="3">
              <a:tabLst>
                <a:tab pos="3314700" algn="l"/>
                <a:tab pos="4629150" algn="l"/>
              </a:tabLst>
            </a:pPr>
            <a:r>
              <a:rPr lang="en-US" dirty="0" smtClean="0"/>
              <a:t>ZF</a:t>
            </a:r>
            <a:r>
              <a:rPr lang="en-US" dirty="0"/>
              <a:t>: Zero	</a:t>
            </a:r>
            <a:r>
              <a:rPr lang="en-US" dirty="0" err="1" smtClean="0"/>
              <a:t>SF:Negative</a:t>
            </a:r>
            <a:r>
              <a:rPr lang="en-US" dirty="0" smtClean="0"/>
              <a:t>		OF: Overflow	</a:t>
            </a:r>
            <a:endParaRPr lang="en-US" dirty="0"/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Counter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Indicates address </a:t>
            </a:r>
            <a:r>
              <a:rPr lang="en-US" dirty="0" smtClean="0"/>
              <a:t>of next instruction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 smtClean="0"/>
              <a:t>Program Status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 smtClean="0"/>
              <a:t>Indicates either normal operation or some error condition</a:t>
            </a:r>
            <a:endParaRPr lang="en-US" dirty="0"/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Memory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Byte-addressable storage array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Words stored in little-endian byte order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2362200" y="106045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RF: Program registers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4184650" y="1060450"/>
            <a:ext cx="9906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CC: Condition codes</a:t>
            </a: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267200" y="2203450"/>
            <a:ext cx="8382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4267200" y="1974850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Helvetica" pitchFamily="34" charset="0"/>
              </a:rPr>
              <a:t>PC</a:t>
            </a: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5334000" y="1974850"/>
            <a:ext cx="1676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5334000" y="167005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DMEM: Memory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5867400" y="1441450"/>
            <a:ext cx="5334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5181600" y="113665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Stat: Program status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 Instructions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 smtClean="0"/>
              <a:t>1</a:t>
            </a: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6 </a:t>
            </a:r>
            <a:r>
              <a:rPr lang="en-US" dirty="0"/>
              <a:t>bytes of information read from memory</a:t>
            </a:r>
          </a:p>
          <a:p>
            <a:pPr lvl="2"/>
            <a:r>
              <a:rPr lang="en-US" dirty="0"/>
              <a:t>Can determine instruction length from first byte</a:t>
            </a:r>
          </a:p>
          <a:p>
            <a:pPr lvl="2"/>
            <a:r>
              <a:rPr lang="en-US" dirty="0"/>
              <a:t>Not as many instruction types, and simpler encoding than with IA32</a:t>
            </a:r>
          </a:p>
          <a:p>
            <a:pPr lvl="1"/>
            <a:r>
              <a:rPr lang="en-US" dirty="0"/>
              <a:t>Each accesses and modifies some part(s) of the program state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Registers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8294687" cy="5289550"/>
          </a:xfrm>
        </p:spPr>
        <p:txBody>
          <a:bodyPr/>
          <a:lstStyle/>
          <a:p>
            <a:r>
              <a:rPr lang="en-US" dirty="0"/>
              <a:t>Each register has 4-bit 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Same encoding as in IA32</a:t>
            </a:r>
          </a:p>
          <a:p>
            <a:r>
              <a:rPr lang="en-US" dirty="0"/>
              <a:t>Register ID </a:t>
            </a:r>
            <a:r>
              <a:rPr lang="en-US" dirty="0" smtClean="0"/>
              <a:t>15 (0xF) </a:t>
            </a:r>
            <a:r>
              <a:rPr lang="en-US" dirty="0"/>
              <a:t>indicates “no register”</a:t>
            </a:r>
          </a:p>
          <a:p>
            <a:pPr lvl="1"/>
            <a:r>
              <a:rPr lang="en-US" dirty="0"/>
              <a:t>Will use this in our hardware design in multiple places</a:t>
            </a:r>
          </a:p>
        </p:txBody>
      </p:sp>
      <p:grpSp>
        <p:nvGrpSpPr>
          <p:cNvPr id="266261" name="Group 21"/>
          <p:cNvGrpSpPr>
            <a:grpSpLocks/>
          </p:cNvGrpSpPr>
          <p:nvPr/>
        </p:nvGrpSpPr>
        <p:grpSpPr bwMode="auto">
          <a:xfrm>
            <a:off x="2286000" y="1676400"/>
            <a:ext cx="3048000" cy="914400"/>
            <a:chOff x="864" y="1488"/>
            <a:chExt cx="1920" cy="576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864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864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864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864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2016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266250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2016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2016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1392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1392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1392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6256" name="Rectangle 16"/>
            <p:cNvSpPr>
              <a:spLocks noChangeArrowheads="1"/>
            </p:cNvSpPr>
            <p:nvPr/>
          </p:nvSpPr>
          <p:spPr bwMode="auto">
            <a:xfrm>
              <a:off x="1392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2544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2544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2544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2544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14646</TotalTime>
  <Pages>8</Pages>
  <Words>3887</Words>
  <Application>Microsoft Macintosh PowerPoint</Application>
  <PresentationFormat>Custom</PresentationFormat>
  <Paragraphs>1733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fujitsu-99-02</vt:lpstr>
      <vt:lpstr>Instruction Set Architecture</vt:lpstr>
      <vt:lpstr>CISC Instruction Sets</vt:lpstr>
      <vt:lpstr>RISC Instruction Sets</vt:lpstr>
      <vt:lpstr>MIPS Registers</vt:lpstr>
      <vt:lpstr>MIPS Instruction Examples</vt:lpstr>
      <vt:lpstr>CISC vs. RISC</vt:lpstr>
      <vt:lpstr>Y86 Processor State</vt:lpstr>
      <vt:lpstr>Y86 Instructions</vt:lpstr>
      <vt:lpstr>Encoding Registers</vt:lpstr>
      <vt:lpstr>Instruction Example</vt:lpstr>
      <vt:lpstr>Arithmetic and Logical Operations</vt:lpstr>
      <vt:lpstr>Move Operations</vt:lpstr>
      <vt:lpstr>Move Instruction Examples</vt:lpstr>
      <vt:lpstr>Conditional Move Instructions</vt:lpstr>
      <vt:lpstr>Jump Instructions</vt:lpstr>
      <vt:lpstr>Y86 Program Stack</vt:lpstr>
      <vt:lpstr>Stack Operations</vt:lpstr>
      <vt:lpstr>Subroutine Call and Return</vt:lpstr>
      <vt:lpstr>Miscellaneous Instructions</vt:lpstr>
      <vt:lpstr>Y86 Instruction Set #1</vt:lpstr>
      <vt:lpstr>Y86 Instruction Set #2</vt:lpstr>
      <vt:lpstr>Y86 Instruction Set #3</vt:lpstr>
      <vt:lpstr>Y86 Instruction Set #4</vt:lpstr>
      <vt:lpstr>Status Conditions</vt:lpstr>
      <vt:lpstr>Y86 Sample Program Structure #1</vt:lpstr>
      <vt:lpstr>Y86 Program Structure #2</vt:lpstr>
      <vt:lpstr>Y86 Program Structure #3</vt:lpstr>
      <vt:lpstr>Assembling Y86 Program</vt:lpstr>
      <vt:lpstr>Simulating Y86 Program</vt:lpstr>
      <vt:lpstr>Overview of Logic Design</vt:lpstr>
      <vt:lpstr>Digital Signals</vt:lpstr>
      <vt:lpstr>Computing with Logic Gates</vt:lpstr>
      <vt:lpstr>Combinational Circuits</vt:lpstr>
      <vt:lpstr>Bit Equality</vt:lpstr>
      <vt:lpstr>Word Equality</vt:lpstr>
      <vt:lpstr>Bit-Level Multiplexor</vt:lpstr>
      <vt:lpstr>Word Multiplexor</vt:lpstr>
      <vt:lpstr>Arithmetic Logic Unit</vt:lpstr>
      <vt:lpstr>Storing and Accessing 1 Bit</vt:lpstr>
      <vt:lpstr>Registers</vt:lpstr>
      <vt:lpstr>Register File</vt:lpstr>
      <vt:lpstr>Building Blocks</vt:lpstr>
      <vt:lpstr>SEQ Hardware Structure</vt:lpstr>
      <vt:lpstr>SEQ Stages</vt:lpstr>
      <vt:lpstr>Instruction Decoding</vt:lpstr>
      <vt:lpstr>Computed Values</vt:lpstr>
      <vt:lpstr>SEQ Hardware</vt:lpstr>
      <vt:lpstr>Fetch Logic</vt:lpstr>
      <vt:lpstr>Fetch Logic</vt:lpstr>
      <vt:lpstr>Decode Logic</vt:lpstr>
      <vt:lpstr>Execute Logic</vt:lpstr>
      <vt:lpstr>Memory Logic</vt:lpstr>
      <vt:lpstr>Writeback</vt:lpstr>
      <vt:lpstr>PC Update Logic</vt:lpstr>
      <vt:lpstr>SEQ Hardware</vt:lpstr>
      <vt:lpstr>Executing Arith./Logical Operation</vt:lpstr>
      <vt:lpstr>Executing rmmovl</vt:lpstr>
      <vt:lpstr>Executing popl</vt:lpstr>
      <vt:lpstr>Executing Jumps</vt:lpstr>
      <vt:lpstr>Executing call</vt:lpstr>
      <vt:lpstr>Executing ret</vt:lpstr>
      <vt:lpstr>SEQ Operation #1</vt:lpstr>
      <vt:lpstr>SEQ Operation #2</vt:lpstr>
      <vt:lpstr>SEQ Operation #3</vt:lpstr>
      <vt:lpstr>SEQ Operation #4</vt:lpstr>
      <vt:lpstr>SEQ Operation #5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Joya</cp:lastModifiedBy>
  <cp:revision>146</cp:revision>
  <cp:lastPrinted>1999-02-26T14:55:35Z</cp:lastPrinted>
  <dcterms:created xsi:type="dcterms:W3CDTF">1998-03-03T17:17:57Z</dcterms:created>
  <dcterms:modified xsi:type="dcterms:W3CDTF">2016-02-15T16:48:32Z</dcterms:modified>
</cp:coreProperties>
</file>