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1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1145" r:id="rId2"/>
    <p:sldId id="1088" r:id="rId3"/>
    <p:sldId id="1089" r:id="rId4"/>
    <p:sldId id="1090" r:id="rId5"/>
    <p:sldId id="1091" r:id="rId6"/>
    <p:sldId id="1092" r:id="rId7"/>
    <p:sldId id="1093" r:id="rId8"/>
    <p:sldId id="1094" r:id="rId9"/>
    <p:sldId id="1095" r:id="rId10"/>
    <p:sldId id="1096" r:id="rId11"/>
    <p:sldId id="1173" r:id="rId12"/>
    <p:sldId id="1097" r:id="rId13"/>
    <p:sldId id="1098" r:id="rId14"/>
    <p:sldId id="1099" r:id="rId15"/>
    <p:sldId id="1100" r:id="rId16"/>
    <p:sldId id="1101" r:id="rId17"/>
    <p:sldId id="1102" r:id="rId18"/>
    <p:sldId id="1174" r:id="rId19"/>
    <p:sldId id="1103" r:id="rId20"/>
    <p:sldId id="1106" r:id="rId21"/>
    <p:sldId id="1176" r:id="rId22"/>
    <p:sldId id="1146" r:id="rId23"/>
    <p:sldId id="1163" r:id="rId24"/>
    <p:sldId id="1162" r:id="rId25"/>
    <p:sldId id="1150" r:id="rId26"/>
    <p:sldId id="1053" r:id="rId27"/>
    <p:sldId id="1153" r:id="rId28"/>
    <p:sldId id="1152" r:id="rId29"/>
    <p:sldId id="1154" r:id="rId30"/>
    <p:sldId id="1175" r:id="rId31"/>
    <p:sldId id="1165" r:id="rId32"/>
    <p:sldId id="1166" r:id="rId33"/>
    <p:sldId id="1170" r:id="rId34"/>
    <p:sldId id="1057" r:id="rId35"/>
    <p:sldId id="1167" r:id="rId36"/>
    <p:sldId id="1056" r:id="rId37"/>
    <p:sldId id="1058" r:id="rId38"/>
    <p:sldId id="1059" r:id="rId39"/>
    <p:sldId id="1169" r:id="rId40"/>
    <p:sldId id="1061" r:id="rId41"/>
    <p:sldId id="1062" r:id="rId42"/>
    <p:sldId id="1168" r:id="rId43"/>
    <p:sldId id="1064" r:id="rId44"/>
    <p:sldId id="1155" r:id="rId45"/>
    <p:sldId id="1065" r:id="rId46"/>
    <p:sldId id="1158" r:id="rId47"/>
    <p:sldId id="1159" r:id="rId48"/>
    <p:sldId id="1086" r:id="rId49"/>
  </p:sldIdLst>
  <p:sldSz cx="9144000" cy="6858000" type="screen4x3"/>
  <p:notesSz cx="7302500" cy="9586913"/>
  <p:custDataLst>
    <p:tags r:id="rId5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1CF"/>
    <a:srgbClr val="F1C7C7"/>
    <a:srgbClr val="F6F5BD"/>
    <a:srgbClr val="990000"/>
    <a:srgbClr val="EDEA77"/>
    <a:srgbClr val="FF9999"/>
    <a:srgbClr val="CDF1C5"/>
    <a:srgbClr val="A8E799"/>
    <a:srgbClr val="CC6600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4649" autoAdjust="0"/>
  </p:normalViewPr>
  <p:slideViewPr>
    <p:cSldViewPr snapToObjects="1">
      <p:cViewPr varScale="1">
        <p:scale>
          <a:sx n="108" d="100"/>
          <a:sy n="108" d="100"/>
        </p:scale>
        <p:origin x="-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tags" Target="tags/tag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auto2\ics2\opt\lower-nehalem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auto2\ics2\opt\lower-nehalem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lower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3842173350582"/>
          <c:y val="0.0731070496083551"/>
          <c:w val="0.829236739974126"/>
          <c:h val="0.718015665796345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0.0</c:v>
                </c:pt>
                <c:pt idx="1">
                  <c:v>20000.0</c:v>
                </c:pt>
                <c:pt idx="2">
                  <c:v>40000.0</c:v>
                </c:pt>
                <c:pt idx="3">
                  <c:v>60000.0</c:v>
                </c:pt>
                <c:pt idx="4">
                  <c:v>80000.0</c:v>
                </c:pt>
                <c:pt idx="5">
                  <c:v>100000.0</c:v>
                </c:pt>
                <c:pt idx="6">
                  <c:v>120000.0</c:v>
                </c:pt>
                <c:pt idx="7">
                  <c:v>140000.0</c:v>
                </c:pt>
                <c:pt idx="8">
                  <c:v>160000.0</c:v>
                </c:pt>
                <c:pt idx="9">
                  <c:v>180000.0</c:v>
                </c:pt>
                <c:pt idx="10">
                  <c:v>200000.0</c:v>
                </c:pt>
                <c:pt idx="11">
                  <c:v>220000.0</c:v>
                </c:pt>
                <c:pt idx="12">
                  <c:v>240000.0</c:v>
                </c:pt>
                <c:pt idx="13">
                  <c:v>260000.0</c:v>
                </c:pt>
                <c:pt idx="14">
                  <c:v>280000.0</c:v>
                </c:pt>
                <c:pt idx="15">
                  <c:v>300000.0</c:v>
                </c:pt>
                <c:pt idx="16">
                  <c:v>320000.0</c:v>
                </c:pt>
                <c:pt idx="17">
                  <c:v>340000.0</c:v>
                </c:pt>
                <c:pt idx="18">
                  <c:v>360000.0</c:v>
                </c:pt>
                <c:pt idx="19">
                  <c:v>380000.0</c:v>
                </c:pt>
                <c:pt idx="20">
                  <c:v>400000.0</c:v>
                </c:pt>
                <c:pt idx="21">
                  <c:v>420000.0</c:v>
                </c:pt>
                <c:pt idx="22">
                  <c:v>440000.0</c:v>
                </c:pt>
                <c:pt idx="23">
                  <c:v>460000.0</c:v>
                </c:pt>
                <c:pt idx="24">
                  <c:v>480000.0</c:v>
                </c:pt>
                <c:pt idx="25">
                  <c:v>500000.0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0.0</c:v>
                </c:pt>
                <c:pt idx="1">
                  <c:v>0.286912</c:v>
                </c:pt>
                <c:pt idx="2">
                  <c:v>1.147039</c:v>
                </c:pt>
                <c:pt idx="3">
                  <c:v>2.580267</c:v>
                </c:pt>
                <c:pt idx="4">
                  <c:v>4.58664100000001</c:v>
                </c:pt>
                <c:pt idx="5">
                  <c:v>7.166145999999975</c:v>
                </c:pt>
                <c:pt idx="6">
                  <c:v>10.318952</c:v>
                </c:pt>
                <c:pt idx="7">
                  <c:v>14.044787</c:v>
                </c:pt>
                <c:pt idx="8">
                  <c:v>18.344017</c:v>
                </c:pt>
                <c:pt idx="9">
                  <c:v>23.216485</c:v>
                </c:pt>
                <c:pt idx="10">
                  <c:v>28.673536</c:v>
                </c:pt>
                <c:pt idx="11">
                  <c:v>34.70745700000001</c:v>
                </c:pt>
                <c:pt idx="12">
                  <c:v>41.304167</c:v>
                </c:pt>
                <c:pt idx="13">
                  <c:v>48.505589</c:v>
                </c:pt>
                <c:pt idx="14">
                  <c:v>56.283847</c:v>
                </c:pt>
                <c:pt idx="15">
                  <c:v>64.6230979999996</c:v>
                </c:pt>
                <c:pt idx="16">
                  <c:v>73.541931</c:v>
                </c:pt>
                <c:pt idx="17">
                  <c:v>83.02382999999998</c:v>
                </c:pt>
                <c:pt idx="18">
                  <c:v>93.12992</c:v>
                </c:pt>
                <c:pt idx="19">
                  <c:v>103.7657419999999</c:v>
                </c:pt>
                <c:pt idx="20">
                  <c:v>114.978811</c:v>
                </c:pt>
                <c:pt idx="21">
                  <c:v>126.765697</c:v>
                </c:pt>
                <c:pt idx="22">
                  <c:v>139.1281440000002</c:v>
                </c:pt>
                <c:pt idx="23">
                  <c:v>152.066794</c:v>
                </c:pt>
                <c:pt idx="24">
                  <c:v>165.5780470000002</c:v>
                </c:pt>
                <c:pt idx="25">
                  <c:v>179.704319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4545448"/>
        <c:axId val="-2144537064"/>
      </c:scatterChart>
      <c:valAx>
        <c:axId val="-2144545448"/>
        <c:scaling>
          <c:orientation val="minMax"/>
          <c:max val="500000.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"/>
              <c:y val="0.88511749347258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44537064"/>
        <c:crosses val="autoZero"/>
        <c:crossBetween val="midCat"/>
      </c:valAx>
      <c:valAx>
        <c:axId val="-214453706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.0206985769728332"/>
              <c:y val="0.28720626631853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44545448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0.0731070496083551"/>
          <c:w val="0.829236739974126"/>
          <c:h val="0.718015665796345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0.0</c:v>
                </c:pt>
                <c:pt idx="1">
                  <c:v>20000.0</c:v>
                </c:pt>
                <c:pt idx="2">
                  <c:v>40000.0</c:v>
                </c:pt>
                <c:pt idx="3">
                  <c:v>60000.0</c:v>
                </c:pt>
                <c:pt idx="4">
                  <c:v>80000.0</c:v>
                </c:pt>
                <c:pt idx="5">
                  <c:v>100000.0</c:v>
                </c:pt>
                <c:pt idx="6">
                  <c:v>120000.0</c:v>
                </c:pt>
                <c:pt idx="7">
                  <c:v>140000.0</c:v>
                </c:pt>
                <c:pt idx="8">
                  <c:v>160000.0</c:v>
                </c:pt>
                <c:pt idx="9">
                  <c:v>180000.0</c:v>
                </c:pt>
                <c:pt idx="10">
                  <c:v>200000.0</c:v>
                </c:pt>
                <c:pt idx="11">
                  <c:v>220000.0</c:v>
                </c:pt>
                <c:pt idx="12">
                  <c:v>240000.0</c:v>
                </c:pt>
                <c:pt idx="13">
                  <c:v>260000.0</c:v>
                </c:pt>
                <c:pt idx="14">
                  <c:v>280000.0</c:v>
                </c:pt>
                <c:pt idx="15">
                  <c:v>300000.0</c:v>
                </c:pt>
                <c:pt idx="16">
                  <c:v>320000.0</c:v>
                </c:pt>
                <c:pt idx="17">
                  <c:v>340000.0</c:v>
                </c:pt>
                <c:pt idx="18">
                  <c:v>360000.0</c:v>
                </c:pt>
                <c:pt idx="19">
                  <c:v>380000.0</c:v>
                </c:pt>
                <c:pt idx="20">
                  <c:v>400000.0</c:v>
                </c:pt>
                <c:pt idx="21">
                  <c:v>420000.0</c:v>
                </c:pt>
                <c:pt idx="22">
                  <c:v>440000.0</c:v>
                </c:pt>
                <c:pt idx="23">
                  <c:v>460000.0</c:v>
                </c:pt>
                <c:pt idx="24">
                  <c:v>480000.0</c:v>
                </c:pt>
                <c:pt idx="25">
                  <c:v>500000.0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0.0</c:v>
                </c:pt>
                <c:pt idx="1">
                  <c:v>0.286912</c:v>
                </c:pt>
                <c:pt idx="2">
                  <c:v>1.147039</c:v>
                </c:pt>
                <c:pt idx="3">
                  <c:v>2.580267</c:v>
                </c:pt>
                <c:pt idx="4">
                  <c:v>4.58664100000001</c:v>
                </c:pt>
                <c:pt idx="5">
                  <c:v>7.166145999999975</c:v>
                </c:pt>
                <c:pt idx="6">
                  <c:v>10.318952</c:v>
                </c:pt>
                <c:pt idx="7">
                  <c:v>14.044787</c:v>
                </c:pt>
                <c:pt idx="8">
                  <c:v>18.344017</c:v>
                </c:pt>
                <c:pt idx="9">
                  <c:v>23.216485</c:v>
                </c:pt>
                <c:pt idx="10">
                  <c:v>28.673536</c:v>
                </c:pt>
                <c:pt idx="11">
                  <c:v>34.70745700000001</c:v>
                </c:pt>
                <c:pt idx="12">
                  <c:v>41.304167</c:v>
                </c:pt>
                <c:pt idx="13">
                  <c:v>48.505589</c:v>
                </c:pt>
                <c:pt idx="14">
                  <c:v>56.283847</c:v>
                </c:pt>
                <c:pt idx="15">
                  <c:v>64.6230979999996</c:v>
                </c:pt>
                <c:pt idx="16">
                  <c:v>73.541931</c:v>
                </c:pt>
                <c:pt idx="17">
                  <c:v>83.02382999999998</c:v>
                </c:pt>
                <c:pt idx="18">
                  <c:v>93.12992</c:v>
                </c:pt>
                <c:pt idx="19">
                  <c:v>103.7657419999999</c:v>
                </c:pt>
                <c:pt idx="20">
                  <c:v>114.978811</c:v>
                </c:pt>
                <c:pt idx="21">
                  <c:v>126.765697</c:v>
                </c:pt>
                <c:pt idx="22">
                  <c:v>139.1281440000002</c:v>
                </c:pt>
                <c:pt idx="23">
                  <c:v>152.066794</c:v>
                </c:pt>
                <c:pt idx="24">
                  <c:v>165.5780470000002</c:v>
                </c:pt>
                <c:pt idx="25">
                  <c:v>179.704319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0.0</c:v>
                </c:pt>
                <c:pt idx="1">
                  <c:v>20000.0</c:v>
                </c:pt>
                <c:pt idx="2">
                  <c:v>40000.0</c:v>
                </c:pt>
                <c:pt idx="3">
                  <c:v>60000.0</c:v>
                </c:pt>
                <c:pt idx="4">
                  <c:v>80000.0</c:v>
                </c:pt>
                <c:pt idx="5">
                  <c:v>100000.0</c:v>
                </c:pt>
                <c:pt idx="6">
                  <c:v>120000.0</c:v>
                </c:pt>
                <c:pt idx="7">
                  <c:v>140000.0</c:v>
                </c:pt>
                <c:pt idx="8">
                  <c:v>160000.0</c:v>
                </c:pt>
                <c:pt idx="9">
                  <c:v>180000.0</c:v>
                </c:pt>
                <c:pt idx="10">
                  <c:v>200000.0</c:v>
                </c:pt>
                <c:pt idx="11">
                  <c:v>220000.0</c:v>
                </c:pt>
                <c:pt idx="12">
                  <c:v>240000.0</c:v>
                </c:pt>
                <c:pt idx="13">
                  <c:v>260000.0</c:v>
                </c:pt>
                <c:pt idx="14">
                  <c:v>280000.0</c:v>
                </c:pt>
                <c:pt idx="15">
                  <c:v>300000.0</c:v>
                </c:pt>
                <c:pt idx="16">
                  <c:v>320000.0</c:v>
                </c:pt>
                <c:pt idx="17">
                  <c:v>340000.0</c:v>
                </c:pt>
                <c:pt idx="18">
                  <c:v>360000.0</c:v>
                </c:pt>
                <c:pt idx="19">
                  <c:v>380000.0</c:v>
                </c:pt>
                <c:pt idx="20">
                  <c:v>400000.0</c:v>
                </c:pt>
                <c:pt idx="21">
                  <c:v>420000.0</c:v>
                </c:pt>
                <c:pt idx="22">
                  <c:v>440000.0</c:v>
                </c:pt>
                <c:pt idx="23">
                  <c:v>460000.0</c:v>
                </c:pt>
                <c:pt idx="24">
                  <c:v>480000.0</c:v>
                </c:pt>
                <c:pt idx="25">
                  <c:v>500000.0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0.0</c:v>
                </c:pt>
                <c:pt idx="1">
                  <c:v>2.90000000000001E-5</c:v>
                </c:pt>
                <c:pt idx="2">
                  <c:v>5.70000000000001E-5</c:v>
                </c:pt>
                <c:pt idx="3">
                  <c:v>8.60000000000001E-5</c:v>
                </c:pt>
                <c:pt idx="4">
                  <c:v>0.000115</c:v>
                </c:pt>
                <c:pt idx="5">
                  <c:v>0.000143</c:v>
                </c:pt>
                <c:pt idx="6">
                  <c:v>0.000172</c:v>
                </c:pt>
                <c:pt idx="7">
                  <c:v>0.0002</c:v>
                </c:pt>
                <c:pt idx="8">
                  <c:v>0.000229</c:v>
                </c:pt>
                <c:pt idx="9">
                  <c:v>0.000257</c:v>
                </c:pt>
                <c:pt idx="10">
                  <c:v>0.000286</c:v>
                </c:pt>
                <c:pt idx="11">
                  <c:v>0.000315</c:v>
                </c:pt>
                <c:pt idx="12">
                  <c:v>0.000343</c:v>
                </c:pt>
                <c:pt idx="13">
                  <c:v>0.000372000000000001</c:v>
                </c:pt>
                <c:pt idx="14">
                  <c:v>0.000401</c:v>
                </c:pt>
                <c:pt idx="15">
                  <c:v>0.000430000000000001</c:v>
                </c:pt>
                <c:pt idx="16">
                  <c:v>0.000458000000000001</c:v>
                </c:pt>
                <c:pt idx="17">
                  <c:v>0.000487000000000001</c:v>
                </c:pt>
                <c:pt idx="18">
                  <c:v>0.000516</c:v>
                </c:pt>
                <c:pt idx="19">
                  <c:v>0.000545000000000001</c:v>
                </c:pt>
                <c:pt idx="20">
                  <c:v>0.000573000000000001</c:v>
                </c:pt>
                <c:pt idx="21">
                  <c:v>0.000602</c:v>
                </c:pt>
                <c:pt idx="22">
                  <c:v>0.000631000000000001</c:v>
                </c:pt>
                <c:pt idx="23">
                  <c:v>0.000659000000000001</c:v>
                </c:pt>
                <c:pt idx="24">
                  <c:v>0.000688000000000001</c:v>
                </c:pt>
                <c:pt idx="25">
                  <c:v>0.000717000000000001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4354648"/>
        <c:axId val="-2144993592"/>
      </c:scatterChart>
      <c:valAx>
        <c:axId val="-2144354648"/>
        <c:scaling>
          <c:orientation val="minMax"/>
          <c:max val="500000.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"/>
              <c:y val="0.88511749347258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44993592"/>
        <c:crosses val="autoZero"/>
        <c:crossBetween val="midCat"/>
      </c:valAx>
      <c:valAx>
        <c:axId val="-214499359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.0206985769728332"/>
              <c:y val="0.28720626631853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44354648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74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76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Excel_97_-_2004_Worksheet1.xls"/><Relationship Id="rId6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Code motion/</a:t>
            </a:r>
            <a:r>
              <a:rPr lang="en-US" dirty="0" err="1" smtClean="0">
                <a:solidFill>
                  <a:srgbClr val="7F7F7F"/>
                </a:solidFill>
              </a:rPr>
              <a:t>precomputation</a:t>
            </a:r>
            <a:endParaRPr lang="en-US" dirty="0" smtClean="0">
              <a:solidFill>
                <a:srgbClr val="7F7F7F"/>
              </a:solidFill>
            </a:endParaRP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Sharing of common </a:t>
            </a:r>
            <a:r>
              <a:rPr lang="en-US" dirty="0" err="1" smtClean="0">
                <a:solidFill>
                  <a:srgbClr val="7F7F7F"/>
                </a:solidFill>
              </a:rPr>
              <a:t>subexpressions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 smtClean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Dealing with Conditionals</a:t>
            </a:r>
            <a:endParaRPr lang="en-US" b="1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 eaLnBrk="1" hangingPunct="1"/>
            <a:r>
              <a:rPr lang="en-US" smtClean="0"/>
              <a:t>Time quadruples when double string length</a:t>
            </a:r>
          </a:p>
          <a:p>
            <a:pPr lvl="1" eaLnBrk="1" hangingPunct="1"/>
            <a:r>
              <a:rPr lang="en-US" smtClean="0"/>
              <a:t>Quadratic performance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890587" y="2430463"/>
          <a:ext cx="7362825" cy="364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  int i;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  for (i = 0; i &lt; strlen(s); i++)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    if (s[i] &gt;= 'A' &amp;&amp; s[i]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      s[i]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41313"/>
            <a:ext cx="8458200" cy="573087"/>
          </a:xfrm>
        </p:spPr>
        <p:txBody>
          <a:bodyPr/>
          <a:lstStyle/>
          <a:p>
            <a:pPr>
              <a:defRPr/>
            </a:pPr>
            <a:r>
              <a:rPr lang="en-US" dirty="0"/>
              <a:t>Lower Case Conversion Performance</a:t>
            </a:r>
            <a:endParaRPr lang="en-US" dirty="0" smtClean="0"/>
          </a:p>
        </p:txBody>
      </p:sp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Procedure to Convert String to Lower Case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325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Convert Loop To Goto Form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5000625"/>
            <a:ext cx="8281987" cy="9080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 </a:t>
            </a:r>
            <a:r>
              <a:rPr lang="en-US" sz="1800" smtClean="0">
                <a:latin typeface="Courier New" pitchFamily="49" charset="0"/>
              </a:rPr>
              <a:t>strlen</a:t>
            </a:r>
            <a:r>
              <a:rPr lang="en-US" sz="1800" smtClean="0"/>
              <a:t> executed every iteration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09800" y="1143000"/>
            <a:ext cx="4962525" cy="369331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int i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if (i &gt;= strlen(s))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 goto done;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if (s[i] &gt;= 'A' &amp;&amp; s[i] &lt;= 'Z')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   s[i] -= ('A' - 'a');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i++;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if (i &lt; </a:t>
            </a:r>
            <a:r>
              <a:rPr lang="en-US" sz="1800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 goto loop;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Calling Strlen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3962400"/>
            <a:ext cx="8281987" cy="1946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Strlen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Only way to determine length of string is to scan its entire length, looking for null character.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Overall performance, string of length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N calls to strlen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Require times N, N-1, N-2, …,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Overall O(N</a:t>
            </a:r>
            <a:r>
              <a:rPr lang="en-US" sz="1800" baseline="30000" smtClean="0"/>
              <a:t>2</a:t>
            </a:r>
            <a:r>
              <a:rPr lang="en-US" sz="1800" smtClean="0"/>
              <a:t>) performance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990600"/>
            <a:ext cx="496252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867150"/>
            <a:ext cx="8307387" cy="2578100"/>
          </a:xfrm>
        </p:spPr>
        <p:txBody>
          <a:bodyPr/>
          <a:lstStyle/>
          <a:p>
            <a:pPr lvl="1" eaLnBrk="1" hangingPunct="1"/>
            <a:r>
              <a:rPr lang="en-US" dirty="0" smtClean="0"/>
              <a:t>Move call to </a:t>
            </a:r>
            <a:r>
              <a:rPr lang="en-US" dirty="0" err="1" smtClean="0">
                <a:latin typeface="Courier New" pitchFamily="49" charset="0"/>
              </a:rPr>
              <a:t>strlen</a:t>
            </a:r>
            <a:r>
              <a:rPr lang="en-US" dirty="0" smtClean="0"/>
              <a:t> outside of loop</a:t>
            </a:r>
          </a:p>
          <a:p>
            <a:pPr lvl="1" eaLnBrk="1" hangingPunct="1"/>
            <a:r>
              <a:rPr lang="en-US" dirty="0" smtClean="0"/>
              <a:t>Since result does not change from one iteration to another</a:t>
            </a:r>
          </a:p>
          <a:p>
            <a:pPr lvl="1" eaLnBrk="1" hangingPunct="1"/>
            <a:r>
              <a:rPr lang="en-US" dirty="0" smtClean="0"/>
              <a:t>Form of code motion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81200" y="1143000"/>
            <a:ext cx="5007780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lower(char </a:t>
            </a:r>
            <a:r>
              <a:rPr lang="en-US" sz="1800" dirty="0">
                <a:latin typeface="Courier New" pitchFamily="49" charset="0"/>
              </a:rPr>
              <a:t>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906462"/>
          </a:xfrm>
        </p:spPr>
        <p:txBody>
          <a:bodyPr/>
          <a:lstStyle/>
          <a:p>
            <a:pPr lvl="1" eaLnBrk="1" hangingPunct="1"/>
            <a:r>
              <a:rPr lang="en-US" smtClean="0"/>
              <a:t>Time doubles when double string length</a:t>
            </a:r>
          </a:p>
          <a:p>
            <a:pPr lvl="1" eaLnBrk="1" hangingPunct="1"/>
            <a:r>
              <a:rPr lang="en-US" smtClean="0"/>
              <a:t>Linear performance of lower2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533400" y="2127250"/>
          <a:ext cx="7362825" cy="364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248276" y="3470276"/>
            <a:ext cx="6667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/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lower</a:t>
            </a:r>
            <a:endParaRPr lang="en-US" sz="1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991101" y="4746626"/>
            <a:ext cx="6667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/>
          <a:lstStyle/>
          <a:p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lower2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 smtClean="0"/>
              <a:t>Why couldn’t compiler move </a:t>
            </a:r>
            <a:r>
              <a:rPr lang="en-US" sz="2000" dirty="0" err="1" smtClean="0">
                <a:latin typeface="Courier New" pitchFamily="49" charset="0"/>
              </a:rPr>
              <a:t>strlen</a:t>
            </a:r>
            <a:r>
              <a:rPr lang="en-US" sz="2000" i="1" dirty="0" smtClean="0"/>
              <a:t> out of  inner loop?</a:t>
            </a:r>
          </a:p>
          <a:p>
            <a:pPr lvl="1" eaLnBrk="1" hangingPunct="1">
              <a:defRPr/>
            </a:pPr>
            <a:r>
              <a:rPr lang="en-US" sz="1800" dirty="0" smtClean="0"/>
              <a:t>Procedure may have side effects</a:t>
            </a:r>
          </a:p>
          <a:p>
            <a:pPr lvl="2" eaLnBrk="1" hangingPunct="1">
              <a:defRPr/>
            </a:pPr>
            <a:r>
              <a:rPr lang="en-US" sz="1600" dirty="0" smtClean="0"/>
              <a:t>Alters global state each time called</a:t>
            </a:r>
          </a:p>
          <a:p>
            <a:pPr lvl="1" eaLnBrk="1" hangingPunct="1">
              <a:defRPr/>
            </a:pPr>
            <a:r>
              <a:rPr lang="en-US" sz="1800" dirty="0" smtClean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 smtClean="0"/>
              <a:t>Depends on other parts of global state</a:t>
            </a:r>
          </a:p>
          <a:p>
            <a:pPr lvl="2" eaLnBrk="1" hangingPunct="1">
              <a:defRPr/>
            </a:pPr>
            <a:r>
              <a:rPr lang="en-US" sz="1600" dirty="0" smtClean="0"/>
              <a:t>Procedure </a:t>
            </a:r>
            <a:r>
              <a:rPr lang="en-US" sz="1600" dirty="0" smtClean="0">
                <a:latin typeface="Courier New" pitchFamily="49" charset="0"/>
              </a:rPr>
              <a:t>lower</a:t>
            </a:r>
            <a:r>
              <a:rPr lang="en-US" sz="1600" dirty="0" smtClean="0"/>
              <a:t> could interact with </a:t>
            </a:r>
            <a:r>
              <a:rPr lang="en-US" sz="1600" dirty="0" err="1" smtClean="0">
                <a:latin typeface="Courier New" pitchFamily="49" charset="0"/>
              </a:rPr>
              <a:t>strlen</a:t>
            </a:r>
            <a:endParaRPr lang="en-US" sz="1600" dirty="0" smtClean="0"/>
          </a:p>
          <a:p>
            <a:pPr eaLnBrk="1" hangingPunct="1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Warning:</a:t>
            </a:r>
          </a:p>
          <a:p>
            <a:pPr lvl="1" eaLnBrk="1" hangingPunct="1">
              <a:defRPr/>
            </a:pPr>
            <a:r>
              <a:rPr lang="en-US" sz="1800" dirty="0" smtClean="0"/>
              <a:t>Compiler treats procedure call as a black box</a:t>
            </a:r>
          </a:p>
          <a:p>
            <a:pPr lvl="1" eaLnBrk="1" hangingPunct="1">
              <a:defRPr/>
            </a:pPr>
            <a:r>
              <a:rPr lang="en-US" sz="1800" dirty="0" smtClean="0"/>
              <a:t>Weak optimizations near them</a:t>
            </a:r>
          </a:p>
          <a:p>
            <a:pPr eaLnBrk="1" hangingPunct="1">
              <a:defRPr/>
            </a:pPr>
            <a:r>
              <a:rPr lang="en-US" sz="2000" dirty="0" smtClean="0"/>
              <a:t>Remedies:</a:t>
            </a:r>
          </a:p>
          <a:p>
            <a:pPr lvl="1" eaLnBrk="1" hangingPunct="1">
              <a:defRPr/>
            </a:pPr>
            <a:r>
              <a:rPr lang="en-US" sz="1800" dirty="0" smtClean="0"/>
              <a:t>Use of </a:t>
            </a:r>
            <a:r>
              <a:rPr lang="en-US" sz="1800" dirty="0" smtClean="0">
                <a:latin typeface="Courier New" pitchFamily="49" charset="0"/>
              </a:rPr>
              <a:t>inline</a:t>
            </a:r>
            <a:r>
              <a:rPr lang="en-US" sz="1800" dirty="0" smtClean="0"/>
              <a:t> functions</a:t>
            </a:r>
          </a:p>
          <a:p>
            <a:pPr lvl="2">
              <a:defRPr/>
            </a:pPr>
            <a:r>
              <a:rPr lang="en-US" sz="1800" dirty="0" smtClean="0"/>
              <a:t>See web aside ASM:OPT</a:t>
            </a:r>
          </a:p>
          <a:p>
            <a:pPr lvl="1" eaLnBrk="1" hangingPunct="1">
              <a:defRPr/>
            </a:pPr>
            <a:r>
              <a:rPr lang="en-US" sz="1800" dirty="0" smtClean="0"/>
              <a:t>Do your own code motion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0" y="3733800"/>
            <a:ext cx="4038600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int lencnt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lencnt +=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Matters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dirty="0" smtClean="0"/>
              <a:t>Code updates </a:t>
            </a:r>
            <a:r>
              <a:rPr lang="en-US" dirty="0" smtClean="0">
                <a:latin typeface="Courier New" pitchFamily="49" charset="0"/>
              </a:rPr>
              <a:t>b[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]</a:t>
            </a:r>
            <a:r>
              <a:rPr lang="en-US" dirty="0" smtClean="0"/>
              <a:t> on every iteration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752600" y="3810000"/>
            <a:ext cx="5873750" cy="1635125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# sum_rows1 inner loop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.L53: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addsd	(%rcx), %xmm0		# FP add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addq	$8, %rcx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decq	%rax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movsd	%xmm0, (%rsi,%r8,8)	# FP store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jne	.L53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</a:t>
            </a:r>
            <a:r>
              <a:rPr lang="en-US" sz="1400" dirty="0" smtClean="0">
                <a:latin typeface="Courier New" pitchFamily="49" charset="0"/>
              </a:rPr>
              <a:t>of </a:t>
            </a:r>
            <a:r>
              <a:rPr lang="en-US" sz="1400" dirty="0">
                <a:latin typeface="Courier New" pitchFamily="49" charset="0"/>
              </a:rPr>
              <a:t>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24088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Removing Memory Access per Iteration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dirty="0" smtClean="0"/>
              <a:t>No need to store intermediate results</a:t>
            </a:r>
          </a:p>
          <a:p>
            <a:pPr lvl="1"/>
            <a:r>
              <a:rPr lang="en-US" dirty="0"/>
              <a:t>Why couldn’t compiler </a:t>
            </a:r>
            <a:r>
              <a:rPr lang="en-US" dirty="0" smtClean="0"/>
              <a:t>make this optimization?</a:t>
            </a:r>
            <a:endParaRPr lang="en-US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3810000"/>
            <a:ext cx="4725988" cy="142240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# sum_rows2 inner loop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.L66: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addsd	(%rcx), %xmm0   # FP Add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addq	$8, %rcx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decq	%rax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jne	.L66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4860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</a:t>
            </a:r>
            <a:r>
              <a:rPr lang="en-US" sz="1400" dirty="0" smtClean="0">
                <a:latin typeface="Courier New" pitchFamily="49" charset="0"/>
              </a:rPr>
              <a:t>of </a:t>
            </a:r>
            <a:r>
              <a:rPr lang="en-US" sz="1400" dirty="0">
                <a:latin typeface="Courier New" pitchFamily="49" charset="0"/>
              </a:rPr>
              <a:t>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double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2308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smtClean="0"/>
              <a:t>Code updates </a:t>
            </a:r>
            <a:r>
              <a:rPr lang="en-US" smtClean="0">
                <a:latin typeface="Courier New" pitchFamily="49" charset="0"/>
              </a:rPr>
              <a:t>b[i]</a:t>
            </a:r>
            <a:r>
              <a:rPr lang="en-US" smtClean="0"/>
              <a:t> on every iteration</a:t>
            </a:r>
          </a:p>
          <a:p>
            <a:pPr lvl="1" eaLnBrk="1" hangingPunct="1"/>
            <a:r>
              <a:rPr lang="en-US" smtClean="0"/>
              <a:t>Must consider possibility that these updates will affect program behavior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</a:t>
            </a:r>
            <a:r>
              <a:rPr lang="en-US" sz="1400" dirty="0" smtClean="0">
                <a:latin typeface="Courier New" pitchFamily="49" charset="0"/>
              </a:rPr>
              <a:t>of </a:t>
            </a:r>
            <a:r>
              <a:rPr lang="en-US" sz="1400" dirty="0">
                <a:latin typeface="Courier New" pitchFamily="49" charset="0"/>
              </a:rPr>
              <a:t>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3733800"/>
            <a:ext cx="2311400" cy="1847850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4,   8,  16},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32,  64, 128};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double B[3] = A+3;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sum_rows1(A, B,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05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1: [3, </a:t>
            </a:r>
            <a:r>
              <a:rPr lang="en-US" sz="1400" dirty="0" smtClean="0">
                <a:latin typeface="Courier New" pitchFamily="49" charset="0"/>
              </a:rPr>
              <a:t>22, </a:t>
            </a:r>
            <a:r>
              <a:rPr lang="en-US" sz="1400" dirty="0">
                <a:latin typeface="Courier New" pitchFamily="49" charset="0"/>
              </a:rPr>
              <a:t>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181188"/>
            <a:ext cx="2311400" cy="305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2: [3, </a:t>
            </a:r>
            <a:r>
              <a:rPr lang="en-US" sz="1400" dirty="0" smtClean="0">
                <a:latin typeface="Courier New" pitchFamily="49" charset="0"/>
              </a:rPr>
              <a:t>22, </a:t>
            </a:r>
            <a:r>
              <a:rPr lang="en-US" sz="1400" dirty="0">
                <a:latin typeface="Courier New" pitchFamily="49" charset="0"/>
              </a:rPr>
              <a:t>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2573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Value of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: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68300"/>
            <a:ext cx="531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Performance Realities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i="1" smtClean="0"/>
              <a:t>There’s more to performance than asymptotic complexity</a:t>
            </a: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Constant factors matter too!</a:t>
            </a:r>
          </a:p>
          <a:p>
            <a:pPr lvl="1" eaLnBrk="1" hangingPunct="1">
              <a:defRPr/>
            </a:pPr>
            <a:r>
              <a:rPr lang="en-US" smtClean="0"/>
              <a:t>Easily see 10:1 performance range depending on how code is written</a:t>
            </a:r>
          </a:p>
          <a:p>
            <a:pPr lvl="1" eaLnBrk="1" hangingPunct="1">
              <a:defRPr/>
            </a:pPr>
            <a:r>
              <a:rPr lang="en-US" smtClean="0"/>
              <a:t>Must optimize at multiple levels: </a:t>
            </a:r>
          </a:p>
          <a:p>
            <a:pPr lvl="2" eaLnBrk="1" hangingPunct="1">
              <a:defRPr/>
            </a:pPr>
            <a:r>
              <a:rPr lang="en-US" smtClean="0"/>
              <a:t>algorithm, data representations, procedures, and loops</a:t>
            </a:r>
          </a:p>
          <a:p>
            <a:pPr eaLnBrk="1" hangingPunct="1">
              <a:defRPr/>
            </a:pPr>
            <a:r>
              <a:rPr lang="en-US" smtClean="0"/>
              <a:t>Must understand system to optimize performance</a:t>
            </a:r>
          </a:p>
          <a:p>
            <a:pPr lvl="1" eaLnBrk="1" hangingPunct="1">
              <a:defRPr/>
            </a:pPr>
            <a:r>
              <a:rPr lang="en-US" smtClean="0"/>
              <a:t>How programs are compiled and executed</a:t>
            </a:r>
          </a:p>
          <a:p>
            <a:pPr lvl="1" eaLnBrk="1" hangingPunct="1">
              <a:defRPr/>
            </a:pPr>
            <a:r>
              <a:rPr lang="en-US" smtClean="0"/>
              <a:t>How to measure program performance and identify bottlenecks</a:t>
            </a:r>
          </a:p>
          <a:p>
            <a:pPr lvl="1" eaLnBrk="1" hangingPunct="1">
              <a:defRPr/>
            </a:pPr>
            <a:r>
              <a:rPr lang="en-US" smtClean="0"/>
              <a:t>How to improve performance without destroying code modularity and generality</a:t>
            </a:r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144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marL="223838" indent="-223838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Aliasing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Two different memory references specify single location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Easy to have happen in 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Since allowed to do address arithmetic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Direct access to storage structures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Get in habit of introducing local variables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Accumulating within loops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Your way of telling compiler not to check for aliasing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24088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Removing Memory Access per Iteration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dirty="0" smtClean="0"/>
              <a:t>No need to store intermediate results</a:t>
            </a:r>
          </a:p>
          <a:p>
            <a:pPr lvl="1"/>
            <a:r>
              <a:rPr lang="en-US" dirty="0"/>
              <a:t>Why couldn’t compiler </a:t>
            </a:r>
            <a:r>
              <a:rPr lang="en-US" dirty="0" smtClean="0"/>
              <a:t>make this optimization?</a:t>
            </a:r>
            <a:endParaRPr lang="en-US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3810000"/>
            <a:ext cx="4725988" cy="142240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# sum_rows2 inner loop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.L66: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addsd	(%rcx), %xmm0   # FP Add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addq	$8, %rcx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decq	%rax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jne	.L66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4860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</a:t>
            </a:r>
            <a:r>
              <a:rPr lang="en-US" sz="1400" dirty="0" smtClean="0">
                <a:latin typeface="Courier New" pitchFamily="49" charset="0"/>
              </a:rPr>
              <a:t>of </a:t>
            </a:r>
            <a:r>
              <a:rPr lang="en-US" sz="1400" dirty="0">
                <a:latin typeface="Courier New" pitchFamily="49" charset="0"/>
              </a:rPr>
              <a:t>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double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6934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Instruction-Level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general understanding of modern processor design</a:t>
            </a:r>
          </a:p>
          <a:p>
            <a:pPr lvl="1"/>
            <a:r>
              <a:rPr lang="en-US" dirty="0" smtClean="0"/>
              <a:t>Hardware can execute multiple instructions in parallel</a:t>
            </a:r>
          </a:p>
          <a:p>
            <a:r>
              <a:rPr lang="en-US" dirty="0" smtClean="0"/>
              <a:t>Performance limited by data dependencies</a:t>
            </a:r>
          </a:p>
          <a:p>
            <a:r>
              <a:rPr lang="en-US" dirty="0" smtClean="0"/>
              <a:t>Simple transformations can have dramatic performance improvement</a:t>
            </a:r>
          </a:p>
          <a:p>
            <a:pPr lvl="1"/>
            <a:r>
              <a:rPr lang="en-US" dirty="0" smtClean="0"/>
              <a:t>Compilers often cannot make these transformations</a:t>
            </a:r>
          </a:p>
          <a:p>
            <a:pPr lvl="1"/>
            <a:r>
              <a:rPr lang="en-US" dirty="0" smtClean="0"/>
              <a:t>Lack of </a:t>
            </a:r>
            <a:r>
              <a:rPr lang="en-US" dirty="0" err="1" smtClean="0"/>
              <a:t>associativity</a:t>
            </a:r>
            <a:r>
              <a:rPr lang="en-US" dirty="0" smtClean="0"/>
              <a:t> and </a:t>
            </a:r>
            <a:r>
              <a:rPr lang="en-US" dirty="0" err="1" smtClean="0"/>
              <a:t>distributivity</a:t>
            </a:r>
            <a:r>
              <a:rPr lang="en-US" dirty="0" smtClean="0"/>
              <a:t> in floating-point arithmetic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Integer/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Add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Mult</a:t>
            </a: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/Div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latin typeface="Calibri" pitchFamily="34" charset="0"/>
              </a:rPr>
              <a:t>Instructions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General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Integer</a:t>
            </a: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337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20" y="493713"/>
            <a:ext cx="7373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Nehalem CPU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7387" cy="5029200"/>
          </a:xfrm>
        </p:spPr>
        <p:txBody>
          <a:bodyPr/>
          <a:lstStyle/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 smtClean="0"/>
              <a:t>Multiple instructions can execute in parallel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load,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store,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2 simple integer (one may be branch)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complex integer (multiply/divide)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FP Multiply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FP Add</a:t>
            </a:r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endParaRPr lang="en-US" dirty="0" smtClean="0"/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 smtClean="0"/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i="1" dirty="0" smtClean="0">
                <a:solidFill>
                  <a:srgbClr val="C00000"/>
                </a:solidFill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Load / Store	4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Integer Multiply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 smtClean="0"/>
              <a:t>Integer/Long Divide	11--21	11--21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Single/Double FP Multiply	5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Single/Double FP Add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 smtClean="0"/>
              <a:t>Single/Double FP Divide	10--23	10--23</a:t>
            </a:r>
          </a:p>
        </p:txBody>
      </p:sp>
    </p:spTree>
    <p:extLst>
      <p:ext uri="{BB962C8B-B14F-4D97-AF65-F5344CB8AC3E}">
        <p14:creationId xmlns:p14="http://schemas.microsoft.com/office/powerpoint/2010/main" val="1983424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</a:t>
            </a:r>
            <a:r>
              <a:rPr lang="en-US" dirty="0"/>
              <a:t>Computation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dirty="0" err="1">
                <a:latin typeface="Courier New" pitchFamily="49" charset="0"/>
              </a:rPr>
              <a:t>data_t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62488" y="4191000"/>
            <a:ext cx="3871912" cy="2219325"/>
          </a:xfrm>
        </p:spPr>
        <p:txBody>
          <a:bodyPr/>
          <a:lstStyle/>
          <a:p>
            <a:pPr marL="0" indent="0"/>
            <a:r>
              <a:rPr lang="en-US" sz="2400"/>
              <a:t>Operations</a:t>
            </a:r>
          </a:p>
          <a:p>
            <a:pPr lvl="1"/>
            <a:r>
              <a:rPr lang="en-US" sz="2000"/>
              <a:t>Use different definitions of </a:t>
            </a:r>
            <a:r>
              <a:rPr lang="en-US" sz="2000">
                <a:latin typeface="Courier New" pitchFamily="49" charset="0"/>
              </a:rPr>
              <a:t>OP</a:t>
            </a:r>
            <a:r>
              <a:rPr lang="en-US" sz="2000"/>
              <a:t> and </a:t>
            </a:r>
            <a:r>
              <a:rPr lang="en-US" sz="2000">
                <a:latin typeface="Courier New" pitchFamily="49" charset="0"/>
              </a:rPr>
              <a:t>IDENT</a:t>
            </a:r>
          </a:p>
          <a:p>
            <a:pPr lvl="1"/>
            <a:r>
              <a:rPr lang="en-US" sz="2000"/>
              <a:t> </a:t>
            </a:r>
            <a:r>
              <a:rPr lang="en-US" sz="2000">
                <a:latin typeface="Courier New" pitchFamily="49" charset="0"/>
              </a:rPr>
              <a:t>+ </a:t>
            </a:r>
            <a:r>
              <a:rPr lang="en-US" sz="2000"/>
              <a:t>/</a:t>
            </a:r>
            <a:r>
              <a:rPr lang="en-US" sz="2000">
                <a:latin typeface="Courier New" pitchFamily="49" charset="0"/>
              </a:rPr>
              <a:t> 0</a:t>
            </a:r>
          </a:p>
          <a:p>
            <a:pPr lvl="1"/>
            <a:r>
              <a:rPr lang="en-US" sz="2000"/>
              <a:t> </a:t>
            </a:r>
            <a:r>
              <a:rPr lang="en-US" sz="2000">
                <a:latin typeface="Courier New" pitchFamily="49" charset="0"/>
              </a:rPr>
              <a:t>* </a:t>
            </a:r>
            <a:r>
              <a:rPr lang="en-US" sz="2000"/>
              <a:t>/</a:t>
            </a:r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void combine1(</a:t>
            </a:r>
            <a:r>
              <a:rPr lang="en-US" sz="1800" dirty="0" err="1" smtClean="0">
                <a:latin typeface="Courier New" pitchFamily="49" charset="0"/>
              </a:rPr>
              <a:t>vec_ptr</a:t>
            </a:r>
            <a:r>
              <a:rPr lang="en-US" sz="1800" dirty="0" smtClean="0">
                <a:latin typeface="Courier New" pitchFamily="49" charset="0"/>
              </a:rPr>
              <a:t> v, 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long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</a:t>
            </a:r>
            <a:r>
              <a:rPr lang="en-US" sz="1800" dirty="0" err="1" smtClean="0">
                <a:latin typeface="Courier New" pitchFamily="49" charset="0"/>
              </a:rPr>
              <a:t>vec_length</a:t>
            </a:r>
            <a:r>
              <a:rPr lang="en-US" sz="1800" dirty="0" smtClean="0">
                <a:latin typeface="Courier New" pitchFamily="49" charset="0"/>
              </a:rPr>
              <a:t>(v);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get_vec_element</a:t>
            </a:r>
            <a:r>
              <a:rPr lang="en-US" sz="1800" dirty="0" smtClean="0">
                <a:latin typeface="Courier New" pitchFamily="49" charset="0"/>
              </a:rPr>
              <a:t>(v,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, &amp;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OP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Compute sum or product of vector elements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407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Cycles Per Element (CPE)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516063"/>
          </a:xfrm>
        </p:spPr>
        <p:txBody>
          <a:bodyPr/>
          <a:lstStyle/>
          <a:p>
            <a:r>
              <a:rPr lang="en-US" sz="2000" dirty="0" smtClean="0"/>
              <a:t>Convenient way to express performance of program that operates on vectors or lists</a:t>
            </a:r>
          </a:p>
          <a:p>
            <a:r>
              <a:rPr lang="en-US" sz="2000" dirty="0" smtClean="0"/>
              <a:t>Length = n</a:t>
            </a:r>
          </a:p>
          <a:p>
            <a:r>
              <a:rPr lang="en-US" sz="2000" dirty="0" smtClean="0"/>
              <a:t>In our case: </a:t>
            </a:r>
            <a:r>
              <a:rPr lang="en-US" sz="2000" dirty="0" smtClean="0">
                <a:solidFill>
                  <a:srgbClr val="C00000"/>
                </a:solidFill>
              </a:rPr>
              <a:t>CPE = cycles per OP</a:t>
            </a:r>
            <a:endParaRPr lang="en-US" sz="2000" dirty="0" smtClean="0"/>
          </a:p>
          <a:p>
            <a:r>
              <a:rPr lang="en-US" sz="2000" dirty="0" smtClean="0"/>
              <a:t>T = CPE*n + Overhead</a:t>
            </a:r>
          </a:p>
          <a:p>
            <a:pPr lvl="1"/>
            <a:r>
              <a:rPr lang="en-US" sz="1600" dirty="0" smtClean="0"/>
              <a:t>CPE is slope of line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24000" y="3011488"/>
          <a:ext cx="5029200" cy="331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1" name="Worksheet" r:id="rId5" imgW="5549900" imgH="3657600" progId="Excel.Sheet.8">
                  <p:embed/>
                </p:oleObj>
              </mc:Choice>
              <mc:Fallback>
                <p:oleObj name="Worksheet" r:id="rId5" imgW="5549900" imgH="3657600" progId="Excel.Sheet.8">
                  <p:embed/>
                  <p:pic>
                    <p:nvPicPr>
                      <p:cNvPr id="0" name="Object 4"/>
                      <p:cNvPicPr>
                        <a:picLocks noRot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11488"/>
                        <a:ext cx="5029200" cy="331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733799" y="3675528"/>
            <a:ext cx="25437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</a:rPr>
              <a:t>vsum1: </a:t>
            </a:r>
            <a:r>
              <a:rPr lang="en-US" sz="1400" dirty="0" smtClean="0">
                <a:latin typeface="Calibri" pitchFamily="34" charset="0"/>
              </a:rPr>
              <a:t>Slope </a:t>
            </a:r>
            <a:r>
              <a:rPr lang="en-US" sz="1400" dirty="0">
                <a:latin typeface="Calibri" pitchFamily="34" charset="0"/>
              </a:rPr>
              <a:t>= 4.0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962400" y="4678080"/>
            <a:ext cx="18161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</a:rPr>
              <a:t>vsum2: </a:t>
            </a:r>
            <a:r>
              <a:rPr lang="en-US" sz="1400" dirty="0" smtClean="0">
                <a:latin typeface="Calibri" pitchFamily="34" charset="0"/>
              </a:rPr>
              <a:t>Slope = 3.5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Performance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void combine1(</a:t>
            </a:r>
            <a:r>
              <a:rPr lang="en-US" sz="1800" dirty="0" err="1" smtClean="0">
                <a:latin typeface="Courier New" pitchFamily="49" charset="0"/>
              </a:rPr>
              <a:t>vec_ptr</a:t>
            </a:r>
            <a:r>
              <a:rPr lang="en-US" sz="1800" dirty="0" smtClean="0">
                <a:latin typeface="Courier New" pitchFamily="49" charset="0"/>
              </a:rPr>
              <a:t> v, 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long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</a:t>
            </a:r>
            <a:r>
              <a:rPr lang="en-US" sz="1800" dirty="0" err="1" smtClean="0">
                <a:latin typeface="Courier New" pitchFamily="49" charset="0"/>
              </a:rPr>
              <a:t>vec_length</a:t>
            </a:r>
            <a:r>
              <a:rPr lang="en-US" sz="1800" dirty="0" smtClean="0">
                <a:latin typeface="Courier New" pitchFamily="49" charset="0"/>
              </a:rPr>
              <a:t>(v);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get_vec_element</a:t>
            </a:r>
            <a:r>
              <a:rPr lang="en-US" sz="1800" dirty="0" smtClean="0">
                <a:latin typeface="Courier New" pitchFamily="49" charset="0"/>
              </a:rPr>
              <a:t>(v,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, &amp;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OP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Compute sum or product of vector elements</a:t>
            </a:r>
          </a:p>
        </p:txBody>
      </p:sp>
      <p:graphicFrame>
        <p:nvGraphicFramePr>
          <p:cNvPr id="10" name="Group 49"/>
          <p:cNvGraphicFramePr>
            <a:graphicFrameLocks noGrp="1"/>
          </p:cNvGraphicFramePr>
          <p:nvPr/>
        </p:nvGraphicFramePr>
        <p:xfrm>
          <a:off x="396875" y="4267200"/>
          <a:ext cx="8229600" cy="1777873"/>
        </p:xfrm>
        <a:graphic>
          <a:graphicData uri="http://schemas.openxmlformats.org/drawingml/2006/table">
            <a:tbl>
              <a:tblPr/>
              <a:tblGrid>
                <a:gridCol w="2362200"/>
                <a:gridCol w="1466850"/>
                <a:gridCol w="1466850"/>
                <a:gridCol w="1466850"/>
                <a:gridCol w="1466850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unoptimized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29.0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29.2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27.4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27.9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Optimizations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4495800"/>
            <a:ext cx="7896225" cy="1838324"/>
          </a:xfrm>
        </p:spPr>
        <p:txBody>
          <a:bodyPr/>
          <a:lstStyle/>
          <a:p>
            <a:r>
              <a:rPr lang="en-US" dirty="0" smtClean="0"/>
              <a:t>Move </a:t>
            </a:r>
            <a:r>
              <a:rPr lang="en-US" dirty="0" err="1" smtClean="0"/>
              <a:t>vec_length</a:t>
            </a:r>
            <a:r>
              <a:rPr lang="en-US" dirty="0" smtClean="0"/>
              <a:t> out of loop</a:t>
            </a:r>
          </a:p>
          <a:p>
            <a:r>
              <a:rPr lang="en-US" dirty="0" smtClean="0"/>
              <a:t>Avoid bounds check on each cycle</a:t>
            </a:r>
          </a:p>
          <a:p>
            <a:r>
              <a:rPr lang="en-US" dirty="0" smtClean="0"/>
              <a:t>Accumulate in temporary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Basic Optimizations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en-US" dirty="0" smtClean="0"/>
              <a:t>Eliminates sources of overhead in loop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/>
        </p:nvGraphicFramePr>
        <p:xfrm>
          <a:off x="396874" y="4267200"/>
          <a:ext cx="6003925" cy="1552575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Provide efficient mapping of program to machine</a:t>
            </a:r>
          </a:p>
          <a:p>
            <a:pPr lvl="1" eaLnBrk="1" hangingPunct="1">
              <a:defRPr/>
            </a:pPr>
            <a:r>
              <a:rPr lang="en-US" smtClean="0"/>
              <a:t>register allocation</a:t>
            </a:r>
          </a:p>
          <a:p>
            <a:pPr lvl="1" eaLnBrk="1" hangingPunct="1">
              <a:defRPr/>
            </a:pPr>
            <a:r>
              <a:rPr lang="en-US" smtClean="0"/>
              <a:t>code selection and ordering (scheduling)</a:t>
            </a:r>
          </a:p>
          <a:p>
            <a:pPr lvl="1" eaLnBrk="1" hangingPunct="1">
              <a:defRPr/>
            </a:pPr>
            <a:r>
              <a:rPr lang="en-US" smtClean="0"/>
              <a:t>dead code elimination</a:t>
            </a:r>
          </a:p>
          <a:p>
            <a:pPr lvl="1" eaLnBrk="1" hangingPunct="1">
              <a:defRPr/>
            </a:pPr>
            <a:r>
              <a:rPr lang="en-US" smtClean="0"/>
              <a:t>eliminating minor inefficiencies</a:t>
            </a:r>
          </a:p>
          <a:p>
            <a:pPr eaLnBrk="1" hangingPunct="1">
              <a:defRPr/>
            </a:pPr>
            <a:r>
              <a:rPr lang="en-US" smtClean="0"/>
              <a:t>Don’t (usually) improve asymptotic efficiency</a:t>
            </a:r>
          </a:p>
          <a:p>
            <a:pPr lvl="1" eaLnBrk="1" hangingPunct="1">
              <a:defRPr/>
            </a:pPr>
            <a:r>
              <a:rPr lang="en-US" smtClean="0"/>
              <a:t>up to programmer to select best overall algorithm</a:t>
            </a:r>
          </a:p>
          <a:p>
            <a:pPr lvl="1" eaLnBrk="1" hangingPunct="1">
              <a:defRPr/>
            </a:pPr>
            <a:r>
              <a:rPr lang="en-US" smtClean="0"/>
              <a:t>big-O savings are (often) more important than constant factors</a:t>
            </a:r>
          </a:p>
          <a:p>
            <a:pPr lvl="2" eaLnBrk="1" hangingPunct="1">
              <a:defRPr/>
            </a:pPr>
            <a:r>
              <a:rPr lang="en-US" smtClean="0"/>
              <a:t>but constant factors also matter</a:t>
            </a:r>
          </a:p>
          <a:p>
            <a:pPr eaLnBrk="1" hangingPunct="1">
              <a:defRPr/>
            </a:pPr>
            <a:r>
              <a:rPr lang="en-US" smtClean="0"/>
              <a:t>Have difficulty overcoming “optimization blockers”</a:t>
            </a:r>
          </a:p>
          <a:p>
            <a:pPr lvl="1" eaLnBrk="1" hangingPunct="1">
              <a:defRPr/>
            </a:pPr>
            <a:r>
              <a:rPr lang="en-US" smtClean="0"/>
              <a:t>potential memory aliasing</a:t>
            </a:r>
          </a:p>
          <a:p>
            <a:pPr lvl="1" eaLnBrk="1" hangingPunct="1">
              <a:defRPr/>
            </a:pPr>
            <a:r>
              <a:rPr lang="en-US" smtClean="0"/>
              <a:t>potential procedure side-effects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x86-64 Compilation of Combine4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624" y="1371600"/>
            <a:ext cx="8255000" cy="6858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 smtClean="0"/>
              <a:t>Inner Loop (Case: Integer Multiply)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491875" y="2057400"/>
            <a:ext cx="5715000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.L519:		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imull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(%rax,%rdx,4), %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ecx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# t = t * d[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addq</a:t>
            </a:r>
            <a:r>
              <a:rPr lang="en-US" sz="1400" dirty="0" smtClean="0">
                <a:latin typeface="Courier New" pitchFamily="49" charset="0"/>
              </a:rPr>
              <a:t>	$1, 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	#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cmpq</a:t>
            </a:r>
            <a:r>
              <a:rPr lang="en-US" sz="1400" dirty="0" smtClean="0">
                <a:latin typeface="Courier New" pitchFamily="49" charset="0"/>
              </a:rPr>
              <a:t>	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, %</a:t>
            </a:r>
            <a:r>
              <a:rPr lang="en-US" sz="1400" dirty="0" err="1" smtClean="0">
                <a:latin typeface="Courier New" pitchFamily="49" charset="0"/>
              </a:rPr>
              <a:t>rbp</a:t>
            </a:r>
            <a:r>
              <a:rPr lang="en-US" sz="1400" dirty="0" smtClean="0">
                <a:latin typeface="Courier New" pitchFamily="49" charset="0"/>
              </a:rPr>
              <a:t>	# Compare </a:t>
            </a:r>
            <a:r>
              <a:rPr lang="en-US" sz="1400" dirty="0" err="1" smtClean="0">
                <a:latin typeface="Courier New" pitchFamily="49" charset="0"/>
              </a:rPr>
              <a:t>length:i</a:t>
            </a: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jg</a:t>
            </a:r>
            <a:r>
              <a:rPr lang="en-US" sz="1400" dirty="0" smtClean="0">
                <a:latin typeface="Courier New" pitchFamily="49" charset="0"/>
              </a:rPr>
              <a:t>	.L519	# If &gt;, </a:t>
            </a:r>
            <a:r>
              <a:rPr lang="en-US" sz="1400" dirty="0" err="1" smtClean="0">
                <a:latin typeface="Courier New" pitchFamily="49" charset="0"/>
              </a:rPr>
              <a:t>goto</a:t>
            </a:r>
            <a:r>
              <a:rPr lang="en-US" sz="1400" dirty="0" smtClean="0">
                <a:latin typeface="Courier New" pitchFamily="49" charset="0"/>
              </a:rPr>
              <a:t> Loop</a:t>
            </a:r>
            <a:endParaRPr lang="en-US" sz="1400" dirty="0">
              <a:latin typeface="Courier New" pitchFamily="49" charset="0"/>
            </a:endParaRPr>
          </a:p>
        </p:txBody>
      </p:sp>
      <p:graphicFrame>
        <p:nvGraphicFramePr>
          <p:cNvPr id="9" name="Group 49"/>
          <p:cNvGraphicFramePr>
            <a:graphicFrameLocks noGrp="1"/>
          </p:cNvGraphicFramePr>
          <p:nvPr/>
        </p:nvGraphicFramePr>
        <p:xfrm>
          <a:off x="1570037" y="4013327"/>
          <a:ext cx="6003925" cy="1777873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4394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Graph (FP Multiplication)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0" y="19050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10400" y="19050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943600" y="2286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638800" y="27432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6934200" y="27432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6400800" y="3200400"/>
            <a:ext cx="685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cmp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6400800" y="3657600"/>
            <a:ext cx="685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jg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1" name="Shape 17"/>
          <p:cNvCxnSpPr>
            <a:stCxn id="5" idx="2"/>
            <a:endCxn id="6" idx="3"/>
          </p:cNvCxnSpPr>
          <p:nvPr/>
        </p:nvCxnSpPr>
        <p:spPr>
          <a:xfrm rot="5400000">
            <a:off x="6781800" y="1981200"/>
            <a:ext cx="304800" cy="6096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22"/>
          <p:cNvCxnSpPr>
            <a:stCxn id="4" idx="2"/>
          </p:cNvCxnSpPr>
          <p:nvPr/>
        </p:nvCxnSpPr>
        <p:spPr>
          <a:xfrm rot="5400000">
            <a:off x="5486401" y="2438400"/>
            <a:ext cx="609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5"/>
          <p:cNvCxnSpPr>
            <a:endCxn id="20" idx="0"/>
          </p:cNvCxnSpPr>
          <p:nvPr/>
        </p:nvCxnSpPr>
        <p:spPr>
          <a:xfrm rot="5400000">
            <a:off x="5295901" y="3543300"/>
            <a:ext cx="990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10400" y="40386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hape 37"/>
          <p:cNvCxnSpPr>
            <a:stCxn id="5" idx="2"/>
            <a:endCxn id="8" idx="0"/>
          </p:cNvCxnSpPr>
          <p:nvPr/>
        </p:nvCxnSpPr>
        <p:spPr>
          <a:xfrm rot="5400000">
            <a:off x="6934201" y="2438400"/>
            <a:ext cx="609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41"/>
          <p:cNvCxnSpPr>
            <a:stCxn id="8" idx="2"/>
            <a:endCxn id="14" idx="0"/>
          </p:cNvCxnSpPr>
          <p:nvPr/>
        </p:nvCxnSpPr>
        <p:spPr>
          <a:xfrm rot="5400000">
            <a:off x="6743701" y="3543300"/>
            <a:ext cx="990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46"/>
          <p:cNvGrpSpPr>
            <a:grpSpLocks/>
          </p:cNvGrpSpPr>
          <p:nvPr/>
        </p:nvGrpSpPr>
        <p:grpSpPr bwMode="auto">
          <a:xfrm>
            <a:off x="7162800" y="2362200"/>
            <a:ext cx="152400" cy="152400"/>
            <a:chOff x="4495800" y="533400"/>
            <a:chExt cx="228600" cy="228600"/>
          </a:xfrm>
        </p:grpSpPr>
        <p:sp>
          <p:nvSpPr>
            <p:cNvPr id="18" name="Oval 17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5486400" y="40386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hape 47"/>
          <p:cNvCxnSpPr/>
          <p:nvPr/>
        </p:nvCxnSpPr>
        <p:spPr>
          <a:xfrm rot="5400000">
            <a:off x="6020594" y="2667794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47"/>
          <p:cNvCxnSpPr/>
          <p:nvPr/>
        </p:nvCxnSpPr>
        <p:spPr>
          <a:xfrm rot="5400000">
            <a:off x="6679407" y="3580606"/>
            <a:ext cx="1524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096000" y="19050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53200" y="19050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hape 47"/>
          <p:cNvCxnSpPr/>
          <p:nvPr/>
        </p:nvCxnSpPr>
        <p:spPr>
          <a:xfrm rot="5400000">
            <a:off x="6247607" y="2209006"/>
            <a:ext cx="1524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47"/>
          <p:cNvCxnSpPr>
            <a:stCxn id="24" idx="2"/>
          </p:cNvCxnSpPr>
          <p:nvPr/>
        </p:nvCxnSpPr>
        <p:spPr>
          <a:xfrm rot="5400000">
            <a:off x="6247607" y="2666206"/>
            <a:ext cx="10668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47"/>
          <p:cNvCxnSpPr/>
          <p:nvPr/>
        </p:nvCxnSpPr>
        <p:spPr>
          <a:xfrm rot="10800000">
            <a:off x="7086600" y="3351213"/>
            <a:ext cx="1524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7162800" y="3276600"/>
            <a:ext cx="152400" cy="152400"/>
            <a:chOff x="4495800" y="533400"/>
            <a:chExt cx="228600" cy="228600"/>
          </a:xfrm>
        </p:grpSpPr>
        <p:sp>
          <p:nvSpPr>
            <p:cNvPr id="29" name="Oval 28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57200" y="1905000"/>
            <a:ext cx="3581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 smtClean="0">
                <a:latin typeface="Calibri" pitchFamily="34" charset="0"/>
              </a:rPr>
              <a:t>Need to write values to %</a:t>
            </a:r>
            <a:r>
              <a:rPr lang="en-US" sz="2800" dirty="0" err="1" smtClean="0">
                <a:latin typeface="Calibri" pitchFamily="34" charset="0"/>
              </a:rPr>
              <a:t>ecx</a:t>
            </a:r>
            <a:r>
              <a:rPr lang="en-US" sz="2800" dirty="0" smtClean="0">
                <a:latin typeface="Calibri" pitchFamily="34" charset="0"/>
              </a:rPr>
              <a:t> and %</a:t>
            </a:r>
            <a:r>
              <a:rPr lang="en-US" sz="2800" dirty="0" err="1" smtClean="0">
                <a:latin typeface="Calibri" pitchFamily="34" charset="0"/>
              </a:rPr>
              <a:t>rdx</a:t>
            </a:r>
            <a:r>
              <a:rPr lang="en-US" sz="2800" dirty="0" smtClean="0">
                <a:latin typeface="Calibri" pitchFamily="34" charset="0"/>
              </a:rPr>
              <a:t> before the next iteration starts</a:t>
            </a:r>
          </a:p>
        </p:txBody>
      </p:sp>
    </p:spTree>
    <p:extLst>
      <p:ext uri="{BB962C8B-B14F-4D97-AF65-F5344CB8AC3E}">
        <p14:creationId xmlns:p14="http://schemas.microsoft.com/office/powerpoint/2010/main" val="294673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Critical </a:t>
            </a:r>
            <a:r>
              <a:rPr lang="en-US" dirty="0"/>
              <a:t>Path (FP Multiplication)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91200" y="1408288"/>
            <a:ext cx="2362200" cy="914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data[0]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781800" y="1484488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6477000" y="1941688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7315200" y="1941688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9" name="Shape 17"/>
          <p:cNvCxnSpPr>
            <a:endCxn id="6" idx="3"/>
          </p:cNvCxnSpPr>
          <p:nvPr/>
        </p:nvCxnSpPr>
        <p:spPr bwMode="auto">
          <a:xfrm rot="10800000">
            <a:off x="7467600" y="1636888"/>
            <a:ext cx="3810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37"/>
          <p:cNvCxnSpPr/>
          <p:nvPr/>
        </p:nvCxnSpPr>
        <p:spPr bwMode="auto">
          <a:xfrm rot="5400000">
            <a:off x="7542213" y="1636888"/>
            <a:ext cx="611188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41"/>
          <p:cNvCxnSpPr/>
          <p:nvPr/>
        </p:nvCxnSpPr>
        <p:spPr bwMode="auto">
          <a:xfrm rot="5400000">
            <a:off x="7735888" y="2360788"/>
            <a:ext cx="22701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7772400" y="1560688"/>
            <a:ext cx="152400" cy="152400"/>
            <a:chOff x="4495800" y="533400"/>
            <a:chExt cx="228600" cy="228600"/>
          </a:xfrm>
        </p:grpSpPr>
        <p:sp>
          <p:nvSpPr>
            <p:cNvPr id="13" name="Oval 12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15" name="Shape 47"/>
          <p:cNvCxnSpPr/>
          <p:nvPr/>
        </p:nvCxnSpPr>
        <p:spPr>
          <a:xfrm rot="5400000">
            <a:off x="6896101" y="1863900"/>
            <a:ext cx="152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791200" y="2551288"/>
            <a:ext cx="2362200" cy="914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data[1]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6781800" y="2627488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6477000" y="3084688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7315200" y="3084688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20" name="Shape 17"/>
          <p:cNvCxnSpPr>
            <a:endCxn id="17" idx="3"/>
          </p:cNvCxnSpPr>
          <p:nvPr/>
        </p:nvCxnSpPr>
        <p:spPr bwMode="auto">
          <a:xfrm rot="10800000">
            <a:off x="7467600" y="2779888"/>
            <a:ext cx="3810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37"/>
          <p:cNvCxnSpPr/>
          <p:nvPr/>
        </p:nvCxnSpPr>
        <p:spPr bwMode="auto">
          <a:xfrm rot="5400000">
            <a:off x="7542213" y="2779888"/>
            <a:ext cx="611188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41"/>
          <p:cNvCxnSpPr/>
          <p:nvPr/>
        </p:nvCxnSpPr>
        <p:spPr bwMode="auto">
          <a:xfrm rot="5400000">
            <a:off x="7735888" y="3503788"/>
            <a:ext cx="22701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6"/>
          <p:cNvGrpSpPr>
            <a:grpSpLocks/>
          </p:cNvGrpSpPr>
          <p:nvPr/>
        </p:nvGrpSpPr>
        <p:grpSpPr bwMode="auto">
          <a:xfrm>
            <a:off x="7772400" y="2703688"/>
            <a:ext cx="152400" cy="152400"/>
            <a:chOff x="4495800" y="533400"/>
            <a:chExt cx="228600" cy="228600"/>
          </a:xfrm>
        </p:grpSpPr>
        <p:sp>
          <p:nvSpPr>
            <p:cNvPr id="24" name="Oval 23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26" name="Shape 47"/>
          <p:cNvCxnSpPr/>
          <p:nvPr/>
        </p:nvCxnSpPr>
        <p:spPr>
          <a:xfrm rot="5400000">
            <a:off x="6896101" y="3006900"/>
            <a:ext cx="152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791200" y="4149901"/>
            <a:ext cx="2362200" cy="914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data[</a:t>
            </a:r>
            <a:r>
              <a:rPr lang="en-US" sz="1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sz="10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-2]</a:t>
            </a: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6781800" y="4226101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6477000" y="4683301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7315200" y="4683301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31" name="Shape 17"/>
          <p:cNvCxnSpPr>
            <a:endCxn id="28" idx="3"/>
          </p:cNvCxnSpPr>
          <p:nvPr/>
        </p:nvCxnSpPr>
        <p:spPr bwMode="auto">
          <a:xfrm rot="10800000">
            <a:off x="7467600" y="4378501"/>
            <a:ext cx="3810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7"/>
          <p:cNvCxnSpPr/>
          <p:nvPr/>
        </p:nvCxnSpPr>
        <p:spPr bwMode="auto">
          <a:xfrm rot="5400000">
            <a:off x="7541419" y="4379295"/>
            <a:ext cx="612775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41"/>
          <p:cNvCxnSpPr/>
          <p:nvPr/>
        </p:nvCxnSpPr>
        <p:spPr bwMode="auto">
          <a:xfrm rot="5400000">
            <a:off x="7736681" y="5103195"/>
            <a:ext cx="225425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46"/>
          <p:cNvGrpSpPr>
            <a:grpSpLocks/>
          </p:cNvGrpSpPr>
          <p:nvPr/>
        </p:nvGrpSpPr>
        <p:grpSpPr bwMode="auto">
          <a:xfrm>
            <a:off x="7772400" y="4302301"/>
            <a:ext cx="152400" cy="152400"/>
            <a:chOff x="4495800" y="533400"/>
            <a:chExt cx="228600" cy="228600"/>
          </a:xfrm>
        </p:grpSpPr>
        <p:sp>
          <p:nvSpPr>
            <p:cNvPr id="35" name="Oval 34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7" name="Shape 47"/>
          <p:cNvCxnSpPr/>
          <p:nvPr/>
        </p:nvCxnSpPr>
        <p:spPr>
          <a:xfrm rot="5400000">
            <a:off x="6896101" y="4605513"/>
            <a:ext cx="152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84"/>
          <p:cNvSpPr txBox="1">
            <a:spLocks noChangeArrowheads="1"/>
          </p:cNvSpPr>
          <p:nvPr/>
        </p:nvSpPr>
        <p:spPr bwMode="auto">
          <a:xfrm>
            <a:off x="6477000" y="3626026"/>
            <a:ext cx="304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>
                <a:sym typeface="Symbol" charset="0"/>
              </a:rPr>
              <a:t></a:t>
            </a:r>
          </a:p>
          <a:p>
            <a:pPr algn="ctr" eaLnBrk="1" hangingPunct="1"/>
            <a:r>
              <a:rPr lang="en-US" sz="900">
                <a:sym typeface="Symbol" charset="0"/>
              </a:rPr>
              <a:t></a:t>
            </a:r>
          </a:p>
          <a:p>
            <a:pPr algn="ctr" eaLnBrk="1" hangingPunct="1"/>
            <a:r>
              <a:rPr lang="en-US" sz="900">
                <a:sym typeface="Symbol" charset="0"/>
              </a:rPr>
              <a:t></a:t>
            </a:r>
            <a:endParaRPr lang="en-US" sz="900"/>
          </a:p>
        </p:txBody>
      </p:sp>
      <p:sp>
        <p:nvSpPr>
          <p:cNvPr id="39" name="TextBox 189"/>
          <p:cNvSpPr txBox="1">
            <a:spLocks noChangeArrowheads="1"/>
          </p:cNvSpPr>
          <p:nvPr/>
        </p:nvSpPr>
        <p:spPr bwMode="auto">
          <a:xfrm>
            <a:off x="7696200" y="3616501"/>
            <a:ext cx="304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>
                <a:sym typeface="Symbol" charset="0"/>
              </a:rPr>
              <a:t></a:t>
            </a:r>
          </a:p>
          <a:p>
            <a:pPr algn="ctr" eaLnBrk="1" hangingPunct="1"/>
            <a:r>
              <a:rPr lang="en-US" sz="900">
                <a:sym typeface="Symbol" charset="0"/>
              </a:rPr>
              <a:t></a:t>
            </a:r>
          </a:p>
          <a:p>
            <a:pPr algn="ctr" eaLnBrk="1" hangingPunct="1"/>
            <a:r>
              <a:rPr lang="en-US" sz="900">
                <a:sym typeface="Symbol" charset="0"/>
              </a:rPr>
              <a:t></a:t>
            </a:r>
            <a:endParaRPr lang="en-US" sz="90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6325394" y="1636094"/>
            <a:ext cx="609600" cy="1588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6211094" y="2664794"/>
            <a:ext cx="838200" cy="1588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5982494" y="4036394"/>
            <a:ext cx="1295400" cy="1588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89"/>
          <p:cNvSpPr txBox="1">
            <a:spLocks noChangeArrowheads="1"/>
          </p:cNvSpPr>
          <p:nvPr/>
        </p:nvSpPr>
        <p:spPr bwMode="auto">
          <a:xfrm>
            <a:off x="6477000" y="3618088"/>
            <a:ext cx="30480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>
                <a:sym typeface="Symbol" charset="0"/>
              </a:rPr>
              <a:t></a:t>
            </a:r>
          </a:p>
          <a:p>
            <a:pPr algn="ctr" eaLnBrk="1" hangingPunct="1"/>
            <a:r>
              <a:rPr lang="en-US" sz="900">
                <a:sym typeface="Symbol" charset="0"/>
              </a:rPr>
              <a:t></a:t>
            </a:r>
          </a:p>
          <a:p>
            <a:pPr algn="ctr" eaLnBrk="1" hangingPunct="1"/>
            <a:r>
              <a:rPr lang="en-US" sz="900">
                <a:sym typeface="Symbol" charset="0"/>
              </a:rPr>
              <a:t></a:t>
            </a:r>
            <a:endParaRPr lang="en-US" sz="9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248400" y="1179688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94"/>
          <p:cNvSpPr txBox="1">
            <a:spLocks noChangeArrowheads="1"/>
          </p:cNvSpPr>
          <p:nvPr/>
        </p:nvSpPr>
        <p:spPr bwMode="auto">
          <a:xfrm>
            <a:off x="5486400" y="951088"/>
            <a:ext cx="993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Critical path</a:t>
            </a:r>
          </a:p>
        </p:txBody>
      </p:sp>
      <p:cxnSp>
        <p:nvCxnSpPr>
          <p:cNvPr id="46" name="Shape 41"/>
          <p:cNvCxnSpPr/>
          <p:nvPr/>
        </p:nvCxnSpPr>
        <p:spPr bwMode="auto">
          <a:xfrm rot="5400000">
            <a:off x="7735888" y="5103988"/>
            <a:ext cx="22701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91200" y="5294488"/>
            <a:ext cx="2362200" cy="914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data[</a:t>
            </a:r>
            <a:r>
              <a:rPr lang="en-US" sz="1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sz="10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-1]</a:t>
            </a:r>
          </a:p>
        </p:txBody>
      </p: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6781800" y="5370688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6477000" y="5827888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7315200" y="5827888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51" name="Shape 17"/>
          <p:cNvCxnSpPr>
            <a:endCxn id="48" idx="3"/>
          </p:cNvCxnSpPr>
          <p:nvPr/>
        </p:nvCxnSpPr>
        <p:spPr bwMode="auto">
          <a:xfrm rot="10800000">
            <a:off x="7467600" y="5523088"/>
            <a:ext cx="3810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37"/>
          <p:cNvCxnSpPr/>
          <p:nvPr/>
        </p:nvCxnSpPr>
        <p:spPr bwMode="auto">
          <a:xfrm rot="5400000">
            <a:off x="7542213" y="5523088"/>
            <a:ext cx="611188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41"/>
          <p:cNvCxnSpPr/>
          <p:nvPr/>
        </p:nvCxnSpPr>
        <p:spPr bwMode="auto">
          <a:xfrm rot="5400000">
            <a:off x="7735888" y="6246988"/>
            <a:ext cx="22701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46"/>
          <p:cNvGrpSpPr>
            <a:grpSpLocks/>
          </p:cNvGrpSpPr>
          <p:nvPr/>
        </p:nvGrpSpPr>
        <p:grpSpPr bwMode="auto">
          <a:xfrm>
            <a:off x="7772400" y="5446888"/>
            <a:ext cx="152400" cy="152400"/>
            <a:chOff x="4495800" y="533400"/>
            <a:chExt cx="228600" cy="228600"/>
          </a:xfrm>
        </p:grpSpPr>
        <p:sp>
          <p:nvSpPr>
            <p:cNvPr id="55" name="Oval 54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57" name="Shape 47"/>
          <p:cNvCxnSpPr/>
          <p:nvPr/>
        </p:nvCxnSpPr>
        <p:spPr>
          <a:xfrm rot="5400000">
            <a:off x="6896101" y="5750100"/>
            <a:ext cx="152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6211094" y="5407994"/>
            <a:ext cx="838200" cy="1588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6439694" y="6322394"/>
            <a:ext cx="381000" cy="1588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7018" y="1560688"/>
            <a:ext cx="45959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800" dirty="0" smtClean="0">
                <a:latin typeface="Calibri" pitchFamily="34" charset="0"/>
              </a:rPr>
              <a:t>We could pipeline the loads,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but we can’t pipeline the </a:t>
            </a:r>
            <a:r>
              <a:rPr lang="en-US" sz="2800" dirty="0" err="1" smtClean="0">
                <a:latin typeface="Calibri" pitchFamily="34" charset="0"/>
              </a:rPr>
              <a:t>mul</a:t>
            </a:r>
            <a:r>
              <a:rPr lang="en-US" sz="2800" dirty="0" smtClean="0">
                <a:latin typeface="Calibri" pitchFamily="34" charset="0"/>
              </a:rPr>
              <a:t> and add because they depend on values from the previous iteration</a:t>
            </a:r>
          </a:p>
          <a:p>
            <a:endParaRPr lang="en-US" sz="2800" dirty="0" smtClean="0">
              <a:latin typeface="Calibri" pitchFamily="34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800" dirty="0" smtClean="0">
                <a:latin typeface="Calibri" pitchFamily="34" charset="0"/>
              </a:rPr>
              <a:t>The </a:t>
            </a:r>
            <a:r>
              <a:rPr lang="en-US" sz="2800" dirty="0" err="1" smtClean="0">
                <a:latin typeface="Calibri" pitchFamily="34" charset="0"/>
              </a:rPr>
              <a:t>mul</a:t>
            </a:r>
            <a:r>
              <a:rPr lang="en-US" sz="2800" dirty="0" smtClean="0">
                <a:latin typeface="Calibri" pitchFamily="34" charset="0"/>
              </a:rPr>
              <a:t> takes 5 cycles while the add takes only 1 cycle, so the </a:t>
            </a:r>
            <a:r>
              <a:rPr lang="en-US" sz="2800" dirty="0" err="1" smtClean="0">
                <a:latin typeface="Calibri" pitchFamily="34" charset="0"/>
              </a:rPr>
              <a:t>mul</a:t>
            </a:r>
            <a:r>
              <a:rPr lang="en-US" sz="2800" dirty="0" smtClean="0">
                <a:latin typeface="Calibri" pitchFamily="34" charset="0"/>
              </a:rPr>
              <a:t> is the critical path</a:t>
            </a:r>
          </a:p>
        </p:txBody>
      </p:sp>
    </p:spTree>
    <p:extLst>
      <p:ext uri="{BB962C8B-B14F-4D97-AF65-F5344CB8AC3E}">
        <p14:creationId xmlns:p14="http://schemas.microsoft.com/office/powerpoint/2010/main" val="232340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Loop Unrolling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5860578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x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738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Effect of Loop Unrolling</a:t>
            </a:r>
          </a:p>
        </p:txBody>
      </p:sp>
      <p:sp>
        <p:nvSpPr>
          <p:cNvPr id="78852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Helps integer multiply</a:t>
            </a:r>
          </a:p>
          <a:p>
            <a:pPr lvl="1">
              <a:defRPr/>
            </a:pPr>
            <a:r>
              <a:rPr lang="en-US" dirty="0"/>
              <a:t>B</a:t>
            </a:r>
            <a:r>
              <a:rPr lang="en-US" dirty="0" smtClean="0"/>
              <a:t>elow latency bound</a:t>
            </a:r>
          </a:p>
          <a:p>
            <a:pPr lvl="1">
              <a:defRPr/>
            </a:pPr>
            <a:r>
              <a:rPr lang="en-US" dirty="0" smtClean="0"/>
              <a:t>Compiler does clever optimization (more on that later)</a:t>
            </a:r>
          </a:p>
          <a:p>
            <a:pPr eaLnBrk="1" hangingPunct="1">
              <a:defRPr/>
            </a:pPr>
            <a:r>
              <a:rPr lang="en-US" dirty="0" smtClean="0"/>
              <a:t>Others don’t improve. </a:t>
            </a:r>
            <a:r>
              <a:rPr lang="en-US" i="1" dirty="0" smtClean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en-US" dirty="0" smtClean="0"/>
              <a:t>Still sequential dependency</a:t>
            </a:r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1244111" y="59578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(x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1570037" y="1346327"/>
          <a:ext cx="6003925" cy="2165223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1111" y="1915055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5111" y="1915055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1639711" y="2296055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411111" y="2753255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858911" y="3667655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325511" y="4123268"/>
            <a:ext cx="685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cmp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325511" y="4580468"/>
            <a:ext cx="685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jg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1" name="Shape 17"/>
          <p:cNvCxnSpPr>
            <a:stCxn id="5" idx="2"/>
            <a:endCxn id="6" idx="3"/>
          </p:cNvCxnSpPr>
          <p:nvPr/>
        </p:nvCxnSpPr>
        <p:spPr>
          <a:xfrm rot="5400000">
            <a:off x="2554111" y="1838855"/>
            <a:ext cx="304800" cy="9144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22"/>
          <p:cNvCxnSpPr/>
          <p:nvPr/>
        </p:nvCxnSpPr>
        <p:spPr>
          <a:xfrm rot="5400000">
            <a:off x="1258712" y="2448455"/>
            <a:ext cx="609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5"/>
          <p:cNvCxnSpPr/>
          <p:nvPr/>
        </p:nvCxnSpPr>
        <p:spPr>
          <a:xfrm rot="5400000">
            <a:off x="1069005" y="4466961"/>
            <a:ext cx="990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35111" y="4961468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hape 37"/>
          <p:cNvCxnSpPr>
            <a:stCxn id="5" idx="2"/>
            <a:endCxn id="8" idx="0"/>
          </p:cNvCxnSpPr>
          <p:nvPr/>
        </p:nvCxnSpPr>
        <p:spPr>
          <a:xfrm rot="5400000">
            <a:off x="2401712" y="2905655"/>
            <a:ext cx="15240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41"/>
          <p:cNvCxnSpPr>
            <a:stCxn id="8" idx="2"/>
            <a:endCxn id="14" idx="0"/>
          </p:cNvCxnSpPr>
          <p:nvPr/>
        </p:nvCxnSpPr>
        <p:spPr>
          <a:xfrm rot="5400000">
            <a:off x="2669206" y="4466961"/>
            <a:ext cx="989012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46"/>
          <p:cNvGrpSpPr>
            <a:grpSpLocks/>
          </p:cNvGrpSpPr>
          <p:nvPr/>
        </p:nvGrpSpPr>
        <p:grpSpPr bwMode="auto">
          <a:xfrm>
            <a:off x="3087511" y="2372255"/>
            <a:ext cx="152400" cy="152400"/>
            <a:chOff x="4495800" y="533400"/>
            <a:chExt cx="228600" cy="228600"/>
          </a:xfrm>
        </p:grpSpPr>
        <p:sp>
          <p:nvSpPr>
            <p:cNvPr id="18" name="Oval 17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411111" y="4961468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hape 47"/>
          <p:cNvCxnSpPr/>
          <p:nvPr/>
        </p:nvCxnSpPr>
        <p:spPr>
          <a:xfrm rot="5400000">
            <a:off x="1716705" y="2677849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47"/>
          <p:cNvCxnSpPr/>
          <p:nvPr/>
        </p:nvCxnSpPr>
        <p:spPr>
          <a:xfrm rot="5400000">
            <a:off x="2604118" y="4503474"/>
            <a:ext cx="1524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020711" y="1915055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rcx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77911" y="1915055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hape 47"/>
          <p:cNvCxnSpPr/>
          <p:nvPr/>
        </p:nvCxnSpPr>
        <p:spPr>
          <a:xfrm rot="5400000">
            <a:off x="2097705" y="2219061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47"/>
          <p:cNvCxnSpPr>
            <a:stCxn id="24" idx="2"/>
          </p:cNvCxnSpPr>
          <p:nvPr/>
        </p:nvCxnSpPr>
        <p:spPr>
          <a:xfrm rot="5400000">
            <a:off x="1715118" y="3133461"/>
            <a:ext cx="19812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47"/>
          <p:cNvCxnSpPr/>
          <p:nvPr/>
        </p:nvCxnSpPr>
        <p:spPr>
          <a:xfrm rot="10800000">
            <a:off x="3011311" y="4274080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3087511" y="4199468"/>
            <a:ext cx="152400" cy="152400"/>
            <a:chOff x="4495800" y="533400"/>
            <a:chExt cx="228600" cy="228600"/>
          </a:xfrm>
        </p:grpSpPr>
        <p:sp>
          <p:nvSpPr>
            <p:cNvPr id="29" name="Oval 28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1868311" y="3210455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1411111" y="3667655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3" name="Shape 22"/>
          <p:cNvCxnSpPr/>
          <p:nvPr/>
        </p:nvCxnSpPr>
        <p:spPr>
          <a:xfrm rot="5400000">
            <a:off x="1258712" y="3362855"/>
            <a:ext cx="609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47"/>
          <p:cNvCxnSpPr/>
          <p:nvPr/>
        </p:nvCxnSpPr>
        <p:spPr>
          <a:xfrm rot="5400000">
            <a:off x="1869105" y="3592249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47"/>
          <p:cNvCxnSpPr/>
          <p:nvPr/>
        </p:nvCxnSpPr>
        <p:spPr>
          <a:xfrm rot="5400000">
            <a:off x="1869105" y="2676261"/>
            <a:ext cx="10668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66"/>
          <p:cNvCxnSpPr>
            <a:stCxn id="38" idx="2"/>
          </p:cNvCxnSpPr>
          <p:nvPr/>
        </p:nvCxnSpPr>
        <p:spPr>
          <a:xfrm rot="10800000">
            <a:off x="2477911" y="3362855"/>
            <a:ext cx="660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46"/>
          <p:cNvGrpSpPr>
            <a:grpSpLocks/>
          </p:cNvGrpSpPr>
          <p:nvPr/>
        </p:nvGrpSpPr>
        <p:grpSpPr bwMode="auto">
          <a:xfrm>
            <a:off x="3087511" y="3286655"/>
            <a:ext cx="152400" cy="152400"/>
            <a:chOff x="4495800" y="533400"/>
            <a:chExt cx="228600" cy="228600"/>
          </a:xfrm>
        </p:grpSpPr>
        <p:sp>
          <p:nvSpPr>
            <p:cNvPr id="38" name="Oval 37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253391" y="417511"/>
            <a:ext cx="2362200" cy="1828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data[1]</a:t>
            </a:r>
          </a:p>
        </p:txBody>
      </p: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6243991" y="1408111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5939191" y="1865311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777391" y="1865311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46" name="Shape 17"/>
          <p:cNvCxnSpPr>
            <a:endCxn id="43" idx="3"/>
          </p:cNvCxnSpPr>
          <p:nvPr/>
        </p:nvCxnSpPr>
        <p:spPr bwMode="auto">
          <a:xfrm rot="10800000">
            <a:off x="6929791" y="1560511"/>
            <a:ext cx="3810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22"/>
          <p:cNvCxnSpPr/>
          <p:nvPr/>
        </p:nvCxnSpPr>
        <p:spPr bwMode="auto">
          <a:xfrm rot="5400000">
            <a:off x="5785204" y="1560511"/>
            <a:ext cx="611188" cy="158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37"/>
          <p:cNvCxnSpPr/>
          <p:nvPr/>
        </p:nvCxnSpPr>
        <p:spPr bwMode="auto">
          <a:xfrm rot="5400000">
            <a:off x="6548792" y="1103311"/>
            <a:ext cx="15240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6"/>
          <p:cNvGrpSpPr>
            <a:grpSpLocks/>
          </p:cNvGrpSpPr>
          <p:nvPr/>
        </p:nvGrpSpPr>
        <p:grpSpPr bwMode="auto">
          <a:xfrm>
            <a:off x="7234591" y="1484311"/>
            <a:ext cx="152400" cy="152400"/>
            <a:chOff x="4495800" y="532782"/>
            <a:chExt cx="228600" cy="228689"/>
          </a:xfrm>
        </p:grpSpPr>
        <p:sp>
          <p:nvSpPr>
            <p:cNvPr id="50" name="Oval 49"/>
            <p:cNvSpPr/>
            <p:nvPr/>
          </p:nvSpPr>
          <p:spPr>
            <a:xfrm>
              <a:off x="4572000" y="609012"/>
              <a:ext cx="76200" cy="76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95800" y="532782"/>
              <a:ext cx="228600" cy="2286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6243991" y="493711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5939191" y="949324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4" name="Shape 17"/>
          <p:cNvCxnSpPr>
            <a:endCxn id="52" idx="3"/>
          </p:cNvCxnSpPr>
          <p:nvPr/>
        </p:nvCxnSpPr>
        <p:spPr bwMode="auto">
          <a:xfrm rot="10800000">
            <a:off x="6929791" y="646111"/>
            <a:ext cx="3810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22"/>
          <p:cNvCxnSpPr/>
          <p:nvPr/>
        </p:nvCxnSpPr>
        <p:spPr bwMode="auto">
          <a:xfrm rot="5400000">
            <a:off x="5785998" y="645317"/>
            <a:ext cx="609600" cy="158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46"/>
          <p:cNvGrpSpPr>
            <a:grpSpLocks/>
          </p:cNvGrpSpPr>
          <p:nvPr/>
        </p:nvGrpSpPr>
        <p:grpSpPr bwMode="auto">
          <a:xfrm>
            <a:off x="7234591" y="569911"/>
            <a:ext cx="152400" cy="152400"/>
            <a:chOff x="4495800" y="532339"/>
            <a:chExt cx="228600" cy="228689"/>
          </a:xfrm>
        </p:grpSpPr>
        <p:sp>
          <p:nvSpPr>
            <p:cNvPr id="57" name="Oval 56"/>
            <p:cNvSpPr/>
            <p:nvPr/>
          </p:nvSpPr>
          <p:spPr>
            <a:xfrm>
              <a:off x="4572000" y="608569"/>
              <a:ext cx="76200" cy="76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95800" y="532339"/>
              <a:ext cx="228600" cy="2286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59" name="Shape 47"/>
          <p:cNvCxnSpPr/>
          <p:nvPr/>
        </p:nvCxnSpPr>
        <p:spPr bwMode="auto">
          <a:xfrm rot="5400000">
            <a:off x="6394804" y="873123"/>
            <a:ext cx="152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47"/>
          <p:cNvCxnSpPr/>
          <p:nvPr/>
        </p:nvCxnSpPr>
        <p:spPr bwMode="auto">
          <a:xfrm rot="5400000">
            <a:off x="6394804" y="1787523"/>
            <a:ext cx="152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48"/>
          <p:cNvGrpSpPr>
            <a:grpSpLocks/>
          </p:cNvGrpSpPr>
          <p:nvPr/>
        </p:nvGrpSpPr>
        <p:grpSpPr bwMode="auto">
          <a:xfrm>
            <a:off x="5253391" y="4759324"/>
            <a:ext cx="2362200" cy="2057400"/>
            <a:chOff x="2667000" y="3354388"/>
            <a:chExt cx="2362200" cy="2057400"/>
          </a:xfrm>
        </p:grpSpPr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2667000" y="3429000"/>
              <a:ext cx="2362200" cy="1828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Courier New" pitchFamily="49" charset="0"/>
                  <a:ea typeface="+mn-ea"/>
                  <a:cs typeface="Courier New" pitchFamily="49" charset="0"/>
                </a:rPr>
                <a:t>data[</a:t>
              </a:r>
              <a:r>
                <a:rPr lang="en-US" sz="1000" i="1" dirty="0"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  <a:r>
                <a:rPr lang="en-US" sz="1000" dirty="0">
                  <a:latin typeface="Courier New" pitchFamily="49" charset="0"/>
                  <a:ea typeface="+mn-ea"/>
                  <a:cs typeface="Courier New" pitchFamily="49" charset="0"/>
                </a:rPr>
                <a:t>-2]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Courier New" pitchFamily="49" charset="0"/>
                  <a:ea typeface="+mn-ea"/>
                  <a:cs typeface="Courier New" pitchFamily="49" charset="0"/>
                </a:rPr>
                <a:t>data[</a:t>
              </a:r>
              <a:r>
                <a:rPr lang="en-US" sz="1000" i="1" dirty="0"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  <a:r>
                <a:rPr lang="en-US" sz="1000" dirty="0">
                  <a:latin typeface="Courier New" pitchFamily="49" charset="0"/>
                  <a:ea typeface="+mn-ea"/>
                  <a:cs typeface="Courier New" pitchFamily="49" charset="0"/>
                </a:rPr>
                <a:t>-1]</a:t>
              </a:r>
            </a:p>
          </p:txBody>
        </p:sp>
        <p:sp>
          <p:nvSpPr>
            <p:cNvPr id="63" name="Rounded Rectangle 62"/>
            <p:cNvSpPr>
              <a:spLocks noChangeArrowheads="1"/>
            </p:cNvSpPr>
            <p:nvPr/>
          </p:nvSpPr>
          <p:spPr bwMode="auto">
            <a:xfrm>
              <a:off x="3657600" y="44196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load</a:t>
              </a:r>
            </a:p>
          </p:txBody>
        </p:sp>
        <p:sp>
          <p:nvSpPr>
            <p:cNvPr id="64" name="Rounded Rectangle 63"/>
            <p:cNvSpPr>
              <a:spLocks noChangeArrowheads="1"/>
            </p:cNvSpPr>
            <p:nvPr/>
          </p:nvSpPr>
          <p:spPr bwMode="auto">
            <a:xfrm>
              <a:off x="3352800" y="48768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mul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Rounded Rectangle 64"/>
            <p:cNvSpPr>
              <a:spLocks noChangeArrowheads="1"/>
            </p:cNvSpPr>
            <p:nvPr/>
          </p:nvSpPr>
          <p:spPr bwMode="auto">
            <a:xfrm>
              <a:off x="4191000" y="48768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add</a:t>
              </a:r>
            </a:p>
          </p:txBody>
        </p:sp>
        <p:cxnSp>
          <p:nvCxnSpPr>
            <p:cNvPr id="66" name="Shape 17"/>
            <p:cNvCxnSpPr>
              <a:endCxn id="63" idx="3"/>
            </p:cNvCxnSpPr>
            <p:nvPr/>
          </p:nvCxnSpPr>
          <p:spPr bwMode="auto">
            <a:xfrm rot="10800000">
              <a:off x="4343400" y="4572000"/>
              <a:ext cx="38100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hape 22"/>
            <p:cNvCxnSpPr/>
            <p:nvPr/>
          </p:nvCxnSpPr>
          <p:spPr bwMode="auto">
            <a:xfrm rot="5400000">
              <a:off x="3198813" y="4572000"/>
              <a:ext cx="611188" cy="1587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hape 25"/>
            <p:cNvCxnSpPr/>
            <p:nvPr/>
          </p:nvCxnSpPr>
          <p:spPr bwMode="auto">
            <a:xfrm rot="5400000">
              <a:off x="3390901" y="5295900"/>
              <a:ext cx="228600" cy="3175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hape 37"/>
            <p:cNvCxnSpPr/>
            <p:nvPr/>
          </p:nvCxnSpPr>
          <p:spPr bwMode="auto">
            <a:xfrm rot="5400000">
              <a:off x="3962401" y="4114800"/>
              <a:ext cx="1524000" cy="31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hape 41"/>
            <p:cNvCxnSpPr/>
            <p:nvPr/>
          </p:nvCxnSpPr>
          <p:spPr bwMode="auto">
            <a:xfrm rot="5400000">
              <a:off x="4611688" y="5295900"/>
              <a:ext cx="227012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46"/>
            <p:cNvGrpSpPr>
              <a:grpSpLocks/>
            </p:cNvGrpSpPr>
            <p:nvPr/>
          </p:nvGrpSpPr>
          <p:grpSpPr bwMode="auto">
            <a:xfrm>
              <a:off x="4648200" y="4495800"/>
              <a:ext cx="152400" cy="152400"/>
              <a:chOff x="4495800" y="532782"/>
              <a:chExt cx="228600" cy="228689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4572000" y="609012"/>
                <a:ext cx="76200" cy="762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495800" y="532782"/>
                <a:ext cx="228600" cy="2286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2" name="Rounded Rectangle 71"/>
            <p:cNvSpPr>
              <a:spLocks noChangeArrowheads="1"/>
            </p:cNvSpPr>
            <p:nvPr/>
          </p:nvSpPr>
          <p:spPr bwMode="auto">
            <a:xfrm>
              <a:off x="3657600" y="35052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load</a:t>
              </a:r>
            </a:p>
          </p:txBody>
        </p:sp>
        <p:sp>
          <p:nvSpPr>
            <p:cNvPr id="73" name="Rounded Rectangle 72"/>
            <p:cNvSpPr>
              <a:spLocks noChangeArrowheads="1"/>
            </p:cNvSpPr>
            <p:nvPr/>
          </p:nvSpPr>
          <p:spPr bwMode="auto">
            <a:xfrm>
              <a:off x="3352800" y="3960813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mul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74" name="Shape 17"/>
            <p:cNvCxnSpPr>
              <a:endCxn id="72" idx="3"/>
            </p:cNvCxnSpPr>
            <p:nvPr/>
          </p:nvCxnSpPr>
          <p:spPr bwMode="auto">
            <a:xfrm rot="10800000">
              <a:off x="4343400" y="3657600"/>
              <a:ext cx="38100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46"/>
            <p:cNvGrpSpPr>
              <a:grpSpLocks/>
            </p:cNvGrpSpPr>
            <p:nvPr/>
          </p:nvGrpSpPr>
          <p:grpSpPr bwMode="auto">
            <a:xfrm>
              <a:off x="4648200" y="3581400"/>
              <a:ext cx="152400" cy="152400"/>
              <a:chOff x="4495800" y="532339"/>
              <a:chExt cx="228600" cy="228689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572000" y="608569"/>
                <a:ext cx="76200" cy="762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495800" y="532339"/>
                <a:ext cx="228600" cy="2286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76" name="Shape 47"/>
            <p:cNvCxnSpPr/>
            <p:nvPr/>
          </p:nvCxnSpPr>
          <p:spPr bwMode="auto">
            <a:xfrm rot="5400000">
              <a:off x="3808413" y="3884612"/>
              <a:ext cx="152400" cy="31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hape 47"/>
            <p:cNvCxnSpPr/>
            <p:nvPr/>
          </p:nvCxnSpPr>
          <p:spPr bwMode="auto">
            <a:xfrm rot="5400000">
              <a:off x="3808413" y="4799012"/>
              <a:ext cx="152400" cy="31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5253391" y="2322511"/>
            <a:ext cx="2362200" cy="1828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data[3]</a:t>
            </a:r>
          </a:p>
        </p:txBody>
      </p:sp>
      <p:sp>
        <p:nvSpPr>
          <p:cNvPr id="83" name="Rounded Rectangle 82"/>
          <p:cNvSpPr>
            <a:spLocks noChangeArrowheads="1"/>
          </p:cNvSpPr>
          <p:nvPr/>
        </p:nvSpPr>
        <p:spPr bwMode="auto">
          <a:xfrm>
            <a:off x="6243991" y="3313111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84" name="Rounded Rectangle 83"/>
          <p:cNvSpPr>
            <a:spLocks noChangeArrowheads="1"/>
          </p:cNvSpPr>
          <p:nvPr/>
        </p:nvSpPr>
        <p:spPr bwMode="auto">
          <a:xfrm>
            <a:off x="5939191" y="3770311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5" name="Rounded Rectangle 84"/>
          <p:cNvSpPr>
            <a:spLocks noChangeArrowheads="1"/>
          </p:cNvSpPr>
          <p:nvPr/>
        </p:nvSpPr>
        <p:spPr bwMode="auto">
          <a:xfrm>
            <a:off x="6777391" y="3770311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86" name="Shape 17"/>
          <p:cNvCxnSpPr>
            <a:endCxn id="83" idx="3"/>
          </p:cNvCxnSpPr>
          <p:nvPr/>
        </p:nvCxnSpPr>
        <p:spPr bwMode="auto">
          <a:xfrm rot="10800000">
            <a:off x="6929791" y="3465511"/>
            <a:ext cx="3810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2"/>
          <p:cNvCxnSpPr/>
          <p:nvPr/>
        </p:nvCxnSpPr>
        <p:spPr bwMode="auto">
          <a:xfrm rot="5400000">
            <a:off x="5785204" y="3465511"/>
            <a:ext cx="611188" cy="158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37"/>
          <p:cNvCxnSpPr/>
          <p:nvPr/>
        </p:nvCxnSpPr>
        <p:spPr bwMode="auto">
          <a:xfrm rot="5400000">
            <a:off x="6509104" y="2970211"/>
            <a:ext cx="1601788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41"/>
          <p:cNvCxnSpPr/>
          <p:nvPr/>
        </p:nvCxnSpPr>
        <p:spPr bwMode="auto">
          <a:xfrm rot="5400000">
            <a:off x="7083779" y="4303711"/>
            <a:ext cx="45561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46"/>
          <p:cNvGrpSpPr>
            <a:grpSpLocks/>
          </p:cNvGrpSpPr>
          <p:nvPr/>
        </p:nvGrpSpPr>
        <p:grpSpPr bwMode="auto">
          <a:xfrm>
            <a:off x="7234591" y="3389311"/>
            <a:ext cx="152400" cy="152400"/>
            <a:chOff x="4495800" y="532782"/>
            <a:chExt cx="228600" cy="228689"/>
          </a:xfrm>
        </p:grpSpPr>
        <p:sp>
          <p:nvSpPr>
            <p:cNvPr id="91" name="Oval 90"/>
            <p:cNvSpPr/>
            <p:nvPr/>
          </p:nvSpPr>
          <p:spPr>
            <a:xfrm>
              <a:off x="4572000" y="609012"/>
              <a:ext cx="76200" cy="76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95800" y="532782"/>
              <a:ext cx="228600" cy="2286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3" name="Rounded Rectangle 92"/>
          <p:cNvSpPr>
            <a:spLocks noChangeArrowheads="1"/>
          </p:cNvSpPr>
          <p:nvPr/>
        </p:nvSpPr>
        <p:spPr bwMode="auto">
          <a:xfrm>
            <a:off x="6243991" y="2398711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94" name="Rounded Rectangle 93"/>
          <p:cNvSpPr>
            <a:spLocks noChangeArrowheads="1"/>
          </p:cNvSpPr>
          <p:nvPr/>
        </p:nvSpPr>
        <p:spPr bwMode="auto">
          <a:xfrm>
            <a:off x="5939191" y="2854324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95" name="Shape 17"/>
          <p:cNvCxnSpPr>
            <a:endCxn id="93" idx="3"/>
          </p:cNvCxnSpPr>
          <p:nvPr/>
        </p:nvCxnSpPr>
        <p:spPr bwMode="auto">
          <a:xfrm rot="10800000">
            <a:off x="6929791" y="2551111"/>
            <a:ext cx="3810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2"/>
          <p:cNvCxnSpPr/>
          <p:nvPr/>
        </p:nvCxnSpPr>
        <p:spPr bwMode="auto">
          <a:xfrm rot="5400000">
            <a:off x="5747898" y="2512217"/>
            <a:ext cx="685800" cy="158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46"/>
          <p:cNvGrpSpPr>
            <a:grpSpLocks/>
          </p:cNvGrpSpPr>
          <p:nvPr/>
        </p:nvGrpSpPr>
        <p:grpSpPr bwMode="auto">
          <a:xfrm>
            <a:off x="7234591" y="2474911"/>
            <a:ext cx="152400" cy="152400"/>
            <a:chOff x="4495800" y="532339"/>
            <a:chExt cx="228600" cy="228689"/>
          </a:xfrm>
        </p:grpSpPr>
        <p:sp>
          <p:nvSpPr>
            <p:cNvPr id="98" name="Oval 97"/>
            <p:cNvSpPr/>
            <p:nvPr/>
          </p:nvSpPr>
          <p:spPr>
            <a:xfrm>
              <a:off x="4572000" y="608569"/>
              <a:ext cx="76200" cy="76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495800" y="532339"/>
              <a:ext cx="228600" cy="2286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100" name="Shape 47"/>
          <p:cNvCxnSpPr/>
          <p:nvPr/>
        </p:nvCxnSpPr>
        <p:spPr bwMode="auto">
          <a:xfrm rot="5400000">
            <a:off x="6394804" y="2778123"/>
            <a:ext cx="152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47"/>
          <p:cNvCxnSpPr/>
          <p:nvPr/>
        </p:nvCxnSpPr>
        <p:spPr bwMode="auto">
          <a:xfrm rot="5400000">
            <a:off x="6394804" y="3692523"/>
            <a:ext cx="152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2"/>
          <p:cNvCxnSpPr/>
          <p:nvPr/>
        </p:nvCxnSpPr>
        <p:spPr bwMode="auto">
          <a:xfrm rot="5400000">
            <a:off x="5443098" y="4720430"/>
            <a:ext cx="1295400" cy="158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84"/>
          <p:cNvSpPr txBox="1">
            <a:spLocks noChangeArrowheads="1"/>
          </p:cNvSpPr>
          <p:nvPr/>
        </p:nvSpPr>
        <p:spPr bwMode="auto">
          <a:xfrm>
            <a:off x="5939191" y="4251324"/>
            <a:ext cx="30480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  <a:endParaRPr lang="en-US" sz="900"/>
          </a:p>
        </p:txBody>
      </p:sp>
      <p:sp>
        <p:nvSpPr>
          <p:cNvPr id="104" name="TextBox 189"/>
          <p:cNvSpPr txBox="1">
            <a:spLocks noChangeArrowheads="1"/>
          </p:cNvSpPr>
          <p:nvPr/>
        </p:nvSpPr>
        <p:spPr bwMode="auto">
          <a:xfrm>
            <a:off x="7158391" y="4241799"/>
            <a:ext cx="30480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135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Loop Unrolling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en-US" sz="2800" dirty="0"/>
              <a:t>C</a:t>
            </a:r>
            <a:r>
              <a:rPr lang="en-US" sz="2800" dirty="0" smtClean="0"/>
              <a:t>an we do better?  How?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5860578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x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Loop Unrolling with Reassociation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70550"/>
            <a:ext cx="7939087" cy="577850"/>
          </a:xfrm>
        </p:spPr>
        <p:txBody>
          <a:bodyPr/>
          <a:lstStyle/>
          <a:p>
            <a:r>
              <a:rPr lang="en-US" sz="2800" dirty="0" smtClean="0"/>
              <a:t>Can this change the result of the computation?</a:t>
            </a:r>
          </a:p>
          <a:p>
            <a:r>
              <a:rPr lang="en-US" sz="2800" dirty="0" smtClean="0"/>
              <a:t>Yes, for FP. </a:t>
            </a:r>
            <a:r>
              <a:rPr lang="en-US" sz="2800" i="1" dirty="0" smtClean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1295400"/>
            <a:ext cx="5984009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x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d[i+1]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5014881" y="4831583"/>
            <a:ext cx="3767056" cy="366767"/>
          </a:xfrm>
          <a:prstGeom prst="rect">
            <a:avLst/>
          </a:prstGeom>
          <a:solidFill>
            <a:srgbClr val="F1C7C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(x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4881" y="4462251"/>
            <a:ext cx="19819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Compare to before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Effect of Reassociation</a:t>
            </a:r>
          </a:p>
        </p:txBody>
      </p:sp>
      <p:sp>
        <p:nvSpPr>
          <p:cNvPr id="79362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Nearly 2x speedup for </a:t>
            </a:r>
            <a:r>
              <a:rPr lang="en-US" dirty="0" err="1" smtClean="0"/>
              <a:t>Int</a:t>
            </a:r>
            <a:r>
              <a:rPr lang="en-US" dirty="0" smtClean="0"/>
              <a:t> *, FP +, FP *</a:t>
            </a:r>
          </a:p>
          <a:p>
            <a:pPr lvl="1" eaLnBrk="1" hangingPunct="1">
              <a:defRPr/>
            </a:pPr>
            <a:r>
              <a:rPr lang="en-US" dirty="0" smtClean="0"/>
              <a:t>Reason: Breaks sequential dependency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Why is that? (next slide)</a:t>
            </a:r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1570037" y="1066800"/>
          <a:ext cx="6003925" cy="3390519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reassociate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r>
              <a:rPr lang="en-US" dirty="0" err="1" smtClean="0"/>
              <a:t>Reassociated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1455" y="16764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6455" y="1676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1432455" y="2057400"/>
            <a:ext cx="5334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203855" y="32004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880255" y="25146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346855" y="2971800"/>
            <a:ext cx="685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cmp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346855" y="3429000"/>
            <a:ext cx="685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jg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1" name="Shape 17"/>
          <p:cNvCxnSpPr/>
          <p:nvPr/>
        </p:nvCxnSpPr>
        <p:spPr>
          <a:xfrm rot="5400000">
            <a:off x="2727855" y="1905000"/>
            <a:ext cx="304800" cy="6096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22"/>
          <p:cNvCxnSpPr>
            <a:stCxn id="4" idx="2"/>
          </p:cNvCxnSpPr>
          <p:nvPr/>
        </p:nvCxnSpPr>
        <p:spPr>
          <a:xfrm rot="5400000">
            <a:off x="708556" y="2552700"/>
            <a:ext cx="1295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5"/>
          <p:cNvCxnSpPr>
            <a:endCxn id="20" idx="0"/>
          </p:cNvCxnSpPr>
          <p:nvPr/>
        </p:nvCxnSpPr>
        <p:spPr>
          <a:xfrm rot="5400000">
            <a:off x="1203856" y="3657600"/>
            <a:ext cx="3048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56455" y="38100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hape 37"/>
          <p:cNvCxnSpPr>
            <a:stCxn id="5" idx="2"/>
            <a:endCxn id="8" idx="0"/>
          </p:cNvCxnSpPr>
          <p:nvPr/>
        </p:nvCxnSpPr>
        <p:spPr>
          <a:xfrm rot="5400000">
            <a:off x="2880256" y="2209800"/>
            <a:ext cx="609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41"/>
          <p:cNvCxnSpPr>
            <a:stCxn id="8" idx="2"/>
            <a:endCxn id="14" idx="0"/>
          </p:cNvCxnSpPr>
          <p:nvPr/>
        </p:nvCxnSpPr>
        <p:spPr>
          <a:xfrm rot="5400000">
            <a:off x="2689756" y="3314700"/>
            <a:ext cx="990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46"/>
          <p:cNvGrpSpPr>
            <a:grpSpLocks/>
          </p:cNvGrpSpPr>
          <p:nvPr/>
        </p:nvGrpSpPr>
        <p:grpSpPr bwMode="auto">
          <a:xfrm>
            <a:off x="3108855" y="2057400"/>
            <a:ext cx="152400" cy="152400"/>
            <a:chOff x="4495800" y="533400"/>
            <a:chExt cx="228600" cy="228600"/>
          </a:xfrm>
        </p:grpSpPr>
        <p:sp>
          <p:nvSpPr>
            <p:cNvPr id="18" name="Oval 17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051455" y="38100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hape 47"/>
          <p:cNvCxnSpPr/>
          <p:nvPr/>
        </p:nvCxnSpPr>
        <p:spPr>
          <a:xfrm rot="5400000">
            <a:off x="1625336" y="2553494"/>
            <a:ext cx="377825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47"/>
          <p:cNvCxnSpPr/>
          <p:nvPr/>
        </p:nvCxnSpPr>
        <p:spPr>
          <a:xfrm rot="5400000">
            <a:off x="2625462" y="3352006"/>
            <a:ext cx="1524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37255" y="1676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23055" y="1676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hape 47"/>
          <p:cNvCxnSpPr/>
          <p:nvPr/>
        </p:nvCxnSpPr>
        <p:spPr>
          <a:xfrm rot="5400000">
            <a:off x="1738049" y="1980406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47"/>
          <p:cNvCxnSpPr/>
          <p:nvPr/>
        </p:nvCxnSpPr>
        <p:spPr>
          <a:xfrm rot="5400000">
            <a:off x="2193662" y="2437606"/>
            <a:ext cx="10668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47"/>
          <p:cNvCxnSpPr/>
          <p:nvPr/>
        </p:nvCxnSpPr>
        <p:spPr>
          <a:xfrm rot="10800000">
            <a:off x="3032655" y="3122613"/>
            <a:ext cx="1524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3108855" y="3048000"/>
            <a:ext cx="152400" cy="152400"/>
            <a:chOff x="4495800" y="533400"/>
            <a:chExt cx="228600" cy="228600"/>
          </a:xfrm>
        </p:grpSpPr>
        <p:sp>
          <p:nvSpPr>
            <p:cNvPr id="29" name="Oval 28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2042055" y="2286000"/>
            <a:ext cx="5334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1661055" y="27432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3" name="Shape 47"/>
          <p:cNvCxnSpPr/>
          <p:nvPr/>
        </p:nvCxnSpPr>
        <p:spPr>
          <a:xfrm rot="5400000">
            <a:off x="2042849" y="2667794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54"/>
          <p:cNvCxnSpPr>
            <a:stCxn id="5" idx="2"/>
          </p:cNvCxnSpPr>
          <p:nvPr/>
        </p:nvCxnSpPr>
        <p:spPr>
          <a:xfrm rot="5400000">
            <a:off x="2461155" y="1409700"/>
            <a:ext cx="228600" cy="12192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46"/>
          <p:cNvGrpSpPr>
            <a:grpSpLocks/>
          </p:cNvGrpSpPr>
          <p:nvPr/>
        </p:nvGrpSpPr>
        <p:grpSpPr bwMode="auto">
          <a:xfrm>
            <a:off x="3108855" y="2286000"/>
            <a:ext cx="152400" cy="152400"/>
            <a:chOff x="4495800" y="533400"/>
            <a:chExt cx="228600" cy="228600"/>
          </a:xfrm>
        </p:grpSpPr>
        <p:sp>
          <p:nvSpPr>
            <p:cNvPr id="36" name="Oval 35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8" name="Shape 47"/>
          <p:cNvCxnSpPr/>
          <p:nvPr/>
        </p:nvCxnSpPr>
        <p:spPr>
          <a:xfrm rot="5400000">
            <a:off x="1927755" y="2095500"/>
            <a:ext cx="38100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47"/>
          <p:cNvCxnSpPr/>
          <p:nvPr/>
        </p:nvCxnSpPr>
        <p:spPr>
          <a:xfrm rot="5400000">
            <a:off x="1661849" y="3123406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876800" y="304800"/>
            <a:ext cx="2895600" cy="1828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data[1]</a:t>
            </a: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6400800" y="762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42" name="Rounded Rectangle 41"/>
          <p:cNvSpPr>
            <a:spLocks noChangeArrowheads="1"/>
          </p:cNvSpPr>
          <p:nvPr/>
        </p:nvSpPr>
        <p:spPr bwMode="auto">
          <a:xfrm>
            <a:off x="5638800" y="17526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6781800" y="17526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44" name="Shape 17"/>
          <p:cNvCxnSpPr>
            <a:endCxn id="41" idx="3"/>
          </p:cNvCxnSpPr>
          <p:nvPr/>
        </p:nvCxnSpPr>
        <p:spPr bwMode="auto">
          <a:xfrm rot="10800000">
            <a:off x="7086600" y="914400"/>
            <a:ext cx="228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22"/>
          <p:cNvCxnSpPr/>
          <p:nvPr/>
        </p:nvCxnSpPr>
        <p:spPr bwMode="auto">
          <a:xfrm rot="5400000">
            <a:off x="5029200" y="990600"/>
            <a:ext cx="1524000" cy="0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37"/>
          <p:cNvCxnSpPr/>
          <p:nvPr/>
        </p:nvCxnSpPr>
        <p:spPr bwMode="auto">
          <a:xfrm rot="5400000">
            <a:off x="6553201" y="990600"/>
            <a:ext cx="15240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7239000" y="838200"/>
            <a:ext cx="152400" cy="152400"/>
            <a:chOff x="4495800" y="533400"/>
            <a:chExt cx="228600" cy="228600"/>
          </a:xfrm>
        </p:grpSpPr>
        <p:sp>
          <p:nvSpPr>
            <p:cNvPr id="48" name="Oval 47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0" name="Group 46"/>
          <p:cNvGrpSpPr>
            <a:grpSpLocks/>
          </p:cNvGrpSpPr>
          <p:nvPr/>
        </p:nvGrpSpPr>
        <p:grpSpPr bwMode="auto">
          <a:xfrm>
            <a:off x="7239000" y="457200"/>
            <a:ext cx="152400" cy="152400"/>
            <a:chOff x="4495800" y="533400"/>
            <a:chExt cx="228600" cy="228600"/>
          </a:xfrm>
        </p:grpSpPr>
        <p:sp>
          <p:nvSpPr>
            <p:cNvPr id="51" name="Oval 50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6019800" y="381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54" name="Rounded Rectangle 53"/>
          <p:cNvSpPr>
            <a:spLocks noChangeArrowheads="1"/>
          </p:cNvSpPr>
          <p:nvPr/>
        </p:nvSpPr>
        <p:spPr bwMode="auto">
          <a:xfrm>
            <a:off x="6019800" y="12192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5" name="Shape 17"/>
          <p:cNvCxnSpPr>
            <a:endCxn id="53" idx="3"/>
          </p:cNvCxnSpPr>
          <p:nvPr/>
        </p:nvCxnSpPr>
        <p:spPr bwMode="auto">
          <a:xfrm rot="10800000">
            <a:off x="6705600" y="533400"/>
            <a:ext cx="609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17"/>
          <p:cNvCxnSpPr/>
          <p:nvPr/>
        </p:nvCxnSpPr>
        <p:spPr bwMode="auto">
          <a:xfrm rot="5400000">
            <a:off x="5905500" y="952500"/>
            <a:ext cx="53340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17"/>
          <p:cNvCxnSpPr/>
          <p:nvPr/>
        </p:nvCxnSpPr>
        <p:spPr bwMode="auto">
          <a:xfrm rot="5400000">
            <a:off x="6057107" y="1637506"/>
            <a:ext cx="2286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4876800" y="4800600"/>
            <a:ext cx="2895600" cy="1828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</a:t>
            </a:r>
            <a:r>
              <a:rPr lang="en-US" sz="1000" i="1" dirty="0"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-2]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</a:t>
            </a:r>
            <a:r>
              <a:rPr lang="en-US" sz="1000" i="1" dirty="0"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-1]</a:t>
            </a:r>
          </a:p>
        </p:txBody>
      </p:sp>
      <p:sp>
        <p:nvSpPr>
          <p:cNvPr id="59" name="Rounded Rectangle 58"/>
          <p:cNvSpPr>
            <a:spLocks noChangeArrowheads="1"/>
          </p:cNvSpPr>
          <p:nvPr/>
        </p:nvSpPr>
        <p:spPr bwMode="auto">
          <a:xfrm>
            <a:off x="6400800" y="52578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60" name="Rounded Rectangle 59"/>
          <p:cNvSpPr>
            <a:spLocks noChangeArrowheads="1"/>
          </p:cNvSpPr>
          <p:nvPr/>
        </p:nvSpPr>
        <p:spPr bwMode="auto">
          <a:xfrm>
            <a:off x="5638800" y="62484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1" name="Rounded Rectangle 60"/>
          <p:cNvSpPr>
            <a:spLocks noChangeArrowheads="1"/>
          </p:cNvSpPr>
          <p:nvPr/>
        </p:nvSpPr>
        <p:spPr bwMode="auto">
          <a:xfrm>
            <a:off x="6781800" y="62484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62" name="Shape 17"/>
          <p:cNvCxnSpPr>
            <a:endCxn id="59" idx="3"/>
          </p:cNvCxnSpPr>
          <p:nvPr/>
        </p:nvCxnSpPr>
        <p:spPr bwMode="auto">
          <a:xfrm rot="10800000">
            <a:off x="7086600" y="5410200"/>
            <a:ext cx="228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25"/>
          <p:cNvCxnSpPr/>
          <p:nvPr/>
        </p:nvCxnSpPr>
        <p:spPr bwMode="auto">
          <a:xfrm rot="5400000">
            <a:off x="5639594" y="6704806"/>
            <a:ext cx="304800" cy="158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37"/>
          <p:cNvCxnSpPr/>
          <p:nvPr/>
        </p:nvCxnSpPr>
        <p:spPr bwMode="auto">
          <a:xfrm rot="5400000">
            <a:off x="6553201" y="5486400"/>
            <a:ext cx="15240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41"/>
          <p:cNvCxnSpPr/>
          <p:nvPr/>
        </p:nvCxnSpPr>
        <p:spPr bwMode="auto">
          <a:xfrm rot="5400000">
            <a:off x="7202488" y="6667500"/>
            <a:ext cx="22701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46"/>
          <p:cNvGrpSpPr>
            <a:grpSpLocks/>
          </p:cNvGrpSpPr>
          <p:nvPr/>
        </p:nvGrpSpPr>
        <p:grpSpPr bwMode="auto">
          <a:xfrm>
            <a:off x="7239000" y="5334000"/>
            <a:ext cx="152400" cy="152400"/>
            <a:chOff x="4495800" y="533400"/>
            <a:chExt cx="228600" cy="228600"/>
          </a:xfrm>
        </p:grpSpPr>
        <p:sp>
          <p:nvSpPr>
            <p:cNvPr id="67" name="Oval 66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9" name="Group 46"/>
          <p:cNvGrpSpPr>
            <a:grpSpLocks/>
          </p:cNvGrpSpPr>
          <p:nvPr/>
        </p:nvGrpSpPr>
        <p:grpSpPr bwMode="auto">
          <a:xfrm>
            <a:off x="7239000" y="4953000"/>
            <a:ext cx="152400" cy="152400"/>
            <a:chOff x="4495800" y="533400"/>
            <a:chExt cx="228600" cy="228600"/>
          </a:xfrm>
        </p:grpSpPr>
        <p:sp>
          <p:nvSpPr>
            <p:cNvPr id="70" name="Oval 69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2" name="Rounded Rectangle 71"/>
          <p:cNvSpPr>
            <a:spLocks noChangeArrowheads="1"/>
          </p:cNvSpPr>
          <p:nvPr/>
        </p:nvSpPr>
        <p:spPr bwMode="auto">
          <a:xfrm>
            <a:off x="6019800" y="48768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73" name="Rounded Rectangle 72"/>
          <p:cNvSpPr>
            <a:spLocks noChangeArrowheads="1"/>
          </p:cNvSpPr>
          <p:nvPr/>
        </p:nvSpPr>
        <p:spPr bwMode="auto">
          <a:xfrm>
            <a:off x="6019800" y="5715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74" name="Shape 17"/>
          <p:cNvCxnSpPr>
            <a:endCxn id="72" idx="3"/>
          </p:cNvCxnSpPr>
          <p:nvPr/>
        </p:nvCxnSpPr>
        <p:spPr bwMode="auto">
          <a:xfrm rot="10800000">
            <a:off x="6705600" y="5029200"/>
            <a:ext cx="609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17"/>
          <p:cNvCxnSpPr/>
          <p:nvPr/>
        </p:nvCxnSpPr>
        <p:spPr bwMode="auto">
          <a:xfrm rot="5400000">
            <a:off x="5905500" y="5448300"/>
            <a:ext cx="53340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hape 17"/>
          <p:cNvCxnSpPr/>
          <p:nvPr/>
        </p:nvCxnSpPr>
        <p:spPr bwMode="auto">
          <a:xfrm rot="5400000">
            <a:off x="6057107" y="6133306"/>
            <a:ext cx="2286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17"/>
          <p:cNvCxnSpPr/>
          <p:nvPr/>
        </p:nvCxnSpPr>
        <p:spPr bwMode="auto">
          <a:xfrm rot="5400000">
            <a:off x="6477794" y="1143794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17"/>
          <p:cNvCxnSpPr/>
          <p:nvPr/>
        </p:nvCxnSpPr>
        <p:spPr bwMode="auto">
          <a:xfrm rot="5400000">
            <a:off x="6477794" y="5638006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4876800" y="2209800"/>
            <a:ext cx="2895600" cy="1828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data[2]</a:t>
            </a:r>
          </a:p>
        </p:txBody>
      </p:sp>
      <p:sp>
        <p:nvSpPr>
          <p:cNvPr id="82" name="Rounded Rectangle 81"/>
          <p:cNvSpPr>
            <a:spLocks noChangeArrowheads="1"/>
          </p:cNvSpPr>
          <p:nvPr/>
        </p:nvSpPr>
        <p:spPr bwMode="auto">
          <a:xfrm>
            <a:off x="6400800" y="2667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83" name="Rounded Rectangle 82"/>
          <p:cNvSpPr>
            <a:spLocks noChangeArrowheads="1"/>
          </p:cNvSpPr>
          <p:nvPr/>
        </p:nvSpPr>
        <p:spPr bwMode="auto">
          <a:xfrm>
            <a:off x="5638800" y="36576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4" name="Rounded Rectangle 83"/>
          <p:cNvSpPr>
            <a:spLocks noChangeArrowheads="1"/>
          </p:cNvSpPr>
          <p:nvPr/>
        </p:nvSpPr>
        <p:spPr bwMode="auto">
          <a:xfrm>
            <a:off x="6781800" y="36576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85" name="Shape 17"/>
          <p:cNvCxnSpPr>
            <a:endCxn id="82" idx="3"/>
          </p:cNvCxnSpPr>
          <p:nvPr/>
        </p:nvCxnSpPr>
        <p:spPr bwMode="auto">
          <a:xfrm rot="10800000">
            <a:off x="7086600" y="2819400"/>
            <a:ext cx="228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22"/>
          <p:cNvCxnSpPr/>
          <p:nvPr/>
        </p:nvCxnSpPr>
        <p:spPr bwMode="auto">
          <a:xfrm rot="5400000">
            <a:off x="4991101" y="2857500"/>
            <a:ext cx="1600200" cy="317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37"/>
          <p:cNvCxnSpPr/>
          <p:nvPr/>
        </p:nvCxnSpPr>
        <p:spPr bwMode="auto">
          <a:xfrm rot="5400000">
            <a:off x="6513513" y="2857500"/>
            <a:ext cx="1601788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46"/>
          <p:cNvGrpSpPr>
            <a:grpSpLocks/>
          </p:cNvGrpSpPr>
          <p:nvPr/>
        </p:nvGrpSpPr>
        <p:grpSpPr bwMode="auto">
          <a:xfrm>
            <a:off x="7239000" y="2743200"/>
            <a:ext cx="152400" cy="152400"/>
            <a:chOff x="4495800" y="533400"/>
            <a:chExt cx="228600" cy="228600"/>
          </a:xfrm>
        </p:grpSpPr>
        <p:sp>
          <p:nvSpPr>
            <p:cNvPr id="89" name="Oval 88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1" name="Group 46"/>
          <p:cNvGrpSpPr>
            <a:grpSpLocks/>
          </p:cNvGrpSpPr>
          <p:nvPr/>
        </p:nvGrpSpPr>
        <p:grpSpPr bwMode="auto">
          <a:xfrm>
            <a:off x="7239000" y="2362200"/>
            <a:ext cx="152400" cy="152400"/>
            <a:chOff x="4495800" y="533400"/>
            <a:chExt cx="228600" cy="228600"/>
          </a:xfrm>
        </p:grpSpPr>
        <p:sp>
          <p:nvSpPr>
            <p:cNvPr id="92" name="Oval 91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4" name="Rounded Rectangle 93"/>
          <p:cNvSpPr>
            <a:spLocks noChangeArrowheads="1"/>
          </p:cNvSpPr>
          <p:nvPr/>
        </p:nvSpPr>
        <p:spPr bwMode="auto">
          <a:xfrm>
            <a:off x="6019800" y="2286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95" name="Rounded Rectangle 94"/>
          <p:cNvSpPr>
            <a:spLocks noChangeArrowheads="1"/>
          </p:cNvSpPr>
          <p:nvPr/>
        </p:nvSpPr>
        <p:spPr bwMode="auto">
          <a:xfrm>
            <a:off x="6019800" y="31242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96" name="Shape 17"/>
          <p:cNvCxnSpPr>
            <a:endCxn id="94" idx="3"/>
          </p:cNvCxnSpPr>
          <p:nvPr/>
        </p:nvCxnSpPr>
        <p:spPr bwMode="auto">
          <a:xfrm rot="10800000">
            <a:off x="6705600" y="2438400"/>
            <a:ext cx="609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17"/>
          <p:cNvCxnSpPr/>
          <p:nvPr/>
        </p:nvCxnSpPr>
        <p:spPr bwMode="auto">
          <a:xfrm rot="5400000">
            <a:off x="5905500" y="2857500"/>
            <a:ext cx="53340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17"/>
          <p:cNvCxnSpPr/>
          <p:nvPr/>
        </p:nvCxnSpPr>
        <p:spPr bwMode="auto">
          <a:xfrm rot="5400000">
            <a:off x="6057107" y="3542506"/>
            <a:ext cx="2286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17"/>
          <p:cNvCxnSpPr/>
          <p:nvPr/>
        </p:nvCxnSpPr>
        <p:spPr bwMode="auto">
          <a:xfrm rot="5400000">
            <a:off x="6477794" y="3048794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41"/>
          <p:cNvCxnSpPr/>
          <p:nvPr/>
        </p:nvCxnSpPr>
        <p:spPr bwMode="auto">
          <a:xfrm rot="5400000">
            <a:off x="7126288" y="4152900"/>
            <a:ext cx="37941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22"/>
          <p:cNvCxnSpPr/>
          <p:nvPr/>
        </p:nvCxnSpPr>
        <p:spPr bwMode="auto">
          <a:xfrm rot="5400000">
            <a:off x="4647407" y="5104606"/>
            <a:ext cx="2286000" cy="158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84"/>
          <p:cNvSpPr txBox="1">
            <a:spLocks noChangeArrowheads="1"/>
          </p:cNvSpPr>
          <p:nvPr/>
        </p:nvSpPr>
        <p:spPr bwMode="auto">
          <a:xfrm>
            <a:off x="5638800" y="4216400"/>
            <a:ext cx="30480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  <a:endParaRPr lang="en-US" sz="900"/>
          </a:p>
        </p:txBody>
      </p:sp>
      <p:sp>
        <p:nvSpPr>
          <p:cNvPr id="103" name="TextBox 189"/>
          <p:cNvSpPr txBox="1">
            <a:spLocks noChangeArrowheads="1"/>
          </p:cNvSpPr>
          <p:nvPr/>
        </p:nvSpPr>
        <p:spPr bwMode="auto">
          <a:xfrm>
            <a:off x="7162800" y="4206875"/>
            <a:ext cx="30480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  <a:endParaRPr lang="en-US" sz="900"/>
          </a:p>
        </p:txBody>
      </p:sp>
      <p:sp>
        <p:nvSpPr>
          <p:cNvPr id="3" name="TextBox 2"/>
          <p:cNvSpPr txBox="1"/>
          <p:nvPr/>
        </p:nvSpPr>
        <p:spPr>
          <a:xfrm>
            <a:off x="533400" y="4424824"/>
            <a:ext cx="3863445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lvl="0" indent="-287338" eaLnBrk="1" hangingPunct="1">
              <a:lnSpc>
                <a:spcPct val="8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Overall Performance</a:t>
            </a:r>
          </a:p>
          <a:p>
            <a:pPr marL="627063" lvl="1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/>
            </a:pPr>
            <a:r>
              <a:rPr lang="en-US" sz="1800" b="0" kern="0" dirty="0">
                <a:solidFill>
                  <a:srgbClr val="000000"/>
                </a:solidFill>
                <a:latin typeface="Calibri" pitchFamily="34" charset="0"/>
              </a:rPr>
              <a:t>N elements, D cycles latency/op</a:t>
            </a:r>
          </a:p>
          <a:p>
            <a:pPr marL="627063" lvl="1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/>
            </a:pPr>
            <a:r>
              <a:rPr lang="en-US" sz="1800" b="0" kern="0" dirty="0">
                <a:solidFill>
                  <a:srgbClr val="000000"/>
                </a:solidFill>
                <a:latin typeface="Calibri" pitchFamily="34" charset="0"/>
              </a:rPr>
              <a:t>Should be (N/</a:t>
            </a: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2)</a:t>
            </a:r>
            <a:r>
              <a:rPr lang="en-US" sz="1800" b="0" kern="0" dirty="0">
                <a:solidFill>
                  <a:srgbClr val="000000"/>
                </a:solidFill>
                <a:latin typeface="Calibri" pitchFamily="34" charset="0"/>
              </a:rPr>
              <a:t>*D cycles:</a:t>
            </a:r>
            <a:br>
              <a:rPr lang="en-US" sz="1800" b="0" kern="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800" kern="0" dirty="0">
                <a:solidFill>
                  <a:srgbClr val="C00000"/>
                </a:solidFill>
                <a:latin typeface="Calibri" pitchFamily="34" charset="0"/>
              </a:rPr>
              <a:t>CPE = D/2</a:t>
            </a:r>
          </a:p>
          <a:p>
            <a:pPr marL="627063" lvl="1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/>
            </a:pPr>
            <a:r>
              <a:rPr lang="en-US" sz="1800" b="0" kern="0" dirty="0">
                <a:solidFill>
                  <a:srgbClr val="000000"/>
                </a:solidFill>
                <a:latin typeface="Calibri" pitchFamily="34" charset="0"/>
              </a:rPr>
              <a:t>Measured CPE slightly worse for FP </a:t>
            </a:r>
            <a:r>
              <a:rPr lang="en-US" sz="1800" b="0" kern="0" dirty="0" err="1">
                <a:solidFill>
                  <a:srgbClr val="000000"/>
                </a:solidFill>
                <a:latin typeface="Calibri" pitchFamily="34" charset="0"/>
              </a:rPr>
              <a:t>mult</a:t>
            </a:r>
            <a:endParaRPr lang="en-US" sz="1800" b="0" kern="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95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Limitations of Optimizing Compilers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2197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dirty="0" smtClean="0"/>
              <a:t>Operate under fundamental constraint</a:t>
            </a:r>
          </a:p>
          <a:p>
            <a:pPr lvl="1" eaLnBrk="1" hangingPunct="1">
              <a:defRPr/>
            </a:pPr>
            <a:r>
              <a:rPr lang="en-US" sz="1800" dirty="0" smtClean="0"/>
              <a:t>Must not cause any change in program behavior</a:t>
            </a:r>
          </a:p>
          <a:p>
            <a:pPr eaLnBrk="1" hangingPunct="1">
              <a:defRPr/>
            </a:pPr>
            <a:r>
              <a:rPr lang="en-US" sz="2000" dirty="0" smtClean="0"/>
              <a:t>Behavior that may be obvious to the programmer can  be obfuscated by languages and coding styles</a:t>
            </a:r>
          </a:p>
          <a:p>
            <a:pPr lvl="1" eaLnBrk="1" hangingPunct="1">
              <a:defRPr/>
            </a:pPr>
            <a:r>
              <a:rPr lang="en-US" sz="1800" dirty="0" smtClean="0"/>
              <a:t>e.g., Data ranges may be more limited than variable types suggest</a:t>
            </a:r>
          </a:p>
          <a:p>
            <a:pPr eaLnBrk="1" hangingPunct="1">
              <a:defRPr/>
            </a:pPr>
            <a:r>
              <a:rPr lang="en-US" sz="2000" dirty="0" smtClean="0"/>
              <a:t>Most analysis is performed only within procedures</a:t>
            </a:r>
          </a:p>
          <a:p>
            <a:pPr lvl="1" eaLnBrk="1" hangingPunct="1">
              <a:defRPr/>
            </a:pPr>
            <a:r>
              <a:rPr lang="en-US" sz="1800" dirty="0" smtClean="0"/>
              <a:t>Whole-program analysis is too expensive in most cases</a:t>
            </a:r>
          </a:p>
          <a:p>
            <a:pPr eaLnBrk="1" hangingPunct="1">
              <a:defRPr/>
            </a:pPr>
            <a:r>
              <a:rPr lang="en-US" sz="2000" dirty="0" smtClean="0"/>
              <a:t>Most analysis is based only on </a:t>
            </a:r>
            <a:r>
              <a:rPr lang="en-US" sz="2000" i="1" dirty="0" smtClean="0"/>
              <a:t>static</a:t>
            </a:r>
            <a:r>
              <a:rPr lang="en-US" sz="2000" dirty="0" smtClean="0"/>
              <a:t> information</a:t>
            </a:r>
          </a:p>
          <a:p>
            <a:pPr lvl="1" eaLnBrk="1" hangingPunct="1">
              <a:defRPr/>
            </a:pPr>
            <a:r>
              <a:rPr lang="en-US" sz="1800" dirty="0" smtClean="0"/>
              <a:t>Compiler has difficulty anticipating run-time inputs</a:t>
            </a:r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55838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Loop Unrolling with Separate Accumulators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6019800"/>
            <a:ext cx="8307387" cy="577850"/>
          </a:xfrm>
        </p:spPr>
        <p:txBody>
          <a:bodyPr/>
          <a:lstStyle/>
          <a:p>
            <a:r>
              <a:rPr lang="en-US" sz="2800" dirty="0" smtClean="0"/>
              <a:t>Different form of </a:t>
            </a:r>
            <a:r>
              <a:rPr lang="en-US" sz="2800" dirty="0" err="1" smtClean="0"/>
              <a:t>reassociation</a:t>
            </a:r>
            <a:endParaRPr lang="en-US" sz="2800" dirty="0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38200" y="1219200"/>
            <a:ext cx="5842000" cy="477202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x0 = x0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x1 = x1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x0 = x0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x0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Effect of Separate Accumulators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2x speedup (over unroll2) for </a:t>
            </a:r>
            <a:r>
              <a:rPr lang="en-US" dirty="0" err="1" smtClean="0"/>
              <a:t>Int</a:t>
            </a:r>
            <a:r>
              <a:rPr lang="en-US" dirty="0" smtClean="0"/>
              <a:t> *, FP +, FP *</a:t>
            </a:r>
          </a:p>
          <a:p>
            <a:pPr lvl="1" eaLnBrk="1" hangingPunct="1">
              <a:defRPr/>
            </a:pPr>
            <a:r>
              <a:rPr lang="en-US" dirty="0" smtClean="0"/>
              <a:t>Breaks sequential dependency in a “cleaner,” more obvious way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43000" y="5518150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x0 </a:t>
            </a:r>
            <a:r>
              <a:rPr lang="en-US" sz="1800" dirty="0">
                <a:latin typeface="Courier New" pitchFamily="49" charset="0"/>
              </a:rPr>
              <a:t>= x0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x1 </a:t>
            </a:r>
            <a:r>
              <a:rPr lang="en-US" sz="1800" dirty="0">
                <a:latin typeface="Courier New" pitchFamily="49" charset="0"/>
              </a:rPr>
              <a:t>= x1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3327273"/>
        </p:xfrm>
        <a:graphic>
          <a:graphicData uri="http://schemas.openxmlformats.org/drawingml/2006/table">
            <a:tbl>
              <a:tblPr/>
              <a:tblGrid>
                <a:gridCol w="2418937"/>
                <a:gridCol w="1344362"/>
                <a:gridCol w="1344362"/>
                <a:gridCol w="1344362"/>
                <a:gridCol w="134436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reassociate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 Parallel 2x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r>
              <a:rPr lang="en-US" dirty="0" smtClean="0"/>
              <a:t>Separate Accumulators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3600" y="16002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%xmm0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2000" y="16002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1244600" y="1981200"/>
            <a:ext cx="5334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016000" y="24384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225800" y="24384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692400" y="2895600"/>
            <a:ext cx="685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cmp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692400" y="3352800"/>
            <a:ext cx="685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jg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1" name="Shape 17"/>
          <p:cNvCxnSpPr/>
          <p:nvPr/>
        </p:nvCxnSpPr>
        <p:spPr>
          <a:xfrm rot="5400000">
            <a:off x="3073400" y="1828800"/>
            <a:ext cx="304800" cy="6096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22"/>
          <p:cNvCxnSpPr>
            <a:stCxn id="4" idx="2"/>
          </p:cNvCxnSpPr>
          <p:nvPr/>
        </p:nvCxnSpPr>
        <p:spPr>
          <a:xfrm rot="5400000">
            <a:off x="863601" y="2133600"/>
            <a:ext cx="609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5"/>
          <p:cNvCxnSpPr>
            <a:endCxn id="20" idx="0"/>
          </p:cNvCxnSpPr>
          <p:nvPr/>
        </p:nvCxnSpPr>
        <p:spPr>
          <a:xfrm rot="5400000">
            <a:off x="673101" y="3238500"/>
            <a:ext cx="990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02000" y="37338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hape 37"/>
          <p:cNvCxnSpPr>
            <a:stCxn id="5" idx="2"/>
            <a:endCxn id="8" idx="0"/>
          </p:cNvCxnSpPr>
          <p:nvPr/>
        </p:nvCxnSpPr>
        <p:spPr>
          <a:xfrm rot="5400000">
            <a:off x="3225801" y="2133600"/>
            <a:ext cx="609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41"/>
          <p:cNvCxnSpPr>
            <a:stCxn id="8" idx="2"/>
            <a:endCxn id="14" idx="0"/>
          </p:cNvCxnSpPr>
          <p:nvPr/>
        </p:nvCxnSpPr>
        <p:spPr>
          <a:xfrm rot="5400000">
            <a:off x="3035301" y="3238500"/>
            <a:ext cx="990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46"/>
          <p:cNvGrpSpPr>
            <a:grpSpLocks/>
          </p:cNvGrpSpPr>
          <p:nvPr/>
        </p:nvGrpSpPr>
        <p:grpSpPr bwMode="auto">
          <a:xfrm>
            <a:off x="3454400" y="1981200"/>
            <a:ext cx="152400" cy="152400"/>
            <a:chOff x="4495800" y="533400"/>
            <a:chExt cx="228600" cy="228600"/>
          </a:xfrm>
        </p:grpSpPr>
        <p:sp>
          <p:nvSpPr>
            <p:cNvPr id="18" name="Oval 17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63600" y="37338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%xmm0</a:t>
            </a:r>
          </a:p>
        </p:txBody>
      </p:sp>
      <p:cxnSp>
        <p:nvCxnSpPr>
          <p:cNvPr id="21" name="Shape 47"/>
          <p:cNvCxnSpPr/>
          <p:nvPr/>
        </p:nvCxnSpPr>
        <p:spPr>
          <a:xfrm rot="5400000">
            <a:off x="1397794" y="2362994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47"/>
          <p:cNvCxnSpPr/>
          <p:nvPr/>
        </p:nvCxnSpPr>
        <p:spPr>
          <a:xfrm rot="5400000">
            <a:off x="2971007" y="3275806"/>
            <a:ext cx="1524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49400" y="16002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68600" y="16002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hape 47"/>
          <p:cNvCxnSpPr/>
          <p:nvPr/>
        </p:nvCxnSpPr>
        <p:spPr>
          <a:xfrm rot="5400000">
            <a:off x="1626394" y="1904206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47"/>
          <p:cNvCxnSpPr/>
          <p:nvPr/>
        </p:nvCxnSpPr>
        <p:spPr>
          <a:xfrm rot="5400000">
            <a:off x="2539207" y="2361406"/>
            <a:ext cx="10668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47"/>
          <p:cNvCxnSpPr/>
          <p:nvPr/>
        </p:nvCxnSpPr>
        <p:spPr>
          <a:xfrm rot="10800000">
            <a:off x="3378200" y="3046413"/>
            <a:ext cx="1524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3454400" y="2971800"/>
            <a:ext cx="152400" cy="152400"/>
            <a:chOff x="4495800" y="533400"/>
            <a:chExt cx="228600" cy="228600"/>
          </a:xfrm>
        </p:grpSpPr>
        <p:sp>
          <p:nvSpPr>
            <p:cNvPr id="29" name="Oval 28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2082800" y="16002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%xmm1</a:t>
            </a: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2387600" y="2133600"/>
            <a:ext cx="5334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2006600" y="25908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4" name="Shape 22"/>
          <p:cNvCxnSpPr/>
          <p:nvPr/>
        </p:nvCxnSpPr>
        <p:spPr>
          <a:xfrm rot="5400000">
            <a:off x="1852613" y="2209800"/>
            <a:ext cx="763588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25"/>
          <p:cNvCxnSpPr/>
          <p:nvPr/>
        </p:nvCxnSpPr>
        <p:spPr>
          <a:xfrm rot="5400000">
            <a:off x="1816894" y="3313906"/>
            <a:ext cx="8382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82800" y="37338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%xmm1</a:t>
            </a:r>
          </a:p>
        </p:txBody>
      </p:sp>
      <p:cxnSp>
        <p:nvCxnSpPr>
          <p:cNvPr id="37" name="Shape 47"/>
          <p:cNvCxnSpPr/>
          <p:nvPr/>
        </p:nvCxnSpPr>
        <p:spPr>
          <a:xfrm rot="5400000">
            <a:off x="2388394" y="2515394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47"/>
          <p:cNvCxnSpPr>
            <a:endCxn id="32" idx="1"/>
          </p:cNvCxnSpPr>
          <p:nvPr/>
        </p:nvCxnSpPr>
        <p:spPr>
          <a:xfrm rot="16200000" flipH="1">
            <a:off x="1930400" y="1828800"/>
            <a:ext cx="457200" cy="4572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54"/>
          <p:cNvCxnSpPr>
            <a:stCxn id="5" idx="2"/>
          </p:cNvCxnSpPr>
          <p:nvPr/>
        </p:nvCxnSpPr>
        <p:spPr>
          <a:xfrm rot="5400000">
            <a:off x="2540000" y="1066800"/>
            <a:ext cx="228600" cy="17526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46"/>
          <p:cNvGrpSpPr>
            <a:grpSpLocks/>
          </p:cNvGrpSpPr>
          <p:nvPr/>
        </p:nvGrpSpPr>
        <p:grpSpPr bwMode="auto">
          <a:xfrm>
            <a:off x="3454400" y="2209800"/>
            <a:ext cx="152400" cy="152400"/>
            <a:chOff x="4495800" y="533400"/>
            <a:chExt cx="228600" cy="228600"/>
          </a:xfrm>
        </p:grpSpPr>
        <p:sp>
          <p:nvSpPr>
            <p:cNvPr id="41" name="Oval 40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951415" y="455434"/>
            <a:ext cx="3962400" cy="1828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data[1]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7237415" y="1141234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932615" y="1674634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7923215" y="1903234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47" name="Shape 17"/>
          <p:cNvCxnSpPr>
            <a:endCxn id="44" idx="3"/>
          </p:cNvCxnSpPr>
          <p:nvPr/>
        </p:nvCxnSpPr>
        <p:spPr bwMode="auto">
          <a:xfrm rot="10800000">
            <a:off x="7923215" y="1293634"/>
            <a:ext cx="533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22"/>
          <p:cNvCxnSpPr/>
          <p:nvPr/>
        </p:nvCxnSpPr>
        <p:spPr bwMode="auto">
          <a:xfrm rot="5400000">
            <a:off x="6437316" y="1026934"/>
            <a:ext cx="1295400" cy="317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37"/>
          <p:cNvCxnSpPr/>
          <p:nvPr/>
        </p:nvCxnSpPr>
        <p:spPr bwMode="auto">
          <a:xfrm rot="5400000">
            <a:off x="7694616" y="1141234"/>
            <a:ext cx="15240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6"/>
          <p:cNvGrpSpPr>
            <a:grpSpLocks/>
          </p:cNvGrpSpPr>
          <p:nvPr/>
        </p:nvGrpSpPr>
        <p:grpSpPr bwMode="auto">
          <a:xfrm>
            <a:off x="8380415" y="1217434"/>
            <a:ext cx="152400" cy="152400"/>
            <a:chOff x="4495800" y="533400"/>
            <a:chExt cx="228600" cy="228600"/>
          </a:xfrm>
        </p:grpSpPr>
        <p:sp>
          <p:nvSpPr>
            <p:cNvPr id="51" name="Oval 50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3" name="Group 46"/>
          <p:cNvGrpSpPr>
            <a:grpSpLocks/>
          </p:cNvGrpSpPr>
          <p:nvPr/>
        </p:nvGrpSpPr>
        <p:grpSpPr bwMode="auto">
          <a:xfrm>
            <a:off x="8380415" y="607834"/>
            <a:ext cx="152400" cy="152400"/>
            <a:chOff x="4495800" y="533400"/>
            <a:chExt cx="228600" cy="228600"/>
          </a:xfrm>
        </p:grpSpPr>
        <p:sp>
          <p:nvSpPr>
            <p:cNvPr id="54" name="Oval 53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56" name="Rounded Rectangle 55"/>
          <p:cNvSpPr>
            <a:spLocks noChangeArrowheads="1"/>
          </p:cNvSpPr>
          <p:nvPr/>
        </p:nvSpPr>
        <p:spPr bwMode="auto">
          <a:xfrm>
            <a:off x="6170615" y="531634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57" name="Rounded Rectangle 56"/>
          <p:cNvSpPr>
            <a:spLocks noChangeArrowheads="1"/>
          </p:cNvSpPr>
          <p:nvPr/>
        </p:nvSpPr>
        <p:spPr bwMode="auto">
          <a:xfrm>
            <a:off x="5865815" y="1066622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8" name="Shape 17"/>
          <p:cNvCxnSpPr>
            <a:endCxn id="56" idx="3"/>
          </p:cNvCxnSpPr>
          <p:nvPr/>
        </p:nvCxnSpPr>
        <p:spPr bwMode="auto">
          <a:xfrm rot="10800000">
            <a:off x="6856415" y="684034"/>
            <a:ext cx="16002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22"/>
          <p:cNvCxnSpPr/>
          <p:nvPr/>
        </p:nvCxnSpPr>
        <p:spPr bwMode="auto">
          <a:xfrm rot="5400000">
            <a:off x="5676109" y="721340"/>
            <a:ext cx="685800" cy="158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4951415" y="4797247"/>
            <a:ext cx="3962400" cy="1828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</a:t>
            </a:r>
            <a:r>
              <a:rPr lang="en-US" sz="1000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-2]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</a:t>
            </a:r>
            <a:r>
              <a:rPr lang="en-US" sz="1000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-1]</a:t>
            </a:r>
          </a:p>
        </p:txBody>
      </p:sp>
      <p:sp>
        <p:nvSpPr>
          <p:cNvPr id="61" name="Rounded Rectangle 60"/>
          <p:cNvSpPr>
            <a:spLocks noChangeArrowheads="1"/>
          </p:cNvSpPr>
          <p:nvPr/>
        </p:nvSpPr>
        <p:spPr bwMode="auto">
          <a:xfrm>
            <a:off x="7237415" y="5484634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62" name="Rounded Rectangle 61"/>
          <p:cNvSpPr>
            <a:spLocks noChangeArrowheads="1"/>
          </p:cNvSpPr>
          <p:nvPr/>
        </p:nvSpPr>
        <p:spPr bwMode="auto">
          <a:xfrm>
            <a:off x="6932615" y="6016447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7923215" y="6245047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64" name="Shape 17"/>
          <p:cNvCxnSpPr>
            <a:endCxn id="61" idx="3"/>
          </p:cNvCxnSpPr>
          <p:nvPr/>
        </p:nvCxnSpPr>
        <p:spPr bwMode="auto">
          <a:xfrm rot="10800000">
            <a:off x="7923215" y="5637034"/>
            <a:ext cx="533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25"/>
          <p:cNvCxnSpPr/>
          <p:nvPr/>
        </p:nvCxnSpPr>
        <p:spPr bwMode="auto">
          <a:xfrm rot="5400000">
            <a:off x="6856416" y="6549846"/>
            <a:ext cx="457200" cy="317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41"/>
          <p:cNvCxnSpPr/>
          <p:nvPr/>
        </p:nvCxnSpPr>
        <p:spPr bwMode="auto">
          <a:xfrm rot="5400000">
            <a:off x="8343902" y="6664147"/>
            <a:ext cx="227013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46"/>
          <p:cNvGrpSpPr>
            <a:grpSpLocks/>
          </p:cNvGrpSpPr>
          <p:nvPr/>
        </p:nvGrpSpPr>
        <p:grpSpPr bwMode="auto">
          <a:xfrm>
            <a:off x="8380415" y="5560834"/>
            <a:ext cx="152400" cy="152400"/>
            <a:chOff x="4495800" y="533400"/>
            <a:chExt cx="228600" cy="228600"/>
          </a:xfrm>
        </p:grpSpPr>
        <p:sp>
          <p:nvSpPr>
            <p:cNvPr id="68" name="Oval 67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0" name="Group 46"/>
          <p:cNvGrpSpPr>
            <a:grpSpLocks/>
          </p:cNvGrpSpPr>
          <p:nvPr/>
        </p:nvGrpSpPr>
        <p:grpSpPr bwMode="auto">
          <a:xfrm>
            <a:off x="8380415" y="4949647"/>
            <a:ext cx="152400" cy="152400"/>
            <a:chOff x="4495800" y="533400"/>
            <a:chExt cx="228600" cy="228600"/>
          </a:xfrm>
        </p:grpSpPr>
        <p:sp>
          <p:nvSpPr>
            <p:cNvPr id="71" name="Oval 70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3" name="Rounded Rectangle 72"/>
          <p:cNvSpPr>
            <a:spLocks noChangeArrowheads="1"/>
          </p:cNvSpPr>
          <p:nvPr/>
        </p:nvSpPr>
        <p:spPr bwMode="auto">
          <a:xfrm>
            <a:off x="6170615" y="4873447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74" name="Rounded Rectangle 73"/>
          <p:cNvSpPr>
            <a:spLocks noChangeArrowheads="1"/>
          </p:cNvSpPr>
          <p:nvPr/>
        </p:nvSpPr>
        <p:spPr bwMode="auto">
          <a:xfrm>
            <a:off x="5865815" y="5408434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75" name="Shape 17"/>
          <p:cNvCxnSpPr>
            <a:endCxn id="73" idx="3"/>
          </p:cNvCxnSpPr>
          <p:nvPr/>
        </p:nvCxnSpPr>
        <p:spPr bwMode="auto">
          <a:xfrm rot="10800000">
            <a:off x="6856415" y="5025847"/>
            <a:ext cx="16002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hape 25"/>
          <p:cNvCxnSpPr/>
          <p:nvPr/>
        </p:nvCxnSpPr>
        <p:spPr bwMode="auto">
          <a:xfrm rot="5400000">
            <a:off x="5486402" y="6245047"/>
            <a:ext cx="1065213" cy="158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47"/>
          <p:cNvCxnSpPr/>
          <p:nvPr/>
        </p:nvCxnSpPr>
        <p:spPr bwMode="auto">
          <a:xfrm rot="5400000">
            <a:off x="6286503" y="949146"/>
            <a:ext cx="228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47"/>
          <p:cNvCxnSpPr/>
          <p:nvPr/>
        </p:nvCxnSpPr>
        <p:spPr bwMode="auto">
          <a:xfrm rot="5400000">
            <a:off x="7350128" y="1558746"/>
            <a:ext cx="228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47"/>
          <p:cNvCxnSpPr/>
          <p:nvPr/>
        </p:nvCxnSpPr>
        <p:spPr bwMode="auto">
          <a:xfrm rot="5400000">
            <a:off x="6286503" y="5292546"/>
            <a:ext cx="228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hape 47"/>
          <p:cNvCxnSpPr/>
          <p:nvPr/>
        </p:nvCxnSpPr>
        <p:spPr bwMode="auto">
          <a:xfrm rot="5400000">
            <a:off x="7350128" y="5902146"/>
            <a:ext cx="228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4951415" y="2360434"/>
            <a:ext cx="3962400" cy="1828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data[3]</a:t>
            </a:r>
          </a:p>
        </p:txBody>
      </p:sp>
      <p:sp>
        <p:nvSpPr>
          <p:cNvPr id="85" name="Rounded Rectangle 84"/>
          <p:cNvSpPr>
            <a:spLocks noChangeArrowheads="1"/>
          </p:cNvSpPr>
          <p:nvPr/>
        </p:nvSpPr>
        <p:spPr bwMode="auto">
          <a:xfrm>
            <a:off x="7237415" y="3046234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86" name="Rounded Rectangle 85"/>
          <p:cNvSpPr>
            <a:spLocks noChangeArrowheads="1"/>
          </p:cNvSpPr>
          <p:nvPr/>
        </p:nvSpPr>
        <p:spPr bwMode="auto">
          <a:xfrm>
            <a:off x="6932615" y="3579634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7" name="Rounded Rectangle 86"/>
          <p:cNvSpPr>
            <a:spLocks noChangeArrowheads="1"/>
          </p:cNvSpPr>
          <p:nvPr/>
        </p:nvSpPr>
        <p:spPr bwMode="auto">
          <a:xfrm>
            <a:off x="7923215" y="3808234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88" name="Shape 17"/>
          <p:cNvCxnSpPr>
            <a:endCxn id="85" idx="3"/>
          </p:cNvCxnSpPr>
          <p:nvPr/>
        </p:nvCxnSpPr>
        <p:spPr bwMode="auto">
          <a:xfrm rot="10800000">
            <a:off x="7923215" y="3198634"/>
            <a:ext cx="533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22"/>
          <p:cNvCxnSpPr/>
          <p:nvPr/>
        </p:nvCxnSpPr>
        <p:spPr bwMode="auto">
          <a:xfrm rot="5400000">
            <a:off x="6283328" y="2779534"/>
            <a:ext cx="1601788" cy="158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37"/>
          <p:cNvCxnSpPr/>
          <p:nvPr/>
        </p:nvCxnSpPr>
        <p:spPr bwMode="auto">
          <a:xfrm rot="5400000">
            <a:off x="7654928" y="3008134"/>
            <a:ext cx="1601788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46"/>
          <p:cNvGrpSpPr>
            <a:grpSpLocks/>
          </p:cNvGrpSpPr>
          <p:nvPr/>
        </p:nvGrpSpPr>
        <p:grpSpPr bwMode="auto">
          <a:xfrm>
            <a:off x="8380415" y="3122434"/>
            <a:ext cx="152400" cy="152400"/>
            <a:chOff x="4495800" y="533400"/>
            <a:chExt cx="228600" cy="228600"/>
          </a:xfrm>
        </p:grpSpPr>
        <p:sp>
          <p:nvSpPr>
            <p:cNvPr id="92" name="Oval 91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4" name="Group 46"/>
          <p:cNvGrpSpPr>
            <a:grpSpLocks/>
          </p:cNvGrpSpPr>
          <p:nvPr/>
        </p:nvGrpSpPr>
        <p:grpSpPr bwMode="auto">
          <a:xfrm>
            <a:off x="8380415" y="2512834"/>
            <a:ext cx="152400" cy="152400"/>
            <a:chOff x="4495800" y="533400"/>
            <a:chExt cx="228600" cy="228600"/>
          </a:xfrm>
        </p:grpSpPr>
        <p:sp>
          <p:nvSpPr>
            <p:cNvPr id="95" name="Oval 94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7" name="Rounded Rectangle 96"/>
          <p:cNvSpPr>
            <a:spLocks noChangeArrowheads="1"/>
          </p:cNvSpPr>
          <p:nvPr/>
        </p:nvSpPr>
        <p:spPr bwMode="auto">
          <a:xfrm>
            <a:off x="6170615" y="2436634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98" name="Rounded Rectangle 97"/>
          <p:cNvSpPr>
            <a:spLocks noChangeArrowheads="1"/>
          </p:cNvSpPr>
          <p:nvPr/>
        </p:nvSpPr>
        <p:spPr bwMode="auto">
          <a:xfrm>
            <a:off x="5865815" y="2971622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99" name="Shape 17"/>
          <p:cNvCxnSpPr>
            <a:endCxn id="97" idx="3"/>
          </p:cNvCxnSpPr>
          <p:nvPr/>
        </p:nvCxnSpPr>
        <p:spPr bwMode="auto">
          <a:xfrm rot="10800000">
            <a:off x="6856415" y="2589034"/>
            <a:ext cx="16002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22"/>
          <p:cNvCxnSpPr/>
          <p:nvPr/>
        </p:nvCxnSpPr>
        <p:spPr bwMode="auto">
          <a:xfrm rot="5400000">
            <a:off x="5218116" y="2169934"/>
            <a:ext cx="1600200" cy="317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47"/>
          <p:cNvCxnSpPr/>
          <p:nvPr/>
        </p:nvCxnSpPr>
        <p:spPr bwMode="auto">
          <a:xfrm rot="5400000">
            <a:off x="6286503" y="2854146"/>
            <a:ext cx="228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47"/>
          <p:cNvCxnSpPr/>
          <p:nvPr/>
        </p:nvCxnSpPr>
        <p:spPr bwMode="auto">
          <a:xfrm rot="5400000">
            <a:off x="7350128" y="3463746"/>
            <a:ext cx="228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hape 22"/>
          <p:cNvCxnSpPr/>
          <p:nvPr/>
        </p:nvCxnSpPr>
        <p:spPr bwMode="auto">
          <a:xfrm rot="5400000">
            <a:off x="6017422" y="4950440"/>
            <a:ext cx="2133600" cy="158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37"/>
          <p:cNvCxnSpPr/>
          <p:nvPr/>
        </p:nvCxnSpPr>
        <p:spPr bwMode="auto">
          <a:xfrm rot="5400000">
            <a:off x="7389022" y="5179040"/>
            <a:ext cx="21336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5"/>
          <p:cNvCxnSpPr/>
          <p:nvPr/>
        </p:nvCxnSpPr>
        <p:spPr bwMode="auto">
          <a:xfrm rot="5400000">
            <a:off x="4952209" y="4340840"/>
            <a:ext cx="2133600" cy="158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84"/>
          <p:cNvSpPr txBox="1">
            <a:spLocks noChangeArrowheads="1"/>
          </p:cNvSpPr>
          <p:nvPr/>
        </p:nvSpPr>
        <p:spPr bwMode="auto">
          <a:xfrm>
            <a:off x="5865815" y="4274959"/>
            <a:ext cx="30480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  <a:endParaRPr lang="en-US" sz="900"/>
          </a:p>
        </p:txBody>
      </p:sp>
      <p:sp>
        <p:nvSpPr>
          <p:cNvPr id="107" name="TextBox 189"/>
          <p:cNvSpPr txBox="1">
            <a:spLocks noChangeArrowheads="1"/>
          </p:cNvSpPr>
          <p:nvPr/>
        </p:nvSpPr>
        <p:spPr bwMode="auto">
          <a:xfrm>
            <a:off x="6932615" y="4265434"/>
            <a:ext cx="30480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  <a:endParaRPr lang="en-US" sz="900"/>
          </a:p>
        </p:txBody>
      </p:sp>
      <p:sp>
        <p:nvSpPr>
          <p:cNvPr id="108" name="TextBox 189"/>
          <p:cNvSpPr txBox="1">
            <a:spLocks noChangeArrowheads="1"/>
          </p:cNvSpPr>
          <p:nvPr/>
        </p:nvSpPr>
        <p:spPr bwMode="auto">
          <a:xfrm>
            <a:off x="8304215" y="4265434"/>
            <a:ext cx="30480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  <a:endParaRPr lang="en-US" sz="900"/>
          </a:p>
        </p:txBody>
      </p:sp>
      <p:sp>
        <p:nvSpPr>
          <p:cNvPr id="3" name="TextBox 2"/>
          <p:cNvSpPr txBox="1"/>
          <p:nvPr/>
        </p:nvSpPr>
        <p:spPr>
          <a:xfrm>
            <a:off x="533400" y="4401741"/>
            <a:ext cx="3810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lvl="0" indent="-287338" eaLnBrk="1" hangingPunct="1">
              <a:lnSpc>
                <a:spcPct val="8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US" kern="0" dirty="0">
                <a:latin typeface="Calibri" pitchFamily="34" charset="0"/>
              </a:rPr>
              <a:t>Overall Performance</a:t>
            </a:r>
          </a:p>
          <a:p>
            <a:pPr marL="627063" lvl="1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/>
            </a:pPr>
            <a:r>
              <a:rPr lang="en-US" sz="1800" b="0" kern="0" dirty="0">
                <a:latin typeface="Calibri" pitchFamily="34" charset="0"/>
              </a:rPr>
              <a:t>N elements, D cycles latency/op</a:t>
            </a:r>
          </a:p>
          <a:p>
            <a:pPr marL="627063" lvl="1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/>
            </a:pPr>
            <a:r>
              <a:rPr lang="en-US" sz="1800" b="0" kern="0" dirty="0">
                <a:latin typeface="Calibri" pitchFamily="34" charset="0"/>
              </a:rPr>
              <a:t>Should be (N/</a:t>
            </a:r>
            <a:r>
              <a:rPr lang="en-US" sz="1800" b="0" kern="0" dirty="0" smtClean="0">
                <a:latin typeface="Calibri" pitchFamily="34" charset="0"/>
              </a:rPr>
              <a:t>2)</a:t>
            </a:r>
            <a:r>
              <a:rPr lang="en-US" sz="1800" b="0" kern="0" dirty="0">
                <a:latin typeface="Calibri" pitchFamily="34" charset="0"/>
              </a:rPr>
              <a:t>*D cycles:</a:t>
            </a:r>
            <a:br>
              <a:rPr lang="en-US" sz="1800" b="0" kern="0" dirty="0">
                <a:latin typeface="Calibri" pitchFamily="34" charset="0"/>
              </a:rPr>
            </a:br>
            <a:r>
              <a:rPr lang="en-US" sz="1800" kern="0" dirty="0">
                <a:solidFill>
                  <a:srgbClr val="C00000"/>
                </a:solidFill>
                <a:latin typeface="Calibri" pitchFamily="34" charset="0"/>
              </a:rPr>
              <a:t>CPE = D/2</a:t>
            </a:r>
          </a:p>
          <a:p>
            <a:pPr marL="627063" lvl="1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/>
            </a:pPr>
            <a:r>
              <a:rPr lang="en-US" sz="1800" b="0" kern="0" dirty="0">
                <a:latin typeface="Calibri" pitchFamily="34" charset="0"/>
              </a:rPr>
              <a:t>CPE matches prediction!</a:t>
            </a:r>
          </a:p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Unrolling &amp; Accumulating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8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Idea</a:t>
            </a:r>
          </a:p>
          <a:p>
            <a:pPr lvl="1" eaLnBrk="1" hangingPunct="1">
              <a:defRPr/>
            </a:pPr>
            <a:r>
              <a:rPr lang="en-US" dirty="0" smtClean="0"/>
              <a:t>Can unroll to any degree L</a:t>
            </a:r>
          </a:p>
          <a:p>
            <a:pPr lvl="1" eaLnBrk="1" hangingPunct="1">
              <a:defRPr/>
            </a:pPr>
            <a:r>
              <a:rPr lang="en-US" dirty="0" smtClean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 smtClean="0"/>
              <a:t>L must be multiple of K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Limitations</a:t>
            </a:r>
          </a:p>
          <a:p>
            <a:pPr lvl="1" eaLnBrk="1" hangingPunct="1">
              <a:defRPr/>
            </a:pPr>
            <a:r>
              <a:rPr lang="en-US" dirty="0" smtClean="0"/>
              <a:t>Diminishing returns</a:t>
            </a:r>
          </a:p>
          <a:p>
            <a:pPr lvl="2" eaLnBrk="1" hangingPunct="1">
              <a:defRPr/>
            </a:pPr>
            <a:r>
              <a:rPr lang="en-US" dirty="0" smtClean="0"/>
              <a:t>Cannot go beyond throughput limitations of execution units</a:t>
            </a:r>
          </a:p>
          <a:p>
            <a:pPr lvl="1" eaLnBrk="1" hangingPunct="1">
              <a:defRPr/>
            </a:pPr>
            <a:r>
              <a:rPr lang="en-US" dirty="0" smtClean="0"/>
              <a:t>Large overhead for short lengths</a:t>
            </a:r>
          </a:p>
          <a:p>
            <a:pPr lvl="2" eaLnBrk="1" hangingPunct="1">
              <a:defRPr/>
            </a:pPr>
            <a:r>
              <a:rPr lang="en-US" dirty="0" smtClean="0"/>
              <a:t>Finish off iterations sequentially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Unrolling &amp; Accumulating: </a:t>
            </a:r>
            <a:r>
              <a:rPr lang="en-US" dirty="0" err="1" smtClean="0"/>
              <a:t>Int</a:t>
            </a:r>
            <a:r>
              <a:rPr lang="en-US" dirty="0" smtClean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</a:t>
            </a:r>
          </a:p>
          <a:p>
            <a:pPr lvl="1" eaLnBrk="1" hangingPunct="1">
              <a:defRPr/>
            </a:pPr>
            <a:r>
              <a:rPr lang="en-US" dirty="0" smtClean="0"/>
              <a:t>Intel </a:t>
            </a:r>
            <a:r>
              <a:rPr lang="en-US" dirty="0" err="1" smtClean="0"/>
              <a:t>Nehelam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Integer addition</a:t>
            </a:r>
          </a:p>
          <a:p>
            <a:pPr lvl="1" eaLnBrk="1" hangingPunct="1">
              <a:defRPr/>
            </a:pPr>
            <a:r>
              <a:rPr lang="en-US" dirty="0" smtClean="0"/>
              <a:t>Latency bound: 1.00.  Throughput bound: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/>
                <a:gridCol w="742950"/>
                <a:gridCol w="746125"/>
                <a:gridCol w="746125"/>
                <a:gridCol w="742950"/>
                <a:gridCol w="746125"/>
                <a:gridCol w="746125"/>
                <a:gridCol w="742950"/>
                <a:gridCol w="7461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1.50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Unrolling &amp; Accumulating: 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</a:t>
            </a:r>
          </a:p>
          <a:p>
            <a:pPr lvl="1" eaLnBrk="1" hangingPunct="1">
              <a:defRPr/>
            </a:pPr>
            <a:r>
              <a:rPr lang="en-US" dirty="0" smtClean="0"/>
              <a:t>Intel </a:t>
            </a:r>
            <a:r>
              <a:rPr lang="en-US" dirty="0" err="1" smtClean="0"/>
              <a:t>Nehelam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Double FP Multiplication</a:t>
            </a:r>
          </a:p>
          <a:p>
            <a:pPr lvl="1" eaLnBrk="1" hangingPunct="1">
              <a:defRPr/>
            </a:pPr>
            <a:r>
              <a:rPr lang="en-US" dirty="0" smtClean="0"/>
              <a:t>Latency bound: 5.00.  Throughput bound: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/>
                <a:gridCol w="742950"/>
                <a:gridCol w="746125"/>
                <a:gridCol w="746125"/>
                <a:gridCol w="742950"/>
                <a:gridCol w="746125"/>
                <a:gridCol w="746125"/>
                <a:gridCol w="742950"/>
                <a:gridCol w="7461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1.19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Achievable Performance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Limited only by throughput of functional units</a:t>
            </a:r>
          </a:p>
          <a:p>
            <a:pPr eaLnBrk="1" hangingPunct="1">
              <a:defRPr/>
            </a:pPr>
            <a:r>
              <a:rPr lang="en-US" dirty="0" smtClean="0"/>
              <a:t>Up to 29X improvement over original, </a:t>
            </a:r>
            <a:r>
              <a:rPr lang="en-US" dirty="0" err="1" smtClean="0"/>
              <a:t>unoptimized</a:t>
            </a:r>
            <a:r>
              <a:rPr lang="en-US" dirty="0" smtClean="0"/>
              <a:t> code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/>
                <a:gridCol w="1344362"/>
                <a:gridCol w="1344362"/>
                <a:gridCol w="1344362"/>
                <a:gridCol w="134436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Scalar Optimum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Using Vector Instructions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Make use of SSE Instructions</a:t>
            </a:r>
          </a:p>
          <a:p>
            <a:pPr lvl="1" eaLnBrk="1" hangingPunct="1">
              <a:defRPr/>
            </a:pPr>
            <a:r>
              <a:rPr lang="en-US" dirty="0" smtClean="0"/>
              <a:t>Parallel operations on multiple data elements</a:t>
            </a:r>
          </a:p>
          <a:p>
            <a:pPr lvl="1" eaLnBrk="1" hangingPunct="1">
              <a:defRPr/>
            </a:pPr>
            <a:r>
              <a:rPr lang="en-US" dirty="0" smtClean="0"/>
              <a:t>See Web Aside OPT:SIMD on CS:APP web page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2939923"/>
        </p:xfrm>
        <a:graphic>
          <a:graphicData uri="http://schemas.openxmlformats.org/drawingml/2006/table">
            <a:tbl>
              <a:tblPr/>
              <a:tblGrid>
                <a:gridCol w="2418937"/>
                <a:gridCol w="1344362"/>
                <a:gridCol w="1344362"/>
                <a:gridCol w="1344362"/>
                <a:gridCol w="134436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Scalar Optimum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Vector Optimum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Vec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Good compiler and flags</a:t>
            </a:r>
          </a:p>
          <a:p>
            <a:pPr eaLnBrk="1" hangingPunct="1">
              <a:defRPr/>
            </a:pPr>
            <a:r>
              <a:rPr lang="en-US" dirty="0" smtClean="0"/>
              <a:t>Don’t do anything stupid</a:t>
            </a:r>
          </a:p>
          <a:p>
            <a:pPr lvl="1" eaLnBrk="1" hangingPunct="1">
              <a:defRPr/>
            </a:pPr>
            <a:r>
              <a:rPr lang="en-US" dirty="0" smtClean="0"/>
              <a:t>Watch out for hidden algorithmic inefficiencies</a:t>
            </a:r>
          </a:p>
          <a:p>
            <a:pPr lvl="1" eaLnBrk="1" hangingPunct="1">
              <a:defRPr/>
            </a:pPr>
            <a:r>
              <a:rPr lang="en-US" dirty="0" smtClean="0"/>
              <a:t>Write compiler-friendly code</a:t>
            </a:r>
          </a:p>
          <a:p>
            <a:pPr lvl="2" eaLnBrk="1" hangingPunct="1">
              <a:defRPr/>
            </a:pPr>
            <a:r>
              <a:rPr lang="en-US" dirty="0" smtClean="0"/>
              <a:t>Watch out for optimization blockers: </a:t>
            </a:r>
            <a:br>
              <a:rPr lang="en-US" dirty="0" smtClean="0"/>
            </a:br>
            <a:r>
              <a:rPr lang="en-US" dirty="0" smtClean="0"/>
              <a:t>procedure calls &amp; memory references</a:t>
            </a:r>
          </a:p>
          <a:p>
            <a:pPr lvl="1">
              <a:defRPr/>
            </a:pPr>
            <a:r>
              <a:rPr lang="en-US" dirty="0" smtClean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Tune code for machine</a:t>
            </a:r>
          </a:p>
          <a:p>
            <a:pPr lvl="1" eaLnBrk="1" hangingPunct="1">
              <a:defRPr/>
            </a:pPr>
            <a:r>
              <a:rPr lang="en-US" dirty="0" smtClean="0"/>
              <a:t>Exploit instruction-level parallelism</a:t>
            </a:r>
          </a:p>
          <a:p>
            <a:pPr lvl="1" eaLnBrk="1" hangingPunct="1">
              <a:defRPr/>
            </a:pPr>
            <a:r>
              <a:rPr lang="en-US" dirty="0" smtClean="0"/>
              <a:t>Avoid unpredictable branches</a:t>
            </a:r>
          </a:p>
          <a:p>
            <a:pPr lvl="1" eaLnBrk="1" hangingPunct="1">
              <a:defRPr/>
            </a:pPr>
            <a:r>
              <a:rPr lang="en-US" dirty="0" smtClean="0"/>
              <a:t>Make code cache friendly (Covered later in course)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5025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73188"/>
            <a:ext cx="8307387" cy="32750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Code Motion</a:t>
            </a:r>
          </a:p>
          <a:p>
            <a:pPr lvl="1" eaLnBrk="1" hangingPunct="1">
              <a:defRPr/>
            </a:pPr>
            <a:r>
              <a:rPr lang="en-US" dirty="0" smtClean="0"/>
              <a:t>Reduce frequency with which computation performed</a:t>
            </a:r>
          </a:p>
          <a:p>
            <a:pPr lvl="2" eaLnBrk="1" hangingPunct="1">
              <a:defRPr/>
            </a:pPr>
            <a:r>
              <a:rPr lang="en-US" dirty="0" smtClean="0"/>
              <a:t>If it will always produce same result</a:t>
            </a:r>
          </a:p>
          <a:p>
            <a:pPr lvl="2" eaLnBrk="1" hangingPunct="1">
              <a:defRPr/>
            </a:pPr>
            <a:r>
              <a:rPr lang="en-US" dirty="0" smtClean="0"/>
              <a:t>Especially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257800" y="4953000"/>
            <a:ext cx="3124200" cy="951542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>
                <a:latin typeface="Courier New" pitchFamily="49" charset="0"/>
              </a:rPr>
              <a:t> </a:t>
            </a:r>
            <a:r>
              <a:rPr lang="en-US" sz="1400" i="1" smtClean="0">
                <a:latin typeface="Courier New" pitchFamily="49" charset="0"/>
              </a:rPr>
              <a:t>long ni</a:t>
            </a:r>
            <a:r>
              <a:rPr lang="en-US" sz="1400" i="1" dirty="0" smtClean="0">
                <a:latin typeface="Courier New" pitchFamily="49" charset="0"/>
              </a:rPr>
              <a:t> </a:t>
            </a:r>
            <a:r>
              <a:rPr lang="en-US" sz="1400" i="1" dirty="0">
                <a:latin typeface="Courier New" pitchFamily="49" charset="0"/>
              </a:rPr>
              <a:t>= 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 err="1">
                <a:latin typeface="Courier New" pitchFamily="49" charset="0"/>
              </a:rPr>
              <a:t>ni+j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570413" y="5105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Compiler-Generated Code Motion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76600"/>
            <a:ext cx="6732611" cy="3536866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</a:rPr>
              <a:t>set_row</a:t>
            </a:r>
            <a:r>
              <a:rPr lang="en-US" sz="1400" dirty="0" smtClean="0">
                <a:latin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testq</a:t>
            </a:r>
            <a:r>
              <a:rPr lang="en-US" sz="1400" dirty="0" smtClean="0">
                <a:latin typeface="Courier New" pitchFamily="49" charset="0"/>
              </a:rPr>
              <a:t>	%</a:t>
            </a:r>
            <a:r>
              <a:rPr lang="en-US" sz="1400" dirty="0" err="1" smtClean="0">
                <a:latin typeface="Courier New" pitchFamily="49" charset="0"/>
              </a:rPr>
              <a:t>rcx</a:t>
            </a:r>
            <a:r>
              <a:rPr lang="en-US" sz="1400" dirty="0" smtClean="0">
                <a:latin typeface="Courier New" pitchFamily="49" charset="0"/>
              </a:rPr>
              <a:t>, %</a:t>
            </a:r>
            <a:r>
              <a:rPr lang="en-US" sz="1400" dirty="0" err="1" smtClean="0">
                <a:latin typeface="Courier New" pitchFamily="49" charset="0"/>
              </a:rPr>
              <a:t>rcx</a:t>
            </a:r>
            <a:r>
              <a:rPr lang="en-US" sz="1400" dirty="0" smtClean="0">
                <a:latin typeface="Courier New" pitchFamily="49" charset="0"/>
              </a:rPr>
              <a:t>		# Test n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jle</a:t>
            </a:r>
            <a:r>
              <a:rPr lang="en-US" sz="1400" dirty="0" smtClean="0">
                <a:latin typeface="Courier New" pitchFamily="49" charset="0"/>
              </a:rPr>
              <a:t>	.L4			# If 0, </a:t>
            </a:r>
            <a:r>
              <a:rPr lang="en-US" sz="1400" dirty="0" err="1" smtClean="0">
                <a:latin typeface="Courier New" pitchFamily="49" charset="0"/>
              </a:rPr>
              <a:t>goto</a:t>
            </a:r>
            <a:r>
              <a:rPr lang="en-US" sz="1400" dirty="0" smtClean="0">
                <a:latin typeface="Courier New" pitchFamily="49" charset="0"/>
              </a:rPr>
              <a:t> done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movq</a:t>
            </a:r>
            <a:r>
              <a:rPr lang="en-US" sz="1400" dirty="0" smtClean="0">
                <a:latin typeface="Courier New" pitchFamily="49" charset="0"/>
              </a:rPr>
              <a:t>	%</a:t>
            </a:r>
            <a:r>
              <a:rPr lang="en-US" sz="1400" dirty="0" err="1" smtClean="0">
                <a:latin typeface="Courier New" pitchFamily="49" charset="0"/>
              </a:rPr>
              <a:t>rcx</a:t>
            </a:r>
            <a:r>
              <a:rPr lang="en-US" sz="1400" dirty="0" smtClean="0">
                <a:latin typeface="Courier New" pitchFamily="49" charset="0"/>
              </a:rPr>
              <a:t>, %</a:t>
            </a:r>
            <a:r>
              <a:rPr lang="en-US" sz="1400" dirty="0" err="1" smtClean="0">
                <a:latin typeface="Courier New" pitchFamily="49" charset="0"/>
              </a:rPr>
              <a:t>rax</a:t>
            </a:r>
            <a:r>
              <a:rPr lang="en-US" sz="1400" dirty="0" smtClean="0">
                <a:latin typeface="Courier New" pitchFamily="49" charset="0"/>
              </a:rPr>
              <a:t>		# </a:t>
            </a:r>
            <a:r>
              <a:rPr lang="en-US" sz="1400" dirty="0" err="1" smtClean="0">
                <a:latin typeface="Courier New" pitchFamily="49" charset="0"/>
              </a:rPr>
              <a:t>rax</a:t>
            </a:r>
            <a:r>
              <a:rPr lang="en-US" sz="1400" dirty="0" smtClean="0">
                <a:latin typeface="Courier New" pitchFamily="49" charset="0"/>
              </a:rPr>
              <a:t> = n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rax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	# 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rax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 *= 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endParaRPr lang="en-US" sz="14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leaq</a:t>
            </a:r>
            <a:r>
              <a:rPr lang="en-US" sz="1400" dirty="0" smtClean="0">
                <a:latin typeface="Courier New" pitchFamily="49" charset="0"/>
              </a:rPr>
              <a:t>	(%rdi,%rax,8), 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	# </a:t>
            </a:r>
            <a:r>
              <a:rPr lang="en-US" sz="1400" dirty="0" err="1" smtClean="0">
                <a:latin typeface="Courier New" pitchFamily="49" charset="0"/>
              </a:rPr>
              <a:t>rowp</a:t>
            </a:r>
            <a:r>
              <a:rPr lang="en-US" sz="1400" dirty="0" smtClean="0">
                <a:latin typeface="Courier New" pitchFamily="49" charset="0"/>
              </a:rPr>
              <a:t> = A + n*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*8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movl</a:t>
            </a:r>
            <a:r>
              <a:rPr lang="en-US" sz="1400" dirty="0" smtClean="0">
                <a:latin typeface="Courier New" pitchFamily="49" charset="0"/>
              </a:rPr>
              <a:t>	$0, %r8d			# j = 0</a:t>
            </a:r>
          </a:p>
          <a:p>
            <a:r>
              <a:rPr lang="en-US" sz="1400" dirty="0" smtClean="0">
                <a:latin typeface="Courier New" pitchFamily="49" charset="0"/>
              </a:rPr>
              <a:t>.L3:				      # loop: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movq</a:t>
            </a:r>
            <a:r>
              <a:rPr lang="en-US" sz="1400" dirty="0" smtClean="0">
                <a:latin typeface="Courier New" pitchFamily="49" charset="0"/>
              </a:rPr>
              <a:t>	(%rsi,%r8,8), %</a:t>
            </a:r>
            <a:r>
              <a:rPr lang="en-US" sz="1400" dirty="0" err="1" smtClean="0">
                <a:latin typeface="Courier New" pitchFamily="49" charset="0"/>
              </a:rPr>
              <a:t>rax</a:t>
            </a:r>
            <a:r>
              <a:rPr lang="en-US" sz="1400" dirty="0" smtClean="0">
                <a:latin typeface="Courier New" pitchFamily="49" charset="0"/>
              </a:rPr>
              <a:t>	# t = b[j]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movq</a:t>
            </a:r>
            <a:r>
              <a:rPr lang="en-US" sz="1400" dirty="0" smtClean="0">
                <a:latin typeface="Courier New" pitchFamily="49" charset="0"/>
              </a:rPr>
              <a:t>	%</a:t>
            </a:r>
            <a:r>
              <a:rPr lang="en-US" sz="1400" dirty="0" err="1" smtClean="0">
                <a:latin typeface="Courier New" pitchFamily="49" charset="0"/>
              </a:rPr>
              <a:t>rax</a:t>
            </a:r>
            <a:r>
              <a:rPr lang="en-US" sz="1400" dirty="0" smtClean="0">
                <a:latin typeface="Courier New" pitchFamily="49" charset="0"/>
              </a:rPr>
              <a:t>, (%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)		# *</a:t>
            </a:r>
            <a:r>
              <a:rPr lang="en-US" sz="1400" dirty="0" err="1" smtClean="0">
                <a:latin typeface="Courier New" pitchFamily="49" charset="0"/>
              </a:rPr>
              <a:t>rowp</a:t>
            </a:r>
            <a:r>
              <a:rPr lang="en-US" sz="1400" dirty="0" smtClean="0">
                <a:latin typeface="Courier New" pitchFamily="49" charset="0"/>
              </a:rPr>
              <a:t> = t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addq</a:t>
            </a:r>
            <a:r>
              <a:rPr lang="en-US" sz="1400" dirty="0" smtClean="0">
                <a:latin typeface="Courier New" pitchFamily="49" charset="0"/>
              </a:rPr>
              <a:t>	$1, %r8			# j++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addq</a:t>
            </a:r>
            <a:r>
              <a:rPr lang="en-US" sz="1400" dirty="0" smtClean="0">
                <a:latin typeface="Courier New" pitchFamily="49" charset="0"/>
              </a:rPr>
              <a:t>	$8, 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			# </a:t>
            </a:r>
            <a:r>
              <a:rPr lang="en-US" sz="1400" dirty="0" err="1" smtClean="0">
                <a:latin typeface="Courier New" pitchFamily="49" charset="0"/>
              </a:rPr>
              <a:t>rowp</a:t>
            </a:r>
            <a:r>
              <a:rPr lang="en-US" sz="1400" dirty="0" smtClean="0">
                <a:latin typeface="Courier New" pitchFamily="49" charset="0"/>
              </a:rPr>
              <a:t>++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cmpq</a:t>
            </a:r>
            <a:r>
              <a:rPr lang="en-US" sz="1400" dirty="0" smtClean="0">
                <a:latin typeface="Courier New" pitchFamily="49" charset="0"/>
              </a:rPr>
              <a:t>	%r8, %</a:t>
            </a:r>
            <a:r>
              <a:rPr lang="en-US" sz="1400" dirty="0" err="1" smtClean="0">
                <a:latin typeface="Courier New" pitchFamily="49" charset="0"/>
              </a:rPr>
              <a:t>rcx</a:t>
            </a:r>
            <a:r>
              <a:rPr lang="en-US" sz="1400" dirty="0" smtClean="0">
                <a:latin typeface="Courier New" pitchFamily="49" charset="0"/>
              </a:rPr>
              <a:t>		# Compare n:j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jg</a:t>
            </a:r>
            <a:r>
              <a:rPr lang="en-US" sz="1400" dirty="0" smtClean="0">
                <a:latin typeface="Courier New" pitchFamily="49" charset="0"/>
              </a:rPr>
              <a:t>	.L3			# If &gt;, </a:t>
            </a:r>
            <a:r>
              <a:rPr lang="en-US" sz="1400" dirty="0" err="1" smtClean="0">
                <a:latin typeface="Courier New" pitchFamily="49" charset="0"/>
              </a:rPr>
              <a:t>goto</a:t>
            </a:r>
            <a:r>
              <a:rPr lang="en-US" sz="1400" dirty="0" smtClean="0">
                <a:latin typeface="Courier New" pitchFamily="49" charset="0"/>
              </a:rPr>
              <a:t> loop</a:t>
            </a:r>
          </a:p>
          <a:p>
            <a:r>
              <a:rPr lang="en-US" sz="1400" dirty="0" smtClean="0">
                <a:latin typeface="Courier New" pitchFamily="49" charset="0"/>
              </a:rPr>
              <a:t>.L4:				      # done:</a:t>
            </a:r>
          </a:p>
          <a:p>
            <a:r>
              <a:rPr lang="en-US" sz="1400" dirty="0" smtClean="0">
                <a:latin typeface="Courier New" pitchFamily="49" charset="0"/>
              </a:rPr>
              <a:t>	rep ; ret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257800" y="2590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257800" y="1219200"/>
            <a:ext cx="3124200" cy="120967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ni = n*i;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double *rowp = a+ni;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*rowp++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04800" y="10668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20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2817812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 smtClean="0"/>
              <a:t>Replace costly operation with simpler one</a:t>
            </a:r>
          </a:p>
          <a:p>
            <a:pPr lvl="1" eaLnBrk="1" hangingPunct="1"/>
            <a:r>
              <a:rPr lang="en-US" dirty="0" smtClean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 smtClean="0"/>
              <a:t>Utility machine dependent</a:t>
            </a:r>
          </a:p>
          <a:p>
            <a:pPr lvl="2" eaLnBrk="1" hangingPunct="1"/>
            <a:r>
              <a:rPr lang="en-US" dirty="0" smtClean="0"/>
              <a:t>Depends on cost of multiply or divide instruction</a:t>
            </a:r>
          </a:p>
          <a:p>
            <a:pPr lvl="3" eaLnBrk="1" hangingPunct="1"/>
            <a:r>
              <a:rPr lang="en-US" dirty="0" smtClean="0"/>
              <a:t>On Intel Nehalem, integer multiply requires 3 CPU cycles</a:t>
            </a:r>
          </a:p>
          <a:p>
            <a:pPr lvl="1" eaLnBrk="1" hangingPunct="1"/>
            <a:r>
              <a:rPr lang="en-US" dirty="0" smtClean="0"/>
              <a:t>Recognize sequence of products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38200" y="4597400"/>
            <a:ext cx="2897188" cy="7842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a[n*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76800" y="4368800"/>
            <a:ext cx="2897188" cy="14224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>
                <a:latin typeface="Courier New" pitchFamily="49" charset="0"/>
              </a:rPr>
              <a:t>int ni = 0;</a:t>
            </a: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a[ni + j] = b[j];</a:t>
            </a:r>
          </a:p>
          <a:p>
            <a:pPr algn="l">
              <a:lnSpc>
                <a:spcPct val="100000"/>
              </a:lnSpc>
            </a:pPr>
            <a:r>
              <a:rPr lang="en-US" sz="1400" i="1">
                <a:latin typeface="Courier New" pitchFamily="49" charset="0"/>
              </a:rPr>
              <a:t>  ni += n;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017963" y="49069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 smtClean="0"/>
              <a:t>Reuse portions of expressions</a:t>
            </a:r>
          </a:p>
          <a:p>
            <a:pPr lvl="1" eaLnBrk="1" hangingPunct="1"/>
            <a:r>
              <a:rPr lang="en-US" dirty="0" smtClean="0"/>
              <a:t>Compilers often not very sophisticated in exploiting arithmetic properties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[(i-1)*n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[(i+1)*n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196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3550" y="3716338"/>
            <a:ext cx="3652838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3 multiplications: i*n, (i–1)*n, 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654550" y="3716338"/>
            <a:ext cx="2060575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1 multiplication: i*n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1(%rsi), %rax  # i+1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-1(%rsi), %r8  # i-1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%rsi   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%rax     # (i+1)*n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%rsi   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%rax     # (i+1)*n+j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%r8      # (i-1)*n+j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1906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	%rcx, %rsi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	%rdx, %rsi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movq	%rsi, %rax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subq	%rcx, %rax  # i*n+j-n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	(%rsi,%rcx), %rcx # i*n+j+n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  int i;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  for (i = 0; i &lt; strlen(s); i++)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    if (s[i] &gt;= 'A' &amp;&amp; s[i]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      s[i]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Optimization Blocker: Procedure Calls</a:t>
            </a:r>
          </a:p>
        </p:txBody>
      </p:sp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Procedure to Convert String to Lower Case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8009</TotalTime>
  <Words>3863</Words>
  <Application>Microsoft Macintosh PowerPoint</Application>
  <PresentationFormat>On-screen Show (4:3)</PresentationFormat>
  <Paragraphs>1115</Paragraphs>
  <Slides>48</Slides>
  <Notes>42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template2007</vt:lpstr>
      <vt:lpstr>Worksheet</vt:lpstr>
      <vt:lpstr>Today</vt:lpstr>
      <vt:lpstr>Performance Realities</vt:lpstr>
      <vt:lpstr>Optimizing Compilers</vt:lpstr>
      <vt:lpstr>Limitations of Optimizing Compilers</vt:lpstr>
      <vt:lpstr>Generally Useful Optimizations</vt:lpstr>
      <vt:lpstr>Compiler-Generated Code Motion</vt:lpstr>
      <vt:lpstr>Reduction in Strength</vt:lpstr>
      <vt:lpstr>Share Common Subexpressions</vt:lpstr>
      <vt:lpstr>Optimization Blocker: Procedure Calls</vt:lpstr>
      <vt:lpstr>Lower Case Conversion Performance</vt:lpstr>
      <vt:lpstr>Lower Case Conversion Performance</vt:lpstr>
      <vt:lpstr>Convert Loop To Goto Form</vt:lpstr>
      <vt:lpstr>Calling Strlen</vt:lpstr>
      <vt:lpstr>Improving Performance</vt:lpstr>
      <vt:lpstr>Lower Case Conversion Performance</vt:lpstr>
      <vt:lpstr>Optimization Blocker: Procedure Calls</vt:lpstr>
      <vt:lpstr>Memory Matters</vt:lpstr>
      <vt:lpstr>Removing Memory Access per Iteration</vt:lpstr>
      <vt:lpstr>Memory Aliasing</vt:lpstr>
      <vt:lpstr>Optimization Blocker: Memory Aliasing</vt:lpstr>
      <vt:lpstr>Removing Memory Access per Iteration</vt:lpstr>
      <vt:lpstr>Exploiting Instruction-Level Parallelism</vt:lpstr>
      <vt:lpstr>Modern CPU Design</vt:lpstr>
      <vt:lpstr>Nehalem CPU</vt:lpstr>
      <vt:lpstr>Benchmark Computation</vt:lpstr>
      <vt:lpstr>Cycles Per Element (CPE)</vt:lpstr>
      <vt:lpstr>Benchmark Performance</vt:lpstr>
      <vt:lpstr>Basic Optimizations</vt:lpstr>
      <vt:lpstr>Effect of Basic Optimizations</vt:lpstr>
      <vt:lpstr>x86-64 Compilation of Combine4</vt:lpstr>
      <vt:lpstr>Data-flow Graph (FP Multiplication)</vt:lpstr>
      <vt:lpstr>Critical Path (FP Multiplication)</vt:lpstr>
      <vt:lpstr>Loop Unrolling</vt:lpstr>
      <vt:lpstr>Effect of Loop Unrolling</vt:lpstr>
      <vt:lpstr>Loop Unrolling</vt:lpstr>
      <vt:lpstr>Loop Unrolling</vt:lpstr>
      <vt:lpstr>Loop Unrolling with Reassociation</vt:lpstr>
      <vt:lpstr>Effect of Reassociation</vt:lpstr>
      <vt:lpstr>Reassociated Computation</vt:lpstr>
      <vt:lpstr>Loop Unrolling with Separate Accumulators</vt:lpstr>
      <vt:lpstr>Effect of Separate Accumulators</vt:lpstr>
      <vt:lpstr>Separate Accumulators</vt:lpstr>
      <vt:lpstr>Unrolling &amp; Accumulating</vt:lpstr>
      <vt:lpstr>Unrolling &amp; Accumulating: Int +</vt:lpstr>
      <vt:lpstr>Unrolling &amp; Accumulating: Double *</vt:lpstr>
      <vt:lpstr>Achievable Performance</vt:lpstr>
      <vt:lpstr>Using Vector Instructions</vt:lpstr>
      <vt:lpstr>Getting High 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Joya</cp:lastModifiedBy>
  <cp:revision>433</cp:revision>
  <cp:lastPrinted>1999-09-20T15:19:18Z</cp:lastPrinted>
  <dcterms:created xsi:type="dcterms:W3CDTF">2011-01-05T23:59:32Z</dcterms:created>
  <dcterms:modified xsi:type="dcterms:W3CDTF">2016-03-02T16:58:31Z</dcterms:modified>
</cp:coreProperties>
</file>