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95" r:id="rId2"/>
    <p:sldId id="391" r:id="rId3"/>
    <p:sldId id="296" r:id="rId4"/>
    <p:sldId id="297" r:id="rId5"/>
    <p:sldId id="298" r:id="rId6"/>
    <p:sldId id="299" r:id="rId7"/>
    <p:sldId id="300" r:id="rId8"/>
    <p:sldId id="302" r:id="rId9"/>
    <p:sldId id="307" r:id="rId10"/>
    <p:sldId id="309" r:id="rId11"/>
    <p:sldId id="310" r:id="rId12"/>
    <p:sldId id="388" r:id="rId13"/>
    <p:sldId id="390" r:id="rId14"/>
    <p:sldId id="389" r:id="rId15"/>
    <p:sldId id="382" r:id="rId16"/>
    <p:sldId id="381" r:id="rId17"/>
    <p:sldId id="380" r:id="rId18"/>
    <p:sldId id="379" r:id="rId19"/>
    <p:sldId id="330" r:id="rId20"/>
    <p:sldId id="333" r:id="rId21"/>
    <p:sldId id="336" r:id="rId22"/>
    <p:sldId id="335" r:id="rId23"/>
    <p:sldId id="337" r:id="rId24"/>
    <p:sldId id="338" r:id="rId25"/>
    <p:sldId id="392" r:id="rId26"/>
    <p:sldId id="383" r:id="rId27"/>
    <p:sldId id="384" r:id="rId28"/>
    <p:sldId id="385" r:id="rId29"/>
    <p:sldId id="340" r:id="rId30"/>
    <p:sldId id="341" r:id="rId31"/>
    <p:sldId id="344" r:id="rId32"/>
    <p:sldId id="34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70" r:id="rId43"/>
    <p:sldId id="371" r:id="rId44"/>
    <p:sldId id="372" r:id="rId45"/>
    <p:sldId id="373" r:id="rId46"/>
    <p:sldId id="375" r:id="rId47"/>
    <p:sldId id="376" r:id="rId48"/>
    <p:sldId id="377" r:id="rId49"/>
    <p:sldId id="386" r:id="rId50"/>
    <p:sldId id="387" r:id="rId51"/>
  </p:sldIdLst>
  <p:sldSz cx="9131300" cy="6845300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FFCC"/>
    <a:srgbClr val="FFFF99"/>
    <a:srgbClr val="FF3300"/>
    <a:srgbClr val="FFCCFF"/>
    <a:srgbClr val="FFCCCC"/>
    <a:srgbClr val="00CC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90929"/>
  </p:normalViewPr>
  <p:slideViewPr>
    <p:cSldViewPr showGuides="1">
      <p:cViewPr>
        <p:scale>
          <a:sx n="108" d="100"/>
          <a:sy n="108" d="100"/>
        </p:scale>
        <p:origin x="-888" y="208"/>
      </p:cViewPr>
      <p:guideLst>
        <p:guide orient="horz" pos="1728"/>
        <p:guide pos="9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Relationship Id="rId2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33245" y="381000"/>
            <a:ext cx="591509" cy="21108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57150" tIns="22225" rIns="57150" bIns="22225">
            <a:spAutoFit/>
          </a:bodyPr>
          <a:lstStyle/>
          <a:p>
            <a:pPr defTabSz="814388"/>
            <a:r>
              <a:rPr lang="en-US" sz="1200" dirty="0" smtClean="0"/>
              <a:t>15-349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5141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88975"/>
            <a:ext cx="4552950" cy="339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55938" y="8789988"/>
            <a:ext cx="706437" cy="20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7150" tIns="22225" rIns="57150" bIns="22225">
            <a:spAutoFit/>
          </a:bodyPr>
          <a:lstStyle/>
          <a:p>
            <a:pPr defTabSz="814388"/>
            <a:r>
              <a:rPr lang="en-US" sz="1200"/>
              <a:t>Page </a:t>
            </a:r>
            <a:fld id="{FC8B7337-3863-48B7-9E63-6D5DE589382A}" type="slidenum">
              <a:rPr lang="en-US" sz="1200"/>
              <a:pPr defTabSz="814388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66225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chemeClr val="hlink"/>
                </a:solidFill>
              </a:rPr>
              <a:t>– </a:t>
            </a:r>
            <a:fld id="{AAFD604E-CE57-4B32-9670-DDF9619DC7C0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425" y="6380163"/>
            <a:ext cx="951395" cy="286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 smtClean="0">
                <a:solidFill>
                  <a:schemeClr val="hlink"/>
                </a:solidFill>
              </a:rPr>
              <a:t>CS:APP2e</a:t>
            </a:r>
            <a:endParaRPr lang="en-US" sz="1400" b="0" dirty="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 Principles of Pipelining</a:t>
            </a:r>
          </a:p>
          <a:p>
            <a:pPr lvl="1"/>
            <a:r>
              <a:rPr lang="en-US"/>
              <a:t>Goal</a:t>
            </a:r>
          </a:p>
          <a:p>
            <a:pPr lvl="1"/>
            <a:r>
              <a:rPr lang="en-US"/>
              <a:t>Difficulties</a:t>
            </a:r>
          </a:p>
          <a:p>
            <a:r>
              <a:rPr lang="en-US"/>
              <a:t>Creating a Pipelined Y86 Processor</a:t>
            </a:r>
          </a:p>
          <a:p>
            <a:pPr lvl="1"/>
            <a:r>
              <a:rPr lang="en-US"/>
              <a:t>Rearranging SEQ</a:t>
            </a:r>
          </a:p>
          <a:p>
            <a:pPr lvl="1"/>
            <a:r>
              <a:rPr lang="en-US"/>
              <a:t>Inserting pipeline registers</a:t>
            </a:r>
          </a:p>
          <a:p>
            <a:pPr lvl="1"/>
            <a:r>
              <a:rPr lang="en-US"/>
              <a:t>Problems with data and control hazards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PIPE- Hardware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900487" cy="5213350"/>
          </a:xfrm>
        </p:spPr>
        <p:txBody>
          <a:bodyPr/>
          <a:lstStyle/>
          <a:p>
            <a:pPr lvl="1"/>
            <a:r>
              <a:rPr lang="en-US"/>
              <a:t>Pipeline registers hold intermediate values from instruction execution</a:t>
            </a:r>
          </a:p>
          <a:p>
            <a:r>
              <a:rPr lang="en-US"/>
              <a:t>Forward (Upward) Paths</a:t>
            </a:r>
          </a:p>
          <a:p>
            <a:pPr lvl="1"/>
            <a:r>
              <a:rPr lang="en-US"/>
              <a:t>Values passed from one stage to next</a:t>
            </a:r>
          </a:p>
          <a:p>
            <a:pPr lvl="1"/>
            <a:r>
              <a:rPr lang="en-US"/>
              <a:t>Cannot jump past stages</a:t>
            </a:r>
          </a:p>
          <a:p>
            <a:pPr lvl="2"/>
            <a:r>
              <a:rPr lang="en-US"/>
              <a:t>e.g., valC passes through decode</a:t>
            </a:r>
          </a:p>
        </p:txBody>
      </p:sp>
      <p:pic>
        <p:nvPicPr>
          <p:cNvPr id="416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9450" y="222250"/>
            <a:ext cx="4495800" cy="639127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 Paths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900487" cy="5213350"/>
          </a:xfrm>
        </p:spPr>
        <p:txBody>
          <a:bodyPr/>
          <a:lstStyle/>
          <a:p>
            <a:r>
              <a:rPr lang="en-US"/>
              <a:t>Predicted PC</a:t>
            </a:r>
          </a:p>
          <a:p>
            <a:pPr lvl="1"/>
            <a:r>
              <a:rPr lang="en-US"/>
              <a:t>Guess value of next PC</a:t>
            </a:r>
          </a:p>
          <a:p>
            <a:r>
              <a:rPr lang="en-US"/>
              <a:t>Branch information</a:t>
            </a:r>
          </a:p>
          <a:p>
            <a:pPr lvl="1"/>
            <a:r>
              <a:rPr lang="en-US"/>
              <a:t>Jump taken/not-taken</a:t>
            </a:r>
          </a:p>
          <a:p>
            <a:pPr lvl="1"/>
            <a:r>
              <a:rPr lang="en-US"/>
              <a:t>Fall-through or target address</a:t>
            </a:r>
          </a:p>
          <a:p>
            <a:r>
              <a:rPr lang="en-US"/>
              <a:t>Return point</a:t>
            </a:r>
          </a:p>
          <a:p>
            <a:pPr lvl="1"/>
            <a:r>
              <a:rPr lang="en-US"/>
              <a:t>Read from memory</a:t>
            </a:r>
          </a:p>
          <a:p>
            <a:r>
              <a:rPr lang="en-US"/>
              <a:t>Register updates</a:t>
            </a:r>
          </a:p>
          <a:p>
            <a:pPr lvl="1"/>
            <a:r>
              <a:rPr lang="en-US"/>
              <a:t>To register file write ports</a:t>
            </a:r>
          </a:p>
        </p:txBody>
      </p:sp>
      <p:pic>
        <p:nvPicPr>
          <p:cNvPr id="41780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9425" y="217488"/>
            <a:ext cx="4619625" cy="641032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Dependencies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486400"/>
            <a:ext cx="8294687" cy="946150"/>
          </a:xfrm>
        </p:spPr>
        <p:txBody>
          <a:bodyPr/>
          <a:lstStyle/>
          <a:p>
            <a:r>
              <a:rPr lang="en-US"/>
              <a:t>System</a:t>
            </a:r>
          </a:p>
          <a:p>
            <a:pPr lvl="1"/>
            <a:r>
              <a:rPr lang="en-US"/>
              <a:t>Each operation depends on result from preceding one</a:t>
            </a:r>
          </a:p>
        </p:txBody>
      </p:sp>
      <p:grpSp>
        <p:nvGrpSpPr>
          <p:cNvPr id="408600" name="Group 24"/>
          <p:cNvGrpSpPr>
            <a:grpSpLocks/>
          </p:cNvGrpSpPr>
          <p:nvPr/>
        </p:nvGrpSpPr>
        <p:grpSpPr bwMode="auto">
          <a:xfrm>
            <a:off x="1828800" y="1143000"/>
            <a:ext cx="4267200" cy="2514600"/>
            <a:chOff x="1152" y="720"/>
            <a:chExt cx="2688" cy="1584"/>
          </a:xfrm>
        </p:grpSpPr>
        <p:sp>
          <p:nvSpPr>
            <p:cNvPr id="408586" name="Line 10"/>
            <p:cNvSpPr>
              <a:spLocks noChangeShapeType="1"/>
            </p:cNvSpPr>
            <p:nvPr/>
          </p:nvSpPr>
          <p:spPr bwMode="auto">
            <a:xfrm>
              <a:off x="1200" y="1445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3355" y="20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1492" y="1065"/>
              <a:ext cx="1724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</p:txBody>
        </p:sp>
        <p:sp>
          <p:nvSpPr>
            <p:cNvPr id="408589" name="Rectangle 13"/>
            <p:cNvSpPr>
              <a:spLocks noChangeArrowheads="1"/>
            </p:cNvSpPr>
            <p:nvPr/>
          </p:nvSpPr>
          <p:spPr bwMode="auto">
            <a:xfrm>
              <a:off x="3504" y="105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8590" name="Line 14"/>
            <p:cNvSpPr>
              <a:spLocks noChangeShapeType="1"/>
            </p:cNvSpPr>
            <p:nvPr/>
          </p:nvSpPr>
          <p:spPr bwMode="auto">
            <a:xfrm>
              <a:off x="3212" y="143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1" name="Line 15"/>
            <p:cNvSpPr>
              <a:spLocks noChangeShapeType="1"/>
            </p:cNvSpPr>
            <p:nvPr/>
          </p:nvSpPr>
          <p:spPr bwMode="auto">
            <a:xfrm>
              <a:off x="3596" y="186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4" name="Freeform 18"/>
            <p:cNvSpPr>
              <a:spLocks/>
            </p:cNvSpPr>
            <p:nvPr/>
          </p:nvSpPr>
          <p:spPr bwMode="auto">
            <a:xfrm>
              <a:off x="1152" y="720"/>
              <a:ext cx="2688" cy="480"/>
            </a:xfrm>
            <a:custGeom>
              <a:avLst/>
              <a:gdLst/>
              <a:ahLst/>
              <a:cxnLst>
                <a:cxn ang="0">
                  <a:pos x="2496" y="432"/>
                </a:cxn>
                <a:cxn ang="0">
                  <a:pos x="2688" y="432"/>
                </a:cxn>
                <a:cxn ang="0">
                  <a:pos x="268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336" y="480"/>
                </a:cxn>
              </a:cxnLst>
              <a:rect l="0" t="0" r="r" b="b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8599" name="Group 23"/>
          <p:cNvGrpSpPr>
            <a:grpSpLocks/>
          </p:cNvGrpSpPr>
          <p:nvPr/>
        </p:nvGrpSpPr>
        <p:grpSpPr bwMode="auto">
          <a:xfrm>
            <a:off x="762000" y="3733800"/>
            <a:ext cx="6400800" cy="1254125"/>
            <a:chOff x="912" y="2483"/>
            <a:chExt cx="4032" cy="790"/>
          </a:xfrm>
        </p:grpSpPr>
        <p:sp>
          <p:nvSpPr>
            <p:cNvPr id="408580" name="Line 4"/>
            <p:cNvSpPr>
              <a:spLocks noChangeShapeType="1"/>
            </p:cNvSpPr>
            <p:nvPr/>
          </p:nvSpPr>
          <p:spPr bwMode="auto">
            <a:xfrm>
              <a:off x="1440" y="326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1911" y="3063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8582" name="Rectangle 6"/>
            <p:cNvSpPr>
              <a:spLocks noChangeArrowheads="1"/>
            </p:cNvSpPr>
            <p:nvPr/>
          </p:nvSpPr>
          <p:spPr bwMode="auto"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912" y="2675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sp>
          <p:nvSpPr>
            <p:cNvPr id="408592" name="Rectangle 16"/>
            <p:cNvSpPr>
              <a:spLocks noChangeArrowheads="1"/>
            </p:cNvSpPr>
            <p:nvPr/>
          </p:nvSpPr>
          <p:spPr bwMode="auto"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3" name="Freeform 17"/>
            <p:cNvSpPr>
              <a:spLocks/>
            </p:cNvSpPr>
            <p:nvPr/>
          </p:nvSpPr>
          <p:spPr bwMode="auto">
            <a:xfrm>
              <a:off x="2493" y="257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5" name="Rectangle 19"/>
            <p:cNvSpPr>
              <a:spLocks noChangeArrowheads="1"/>
            </p:cNvSpPr>
            <p:nvPr/>
          </p:nvSpPr>
          <p:spPr bwMode="auto"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6" name="Rectangle 20"/>
            <p:cNvSpPr>
              <a:spLocks noChangeArrowheads="1"/>
            </p:cNvSpPr>
            <p:nvPr/>
          </p:nvSpPr>
          <p:spPr bwMode="auto">
            <a:xfrm>
              <a:off x="3792" y="2889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7" name="Freeform 21"/>
            <p:cNvSpPr>
              <a:spLocks/>
            </p:cNvSpPr>
            <p:nvPr/>
          </p:nvSpPr>
          <p:spPr bwMode="auto">
            <a:xfrm>
              <a:off x="3648" y="278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7742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Dependencies in Processors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200400"/>
            <a:ext cx="8294687" cy="3232150"/>
          </a:xfrm>
        </p:spPr>
        <p:txBody>
          <a:bodyPr/>
          <a:lstStyle/>
          <a:p>
            <a:pPr lvl="1"/>
            <a:r>
              <a:rPr lang="en-US"/>
              <a:t>Result from one instruction used as operand for another</a:t>
            </a:r>
          </a:p>
          <a:p>
            <a:pPr lvl="2"/>
            <a:r>
              <a:rPr lang="en-US"/>
              <a:t>Read-after-write (RAW) dependency</a:t>
            </a:r>
          </a:p>
          <a:p>
            <a:pPr lvl="1"/>
            <a:r>
              <a:rPr lang="en-US"/>
              <a:t>Very common in actual programs</a:t>
            </a:r>
          </a:p>
          <a:p>
            <a:pPr lvl="1"/>
            <a:r>
              <a:rPr lang="en-US"/>
              <a:t>Must make sure our pipeline handles these properly</a:t>
            </a:r>
          </a:p>
          <a:p>
            <a:pPr lvl="2"/>
            <a:r>
              <a:rPr lang="en-US"/>
              <a:t>Get correct results</a:t>
            </a:r>
          </a:p>
          <a:p>
            <a:pPr lvl="2"/>
            <a:r>
              <a:rPr lang="en-US"/>
              <a:t>Minimize performance impact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2667000" y="152400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sz="1200">
                <a:latin typeface="Courier New" pitchFamily="49" charset="0"/>
              </a:rPr>
              <a:t>    irmovl $50, %eax</a:t>
            </a: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667000" y="198120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    addl %eax ,  %ebx</a:t>
            </a: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2667000" y="243840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>
                <a:solidFill>
                  <a:srgbClr val="0000FF"/>
                </a:solidFill>
                <a:latin typeface="Courier New" pitchFamily="49" charset="0"/>
              </a:rPr>
              <a:t>3</a:t>
            </a:r>
            <a:r>
              <a:rPr lang="en-US" sz="1200">
                <a:latin typeface="Courier New" pitchFamily="49" charset="0"/>
              </a:rPr>
              <a:t>    mrmovl 100( %ebx ),  %edx</a:t>
            </a:r>
          </a:p>
        </p:txBody>
      </p: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3632200" y="1524000"/>
            <a:ext cx="1092200" cy="762000"/>
            <a:chOff x="2288" y="960"/>
            <a:chExt cx="688" cy="480"/>
          </a:xfrm>
        </p:grpSpPr>
        <p:sp>
          <p:nvSpPr>
            <p:cNvPr id="410631" name="Oval 7"/>
            <p:cNvSpPr>
              <a:spLocks noChangeArrowheads="1"/>
            </p:cNvSpPr>
            <p:nvPr/>
          </p:nvSpPr>
          <p:spPr bwMode="auto">
            <a:xfrm>
              <a:off x="2688" y="960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2" name="Oval 8"/>
            <p:cNvSpPr>
              <a:spLocks noChangeArrowheads="1"/>
            </p:cNvSpPr>
            <p:nvPr/>
          </p:nvSpPr>
          <p:spPr bwMode="auto">
            <a:xfrm>
              <a:off x="2288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 flipH="1">
              <a:off x="2552" y="1116"/>
              <a:ext cx="172" cy="17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4267200" y="1981200"/>
            <a:ext cx="546100" cy="762000"/>
            <a:chOff x="2688" y="1248"/>
            <a:chExt cx="344" cy="480"/>
          </a:xfrm>
        </p:grpSpPr>
        <p:sp>
          <p:nvSpPr>
            <p:cNvPr id="410633" name="Oval 9"/>
            <p:cNvSpPr>
              <a:spLocks noChangeArrowheads="1"/>
            </p:cNvSpPr>
            <p:nvPr/>
          </p:nvSpPr>
          <p:spPr bwMode="auto">
            <a:xfrm>
              <a:off x="2744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Oval 10"/>
            <p:cNvSpPr>
              <a:spLocks noChangeArrowheads="1"/>
            </p:cNvSpPr>
            <p:nvPr/>
          </p:nvSpPr>
          <p:spPr bwMode="auto">
            <a:xfrm>
              <a:off x="2688" y="1536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6" name="Line 12"/>
            <p:cNvSpPr>
              <a:spLocks noChangeShapeType="1"/>
            </p:cNvSpPr>
            <p:nvPr/>
          </p:nvSpPr>
          <p:spPr bwMode="auto">
            <a:xfrm flipH="1">
              <a:off x="2832" y="1440"/>
              <a:ext cx="5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1747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Hazards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Result does not feed back around in time for next operation</a:t>
            </a:r>
          </a:p>
          <a:p>
            <a:pPr lvl="1"/>
            <a:r>
              <a:rPr lang="en-US"/>
              <a:t>Pipelining has changed behavior of system</a:t>
            </a:r>
          </a:p>
        </p:txBody>
      </p:sp>
      <p:grpSp>
        <p:nvGrpSpPr>
          <p:cNvPr id="409622" name="Group 22"/>
          <p:cNvGrpSpPr>
            <a:grpSpLocks/>
          </p:cNvGrpSpPr>
          <p:nvPr/>
        </p:nvGrpSpPr>
        <p:grpSpPr bwMode="auto">
          <a:xfrm>
            <a:off x="1143000" y="1219200"/>
            <a:ext cx="6629400" cy="2543175"/>
            <a:chOff x="288" y="2712"/>
            <a:chExt cx="4176" cy="1602"/>
          </a:xfrm>
        </p:grpSpPr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1444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05" name="Line 5"/>
            <p:cNvSpPr>
              <a:spLocks noChangeShapeType="1"/>
            </p:cNvSpPr>
            <p:nvPr/>
          </p:nvSpPr>
          <p:spPr bwMode="auto">
            <a:xfrm>
              <a:off x="28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>
              <a:off x="1152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Line 7"/>
            <p:cNvSpPr>
              <a:spLocks noChangeShapeType="1"/>
            </p:cNvSpPr>
            <p:nvPr/>
          </p:nvSpPr>
          <p:spPr bwMode="auto">
            <a:xfrm>
              <a:off x="1536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3887" y="410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580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740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11" name="Line 11"/>
            <p:cNvSpPr>
              <a:spLocks noChangeShapeType="1"/>
            </p:cNvSpPr>
            <p:nvPr/>
          </p:nvSpPr>
          <p:spPr bwMode="auto">
            <a:xfrm>
              <a:off x="158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Line 12"/>
            <p:cNvSpPr>
              <a:spLocks noChangeShapeType="1"/>
            </p:cNvSpPr>
            <p:nvPr/>
          </p:nvSpPr>
          <p:spPr bwMode="auto">
            <a:xfrm>
              <a:off x="244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3" name="Line 13"/>
            <p:cNvSpPr>
              <a:spLocks noChangeShapeType="1"/>
            </p:cNvSpPr>
            <p:nvPr/>
          </p:nvSpPr>
          <p:spPr bwMode="auto">
            <a:xfrm>
              <a:off x="2832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4" name="Rectangle 14"/>
            <p:cNvSpPr>
              <a:spLocks noChangeArrowheads="1"/>
            </p:cNvSpPr>
            <p:nvPr/>
          </p:nvSpPr>
          <p:spPr bwMode="auto">
            <a:xfrm>
              <a:off x="1876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9615" name="Rectangle 15"/>
            <p:cNvSpPr>
              <a:spLocks noChangeArrowheads="1"/>
            </p:cNvSpPr>
            <p:nvPr/>
          </p:nvSpPr>
          <p:spPr bwMode="auto">
            <a:xfrm>
              <a:off x="4036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16" name="Line 16"/>
            <p:cNvSpPr>
              <a:spLocks noChangeShapeType="1"/>
            </p:cNvSpPr>
            <p:nvPr/>
          </p:nvSpPr>
          <p:spPr bwMode="auto">
            <a:xfrm>
              <a:off x="2880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7" name="Line 17"/>
            <p:cNvSpPr>
              <a:spLocks noChangeShapeType="1"/>
            </p:cNvSpPr>
            <p:nvPr/>
          </p:nvSpPr>
          <p:spPr bwMode="auto">
            <a:xfrm>
              <a:off x="374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8" name="Line 18"/>
            <p:cNvSpPr>
              <a:spLocks noChangeShapeType="1"/>
            </p:cNvSpPr>
            <p:nvPr/>
          </p:nvSpPr>
          <p:spPr bwMode="auto">
            <a:xfrm>
              <a:off x="4128" y="387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9" name="Rectangle 19"/>
            <p:cNvSpPr>
              <a:spLocks noChangeArrowheads="1"/>
            </p:cNvSpPr>
            <p:nvPr/>
          </p:nvSpPr>
          <p:spPr bwMode="auto">
            <a:xfrm>
              <a:off x="3172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9620" name="Line 20"/>
            <p:cNvSpPr>
              <a:spLocks noChangeShapeType="1"/>
            </p:cNvSpPr>
            <p:nvPr/>
          </p:nvSpPr>
          <p:spPr bwMode="auto">
            <a:xfrm>
              <a:off x="1536" y="40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21" name="Freeform 21"/>
            <p:cNvSpPr>
              <a:spLocks/>
            </p:cNvSpPr>
            <p:nvPr/>
          </p:nvSpPr>
          <p:spPr bwMode="auto">
            <a:xfrm>
              <a:off x="336" y="2712"/>
              <a:ext cx="4128" cy="480"/>
            </a:xfrm>
            <a:custGeom>
              <a:avLst/>
              <a:gdLst/>
              <a:ahLst/>
              <a:cxnLst>
                <a:cxn ang="0">
                  <a:pos x="3840" y="480"/>
                </a:cxn>
                <a:cxn ang="0">
                  <a:pos x="4128" y="480"/>
                </a:cxn>
                <a:cxn ang="0">
                  <a:pos x="412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240" y="480"/>
                </a:cxn>
              </a:cxnLst>
              <a:rect l="0" t="0" r="r" b="b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46" name="Group 46"/>
          <p:cNvGrpSpPr>
            <a:grpSpLocks/>
          </p:cNvGrpSpPr>
          <p:nvPr/>
        </p:nvGrpSpPr>
        <p:grpSpPr bwMode="auto">
          <a:xfrm>
            <a:off x="1905000" y="3581400"/>
            <a:ext cx="4572000" cy="1558925"/>
            <a:chOff x="144" y="3332"/>
            <a:chExt cx="2880" cy="982"/>
          </a:xfrm>
        </p:grpSpPr>
        <p:sp>
          <p:nvSpPr>
            <p:cNvPr id="409623" name="Line 23"/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143" y="410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144" y="35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409628" name="Group 28"/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409629" name="Rectangle 2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0" name="Rectangle 3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1" name="Rectangle 3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09632" name="Group 32"/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409633" name="Rectangle 3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4" name="Rectangle 3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5" name="Rectangle 3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09636" name="Group 36"/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409637" name="Rectangle 3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8" name="Rectangle 3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9" name="Rectangle 3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409640" name="Rectangle 40"/>
            <p:cNvSpPr>
              <a:spLocks noChangeArrowheads="1"/>
            </p:cNvSpPr>
            <p:nvPr/>
          </p:nvSpPr>
          <p:spPr bwMode="auto">
            <a:xfrm>
              <a:off x="144" y="390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OP4</a:t>
              </a:r>
            </a:p>
          </p:txBody>
        </p:sp>
        <p:grpSp>
          <p:nvGrpSpPr>
            <p:cNvPr id="409641" name="Group 41"/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409642" name="Rectangle 4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43" name="Rectangle 4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44" name="Rectangle 44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409645" name="Freeform 45"/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173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No Nop</a:t>
            </a:r>
          </a:p>
        </p:txBody>
      </p:sp>
      <p:grpSp>
        <p:nvGrpSpPr>
          <p:cNvPr id="427420" name="Group 412"/>
          <p:cNvGrpSpPr>
            <a:grpSpLocks/>
          </p:cNvGrpSpPr>
          <p:nvPr/>
        </p:nvGrpSpPr>
        <p:grpSpPr bwMode="auto">
          <a:xfrm>
            <a:off x="1281113" y="747713"/>
            <a:ext cx="6554787" cy="5335587"/>
            <a:chOff x="807" y="471"/>
            <a:chExt cx="4129" cy="3361"/>
          </a:xfrm>
        </p:grpSpPr>
        <p:sp>
          <p:nvSpPr>
            <p:cNvPr id="427269" name="Rectangle 261"/>
            <p:cNvSpPr>
              <a:spLocks noChangeArrowheads="1"/>
            </p:cNvSpPr>
            <p:nvPr/>
          </p:nvSpPr>
          <p:spPr bwMode="auto">
            <a:xfrm>
              <a:off x="807" y="71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0" name="Rectangle 262"/>
            <p:cNvSpPr>
              <a:spLocks noChangeArrowheads="1"/>
            </p:cNvSpPr>
            <p:nvPr/>
          </p:nvSpPr>
          <p:spPr bwMode="auto">
            <a:xfrm>
              <a:off x="865" y="750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7271" name="Rectangle 263"/>
            <p:cNvSpPr>
              <a:spLocks noChangeArrowheads="1"/>
            </p:cNvSpPr>
            <p:nvPr/>
          </p:nvSpPr>
          <p:spPr bwMode="auto">
            <a:xfrm>
              <a:off x="1367" y="75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7272" name="Rectangle 264"/>
            <p:cNvSpPr>
              <a:spLocks noChangeArrowheads="1"/>
            </p:cNvSpPr>
            <p:nvPr/>
          </p:nvSpPr>
          <p:spPr bwMode="auto">
            <a:xfrm>
              <a:off x="1803" y="750"/>
              <a:ext cx="40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7273" name="Rectangle 265"/>
            <p:cNvSpPr>
              <a:spLocks noChangeArrowheads="1"/>
            </p:cNvSpPr>
            <p:nvPr/>
          </p:nvSpPr>
          <p:spPr bwMode="auto">
            <a:xfrm>
              <a:off x="2171" y="750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7274" name="Rectangle 266"/>
            <p:cNvSpPr>
              <a:spLocks noChangeArrowheads="1"/>
            </p:cNvSpPr>
            <p:nvPr/>
          </p:nvSpPr>
          <p:spPr bwMode="auto">
            <a:xfrm>
              <a:off x="263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5" name="Rectangle 267"/>
            <p:cNvSpPr>
              <a:spLocks noChangeArrowheads="1"/>
            </p:cNvSpPr>
            <p:nvPr/>
          </p:nvSpPr>
          <p:spPr bwMode="auto">
            <a:xfrm>
              <a:off x="2748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7276" name="Rectangle 268"/>
            <p:cNvSpPr>
              <a:spLocks noChangeArrowheads="1"/>
            </p:cNvSpPr>
            <p:nvPr/>
          </p:nvSpPr>
          <p:spPr bwMode="auto">
            <a:xfrm>
              <a:off x="291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7" name="Rectangle 269"/>
            <p:cNvSpPr>
              <a:spLocks noChangeArrowheads="1"/>
            </p:cNvSpPr>
            <p:nvPr/>
          </p:nvSpPr>
          <p:spPr bwMode="auto">
            <a:xfrm>
              <a:off x="3036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7278" name="Rectangle 270"/>
            <p:cNvSpPr>
              <a:spLocks noChangeArrowheads="1"/>
            </p:cNvSpPr>
            <p:nvPr/>
          </p:nvSpPr>
          <p:spPr bwMode="auto">
            <a:xfrm>
              <a:off x="320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9" name="Rectangle 271"/>
            <p:cNvSpPr>
              <a:spLocks noChangeArrowheads="1"/>
            </p:cNvSpPr>
            <p:nvPr/>
          </p:nvSpPr>
          <p:spPr bwMode="auto">
            <a:xfrm>
              <a:off x="3324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7280" name="Rectangle 272"/>
            <p:cNvSpPr>
              <a:spLocks noChangeArrowheads="1"/>
            </p:cNvSpPr>
            <p:nvPr/>
          </p:nvSpPr>
          <p:spPr bwMode="auto">
            <a:xfrm>
              <a:off x="3495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1" name="Rectangle 273"/>
            <p:cNvSpPr>
              <a:spLocks noChangeArrowheads="1"/>
            </p:cNvSpPr>
            <p:nvPr/>
          </p:nvSpPr>
          <p:spPr bwMode="auto">
            <a:xfrm>
              <a:off x="3612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7282" name="Rectangle 274"/>
            <p:cNvSpPr>
              <a:spLocks noChangeArrowheads="1"/>
            </p:cNvSpPr>
            <p:nvPr/>
          </p:nvSpPr>
          <p:spPr bwMode="auto">
            <a:xfrm>
              <a:off x="3783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3" name="Rectangle 275"/>
            <p:cNvSpPr>
              <a:spLocks noChangeArrowheads="1"/>
            </p:cNvSpPr>
            <p:nvPr/>
          </p:nvSpPr>
          <p:spPr bwMode="auto">
            <a:xfrm>
              <a:off x="3900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7284" name="Rectangle 276"/>
            <p:cNvSpPr>
              <a:spLocks noChangeArrowheads="1"/>
            </p:cNvSpPr>
            <p:nvPr/>
          </p:nvSpPr>
          <p:spPr bwMode="auto">
            <a:xfrm>
              <a:off x="407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5" name="Rectangle 277"/>
            <p:cNvSpPr>
              <a:spLocks noChangeArrowheads="1"/>
            </p:cNvSpPr>
            <p:nvPr/>
          </p:nvSpPr>
          <p:spPr bwMode="auto">
            <a:xfrm>
              <a:off x="4188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7286" name="Rectangle 278"/>
            <p:cNvSpPr>
              <a:spLocks noChangeArrowheads="1"/>
            </p:cNvSpPr>
            <p:nvPr/>
          </p:nvSpPr>
          <p:spPr bwMode="auto">
            <a:xfrm>
              <a:off x="435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7" name="Rectangle 279"/>
            <p:cNvSpPr>
              <a:spLocks noChangeArrowheads="1"/>
            </p:cNvSpPr>
            <p:nvPr/>
          </p:nvSpPr>
          <p:spPr bwMode="auto">
            <a:xfrm>
              <a:off x="4476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7288" name="Rectangle 280"/>
            <p:cNvSpPr>
              <a:spLocks noChangeArrowheads="1"/>
            </p:cNvSpPr>
            <p:nvPr/>
          </p:nvSpPr>
          <p:spPr bwMode="auto">
            <a:xfrm>
              <a:off x="464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9" name="Rectangle 281"/>
            <p:cNvSpPr>
              <a:spLocks noChangeArrowheads="1"/>
            </p:cNvSpPr>
            <p:nvPr/>
          </p:nvSpPr>
          <p:spPr bwMode="auto">
            <a:xfrm>
              <a:off x="4764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7290" name="Rectangle 282"/>
            <p:cNvSpPr>
              <a:spLocks noChangeArrowheads="1"/>
            </p:cNvSpPr>
            <p:nvPr/>
          </p:nvSpPr>
          <p:spPr bwMode="auto">
            <a:xfrm>
              <a:off x="2631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1" name="Rectangle 283"/>
            <p:cNvSpPr>
              <a:spLocks noChangeArrowheads="1"/>
            </p:cNvSpPr>
            <p:nvPr/>
          </p:nvSpPr>
          <p:spPr bwMode="auto">
            <a:xfrm>
              <a:off x="2736" y="739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292" name="Rectangle 284"/>
            <p:cNvSpPr>
              <a:spLocks noChangeArrowheads="1"/>
            </p:cNvSpPr>
            <p:nvPr/>
          </p:nvSpPr>
          <p:spPr bwMode="auto">
            <a:xfrm>
              <a:off x="2919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3" name="Rectangle 285"/>
            <p:cNvSpPr>
              <a:spLocks noChangeArrowheads="1"/>
            </p:cNvSpPr>
            <p:nvPr/>
          </p:nvSpPr>
          <p:spPr bwMode="auto">
            <a:xfrm>
              <a:off x="3017" y="739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294" name="Rectangle 286"/>
            <p:cNvSpPr>
              <a:spLocks noChangeArrowheads="1"/>
            </p:cNvSpPr>
            <p:nvPr/>
          </p:nvSpPr>
          <p:spPr bwMode="auto">
            <a:xfrm>
              <a:off x="3207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5" name="Rectangle 287"/>
            <p:cNvSpPr>
              <a:spLocks noChangeArrowheads="1"/>
            </p:cNvSpPr>
            <p:nvPr/>
          </p:nvSpPr>
          <p:spPr bwMode="auto">
            <a:xfrm>
              <a:off x="3308" y="739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296" name="Rectangle 288"/>
            <p:cNvSpPr>
              <a:spLocks noChangeArrowheads="1"/>
            </p:cNvSpPr>
            <p:nvPr/>
          </p:nvSpPr>
          <p:spPr bwMode="auto">
            <a:xfrm>
              <a:off x="3495" y="71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7" name="Rectangle 289"/>
            <p:cNvSpPr>
              <a:spLocks noChangeArrowheads="1"/>
            </p:cNvSpPr>
            <p:nvPr/>
          </p:nvSpPr>
          <p:spPr bwMode="auto">
            <a:xfrm>
              <a:off x="3585" y="739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298" name="Rectangle 290"/>
            <p:cNvSpPr>
              <a:spLocks noChangeArrowheads="1"/>
            </p:cNvSpPr>
            <p:nvPr/>
          </p:nvSpPr>
          <p:spPr bwMode="auto">
            <a:xfrm>
              <a:off x="4071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9" name="Rectangle 291"/>
            <p:cNvSpPr>
              <a:spLocks noChangeArrowheads="1"/>
            </p:cNvSpPr>
            <p:nvPr/>
          </p:nvSpPr>
          <p:spPr bwMode="auto">
            <a:xfrm>
              <a:off x="4152" y="931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00" name="Rectangle 292"/>
            <p:cNvSpPr>
              <a:spLocks noChangeArrowheads="1"/>
            </p:cNvSpPr>
            <p:nvPr/>
          </p:nvSpPr>
          <p:spPr bwMode="auto">
            <a:xfrm>
              <a:off x="807" y="90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1" name="Rectangle 293"/>
            <p:cNvSpPr>
              <a:spLocks noChangeArrowheads="1"/>
            </p:cNvSpPr>
            <p:nvPr/>
          </p:nvSpPr>
          <p:spPr bwMode="auto">
            <a:xfrm>
              <a:off x="865" y="942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0x006: </a:t>
              </a:r>
              <a:endParaRPr lang="en-US"/>
            </a:p>
          </p:txBody>
        </p:sp>
        <p:sp>
          <p:nvSpPr>
            <p:cNvPr id="427302" name="Rectangle 294"/>
            <p:cNvSpPr>
              <a:spLocks noChangeArrowheads="1"/>
            </p:cNvSpPr>
            <p:nvPr/>
          </p:nvSpPr>
          <p:spPr bwMode="auto">
            <a:xfrm>
              <a:off x="1367" y="942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7303" name="Rectangle 295"/>
            <p:cNvSpPr>
              <a:spLocks noChangeArrowheads="1"/>
            </p:cNvSpPr>
            <p:nvPr/>
          </p:nvSpPr>
          <p:spPr bwMode="auto">
            <a:xfrm>
              <a:off x="1870" y="942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7304" name="Rectangle 296"/>
            <p:cNvSpPr>
              <a:spLocks noChangeArrowheads="1"/>
            </p:cNvSpPr>
            <p:nvPr/>
          </p:nvSpPr>
          <p:spPr bwMode="auto">
            <a:xfrm>
              <a:off x="2171" y="942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7305" name="Rectangle 297"/>
            <p:cNvSpPr>
              <a:spLocks noChangeArrowheads="1"/>
            </p:cNvSpPr>
            <p:nvPr/>
          </p:nvSpPr>
          <p:spPr bwMode="auto">
            <a:xfrm>
              <a:off x="2919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6" name="Rectangle 298"/>
            <p:cNvSpPr>
              <a:spLocks noChangeArrowheads="1"/>
            </p:cNvSpPr>
            <p:nvPr/>
          </p:nvSpPr>
          <p:spPr bwMode="auto">
            <a:xfrm>
              <a:off x="3024" y="931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07" name="Rectangle 299"/>
            <p:cNvSpPr>
              <a:spLocks noChangeArrowheads="1"/>
            </p:cNvSpPr>
            <p:nvPr/>
          </p:nvSpPr>
          <p:spPr bwMode="auto">
            <a:xfrm>
              <a:off x="3207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8" name="Rectangle 300"/>
            <p:cNvSpPr>
              <a:spLocks noChangeArrowheads="1"/>
            </p:cNvSpPr>
            <p:nvPr/>
          </p:nvSpPr>
          <p:spPr bwMode="auto">
            <a:xfrm>
              <a:off x="3305" y="93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09" name="Rectangle 301"/>
            <p:cNvSpPr>
              <a:spLocks noChangeArrowheads="1"/>
            </p:cNvSpPr>
            <p:nvPr/>
          </p:nvSpPr>
          <p:spPr bwMode="auto">
            <a:xfrm>
              <a:off x="3495" y="90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0" name="Rectangle 302"/>
            <p:cNvSpPr>
              <a:spLocks noChangeArrowheads="1"/>
            </p:cNvSpPr>
            <p:nvPr/>
          </p:nvSpPr>
          <p:spPr bwMode="auto">
            <a:xfrm>
              <a:off x="3596" y="931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11" name="Rectangle 303"/>
            <p:cNvSpPr>
              <a:spLocks noChangeArrowheads="1"/>
            </p:cNvSpPr>
            <p:nvPr/>
          </p:nvSpPr>
          <p:spPr bwMode="auto">
            <a:xfrm>
              <a:off x="3783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2" name="Rectangle 304"/>
            <p:cNvSpPr>
              <a:spLocks noChangeArrowheads="1"/>
            </p:cNvSpPr>
            <p:nvPr/>
          </p:nvSpPr>
          <p:spPr bwMode="auto">
            <a:xfrm>
              <a:off x="3873" y="931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13" name="Rectangle 305"/>
            <p:cNvSpPr>
              <a:spLocks noChangeArrowheads="1"/>
            </p:cNvSpPr>
            <p:nvPr/>
          </p:nvSpPr>
          <p:spPr bwMode="auto">
            <a:xfrm>
              <a:off x="3783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4" name="Rectangle 306"/>
            <p:cNvSpPr>
              <a:spLocks noChangeArrowheads="1"/>
            </p:cNvSpPr>
            <p:nvPr/>
          </p:nvSpPr>
          <p:spPr bwMode="auto">
            <a:xfrm>
              <a:off x="3864" y="739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15" name="Rectangle 307"/>
            <p:cNvSpPr>
              <a:spLocks noChangeArrowheads="1"/>
            </p:cNvSpPr>
            <p:nvPr/>
          </p:nvSpPr>
          <p:spPr bwMode="auto">
            <a:xfrm>
              <a:off x="3207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6" name="Rectangle 308"/>
            <p:cNvSpPr>
              <a:spLocks noChangeArrowheads="1"/>
            </p:cNvSpPr>
            <p:nvPr/>
          </p:nvSpPr>
          <p:spPr bwMode="auto">
            <a:xfrm>
              <a:off x="3312" y="1123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17" name="Rectangle 309"/>
            <p:cNvSpPr>
              <a:spLocks noChangeArrowheads="1"/>
            </p:cNvSpPr>
            <p:nvPr/>
          </p:nvSpPr>
          <p:spPr bwMode="auto">
            <a:xfrm>
              <a:off x="3495" y="109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8" name="Rectangle 310"/>
            <p:cNvSpPr>
              <a:spLocks noChangeArrowheads="1"/>
            </p:cNvSpPr>
            <p:nvPr/>
          </p:nvSpPr>
          <p:spPr bwMode="auto">
            <a:xfrm>
              <a:off x="3593" y="1123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19" name="Rectangle 311"/>
            <p:cNvSpPr>
              <a:spLocks noChangeArrowheads="1"/>
            </p:cNvSpPr>
            <p:nvPr/>
          </p:nvSpPr>
          <p:spPr bwMode="auto">
            <a:xfrm>
              <a:off x="3783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0" name="Rectangle 312"/>
            <p:cNvSpPr>
              <a:spLocks noChangeArrowheads="1"/>
            </p:cNvSpPr>
            <p:nvPr/>
          </p:nvSpPr>
          <p:spPr bwMode="auto">
            <a:xfrm>
              <a:off x="3884" y="1123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21" name="Rectangle 313"/>
            <p:cNvSpPr>
              <a:spLocks noChangeArrowheads="1"/>
            </p:cNvSpPr>
            <p:nvPr/>
          </p:nvSpPr>
          <p:spPr bwMode="auto">
            <a:xfrm>
              <a:off x="4071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2" name="Rectangle 314"/>
            <p:cNvSpPr>
              <a:spLocks noChangeArrowheads="1"/>
            </p:cNvSpPr>
            <p:nvPr/>
          </p:nvSpPr>
          <p:spPr bwMode="auto">
            <a:xfrm>
              <a:off x="4161" y="1123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23" name="Rectangle 315"/>
            <p:cNvSpPr>
              <a:spLocks noChangeArrowheads="1"/>
            </p:cNvSpPr>
            <p:nvPr/>
          </p:nvSpPr>
          <p:spPr bwMode="auto">
            <a:xfrm>
              <a:off x="4359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4" name="Rectangle 316"/>
            <p:cNvSpPr>
              <a:spLocks noChangeArrowheads="1"/>
            </p:cNvSpPr>
            <p:nvPr/>
          </p:nvSpPr>
          <p:spPr bwMode="auto">
            <a:xfrm>
              <a:off x="4440" y="112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25" name="Rectangle 317"/>
            <p:cNvSpPr>
              <a:spLocks noChangeArrowheads="1"/>
            </p:cNvSpPr>
            <p:nvPr/>
          </p:nvSpPr>
          <p:spPr bwMode="auto">
            <a:xfrm>
              <a:off x="807" y="109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6" name="Rectangle 318"/>
            <p:cNvSpPr>
              <a:spLocks noChangeArrowheads="1"/>
            </p:cNvSpPr>
            <p:nvPr/>
          </p:nvSpPr>
          <p:spPr bwMode="auto">
            <a:xfrm>
              <a:off x="865" y="1134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0x00c: </a:t>
              </a:r>
              <a:endParaRPr lang="en-US"/>
            </a:p>
          </p:txBody>
        </p:sp>
        <p:sp>
          <p:nvSpPr>
            <p:cNvPr id="427327" name="Rectangle 319"/>
            <p:cNvSpPr>
              <a:spLocks noChangeArrowheads="1"/>
            </p:cNvSpPr>
            <p:nvPr/>
          </p:nvSpPr>
          <p:spPr bwMode="auto">
            <a:xfrm>
              <a:off x="1367" y="1134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addl</a:t>
              </a:r>
              <a:endParaRPr lang="en-US"/>
            </a:p>
          </p:txBody>
        </p:sp>
        <p:sp>
          <p:nvSpPr>
            <p:cNvPr id="427328" name="Rectangle 320"/>
            <p:cNvSpPr>
              <a:spLocks noChangeArrowheads="1"/>
            </p:cNvSpPr>
            <p:nvPr/>
          </p:nvSpPr>
          <p:spPr bwMode="auto">
            <a:xfrm>
              <a:off x="1669" y="113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7329" name="Rectangle 321"/>
            <p:cNvSpPr>
              <a:spLocks noChangeArrowheads="1"/>
            </p:cNvSpPr>
            <p:nvPr/>
          </p:nvSpPr>
          <p:spPr bwMode="auto">
            <a:xfrm>
              <a:off x="1769" y="113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7330" name="Rectangle 322"/>
            <p:cNvSpPr>
              <a:spLocks noChangeArrowheads="1"/>
            </p:cNvSpPr>
            <p:nvPr/>
          </p:nvSpPr>
          <p:spPr bwMode="auto">
            <a:xfrm>
              <a:off x="1937" y="1134"/>
              <a:ext cx="20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7331" name="Rectangle 323"/>
            <p:cNvSpPr>
              <a:spLocks noChangeArrowheads="1"/>
            </p:cNvSpPr>
            <p:nvPr/>
          </p:nvSpPr>
          <p:spPr bwMode="auto">
            <a:xfrm>
              <a:off x="2104" y="113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7332" name="Rectangle 324"/>
            <p:cNvSpPr>
              <a:spLocks noChangeArrowheads="1"/>
            </p:cNvSpPr>
            <p:nvPr/>
          </p:nvSpPr>
          <p:spPr bwMode="auto">
            <a:xfrm>
              <a:off x="3495" y="128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3" name="Rectangle 325"/>
            <p:cNvSpPr>
              <a:spLocks noChangeArrowheads="1"/>
            </p:cNvSpPr>
            <p:nvPr/>
          </p:nvSpPr>
          <p:spPr bwMode="auto">
            <a:xfrm>
              <a:off x="3600" y="1315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34" name="Rectangle 326"/>
            <p:cNvSpPr>
              <a:spLocks noChangeArrowheads="1"/>
            </p:cNvSpPr>
            <p:nvPr/>
          </p:nvSpPr>
          <p:spPr bwMode="auto">
            <a:xfrm>
              <a:off x="3783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5" name="Rectangle 327"/>
            <p:cNvSpPr>
              <a:spLocks noChangeArrowheads="1"/>
            </p:cNvSpPr>
            <p:nvPr/>
          </p:nvSpPr>
          <p:spPr bwMode="auto">
            <a:xfrm>
              <a:off x="3881" y="1315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36" name="Rectangle 328"/>
            <p:cNvSpPr>
              <a:spLocks noChangeArrowheads="1"/>
            </p:cNvSpPr>
            <p:nvPr/>
          </p:nvSpPr>
          <p:spPr bwMode="auto">
            <a:xfrm>
              <a:off x="4071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7" name="Rectangle 329"/>
            <p:cNvSpPr>
              <a:spLocks noChangeArrowheads="1"/>
            </p:cNvSpPr>
            <p:nvPr/>
          </p:nvSpPr>
          <p:spPr bwMode="auto">
            <a:xfrm>
              <a:off x="4172" y="1315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38" name="Rectangle 330"/>
            <p:cNvSpPr>
              <a:spLocks noChangeArrowheads="1"/>
            </p:cNvSpPr>
            <p:nvPr/>
          </p:nvSpPr>
          <p:spPr bwMode="auto">
            <a:xfrm>
              <a:off x="4359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9" name="Rectangle 331"/>
            <p:cNvSpPr>
              <a:spLocks noChangeArrowheads="1"/>
            </p:cNvSpPr>
            <p:nvPr/>
          </p:nvSpPr>
          <p:spPr bwMode="auto">
            <a:xfrm>
              <a:off x="4449" y="1315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40" name="Rectangle 332"/>
            <p:cNvSpPr>
              <a:spLocks noChangeArrowheads="1"/>
            </p:cNvSpPr>
            <p:nvPr/>
          </p:nvSpPr>
          <p:spPr bwMode="auto">
            <a:xfrm>
              <a:off x="4647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1" name="Rectangle 333"/>
            <p:cNvSpPr>
              <a:spLocks noChangeArrowheads="1"/>
            </p:cNvSpPr>
            <p:nvPr/>
          </p:nvSpPr>
          <p:spPr bwMode="auto">
            <a:xfrm>
              <a:off x="4728" y="1315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42" name="Rectangle 334"/>
            <p:cNvSpPr>
              <a:spLocks noChangeArrowheads="1"/>
            </p:cNvSpPr>
            <p:nvPr/>
          </p:nvSpPr>
          <p:spPr bwMode="auto">
            <a:xfrm>
              <a:off x="807" y="128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3" name="Rectangle 335"/>
            <p:cNvSpPr>
              <a:spLocks noChangeArrowheads="1"/>
            </p:cNvSpPr>
            <p:nvPr/>
          </p:nvSpPr>
          <p:spPr bwMode="auto">
            <a:xfrm>
              <a:off x="865" y="1326"/>
              <a:ext cx="8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0x00e: halt</a:t>
              </a:r>
              <a:endParaRPr lang="en-US"/>
            </a:p>
          </p:txBody>
        </p:sp>
        <p:sp>
          <p:nvSpPr>
            <p:cNvPr id="427344" name="Rectangle 336"/>
            <p:cNvSpPr>
              <a:spLocks noChangeArrowheads="1"/>
            </p:cNvSpPr>
            <p:nvPr/>
          </p:nvSpPr>
          <p:spPr bwMode="auto">
            <a:xfrm>
              <a:off x="807" y="51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5" name="Rectangle 337"/>
            <p:cNvSpPr>
              <a:spLocks noChangeArrowheads="1"/>
            </p:cNvSpPr>
            <p:nvPr/>
          </p:nvSpPr>
          <p:spPr bwMode="auto">
            <a:xfrm>
              <a:off x="898" y="553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demo-h0.ys</a:t>
              </a:r>
              <a:endParaRPr lang="en-US"/>
            </a:p>
          </p:txBody>
        </p:sp>
        <p:sp>
          <p:nvSpPr>
            <p:cNvPr id="427346" name="Line 338"/>
            <p:cNvSpPr>
              <a:spLocks noChangeShapeType="1"/>
            </p:cNvSpPr>
            <p:nvPr/>
          </p:nvSpPr>
          <p:spPr bwMode="auto">
            <a:xfrm flipH="1">
              <a:off x="3015" y="1479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7" name="Line 339"/>
            <p:cNvSpPr>
              <a:spLocks noChangeShapeType="1"/>
            </p:cNvSpPr>
            <p:nvPr/>
          </p:nvSpPr>
          <p:spPr bwMode="auto">
            <a:xfrm>
              <a:off x="3783" y="1479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8" name="Rectangle 340"/>
            <p:cNvSpPr>
              <a:spLocks noChangeArrowheads="1"/>
            </p:cNvSpPr>
            <p:nvPr/>
          </p:nvSpPr>
          <p:spPr bwMode="auto">
            <a:xfrm>
              <a:off x="3015" y="2583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9" name="Rectangle 341"/>
            <p:cNvSpPr>
              <a:spLocks noChangeArrowheads="1"/>
            </p:cNvSpPr>
            <p:nvPr/>
          </p:nvSpPr>
          <p:spPr bwMode="auto">
            <a:xfrm>
              <a:off x="3572" y="262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grpSp>
          <p:nvGrpSpPr>
            <p:cNvPr id="427419" name="Group 411"/>
            <p:cNvGrpSpPr>
              <a:grpSpLocks/>
            </p:cNvGrpSpPr>
            <p:nvPr/>
          </p:nvGrpSpPr>
          <p:grpSpPr bwMode="auto">
            <a:xfrm>
              <a:off x="3015" y="1719"/>
              <a:ext cx="1729" cy="2113"/>
              <a:chOff x="3015" y="1719"/>
              <a:chExt cx="1729" cy="2113"/>
            </a:xfrm>
          </p:grpSpPr>
          <p:sp>
            <p:nvSpPr>
              <p:cNvPr id="427350" name="Rectangle 342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51" name="Rectangle 343"/>
              <p:cNvSpPr>
                <a:spLocks noChangeArrowheads="1"/>
              </p:cNvSpPr>
              <p:nvPr/>
            </p:nvSpPr>
            <p:spPr bwMode="auto">
              <a:xfrm>
                <a:off x="3569" y="32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7352" name="Rectangle 344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53" name="Rectangle 345"/>
              <p:cNvSpPr>
                <a:spLocks noChangeArrowheads="1"/>
              </p:cNvSpPr>
              <p:nvPr/>
            </p:nvSpPr>
            <p:spPr bwMode="auto">
              <a:xfrm>
                <a:off x="3101" y="347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7354" name="Rectangle 346"/>
              <p:cNvSpPr>
                <a:spLocks noChangeArrowheads="1"/>
              </p:cNvSpPr>
              <p:nvPr/>
            </p:nvSpPr>
            <p:spPr bwMode="auto">
              <a:xfrm>
                <a:off x="3325" y="3475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55" name="Rectangle 347"/>
              <p:cNvSpPr>
                <a:spLocks noChangeArrowheads="1"/>
              </p:cNvSpPr>
              <p:nvPr/>
            </p:nvSpPr>
            <p:spPr bwMode="auto">
              <a:xfrm>
                <a:off x="3456" y="3479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56" name="Rectangle 348"/>
              <p:cNvSpPr>
                <a:spLocks noChangeArrowheads="1"/>
              </p:cNvSpPr>
              <p:nvPr/>
            </p:nvSpPr>
            <p:spPr bwMode="auto">
              <a:xfrm>
                <a:off x="3568" y="349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57" name="Rectangle 349"/>
              <p:cNvSpPr>
                <a:spLocks noChangeArrowheads="1"/>
              </p:cNvSpPr>
              <p:nvPr/>
            </p:nvSpPr>
            <p:spPr bwMode="auto">
              <a:xfrm>
                <a:off x="3668" y="349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7358" name="Rectangle 350"/>
              <p:cNvSpPr>
                <a:spLocks noChangeArrowheads="1"/>
              </p:cNvSpPr>
              <p:nvPr/>
            </p:nvSpPr>
            <p:spPr bwMode="auto">
              <a:xfrm>
                <a:off x="3836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59" name="Rectangle 351"/>
              <p:cNvSpPr>
                <a:spLocks noChangeArrowheads="1"/>
              </p:cNvSpPr>
              <p:nvPr/>
            </p:nvSpPr>
            <p:spPr bwMode="auto">
              <a:xfrm>
                <a:off x="3898" y="347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60" name="Rectangle 352"/>
              <p:cNvSpPr>
                <a:spLocks noChangeArrowheads="1"/>
              </p:cNvSpPr>
              <p:nvPr/>
            </p:nvSpPr>
            <p:spPr bwMode="auto">
              <a:xfrm>
                <a:off x="3994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61" name="Rectangle 353"/>
              <p:cNvSpPr>
                <a:spLocks noChangeArrowheads="1"/>
              </p:cNvSpPr>
              <p:nvPr/>
            </p:nvSpPr>
            <p:spPr bwMode="auto">
              <a:xfrm>
                <a:off x="3101" y="362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7362" name="Rectangle 354"/>
              <p:cNvSpPr>
                <a:spLocks noChangeArrowheads="1"/>
              </p:cNvSpPr>
              <p:nvPr/>
            </p:nvSpPr>
            <p:spPr bwMode="auto">
              <a:xfrm>
                <a:off x="3325" y="3622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63" name="Rectangle 355"/>
              <p:cNvSpPr>
                <a:spLocks noChangeArrowheads="1"/>
              </p:cNvSpPr>
              <p:nvPr/>
            </p:nvSpPr>
            <p:spPr bwMode="auto">
              <a:xfrm>
                <a:off x="3456" y="3626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64" name="Rectangle 356"/>
              <p:cNvSpPr>
                <a:spLocks noChangeArrowheads="1"/>
              </p:cNvSpPr>
              <p:nvPr/>
            </p:nvSpPr>
            <p:spPr bwMode="auto">
              <a:xfrm>
                <a:off x="3568" y="3638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65" name="Rectangle 357"/>
              <p:cNvSpPr>
                <a:spLocks noChangeArrowheads="1"/>
              </p:cNvSpPr>
              <p:nvPr/>
            </p:nvSpPr>
            <p:spPr bwMode="auto">
              <a:xfrm>
                <a:off x="3668" y="3638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7366" name="Rectangle 358"/>
              <p:cNvSpPr>
                <a:spLocks noChangeArrowheads="1"/>
              </p:cNvSpPr>
              <p:nvPr/>
            </p:nvSpPr>
            <p:spPr bwMode="auto">
              <a:xfrm>
                <a:off x="3836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67" name="Rectangle 359"/>
              <p:cNvSpPr>
                <a:spLocks noChangeArrowheads="1"/>
              </p:cNvSpPr>
              <p:nvPr/>
            </p:nvSpPr>
            <p:spPr bwMode="auto">
              <a:xfrm>
                <a:off x="3898" y="3626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68" name="Rectangle 360"/>
              <p:cNvSpPr>
                <a:spLocks noChangeArrowheads="1"/>
              </p:cNvSpPr>
              <p:nvPr/>
            </p:nvSpPr>
            <p:spPr bwMode="auto">
              <a:xfrm>
                <a:off x="3994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69" name="Rectangle 361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70" name="Rectangle 362"/>
              <p:cNvSpPr>
                <a:spLocks noChangeArrowheads="1"/>
              </p:cNvSpPr>
              <p:nvPr/>
            </p:nvSpPr>
            <p:spPr bwMode="auto">
              <a:xfrm>
                <a:off x="3569" y="32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7371" name="Rectangle 363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72" name="Rectangle 364"/>
              <p:cNvSpPr>
                <a:spLocks noChangeArrowheads="1"/>
              </p:cNvSpPr>
              <p:nvPr/>
            </p:nvSpPr>
            <p:spPr bwMode="auto">
              <a:xfrm>
                <a:off x="3101" y="347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7373" name="Rectangle 365"/>
              <p:cNvSpPr>
                <a:spLocks noChangeArrowheads="1"/>
              </p:cNvSpPr>
              <p:nvPr/>
            </p:nvSpPr>
            <p:spPr bwMode="auto">
              <a:xfrm>
                <a:off x="3325" y="3475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74" name="Rectangle 366"/>
              <p:cNvSpPr>
                <a:spLocks noChangeArrowheads="1"/>
              </p:cNvSpPr>
              <p:nvPr/>
            </p:nvSpPr>
            <p:spPr bwMode="auto">
              <a:xfrm>
                <a:off x="3456" y="3479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75" name="Rectangle 367"/>
              <p:cNvSpPr>
                <a:spLocks noChangeArrowheads="1"/>
              </p:cNvSpPr>
              <p:nvPr/>
            </p:nvSpPr>
            <p:spPr bwMode="auto">
              <a:xfrm>
                <a:off x="3568" y="349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76" name="Rectangle 368"/>
              <p:cNvSpPr>
                <a:spLocks noChangeArrowheads="1"/>
              </p:cNvSpPr>
              <p:nvPr/>
            </p:nvSpPr>
            <p:spPr bwMode="auto">
              <a:xfrm>
                <a:off x="3668" y="349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7377" name="Rectangle 369"/>
              <p:cNvSpPr>
                <a:spLocks noChangeArrowheads="1"/>
              </p:cNvSpPr>
              <p:nvPr/>
            </p:nvSpPr>
            <p:spPr bwMode="auto">
              <a:xfrm>
                <a:off x="3836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78" name="Rectangle 370"/>
              <p:cNvSpPr>
                <a:spLocks noChangeArrowheads="1"/>
              </p:cNvSpPr>
              <p:nvPr/>
            </p:nvSpPr>
            <p:spPr bwMode="auto">
              <a:xfrm>
                <a:off x="3898" y="347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79" name="Rectangle 371"/>
              <p:cNvSpPr>
                <a:spLocks noChangeArrowheads="1"/>
              </p:cNvSpPr>
              <p:nvPr/>
            </p:nvSpPr>
            <p:spPr bwMode="auto">
              <a:xfrm>
                <a:off x="3994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80" name="Rectangle 372"/>
              <p:cNvSpPr>
                <a:spLocks noChangeArrowheads="1"/>
              </p:cNvSpPr>
              <p:nvPr/>
            </p:nvSpPr>
            <p:spPr bwMode="auto">
              <a:xfrm>
                <a:off x="3101" y="362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7381" name="Rectangle 373"/>
              <p:cNvSpPr>
                <a:spLocks noChangeArrowheads="1"/>
              </p:cNvSpPr>
              <p:nvPr/>
            </p:nvSpPr>
            <p:spPr bwMode="auto">
              <a:xfrm>
                <a:off x="3325" y="3622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82" name="Rectangle 374"/>
              <p:cNvSpPr>
                <a:spLocks noChangeArrowheads="1"/>
              </p:cNvSpPr>
              <p:nvPr/>
            </p:nvSpPr>
            <p:spPr bwMode="auto">
              <a:xfrm>
                <a:off x="3456" y="3626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83" name="Rectangle 375"/>
              <p:cNvSpPr>
                <a:spLocks noChangeArrowheads="1"/>
              </p:cNvSpPr>
              <p:nvPr/>
            </p:nvSpPr>
            <p:spPr bwMode="auto">
              <a:xfrm>
                <a:off x="3568" y="3638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84" name="Rectangle 376"/>
              <p:cNvSpPr>
                <a:spLocks noChangeArrowheads="1"/>
              </p:cNvSpPr>
              <p:nvPr/>
            </p:nvSpPr>
            <p:spPr bwMode="auto">
              <a:xfrm>
                <a:off x="3668" y="3638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7385" name="Rectangle 377"/>
              <p:cNvSpPr>
                <a:spLocks noChangeArrowheads="1"/>
              </p:cNvSpPr>
              <p:nvPr/>
            </p:nvSpPr>
            <p:spPr bwMode="auto">
              <a:xfrm>
                <a:off x="3836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86" name="Rectangle 378"/>
              <p:cNvSpPr>
                <a:spLocks noChangeArrowheads="1"/>
              </p:cNvSpPr>
              <p:nvPr/>
            </p:nvSpPr>
            <p:spPr bwMode="auto">
              <a:xfrm>
                <a:off x="3898" y="3626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87" name="Rectangle 379"/>
              <p:cNvSpPr>
                <a:spLocks noChangeArrowheads="1"/>
              </p:cNvSpPr>
              <p:nvPr/>
            </p:nvSpPr>
            <p:spPr bwMode="auto">
              <a:xfrm>
                <a:off x="3994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88" name="Rectangle 380"/>
              <p:cNvSpPr>
                <a:spLocks noChangeArrowheads="1"/>
              </p:cNvSpPr>
              <p:nvPr/>
            </p:nvSpPr>
            <p:spPr bwMode="auto">
              <a:xfrm>
                <a:off x="3015" y="1719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89" name="Rectangle 381"/>
              <p:cNvSpPr>
                <a:spLocks noChangeArrowheads="1"/>
              </p:cNvSpPr>
              <p:nvPr/>
            </p:nvSpPr>
            <p:spPr bwMode="auto">
              <a:xfrm>
                <a:off x="3403" y="1757"/>
                <a:ext cx="480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4</a:t>
                </a:r>
                <a:endParaRPr lang="en-US"/>
              </a:p>
            </p:txBody>
          </p:sp>
          <p:grpSp>
            <p:nvGrpSpPr>
              <p:cNvPr id="427392" name="Group 384"/>
              <p:cNvGrpSpPr>
                <a:grpSpLocks/>
              </p:cNvGrpSpPr>
              <p:nvPr/>
            </p:nvGrpSpPr>
            <p:grpSpPr bwMode="auto">
              <a:xfrm>
                <a:off x="4071" y="3495"/>
                <a:ext cx="336" cy="149"/>
                <a:chOff x="4071" y="3495"/>
                <a:chExt cx="336" cy="149"/>
              </a:xfrm>
            </p:grpSpPr>
            <p:sp>
              <p:nvSpPr>
                <p:cNvPr id="427390" name="Line 382"/>
                <p:cNvSpPr>
                  <a:spLocks noChangeShapeType="1"/>
                </p:cNvSpPr>
                <p:nvPr/>
              </p:nvSpPr>
              <p:spPr bwMode="auto">
                <a:xfrm flipH="1">
                  <a:off x="4126" y="349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391" name="Freeform 383"/>
                <p:cNvSpPr>
                  <a:spLocks/>
                </p:cNvSpPr>
                <p:nvPr/>
              </p:nvSpPr>
              <p:spPr bwMode="auto">
                <a:xfrm>
                  <a:off x="4071" y="358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7393" name="Rectangle 385"/>
              <p:cNvSpPr>
                <a:spLocks noChangeArrowheads="1"/>
              </p:cNvSpPr>
              <p:nvPr/>
            </p:nvSpPr>
            <p:spPr bwMode="auto">
              <a:xfrm>
                <a:off x="4379" y="335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4" name="Rectangle 386"/>
              <p:cNvSpPr>
                <a:spLocks noChangeArrowheads="1"/>
              </p:cNvSpPr>
              <p:nvPr/>
            </p:nvSpPr>
            <p:spPr bwMode="auto">
              <a:xfrm>
                <a:off x="4437" y="3387"/>
                <a:ext cx="297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  <p:sp>
            <p:nvSpPr>
              <p:cNvPr id="427395" name="Rectangle 387"/>
              <p:cNvSpPr>
                <a:spLocks noChangeArrowheads="1"/>
              </p:cNvSpPr>
              <p:nvPr/>
            </p:nvSpPr>
            <p:spPr bwMode="auto">
              <a:xfrm>
                <a:off x="3015" y="195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6" name="Rectangle 388"/>
              <p:cNvSpPr>
                <a:spLocks noChangeArrowheads="1"/>
              </p:cNvSpPr>
              <p:nvPr/>
            </p:nvSpPr>
            <p:spPr bwMode="auto">
              <a:xfrm>
                <a:off x="3561" y="2000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7397" name="Rectangle 389"/>
              <p:cNvSpPr>
                <a:spLocks noChangeArrowheads="1"/>
              </p:cNvSpPr>
              <p:nvPr/>
            </p:nvSpPr>
            <p:spPr bwMode="auto">
              <a:xfrm>
                <a:off x="3015" y="215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8" name="Rectangle 390"/>
              <p:cNvSpPr>
                <a:spLocks noChangeArrowheads="1"/>
              </p:cNvSpPr>
              <p:nvPr/>
            </p:nvSpPr>
            <p:spPr bwMode="auto">
              <a:xfrm>
                <a:off x="3077" y="2190"/>
                <a:ext cx="20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7399" name="Rectangle 391"/>
              <p:cNvSpPr>
                <a:spLocks noChangeArrowheads="1"/>
              </p:cNvSpPr>
              <p:nvPr/>
            </p:nvSpPr>
            <p:spPr bwMode="auto">
              <a:xfrm>
                <a:off x="3256" y="2190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7400" name="Rectangle 392"/>
              <p:cNvSpPr>
                <a:spLocks noChangeArrowheads="1"/>
              </p:cNvSpPr>
              <p:nvPr/>
            </p:nvSpPr>
            <p:spPr bwMode="auto">
              <a:xfrm>
                <a:off x="3480" y="2190"/>
                <a:ext cx="26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10</a:t>
                </a:r>
                <a:endParaRPr lang="en-US"/>
              </a:p>
            </p:txBody>
          </p:sp>
          <p:sp>
            <p:nvSpPr>
              <p:cNvPr id="427401" name="Rectangle 393"/>
              <p:cNvSpPr>
                <a:spLocks noChangeArrowheads="1"/>
              </p:cNvSpPr>
              <p:nvPr/>
            </p:nvSpPr>
            <p:spPr bwMode="auto">
              <a:xfrm>
                <a:off x="3077" y="2329"/>
                <a:ext cx="20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7402" name="Rectangle 394"/>
              <p:cNvSpPr>
                <a:spLocks noChangeArrowheads="1"/>
              </p:cNvSpPr>
              <p:nvPr/>
            </p:nvSpPr>
            <p:spPr bwMode="auto">
              <a:xfrm>
                <a:off x="3256" y="2329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7403" name="Rectangle 395"/>
              <p:cNvSpPr>
                <a:spLocks noChangeArrowheads="1"/>
              </p:cNvSpPr>
              <p:nvPr/>
            </p:nvSpPr>
            <p:spPr bwMode="auto">
              <a:xfrm>
                <a:off x="3487" y="232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404" name="Rectangle 396"/>
              <p:cNvSpPr>
                <a:spLocks noChangeArrowheads="1"/>
              </p:cNvSpPr>
              <p:nvPr/>
            </p:nvSpPr>
            <p:spPr bwMode="auto">
              <a:xfrm>
                <a:off x="3583" y="234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405" name="Rectangle 397"/>
              <p:cNvSpPr>
                <a:spLocks noChangeArrowheads="1"/>
              </p:cNvSpPr>
              <p:nvPr/>
            </p:nvSpPr>
            <p:spPr bwMode="auto">
              <a:xfrm>
                <a:off x="3683" y="234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grpSp>
            <p:nvGrpSpPr>
              <p:cNvPr id="427408" name="Group 400"/>
              <p:cNvGrpSpPr>
                <a:grpSpLocks/>
              </p:cNvGrpSpPr>
              <p:nvPr/>
            </p:nvGrpSpPr>
            <p:grpSpPr bwMode="auto">
              <a:xfrm>
                <a:off x="4071" y="3447"/>
                <a:ext cx="336" cy="70"/>
                <a:chOff x="4071" y="3447"/>
                <a:chExt cx="336" cy="70"/>
              </a:xfrm>
            </p:grpSpPr>
            <p:sp>
              <p:nvSpPr>
                <p:cNvPr id="427406" name="Line 398"/>
                <p:cNvSpPr>
                  <a:spLocks noChangeShapeType="1"/>
                </p:cNvSpPr>
                <p:nvPr/>
              </p:nvSpPr>
              <p:spPr bwMode="auto">
                <a:xfrm flipH="1">
                  <a:off x="4130" y="344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407" name="Freeform 399"/>
                <p:cNvSpPr>
                  <a:spLocks/>
                </p:cNvSpPr>
                <p:nvPr/>
              </p:nvSpPr>
              <p:spPr bwMode="auto">
                <a:xfrm>
                  <a:off x="4071" y="345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7409" name="Rectangle 401"/>
              <p:cNvSpPr>
                <a:spLocks noChangeArrowheads="1"/>
              </p:cNvSpPr>
              <p:nvPr/>
            </p:nvSpPr>
            <p:spPr bwMode="auto">
              <a:xfrm>
                <a:off x="3015" y="2775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410" name="Rectangle 402"/>
              <p:cNvSpPr>
                <a:spLocks noChangeArrowheads="1"/>
              </p:cNvSpPr>
              <p:nvPr/>
            </p:nvSpPr>
            <p:spPr bwMode="auto">
              <a:xfrm>
                <a:off x="3099" y="2815"/>
                <a:ext cx="129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solidFill>
                      <a:srgbClr val="000000"/>
                    </a:solidFill>
                  </a:rPr>
                  <a:t>e</a:t>
                </a:r>
                <a:r>
                  <a:rPr lang="en-US" sz="1400" b="0" dirty="0" smtClean="0">
                    <a:solidFill>
                      <a:srgbClr val="000000"/>
                    </a:solidFill>
                  </a:rPr>
                  <a:t>_</a:t>
                </a:r>
                <a:endParaRPr lang="en-US" dirty="0"/>
              </a:p>
            </p:txBody>
          </p:sp>
          <p:sp>
            <p:nvSpPr>
              <p:cNvPr id="427411" name="Rectangle 403"/>
              <p:cNvSpPr>
                <a:spLocks noChangeArrowheads="1"/>
              </p:cNvSpPr>
              <p:nvPr/>
            </p:nvSpPr>
            <p:spPr bwMode="auto">
              <a:xfrm>
                <a:off x="3225" y="2815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7412" name="Rectangle 404"/>
              <p:cNvSpPr>
                <a:spLocks noChangeArrowheads="1"/>
              </p:cNvSpPr>
              <p:nvPr/>
            </p:nvSpPr>
            <p:spPr bwMode="auto">
              <a:xfrm>
                <a:off x="3449" y="2811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413" name="Rectangle 405"/>
              <p:cNvSpPr>
                <a:spLocks noChangeArrowheads="1"/>
              </p:cNvSpPr>
              <p:nvPr/>
            </p:nvSpPr>
            <p:spPr bwMode="auto">
              <a:xfrm>
                <a:off x="3580" y="2815"/>
                <a:ext cx="52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 + 3 = 3 </a:t>
                </a:r>
                <a:endParaRPr lang="en-US"/>
              </a:p>
            </p:txBody>
          </p:sp>
          <p:sp>
            <p:nvSpPr>
              <p:cNvPr id="427414" name="Rectangle 406"/>
              <p:cNvSpPr>
                <a:spLocks noChangeArrowheads="1"/>
              </p:cNvSpPr>
              <p:nvPr/>
            </p:nvSpPr>
            <p:spPr bwMode="auto">
              <a:xfrm>
                <a:off x="3077" y="2953"/>
                <a:ext cx="186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E_</a:t>
                </a:r>
                <a:endParaRPr lang="en-US"/>
              </a:p>
            </p:txBody>
          </p:sp>
          <p:sp>
            <p:nvSpPr>
              <p:cNvPr id="427415" name="Rectangle 407"/>
              <p:cNvSpPr>
                <a:spLocks noChangeArrowheads="1"/>
              </p:cNvSpPr>
              <p:nvPr/>
            </p:nvSpPr>
            <p:spPr bwMode="auto">
              <a:xfrm>
                <a:off x="3238" y="2953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7416" name="Rectangle 408"/>
              <p:cNvSpPr>
                <a:spLocks noChangeArrowheads="1"/>
              </p:cNvSpPr>
              <p:nvPr/>
            </p:nvSpPr>
            <p:spPr bwMode="auto">
              <a:xfrm>
                <a:off x="3469" y="2953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417" name="Rectangle 409"/>
              <p:cNvSpPr>
                <a:spLocks noChangeArrowheads="1"/>
              </p:cNvSpPr>
              <p:nvPr/>
            </p:nvSpPr>
            <p:spPr bwMode="auto">
              <a:xfrm>
                <a:off x="3565" y="2965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418" name="Rectangle 410"/>
              <p:cNvSpPr>
                <a:spLocks noChangeArrowheads="1"/>
              </p:cNvSpPr>
              <p:nvPr/>
            </p:nvSpPr>
            <p:spPr bwMode="auto">
              <a:xfrm>
                <a:off x="3665" y="2965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4543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1 Nop</a:t>
            </a:r>
          </a:p>
        </p:txBody>
      </p:sp>
      <p:grpSp>
        <p:nvGrpSpPr>
          <p:cNvPr id="426659" name="Group 675"/>
          <p:cNvGrpSpPr>
            <a:grpSpLocks/>
          </p:cNvGrpSpPr>
          <p:nvPr/>
        </p:nvGrpSpPr>
        <p:grpSpPr bwMode="auto">
          <a:xfrm>
            <a:off x="1066800" y="685800"/>
            <a:ext cx="7011988" cy="6097588"/>
            <a:chOff x="663" y="231"/>
            <a:chExt cx="4417" cy="3841"/>
          </a:xfrm>
        </p:grpSpPr>
        <p:sp>
          <p:nvSpPr>
            <p:cNvPr id="426453" name="Rectangle 469"/>
            <p:cNvSpPr>
              <a:spLocks noChangeArrowheads="1"/>
            </p:cNvSpPr>
            <p:nvPr/>
          </p:nvSpPr>
          <p:spPr bwMode="auto">
            <a:xfrm>
              <a:off x="663" y="47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54" name="Rectangle 470"/>
            <p:cNvSpPr>
              <a:spLocks noChangeArrowheads="1"/>
            </p:cNvSpPr>
            <p:nvPr/>
          </p:nvSpPr>
          <p:spPr bwMode="auto">
            <a:xfrm>
              <a:off x="754" y="51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6455" name="Rectangle 471"/>
            <p:cNvSpPr>
              <a:spLocks noChangeArrowheads="1"/>
            </p:cNvSpPr>
            <p:nvPr/>
          </p:nvSpPr>
          <p:spPr bwMode="auto">
            <a:xfrm>
              <a:off x="1223" y="51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6456" name="Rectangle 472"/>
            <p:cNvSpPr>
              <a:spLocks noChangeArrowheads="1"/>
            </p:cNvSpPr>
            <p:nvPr/>
          </p:nvSpPr>
          <p:spPr bwMode="auto">
            <a:xfrm>
              <a:off x="1692" y="510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6457" name="Rectangle 473"/>
            <p:cNvSpPr>
              <a:spLocks noChangeArrowheads="1"/>
            </p:cNvSpPr>
            <p:nvPr/>
          </p:nvSpPr>
          <p:spPr bwMode="auto">
            <a:xfrm>
              <a:off x="2027" y="510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6458" name="Rectangle 474"/>
            <p:cNvSpPr>
              <a:spLocks noChangeArrowheads="1"/>
            </p:cNvSpPr>
            <p:nvPr/>
          </p:nvSpPr>
          <p:spPr bwMode="auto">
            <a:xfrm>
              <a:off x="248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59" name="Rectangle 475"/>
            <p:cNvSpPr>
              <a:spLocks noChangeArrowheads="1"/>
            </p:cNvSpPr>
            <p:nvPr/>
          </p:nvSpPr>
          <p:spPr bwMode="auto">
            <a:xfrm>
              <a:off x="2625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6460" name="Rectangle 476"/>
            <p:cNvSpPr>
              <a:spLocks noChangeArrowheads="1"/>
            </p:cNvSpPr>
            <p:nvPr/>
          </p:nvSpPr>
          <p:spPr bwMode="auto">
            <a:xfrm>
              <a:off x="277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1" name="Rectangle 477"/>
            <p:cNvSpPr>
              <a:spLocks noChangeArrowheads="1"/>
            </p:cNvSpPr>
            <p:nvPr/>
          </p:nvSpPr>
          <p:spPr bwMode="auto">
            <a:xfrm>
              <a:off x="2913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6462" name="Rectangle 478"/>
            <p:cNvSpPr>
              <a:spLocks noChangeArrowheads="1"/>
            </p:cNvSpPr>
            <p:nvPr/>
          </p:nvSpPr>
          <p:spPr bwMode="auto">
            <a:xfrm>
              <a:off x="306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3" name="Rectangle 479"/>
            <p:cNvSpPr>
              <a:spLocks noChangeArrowheads="1"/>
            </p:cNvSpPr>
            <p:nvPr/>
          </p:nvSpPr>
          <p:spPr bwMode="auto">
            <a:xfrm>
              <a:off x="3201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6464" name="Rectangle 480"/>
            <p:cNvSpPr>
              <a:spLocks noChangeArrowheads="1"/>
            </p:cNvSpPr>
            <p:nvPr/>
          </p:nvSpPr>
          <p:spPr bwMode="auto">
            <a:xfrm>
              <a:off x="335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5" name="Rectangle 481"/>
            <p:cNvSpPr>
              <a:spLocks noChangeArrowheads="1"/>
            </p:cNvSpPr>
            <p:nvPr/>
          </p:nvSpPr>
          <p:spPr bwMode="auto">
            <a:xfrm>
              <a:off x="3489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6466" name="Rectangle 482"/>
            <p:cNvSpPr>
              <a:spLocks noChangeArrowheads="1"/>
            </p:cNvSpPr>
            <p:nvPr/>
          </p:nvSpPr>
          <p:spPr bwMode="auto">
            <a:xfrm>
              <a:off x="3639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7" name="Rectangle 483"/>
            <p:cNvSpPr>
              <a:spLocks noChangeArrowheads="1"/>
            </p:cNvSpPr>
            <p:nvPr/>
          </p:nvSpPr>
          <p:spPr bwMode="auto">
            <a:xfrm>
              <a:off x="3777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6468" name="Rectangle 484"/>
            <p:cNvSpPr>
              <a:spLocks noChangeArrowheads="1"/>
            </p:cNvSpPr>
            <p:nvPr/>
          </p:nvSpPr>
          <p:spPr bwMode="auto">
            <a:xfrm>
              <a:off x="392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9" name="Rectangle 485"/>
            <p:cNvSpPr>
              <a:spLocks noChangeArrowheads="1"/>
            </p:cNvSpPr>
            <p:nvPr/>
          </p:nvSpPr>
          <p:spPr bwMode="auto">
            <a:xfrm>
              <a:off x="4065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6470" name="Rectangle 486"/>
            <p:cNvSpPr>
              <a:spLocks noChangeArrowheads="1"/>
            </p:cNvSpPr>
            <p:nvPr/>
          </p:nvSpPr>
          <p:spPr bwMode="auto">
            <a:xfrm>
              <a:off x="421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1" name="Rectangle 487"/>
            <p:cNvSpPr>
              <a:spLocks noChangeArrowheads="1"/>
            </p:cNvSpPr>
            <p:nvPr/>
          </p:nvSpPr>
          <p:spPr bwMode="auto">
            <a:xfrm>
              <a:off x="4353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6472" name="Rectangle 488"/>
            <p:cNvSpPr>
              <a:spLocks noChangeArrowheads="1"/>
            </p:cNvSpPr>
            <p:nvPr/>
          </p:nvSpPr>
          <p:spPr bwMode="auto">
            <a:xfrm>
              <a:off x="450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3" name="Rectangle 489"/>
            <p:cNvSpPr>
              <a:spLocks noChangeArrowheads="1"/>
            </p:cNvSpPr>
            <p:nvPr/>
          </p:nvSpPr>
          <p:spPr bwMode="auto">
            <a:xfrm>
              <a:off x="4641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6474" name="Rectangle 490"/>
            <p:cNvSpPr>
              <a:spLocks noChangeArrowheads="1"/>
            </p:cNvSpPr>
            <p:nvPr/>
          </p:nvSpPr>
          <p:spPr bwMode="auto">
            <a:xfrm>
              <a:off x="479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5" name="Rectangle 491"/>
            <p:cNvSpPr>
              <a:spLocks noChangeArrowheads="1"/>
            </p:cNvSpPr>
            <p:nvPr/>
          </p:nvSpPr>
          <p:spPr bwMode="auto">
            <a:xfrm>
              <a:off x="4929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6476" name="Rectangle 492"/>
            <p:cNvSpPr>
              <a:spLocks noChangeArrowheads="1"/>
            </p:cNvSpPr>
            <p:nvPr/>
          </p:nvSpPr>
          <p:spPr bwMode="auto">
            <a:xfrm>
              <a:off x="2487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7" name="Rectangle 493"/>
            <p:cNvSpPr>
              <a:spLocks noChangeArrowheads="1"/>
            </p:cNvSpPr>
            <p:nvPr/>
          </p:nvSpPr>
          <p:spPr bwMode="auto">
            <a:xfrm>
              <a:off x="2620" y="49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478" name="Rectangle 494"/>
            <p:cNvSpPr>
              <a:spLocks noChangeArrowheads="1"/>
            </p:cNvSpPr>
            <p:nvPr/>
          </p:nvSpPr>
          <p:spPr bwMode="auto">
            <a:xfrm>
              <a:off x="2775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9" name="Rectangle 495"/>
            <p:cNvSpPr>
              <a:spLocks noChangeArrowheads="1"/>
            </p:cNvSpPr>
            <p:nvPr/>
          </p:nvSpPr>
          <p:spPr bwMode="auto">
            <a:xfrm>
              <a:off x="2901" y="49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480" name="Rectangle 496"/>
            <p:cNvSpPr>
              <a:spLocks noChangeArrowheads="1"/>
            </p:cNvSpPr>
            <p:nvPr/>
          </p:nvSpPr>
          <p:spPr bwMode="auto">
            <a:xfrm>
              <a:off x="3063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1" name="Rectangle 497"/>
            <p:cNvSpPr>
              <a:spLocks noChangeArrowheads="1"/>
            </p:cNvSpPr>
            <p:nvPr/>
          </p:nvSpPr>
          <p:spPr bwMode="auto">
            <a:xfrm>
              <a:off x="3192" y="49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482" name="Rectangle 498"/>
            <p:cNvSpPr>
              <a:spLocks noChangeArrowheads="1"/>
            </p:cNvSpPr>
            <p:nvPr/>
          </p:nvSpPr>
          <p:spPr bwMode="auto">
            <a:xfrm>
              <a:off x="3351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3" name="Rectangle 499"/>
            <p:cNvSpPr>
              <a:spLocks noChangeArrowheads="1"/>
            </p:cNvSpPr>
            <p:nvPr/>
          </p:nvSpPr>
          <p:spPr bwMode="auto">
            <a:xfrm>
              <a:off x="3469" y="49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484" name="Rectangle 500"/>
            <p:cNvSpPr>
              <a:spLocks noChangeArrowheads="1"/>
            </p:cNvSpPr>
            <p:nvPr/>
          </p:nvSpPr>
          <p:spPr bwMode="auto">
            <a:xfrm>
              <a:off x="3927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5" name="Rectangle 501"/>
            <p:cNvSpPr>
              <a:spLocks noChangeArrowheads="1"/>
            </p:cNvSpPr>
            <p:nvPr/>
          </p:nvSpPr>
          <p:spPr bwMode="auto">
            <a:xfrm>
              <a:off x="4036" y="69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486" name="Rectangle 502"/>
            <p:cNvSpPr>
              <a:spLocks noChangeArrowheads="1"/>
            </p:cNvSpPr>
            <p:nvPr/>
          </p:nvSpPr>
          <p:spPr bwMode="auto">
            <a:xfrm>
              <a:off x="663" y="66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7" name="Rectangle 503"/>
            <p:cNvSpPr>
              <a:spLocks noChangeArrowheads="1"/>
            </p:cNvSpPr>
            <p:nvPr/>
          </p:nvSpPr>
          <p:spPr bwMode="auto">
            <a:xfrm>
              <a:off x="754" y="702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0x006: </a:t>
              </a:r>
              <a:endParaRPr lang="en-US"/>
            </a:p>
          </p:txBody>
        </p:sp>
        <p:sp>
          <p:nvSpPr>
            <p:cNvPr id="426488" name="Rectangle 504"/>
            <p:cNvSpPr>
              <a:spLocks noChangeArrowheads="1"/>
            </p:cNvSpPr>
            <p:nvPr/>
          </p:nvSpPr>
          <p:spPr bwMode="auto">
            <a:xfrm>
              <a:off x="1223" y="702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6489" name="Rectangle 505"/>
            <p:cNvSpPr>
              <a:spLocks noChangeArrowheads="1"/>
            </p:cNvSpPr>
            <p:nvPr/>
          </p:nvSpPr>
          <p:spPr bwMode="auto">
            <a:xfrm>
              <a:off x="1759" y="702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6490" name="Rectangle 506"/>
            <p:cNvSpPr>
              <a:spLocks noChangeArrowheads="1"/>
            </p:cNvSpPr>
            <p:nvPr/>
          </p:nvSpPr>
          <p:spPr bwMode="auto">
            <a:xfrm>
              <a:off x="2027" y="702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6491" name="Rectangle 507"/>
            <p:cNvSpPr>
              <a:spLocks noChangeArrowheads="1"/>
            </p:cNvSpPr>
            <p:nvPr/>
          </p:nvSpPr>
          <p:spPr bwMode="auto">
            <a:xfrm>
              <a:off x="2775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2" name="Rectangle 508"/>
            <p:cNvSpPr>
              <a:spLocks noChangeArrowheads="1"/>
            </p:cNvSpPr>
            <p:nvPr/>
          </p:nvSpPr>
          <p:spPr bwMode="auto">
            <a:xfrm>
              <a:off x="2908" y="69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493" name="Rectangle 509"/>
            <p:cNvSpPr>
              <a:spLocks noChangeArrowheads="1"/>
            </p:cNvSpPr>
            <p:nvPr/>
          </p:nvSpPr>
          <p:spPr bwMode="auto">
            <a:xfrm>
              <a:off x="3063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4" name="Rectangle 510"/>
            <p:cNvSpPr>
              <a:spLocks noChangeArrowheads="1"/>
            </p:cNvSpPr>
            <p:nvPr/>
          </p:nvSpPr>
          <p:spPr bwMode="auto">
            <a:xfrm>
              <a:off x="3189" y="69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495" name="Rectangle 511"/>
            <p:cNvSpPr>
              <a:spLocks noChangeArrowheads="1"/>
            </p:cNvSpPr>
            <p:nvPr/>
          </p:nvSpPr>
          <p:spPr bwMode="auto">
            <a:xfrm>
              <a:off x="3351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6" name="Rectangle 512"/>
            <p:cNvSpPr>
              <a:spLocks noChangeArrowheads="1"/>
            </p:cNvSpPr>
            <p:nvPr/>
          </p:nvSpPr>
          <p:spPr bwMode="auto">
            <a:xfrm>
              <a:off x="3480" y="69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497" name="Rectangle 513"/>
            <p:cNvSpPr>
              <a:spLocks noChangeArrowheads="1"/>
            </p:cNvSpPr>
            <p:nvPr/>
          </p:nvSpPr>
          <p:spPr bwMode="auto">
            <a:xfrm>
              <a:off x="3639" y="66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8" name="Rectangle 514"/>
            <p:cNvSpPr>
              <a:spLocks noChangeArrowheads="1"/>
            </p:cNvSpPr>
            <p:nvPr/>
          </p:nvSpPr>
          <p:spPr bwMode="auto">
            <a:xfrm>
              <a:off x="3757" y="69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499" name="Rectangle 515"/>
            <p:cNvSpPr>
              <a:spLocks noChangeArrowheads="1"/>
            </p:cNvSpPr>
            <p:nvPr/>
          </p:nvSpPr>
          <p:spPr bwMode="auto">
            <a:xfrm>
              <a:off x="3639" y="47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0" name="Rectangle 516"/>
            <p:cNvSpPr>
              <a:spLocks noChangeArrowheads="1"/>
            </p:cNvSpPr>
            <p:nvPr/>
          </p:nvSpPr>
          <p:spPr bwMode="auto">
            <a:xfrm>
              <a:off x="3748" y="49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01" name="Rectangle 517"/>
            <p:cNvSpPr>
              <a:spLocks noChangeArrowheads="1"/>
            </p:cNvSpPr>
            <p:nvPr/>
          </p:nvSpPr>
          <p:spPr bwMode="auto">
            <a:xfrm>
              <a:off x="663" y="85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2" name="Rectangle 518"/>
            <p:cNvSpPr>
              <a:spLocks noChangeArrowheads="1"/>
            </p:cNvSpPr>
            <p:nvPr/>
          </p:nvSpPr>
          <p:spPr bwMode="auto">
            <a:xfrm>
              <a:off x="754" y="894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0x00c: </a:t>
              </a:r>
              <a:endParaRPr lang="en-US"/>
            </a:p>
          </p:txBody>
        </p:sp>
        <p:sp>
          <p:nvSpPr>
            <p:cNvPr id="426503" name="Rectangle 519"/>
            <p:cNvSpPr>
              <a:spLocks noChangeArrowheads="1"/>
            </p:cNvSpPr>
            <p:nvPr/>
          </p:nvSpPr>
          <p:spPr bwMode="auto">
            <a:xfrm>
              <a:off x="1223" y="89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6504" name="Rectangle 52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5" name="Rectangle 521"/>
            <p:cNvSpPr>
              <a:spLocks noChangeArrowheads="1"/>
            </p:cNvSpPr>
            <p:nvPr/>
          </p:nvSpPr>
          <p:spPr bwMode="auto">
            <a:xfrm>
              <a:off x="3196" y="88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06" name="Rectangle 52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7" name="Rectangle 523"/>
            <p:cNvSpPr>
              <a:spLocks noChangeArrowheads="1"/>
            </p:cNvSpPr>
            <p:nvPr/>
          </p:nvSpPr>
          <p:spPr bwMode="auto">
            <a:xfrm>
              <a:off x="3477" y="88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08" name="Rectangle 52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9" name="Rectangle 525"/>
            <p:cNvSpPr>
              <a:spLocks noChangeArrowheads="1"/>
            </p:cNvSpPr>
            <p:nvPr/>
          </p:nvSpPr>
          <p:spPr bwMode="auto">
            <a:xfrm>
              <a:off x="3768" y="88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10" name="Rectangle 52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1" name="Rectangle 527"/>
            <p:cNvSpPr>
              <a:spLocks noChangeArrowheads="1"/>
            </p:cNvSpPr>
            <p:nvPr/>
          </p:nvSpPr>
          <p:spPr bwMode="auto">
            <a:xfrm>
              <a:off x="4045" y="88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12" name="Rectangle 52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3" name="Rectangle 529"/>
            <p:cNvSpPr>
              <a:spLocks noChangeArrowheads="1"/>
            </p:cNvSpPr>
            <p:nvPr/>
          </p:nvSpPr>
          <p:spPr bwMode="auto">
            <a:xfrm>
              <a:off x="4324" y="88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14" name="Rectangle 53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5" name="Rectangle 531"/>
            <p:cNvSpPr>
              <a:spLocks noChangeArrowheads="1"/>
            </p:cNvSpPr>
            <p:nvPr/>
          </p:nvSpPr>
          <p:spPr bwMode="auto">
            <a:xfrm>
              <a:off x="3196" y="88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16" name="Rectangle 53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7" name="Rectangle 533"/>
            <p:cNvSpPr>
              <a:spLocks noChangeArrowheads="1"/>
            </p:cNvSpPr>
            <p:nvPr/>
          </p:nvSpPr>
          <p:spPr bwMode="auto">
            <a:xfrm>
              <a:off x="3477" y="88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18" name="Rectangle 53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9" name="Rectangle 535"/>
            <p:cNvSpPr>
              <a:spLocks noChangeArrowheads="1"/>
            </p:cNvSpPr>
            <p:nvPr/>
          </p:nvSpPr>
          <p:spPr bwMode="auto">
            <a:xfrm>
              <a:off x="3768" y="88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20" name="Rectangle 53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1" name="Rectangle 537"/>
            <p:cNvSpPr>
              <a:spLocks noChangeArrowheads="1"/>
            </p:cNvSpPr>
            <p:nvPr/>
          </p:nvSpPr>
          <p:spPr bwMode="auto">
            <a:xfrm>
              <a:off x="4045" y="88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22" name="Rectangle 53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3" name="Rectangle 539"/>
            <p:cNvSpPr>
              <a:spLocks noChangeArrowheads="1"/>
            </p:cNvSpPr>
            <p:nvPr/>
          </p:nvSpPr>
          <p:spPr bwMode="auto">
            <a:xfrm>
              <a:off x="4324" y="88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24" name="Rectangle 540"/>
            <p:cNvSpPr>
              <a:spLocks noChangeArrowheads="1"/>
            </p:cNvSpPr>
            <p:nvPr/>
          </p:nvSpPr>
          <p:spPr bwMode="auto">
            <a:xfrm>
              <a:off x="663" y="10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5" name="Rectangle 541"/>
            <p:cNvSpPr>
              <a:spLocks noChangeArrowheads="1"/>
            </p:cNvSpPr>
            <p:nvPr/>
          </p:nvSpPr>
          <p:spPr bwMode="auto">
            <a:xfrm>
              <a:off x="754" y="1086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0x00d: </a:t>
              </a:r>
              <a:endParaRPr lang="en-US"/>
            </a:p>
          </p:txBody>
        </p:sp>
        <p:sp>
          <p:nvSpPr>
            <p:cNvPr id="426526" name="Rectangle 542"/>
            <p:cNvSpPr>
              <a:spLocks noChangeArrowheads="1"/>
            </p:cNvSpPr>
            <p:nvPr/>
          </p:nvSpPr>
          <p:spPr bwMode="auto">
            <a:xfrm>
              <a:off x="1223" y="1086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addl</a:t>
              </a:r>
              <a:endParaRPr lang="en-US"/>
            </a:p>
          </p:txBody>
        </p:sp>
        <p:sp>
          <p:nvSpPr>
            <p:cNvPr id="426527" name="Rectangle 543"/>
            <p:cNvSpPr>
              <a:spLocks noChangeArrowheads="1"/>
            </p:cNvSpPr>
            <p:nvPr/>
          </p:nvSpPr>
          <p:spPr bwMode="auto">
            <a:xfrm>
              <a:off x="1558" y="1086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28" name="Rectangle 544"/>
            <p:cNvSpPr>
              <a:spLocks noChangeArrowheads="1"/>
            </p:cNvSpPr>
            <p:nvPr/>
          </p:nvSpPr>
          <p:spPr bwMode="auto">
            <a:xfrm>
              <a:off x="1625" y="1086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6529" name="Rectangle 545"/>
            <p:cNvSpPr>
              <a:spLocks noChangeArrowheads="1"/>
            </p:cNvSpPr>
            <p:nvPr/>
          </p:nvSpPr>
          <p:spPr bwMode="auto">
            <a:xfrm>
              <a:off x="1826" y="1086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6530" name="Rectangle 546"/>
            <p:cNvSpPr>
              <a:spLocks noChangeArrowheads="1"/>
            </p:cNvSpPr>
            <p:nvPr/>
          </p:nvSpPr>
          <p:spPr bwMode="auto">
            <a:xfrm>
              <a:off x="1960" y="1086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6531" name="Rectangle 54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2" name="Rectangle 548"/>
            <p:cNvSpPr>
              <a:spLocks noChangeArrowheads="1"/>
            </p:cNvSpPr>
            <p:nvPr/>
          </p:nvSpPr>
          <p:spPr bwMode="auto">
            <a:xfrm>
              <a:off x="3484" y="107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33" name="Rectangle 54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4" name="Rectangle 550"/>
            <p:cNvSpPr>
              <a:spLocks noChangeArrowheads="1"/>
            </p:cNvSpPr>
            <p:nvPr/>
          </p:nvSpPr>
          <p:spPr bwMode="auto">
            <a:xfrm>
              <a:off x="3765" y="107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35" name="Rectangle 55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6" name="Rectangle 552"/>
            <p:cNvSpPr>
              <a:spLocks noChangeArrowheads="1"/>
            </p:cNvSpPr>
            <p:nvPr/>
          </p:nvSpPr>
          <p:spPr bwMode="auto">
            <a:xfrm>
              <a:off x="4056" y="107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37" name="Rectangle 55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8" name="Rectangle 554"/>
            <p:cNvSpPr>
              <a:spLocks noChangeArrowheads="1"/>
            </p:cNvSpPr>
            <p:nvPr/>
          </p:nvSpPr>
          <p:spPr bwMode="auto">
            <a:xfrm>
              <a:off x="4333" y="107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39" name="Rectangle 55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0" name="Rectangle 556"/>
            <p:cNvSpPr>
              <a:spLocks noChangeArrowheads="1"/>
            </p:cNvSpPr>
            <p:nvPr/>
          </p:nvSpPr>
          <p:spPr bwMode="auto">
            <a:xfrm>
              <a:off x="4612" y="107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41" name="Rectangle 55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2" name="Rectangle 558"/>
            <p:cNvSpPr>
              <a:spLocks noChangeArrowheads="1"/>
            </p:cNvSpPr>
            <p:nvPr/>
          </p:nvSpPr>
          <p:spPr bwMode="auto">
            <a:xfrm>
              <a:off x="3484" y="107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43" name="Rectangle 55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4" name="Rectangle 560"/>
            <p:cNvSpPr>
              <a:spLocks noChangeArrowheads="1"/>
            </p:cNvSpPr>
            <p:nvPr/>
          </p:nvSpPr>
          <p:spPr bwMode="auto">
            <a:xfrm>
              <a:off x="3765" y="107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45" name="Rectangle 56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6" name="Rectangle 562"/>
            <p:cNvSpPr>
              <a:spLocks noChangeArrowheads="1"/>
            </p:cNvSpPr>
            <p:nvPr/>
          </p:nvSpPr>
          <p:spPr bwMode="auto">
            <a:xfrm>
              <a:off x="4056" y="107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47" name="Rectangle 56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8" name="Rectangle 564"/>
            <p:cNvSpPr>
              <a:spLocks noChangeArrowheads="1"/>
            </p:cNvSpPr>
            <p:nvPr/>
          </p:nvSpPr>
          <p:spPr bwMode="auto">
            <a:xfrm>
              <a:off x="4333" y="107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49" name="Rectangle 56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0" name="Rectangle 566"/>
            <p:cNvSpPr>
              <a:spLocks noChangeArrowheads="1"/>
            </p:cNvSpPr>
            <p:nvPr/>
          </p:nvSpPr>
          <p:spPr bwMode="auto">
            <a:xfrm>
              <a:off x="4612" y="107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51" name="Rectangle 567"/>
            <p:cNvSpPr>
              <a:spLocks noChangeArrowheads="1"/>
            </p:cNvSpPr>
            <p:nvPr/>
          </p:nvSpPr>
          <p:spPr bwMode="auto">
            <a:xfrm>
              <a:off x="663" y="123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2" name="Rectangle 568"/>
            <p:cNvSpPr>
              <a:spLocks noChangeArrowheads="1"/>
            </p:cNvSpPr>
            <p:nvPr/>
          </p:nvSpPr>
          <p:spPr bwMode="auto">
            <a:xfrm>
              <a:off x="754" y="1278"/>
              <a:ext cx="73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0x00f: halt</a:t>
              </a:r>
              <a:endParaRPr lang="en-US"/>
            </a:p>
          </p:txBody>
        </p:sp>
        <p:sp>
          <p:nvSpPr>
            <p:cNvPr id="426553" name="Rectangle 56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4" name="Rectangle 570"/>
            <p:cNvSpPr>
              <a:spLocks noChangeArrowheads="1"/>
            </p:cNvSpPr>
            <p:nvPr/>
          </p:nvSpPr>
          <p:spPr bwMode="auto">
            <a:xfrm>
              <a:off x="3772" y="12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55" name="Rectangle 57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6" name="Rectangle 572"/>
            <p:cNvSpPr>
              <a:spLocks noChangeArrowheads="1"/>
            </p:cNvSpPr>
            <p:nvPr/>
          </p:nvSpPr>
          <p:spPr bwMode="auto">
            <a:xfrm>
              <a:off x="4053" y="12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57" name="Rectangle 57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8" name="Rectangle 574"/>
            <p:cNvSpPr>
              <a:spLocks noChangeArrowheads="1"/>
            </p:cNvSpPr>
            <p:nvPr/>
          </p:nvSpPr>
          <p:spPr bwMode="auto">
            <a:xfrm>
              <a:off x="4344" y="12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59" name="Rectangle 57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0" name="Rectangle 576"/>
            <p:cNvSpPr>
              <a:spLocks noChangeArrowheads="1"/>
            </p:cNvSpPr>
            <p:nvPr/>
          </p:nvSpPr>
          <p:spPr bwMode="auto">
            <a:xfrm>
              <a:off x="4621" y="12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61" name="Rectangle 57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2" name="Rectangle 578"/>
            <p:cNvSpPr>
              <a:spLocks noChangeArrowheads="1"/>
            </p:cNvSpPr>
            <p:nvPr/>
          </p:nvSpPr>
          <p:spPr bwMode="auto">
            <a:xfrm>
              <a:off x="4900" y="12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63" name="Rectangle 57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4" name="Rectangle 580"/>
            <p:cNvSpPr>
              <a:spLocks noChangeArrowheads="1"/>
            </p:cNvSpPr>
            <p:nvPr/>
          </p:nvSpPr>
          <p:spPr bwMode="auto">
            <a:xfrm>
              <a:off x="3772" y="12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65" name="Rectangle 58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6" name="Rectangle 582"/>
            <p:cNvSpPr>
              <a:spLocks noChangeArrowheads="1"/>
            </p:cNvSpPr>
            <p:nvPr/>
          </p:nvSpPr>
          <p:spPr bwMode="auto">
            <a:xfrm>
              <a:off x="4053" y="12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67" name="Rectangle 58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8" name="Rectangle 584"/>
            <p:cNvSpPr>
              <a:spLocks noChangeArrowheads="1"/>
            </p:cNvSpPr>
            <p:nvPr/>
          </p:nvSpPr>
          <p:spPr bwMode="auto">
            <a:xfrm>
              <a:off x="4344" y="12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69" name="Rectangle 58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0" name="Rectangle 586"/>
            <p:cNvSpPr>
              <a:spLocks noChangeArrowheads="1"/>
            </p:cNvSpPr>
            <p:nvPr/>
          </p:nvSpPr>
          <p:spPr bwMode="auto">
            <a:xfrm>
              <a:off x="4621" y="12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71" name="Rectangle 58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2" name="Rectangle 588"/>
            <p:cNvSpPr>
              <a:spLocks noChangeArrowheads="1"/>
            </p:cNvSpPr>
            <p:nvPr/>
          </p:nvSpPr>
          <p:spPr bwMode="auto">
            <a:xfrm>
              <a:off x="4900" y="12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73" name="Rectangle 589"/>
            <p:cNvSpPr>
              <a:spLocks noChangeArrowheads="1"/>
            </p:cNvSpPr>
            <p:nvPr/>
          </p:nvSpPr>
          <p:spPr bwMode="auto">
            <a:xfrm>
              <a:off x="663" y="2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4" name="Rectangle 590"/>
            <p:cNvSpPr>
              <a:spLocks noChangeArrowheads="1"/>
            </p:cNvSpPr>
            <p:nvPr/>
          </p:nvSpPr>
          <p:spPr bwMode="auto">
            <a:xfrm>
              <a:off x="754" y="265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demo-h1.ys</a:t>
              </a:r>
              <a:endParaRPr lang="en-US"/>
            </a:p>
          </p:txBody>
        </p:sp>
        <p:sp>
          <p:nvSpPr>
            <p:cNvPr id="426575" name="Line 591"/>
            <p:cNvSpPr>
              <a:spLocks noChangeShapeType="1"/>
            </p:cNvSpPr>
            <p:nvPr/>
          </p:nvSpPr>
          <p:spPr bwMode="auto">
            <a:xfrm flipH="1">
              <a:off x="3159" y="1431"/>
              <a:ext cx="48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6" name="Line 592"/>
            <p:cNvSpPr>
              <a:spLocks noChangeShapeType="1"/>
            </p:cNvSpPr>
            <p:nvPr/>
          </p:nvSpPr>
          <p:spPr bwMode="auto">
            <a:xfrm>
              <a:off x="3927" y="1431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7" name="Rectangle 593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8" name="Rectangle 594"/>
            <p:cNvSpPr>
              <a:spLocks noChangeArrowheads="1"/>
            </p:cNvSpPr>
            <p:nvPr/>
          </p:nvSpPr>
          <p:spPr bwMode="auto">
            <a:xfrm>
              <a:off x="3724" y="1856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79" name="Rectangle 595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0" name="Rectangle 596"/>
            <p:cNvSpPr>
              <a:spLocks noChangeArrowheads="1"/>
            </p:cNvSpPr>
            <p:nvPr/>
          </p:nvSpPr>
          <p:spPr bwMode="auto">
            <a:xfrm>
              <a:off x="3245" y="2085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6581" name="Rectangle 597"/>
            <p:cNvSpPr>
              <a:spLocks noChangeArrowheads="1"/>
            </p:cNvSpPr>
            <p:nvPr/>
          </p:nvSpPr>
          <p:spPr bwMode="auto">
            <a:xfrm>
              <a:off x="3366" y="2097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82" name="Rectangle 598"/>
            <p:cNvSpPr>
              <a:spLocks noChangeArrowheads="1"/>
            </p:cNvSpPr>
            <p:nvPr/>
          </p:nvSpPr>
          <p:spPr bwMode="auto">
            <a:xfrm>
              <a:off x="3433" y="2097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6583" name="Rectangle 599"/>
            <p:cNvSpPr>
              <a:spLocks noChangeArrowheads="1"/>
            </p:cNvSpPr>
            <p:nvPr/>
          </p:nvSpPr>
          <p:spPr bwMode="auto">
            <a:xfrm>
              <a:off x="3625" y="2085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6584" name="Rectangle 600"/>
            <p:cNvSpPr>
              <a:spLocks noChangeArrowheads="1"/>
            </p:cNvSpPr>
            <p:nvPr/>
          </p:nvSpPr>
          <p:spPr bwMode="auto">
            <a:xfrm>
              <a:off x="3706" y="2081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6585" name="Rectangle 601"/>
            <p:cNvSpPr>
              <a:spLocks noChangeArrowheads="1"/>
            </p:cNvSpPr>
            <p:nvPr/>
          </p:nvSpPr>
          <p:spPr bwMode="auto">
            <a:xfrm>
              <a:off x="3818" y="2085"/>
              <a:ext cx="1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6586" name="Rectangle 602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7" name="Rectangle 603"/>
            <p:cNvSpPr>
              <a:spLocks noChangeArrowheads="1"/>
            </p:cNvSpPr>
            <p:nvPr/>
          </p:nvSpPr>
          <p:spPr bwMode="auto">
            <a:xfrm>
              <a:off x="3724" y="1856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88" name="Rectangle 604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9" name="Rectangle 605"/>
            <p:cNvSpPr>
              <a:spLocks noChangeArrowheads="1"/>
            </p:cNvSpPr>
            <p:nvPr/>
          </p:nvSpPr>
          <p:spPr bwMode="auto">
            <a:xfrm>
              <a:off x="3245" y="2085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6590" name="Rectangle 606"/>
            <p:cNvSpPr>
              <a:spLocks noChangeArrowheads="1"/>
            </p:cNvSpPr>
            <p:nvPr/>
          </p:nvSpPr>
          <p:spPr bwMode="auto">
            <a:xfrm>
              <a:off x="3366" y="2097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91" name="Rectangle 607"/>
            <p:cNvSpPr>
              <a:spLocks noChangeArrowheads="1"/>
            </p:cNvSpPr>
            <p:nvPr/>
          </p:nvSpPr>
          <p:spPr bwMode="auto">
            <a:xfrm>
              <a:off x="3433" y="2097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6592" name="Rectangle 608"/>
            <p:cNvSpPr>
              <a:spLocks noChangeArrowheads="1"/>
            </p:cNvSpPr>
            <p:nvPr/>
          </p:nvSpPr>
          <p:spPr bwMode="auto">
            <a:xfrm>
              <a:off x="3625" y="2085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6593" name="Rectangle 609"/>
            <p:cNvSpPr>
              <a:spLocks noChangeArrowheads="1"/>
            </p:cNvSpPr>
            <p:nvPr/>
          </p:nvSpPr>
          <p:spPr bwMode="auto">
            <a:xfrm>
              <a:off x="3706" y="2081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6594" name="Rectangle 610"/>
            <p:cNvSpPr>
              <a:spLocks noChangeArrowheads="1"/>
            </p:cNvSpPr>
            <p:nvPr/>
          </p:nvSpPr>
          <p:spPr bwMode="auto">
            <a:xfrm>
              <a:off x="3818" y="2085"/>
              <a:ext cx="1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grpSp>
          <p:nvGrpSpPr>
            <p:cNvPr id="426658" name="Group 674"/>
            <p:cNvGrpSpPr>
              <a:grpSpLocks/>
            </p:cNvGrpSpPr>
            <p:nvPr/>
          </p:nvGrpSpPr>
          <p:grpSpPr bwMode="auto">
            <a:xfrm>
              <a:off x="3159" y="1575"/>
              <a:ext cx="1729" cy="2497"/>
              <a:chOff x="3159" y="1575"/>
              <a:chExt cx="1729" cy="2497"/>
            </a:xfrm>
          </p:grpSpPr>
          <p:sp>
            <p:nvSpPr>
              <p:cNvPr id="426595" name="Rectangle 611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596" name="Rectangle 612"/>
              <p:cNvSpPr>
                <a:spLocks noChangeArrowheads="1"/>
              </p:cNvSpPr>
              <p:nvPr/>
            </p:nvSpPr>
            <p:spPr bwMode="auto">
              <a:xfrm>
                <a:off x="3741" y="3488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6597" name="Rectangle 613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598" name="Rectangle 614"/>
              <p:cNvSpPr>
                <a:spLocks noChangeArrowheads="1"/>
              </p:cNvSpPr>
              <p:nvPr/>
            </p:nvSpPr>
            <p:spPr bwMode="auto">
              <a:xfrm>
                <a:off x="3245" y="371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6599" name="Rectangle 615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00" name="Rectangle 616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01" name="Rectangle 617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02" name="Rectangle 618"/>
              <p:cNvSpPr>
                <a:spLocks noChangeArrowheads="1"/>
              </p:cNvSpPr>
              <p:nvPr/>
            </p:nvSpPr>
            <p:spPr bwMode="auto">
              <a:xfrm>
                <a:off x="3812" y="373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6603" name="Rectangle 619"/>
              <p:cNvSpPr>
                <a:spLocks noChangeArrowheads="1"/>
              </p:cNvSpPr>
              <p:nvPr/>
            </p:nvSpPr>
            <p:spPr bwMode="auto">
              <a:xfrm>
                <a:off x="4004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04" name="Rectangle 620"/>
              <p:cNvSpPr>
                <a:spLocks noChangeArrowheads="1"/>
              </p:cNvSpPr>
              <p:nvPr/>
            </p:nvSpPr>
            <p:spPr bwMode="auto">
              <a:xfrm>
                <a:off x="4066" y="371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05" name="Rectangle 621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06" name="Rectangle 622"/>
              <p:cNvSpPr>
                <a:spLocks noChangeArrowheads="1"/>
              </p:cNvSpPr>
              <p:nvPr/>
            </p:nvSpPr>
            <p:spPr bwMode="auto">
              <a:xfrm>
                <a:off x="3245" y="386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6607" name="Rectangle 623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08" name="Rectangle 624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09" name="Rectangle 625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10" name="Rectangle 626"/>
              <p:cNvSpPr>
                <a:spLocks noChangeArrowheads="1"/>
              </p:cNvSpPr>
              <p:nvPr/>
            </p:nvSpPr>
            <p:spPr bwMode="auto">
              <a:xfrm>
                <a:off x="3812" y="3878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6611" name="Rectangle 627"/>
              <p:cNvSpPr>
                <a:spLocks noChangeArrowheads="1"/>
              </p:cNvSpPr>
              <p:nvPr/>
            </p:nvSpPr>
            <p:spPr bwMode="auto">
              <a:xfrm>
                <a:off x="4004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12" name="Rectangle 628"/>
              <p:cNvSpPr>
                <a:spLocks noChangeArrowheads="1"/>
              </p:cNvSpPr>
              <p:nvPr/>
            </p:nvSpPr>
            <p:spPr bwMode="auto">
              <a:xfrm>
                <a:off x="4066" y="3866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13" name="Rectangle 629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14" name="Rectangle 630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15" name="Rectangle 631"/>
              <p:cNvSpPr>
                <a:spLocks noChangeArrowheads="1"/>
              </p:cNvSpPr>
              <p:nvPr/>
            </p:nvSpPr>
            <p:spPr bwMode="auto">
              <a:xfrm>
                <a:off x="3741" y="3488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6616" name="Rectangle 632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17" name="Rectangle 633"/>
              <p:cNvSpPr>
                <a:spLocks noChangeArrowheads="1"/>
              </p:cNvSpPr>
              <p:nvPr/>
            </p:nvSpPr>
            <p:spPr bwMode="auto">
              <a:xfrm>
                <a:off x="3245" y="371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6618" name="Rectangle 634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19" name="Rectangle 635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20" name="Rectangle 636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21" name="Rectangle 637"/>
              <p:cNvSpPr>
                <a:spLocks noChangeArrowheads="1"/>
              </p:cNvSpPr>
              <p:nvPr/>
            </p:nvSpPr>
            <p:spPr bwMode="auto">
              <a:xfrm>
                <a:off x="3812" y="373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6622" name="Rectangle 638"/>
              <p:cNvSpPr>
                <a:spLocks noChangeArrowheads="1"/>
              </p:cNvSpPr>
              <p:nvPr/>
            </p:nvSpPr>
            <p:spPr bwMode="auto">
              <a:xfrm>
                <a:off x="4004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23" name="Rectangle 639"/>
              <p:cNvSpPr>
                <a:spLocks noChangeArrowheads="1"/>
              </p:cNvSpPr>
              <p:nvPr/>
            </p:nvSpPr>
            <p:spPr bwMode="auto">
              <a:xfrm>
                <a:off x="4066" y="371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24" name="Rectangle 640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25" name="Rectangle 641"/>
              <p:cNvSpPr>
                <a:spLocks noChangeArrowheads="1"/>
              </p:cNvSpPr>
              <p:nvPr/>
            </p:nvSpPr>
            <p:spPr bwMode="auto">
              <a:xfrm>
                <a:off x="3245" y="386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6626" name="Rectangle 642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27" name="Rectangle 643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28" name="Rectangle 644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29" name="Rectangle 645"/>
              <p:cNvSpPr>
                <a:spLocks noChangeArrowheads="1"/>
              </p:cNvSpPr>
              <p:nvPr/>
            </p:nvSpPr>
            <p:spPr bwMode="auto">
              <a:xfrm>
                <a:off x="3812" y="3878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6630" name="Rectangle 646"/>
              <p:cNvSpPr>
                <a:spLocks noChangeArrowheads="1"/>
              </p:cNvSpPr>
              <p:nvPr/>
            </p:nvSpPr>
            <p:spPr bwMode="auto">
              <a:xfrm>
                <a:off x="4004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31" name="Rectangle 647"/>
              <p:cNvSpPr>
                <a:spLocks noChangeArrowheads="1"/>
              </p:cNvSpPr>
              <p:nvPr/>
            </p:nvSpPr>
            <p:spPr bwMode="auto">
              <a:xfrm>
                <a:off x="4066" y="3866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32" name="Rectangle 648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33" name="Rectangle 649"/>
              <p:cNvSpPr>
                <a:spLocks noChangeArrowheads="1"/>
              </p:cNvSpPr>
              <p:nvPr/>
            </p:nvSpPr>
            <p:spPr bwMode="auto">
              <a:xfrm>
                <a:off x="3687" y="3063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34" name="Rectangle 650"/>
              <p:cNvSpPr>
                <a:spLocks noChangeArrowheads="1"/>
              </p:cNvSpPr>
              <p:nvPr/>
            </p:nvSpPr>
            <p:spPr bwMode="auto">
              <a:xfrm>
                <a:off x="3773" y="3064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5" name="Rectangle 651"/>
              <p:cNvSpPr>
                <a:spLocks noChangeArrowheads="1"/>
              </p:cNvSpPr>
              <p:nvPr/>
            </p:nvSpPr>
            <p:spPr bwMode="auto">
              <a:xfrm>
                <a:off x="3773" y="3172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6" name="Rectangle 652"/>
              <p:cNvSpPr>
                <a:spLocks noChangeArrowheads="1"/>
              </p:cNvSpPr>
              <p:nvPr/>
            </p:nvSpPr>
            <p:spPr bwMode="auto">
              <a:xfrm>
                <a:off x="3773" y="3280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7" name="Rectangle 653"/>
              <p:cNvSpPr>
                <a:spLocks noChangeArrowheads="1"/>
              </p:cNvSpPr>
              <p:nvPr/>
            </p:nvSpPr>
            <p:spPr bwMode="auto">
              <a:xfrm>
                <a:off x="3159" y="1575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38" name="Rectangle 654"/>
              <p:cNvSpPr>
                <a:spLocks noChangeArrowheads="1"/>
              </p:cNvSpPr>
              <p:nvPr/>
            </p:nvSpPr>
            <p:spPr bwMode="auto">
              <a:xfrm>
                <a:off x="3575" y="1613"/>
                <a:ext cx="423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5</a:t>
                </a:r>
                <a:endParaRPr lang="en-US"/>
              </a:p>
            </p:txBody>
          </p:sp>
          <p:grpSp>
            <p:nvGrpSpPr>
              <p:cNvPr id="426641" name="Group 657"/>
              <p:cNvGrpSpPr>
                <a:grpSpLocks/>
              </p:cNvGrpSpPr>
              <p:nvPr/>
            </p:nvGrpSpPr>
            <p:grpSpPr bwMode="auto">
              <a:xfrm>
                <a:off x="4215" y="3735"/>
                <a:ext cx="336" cy="149"/>
                <a:chOff x="4215" y="3735"/>
                <a:chExt cx="336" cy="149"/>
              </a:xfrm>
            </p:grpSpPr>
            <p:sp>
              <p:nvSpPr>
                <p:cNvPr id="426639" name="Line 655"/>
                <p:cNvSpPr>
                  <a:spLocks noChangeShapeType="1"/>
                </p:cNvSpPr>
                <p:nvPr/>
              </p:nvSpPr>
              <p:spPr bwMode="auto">
                <a:xfrm flipH="1">
                  <a:off x="4270" y="373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640" name="Freeform 656"/>
                <p:cNvSpPr>
                  <a:spLocks/>
                </p:cNvSpPr>
                <p:nvPr/>
              </p:nvSpPr>
              <p:spPr bwMode="auto">
                <a:xfrm>
                  <a:off x="4215" y="382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6642" name="Rectangle 658"/>
              <p:cNvSpPr>
                <a:spLocks noChangeArrowheads="1"/>
              </p:cNvSpPr>
              <p:nvPr/>
            </p:nvSpPr>
            <p:spPr bwMode="auto">
              <a:xfrm>
                <a:off x="4523" y="359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3" name="Rectangle 659"/>
              <p:cNvSpPr>
                <a:spLocks noChangeArrowheads="1"/>
              </p:cNvSpPr>
              <p:nvPr/>
            </p:nvSpPr>
            <p:spPr bwMode="auto">
              <a:xfrm>
                <a:off x="4605" y="3627"/>
                <a:ext cx="24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  <p:sp>
            <p:nvSpPr>
              <p:cNvPr id="426644" name="Rectangle 660"/>
              <p:cNvSpPr>
                <a:spLocks noChangeArrowheads="1"/>
              </p:cNvSpPr>
              <p:nvPr/>
            </p:nvSpPr>
            <p:spPr bwMode="auto">
              <a:xfrm>
                <a:off x="3159" y="243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5" name="Rectangle 661"/>
              <p:cNvSpPr>
                <a:spLocks noChangeArrowheads="1"/>
              </p:cNvSpPr>
              <p:nvPr/>
            </p:nvSpPr>
            <p:spPr bwMode="auto">
              <a:xfrm>
                <a:off x="3733" y="2480"/>
                <a:ext cx="10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6646" name="Rectangle 662"/>
              <p:cNvSpPr>
                <a:spLocks noChangeArrowheads="1"/>
              </p:cNvSpPr>
              <p:nvPr/>
            </p:nvSpPr>
            <p:spPr bwMode="auto">
              <a:xfrm>
                <a:off x="3159" y="263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7" name="Rectangle 663"/>
              <p:cNvSpPr>
                <a:spLocks noChangeArrowheads="1"/>
              </p:cNvSpPr>
              <p:nvPr/>
            </p:nvSpPr>
            <p:spPr bwMode="auto">
              <a:xfrm>
                <a:off x="3245" y="2670"/>
                <a:ext cx="155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6648" name="Rectangle 664"/>
              <p:cNvSpPr>
                <a:spLocks noChangeArrowheads="1"/>
              </p:cNvSpPr>
              <p:nvPr/>
            </p:nvSpPr>
            <p:spPr bwMode="auto">
              <a:xfrm>
                <a:off x="3400" y="2670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6649" name="Rectangle 665"/>
              <p:cNvSpPr>
                <a:spLocks noChangeArrowheads="1"/>
              </p:cNvSpPr>
              <p:nvPr/>
            </p:nvSpPr>
            <p:spPr bwMode="auto">
              <a:xfrm>
                <a:off x="3648" y="2670"/>
                <a:ext cx="15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3</a:t>
                </a:r>
                <a:endParaRPr lang="en-US"/>
              </a:p>
            </p:txBody>
          </p:sp>
          <p:sp>
            <p:nvSpPr>
              <p:cNvPr id="426650" name="Rectangle 666"/>
              <p:cNvSpPr>
                <a:spLocks noChangeArrowheads="1"/>
              </p:cNvSpPr>
              <p:nvPr/>
            </p:nvSpPr>
            <p:spPr bwMode="auto">
              <a:xfrm>
                <a:off x="3245" y="2809"/>
                <a:ext cx="155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6651" name="Rectangle 667"/>
              <p:cNvSpPr>
                <a:spLocks noChangeArrowheads="1"/>
              </p:cNvSpPr>
              <p:nvPr/>
            </p:nvSpPr>
            <p:spPr bwMode="auto">
              <a:xfrm>
                <a:off x="3400" y="2809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6652" name="Rectangle 668"/>
              <p:cNvSpPr>
                <a:spLocks noChangeArrowheads="1"/>
              </p:cNvSpPr>
              <p:nvPr/>
            </p:nvSpPr>
            <p:spPr bwMode="auto">
              <a:xfrm>
                <a:off x="3655" y="280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53" name="Rectangle 669"/>
              <p:cNvSpPr>
                <a:spLocks noChangeArrowheads="1"/>
              </p:cNvSpPr>
              <p:nvPr/>
            </p:nvSpPr>
            <p:spPr bwMode="auto">
              <a:xfrm>
                <a:off x="3760" y="282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54" name="Rectangle 670"/>
              <p:cNvSpPr>
                <a:spLocks noChangeArrowheads="1"/>
              </p:cNvSpPr>
              <p:nvPr/>
            </p:nvSpPr>
            <p:spPr bwMode="auto">
              <a:xfrm>
                <a:off x="3827" y="2821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grpSp>
            <p:nvGrpSpPr>
              <p:cNvPr id="426657" name="Group 673"/>
              <p:cNvGrpSpPr>
                <a:grpSpLocks/>
              </p:cNvGrpSpPr>
              <p:nvPr/>
            </p:nvGrpSpPr>
            <p:grpSpPr bwMode="auto">
              <a:xfrm>
                <a:off x="4215" y="3687"/>
                <a:ext cx="336" cy="70"/>
                <a:chOff x="4215" y="3687"/>
                <a:chExt cx="336" cy="70"/>
              </a:xfrm>
            </p:grpSpPr>
            <p:sp>
              <p:nvSpPr>
                <p:cNvPr id="426655" name="Line 671"/>
                <p:cNvSpPr>
                  <a:spLocks noChangeShapeType="1"/>
                </p:cNvSpPr>
                <p:nvPr/>
              </p:nvSpPr>
              <p:spPr bwMode="auto">
                <a:xfrm flipH="1">
                  <a:off x="4274" y="368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656" name="Freeform 672"/>
                <p:cNvSpPr>
                  <a:spLocks/>
                </p:cNvSpPr>
                <p:nvPr/>
              </p:nvSpPr>
              <p:spPr bwMode="auto">
                <a:xfrm>
                  <a:off x="4215" y="369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826427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2 Nop’s</a:t>
            </a:r>
          </a:p>
        </p:txBody>
      </p:sp>
      <p:grpSp>
        <p:nvGrpSpPr>
          <p:cNvPr id="425492" name="Group 532"/>
          <p:cNvGrpSpPr>
            <a:grpSpLocks/>
          </p:cNvGrpSpPr>
          <p:nvPr/>
        </p:nvGrpSpPr>
        <p:grpSpPr bwMode="auto">
          <a:xfrm>
            <a:off x="762000" y="762000"/>
            <a:ext cx="7469188" cy="5564188"/>
            <a:chOff x="519" y="399"/>
            <a:chExt cx="4705" cy="3505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519" y="63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610" y="67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5223" name="Rectangle 263"/>
            <p:cNvSpPr>
              <a:spLocks noChangeArrowheads="1"/>
            </p:cNvSpPr>
            <p:nvPr/>
          </p:nvSpPr>
          <p:spPr bwMode="auto">
            <a:xfrm>
              <a:off x="1079" y="67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5224" name="Rectangle 264"/>
            <p:cNvSpPr>
              <a:spLocks noChangeArrowheads="1"/>
            </p:cNvSpPr>
            <p:nvPr/>
          </p:nvSpPr>
          <p:spPr bwMode="auto">
            <a:xfrm>
              <a:off x="1548" y="678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5225" name="Rectangle 265"/>
            <p:cNvSpPr>
              <a:spLocks noChangeArrowheads="1"/>
            </p:cNvSpPr>
            <p:nvPr/>
          </p:nvSpPr>
          <p:spPr bwMode="auto">
            <a:xfrm>
              <a:off x="1883" y="678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234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2481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263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2769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291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3057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320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3345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349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3633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378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3921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407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4209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435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4497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464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4785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2476" y="6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2757" y="6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3048" y="6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3325" y="6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3604" y="6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2476" y="6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2757" y="6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3048" y="6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3325" y="6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3604" y="6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519" y="8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610" y="87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0x006: </a:t>
              </a:r>
              <a:endParaRPr lang="en-US"/>
            </a:p>
          </p:txBody>
        </p:sp>
        <p:sp>
          <p:nvSpPr>
            <p:cNvPr id="425266" name="Rectangle 306"/>
            <p:cNvSpPr>
              <a:spLocks noChangeArrowheads="1"/>
            </p:cNvSpPr>
            <p:nvPr/>
          </p:nvSpPr>
          <p:spPr bwMode="auto">
            <a:xfrm>
              <a:off x="1079" y="87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5267" name="Rectangle 307"/>
            <p:cNvSpPr>
              <a:spLocks noChangeArrowheads="1"/>
            </p:cNvSpPr>
            <p:nvPr/>
          </p:nvSpPr>
          <p:spPr bwMode="auto">
            <a:xfrm>
              <a:off x="1615" y="870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5268" name="Rectangle 308"/>
            <p:cNvSpPr>
              <a:spLocks noChangeArrowheads="1"/>
            </p:cNvSpPr>
            <p:nvPr/>
          </p:nvSpPr>
          <p:spPr bwMode="auto">
            <a:xfrm>
              <a:off x="1883" y="870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2764" y="85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3045" y="85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3336" y="85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3613" y="85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3892" y="85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2764" y="85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3045" y="85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3336" y="85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3613" y="85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3892" y="85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519" y="102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610" y="1062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0x00c: </a:t>
              </a:r>
              <a:endParaRPr lang="en-US"/>
            </a:p>
          </p:txBody>
        </p:sp>
        <p:sp>
          <p:nvSpPr>
            <p:cNvPr id="425291" name="Rectangle 331"/>
            <p:cNvSpPr>
              <a:spLocks noChangeArrowheads="1"/>
            </p:cNvSpPr>
            <p:nvPr/>
          </p:nvSpPr>
          <p:spPr bwMode="auto">
            <a:xfrm>
              <a:off x="1079" y="1062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3052" y="105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3333" y="105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3624" y="105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3901" y="105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4180" y="105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3052" y="105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3333" y="105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3624" y="105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3901" y="105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4180" y="105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519" y="121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610" y="1254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0x00d: </a:t>
              </a:r>
              <a:endParaRPr lang="en-US"/>
            </a:p>
          </p:txBody>
        </p:sp>
        <p:sp>
          <p:nvSpPr>
            <p:cNvPr id="425314" name="Rectangle 354"/>
            <p:cNvSpPr>
              <a:spLocks noChangeArrowheads="1"/>
            </p:cNvSpPr>
            <p:nvPr/>
          </p:nvSpPr>
          <p:spPr bwMode="auto">
            <a:xfrm>
              <a:off x="1079" y="125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3340" y="124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3621" y="124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3912" y="124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4189" y="124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4468" y="124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3340" y="124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3621" y="124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3912" y="124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4189" y="124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4468" y="124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519" y="140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610" y="1446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0x00e: </a:t>
              </a:r>
              <a:endParaRPr lang="en-US"/>
            </a:p>
          </p:txBody>
        </p:sp>
        <p:sp>
          <p:nvSpPr>
            <p:cNvPr id="425337" name="Rectangle 377"/>
            <p:cNvSpPr>
              <a:spLocks noChangeArrowheads="1"/>
            </p:cNvSpPr>
            <p:nvPr/>
          </p:nvSpPr>
          <p:spPr bwMode="auto">
            <a:xfrm>
              <a:off x="1079" y="1446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addl</a:t>
              </a:r>
              <a:endParaRPr lang="en-US"/>
            </a:p>
          </p:txBody>
        </p:sp>
        <p:sp>
          <p:nvSpPr>
            <p:cNvPr id="425338" name="Rectangle 378"/>
            <p:cNvSpPr>
              <a:spLocks noChangeArrowheads="1"/>
            </p:cNvSpPr>
            <p:nvPr/>
          </p:nvSpPr>
          <p:spPr bwMode="auto">
            <a:xfrm>
              <a:off x="1414" y="1446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339" name="Rectangle 379"/>
            <p:cNvSpPr>
              <a:spLocks noChangeArrowheads="1"/>
            </p:cNvSpPr>
            <p:nvPr/>
          </p:nvSpPr>
          <p:spPr bwMode="auto">
            <a:xfrm>
              <a:off x="1481" y="1446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5340" name="Rectangle 380"/>
            <p:cNvSpPr>
              <a:spLocks noChangeArrowheads="1"/>
            </p:cNvSpPr>
            <p:nvPr/>
          </p:nvSpPr>
          <p:spPr bwMode="auto">
            <a:xfrm>
              <a:off x="1682" y="1446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5341" name="Rectangle 381"/>
            <p:cNvSpPr>
              <a:spLocks noChangeArrowheads="1"/>
            </p:cNvSpPr>
            <p:nvPr/>
          </p:nvSpPr>
          <p:spPr bwMode="auto">
            <a:xfrm>
              <a:off x="1816" y="1446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3628" y="143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3909" y="143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4200" y="143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4477" y="143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4756" y="143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3628" y="143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3909" y="143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4200" y="143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4477" y="143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4756" y="143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62" name="Rectangle 402"/>
            <p:cNvSpPr>
              <a:spLocks noChangeArrowheads="1"/>
            </p:cNvSpPr>
            <p:nvPr/>
          </p:nvSpPr>
          <p:spPr bwMode="auto">
            <a:xfrm>
              <a:off x="519" y="159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3" name="Rectangle 403"/>
            <p:cNvSpPr>
              <a:spLocks noChangeArrowheads="1"/>
            </p:cNvSpPr>
            <p:nvPr/>
          </p:nvSpPr>
          <p:spPr bwMode="auto">
            <a:xfrm>
              <a:off x="610" y="1638"/>
              <a:ext cx="73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0x010: halt</a:t>
              </a:r>
              <a:endParaRPr lang="en-US"/>
            </a:p>
          </p:txBody>
        </p:sp>
        <p:sp>
          <p:nvSpPr>
            <p:cNvPr id="425364" name="Rectangle 40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5" name="Rectangle 405"/>
            <p:cNvSpPr>
              <a:spLocks noChangeArrowheads="1"/>
            </p:cNvSpPr>
            <p:nvPr/>
          </p:nvSpPr>
          <p:spPr bwMode="auto">
            <a:xfrm>
              <a:off x="3916" y="162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66" name="Rectangle 40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7" name="Rectangle 407"/>
            <p:cNvSpPr>
              <a:spLocks noChangeArrowheads="1"/>
            </p:cNvSpPr>
            <p:nvPr/>
          </p:nvSpPr>
          <p:spPr bwMode="auto">
            <a:xfrm>
              <a:off x="4197" y="162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68" name="Rectangle 40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9" name="Rectangle 409"/>
            <p:cNvSpPr>
              <a:spLocks noChangeArrowheads="1"/>
            </p:cNvSpPr>
            <p:nvPr/>
          </p:nvSpPr>
          <p:spPr bwMode="auto">
            <a:xfrm>
              <a:off x="4488" y="162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70" name="Rectangle 41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1" name="Rectangle 411"/>
            <p:cNvSpPr>
              <a:spLocks noChangeArrowheads="1"/>
            </p:cNvSpPr>
            <p:nvPr/>
          </p:nvSpPr>
          <p:spPr bwMode="auto">
            <a:xfrm>
              <a:off x="4765" y="162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72" name="Rectangle 41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3" name="Rectangle 413"/>
            <p:cNvSpPr>
              <a:spLocks noChangeArrowheads="1"/>
            </p:cNvSpPr>
            <p:nvPr/>
          </p:nvSpPr>
          <p:spPr bwMode="auto">
            <a:xfrm>
              <a:off x="5044" y="162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74" name="Rectangle 41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5" name="Rectangle 415"/>
            <p:cNvSpPr>
              <a:spLocks noChangeArrowheads="1"/>
            </p:cNvSpPr>
            <p:nvPr/>
          </p:nvSpPr>
          <p:spPr bwMode="auto">
            <a:xfrm>
              <a:off x="3916" y="162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76" name="Rectangle 41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7" name="Rectangle 417"/>
            <p:cNvSpPr>
              <a:spLocks noChangeArrowheads="1"/>
            </p:cNvSpPr>
            <p:nvPr/>
          </p:nvSpPr>
          <p:spPr bwMode="auto">
            <a:xfrm>
              <a:off x="4197" y="162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78" name="Rectangle 41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9" name="Rectangle 419"/>
            <p:cNvSpPr>
              <a:spLocks noChangeArrowheads="1"/>
            </p:cNvSpPr>
            <p:nvPr/>
          </p:nvSpPr>
          <p:spPr bwMode="auto">
            <a:xfrm>
              <a:off x="4488" y="162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80" name="Rectangle 42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1" name="Rectangle 421"/>
            <p:cNvSpPr>
              <a:spLocks noChangeArrowheads="1"/>
            </p:cNvSpPr>
            <p:nvPr/>
          </p:nvSpPr>
          <p:spPr bwMode="auto">
            <a:xfrm>
              <a:off x="4765" y="162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82" name="Rectangle 42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3" name="Rectangle 423"/>
            <p:cNvSpPr>
              <a:spLocks noChangeArrowheads="1"/>
            </p:cNvSpPr>
            <p:nvPr/>
          </p:nvSpPr>
          <p:spPr bwMode="auto">
            <a:xfrm>
              <a:off x="5044" y="162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3303" y="1791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4071" y="1791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493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5047" y="443"/>
              <a:ext cx="10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519" y="4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9" name="Rectangle 429"/>
            <p:cNvSpPr>
              <a:spLocks noChangeArrowheads="1"/>
            </p:cNvSpPr>
            <p:nvPr/>
          </p:nvSpPr>
          <p:spPr bwMode="auto">
            <a:xfrm>
              <a:off x="610" y="481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demo-h2.ys</a:t>
              </a:r>
              <a:endParaRPr lang="en-US"/>
            </a:p>
          </p:txBody>
        </p:sp>
        <p:grpSp>
          <p:nvGrpSpPr>
            <p:cNvPr id="425399" name="Group 439"/>
            <p:cNvGrpSpPr>
              <a:grpSpLocks/>
            </p:cNvGrpSpPr>
            <p:nvPr/>
          </p:nvGrpSpPr>
          <p:grpSpPr bwMode="auto">
            <a:xfrm>
              <a:off x="3303" y="2271"/>
              <a:ext cx="1201" cy="625"/>
              <a:chOff x="3303" y="2271"/>
              <a:chExt cx="1201" cy="625"/>
            </a:xfrm>
          </p:grpSpPr>
          <p:sp>
            <p:nvSpPr>
              <p:cNvPr id="425390" name="Rectangle 430"/>
              <p:cNvSpPr>
                <a:spLocks noChangeArrowheads="1"/>
              </p:cNvSpPr>
              <p:nvPr/>
            </p:nvSpPr>
            <p:spPr bwMode="auto">
              <a:xfrm>
                <a:off x="3303" y="2271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391" name="Rectangle 431"/>
              <p:cNvSpPr>
                <a:spLocks noChangeArrowheads="1"/>
              </p:cNvSpPr>
              <p:nvPr/>
            </p:nvSpPr>
            <p:spPr bwMode="auto">
              <a:xfrm>
                <a:off x="3868" y="2312"/>
                <a:ext cx="12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5392" name="Rectangle 432"/>
              <p:cNvSpPr>
                <a:spLocks noChangeArrowheads="1"/>
              </p:cNvSpPr>
              <p:nvPr/>
            </p:nvSpPr>
            <p:spPr bwMode="auto">
              <a:xfrm>
                <a:off x="3303" y="2511"/>
                <a:ext cx="1201" cy="19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393" name="Rectangle 433"/>
              <p:cNvSpPr>
                <a:spLocks noChangeArrowheads="1"/>
              </p:cNvSpPr>
              <p:nvPr/>
            </p:nvSpPr>
            <p:spPr bwMode="auto">
              <a:xfrm>
                <a:off x="3389" y="254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394" name="Rectangle 434"/>
              <p:cNvSpPr>
                <a:spLocks noChangeArrowheads="1"/>
              </p:cNvSpPr>
              <p:nvPr/>
            </p:nvSpPr>
            <p:spPr bwMode="auto">
              <a:xfrm>
                <a:off x="3510" y="255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395" name="Rectangle 435"/>
              <p:cNvSpPr>
                <a:spLocks noChangeArrowheads="1"/>
              </p:cNvSpPr>
              <p:nvPr/>
            </p:nvSpPr>
            <p:spPr bwMode="auto">
              <a:xfrm>
                <a:off x="3577" y="2553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5396" name="Rectangle 436"/>
              <p:cNvSpPr>
                <a:spLocks noChangeArrowheads="1"/>
              </p:cNvSpPr>
              <p:nvPr/>
            </p:nvSpPr>
            <p:spPr bwMode="auto">
              <a:xfrm>
                <a:off x="3769" y="254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397" name="Rectangle 437"/>
              <p:cNvSpPr>
                <a:spLocks noChangeArrowheads="1"/>
              </p:cNvSpPr>
              <p:nvPr/>
            </p:nvSpPr>
            <p:spPr bwMode="auto">
              <a:xfrm>
                <a:off x="3850" y="253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398" name="Rectangle 438"/>
              <p:cNvSpPr>
                <a:spLocks noChangeArrowheads="1"/>
              </p:cNvSpPr>
              <p:nvPr/>
            </p:nvSpPr>
            <p:spPr bwMode="auto">
              <a:xfrm>
                <a:off x="3962" y="254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grpSp>
          <p:nvGrpSpPr>
            <p:cNvPr id="425419" name="Group 459"/>
            <p:cNvGrpSpPr>
              <a:grpSpLocks/>
            </p:cNvGrpSpPr>
            <p:nvPr/>
          </p:nvGrpSpPr>
          <p:grpSpPr bwMode="auto">
            <a:xfrm>
              <a:off x="3303" y="3279"/>
              <a:ext cx="1201" cy="625"/>
              <a:chOff x="3303" y="3279"/>
              <a:chExt cx="1201" cy="625"/>
            </a:xfrm>
          </p:grpSpPr>
          <p:sp>
            <p:nvSpPr>
              <p:cNvPr id="425400" name="Rectangle 440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01" name="Rectangle 441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02" name="Rectangle 442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03" name="Rectangle 443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04" name="Rectangle 444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05" name="Rectangle 445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06" name="Rectangle 446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07" name="Rectangle 447"/>
              <p:cNvSpPr>
                <a:spLocks noChangeArrowheads="1"/>
              </p:cNvSpPr>
              <p:nvPr/>
            </p:nvSpPr>
            <p:spPr bwMode="auto">
              <a:xfrm>
                <a:off x="3956" y="3563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5408" name="Rectangle 448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09" name="Rectangle 449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10" name="Rectangle 450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11" name="Rectangle 451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12" name="Rectangle 452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13" name="Rectangle 453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14" name="Rectangle 454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15" name="Rectangle 455"/>
              <p:cNvSpPr>
                <a:spLocks noChangeArrowheads="1"/>
              </p:cNvSpPr>
              <p:nvPr/>
            </p:nvSpPr>
            <p:spPr bwMode="auto">
              <a:xfrm>
                <a:off x="3956" y="3710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5416" name="Rectangle 456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17" name="Rectangle 457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18" name="Rectangle 458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</p:grpSp>
        <p:sp>
          <p:nvSpPr>
            <p:cNvPr id="425420" name="Rectangle 460"/>
            <p:cNvSpPr>
              <a:spLocks noChangeArrowheads="1"/>
            </p:cNvSpPr>
            <p:nvPr/>
          </p:nvSpPr>
          <p:spPr bwMode="auto">
            <a:xfrm>
              <a:off x="3831" y="2895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1" name="Rectangle 461"/>
            <p:cNvSpPr>
              <a:spLocks noChangeArrowheads="1"/>
            </p:cNvSpPr>
            <p:nvPr/>
          </p:nvSpPr>
          <p:spPr bwMode="auto">
            <a:xfrm>
              <a:off x="3917" y="2896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2" name="Rectangle 462"/>
            <p:cNvSpPr>
              <a:spLocks noChangeArrowheads="1"/>
            </p:cNvSpPr>
            <p:nvPr/>
          </p:nvSpPr>
          <p:spPr bwMode="auto">
            <a:xfrm>
              <a:off x="3917" y="3004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3" name="Rectangle 463"/>
            <p:cNvSpPr>
              <a:spLocks noChangeArrowheads="1"/>
            </p:cNvSpPr>
            <p:nvPr/>
          </p:nvSpPr>
          <p:spPr bwMode="auto">
            <a:xfrm>
              <a:off x="3917" y="3112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4" name="Rectangle 464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5" name="Rectangle 465"/>
            <p:cNvSpPr>
              <a:spLocks noChangeArrowheads="1"/>
            </p:cNvSpPr>
            <p:nvPr/>
          </p:nvSpPr>
          <p:spPr bwMode="auto">
            <a:xfrm>
              <a:off x="3868" y="2312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426" name="Rectangle 466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7" name="Rectangle 467"/>
            <p:cNvSpPr>
              <a:spLocks noChangeArrowheads="1"/>
            </p:cNvSpPr>
            <p:nvPr/>
          </p:nvSpPr>
          <p:spPr bwMode="auto">
            <a:xfrm>
              <a:off x="3389" y="2541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5428" name="Rectangle 468"/>
            <p:cNvSpPr>
              <a:spLocks noChangeArrowheads="1"/>
            </p:cNvSpPr>
            <p:nvPr/>
          </p:nvSpPr>
          <p:spPr bwMode="auto">
            <a:xfrm>
              <a:off x="3510" y="2553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429" name="Rectangle 469"/>
            <p:cNvSpPr>
              <a:spLocks noChangeArrowheads="1"/>
            </p:cNvSpPr>
            <p:nvPr/>
          </p:nvSpPr>
          <p:spPr bwMode="auto">
            <a:xfrm>
              <a:off x="3577" y="2553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5430" name="Rectangle 470"/>
            <p:cNvSpPr>
              <a:spLocks noChangeArrowheads="1"/>
            </p:cNvSpPr>
            <p:nvPr/>
          </p:nvSpPr>
          <p:spPr bwMode="auto">
            <a:xfrm>
              <a:off x="3769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5431" name="Rectangle 471"/>
            <p:cNvSpPr>
              <a:spLocks noChangeArrowheads="1"/>
            </p:cNvSpPr>
            <p:nvPr/>
          </p:nvSpPr>
          <p:spPr bwMode="auto">
            <a:xfrm>
              <a:off x="3850" y="2537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5432" name="Rectangle 472"/>
            <p:cNvSpPr>
              <a:spLocks noChangeArrowheads="1"/>
            </p:cNvSpPr>
            <p:nvPr/>
          </p:nvSpPr>
          <p:spPr bwMode="auto">
            <a:xfrm>
              <a:off x="3962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5433" name="Rectangle 473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34" name="Rectangle 474"/>
            <p:cNvSpPr>
              <a:spLocks noChangeArrowheads="1"/>
            </p:cNvSpPr>
            <p:nvPr/>
          </p:nvSpPr>
          <p:spPr bwMode="auto">
            <a:xfrm>
              <a:off x="3868" y="2312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435" name="Rectangle 475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36" name="Rectangle 476"/>
            <p:cNvSpPr>
              <a:spLocks noChangeArrowheads="1"/>
            </p:cNvSpPr>
            <p:nvPr/>
          </p:nvSpPr>
          <p:spPr bwMode="auto">
            <a:xfrm>
              <a:off x="3389" y="2541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5437" name="Rectangle 477"/>
            <p:cNvSpPr>
              <a:spLocks noChangeArrowheads="1"/>
            </p:cNvSpPr>
            <p:nvPr/>
          </p:nvSpPr>
          <p:spPr bwMode="auto">
            <a:xfrm>
              <a:off x="3510" y="2553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438" name="Rectangle 478"/>
            <p:cNvSpPr>
              <a:spLocks noChangeArrowheads="1"/>
            </p:cNvSpPr>
            <p:nvPr/>
          </p:nvSpPr>
          <p:spPr bwMode="auto">
            <a:xfrm>
              <a:off x="3577" y="2553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5439" name="Rectangle 479"/>
            <p:cNvSpPr>
              <a:spLocks noChangeArrowheads="1"/>
            </p:cNvSpPr>
            <p:nvPr/>
          </p:nvSpPr>
          <p:spPr bwMode="auto">
            <a:xfrm>
              <a:off x="3769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5440" name="Rectangle 480"/>
            <p:cNvSpPr>
              <a:spLocks noChangeArrowheads="1"/>
            </p:cNvSpPr>
            <p:nvPr/>
          </p:nvSpPr>
          <p:spPr bwMode="auto">
            <a:xfrm>
              <a:off x="3850" y="2537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5441" name="Rectangle 481"/>
            <p:cNvSpPr>
              <a:spLocks noChangeArrowheads="1"/>
            </p:cNvSpPr>
            <p:nvPr/>
          </p:nvSpPr>
          <p:spPr bwMode="auto">
            <a:xfrm>
              <a:off x="3962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grpSp>
          <p:nvGrpSpPr>
            <p:cNvPr id="425491" name="Group 531"/>
            <p:cNvGrpSpPr>
              <a:grpSpLocks/>
            </p:cNvGrpSpPr>
            <p:nvPr/>
          </p:nvGrpSpPr>
          <p:grpSpPr bwMode="auto">
            <a:xfrm>
              <a:off x="3303" y="2031"/>
              <a:ext cx="1709" cy="1873"/>
              <a:chOff x="3303" y="2031"/>
              <a:chExt cx="1709" cy="1873"/>
            </a:xfrm>
          </p:grpSpPr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3956" y="3563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56" name="Rectangle 496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57" name="Rectangle 497"/>
              <p:cNvSpPr>
                <a:spLocks noChangeArrowheads="1"/>
              </p:cNvSpPr>
              <p:nvPr/>
            </p:nvSpPr>
            <p:spPr bwMode="auto">
              <a:xfrm>
                <a:off x="3956" y="3710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5458" name="Rectangle 498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9" name="Rectangle 499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60" name="Rectangle 500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3956" y="3563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edx</a:t>
                </a:r>
                <a:endParaRPr lang="en-US"/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75" name="Rectangle 515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76" name="Rectangle 516"/>
              <p:cNvSpPr>
                <a:spLocks noChangeArrowheads="1"/>
              </p:cNvSpPr>
              <p:nvPr/>
            </p:nvSpPr>
            <p:spPr bwMode="auto">
              <a:xfrm>
                <a:off x="3956" y="3710"/>
                <a:ext cx="201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eax</a:t>
                </a:r>
                <a:endParaRPr lang="en-US"/>
              </a:p>
            </p:txBody>
          </p:sp>
          <p:sp>
            <p:nvSpPr>
              <p:cNvPr id="425477" name="Rectangle 517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8" name="Rectangle 518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9" name="Rectangle 519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5480" name="Rectangle 520"/>
              <p:cNvSpPr>
                <a:spLocks noChangeArrowheads="1"/>
              </p:cNvSpPr>
              <p:nvPr/>
            </p:nvSpPr>
            <p:spPr bwMode="auto">
              <a:xfrm>
                <a:off x="3831" y="2895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81" name="Rectangle 521"/>
              <p:cNvSpPr>
                <a:spLocks noChangeArrowheads="1"/>
              </p:cNvSpPr>
              <p:nvPr/>
            </p:nvSpPr>
            <p:spPr bwMode="auto">
              <a:xfrm>
                <a:off x="3917" y="2896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2" name="Rectangle 522"/>
              <p:cNvSpPr>
                <a:spLocks noChangeArrowheads="1"/>
              </p:cNvSpPr>
              <p:nvPr/>
            </p:nvSpPr>
            <p:spPr bwMode="auto">
              <a:xfrm>
                <a:off x="3917" y="3004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3" name="Rectangle 523"/>
              <p:cNvSpPr>
                <a:spLocks noChangeArrowheads="1"/>
              </p:cNvSpPr>
              <p:nvPr/>
            </p:nvSpPr>
            <p:spPr bwMode="auto">
              <a:xfrm>
                <a:off x="3917" y="3112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4" name="Rectangle 524"/>
              <p:cNvSpPr>
                <a:spLocks noChangeArrowheads="1"/>
              </p:cNvSpPr>
              <p:nvPr/>
            </p:nvSpPr>
            <p:spPr bwMode="auto">
              <a:xfrm>
                <a:off x="3303" y="2031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85" name="Rectangle 525"/>
              <p:cNvSpPr>
                <a:spLocks noChangeArrowheads="1"/>
              </p:cNvSpPr>
              <p:nvPr/>
            </p:nvSpPr>
            <p:spPr bwMode="auto">
              <a:xfrm>
                <a:off x="3719" y="2069"/>
                <a:ext cx="423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6</a:t>
                </a:r>
                <a:endParaRPr lang="en-US"/>
              </a:p>
            </p:txBody>
          </p:sp>
          <p:grpSp>
            <p:nvGrpSpPr>
              <p:cNvPr id="425488" name="Group 528"/>
              <p:cNvGrpSpPr>
                <a:grpSpLocks/>
              </p:cNvGrpSpPr>
              <p:nvPr/>
            </p:nvGrpSpPr>
            <p:grpSpPr bwMode="auto">
              <a:xfrm>
                <a:off x="4359" y="3615"/>
                <a:ext cx="336" cy="109"/>
                <a:chOff x="4359" y="3615"/>
                <a:chExt cx="336" cy="109"/>
              </a:xfrm>
            </p:grpSpPr>
            <p:sp>
              <p:nvSpPr>
                <p:cNvPr id="425486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4417" y="3615"/>
                  <a:ext cx="278" cy="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487" name="Freeform 527"/>
                <p:cNvSpPr>
                  <a:spLocks/>
                </p:cNvSpPr>
                <p:nvPr/>
              </p:nvSpPr>
              <p:spPr bwMode="auto">
                <a:xfrm>
                  <a:off x="4359" y="3664"/>
                  <a:ext cx="69" cy="60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0" y="47"/>
                    </a:cxn>
                    <a:cxn ang="0">
                      <a:pos x="69" y="60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69" h="60">
                      <a:moveTo>
                        <a:pt x="52" y="0"/>
                      </a:moveTo>
                      <a:lnTo>
                        <a:pt x="0" y="47"/>
                      </a:lnTo>
                      <a:lnTo>
                        <a:pt x="69" y="6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5489" name="Rectangle 529"/>
              <p:cNvSpPr>
                <a:spLocks noChangeArrowheads="1"/>
              </p:cNvSpPr>
              <p:nvPr/>
            </p:nvSpPr>
            <p:spPr bwMode="auto">
              <a:xfrm>
                <a:off x="4647" y="3519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90" name="Rectangle 530"/>
              <p:cNvSpPr>
                <a:spLocks noChangeArrowheads="1"/>
              </p:cNvSpPr>
              <p:nvPr/>
            </p:nvSpPr>
            <p:spPr bwMode="auto">
              <a:xfrm>
                <a:off x="4729" y="3555"/>
                <a:ext cx="24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88748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3 Nop’s</a:t>
            </a:r>
          </a:p>
        </p:txBody>
      </p:sp>
      <p:grpSp>
        <p:nvGrpSpPr>
          <p:cNvPr id="424330" name="Group 394"/>
          <p:cNvGrpSpPr>
            <a:grpSpLocks/>
          </p:cNvGrpSpPr>
          <p:nvPr/>
        </p:nvGrpSpPr>
        <p:grpSpPr bwMode="auto">
          <a:xfrm>
            <a:off x="990600" y="838200"/>
            <a:ext cx="7926388" cy="5868988"/>
            <a:chOff x="624" y="528"/>
            <a:chExt cx="4993" cy="3697"/>
          </a:xfrm>
        </p:grpSpPr>
        <p:sp>
          <p:nvSpPr>
            <p:cNvPr id="424074" name="Rectangle 138"/>
            <p:cNvSpPr>
              <a:spLocks noChangeArrowheads="1"/>
            </p:cNvSpPr>
            <p:nvPr/>
          </p:nvSpPr>
          <p:spPr bwMode="auto">
            <a:xfrm>
              <a:off x="624" y="768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75" name="Rectangle 139"/>
            <p:cNvSpPr>
              <a:spLocks noChangeArrowheads="1"/>
            </p:cNvSpPr>
            <p:nvPr/>
          </p:nvSpPr>
          <p:spPr bwMode="auto">
            <a:xfrm>
              <a:off x="682" y="807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4076" name="Rectangle 140"/>
            <p:cNvSpPr>
              <a:spLocks noChangeArrowheads="1"/>
            </p:cNvSpPr>
            <p:nvPr/>
          </p:nvSpPr>
          <p:spPr bwMode="auto">
            <a:xfrm>
              <a:off x="1184" y="807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4077" name="Rectangle 141"/>
            <p:cNvSpPr>
              <a:spLocks noChangeArrowheads="1"/>
            </p:cNvSpPr>
            <p:nvPr/>
          </p:nvSpPr>
          <p:spPr bwMode="auto">
            <a:xfrm>
              <a:off x="1620" y="807"/>
              <a:ext cx="40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4078" name="Rectangle 142"/>
            <p:cNvSpPr>
              <a:spLocks noChangeArrowheads="1"/>
            </p:cNvSpPr>
            <p:nvPr/>
          </p:nvSpPr>
          <p:spPr bwMode="auto">
            <a:xfrm>
              <a:off x="1988" y="807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4079" name="Rectangle 143"/>
            <p:cNvSpPr>
              <a:spLocks noChangeArrowheads="1"/>
            </p:cNvSpPr>
            <p:nvPr/>
          </p:nvSpPr>
          <p:spPr bwMode="auto">
            <a:xfrm>
              <a:off x="244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0" name="Rectangle 144"/>
            <p:cNvSpPr>
              <a:spLocks noChangeArrowheads="1"/>
            </p:cNvSpPr>
            <p:nvPr/>
          </p:nvSpPr>
          <p:spPr bwMode="auto">
            <a:xfrm>
              <a:off x="2565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4081" name="Rectangle 145"/>
            <p:cNvSpPr>
              <a:spLocks noChangeArrowheads="1"/>
            </p:cNvSpPr>
            <p:nvPr/>
          </p:nvSpPr>
          <p:spPr bwMode="auto">
            <a:xfrm>
              <a:off x="2736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2" name="Rectangle 146"/>
            <p:cNvSpPr>
              <a:spLocks noChangeArrowheads="1"/>
            </p:cNvSpPr>
            <p:nvPr/>
          </p:nvSpPr>
          <p:spPr bwMode="auto">
            <a:xfrm>
              <a:off x="2853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4083" name="Rectangle 147"/>
            <p:cNvSpPr>
              <a:spLocks noChangeArrowheads="1"/>
            </p:cNvSpPr>
            <p:nvPr/>
          </p:nvSpPr>
          <p:spPr bwMode="auto">
            <a:xfrm>
              <a:off x="302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4" name="Rectangle 148"/>
            <p:cNvSpPr>
              <a:spLocks noChangeArrowheads="1"/>
            </p:cNvSpPr>
            <p:nvPr/>
          </p:nvSpPr>
          <p:spPr bwMode="auto">
            <a:xfrm>
              <a:off x="3141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4085" name="Rectangle 149"/>
            <p:cNvSpPr>
              <a:spLocks noChangeArrowheads="1"/>
            </p:cNvSpPr>
            <p:nvPr/>
          </p:nvSpPr>
          <p:spPr bwMode="auto">
            <a:xfrm>
              <a:off x="331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6" name="Rectangle 150"/>
            <p:cNvSpPr>
              <a:spLocks noChangeArrowheads="1"/>
            </p:cNvSpPr>
            <p:nvPr/>
          </p:nvSpPr>
          <p:spPr bwMode="auto">
            <a:xfrm>
              <a:off x="3429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4087" name="Rectangle 151"/>
            <p:cNvSpPr>
              <a:spLocks noChangeArrowheads="1"/>
            </p:cNvSpPr>
            <p:nvPr/>
          </p:nvSpPr>
          <p:spPr bwMode="auto">
            <a:xfrm>
              <a:off x="360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8" name="Rectangle 152"/>
            <p:cNvSpPr>
              <a:spLocks noChangeArrowheads="1"/>
            </p:cNvSpPr>
            <p:nvPr/>
          </p:nvSpPr>
          <p:spPr bwMode="auto">
            <a:xfrm>
              <a:off x="3717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4089" name="Rectangle 153"/>
            <p:cNvSpPr>
              <a:spLocks noChangeArrowheads="1"/>
            </p:cNvSpPr>
            <p:nvPr/>
          </p:nvSpPr>
          <p:spPr bwMode="auto">
            <a:xfrm>
              <a:off x="388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0" name="Rectangle 154"/>
            <p:cNvSpPr>
              <a:spLocks noChangeArrowheads="1"/>
            </p:cNvSpPr>
            <p:nvPr/>
          </p:nvSpPr>
          <p:spPr bwMode="auto">
            <a:xfrm>
              <a:off x="4005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4091" name="Rectangle 155"/>
            <p:cNvSpPr>
              <a:spLocks noChangeArrowheads="1"/>
            </p:cNvSpPr>
            <p:nvPr/>
          </p:nvSpPr>
          <p:spPr bwMode="auto">
            <a:xfrm>
              <a:off x="4176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2" name="Rectangle 156"/>
            <p:cNvSpPr>
              <a:spLocks noChangeArrowheads="1"/>
            </p:cNvSpPr>
            <p:nvPr/>
          </p:nvSpPr>
          <p:spPr bwMode="auto">
            <a:xfrm>
              <a:off x="4293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4093" name="Rectangle 157"/>
            <p:cNvSpPr>
              <a:spLocks noChangeArrowheads="1"/>
            </p:cNvSpPr>
            <p:nvPr/>
          </p:nvSpPr>
          <p:spPr bwMode="auto">
            <a:xfrm>
              <a:off x="446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4" name="Rectangle 158"/>
            <p:cNvSpPr>
              <a:spLocks noChangeArrowheads="1"/>
            </p:cNvSpPr>
            <p:nvPr/>
          </p:nvSpPr>
          <p:spPr bwMode="auto">
            <a:xfrm>
              <a:off x="4581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4095" name="Rectangle 159"/>
            <p:cNvSpPr>
              <a:spLocks noChangeArrowheads="1"/>
            </p:cNvSpPr>
            <p:nvPr/>
          </p:nvSpPr>
          <p:spPr bwMode="auto">
            <a:xfrm>
              <a:off x="475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6" name="Rectangle 160"/>
            <p:cNvSpPr>
              <a:spLocks noChangeArrowheads="1"/>
            </p:cNvSpPr>
            <p:nvPr/>
          </p:nvSpPr>
          <p:spPr bwMode="auto">
            <a:xfrm>
              <a:off x="4869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4097" name="Rectangle 161"/>
            <p:cNvSpPr>
              <a:spLocks noChangeArrowheads="1"/>
            </p:cNvSpPr>
            <p:nvPr/>
          </p:nvSpPr>
          <p:spPr bwMode="auto">
            <a:xfrm>
              <a:off x="2448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8" name="Rectangle 162"/>
            <p:cNvSpPr>
              <a:spLocks noChangeArrowheads="1"/>
            </p:cNvSpPr>
            <p:nvPr/>
          </p:nvSpPr>
          <p:spPr bwMode="auto">
            <a:xfrm>
              <a:off x="2553" y="79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099" name="Rectangle 163"/>
            <p:cNvSpPr>
              <a:spLocks noChangeArrowheads="1"/>
            </p:cNvSpPr>
            <p:nvPr/>
          </p:nvSpPr>
          <p:spPr bwMode="auto">
            <a:xfrm>
              <a:off x="2736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0" name="Rectangle 164"/>
            <p:cNvSpPr>
              <a:spLocks noChangeArrowheads="1"/>
            </p:cNvSpPr>
            <p:nvPr/>
          </p:nvSpPr>
          <p:spPr bwMode="auto">
            <a:xfrm>
              <a:off x="2834" y="79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01" name="Rectangle 165"/>
            <p:cNvSpPr>
              <a:spLocks noChangeArrowheads="1"/>
            </p:cNvSpPr>
            <p:nvPr/>
          </p:nvSpPr>
          <p:spPr bwMode="auto">
            <a:xfrm>
              <a:off x="3024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2" name="Rectangle 166"/>
            <p:cNvSpPr>
              <a:spLocks noChangeArrowheads="1"/>
            </p:cNvSpPr>
            <p:nvPr/>
          </p:nvSpPr>
          <p:spPr bwMode="auto">
            <a:xfrm>
              <a:off x="3125" y="79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03" name="Rectangle 167"/>
            <p:cNvSpPr>
              <a:spLocks noChangeArrowheads="1"/>
            </p:cNvSpPr>
            <p:nvPr/>
          </p:nvSpPr>
          <p:spPr bwMode="auto">
            <a:xfrm>
              <a:off x="3312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4" name="Rectangle 168"/>
            <p:cNvSpPr>
              <a:spLocks noChangeArrowheads="1"/>
            </p:cNvSpPr>
            <p:nvPr/>
          </p:nvSpPr>
          <p:spPr bwMode="auto">
            <a:xfrm>
              <a:off x="3402" y="79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05" name="Rectangle 169"/>
            <p:cNvSpPr>
              <a:spLocks noChangeArrowheads="1"/>
            </p:cNvSpPr>
            <p:nvPr/>
          </p:nvSpPr>
          <p:spPr bwMode="auto">
            <a:xfrm>
              <a:off x="3600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6" name="Rectangle 170"/>
            <p:cNvSpPr>
              <a:spLocks noChangeArrowheads="1"/>
            </p:cNvSpPr>
            <p:nvPr/>
          </p:nvSpPr>
          <p:spPr bwMode="auto">
            <a:xfrm>
              <a:off x="3681" y="79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07" name="Rectangle 171"/>
            <p:cNvSpPr>
              <a:spLocks noChangeArrowheads="1"/>
            </p:cNvSpPr>
            <p:nvPr/>
          </p:nvSpPr>
          <p:spPr bwMode="auto">
            <a:xfrm>
              <a:off x="2448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8" name="Rectangle 172"/>
            <p:cNvSpPr>
              <a:spLocks noChangeArrowheads="1"/>
            </p:cNvSpPr>
            <p:nvPr/>
          </p:nvSpPr>
          <p:spPr bwMode="auto">
            <a:xfrm>
              <a:off x="2553" y="79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09" name="Rectangle 173"/>
            <p:cNvSpPr>
              <a:spLocks noChangeArrowheads="1"/>
            </p:cNvSpPr>
            <p:nvPr/>
          </p:nvSpPr>
          <p:spPr bwMode="auto">
            <a:xfrm>
              <a:off x="2736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0" name="Rectangle 174"/>
            <p:cNvSpPr>
              <a:spLocks noChangeArrowheads="1"/>
            </p:cNvSpPr>
            <p:nvPr/>
          </p:nvSpPr>
          <p:spPr bwMode="auto">
            <a:xfrm>
              <a:off x="2834" y="79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11" name="Rectangle 175"/>
            <p:cNvSpPr>
              <a:spLocks noChangeArrowheads="1"/>
            </p:cNvSpPr>
            <p:nvPr/>
          </p:nvSpPr>
          <p:spPr bwMode="auto">
            <a:xfrm>
              <a:off x="3024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2" name="Rectangle 176"/>
            <p:cNvSpPr>
              <a:spLocks noChangeArrowheads="1"/>
            </p:cNvSpPr>
            <p:nvPr/>
          </p:nvSpPr>
          <p:spPr bwMode="auto">
            <a:xfrm>
              <a:off x="3125" y="79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13" name="Rectangle 177"/>
            <p:cNvSpPr>
              <a:spLocks noChangeArrowheads="1"/>
            </p:cNvSpPr>
            <p:nvPr/>
          </p:nvSpPr>
          <p:spPr bwMode="auto">
            <a:xfrm>
              <a:off x="3312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4" name="Rectangle 178"/>
            <p:cNvSpPr>
              <a:spLocks noChangeArrowheads="1"/>
            </p:cNvSpPr>
            <p:nvPr/>
          </p:nvSpPr>
          <p:spPr bwMode="auto">
            <a:xfrm>
              <a:off x="3402" y="79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15" name="Rectangle 179"/>
            <p:cNvSpPr>
              <a:spLocks noChangeArrowheads="1"/>
            </p:cNvSpPr>
            <p:nvPr/>
          </p:nvSpPr>
          <p:spPr bwMode="auto">
            <a:xfrm>
              <a:off x="3600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6" name="Rectangle 180"/>
            <p:cNvSpPr>
              <a:spLocks noChangeArrowheads="1"/>
            </p:cNvSpPr>
            <p:nvPr/>
          </p:nvSpPr>
          <p:spPr bwMode="auto">
            <a:xfrm>
              <a:off x="3681" y="79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17" name="Rectangle 181"/>
            <p:cNvSpPr>
              <a:spLocks noChangeArrowheads="1"/>
            </p:cNvSpPr>
            <p:nvPr/>
          </p:nvSpPr>
          <p:spPr bwMode="auto">
            <a:xfrm>
              <a:off x="624" y="96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8" name="Rectangle 182"/>
            <p:cNvSpPr>
              <a:spLocks noChangeArrowheads="1"/>
            </p:cNvSpPr>
            <p:nvPr/>
          </p:nvSpPr>
          <p:spPr bwMode="auto">
            <a:xfrm>
              <a:off x="682" y="999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0x006: </a:t>
              </a:r>
              <a:endParaRPr lang="en-US"/>
            </a:p>
          </p:txBody>
        </p:sp>
        <p:sp>
          <p:nvSpPr>
            <p:cNvPr id="424119" name="Rectangle 183"/>
            <p:cNvSpPr>
              <a:spLocks noChangeArrowheads="1"/>
            </p:cNvSpPr>
            <p:nvPr/>
          </p:nvSpPr>
          <p:spPr bwMode="auto">
            <a:xfrm>
              <a:off x="1184" y="999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irmovl </a:t>
              </a:r>
              <a:endParaRPr lang="en-US"/>
            </a:p>
          </p:txBody>
        </p:sp>
        <p:sp>
          <p:nvSpPr>
            <p:cNvPr id="424120" name="Rectangle 184"/>
            <p:cNvSpPr>
              <a:spLocks noChangeArrowheads="1"/>
            </p:cNvSpPr>
            <p:nvPr/>
          </p:nvSpPr>
          <p:spPr bwMode="auto">
            <a:xfrm>
              <a:off x="1687" y="999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4121" name="Rectangle 185"/>
            <p:cNvSpPr>
              <a:spLocks noChangeArrowheads="1"/>
            </p:cNvSpPr>
            <p:nvPr/>
          </p:nvSpPr>
          <p:spPr bwMode="auto">
            <a:xfrm>
              <a:off x="1988" y="999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122" name="Rectangle 186"/>
            <p:cNvSpPr>
              <a:spLocks noChangeArrowheads="1"/>
            </p:cNvSpPr>
            <p:nvPr/>
          </p:nvSpPr>
          <p:spPr bwMode="auto">
            <a:xfrm>
              <a:off x="2736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3" name="Rectangle 187"/>
            <p:cNvSpPr>
              <a:spLocks noChangeArrowheads="1"/>
            </p:cNvSpPr>
            <p:nvPr/>
          </p:nvSpPr>
          <p:spPr bwMode="auto">
            <a:xfrm>
              <a:off x="2841" y="98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24" name="Rectangle 18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5" name="Rectangle 189"/>
            <p:cNvSpPr>
              <a:spLocks noChangeArrowheads="1"/>
            </p:cNvSpPr>
            <p:nvPr/>
          </p:nvSpPr>
          <p:spPr bwMode="auto">
            <a:xfrm>
              <a:off x="3122" y="988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26" name="Rectangle 190"/>
            <p:cNvSpPr>
              <a:spLocks noChangeArrowheads="1"/>
            </p:cNvSpPr>
            <p:nvPr/>
          </p:nvSpPr>
          <p:spPr bwMode="auto">
            <a:xfrm>
              <a:off x="3312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7" name="Rectangle 191"/>
            <p:cNvSpPr>
              <a:spLocks noChangeArrowheads="1"/>
            </p:cNvSpPr>
            <p:nvPr/>
          </p:nvSpPr>
          <p:spPr bwMode="auto">
            <a:xfrm>
              <a:off x="3413" y="988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28" name="Rectangle 19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9" name="Rectangle 193"/>
            <p:cNvSpPr>
              <a:spLocks noChangeArrowheads="1"/>
            </p:cNvSpPr>
            <p:nvPr/>
          </p:nvSpPr>
          <p:spPr bwMode="auto">
            <a:xfrm>
              <a:off x="3690" y="988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30" name="Rectangle 194"/>
            <p:cNvSpPr>
              <a:spLocks noChangeArrowheads="1"/>
            </p:cNvSpPr>
            <p:nvPr/>
          </p:nvSpPr>
          <p:spPr bwMode="auto">
            <a:xfrm>
              <a:off x="3888" y="960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1" name="Rectangle 195"/>
            <p:cNvSpPr>
              <a:spLocks noChangeArrowheads="1"/>
            </p:cNvSpPr>
            <p:nvPr/>
          </p:nvSpPr>
          <p:spPr bwMode="auto">
            <a:xfrm>
              <a:off x="3969" y="988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32" name="Rectangle 196"/>
            <p:cNvSpPr>
              <a:spLocks noChangeArrowheads="1"/>
            </p:cNvSpPr>
            <p:nvPr/>
          </p:nvSpPr>
          <p:spPr bwMode="auto">
            <a:xfrm>
              <a:off x="2736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3" name="Rectangle 197"/>
            <p:cNvSpPr>
              <a:spLocks noChangeArrowheads="1"/>
            </p:cNvSpPr>
            <p:nvPr/>
          </p:nvSpPr>
          <p:spPr bwMode="auto">
            <a:xfrm>
              <a:off x="2841" y="98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34" name="Rectangle 19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5" name="Rectangle 199"/>
            <p:cNvSpPr>
              <a:spLocks noChangeArrowheads="1"/>
            </p:cNvSpPr>
            <p:nvPr/>
          </p:nvSpPr>
          <p:spPr bwMode="auto">
            <a:xfrm>
              <a:off x="3122" y="988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36" name="Rectangle 200"/>
            <p:cNvSpPr>
              <a:spLocks noChangeArrowheads="1"/>
            </p:cNvSpPr>
            <p:nvPr/>
          </p:nvSpPr>
          <p:spPr bwMode="auto">
            <a:xfrm>
              <a:off x="3312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7" name="Rectangle 201"/>
            <p:cNvSpPr>
              <a:spLocks noChangeArrowheads="1"/>
            </p:cNvSpPr>
            <p:nvPr/>
          </p:nvSpPr>
          <p:spPr bwMode="auto">
            <a:xfrm>
              <a:off x="3413" y="988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38" name="Rectangle 20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9" name="Rectangle 203"/>
            <p:cNvSpPr>
              <a:spLocks noChangeArrowheads="1"/>
            </p:cNvSpPr>
            <p:nvPr/>
          </p:nvSpPr>
          <p:spPr bwMode="auto">
            <a:xfrm>
              <a:off x="3690" y="988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40" name="Rectangle 204"/>
            <p:cNvSpPr>
              <a:spLocks noChangeArrowheads="1"/>
            </p:cNvSpPr>
            <p:nvPr/>
          </p:nvSpPr>
          <p:spPr bwMode="auto">
            <a:xfrm>
              <a:off x="3888" y="960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1" name="Rectangle 205"/>
            <p:cNvSpPr>
              <a:spLocks noChangeArrowheads="1"/>
            </p:cNvSpPr>
            <p:nvPr/>
          </p:nvSpPr>
          <p:spPr bwMode="auto">
            <a:xfrm>
              <a:off x="3969" y="988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42" name="Rectangle 206"/>
            <p:cNvSpPr>
              <a:spLocks noChangeArrowheads="1"/>
            </p:cNvSpPr>
            <p:nvPr/>
          </p:nvSpPr>
          <p:spPr bwMode="auto">
            <a:xfrm>
              <a:off x="624" y="1152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3" name="Rectangle 207"/>
            <p:cNvSpPr>
              <a:spLocks noChangeArrowheads="1"/>
            </p:cNvSpPr>
            <p:nvPr/>
          </p:nvSpPr>
          <p:spPr bwMode="auto">
            <a:xfrm>
              <a:off x="682" y="1191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0x00c: </a:t>
              </a:r>
              <a:endParaRPr lang="en-US"/>
            </a:p>
          </p:txBody>
        </p:sp>
        <p:sp>
          <p:nvSpPr>
            <p:cNvPr id="424144" name="Rectangle 208"/>
            <p:cNvSpPr>
              <a:spLocks noChangeArrowheads="1"/>
            </p:cNvSpPr>
            <p:nvPr/>
          </p:nvSpPr>
          <p:spPr bwMode="auto">
            <a:xfrm>
              <a:off x="1184" y="119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45" name="Rectangle 209"/>
            <p:cNvSpPr>
              <a:spLocks noChangeArrowheads="1"/>
            </p:cNvSpPr>
            <p:nvPr/>
          </p:nvSpPr>
          <p:spPr bwMode="auto">
            <a:xfrm>
              <a:off x="3024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6" name="Rectangle 210"/>
            <p:cNvSpPr>
              <a:spLocks noChangeArrowheads="1"/>
            </p:cNvSpPr>
            <p:nvPr/>
          </p:nvSpPr>
          <p:spPr bwMode="auto">
            <a:xfrm>
              <a:off x="3129" y="1180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47" name="Rectangle 211"/>
            <p:cNvSpPr>
              <a:spLocks noChangeArrowheads="1"/>
            </p:cNvSpPr>
            <p:nvPr/>
          </p:nvSpPr>
          <p:spPr bwMode="auto">
            <a:xfrm>
              <a:off x="3312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8" name="Rectangle 212"/>
            <p:cNvSpPr>
              <a:spLocks noChangeArrowheads="1"/>
            </p:cNvSpPr>
            <p:nvPr/>
          </p:nvSpPr>
          <p:spPr bwMode="auto">
            <a:xfrm>
              <a:off x="3410" y="1180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49" name="Rectangle 213"/>
            <p:cNvSpPr>
              <a:spLocks noChangeArrowheads="1"/>
            </p:cNvSpPr>
            <p:nvPr/>
          </p:nvSpPr>
          <p:spPr bwMode="auto">
            <a:xfrm>
              <a:off x="3600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0" name="Rectangle 214"/>
            <p:cNvSpPr>
              <a:spLocks noChangeArrowheads="1"/>
            </p:cNvSpPr>
            <p:nvPr/>
          </p:nvSpPr>
          <p:spPr bwMode="auto">
            <a:xfrm>
              <a:off x="3701" y="1180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51" name="Rectangle 215"/>
            <p:cNvSpPr>
              <a:spLocks noChangeArrowheads="1"/>
            </p:cNvSpPr>
            <p:nvPr/>
          </p:nvSpPr>
          <p:spPr bwMode="auto">
            <a:xfrm>
              <a:off x="3888" y="1152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2" name="Rectangle 216"/>
            <p:cNvSpPr>
              <a:spLocks noChangeArrowheads="1"/>
            </p:cNvSpPr>
            <p:nvPr/>
          </p:nvSpPr>
          <p:spPr bwMode="auto">
            <a:xfrm>
              <a:off x="3978" y="1180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53" name="Rectangle 217"/>
            <p:cNvSpPr>
              <a:spLocks noChangeArrowheads="1"/>
            </p:cNvSpPr>
            <p:nvPr/>
          </p:nvSpPr>
          <p:spPr bwMode="auto">
            <a:xfrm>
              <a:off x="4176" y="1152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4" name="Rectangle 218"/>
            <p:cNvSpPr>
              <a:spLocks noChangeArrowheads="1"/>
            </p:cNvSpPr>
            <p:nvPr/>
          </p:nvSpPr>
          <p:spPr bwMode="auto">
            <a:xfrm>
              <a:off x="4257" y="1180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55" name="Rectangle 219"/>
            <p:cNvSpPr>
              <a:spLocks noChangeArrowheads="1"/>
            </p:cNvSpPr>
            <p:nvPr/>
          </p:nvSpPr>
          <p:spPr bwMode="auto">
            <a:xfrm>
              <a:off x="3024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6" name="Rectangle 220"/>
            <p:cNvSpPr>
              <a:spLocks noChangeArrowheads="1"/>
            </p:cNvSpPr>
            <p:nvPr/>
          </p:nvSpPr>
          <p:spPr bwMode="auto">
            <a:xfrm>
              <a:off x="3129" y="1180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57" name="Rectangle 221"/>
            <p:cNvSpPr>
              <a:spLocks noChangeArrowheads="1"/>
            </p:cNvSpPr>
            <p:nvPr/>
          </p:nvSpPr>
          <p:spPr bwMode="auto">
            <a:xfrm>
              <a:off x="3312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8" name="Rectangle 222"/>
            <p:cNvSpPr>
              <a:spLocks noChangeArrowheads="1"/>
            </p:cNvSpPr>
            <p:nvPr/>
          </p:nvSpPr>
          <p:spPr bwMode="auto">
            <a:xfrm>
              <a:off x="3410" y="1180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59" name="Rectangle 223"/>
            <p:cNvSpPr>
              <a:spLocks noChangeArrowheads="1"/>
            </p:cNvSpPr>
            <p:nvPr/>
          </p:nvSpPr>
          <p:spPr bwMode="auto">
            <a:xfrm>
              <a:off x="3600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0" name="Rectangle 224"/>
            <p:cNvSpPr>
              <a:spLocks noChangeArrowheads="1"/>
            </p:cNvSpPr>
            <p:nvPr/>
          </p:nvSpPr>
          <p:spPr bwMode="auto">
            <a:xfrm>
              <a:off x="3701" y="1180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61" name="Rectangle 225"/>
            <p:cNvSpPr>
              <a:spLocks noChangeArrowheads="1"/>
            </p:cNvSpPr>
            <p:nvPr/>
          </p:nvSpPr>
          <p:spPr bwMode="auto">
            <a:xfrm>
              <a:off x="3888" y="1152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2" name="Rectangle 226"/>
            <p:cNvSpPr>
              <a:spLocks noChangeArrowheads="1"/>
            </p:cNvSpPr>
            <p:nvPr/>
          </p:nvSpPr>
          <p:spPr bwMode="auto">
            <a:xfrm>
              <a:off x="3978" y="1180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63" name="Rectangle 227"/>
            <p:cNvSpPr>
              <a:spLocks noChangeArrowheads="1"/>
            </p:cNvSpPr>
            <p:nvPr/>
          </p:nvSpPr>
          <p:spPr bwMode="auto">
            <a:xfrm>
              <a:off x="4176" y="1152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4" name="Rectangle 228"/>
            <p:cNvSpPr>
              <a:spLocks noChangeArrowheads="1"/>
            </p:cNvSpPr>
            <p:nvPr/>
          </p:nvSpPr>
          <p:spPr bwMode="auto">
            <a:xfrm>
              <a:off x="4257" y="1180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65" name="Rectangle 229"/>
            <p:cNvSpPr>
              <a:spLocks noChangeArrowheads="1"/>
            </p:cNvSpPr>
            <p:nvPr/>
          </p:nvSpPr>
          <p:spPr bwMode="auto">
            <a:xfrm>
              <a:off x="624" y="1344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6" name="Rectangle 230"/>
            <p:cNvSpPr>
              <a:spLocks noChangeArrowheads="1"/>
            </p:cNvSpPr>
            <p:nvPr/>
          </p:nvSpPr>
          <p:spPr bwMode="auto">
            <a:xfrm>
              <a:off x="682" y="1383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0x00d: </a:t>
              </a:r>
              <a:endParaRPr lang="en-US"/>
            </a:p>
          </p:txBody>
        </p:sp>
        <p:sp>
          <p:nvSpPr>
            <p:cNvPr id="424167" name="Rectangle 231"/>
            <p:cNvSpPr>
              <a:spLocks noChangeArrowheads="1"/>
            </p:cNvSpPr>
            <p:nvPr/>
          </p:nvSpPr>
          <p:spPr bwMode="auto">
            <a:xfrm>
              <a:off x="1184" y="1383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68" name="Rectangle 232"/>
            <p:cNvSpPr>
              <a:spLocks noChangeArrowheads="1"/>
            </p:cNvSpPr>
            <p:nvPr/>
          </p:nvSpPr>
          <p:spPr bwMode="auto">
            <a:xfrm>
              <a:off x="3312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9" name="Rectangle 233"/>
            <p:cNvSpPr>
              <a:spLocks noChangeArrowheads="1"/>
            </p:cNvSpPr>
            <p:nvPr/>
          </p:nvSpPr>
          <p:spPr bwMode="auto">
            <a:xfrm>
              <a:off x="3417" y="1372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70" name="Rectangle 23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1" name="Rectangle 235"/>
            <p:cNvSpPr>
              <a:spLocks noChangeArrowheads="1"/>
            </p:cNvSpPr>
            <p:nvPr/>
          </p:nvSpPr>
          <p:spPr bwMode="auto">
            <a:xfrm>
              <a:off x="3698" y="1372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72" name="Rectangle 236"/>
            <p:cNvSpPr>
              <a:spLocks noChangeArrowheads="1"/>
            </p:cNvSpPr>
            <p:nvPr/>
          </p:nvSpPr>
          <p:spPr bwMode="auto">
            <a:xfrm>
              <a:off x="3888" y="1344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3" name="Rectangle 237"/>
            <p:cNvSpPr>
              <a:spLocks noChangeArrowheads="1"/>
            </p:cNvSpPr>
            <p:nvPr/>
          </p:nvSpPr>
          <p:spPr bwMode="auto">
            <a:xfrm>
              <a:off x="3989" y="1372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74" name="Rectangle 23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5" name="Rectangle 239"/>
            <p:cNvSpPr>
              <a:spLocks noChangeArrowheads="1"/>
            </p:cNvSpPr>
            <p:nvPr/>
          </p:nvSpPr>
          <p:spPr bwMode="auto">
            <a:xfrm>
              <a:off x="4266" y="1372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76" name="Rectangle 240"/>
            <p:cNvSpPr>
              <a:spLocks noChangeArrowheads="1"/>
            </p:cNvSpPr>
            <p:nvPr/>
          </p:nvSpPr>
          <p:spPr bwMode="auto">
            <a:xfrm>
              <a:off x="4464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7" name="Rectangle 241"/>
            <p:cNvSpPr>
              <a:spLocks noChangeArrowheads="1"/>
            </p:cNvSpPr>
            <p:nvPr/>
          </p:nvSpPr>
          <p:spPr bwMode="auto">
            <a:xfrm>
              <a:off x="4545" y="1372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78" name="Rectangle 242"/>
            <p:cNvSpPr>
              <a:spLocks noChangeArrowheads="1"/>
            </p:cNvSpPr>
            <p:nvPr/>
          </p:nvSpPr>
          <p:spPr bwMode="auto">
            <a:xfrm>
              <a:off x="3312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9" name="Rectangle 243"/>
            <p:cNvSpPr>
              <a:spLocks noChangeArrowheads="1"/>
            </p:cNvSpPr>
            <p:nvPr/>
          </p:nvSpPr>
          <p:spPr bwMode="auto">
            <a:xfrm>
              <a:off x="3417" y="1372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80" name="Rectangle 24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1" name="Rectangle 245"/>
            <p:cNvSpPr>
              <a:spLocks noChangeArrowheads="1"/>
            </p:cNvSpPr>
            <p:nvPr/>
          </p:nvSpPr>
          <p:spPr bwMode="auto">
            <a:xfrm>
              <a:off x="3698" y="1372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82" name="Rectangle 246"/>
            <p:cNvSpPr>
              <a:spLocks noChangeArrowheads="1"/>
            </p:cNvSpPr>
            <p:nvPr/>
          </p:nvSpPr>
          <p:spPr bwMode="auto">
            <a:xfrm>
              <a:off x="3888" y="1344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3" name="Rectangle 247"/>
            <p:cNvSpPr>
              <a:spLocks noChangeArrowheads="1"/>
            </p:cNvSpPr>
            <p:nvPr/>
          </p:nvSpPr>
          <p:spPr bwMode="auto">
            <a:xfrm>
              <a:off x="3989" y="1372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84" name="Rectangle 24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5" name="Rectangle 249"/>
            <p:cNvSpPr>
              <a:spLocks noChangeArrowheads="1"/>
            </p:cNvSpPr>
            <p:nvPr/>
          </p:nvSpPr>
          <p:spPr bwMode="auto">
            <a:xfrm>
              <a:off x="4266" y="1372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86" name="Rectangle 250"/>
            <p:cNvSpPr>
              <a:spLocks noChangeArrowheads="1"/>
            </p:cNvSpPr>
            <p:nvPr/>
          </p:nvSpPr>
          <p:spPr bwMode="auto">
            <a:xfrm>
              <a:off x="4464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7" name="Rectangle 251"/>
            <p:cNvSpPr>
              <a:spLocks noChangeArrowheads="1"/>
            </p:cNvSpPr>
            <p:nvPr/>
          </p:nvSpPr>
          <p:spPr bwMode="auto">
            <a:xfrm>
              <a:off x="4545" y="1372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88" name="Rectangle 252"/>
            <p:cNvSpPr>
              <a:spLocks noChangeArrowheads="1"/>
            </p:cNvSpPr>
            <p:nvPr/>
          </p:nvSpPr>
          <p:spPr bwMode="auto">
            <a:xfrm>
              <a:off x="624" y="153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9" name="Rectangle 253"/>
            <p:cNvSpPr>
              <a:spLocks noChangeArrowheads="1"/>
            </p:cNvSpPr>
            <p:nvPr/>
          </p:nvSpPr>
          <p:spPr bwMode="auto">
            <a:xfrm>
              <a:off x="682" y="1575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0x00e: </a:t>
              </a:r>
              <a:endParaRPr lang="en-US"/>
            </a:p>
          </p:txBody>
        </p:sp>
        <p:sp>
          <p:nvSpPr>
            <p:cNvPr id="424190" name="Rectangle 254"/>
            <p:cNvSpPr>
              <a:spLocks noChangeArrowheads="1"/>
            </p:cNvSpPr>
            <p:nvPr/>
          </p:nvSpPr>
          <p:spPr bwMode="auto">
            <a:xfrm>
              <a:off x="1184" y="1575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91" name="Rectangle 25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2" name="Rectangle 256"/>
            <p:cNvSpPr>
              <a:spLocks noChangeArrowheads="1"/>
            </p:cNvSpPr>
            <p:nvPr/>
          </p:nvSpPr>
          <p:spPr bwMode="auto">
            <a:xfrm>
              <a:off x="3705" y="156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93" name="Rectangle 257"/>
            <p:cNvSpPr>
              <a:spLocks noChangeArrowheads="1"/>
            </p:cNvSpPr>
            <p:nvPr/>
          </p:nvSpPr>
          <p:spPr bwMode="auto">
            <a:xfrm>
              <a:off x="3888" y="1536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4" name="Rectangle 258"/>
            <p:cNvSpPr>
              <a:spLocks noChangeArrowheads="1"/>
            </p:cNvSpPr>
            <p:nvPr/>
          </p:nvSpPr>
          <p:spPr bwMode="auto">
            <a:xfrm>
              <a:off x="3986" y="1564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95" name="Rectangle 25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6" name="Rectangle 260"/>
            <p:cNvSpPr>
              <a:spLocks noChangeArrowheads="1"/>
            </p:cNvSpPr>
            <p:nvPr/>
          </p:nvSpPr>
          <p:spPr bwMode="auto">
            <a:xfrm>
              <a:off x="4277" y="156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97" name="Rectangle 261"/>
            <p:cNvSpPr>
              <a:spLocks noChangeArrowheads="1"/>
            </p:cNvSpPr>
            <p:nvPr/>
          </p:nvSpPr>
          <p:spPr bwMode="auto">
            <a:xfrm>
              <a:off x="4464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8" name="Rectangle 262"/>
            <p:cNvSpPr>
              <a:spLocks noChangeArrowheads="1"/>
            </p:cNvSpPr>
            <p:nvPr/>
          </p:nvSpPr>
          <p:spPr bwMode="auto">
            <a:xfrm>
              <a:off x="4554" y="1564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99" name="Rectangle 26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0" name="Rectangle 264"/>
            <p:cNvSpPr>
              <a:spLocks noChangeArrowheads="1"/>
            </p:cNvSpPr>
            <p:nvPr/>
          </p:nvSpPr>
          <p:spPr bwMode="auto">
            <a:xfrm>
              <a:off x="4833" y="1564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01" name="Rectangle 26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2" name="Rectangle 266"/>
            <p:cNvSpPr>
              <a:spLocks noChangeArrowheads="1"/>
            </p:cNvSpPr>
            <p:nvPr/>
          </p:nvSpPr>
          <p:spPr bwMode="auto">
            <a:xfrm>
              <a:off x="3705" y="156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03" name="Rectangle 267"/>
            <p:cNvSpPr>
              <a:spLocks noChangeArrowheads="1"/>
            </p:cNvSpPr>
            <p:nvPr/>
          </p:nvSpPr>
          <p:spPr bwMode="auto">
            <a:xfrm>
              <a:off x="3888" y="1536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4" name="Rectangle 268"/>
            <p:cNvSpPr>
              <a:spLocks noChangeArrowheads="1"/>
            </p:cNvSpPr>
            <p:nvPr/>
          </p:nvSpPr>
          <p:spPr bwMode="auto">
            <a:xfrm>
              <a:off x="3986" y="1564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05" name="Rectangle 26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6" name="Rectangle 270"/>
            <p:cNvSpPr>
              <a:spLocks noChangeArrowheads="1"/>
            </p:cNvSpPr>
            <p:nvPr/>
          </p:nvSpPr>
          <p:spPr bwMode="auto">
            <a:xfrm>
              <a:off x="4277" y="156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07" name="Rectangle 271"/>
            <p:cNvSpPr>
              <a:spLocks noChangeArrowheads="1"/>
            </p:cNvSpPr>
            <p:nvPr/>
          </p:nvSpPr>
          <p:spPr bwMode="auto">
            <a:xfrm>
              <a:off x="4464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8" name="Rectangle 272"/>
            <p:cNvSpPr>
              <a:spLocks noChangeArrowheads="1"/>
            </p:cNvSpPr>
            <p:nvPr/>
          </p:nvSpPr>
          <p:spPr bwMode="auto">
            <a:xfrm>
              <a:off x="4554" y="1564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09" name="Rectangle 27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0" name="Rectangle 274"/>
            <p:cNvSpPr>
              <a:spLocks noChangeArrowheads="1"/>
            </p:cNvSpPr>
            <p:nvPr/>
          </p:nvSpPr>
          <p:spPr bwMode="auto">
            <a:xfrm>
              <a:off x="4833" y="1564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11" name="Rectangle 275"/>
            <p:cNvSpPr>
              <a:spLocks noChangeArrowheads="1"/>
            </p:cNvSpPr>
            <p:nvPr/>
          </p:nvSpPr>
          <p:spPr bwMode="auto">
            <a:xfrm>
              <a:off x="624" y="1728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2" name="Rectangle 276"/>
            <p:cNvSpPr>
              <a:spLocks noChangeArrowheads="1"/>
            </p:cNvSpPr>
            <p:nvPr/>
          </p:nvSpPr>
          <p:spPr bwMode="auto">
            <a:xfrm>
              <a:off x="682" y="1767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0x00f: </a:t>
              </a:r>
              <a:endParaRPr lang="en-US"/>
            </a:p>
          </p:txBody>
        </p:sp>
        <p:sp>
          <p:nvSpPr>
            <p:cNvPr id="424213" name="Rectangle 277"/>
            <p:cNvSpPr>
              <a:spLocks noChangeArrowheads="1"/>
            </p:cNvSpPr>
            <p:nvPr/>
          </p:nvSpPr>
          <p:spPr bwMode="auto">
            <a:xfrm>
              <a:off x="1184" y="1767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addl</a:t>
              </a:r>
              <a:endParaRPr lang="en-US"/>
            </a:p>
          </p:txBody>
        </p:sp>
        <p:sp>
          <p:nvSpPr>
            <p:cNvPr id="424214" name="Rectangle 278"/>
            <p:cNvSpPr>
              <a:spLocks noChangeArrowheads="1"/>
            </p:cNvSpPr>
            <p:nvPr/>
          </p:nvSpPr>
          <p:spPr bwMode="auto">
            <a:xfrm>
              <a:off x="1486" y="1767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15" name="Rectangle 279"/>
            <p:cNvSpPr>
              <a:spLocks noChangeArrowheads="1"/>
            </p:cNvSpPr>
            <p:nvPr/>
          </p:nvSpPr>
          <p:spPr bwMode="auto">
            <a:xfrm>
              <a:off x="1586" y="1767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4216" name="Rectangle 280"/>
            <p:cNvSpPr>
              <a:spLocks noChangeArrowheads="1"/>
            </p:cNvSpPr>
            <p:nvPr/>
          </p:nvSpPr>
          <p:spPr bwMode="auto">
            <a:xfrm>
              <a:off x="1754" y="1767"/>
              <a:ext cx="20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4217" name="Rectangle 281"/>
            <p:cNvSpPr>
              <a:spLocks noChangeArrowheads="1"/>
            </p:cNvSpPr>
            <p:nvPr/>
          </p:nvSpPr>
          <p:spPr bwMode="auto">
            <a:xfrm>
              <a:off x="1921" y="1767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218" name="Rectangle 282"/>
            <p:cNvSpPr>
              <a:spLocks noChangeArrowheads="1"/>
            </p:cNvSpPr>
            <p:nvPr/>
          </p:nvSpPr>
          <p:spPr bwMode="auto">
            <a:xfrm>
              <a:off x="3888" y="1728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9" name="Rectangle 283"/>
            <p:cNvSpPr>
              <a:spLocks noChangeArrowheads="1"/>
            </p:cNvSpPr>
            <p:nvPr/>
          </p:nvSpPr>
          <p:spPr bwMode="auto">
            <a:xfrm>
              <a:off x="3993" y="175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20" name="Rectangle 284"/>
            <p:cNvSpPr>
              <a:spLocks noChangeArrowheads="1"/>
            </p:cNvSpPr>
            <p:nvPr/>
          </p:nvSpPr>
          <p:spPr bwMode="auto">
            <a:xfrm>
              <a:off x="4176" y="1728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1" name="Rectangle 285"/>
            <p:cNvSpPr>
              <a:spLocks noChangeArrowheads="1"/>
            </p:cNvSpPr>
            <p:nvPr/>
          </p:nvSpPr>
          <p:spPr bwMode="auto">
            <a:xfrm>
              <a:off x="4274" y="175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22" name="Rectangle 286"/>
            <p:cNvSpPr>
              <a:spLocks noChangeArrowheads="1"/>
            </p:cNvSpPr>
            <p:nvPr/>
          </p:nvSpPr>
          <p:spPr bwMode="auto">
            <a:xfrm>
              <a:off x="4464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3" name="Rectangle 287"/>
            <p:cNvSpPr>
              <a:spLocks noChangeArrowheads="1"/>
            </p:cNvSpPr>
            <p:nvPr/>
          </p:nvSpPr>
          <p:spPr bwMode="auto">
            <a:xfrm>
              <a:off x="4565" y="175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24" name="Rectangle 288"/>
            <p:cNvSpPr>
              <a:spLocks noChangeArrowheads="1"/>
            </p:cNvSpPr>
            <p:nvPr/>
          </p:nvSpPr>
          <p:spPr bwMode="auto">
            <a:xfrm>
              <a:off x="4752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5" name="Rectangle 289"/>
            <p:cNvSpPr>
              <a:spLocks noChangeArrowheads="1"/>
            </p:cNvSpPr>
            <p:nvPr/>
          </p:nvSpPr>
          <p:spPr bwMode="auto">
            <a:xfrm>
              <a:off x="4842" y="175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26" name="Rectangle 290"/>
            <p:cNvSpPr>
              <a:spLocks noChangeArrowheads="1"/>
            </p:cNvSpPr>
            <p:nvPr/>
          </p:nvSpPr>
          <p:spPr bwMode="auto">
            <a:xfrm>
              <a:off x="5040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7" name="Rectangle 291"/>
            <p:cNvSpPr>
              <a:spLocks noChangeArrowheads="1"/>
            </p:cNvSpPr>
            <p:nvPr/>
          </p:nvSpPr>
          <p:spPr bwMode="auto">
            <a:xfrm>
              <a:off x="5121" y="175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28" name="Rectangle 292"/>
            <p:cNvSpPr>
              <a:spLocks noChangeArrowheads="1"/>
            </p:cNvSpPr>
            <p:nvPr/>
          </p:nvSpPr>
          <p:spPr bwMode="auto">
            <a:xfrm>
              <a:off x="3888" y="1728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9" name="Rectangle 293"/>
            <p:cNvSpPr>
              <a:spLocks noChangeArrowheads="1"/>
            </p:cNvSpPr>
            <p:nvPr/>
          </p:nvSpPr>
          <p:spPr bwMode="auto">
            <a:xfrm>
              <a:off x="3993" y="175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30" name="Rectangle 294"/>
            <p:cNvSpPr>
              <a:spLocks noChangeArrowheads="1"/>
            </p:cNvSpPr>
            <p:nvPr/>
          </p:nvSpPr>
          <p:spPr bwMode="auto">
            <a:xfrm>
              <a:off x="4176" y="1728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1" name="Rectangle 295"/>
            <p:cNvSpPr>
              <a:spLocks noChangeArrowheads="1"/>
            </p:cNvSpPr>
            <p:nvPr/>
          </p:nvSpPr>
          <p:spPr bwMode="auto">
            <a:xfrm>
              <a:off x="4274" y="175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32" name="Rectangle 296"/>
            <p:cNvSpPr>
              <a:spLocks noChangeArrowheads="1"/>
            </p:cNvSpPr>
            <p:nvPr/>
          </p:nvSpPr>
          <p:spPr bwMode="auto">
            <a:xfrm>
              <a:off x="4464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3" name="Rectangle 297"/>
            <p:cNvSpPr>
              <a:spLocks noChangeArrowheads="1"/>
            </p:cNvSpPr>
            <p:nvPr/>
          </p:nvSpPr>
          <p:spPr bwMode="auto">
            <a:xfrm>
              <a:off x="4565" y="175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34" name="Rectangle 298"/>
            <p:cNvSpPr>
              <a:spLocks noChangeArrowheads="1"/>
            </p:cNvSpPr>
            <p:nvPr/>
          </p:nvSpPr>
          <p:spPr bwMode="auto">
            <a:xfrm>
              <a:off x="4752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5" name="Rectangle 299"/>
            <p:cNvSpPr>
              <a:spLocks noChangeArrowheads="1"/>
            </p:cNvSpPr>
            <p:nvPr/>
          </p:nvSpPr>
          <p:spPr bwMode="auto">
            <a:xfrm>
              <a:off x="4842" y="175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36" name="Rectangle 300"/>
            <p:cNvSpPr>
              <a:spLocks noChangeArrowheads="1"/>
            </p:cNvSpPr>
            <p:nvPr/>
          </p:nvSpPr>
          <p:spPr bwMode="auto">
            <a:xfrm>
              <a:off x="5040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7" name="Rectangle 301"/>
            <p:cNvSpPr>
              <a:spLocks noChangeArrowheads="1"/>
            </p:cNvSpPr>
            <p:nvPr/>
          </p:nvSpPr>
          <p:spPr bwMode="auto">
            <a:xfrm>
              <a:off x="5121" y="175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38" name="Line 302"/>
            <p:cNvSpPr>
              <a:spLocks noChangeShapeType="1"/>
            </p:cNvSpPr>
            <p:nvPr/>
          </p:nvSpPr>
          <p:spPr bwMode="auto">
            <a:xfrm flipH="1">
              <a:off x="2976" y="1920"/>
              <a:ext cx="912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9" name="Line 303"/>
            <p:cNvSpPr>
              <a:spLocks noChangeShapeType="1"/>
            </p:cNvSpPr>
            <p:nvPr/>
          </p:nvSpPr>
          <p:spPr bwMode="auto">
            <a:xfrm>
              <a:off x="4176" y="1920"/>
              <a:ext cx="1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0" name="Rectangle 304"/>
            <p:cNvSpPr>
              <a:spLocks noChangeArrowheads="1"/>
            </p:cNvSpPr>
            <p:nvPr/>
          </p:nvSpPr>
          <p:spPr bwMode="auto">
            <a:xfrm>
              <a:off x="504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1" name="Rectangle 305"/>
            <p:cNvSpPr>
              <a:spLocks noChangeArrowheads="1"/>
            </p:cNvSpPr>
            <p:nvPr/>
          </p:nvSpPr>
          <p:spPr bwMode="auto">
            <a:xfrm>
              <a:off x="5131" y="572"/>
              <a:ext cx="14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4242" name="Rectangle 306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3" name="Rectangle 307"/>
            <p:cNvSpPr>
              <a:spLocks noChangeArrowheads="1"/>
            </p:cNvSpPr>
            <p:nvPr/>
          </p:nvSpPr>
          <p:spPr bwMode="auto">
            <a:xfrm>
              <a:off x="3513" y="263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44" name="Rectangle 308"/>
            <p:cNvSpPr>
              <a:spLocks noChangeArrowheads="1"/>
            </p:cNvSpPr>
            <p:nvPr/>
          </p:nvSpPr>
          <p:spPr bwMode="auto">
            <a:xfrm>
              <a:off x="2976" y="2832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5" name="Rectangle 309"/>
            <p:cNvSpPr>
              <a:spLocks noChangeArrowheads="1"/>
            </p:cNvSpPr>
            <p:nvPr/>
          </p:nvSpPr>
          <p:spPr bwMode="auto">
            <a:xfrm>
              <a:off x="3038" y="286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46" name="Rectangle 310"/>
            <p:cNvSpPr>
              <a:spLocks noChangeArrowheads="1"/>
            </p:cNvSpPr>
            <p:nvPr/>
          </p:nvSpPr>
          <p:spPr bwMode="auto">
            <a:xfrm>
              <a:off x="3150" y="287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47" name="Rectangle 311"/>
            <p:cNvSpPr>
              <a:spLocks noChangeArrowheads="1"/>
            </p:cNvSpPr>
            <p:nvPr/>
          </p:nvSpPr>
          <p:spPr bwMode="auto">
            <a:xfrm>
              <a:off x="3250" y="287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248" name="Rectangle 312"/>
            <p:cNvSpPr>
              <a:spLocks noChangeArrowheads="1"/>
            </p:cNvSpPr>
            <p:nvPr/>
          </p:nvSpPr>
          <p:spPr bwMode="auto">
            <a:xfrm>
              <a:off x="3418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49" name="Rectangle 313"/>
            <p:cNvSpPr>
              <a:spLocks noChangeArrowheads="1"/>
            </p:cNvSpPr>
            <p:nvPr/>
          </p:nvSpPr>
          <p:spPr bwMode="auto">
            <a:xfrm>
              <a:off x="3480" y="285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50" name="Rectangle 314"/>
            <p:cNvSpPr>
              <a:spLocks noChangeArrowheads="1"/>
            </p:cNvSpPr>
            <p:nvPr/>
          </p:nvSpPr>
          <p:spPr bwMode="auto">
            <a:xfrm>
              <a:off x="3611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51" name="Rectangle 315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52" name="Rectangle 316"/>
            <p:cNvSpPr>
              <a:spLocks noChangeArrowheads="1"/>
            </p:cNvSpPr>
            <p:nvPr/>
          </p:nvSpPr>
          <p:spPr bwMode="auto">
            <a:xfrm>
              <a:off x="3513" y="263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53" name="Rectangle 317"/>
            <p:cNvSpPr>
              <a:spLocks noChangeArrowheads="1"/>
            </p:cNvSpPr>
            <p:nvPr/>
          </p:nvSpPr>
          <p:spPr bwMode="auto">
            <a:xfrm>
              <a:off x="2976" y="2832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54" name="Rectangle 318"/>
            <p:cNvSpPr>
              <a:spLocks noChangeArrowheads="1"/>
            </p:cNvSpPr>
            <p:nvPr/>
          </p:nvSpPr>
          <p:spPr bwMode="auto">
            <a:xfrm>
              <a:off x="3038" y="286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55" name="Rectangle 319"/>
            <p:cNvSpPr>
              <a:spLocks noChangeArrowheads="1"/>
            </p:cNvSpPr>
            <p:nvPr/>
          </p:nvSpPr>
          <p:spPr bwMode="auto">
            <a:xfrm>
              <a:off x="3150" y="287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56" name="Rectangle 320"/>
            <p:cNvSpPr>
              <a:spLocks noChangeArrowheads="1"/>
            </p:cNvSpPr>
            <p:nvPr/>
          </p:nvSpPr>
          <p:spPr bwMode="auto">
            <a:xfrm>
              <a:off x="3250" y="287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257" name="Rectangle 321"/>
            <p:cNvSpPr>
              <a:spLocks noChangeArrowheads="1"/>
            </p:cNvSpPr>
            <p:nvPr/>
          </p:nvSpPr>
          <p:spPr bwMode="auto">
            <a:xfrm>
              <a:off x="3418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58" name="Rectangle 322"/>
            <p:cNvSpPr>
              <a:spLocks noChangeArrowheads="1"/>
            </p:cNvSpPr>
            <p:nvPr/>
          </p:nvSpPr>
          <p:spPr bwMode="auto">
            <a:xfrm>
              <a:off x="3480" y="285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59" name="Rectangle 323"/>
            <p:cNvSpPr>
              <a:spLocks noChangeArrowheads="1"/>
            </p:cNvSpPr>
            <p:nvPr/>
          </p:nvSpPr>
          <p:spPr bwMode="auto">
            <a:xfrm>
              <a:off x="3611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60" name="Rectangle 324"/>
            <p:cNvSpPr>
              <a:spLocks noChangeArrowheads="1"/>
            </p:cNvSpPr>
            <p:nvPr/>
          </p:nvSpPr>
          <p:spPr bwMode="auto">
            <a:xfrm>
              <a:off x="4176" y="3600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61" name="Rectangle 325"/>
            <p:cNvSpPr>
              <a:spLocks noChangeArrowheads="1"/>
            </p:cNvSpPr>
            <p:nvPr/>
          </p:nvSpPr>
          <p:spPr bwMode="auto">
            <a:xfrm>
              <a:off x="4730" y="364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62" name="Rectangle 326"/>
            <p:cNvSpPr>
              <a:spLocks noChangeArrowheads="1"/>
            </p:cNvSpPr>
            <p:nvPr/>
          </p:nvSpPr>
          <p:spPr bwMode="auto">
            <a:xfrm>
              <a:off x="4176" y="3840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63" name="Rectangle 327"/>
            <p:cNvSpPr>
              <a:spLocks noChangeArrowheads="1"/>
            </p:cNvSpPr>
            <p:nvPr/>
          </p:nvSpPr>
          <p:spPr bwMode="auto">
            <a:xfrm>
              <a:off x="4262" y="3872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424264" name="Rectangle 328"/>
            <p:cNvSpPr>
              <a:spLocks noChangeArrowheads="1"/>
            </p:cNvSpPr>
            <p:nvPr/>
          </p:nvSpPr>
          <p:spPr bwMode="auto">
            <a:xfrm>
              <a:off x="4486" y="386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65" name="Rectangle 329"/>
            <p:cNvSpPr>
              <a:spLocks noChangeArrowheads="1"/>
            </p:cNvSpPr>
            <p:nvPr/>
          </p:nvSpPr>
          <p:spPr bwMode="auto">
            <a:xfrm>
              <a:off x="4617" y="387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66" name="Rectangle 330"/>
            <p:cNvSpPr>
              <a:spLocks noChangeArrowheads="1"/>
            </p:cNvSpPr>
            <p:nvPr/>
          </p:nvSpPr>
          <p:spPr bwMode="auto">
            <a:xfrm>
              <a:off x="4729" y="388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67" name="Rectangle 331"/>
            <p:cNvSpPr>
              <a:spLocks noChangeArrowheads="1"/>
            </p:cNvSpPr>
            <p:nvPr/>
          </p:nvSpPr>
          <p:spPr bwMode="auto">
            <a:xfrm>
              <a:off x="4829" y="388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4268" name="Rectangle 332"/>
            <p:cNvSpPr>
              <a:spLocks noChangeArrowheads="1"/>
            </p:cNvSpPr>
            <p:nvPr/>
          </p:nvSpPr>
          <p:spPr bwMode="auto">
            <a:xfrm>
              <a:off x="4997" y="387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69" name="Rectangle 333"/>
            <p:cNvSpPr>
              <a:spLocks noChangeArrowheads="1"/>
            </p:cNvSpPr>
            <p:nvPr/>
          </p:nvSpPr>
          <p:spPr bwMode="auto">
            <a:xfrm>
              <a:off x="5059" y="387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70" name="Rectangle 334"/>
            <p:cNvSpPr>
              <a:spLocks noChangeArrowheads="1"/>
            </p:cNvSpPr>
            <p:nvPr/>
          </p:nvSpPr>
          <p:spPr bwMode="auto">
            <a:xfrm>
              <a:off x="5155" y="3872"/>
              <a:ext cx="17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4271" name="Rectangle 335"/>
            <p:cNvSpPr>
              <a:spLocks noChangeArrowheads="1"/>
            </p:cNvSpPr>
            <p:nvPr/>
          </p:nvSpPr>
          <p:spPr bwMode="auto">
            <a:xfrm>
              <a:off x="4262" y="4019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424272" name="Rectangle 336"/>
            <p:cNvSpPr>
              <a:spLocks noChangeArrowheads="1"/>
            </p:cNvSpPr>
            <p:nvPr/>
          </p:nvSpPr>
          <p:spPr bwMode="auto">
            <a:xfrm>
              <a:off x="4486" y="4015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73" name="Rectangle 337"/>
            <p:cNvSpPr>
              <a:spLocks noChangeArrowheads="1"/>
            </p:cNvSpPr>
            <p:nvPr/>
          </p:nvSpPr>
          <p:spPr bwMode="auto">
            <a:xfrm>
              <a:off x="4617" y="4019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74" name="Rectangle 338"/>
            <p:cNvSpPr>
              <a:spLocks noChangeArrowheads="1"/>
            </p:cNvSpPr>
            <p:nvPr/>
          </p:nvSpPr>
          <p:spPr bwMode="auto">
            <a:xfrm>
              <a:off x="4729" y="4031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75" name="Rectangle 339"/>
            <p:cNvSpPr>
              <a:spLocks noChangeArrowheads="1"/>
            </p:cNvSpPr>
            <p:nvPr/>
          </p:nvSpPr>
          <p:spPr bwMode="auto">
            <a:xfrm>
              <a:off x="4829" y="403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276" name="Rectangle 340"/>
            <p:cNvSpPr>
              <a:spLocks noChangeArrowheads="1"/>
            </p:cNvSpPr>
            <p:nvPr/>
          </p:nvSpPr>
          <p:spPr bwMode="auto">
            <a:xfrm>
              <a:off x="4997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77" name="Rectangle 341"/>
            <p:cNvSpPr>
              <a:spLocks noChangeArrowheads="1"/>
            </p:cNvSpPr>
            <p:nvPr/>
          </p:nvSpPr>
          <p:spPr bwMode="auto">
            <a:xfrm>
              <a:off x="5059" y="4019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78" name="Rectangle 342"/>
            <p:cNvSpPr>
              <a:spLocks noChangeArrowheads="1"/>
            </p:cNvSpPr>
            <p:nvPr/>
          </p:nvSpPr>
          <p:spPr bwMode="auto">
            <a:xfrm>
              <a:off x="5155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79" name="Rectangle 343"/>
            <p:cNvSpPr>
              <a:spLocks noChangeArrowheads="1"/>
            </p:cNvSpPr>
            <p:nvPr/>
          </p:nvSpPr>
          <p:spPr bwMode="auto">
            <a:xfrm>
              <a:off x="4176" y="3600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80" name="Rectangle 344"/>
            <p:cNvSpPr>
              <a:spLocks noChangeArrowheads="1"/>
            </p:cNvSpPr>
            <p:nvPr/>
          </p:nvSpPr>
          <p:spPr bwMode="auto">
            <a:xfrm>
              <a:off x="4730" y="364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81" name="Rectangle 345"/>
            <p:cNvSpPr>
              <a:spLocks noChangeArrowheads="1"/>
            </p:cNvSpPr>
            <p:nvPr/>
          </p:nvSpPr>
          <p:spPr bwMode="auto">
            <a:xfrm>
              <a:off x="4176" y="3840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82" name="Rectangle 346"/>
            <p:cNvSpPr>
              <a:spLocks noChangeArrowheads="1"/>
            </p:cNvSpPr>
            <p:nvPr/>
          </p:nvSpPr>
          <p:spPr bwMode="auto">
            <a:xfrm>
              <a:off x="4262" y="3872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424283" name="Rectangle 347"/>
            <p:cNvSpPr>
              <a:spLocks noChangeArrowheads="1"/>
            </p:cNvSpPr>
            <p:nvPr/>
          </p:nvSpPr>
          <p:spPr bwMode="auto">
            <a:xfrm>
              <a:off x="4486" y="386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84" name="Rectangle 348"/>
            <p:cNvSpPr>
              <a:spLocks noChangeArrowheads="1"/>
            </p:cNvSpPr>
            <p:nvPr/>
          </p:nvSpPr>
          <p:spPr bwMode="auto">
            <a:xfrm>
              <a:off x="4617" y="387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85" name="Rectangle 349"/>
            <p:cNvSpPr>
              <a:spLocks noChangeArrowheads="1"/>
            </p:cNvSpPr>
            <p:nvPr/>
          </p:nvSpPr>
          <p:spPr bwMode="auto">
            <a:xfrm>
              <a:off x="4729" y="388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86" name="Rectangle 350"/>
            <p:cNvSpPr>
              <a:spLocks noChangeArrowheads="1"/>
            </p:cNvSpPr>
            <p:nvPr/>
          </p:nvSpPr>
          <p:spPr bwMode="auto">
            <a:xfrm>
              <a:off x="4829" y="388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/>
            </a:p>
          </p:txBody>
        </p:sp>
        <p:sp>
          <p:nvSpPr>
            <p:cNvPr id="424287" name="Rectangle 351"/>
            <p:cNvSpPr>
              <a:spLocks noChangeArrowheads="1"/>
            </p:cNvSpPr>
            <p:nvPr/>
          </p:nvSpPr>
          <p:spPr bwMode="auto">
            <a:xfrm>
              <a:off x="4997" y="387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88" name="Rectangle 352"/>
            <p:cNvSpPr>
              <a:spLocks noChangeArrowheads="1"/>
            </p:cNvSpPr>
            <p:nvPr/>
          </p:nvSpPr>
          <p:spPr bwMode="auto">
            <a:xfrm>
              <a:off x="5059" y="387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89" name="Rectangle 353"/>
            <p:cNvSpPr>
              <a:spLocks noChangeArrowheads="1"/>
            </p:cNvSpPr>
            <p:nvPr/>
          </p:nvSpPr>
          <p:spPr bwMode="auto">
            <a:xfrm>
              <a:off x="5155" y="3872"/>
              <a:ext cx="17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4290" name="Rectangle 354"/>
            <p:cNvSpPr>
              <a:spLocks noChangeArrowheads="1"/>
            </p:cNvSpPr>
            <p:nvPr/>
          </p:nvSpPr>
          <p:spPr bwMode="auto">
            <a:xfrm>
              <a:off x="4262" y="4019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424291" name="Rectangle 355"/>
            <p:cNvSpPr>
              <a:spLocks noChangeArrowheads="1"/>
            </p:cNvSpPr>
            <p:nvPr/>
          </p:nvSpPr>
          <p:spPr bwMode="auto">
            <a:xfrm>
              <a:off x="4486" y="4015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92" name="Rectangle 356"/>
            <p:cNvSpPr>
              <a:spLocks noChangeArrowheads="1"/>
            </p:cNvSpPr>
            <p:nvPr/>
          </p:nvSpPr>
          <p:spPr bwMode="auto">
            <a:xfrm>
              <a:off x="4617" y="4019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93" name="Rectangle 357"/>
            <p:cNvSpPr>
              <a:spLocks noChangeArrowheads="1"/>
            </p:cNvSpPr>
            <p:nvPr/>
          </p:nvSpPr>
          <p:spPr bwMode="auto">
            <a:xfrm>
              <a:off x="4729" y="4031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94" name="Rectangle 358"/>
            <p:cNvSpPr>
              <a:spLocks noChangeArrowheads="1"/>
            </p:cNvSpPr>
            <p:nvPr/>
          </p:nvSpPr>
          <p:spPr bwMode="auto">
            <a:xfrm>
              <a:off x="4829" y="403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/>
            </a:p>
          </p:txBody>
        </p:sp>
        <p:sp>
          <p:nvSpPr>
            <p:cNvPr id="424295" name="Rectangle 359"/>
            <p:cNvSpPr>
              <a:spLocks noChangeArrowheads="1"/>
            </p:cNvSpPr>
            <p:nvPr/>
          </p:nvSpPr>
          <p:spPr bwMode="auto">
            <a:xfrm>
              <a:off x="4997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96" name="Rectangle 360"/>
            <p:cNvSpPr>
              <a:spLocks noChangeArrowheads="1"/>
            </p:cNvSpPr>
            <p:nvPr/>
          </p:nvSpPr>
          <p:spPr bwMode="auto">
            <a:xfrm>
              <a:off x="5059" y="4019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97" name="Rectangle 361"/>
            <p:cNvSpPr>
              <a:spLocks noChangeArrowheads="1"/>
            </p:cNvSpPr>
            <p:nvPr/>
          </p:nvSpPr>
          <p:spPr bwMode="auto">
            <a:xfrm>
              <a:off x="5155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98" name="Rectangle 362"/>
            <p:cNvSpPr>
              <a:spLocks noChangeArrowheads="1"/>
            </p:cNvSpPr>
            <p:nvPr/>
          </p:nvSpPr>
          <p:spPr bwMode="auto">
            <a:xfrm>
              <a:off x="624" y="57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99" name="Rectangle 363"/>
            <p:cNvSpPr>
              <a:spLocks noChangeArrowheads="1"/>
            </p:cNvSpPr>
            <p:nvPr/>
          </p:nvSpPr>
          <p:spPr bwMode="auto">
            <a:xfrm>
              <a:off x="687" y="610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demo-h3.ys</a:t>
              </a:r>
              <a:endParaRPr lang="en-US"/>
            </a:p>
          </p:txBody>
        </p:sp>
        <p:sp>
          <p:nvSpPr>
            <p:cNvPr id="424300" name="Rectangle 364"/>
            <p:cNvSpPr>
              <a:spLocks noChangeArrowheads="1"/>
            </p:cNvSpPr>
            <p:nvPr/>
          </p:nvSpPr>
          <p:spPr bwMode="auto">
            <a:xfrm>
              <a:off x="3024" y="2352"/>
              <a:ext cx="110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1" name="Rectangle 365"/>
            <p:cNvSpPr>
              <a:spLocks noChangeArrowheads="1"/>
            </p:cNvSpPr>
            <p:nvPr/>
          </p:nvSpPr>
          <p:spPr bwMode="auto">
            <a:xfrm>
              <a:off x="3364" y="2390"/>
              <a:ext cx="48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Cycle 6</a:t>
              </a:r>
              <a:endParaRPr lang="en-US"/>
            </a:p>
          </p:txBody>
        </p:sp>
        <p:sp>
          <p:nvSpPr>
            <p:cNvPr id="424302" name="Rectangle 366"/>
            <p:cNvSpPr>
              <a:spLocks noChangeArrowheads="1"/>
            </p:cNvSpPr>
            <p:nvPr/>
          </p:nvSpPr>
          <p:spPr bwMode="auto">
            <a:xfrm>
              <a:off x="532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3" name="Rectangle 367"/>
            <p:cNvSpPr>
              <a:spLocks noChangeArrowheads="1"/>
            </p:cNvSpPr>
            <p:nvPr/>
          </p:nvSpPr>
          <p:spPr bwMode="auto">
            <a:xfrm>
              <a:off x="5419" y="572"/>
              <a:ext cx="14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11</a:t>
              </a:r>
              <a:endParaRPr lang="en-US"/>
            </a:p>
          </p:txBody>
        </p:sp>
        <p:sp>
          <p:nvSpPr>
            <p:cNvPr id="424304" name="Rectangle 368"/>
            <p:cNvSpPr>
              <a:spLocks noChangeArrowheads="1"/>
            </p:cNvSpPr>
            <p:nvPr/>
          </p:nvSpPr>
          <p:spPr bwMode="auto">
            <a:xfrm>
              <a:off x="624" y="192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5" name="Rectangle 369"/>
            <p:cNvSpPr>
              <a:spLocks noChangeArrowheads="1"/>
            </p:cNvSpPr>
            <p:nvPr/>
          </p:nvSpPr>
          <p:spPr bwMode="auto">
            <a:xfrm>
              <a:off x="682" y="1959"/>
              <a:ext cx="8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0x011: halt</a:t>
              </a:r>
              <a:endParaRPr lang="en-US"/>
            </a:p>
          </p:txBody>
        </p:sp>
        <p:grpSp>
          <p:nvGrpSpPr>
            <p:cNvPr id="424329" name="Group 393"/>
            <p:cNvGrpSpPr>
              <a:grpSpLocks/>
            </p:cNvGrpSpPr>
            <p:nvPr/>
          </p:nvGrpSpPr>
          <p:grpSpPr bwMode="auto">
            <a:xfrm>
              <a:off x="4176" y="1920"/>
              <a:ext cx="1441" cy="1701"/>
              <a:chOff x="4176" y="1920"/>
              <a:chExt cx="1441" cy="1701"/>
            </a:xfrm>
          </p:grpSpPr>
          <p:sp>
            <p:nvSpPr>
              <p:cNvPr id="424306" name="Rectangle 37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07" name="Rectangle 371"/>
              <p:cNvSpPr>
                <a:spLocks noChangeArrowheads="1"/>
              </p:cNvSpPr>
              <p:nvPr/>
            </p:nvSpPr>
            <p:spPr bwMode="auto">
              <a:xfrm>
                <a:off x="4281" y="1948"/>
                <a:ext cx="13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24308" name="Rectangle 37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09" name="Rectangle 373"/>
              <p:cNvSpPr>
                <a:spLocks noChangeArrowheads="1"/>
              </p:cNvSpPr>
              <p:nvPr/>
            </p:nvSpPr>
            <p:spPr bwMode="auto">
              <a:xfrm>
                <a:off x="4562" y="19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4310" name="Rectangle 37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1" name="Rectangle 375"/>
              <p:cNvSpPr>
                <a:spLocks noChangeArrowheads="1"/>
              </p:cNvSpPr>
              <p:nvPr/>
            </p:nvSpPr>
            <p:spPr bwMode="auto">
              <a:xfrm>
                <a:off x="4853" y="1948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24312" name="Rectangle 37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3" name="Rectangle 377"/>
              <p:cNvSpPr>
                <a:spLocks noChangeArrowheads="1"/>
              </p:cNvSpPr>
              <p:nvPr/>
            </p:nvSpPr>
            <p:spPr bwMode="auto">
              <a:xfrm>
                <a:off x="5130" y="1948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4314" name="Rectangle 37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5" name="Rectangle 379"/>
              <p:cNvSpPr>
                <a:spLocks noChangeArrowheads="1"/>
              </p:cNvSpPr>
              <p:nvPr/>
            </p:nvSpPr>
            <p:spPr bwMode="auto">
              <a:xfrm>
                <a:off x="5409" y="1948"/>
                <a:ext cx="18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4316" name="Rectangle 38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7" name="Rectangle 381"/>
              <p:cNvSpPr>
                <a:spLocks noChangeArrowheads="1"/>
              </p:cNvSpPr>
              <p:nvPr/>
            </p:nvSpPr>
            <p:spPr bwMode="auto">
              <a:xfrm>
                <a:off x="4281" y="1948"/>
                <a:ext cx="13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24318" name="Rectangle 38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9" name="Rectangle 383"/>
              <p:cNvSpPr>
                <a:spLocks noChangeArrowheads="1"/>
              </p:cNvSpPr>
              <p:nvPr/>
            </p:nvSpPr>
            <p:spPr bwMode="auto">
              <a:xfrm>
                <a:off x="4562" y="19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4320" name="Rectangle 38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1" name="Rectangle 385"/>
              <p:cNvSpPr>
                <a:spLocks noChangeArrowheads="1"/>
              </p:cNvSpPr>
              <p:nvPr/>
            </p:nvSpPr>
            <p:spPr bwMode="auto">
              <a:xfrm>
                <a:off x="4853" y="1948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24322" name="Rectangle 38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3" name="Rectangle 387"/>
              <p:cNvSpPr>
                <a:spLocks noChangeArrowheads="1"/>
              </p:cNvSpPr>
              <p:nvPr/>
            </p:nvSpPr>
            <p:spPr bwMode="auto">
              <a:xfrm>
                <a:off x="5130" y="1948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4324" name="Rectangle 38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5" name="Rectangle 389"/>
              <p:cNvSpPr>
                <a:spLocks noChangeArrowheads="1"/>
              </p:cNvSpPr>
              <p:nvPr/>
            </p:nvSpPr>
            <p:spPr bwMode="auto">
              <a:xfrm>
                <a:off x="5409" y="1948"/>
                <a:ext cx="18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4326" name="Line 390"/>
              <p:cNvSpPr>
                <a:spLocks noChangeShapeType="1"/>
              </p:cNvSpPr>
              <p:nvPr/>
            </p:nvSpPr>
            <p:spPr bwMode="auto">
              <a:xfrm>
                <a:off x="4464" y="2112"/>
                <a:ext cx="912" cy="1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7" name="Rectangle 391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15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8" name="Rectangle 392"/>
              <p:cNvSpPr>
                <a:spLocks noChangeArrowheads="1"/>
              </p:cNvSpPr>
              <p:nvPr/>
            </p:nvSpPr>
            <p:spPr bwMode="auto">
              <a:xfrm>
                <a:off x="4540" y="3446"/>
                <a:ext cx="480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7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7780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Stall Condition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84250"/>
            <a:ext cx="3900487" cy="5213350"/>
          </a:xfrm>
        </p:spPr>
        <p:txBody>
          <a:bodyPr/>
          <a:lstStyle/>
          <a:p>
            <a:r>
              <a:rPr lang="en-US" dirty="0"/>
              <a:t>Source Registers</a:t>
            </a:r>
          </a:p>
          <a:p>
            <a:pPr lvl="1"/>
            <a:r>
              <a:rPr lang="en-US" dirty="0" err="1"/>
              <a:t>srcA</a:t>
            </a:r>
            <a:r>
              <a:rPr lang="en-US" dirty="0"/>
              <a:t> and </a:t>
            </a:r>
            <a:r>
              <a:rPr lang="en-US" dirty="0" err="1"/>
              <a:t>srcB</a:t>
            </a:r>
            <a:r>
              <a:rPr lang="en-US" dirty="0"/>
              <a:t> of current instruction in decode stage</a:t>
            </a:r>
          </a:p>
          <a:p>
            <a:r>
              <a:rPr lang="en-US" dirty="0"/>
              <a:t>Destination Registers</a:t>
            </a:r>
          </a:p>
          <a:p>
            <a:pPr lvl="1"/>
            <a:r>
              <a:rPr lang="en-US" dirty="0" err="1"/>
              <a:t>dstE</a:t>
            </a:r>
            <a:r>
              <a:rPr lang="en-US" dirty="0"/>
              <a:t> and </a:t>
            </a:r>
            <a:r>
              <a:rPr lang="en-US" dirty="0" err="1"/>
              <a:t>dstM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Instructions in execute, memory, and write-back stages</a:t>
            </a:r>
          </a:p>
          <a:p>
            <a:r>
              <a:rPr lang="en-US" dirty="0"/>
              <a:t>Special Case</a:t>
            </a:r>
          </a:p>
          <a:p>
            <a:pPr lvl="1"/>
            <a:r>
              <a:rPr lang="en-US" dirty="0"/>
              <a:t>Don’t stall for register ID </a:t>
            </a:r>
            <a:r>
              <a:rPr lang="en-US" dirty="0" smtClean="0"/>
              <a:t>15 (0xF)</a:t>
            </a:r>
            <a:endParaRPr lang="en-US" dirty="0"/>
          </a:p>
          <a:p>
            <a:pPr lvl="2"/>
            <a:r>
              <a:rPr lang="en-US" dirty="0"/>
              <a:t>Indicates absence of register </a:t>
            </a:r>
            <a:r>
              <a:rPr lang="en-US" dirty="0" smtClean="0"/>
              <a:t>operand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0850" y="21537"/>
            <a:ext cx="4794250" cy="68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84330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614987" cy="779463"/>
          </a:xfrm>
        </p:spPr>
        <p:txBody>
          <a:bodyPr/>
          <a:lstStyle/>
          <a:p>
            <a:r>
              <a:rPr lang="en-US" dirty="0"/>
              <a:t>SEQ Stages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5213350"/>
          </a:xfrm>
        </p:spPr>
        <p:txBody>
          <a:bodyPr/>
          <a:lstStyle/>
          <a:p>
            <a:r>
              <a:rPr lang="en-US" sz="2000"/>
              <a:t>Fetch</a:t>
            </a:r>
          </a:p>
          <a:p>
            <a:pPr lvl="1"/>
            <a:r>
              <a:rPr lang="en-US" sz="1800"/>
              <a:t>Read instruction from instruction memory</a:t>
            </a:r>
          </a:p>
          <a:p>
            <a:r>
              <a:rPr lang="en-US" sz="2000"/>
              <a:t>Decode</a:t>
            </a:r>
          </a:p>
          <a:p>
            <a:pPr lvl="1"/>
            <a:r>
              <a:rPr lang="en-US" sz="1800"/>
              <a:t>Read program registers</a:t>
            </a:r>
          </a:p>
          <a:p>
            <a:r>
              <a:rPr lang="en-US" sz="2000"/>
              <a:t>Execute</a:t>
            </a:r>
          </a:p>
          <a:p>
            <a:pPr lvl="1"/>
            <a:r>
              <a:rPr lang="en-US" sz="1800"/>
              <a:t>Compute value or address</a:t>
            </a:r>
          </a:p>
          <a:p>
            <a:r>
              <a:rPr lang="en-US" sz="2000"/>
              <a:t>Memory</a:t>
            </a:r>
          </a:p>
          <a:p>
            <a:pPr lvl="1"/>
            <a:r>
              <a:rPr lang="en-US" sz="1800"/>
              <a:t>Read or write data</a:t>
            </a:r>
          </a:p>
          <a:p>
            <a:r>
              <a:rPr lang="en-US" sz="2000"/>
              <a:t>Write Back</a:t>
            </a:r>
          </a:p>
          <a:p>
            <a:pPr lvl="1"/>
            <a:r>
              <a:rPr lang="en-US" sz="1800"/>
              <a:t>Write program registers</a:t>
            </a:r>
          </a:p>
          <a:p>
            <a:r>
              <a:rPr lang="en-US" sz="2000"/>
              <a:t>PC</a:t>
            </a:r>
          </a:p>
          <a:p>
            <a:pPr lvl="1"/>
            <a:r>
              <a:rPr lang="en-US" sz="1800"/>
              <a:t>Update program counter</a:t>
            </a:r>
          </a:p>
        </p:txBody>
      </p:sp>
      <p:sp>
        <p:nvSpPr>
          <p:cNvPr id="330757" name="Freeform 5"/>
          <p:cNvSpPr>
            <a:spLocks/>
          </p:cNvSpPr>
          <p:nvPr/>
        </p:nvSpPr>
        <p:spPr bwMode="auto">
          <a:xfrm>
            <a:off x="6091238" y="571341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8" name="Freeform 6"/>
          <p:cNvSpPr>
            <a:spLocks/>
          </p:cNvSpPr>
          <p:nvPr/>
        </p:nvSpPr>
        <p:spPr bwMode="auto">
          <a:xfrm>
            <a:off x="6981825" y="5713413"/>
            <a:ext cx="255588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6132513" y="322263"/>
            <a:ext cx="171450" cy="50530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983288" y="5445125"/>
            <a:ext cx="5159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032500" y="5564188"/>
            <a:ext cx="4111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5635625" y="5386388"/>
            <a:ext cx="1150938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622925" y="5373688"/>
            <a:ext cx="1147763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5969000" y="5430838"/>
            <a:ext cx="5159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6018213" y="5549900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6" name="Rectangle 14"/>
          <p:cNvSpPr>
            <a:spLocks noChangeArrowheads="1"/>
          </p:cNvSpPr>
          <p:nvPr/>
        </p:nvSpPr>
        <p:spPr bwMode="auto">
          <a:xfrm>
            <a:off x="7054850" y="5445125"/>
            <a:ext cx="187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6905625" y="5564188"/>
            <a:ext cx="4921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6865938" y="5386388"/>
            <a:ext cx="515937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854825" y="5373688"/>
            <a:ext cx="511175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7040563" y="5430838"/>
            <a:ext cx="187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891338" y="5549900"/>
            <a:ext cx="4921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734175" y="2894013"/>
            <a:ext cx="1920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6654800" y="2838450"/>
            <a:ext cx="301625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6642100" y="2827338"/>
            <a:ext cx="298450" cy="21272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5" name="Rectangle 23"/>
          <p:cNvSpPr>
            <a:spLocks noChangeArrowheads="1"/>
          </p:cNvSpPr>
          <p:nvPr/>
        </p:nvSpPr>
        <p:spPr bwMode="auto">
          <a:xfrm>
            <a:off x="6719888" y="2879725"/>
            <a:ext cx="1920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6" name="Rectangle 24"/>
          <p:cNvSpPr>
            <a:spLocks noChangeArrowheads="1"/>
          </p:cNvSpPr>
          <p:nvPr/>
        </p:nvSpPr>
        <p:spPr bwMode="auto">
          <a:xfrm>
            <a:off x="7261225" y="2957513"/>
            <a:ext cx="2428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6981825" y="2870200"/>
            <a:ext cx="736600" cy="268288"/>
            <a:chOff x="4398" y="1808"/>
            <a:chExt cx="464" cy="169"/>
          </a:xfrm>
        </p:grpSpPr>
        <p:sp>
          <p:nvSpPr>
            <p:cNvPr id="330778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79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7246938" y="2943225"/>
            <a:ext cx="2428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6934200" y="1519238"/>
            <a:ext cx="2603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6859588" y="1636713"/>
            <a:ext cx="4111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6738938" y="1438275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6727825" y="1425575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6919913" y="1504950"/>
            <a:ext cx="2603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6" name="Rectangle 34"/>
          <p:cNvSpPr>
            <a:spLocks noChangeArrowheads="1"/>
          </p:cNvSpPr>
          <p:nvPr/>
        </p:nvSpPr>
        <p:spPr bwMode="auto">
          <a:xfrm>
            <a:off x="6846888" y="1622425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6940550" y="2884488"/>
            <a:ext cx="196850" cy="55562"/>
            <a:chOff x="4372" y="1817"/>
            <a:chExt cx="124" cy="35"/>
          </a:xfrm>
        </p:grpSpPr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1" name="Rectangle 39"/>
          <p:cNvSpPr>
            <a:spLocks noChangeArrowheads="1"/>
          </p:cNvSpPr>
          <p:nvPr/>
        </p:nvSpPr>
        <p:spPr bwMode="auto">
          <a:xfrm>
            <a:off x="4953000" y="5562600"/>
            <a:ext cx="541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330792" name="Rectangle 40"/>
          <p:cNvSpPr>
            <a:spLocks noChangeArrowheads="1"/>
          </p:cNvSpPr>
          <p:nvPr/>
        </p:nvSpPr>
        <p:spPr bwMode="auto">
          <a:xfrm>
            <a:off x="5029200" y="4356100"/>
            <a:ext cx="5111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3" name="Rectangle 41"/>
          <p:cNvSpPr>
            <a:spLocks noChangeArrowheads="1"/>
          </p:cNvSpPr>
          <p:nvPr/>
        </p:nvSpPr>
        <p:spPr bwMode="auto">
          <a:xfrm>
            <a:off x="4953000" y="4343400"/>
            <a:ext cx="731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330794" name="Rectangle 42"/>
          <p:cNvSpPr>
            <a:spLocks noChangeArrowheads="1"/>
          </p:cNvSpPr>
          <p:nvPr/>
        </p:nvSpPr>
        <p:spPr bwMode="auto">
          <a:xfrm>
            <a:off x="5029200" y="2911475"/>
            <a:ext cx="536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5" name="Rectangle 43"/>
          <p:cNvSpPr>
            <a:spLocks noChangeArrowheads="1"/>
          </p:cNvSpPr>
          <p:nvPr/>
        </p:nvSpPr>
        <p:spPr bwMode="auto">
          <a:xfrm>
            <a:off x="4953000" y="2971800"/>
            <a:ext cx="777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330796" name="Rectangle 44"/>
          <p:cNvSpPr>
            <a:spLocks noChangeArrowheads="1"/>
          </p:cNvSpPr>
          <p:nvPr/>
        </p:nvSpPr>
        <p:spPr bwMode="auto">
          <a:xfrm>
            <a:off x="5029200" y="1554163"/>
            <a:ext cx="5365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4953000" y="1600200"/>
            <a:ext cx="7762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330798" name="Rectangle 46"/>
          <p:cNvSpPr>
            <a:spLocks noChangeArrowheads="1"/>
          </p:cNvSpPr>
          <p:nvPr/>
        </p:nvSpPr>
        <p:spPr bwMode="auto">
          <a:xfrm>
            <a:off x="5029200" y="746125"/>
            <a:ext cx="676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9" name="Rectangle 47"/>
          <p:cNvSpPr>
            <a:spLocks noChangeArrowheads="1"/>
          </p:cNvSpPr>
          <p:nvPr/>
        </p:nvSpPr>
        <p:spPr bwMode="auto">
          <a:xfrm>
            <a:off x="4953000" y="762000"/>
            <a:ext cx="10287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330800" name="Rectangle 48"/>
          <p:cNvSpPr>
            <a:spLocks noChangeArrowheads="1"/>
          </p:cNvSpPr>
          <p:nvPr/>
        </p:nvSpPr>
        <p:spPr bwMode="auto">
          <a:xfrm>
            <a:off x="5495925" y="4906963"/>
            <a:ext cx="5953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01" name="Rectangle 49"/>
          <p:cNvSpPr>
            <a:spLocks noChangeArrowheads="1"/>
          </p:cNvSpPr>
          <p:nvPr/>
        </p:nvSpPr>
        <p:spPr bwMode="auto">
          <a:xfrm>
            <a:off x="5638800" y="4938713"/>
            <a:ext cx="2444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30802" name="Rectangle 50"/>
          <p:cNvSpPr>
            <a:spLocks noChangeArrowheads="1"/>
          </p:cNvSpPr>
          <p:nvPr/>
        </p:nvSpPr>
        <p:spPr bwMode="auto">
          <a:xfrm>
            <a:off x="5818188" y="4938713"/>
            <a:ext cx="114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30803" name="Rectangle 51"/>
          <p:cNvSpPr>
            <a:spLocks noChangeArrowheads="1"/>
          </p:cNvSpPr>
          <p:nvPr/>
        </p:nvSpPr>
        <p:spPr bwMode="auto">
          <a:xfrm>
            <a:off x="5902325" y="4938713"/>
            <a:ext cx="1651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30804" name="Rectangle 52"/>
          <p:cNvSpPr>
            <a:spLocks noChangeArrowheads="1"/>
          </p:cNvSpPr>
          <p:nvPr/>
        </p:nvSpPr>
        <p:spPr bwMode="auto">
          <a:xfrm>
            <a:off x="5757863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30805" name="Rectangle 53"/>
          <p:cNvSpPr>
            <a:spLocks noChangeArrowheads="1"/>
          </p:cNvSpPr>
          <p:nvPr/>
        </p:nvSpPr>
        <p:spPr bwMode="auto">
          <a:xfrm>
            <a:off x="5884863" y="50577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06" name="Rectangle 54"/>
          <p:cNvSpPr>
            <a:spLocks noChangeArrowheads="1"/>
          </p:cNvSpPr>
          <p:nvPr/>
        </p:nvSpPr>
        <p:spPr bwMode="auto">
          <a:xfrm>
            <a:off x="5962650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30807" name="Rectangle 55"/>
          <p:cNvSpPr>
            <a:spLocks noChangeArrowheads="1"/>
          </p:cNvSpPr>
          <p:nvPr/>
        </p:nvSpPr>
        <p:spPr bwMode="auto">
          <a:xfrm>
            <a:off x="5864225" y="5175250"/>
            <a:ext cx="2047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30808" name="Rectangle 56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09" name="Rectangle 57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0" name="Rectangle 58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1" name="Rectangle 59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18" name="Rectangle 66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9" name="Rectangle 67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20" name="Rectangle 68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1" name="Rectangle 69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22" name="Rectangle 70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3" name="Rectangle 71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4" name="Rectangle 72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5" name="Rectangle 73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6" name="Rectangle 74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30" name="Rectangle 78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1" name="Rectangle 79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32" name="Rectangle 80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3" name="Rectangle 81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34" name="Rectangle 82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5" name="Rectangle 83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36" name="Rectangle 84"/>
          <p:cNvSpPr>
            <a:spLocks noChangeArrowheads="1"/>
          </p:cNvSpPr>
          <p:nvPr/>
        </p:nvSpPr>
        <p:spPr bwMode="auto">
          <a:xfrm>
            <a:off x="6005513" y="6138863"/>
            <a:ext cx="425450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7" name="Rectangle 85"/>
          <p:cNvSpPr>
            <a:spLocks noChangeArrowheads="1"/>
          </p:cNvSpPr>
          <p:nvPr/>
        </p:nvSpPr>
        <p:spPr bwMode="auto">
          <a:xfrm>
            <a:off x="6159500" y="6199188"/>
            <a:ext cx="163513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30838" name="Group 86"/>
          <p:cNvGrpSpPr>
            <a:grpSpLocks/>
          </p:cNvGrpSpPr>
          <p:nvPr/>
        </p:nvGrpSpPr>
        <p:grpSpPr bwMode="auto">
          <a:xfrm>
            <a:off x="6302375" y="2890838"/>
            <a:ext cx="346075" cy="42862"/>
            <a:chOff x="3970" y="1821"/>
            <a:chExt cx="218" cy="27"/>
          </a:xfrm>
        </p:grpSpPr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5" name="Rectangle 103"/>
          <p:cNvSpPr>
            <a:spLocks noChangeArrowheads="1"/>
          </p:cNvSpPr>
          <p:nvPr/>
        </p:nvSpPr>
        <p:spPr bwMode="auto">
          <a:xfrm>
            <a:off x="7067550" y="5076825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6" name="Rectangle 104"/>
          <p:cNvSpPr>
            <a:spLocks noChangeArrowheads="1"/>
          </p:cNvSpPr>
          <p:nvPr/>
        </p:nvSpPr>
        <p:spPr bwMode="auto">
          <a:xfrm>
            <a:off x="6388100" y="507682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7" name="Freeform 105"/>
          <p:cNvSpPr>
            <a:spLocks/>
          </p:cNvSpPr>
          <p:nvPr/>
        </p:nvSpPr>
        <p:spPr bwMode="auto">
          <a:xfrm>
            <a:off x="6302375" y="4992688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8" name="Rectangle 106"/>
          <p:cNvSpPr>
            <a:spLocks noChangeArrowheads="1"/>
          </p:cNvSpPr>
          <p:nvPr/>
        </p:nvSpPr>
        <p:spPr bwMode="auto">
          <a:xfrm>
            <a:off x="6472238" y="4906963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9" name="Rectangle 107"/>
          <p:cNvSpPr>
            <a:spLocks noChangeArrowheads="1"/>
          </p:cNvSpPr>
          <p:nvPr/>
        </p:nvSpPr>
        <p:spPr bwMode="auto">
          <a:xfrm>
            <a:off x="6886575" y="49387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30860" name="Rectangle 108"/>
          <p:cNvSpPr>
            <a:spLocks noChangeArrowheads="1"/>
          </p:cNvSpPr>
          <p:nvPr/>
        </p:nvSpPr>
        <p:spPr bwMode="auto">
          <a:xfrm>
            <a:off x="6302375" y="4567238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1" name="Freeform 109"/>
          <p:cNvSpPr>
            <a:spLocks/>
          </p:cNvSpPr>
          <p:nvPr/>
        </p:nvSpPr>
        <p:spPr bwMode="auto">
          <a:xfrm>
            <a:off x="7024688" y="4483100"/>
            <a:ext cx="169862" cy="2540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6345238" y="4270375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3" name="Rectangle 111"/>
          <p:cNvSpPr>
            <a:spLocks noChangeArrowheads="1"/>
          </p:cNvSpPr>
          <p:nvPr/>
        </p:nvSpPr>
        <p:spPr bwMode="auto">
          <a:xfrm>
            <a:off x="6418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30864" name="Rectangle 112"/>
          <p:cNvSpPr>
            <a:spLocks noChangeArrowheads="1"/>
          </p:cNvSpPr>
          <p:nvPr/>
        </p:nvSpPr>
        <p:spPr bwMode="auto">
          <a:xfrm>
            <a:off x="6594475" y="430212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5" name="Rectangle 113"/>
          <p:cNvSpPr>
            <a:spLocks noChangeArrowheads="1"/>
          </p:cNvSpPr>
          <p:nvPr/>
        </p:nvSpPr>
        <p:spPr bwMode="auto">
          <a:xfrm>
            <a:off x="6672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30866" name="Rectangle 114"/>
          <p:cNvSpPr>
            <a:spLocks noChangeArrowheads="1"/>
          </p:cNvSpPr>
          <p:nvPr/>
        </p:nvSpPr>
        <p:spPr bwMode="auto">
          <a:xfrm>
            <a:off x="6418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6594475" y="4421188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8" name="Rectangle 116"/>
          <p:cNvSpPr>
            <a:spLocks noChangeArrowheads="1"/>
          </p:cNvSpPr>
          <p:nvPr/>
        </p:nvSpPr>
        <p:spPr bwMode="auto">
          <a:xfrm>
            <a:off x="6672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7407275" y="4057650"/>
            <a:ext cx="85725" cy="341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0" name="Rectangle 118"/>
          <p:cNvSpPr>
            <a:spLocks noChangeArrowheads="1"/>
          </p:cNvSpPr>
          <p:nvPr/>
        </p:nvSpPr>
        <p:spPr bwMode="auto">
          <a:xfrm>
            <a:off x="6472238" y="4057650"/>
            <a:ext cx="1020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1" name="Freeform 119"/>
          <p:cNvSpPr>
            <a:spLocks/>
          </p:cNvSpPr>
          <p:nvPr/>
        </p:nvSpPr>
        <p:spPr bwMode="auto">
          <a:xfrm>
            <a:off x="6302375" y="39735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2" name="Rectangle 120"/>
          <p:cNvSpPr>
            <a:spLocks noChangeArrowheads="1"/>
          </p:cNvSpPr>
          <p:nvPr/>
        </p:nvSpPr>
        <p:spPr bwMode="auto">
          <a:xfrm>
            <a:off x="6811963" y="38465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3" name="Rectangle 121"/>
          <p:cNvSpPr>
            <a:spLocks noChangeArrowheads="1"/>
          </p:cNvSpPr>
          <p:nvPr/>
        </p:nvSpPr>
        <p:spPr bwMode="auto">
          <a:xfrm>
            <a:off x="6980238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30874" name="Rectangle 122"/>
          <p:cNvSpPr>
            <a:spLocks noChangeArrowheads="1"/>
          </p:cNvSpPr>
          <p:nvPr/>
        </p:nvSpPr>
        <p:spPr bwMode="auto">
          <a:xfrm>
            <a:off x="7151688" y="38766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75" name="Rectangle 123"/>
          <p:cNvSpPr>
            <a:spLocks noChangeArrowheads="1"/>
          </p:cNvSpPr>
          <p:nvPr/>
        </p:nvSpPr>
        <p:spPr bwMode="auto">
          <a:xfrm>
            <a:off x="7226300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6302375" y="337978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7" name="Rectangle 125"/>
          <p:cNvSpPr>
            <a:spLocks noChangeArrowheads="1"/>
          </p:cNvSpPr>
          <p:nvPr/>
        </p:nvSpPr>
        <p:spPr bwMode="auto">
          <a:xfrm>
            <a:off x="7280275" y="329406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8" name="Freeform 126"/>
          <p:cNvSpPr>
            <a:spLocks/>
          </p:cNvSpPr>
          <p:nvPr/>
        </p:nvSpPr>
        <p:spPr bwMode="auto">
          <a:xfrm>
            <a:off x="7194550" y="3124200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9" name="Rectangle 127"/>
          <p:cNvSpPr>
            <a:spLocks noChangeArrowheads="1"/>
          </p:cNvSpPr>
          <p:nvPr/>
        </p:nvSpPr>
        <p:spPr bwMode="auto">
          <a:xfrm>
            <a:off x="6345238" y="316706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0" name="Rectangle 128"/>
          <p:cNvSpPr>
            <a:spLocks noChangeArrowheads="1"/>
          </p:cNvSpPr>
          <p:nvPr/>
        </p:nvSpPr>
        <p:spPr bwMode="auto">
          <a:xfrm>
            <a:off x="6418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30881" name="Rectangle 129"/>
          <p:cNvSpPr>
            <a:spLocks noChangeArrowheads="1"/>
          </p:cNvSpPr>
          <p:nvPr/>
        </p:nvSpPr>
        <p:spPr bwMode="auto">
          <a:xfrm>
            <a:off x="6594475" y="3198813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82" name="Rectangle 130"/>
          <p:cNvSpPr>
            <a:spLocks noChangeArrowheads="1"/>
          </p:cNvSpPr>
          <p:nvPr/>
        </p:nvSpPr>
        <p:spPr bwMode="auto">
          <a:xfrm>
            <a:off x="6672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6345238" y="295433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4" name="Rectangle 132"/>
          <p:cNvSpPr>
            <a:spLocks noChangeArrowheads="1"/>
          </p:cNvSpPr>
          <p:nvPr/>
        </p:nvSpPr>
        <p:spPr bwMode="auto">
          <a:xfrm>
            <a:off x="6396038" y="2986088"/>
            <a:ext cx="189154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 smtClean="0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30885" name="Rectangle 133"/>
          <p:cNvSpPr>
            <a:spLocks noChangeArrowheads="1"/>
          </p:cNvSpPr>
          <p:nvPr/>
        </p:nvSpPr>
        <p:spPr bwMode="auto">
          <a:xfrm>
            <a:off x="7280275" y="25717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6" name="Rectangle 134"/>
          <p:cNvSpPr>
            <a:spLocks noChangeArrowheads="1"/>
          </p:cNvSpPr>
          <p:nvPr/>
        </p:nvSpPr>
        <p:spPr bwMode="auto">
          <a:xfrm>
            <a:off x="6430963" y="2571750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7" name="Freeform 135"/>
          <p:cNvSpPr>
            <a:spLocks/>
          </p:cNvSpPr>
          <p:nvPr/>
        </p:nvSpPr>
        <p:spPr bwMode="auto">
          <a:xfrm>
            <a:off x="6302375" y="24876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8" name="Rectangle 136"/>
          <p:cNvSpPr>
            <a:spLocks noChangeArrowheads="1"/>
          </p:cNvSpPr>
          <p:nvPr/>
        </p:nvSpPr>
        <p:spPr bwMode="auto">
          <a:xfrm>
            <a:off x="6684963" y="23606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9" name="Rectangle 137"/>
          <p:cNvSpPr>
            <a:spLocks noChangeArrowheads="1"/>
          </p:cNvSpPr>
          <p:nvPr/>
        </p:nvSpPr>
        <p:spPr bwMode="auto">
          <a:xfrm>
            <a:off x="7099300" y="23907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890" name="Rectangle 138"/>
          <p:cNvSpPr>
            <a:spLocks noChangeArrowheads="1"/>
          </p:cNvSpPr>
          <p:nvPr/>
        </p:nvSpPr>
        <p:spPr bwMode="auto">
          <a:xfrm>
            <a:off x="7916863" y="4567238"/>
            <a:ext cx="4683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1" name="Freeform 139"/>
          <p:cNvSpPr>
            <a:spLocks/>
          </p:cNvSpPr>
          <p:nvPr/>
        </p:nvSpPr>
        <p:spPr bwMode="auto">
          <a:xfrm>
            <a:off x="7747000" y="4483100"/>
            <a:ext cx="169863" cy="254000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2" name="Rectangle 140"/>
          <p:cNvSpPr>
            <a:spLocks noChangeArrowheads="1"/>
          </p:cNvSpPr>
          <p:nvPr/>
        </p:nvSpPr>
        <p:spPr bwMode="auto">
          <a:xfrm>
            <a:off x="8213725" y="874713"/>
            <a:ext cx="171450" cy="37782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3" name="Rectangle 141"/>
          <p:cNvSpPr>
            <a:spLocks noChangeArrowheads="1"/>
          </p:cNvSpPr>
          <p:nvPr/>
        </p:nvSpPr>
        <p:spPr bwMode="auto">
          <a:xfrm>
            <a:off x="6132513" y="746125"/>
            <a:ext cx="2252662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6218238" y="6605588"/>
            <a:ext cx="24638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5" name="Rectangle 143"/>
          <p:cNvSpPr>
            <a:spLocks noChangeArrowheads="1"/>
          </p:cNvSpPr>
          <p:nvPr/>
        </p:nvSpPr>
        <p:spPr bwMode="auto">
          <a:xfrm>
            <a:off x="6175375" y="65214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6" name="Freeform 144"/>
          <p:cNvSpPr>
            <a:spLocks/>
          </p:cNvSpPr>
          <p:nvPr/>
        </p:nvSpPr>
        <p:spPr bwMode="auto">
          <a:xfrm>
            <a:off x="6091238" y="635158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7" name="Rectangle 145"/>
          <p:cNvSpPr>
            <a:spLocks noChangeArrowheads="1"/>
          </p:cNvSpPr>
          <p:nvPr/>
        </p:nvSpPr>
        <p:spPr bwMode="auto">
          <a:xfrm>
            <a:off x="6302375" y="2105025"/>
            <a:ext cx="80803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8" name="Rectangle 146"/>
          <p:cNvSpPr>
            <a:spLocks noChangeArrowheads="1"/>
          </p:cNvSpPr>
          <p:nvPr/>
        </p:nvSpPr>
        <p:spPr bwMode="auto">
          <a:xfrm>
            <a:off x="7024688" y="1978025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9" name="Freeform 147"/>
          <p:cNvSpPr>
            <a:spLocks/>
          </p:cNvSpPr>
          <p:nvPr/>
        </p:nvSpPr>
        <p:spPr bwMode="auto">
          <a:xfrm>
            <a:off x="6940550" y="180816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0" name="Rectangle 148"/>
          <p:cNvSpPr>
            <a:spLocks noChangeArrowheads="1"/>
          </p:cNvSpPr>
          <p:nvPr/>
        </p:nvSpPr>
        <p:spPr bwMode="auto">
          <a:xfrm>
            <a:off x="6302375" y="1892300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1" name="Rectangle 149"/>
          <p:cNvSpPr>
            <a:spLocks noChangeArrowheads="1"/>
          </p:cNvSpPr>
          <p:nvPr/>
        </p:nvSpPr>
        <p:spPr bwMode="auto">
          <a:xfrm>
            <a:off x="6376988" y="1924050"/>
            <a:ext cx="2159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30902" name="Rectangle 150"/>
          <p:cNvSpPr>
            <a:spLocks noChangeArrowheads="1"/>
          </p:cNvSpPr>
          <p:nvPr/>
        </p:nvSpPr>
        <p:spPr bwMode="auto">
          <a:xfrm>
            <a:off x="6562725" y="1924050"/>
            <a:ext cx="3159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30903" name="Rectangle 151"/>
          <p:cNvSpPr>
            <a:spLocks noChangeArrowheads="1"/>
          </p:cNvSpPr>
          <p:nvPr/>
        </p:nvSpPr>
        <p:spPr bwMode="auto">
          <a:xfrm>
            <a:off x="7024688" y="11287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6472238" y="1128713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5" name="Freeform 153"/>
          <p:cNvSpPr>
            <a:spLocks/>
          </p:cNvSpPr>
          <p:nvPr/>
        </p:nvSpPr>
        <p:spPr bwMode="auto">
          <a:xfrm>
            <a:off x="6302375" y="10445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6430963" y="915988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6829425" y="947738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08" name="Rectangle 156"/>
          <p:cNvSpPr>
            <a:spLocks noChangeArrowheads="1"/>
          </p:cNvSpPr>
          <p:nvPr/>
        </p:nvSpPr>
        <p:spPr bwMode="auto">
          <a:xfrm>
            <a:off x="8596313" y="322263"/>
            <a:ext cx="85725" cy="63690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9" name="Freeform 157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0" name="Freeform 158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1" name="Freeform 159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2" name="Freeform 160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3" name="Freeform 161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4" name="Freeform 162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5" name="Freeform 163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6" name="Freeform 164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7" name="Rectangle 165"/>
          <p:cNvSpPr>
            <a:spLocks noChangeArrowheads="1"/>
          </p:cNvSpPr>
          <p:nvPr/>
        </p:nvSpPr>
        <p:spPr bwMode="auto">
          <a:xfrm>
            <a:off x="6175375" y="5883275"/>
            <a:ext cx="85725" cy="25558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8" name="Rectangle 166"/>
          <p:cNvSpPr>
            <a:spLocks noChangeArrowheads="1"/>
          </p:cNvSpPr>
          <p:nvPr/>
        </p:nvSpPr>
        <p:spPr bwMode="auto">
          <a:xfrm>
            <a:off x="6261100" y="6011863"/>
            <a:ext cx="892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9" name="Rectangle 167"/>
          <p:cNvSpPr>
            <a:spLocks noChangeArrowheads="1"/>
          </p:cNvSpPr>
          <p:nvPr/>
        </p:nvSpPr>
        <p:spPr bwMode="auto">
          <a:xfrm>
            <a:off x="7067550" y="5883275"/>
            <a:ext cx="85725" cy="214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0" name="Rectangle 168"/>
          <p:cNvSpPr>
            <a:spLocks noChangeArrowheads="1"/>
          </p:cNvSpPr>
          <p:nvPr/>
        </p:nvSpPr>
        <p:spPr bwMode="auto">
          <a:xfrm>
            <a:off x="5029200" y="236538"/>
            <a:ext cx="260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1" name="Rectangle 169"/>
          <p:cNvSpPr>
            <a:spLocks noChangeArrowheads="1"/>
          </p:cNvSpPr>
          <p:nvPr/>
        </p:nvSpPr>
        <p:spPr bwMode="auto">
          <a:xfrm>
            <a:off x="4953000" y="312738"/>
            <a:ext cx="2809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330922" name="Rectangle 170"/>
          <p:cNvSpPr>
            <a:spLocks noChangeArrowheads="1"/>
          </p:cNvSpPr>
          <p:nvPr/>
        </p:nvSpPr>
        <p:spPr bwMode="auto">
          <a:xfrm>
            <a:off x="6302375" y="576263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3" name="Rectangle 171"/>
          <p:cNvSpPr>
            <a:spLocks noChangeArrowheads="1"/>
          </p:cNvSpPr>
          <p:nvPr/>
        </p:nvSpPr>
        <p:spPr bwMode="auto">
          <a:xfrm>
            <a:off x="6375400" y="6080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924" name="Rectangle 172"/>
          <p:cNvSpPr>
            <a:spLocks noChangeArrowheads="1"/>
          </p:cNvSpPr>
          <p:nvPr/>
        </p:nvSpPr>
        <p:spPr bwMode="auto">
          <a:xfrm>
            <a:off x="6569075" y="6080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925" name="Rectangle 173"/>
          <p:cNvSpPr>
            <a:spLocks noChangeArrowheads="1"/>
          </p:cNvSpPr>
          <p:nvPr/>
        </p:nvSpPr>
        <p:spPr bwMode="auto">
          <a:xfrm>
            <a:off x="6621463" y="608013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26" name="Rectangle 174"/>
          <p:cNvSpPr>
            <a:spLocks noChangeArrowheads="1"/>
          </p:cNvSpPr>
          <p:nvPr/>
        </p:nvSpPr>
        <p:spPr bwMode="auto">
          <a:xfrm>
            <a:off x="6132513" y="322263"/>
            <a:ext cx="25495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7" name="Freeform 175"/>
          <p:cNvSpPr>
            <a:spLocks/>
          </p:cNvSpPr>
          <p:nvPr/>
        </p:nvSpPr>
        <p:spPr bwMode="auto">
          <a:xfrm>
            <a:off x="8467725" y="3590925"/>
            <a:ext cx="255588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8" name="Freeform 176"/>
          <p:cNvSpPr>
            <a:spLocks/>
          </p:cNvSpPr>
          <p:nvPr/>
        </p:nvSpPr>
        <p:spPr bwMode="auto">
          <a:xfrm>
            <a:off x="8553450" y="3590925"/>
            <a:ext cx="254000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9" name="Rectangle 177"/>
          <p:cNvSpPr>
            <a:spLocks noChangeArrowheads="1"/>
          </p:cNvSpPr>
          <p:nvPr/>
        </p:nvSpPr>
        <p:spPr bwMode="auto">
          <a:xfrm>
            <a:off x="6302375" y="152400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30" name="Rectangle 178"/>
          <p:cNvSpPr>
            <a:spLocks noChangeArrowheads="1"/>
          </p:cNvSpPr>
          <p:nvPr/>
        </p:nvSpPr>
        <p:spPr bwMode="auto">
          <a:xfrm>
            <a:off x="6375400" y="184150"/>
            <a:ext cx="330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25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Forwarding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Naïve Pipeline</a:t>
            </a:r>
          </a:p>
          <a:p>
            <a:pPr lvl="1"/>
            <a:r>
              <a:rPr lang="en-US"/>
              <a:t>Register isn’t written until completion of write-back stage</a:t>
            </a:r>
          </a:p>
          <a:p>
            <a:pPr lvl="1"/>
            <a:r>
              <a:rPr lang="en-US"/>
              <a:t>Source operands read from register file in decode stage</a:t>
            </a:r>
          </a:p>
          <a:p>
            <a:pPr lvl="2"/>
            <a:r>
              <a:rPr lang="en-US"/>
              <a:t>Needs to be in register file at start of stage</a:t>
            </a:r>
          </a:p>
          <a:p>
            <a:r>
              <a:rPr lang="en-US"/>
              <a:t>Observation</a:t>
            </a:r>
          </a:p>
          <a:p>
            <a:pPr lvl="1"/>
            <a:r>
              <a:rPr lang="en-US"/>
              <a:t>Value generated in execute or memory stage</a:t>
            </a:r>
          </a:p>
          <a:p>
            <a:r>
              <a:rPr lang="en-US"/>
              <a:t>Trick</a:t>
            </a:r>
          </a:p>
          <a:p>
            <a:pPr lvl="1"/>
            <a:r>
              <a:rPr lang="en-US"/>
              <a:t>Pass value directly from generating instruction to decode stage</a:t>
            </a:r>
          </a:p>
          <a:p>
            <a:pPr lvl="1"/>
            <a:r>
              <a:rPr lang="en-US"/>
              <a:t>Needs to be available at end of decode stage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39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Forwarding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19400"/>
            <a:ext cx="3443288" cy="3384550"/>
          </a:xfrm>
        </p:spPr>
        <p:txBody>
          <a:bodyPr/>
          <a:lstStyle/>
          <a:p>
            <a:r>
              <a:rPr lang="en-US" sz="2000"/>
              <a:t>Register </a:t>
            </a:r>
            <a:r>
              <a:rPr lang="en-US" sz="2000">
                <a:latin typeface="Courier New" pitchFamily="49" charset="0"/>
              </a:rPr>
              <a:t>%edx</a:t>
            </a:r>
          </a:p>
          <a:p>
            <a:pPr lvl="1"/>
            <a:r>
              <a:rPr lang="en-US" sz="1800"/>
              <a:t>Generated by ALU during previous cycle</a:t>
            </a:r>
          </a:p>
          <a:p>
            <a:pPr lvl="1"/>
            <a:r>
              <a:rPr lang="en-US" sz="1800"/>
              <a:t>Forward from memory as valA</a:t>
            </a:r>
          </a:p>
          <a:p>
            <a:r>
              <a:rPr lang="en-US" sz="2000"/>
              <a:t>Register </a:t>
            </a:r>
            <a:r>
              <a:rPr lang="en-US" sz="2000">
                <a:latin typeface="Courier New" pitchFamily="49" charset="0"/>
              </a:rPr>
              <a:t>%eax</a:t>
            </a:r>
          </a:p>
          <a:p>
            <a:pPr lvl="1"/>
            <a:r>
              <a:rPr lang="en-US" sz="1800"/>
              <a:t>Value just generated by ALU</a:t>
            </a:r>
          </a:p>
          <a:p>
            <a:pPr lvl="1"/>
            <a:r>
              <a:rPr lang="en-US" sz="1800"/>
              <a:t>Forward from execute as valB</a:t>
            </a:r>
          </a:p>
        </p:txBody>
      </p:sp>
      <p:pic>
        <p:nvPicPr>
          <p:cNvPr id="450788" name="Picture 2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6572250" cy="535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31451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Bypass Paths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3900487" cy="5365750"/>
          </a:xfrm>
        </p:spPr>
        <p:txBody>
          <a:bodyPr/>
          <a:lstStyle/>
          <a:p>
            <a:r>
              <a:rPr lang="en-US"/>
              <a:t>Decode Stage</a:t>
            </a:r>
          </a:p>
          <a:p>
            <a:pPr lvl="1"/>
            <a:r>
              <a:rPr lang="en-US"/>
              <a:t>Forwarding logic selects valA and valB</a:t>
            </a:r>
          </a:p>
          <a:p>
            <a:pPr lvl="1"/>
            <a:r>
              <a:rPr lang="en-US"/>
              <a:t>Normally from register file</a:t>
            </a:r>
          </a:p>
          <a:p>
            <a:pPr lvl="1"/>
            <a:r>
              <a:rPr lang="en-US"/>
              <a:t>Forwarding: get valA or valB from later pipeline stage</a:t>
            </a:r>
          </a:p>
          <a:p>
            <a:r>
              <a:rPr lang="en-US"/>
              <a:t>Forwarding Sources</a:t>
            </a:r>
          </a:p>
          <a:p>
            <a:pPr lvl="1"/>
            <a:r>
              <a:rPr lang="en-US"/>
              <a:t>Execute: valE</a:t>
            </a:r>
          </a:p>
          <a:p>
            <a:pPr lvl="1"/>
            <a:r>
              <a:rPr lang="en-US"/>
              <a:t>Memory: valE, valM</a:t>
            </a:r>
          </a:p>
          <a:p>
            <a:pPr lvl="1"/>
            <a:r>
              <a:rPr lang="en-US"/>
              <a:t>Write back: valE, valM</a:t>
            </a:r>
          </a:p>
        </p:txBody>
      </p:sp>
      <p:pic>
        <p:nvPicPr>
          <p:cNvPr id="449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3076" y="0"/>
            <a:ext cx="4525010" cy="684530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827602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76200"/>
            <a:ext cx="3622675" cy="1123950"/>
          </a:xfrm>
        </p:spPr>
        <p:txBody>
          <a:bodyPr/>
          <a:lstStyle/>
          <a:p>
            <a:pPr algn="r"/>
            <a:r>
              <a:rPr lang="en-US"/>
              <a:t>Implementing Forwarding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295400"/>
            <a:ext cx="4102100" cy="5137150"/>
          </a:xfrm>
        </p:spPr>
        <p:txBody>
          <a:bodyPr/>
          <a:lstStyle/>
          <a:p>
            <a:pPr lvl="1"/>
            <a:r>
              <a:rPr lang="en-US"/>
              <a:t>Add additional feedback paths from E, M, and W pipeline registers into decode stage</a:t>
            </a:r>
          </a:p>
          <a:p>
            <a:pPr lvl="1"/>
            <a:r>
              <a:rPr lang="en-US"/>
              <a:t>Create logic blocks to select from multiple sources for valA and valB in decode stage</a:t>
            </a:r>
          </a:p>
        </p:txBody>
      </p:sp>
      <p:pic>
        <p:nvPicPr>
          <p:cNvPr id="4536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" y="374650"/>
            <a:ext cx="5545138" cy="598575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132290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76200"/>
            <a:ext cx="8704262" cy="779463"/>
          </a:xfrm>
        </p:spPr>
        <p:txBody>
          <a:bodyPr/>
          <a:lstStyle/>
          <a:p>
            <a:r>
              <a:rPr lang="en-US"/>
              <a:t>Limitation of Forwarding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200400"/>
            <a:ext cx="4357687" cy="3232150"/>
          </a:xfrm>
        </p:spPr>
        <p:txBody>
          <a:bodyPr/>
          <a:lstStyle/>
          <a:p>
            <a:r>
              <a:rPr lang="en-US"/>
              <a:t>Load-use dependency</a:t>
            </a:r>
          </a:p>
          <a:p>
            <a:pPr lvl="1"/>
            <a:r>
              <a:rPr lang="en-US"/>
              <a:t>Value needed by end of decode stage in cycle 7</a:t>
            </a:r>
          </a:p>
          <a:p>
            <a:pPr lvl="1"/>
            <a:r>
              <a:rPr lang="en-US"/>
              <a:t>Value read from memory in memory stage of cycle 8</a:t>
            </a:r>
          </a:p>
          <a:p>
            <a:pPr lvl="1"/>
            <a:endParaRPr lang="en-US"/>
          </a:p>
        </p:txBody>
      </p:sp>
      <p:pic>
        <p:nvPicPr>
          <p:cNvPr id="451819" name="Picture 2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350125" cy="556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1755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Avoiding Load/Use Hazard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200400"/>
            <a:ext cx="4357687" cy="3232150"/>
          </a:xfrm>
        </p:spPr>
        <p:txBody>
          <a:bodyPr/>
          <a:lstStyle/>
          <a:p>
            <a:pPr lvl="1"/>
            <a:r>
              <a:rPr lang="en-US"/>
              <a:t>Stall using instruction for one cycle</a:t>
            </a:r>
          </a:p>
          <a:p>
            <a:pPr lvl="1"/>
            <a:r>
              <a:rPr lang="en-US"/>
              <a:t>Can then pick up loaded value by forwarding from memory stage</a:t>
            </a:r>
          </a:p>
        </p:txBody>
      </p:sp>
      <p:pic>
        <p:nvPicPr>
          <p:cNvPr id="4526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40600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43420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8850" y="374650"/>
            <a:ext cx="5100740" cy="435768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3328987" cy="971550"/>
          </a:xfrm>
        </p:spPr>
        <p:txBody>
          <a:bodyPr/>
          <a:lstStyle/>
          <a:p>
            <a:r>
              <a:rPr lang="en-US"/>
              <a:t>Predicting the PC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4641850"/>
            <a:ext cx="8624887" cy="1936750"/>
          </a:xfrm>
        </p:spPr>
        <p:txBody>
          <a:bodyPr/>
          <a:lstStyle/>
          <a:p>
            <a:pPr lvl="1"/>
            <a:r>
              <a:rPr lang="en-US" dirty="0"/>
              <a:t>Start fetch of new instruction after current one has completed fetch stage</a:t>
            </a:r>
          </a:p>
          <a:p>
            <a:pPr lvl="2"/>
            <a:r>
              <a:rPr lang="en-US" dirty="0"/>
              <a:t>Not enough time to reliably determine next instruction</a:t>
            </a:r>
          </a:p>
          <a:p>
            <a:pPr lvl="1"/>
            <a:r>
              <a:rPr lang="en-US" dirty="0"/>
              <a:t>Guess which instruction will follow</a:t>
            </a:r>
          </a:p>
          <a:p>
            <a:pPr lvl="2"/>
            <a:r>
              <a:rPr lang="en-US" dirty="0"/>
              <a:t>Recover if prediction was incorrect</a:t>
            </a:r>
          </a:p>
        </p:txBody>
      </p:sp>
    </p:spTree>
    <p:extLst>
      <p:ext uri="{BB962C8B-B14F-4D97-AF65-F5344CB8AC3E}">
        <p14:creationId xmlns:p14="http://schemas.microsoft.com/office/powerpoint/2010/main" val="22539503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Prediction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that Don’t Transfer Control</a:t>
            </a:r>
          </a:p>
          <a:p>
            <a:pPr lvl="1"/>
            <a:r>
              <a:rPr lang="en-US" dirty="0"/>
              <a:t>Predict next PC to be </a:t>
            </a:r>
            <a:r>
              <a:rPr lang="en-US" dirty="0" err="1"/>
              <a:t>valP</a:t>
            </a:r>
            <a:endParaRPr lang="en-US" dirty="0"/>
          </a:p>
          <a:p>
            <a:pPr lvl="1"/>
            <a:r>
              <a:rPr lang="en-US" dirty="0"/>
              <a:t>Always reliable</a:t>
            </a:r>
          </a:p>
          <a:p>
            <a:r>
              <a:rPr lang="en-US" dirty="0"/>
              <a:t>Call and Unconditional Jumps</a:t>
            </a:r>
          </a:p>
          <a:p>
            <a:pPr lvl="1"/>
            <a:r>
              <a:rPr lang="en-US" dirty="0"/>
              <a:t>Predict next PC to be </a:t>
            </a:r>
            <a:r>
              <a:rPr lang="en-US" dirty="0" err="1"/>
              <a:t>valC</a:t>
            </a:r>
            <a:r>
              <a:rPr lang="en-US" dirty="0"/>
              <a:t> (destination)</a:t>
            </a:r>
          </a:p>
          <a:p>
            <a:pPr lvl="1"/>
            <a:r>
              <a:rPr lang="en-US" dirty="0"/>
              <a:t>Always reliable</a:t>
            </a:r>
          </a:p>
          <a:p>
            <a:r>
              <a:rPr lang="en-US" dirty="0"/>
              <a:t>Conditional Jumps</a:t>
            </a:r>
          </a:p>
          <a:p>
            <a:pPr lvl="1"/>
            <a:r>
              <a:rPr lang="en-US" dirty="0"/>
              <a:t>Predict next PC to be </a:t>
            </a:r>
            <a:r>
              <a:rPr lang="en-US" dirty="0" err="1"/>
              <a:t>valC</a:t>
            </a:r>
            <a:r>
              <a:rPr lang="en-US" dirty="0"/>
              <a:t> (destination)</a:t>
            </a:r>
          </a:p>
          <a:p>
            <a:pPr lvl="1"/>
            <a:r>
              <a:rPr lang="en-US" dirty="0"/>
              <a:t>Only correct if branch is taken</a:t>
            </a:r>
          </a:p>
          <a:p>
            <a:pPr lvl="2"/>
            <a:r>
              <a:rPr lang="en-US" dirty="0"/>
              <a:t>Typically right </a:t>
            </a:r>
            <a:r>
              <a:rPr lang="en-US" dirty="0" smtClean="0"/>
              <a:t>~60</a:t>
            </a:r>
            <a:r>
              <a:rPr lang="en-US" dirty="0"/>
              <a:t>% of time</a:t>
            </a:r>
          </a:p>
          <a:p>
            <a:r>
              <a:rPr lang="en-US" dirty="0"/>
              <a:t>Return Instruction</a:t>
            </a:r>
          </a:p>
          <a:p>
            <a:pPr lvl="1"/>
            <a:r>
              <a:rPr lang="en-US" dirty="0"/>
              <a:t>Don’t try to predict</a:t>
            </a:r>
          </a:p>
        </p:txBody>
      </p:sp>
    </p:spTree>
    <p:extLst>
      <p:ext uri="{BB962C8B-B14F-4D97-AF65-F5344CB8AC3E}">
        <p14:creationId xmlns:p14="http://schemas.microsoft.com/office/powerpoint/2010/main" val="4385765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3328988" cy="971550"/>
          </a:xfrm>
        </p:spPr>
        <p:txBody>
          <a:bodyPr/>
          <a:lstStyle/>
          <a:p>
            <a:r>
              <a:rPr lang="en-US"/>
              <a:t>Recovering from PC Misprediction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1" y="4343400"/>
            <a:ext cx="8769350" cy="2089150"/>
          </a:xfrm>
        </p:spPr>
        <p:txBody>
          <a:bodyPr/>
          <a:lstStyle/>
          <a:p>
            <a:pPr lvl="1"/>
            <a:r>
              <a:rPr lang="en-US" dirty="0" err="1"/>
              <a:t>Mispredicted</a:t>
            </a:r>
            <a:r>
              <a:rPr lang="en-US" dirty="0"/>
              <a:t> Jump</a:t>
            </a:r>
          </a:p>
          <a:p>
            <a:pPr lvl="2"/>
            <a:r>
              <a:rPr lang="en-US" dirty="0"/>
              <a:t>Will see </a:t>
            </a:r>
            <a:r>
              <a:rPr lang="en-US" dirty="0" smtClean="0"/>
              <a:t>branch condition </a:t>
            </a:r>
            <a:r>
              <a:rPr lang="en-US" dirty="0"/>
              <a:t>flag once instruction reaches memory stage</a:t>
            </a:r>
          </a:p>
          <a:p>
            <a:pPr lvl="2"/>
            <a:r>
              <a:rPr lang="en-US" dirty="0"/>
              <a:t>Can get fall-through PC from </a:t>
            </a:r>
            <a:r>
              <a:rPr lang="en-US" dirty="0" err="1" smtClean="0"/>
              <a:t>valA</a:t>
            </a:r>
            <a:r>
              <a:rPr lang="en-US" dirty="0" smtClean="0"/>
              <a:t> (value </a:t>
            </a:r>
            <a:r>
              <a:rPr lang="en-US" dirty="0" err="1" smtClean="0"/>
              <a:t>M_valA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Return Instruction</a:t>
            </a:r>
          </a:p>
          <a:p>
            <a:pPr lvl="2"/>
            <a:r>
              <a:rPr lang="en-US" dirty="0"/>
              <a:t>Will get return PC when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 reaches write-back </a:t>
            </a:r>
            <a:r>
              <a:rPr lang="en-US" dirty="0" smtClean="0"/>
              <a:t>stage (</a:t>
            </a:r>
            <a:r>
              <a:rPr lang="en-US" dirty="0" err="1" smtClean="0"/>
              <a:t>W_valM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19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7450" y="55562"/>
            <a:ext cx="5011546" cy="428148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14685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Misprediction Example</a:t>
            </a:r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294687" cy="1479550"/>
          </a:xfrm>
        </p:spPr>
        <p:txBody>
          <a:bodyPr/>
          <a:lstStyle/>
          <a:p>
            <a:pPr lvl="1"/>
            <a:r>
              <a:rPr lang="en-US" dirty="0"/>
              <a:t>Should only execute </a:t>
            </a:r>
            <a:r>
              <a:rPr lang="en-US" dirty="0" smtClean="0"/>
              <a:t>first 7 </a:t>
            </a:r>
            <a:r>
              <a:rPr lang="en-US" dirty="0"/>
              <a:t>instructions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610600" cy="2838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0x000:    </a:t>
            </a:r>
            <a:r>
              <a:rPr lang="en-US" dirty="0" err="1">
                <a:latin typeface="Courier New" pitchFamily="49" charset="0"/>
              </a:rPr>
              <a:t>xorl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0x002:    </a:t>
            </a:r>
            <a:r>
              <a:rPr lang="en-US" dirty="0" err="1">
                <a:latin typeface="Courier New" pitchFamily="49" charset="0"/>
              </a:rPr>
              <a:t>jne</a:t>
            </a:r>
            <a:r>
              <a:rPr lang="en-US" dirty="0">
                <a:latin typeface="Courier New" pitchFamily="49" charset="0"/>
              </a:rPr>
              <a:t>  t             # Not taken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0x007:    </a:t>
            </a:r>
            <a:r>
              <a:rPr lang="en-US" dirty="0" err="1">
                <a:latin typeface="Courier New" pitchFamily="49" charset="0"/>
              </a:rPr>
              <a:t>irmovl</a:t>
            </a:r>
            <a:r>
              <a:rPr lang="en-US" dirty="0">
                <a:latin typeface="Courier New" pitchFamily="49" charset="0"/>
              </a:rPr>
              <a:t> $1,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   # Fall through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0x00d: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0x00e: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0x00f: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0x010:    halt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0x011: t: </a:t>
            </a:r>
            <a:r>
              <a:rPr lang="en-US" i="1" dirty="0" err="1">
                <a:latin typeface="Courier New" pitchFamily="49" charset="0"/>
              </a:rPr>
              <a:t>irmovl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</a:rPr>
              <a:t>$2, </a:t>
            </a:r>
            <a:r>
              <a:rPr lang="en-US" i="1" dirty="0">
                <a:latin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</a:rPr>
              <a:t>    # Target (Should not execute)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0x017:    </a:t>
            </a:r>
            <a:r>
              <a:rPr lang="en-US" i="1" dirty="0" err="1">
                <a:latin typeface="Courier New" pitchFamily="49" charset="0"/>
              </a:rPr>
              <a:t>irmovl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</a:rPr>
              <a:t>$3, </a:t>
            </a:r>
            <a:r>
              <a:rPr lang="en-US" i="1" dirty="0">
                <a:latin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</a:rPr>
              <a:t>    # Should not execute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0x01d:    </a:t>
            </a:r>
            <a:r>
              <a:rPr lang="en-US" dirty="0" err="1">
                <a:latin typeface="Courier New" pitchFamily="49" charset="0"/>
              </a:rPr>
              <a:t>irmovl</a:t>
            </a:r>
            <a:r>
              <a:rPr lang="en-US">
                <a:latin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</a:rPr>
              <a:t>$4,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</a:rPr>
              <a:t>    # Should not execute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787400" y="1219200"/>
            <a:ext cx="1320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demo-j.ys</a:t>
            </a:r>
          </a:p>
        </p:txBody>
      </p:sp>
    </p:spTree>
    <p:extLst>
      <p:ext uri="{BB962C8B-B14F-4D97-AF65-F5344CB8AC3E}">
        <p14:creationId xmlns:p14="http://schemas.microsoft.com/office/powerpoint/2010/main" val="38605552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Real-World Pipelines: Car Washes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7600" y="3886200"/>
            <a:ext cx="4635500" cy="457200"/>
          </a:xfrm>
        </p:spPr>
        <p:txBody>
          <a:bodyPr/>
          <a:lstStyle/>
          <a:p>
            <a:r>
              <a:rPr lang="en-US"/>
              <a:t>Idea</a:t>
            </a:r>
          </a:p>
          <a:p>
            <a:pPr lvl="1"/>
            <a:r>
              <a:rPr lang="en-US"/>
              <a:t>Divide process into independent stages</a:t>
            </a:r>
          </a:p>
          <a:p>
            <a:pPr lvl="1"/>
            <a:r>
              <a:rPr lang="en-US"/>
              <a:t>Move objects through stages in sequence</a:t>
            </a:r>
          </a:p>
          <a:p>
            <a:pPr lvl="1"/>
            <a:r>
              <a:rPr lang="en-US"/>
              <a:t>At any given times, multiple objects being processed</a:t>
            </a:r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838200" y="1143000"/>
            <a:ext cx="2514600" cy="2319338"/>
            <a:chOff x="576" y="1045"/>
            <a:chExt cx="1584" cy="1461"/>
          </a:xfrm>
        </p:grpSpPr>
        <p:pic>
          <p:nvPicPr>
            <p:cNvPr id="399366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</p:spPr>
        </p:pic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Sequential</a:t>
              </a:r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181600" y="1143000"/>
            <a:ext cx="1622425" cy="2449513"/>
            <a:chOff x="3504" y="960"/>
            <a:chExt cx="1022" cy="1543"/>
          </a:xfrm>
        </p:grpSpPr>
        <p:pic>
          <p:nvPicPr>
            <p:cNvPr id="399364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</p:spPr>
        </p:pic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Parallel</a:t>
              </a:r>
            </a:p>
          </p:txBody>
        </p:sp>
      </p:grpSp>
      <p:grpSp>
        <p:nvGrpSpPr>
          <p:cNvPr id="399372" name="Group 12"/>
          <p:cNvGrpSpPr>
            <a:grpSpLocks/>
          </p:cNvGrpSpPr>
          <p:nvPr/>
        </p:nvGrpSpPr>
        <p:grpSpPr bwMode="auto">
          <a:xfrm>
            <a:off x="762000" y="3657600"/>
            <a:ext cx="2743200" cy="2100263"/>
            <a:chOff x="720" y="2688"/>
            <a:chExt cx="1728" cy="1323"/>
          </a:xfrm>
        </p:grpSpPr>
        <p:pic>
          <p:nvPicPr>
            <p:cNvPr id="39936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</p:spPr>
        </p:pic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Pipelined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Handling Misprediction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04800" y="36576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Predict branch as taken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Fetch 2 instructions at target</a:t>
            </a:r>
          </a:p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Cancel when mispredicted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Detect branch not-taken in execute stage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On following cycle, replace instructions in execute and decode by bubbles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No side effects have occurred yet</a:t>
            </a:r>
          </a:p>
        </p:txBody>
      </p:sp>
      <p:pic>
        <p:nvPicPr>
          <p:cNvPr id="4300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77914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83530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610600" cy="36623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0x000:    irmovl Stack,%esp  # Initialize stack pointer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0x006:    call p             # Procedure call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0x00b:    irmovl $5,%esi     # Return point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0x011:    halt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0x020: .pos 0x20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0x020: p: irmovl $-1,%edi    # procedure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0x026:    ret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>
                <a:latin typeface="Courier New" pitchFamily="49" charset="0"/>
              </a:rPr>
              <a:t>0x027:    irmovl $1,%eax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  0x02d:    irmovl $2,%ecx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  0x033:    irmovl $3,%edx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0x039:    irmovl $4,%ebx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0x100: .pos 0x100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0x100: Stack:                # Stack: Stack pointer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Example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0"/>
            <a:ext cx="8294688" cy="488950"/>
          </a:xfrm>
        </p:spPr>
        <p:txBody>
          <a:bodyPr/>
          <a:lstStyle/>
          <a:p>
            <a:pPr lvl="1"/>
            <a:r>
              <a:rPr lang="en-US"/>
              <a:t>Previously executed three additional instructions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5265738" y="304800"/>
            <a:ext cx="17303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demo-retb.ys</a:t>
            </a:r>
          </a:p>
        </p:txBody>
      </p:sp>
    </p:spTree>
    <p:extLst>
      <p:ext uri="{BB962C8B-B14F-4D97-AF65-F5344CB8AC3E}">
        <p14:creationId xmlns:p14="http://schemas.microsoft.com/office/powerpoint/2010/main" val="22672476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990600" y="9906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1" name="Rectangle 7"/>
          <p:cNvSpPr>
            <a:spLocks noChangeArrowheads="1"/>
          </p:cNvSpPr>
          <p:nvPr/>
        </p:nvSpPr>
        <p:spPr bwMode="auto">
          <a:xfrm>
            <a:off x="1082675" y="1052513"/>
            <a:ext cx="14890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0x026:    ret</a:t>
            </a:r>
            <a:endParaRPr lang="en-US"/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40386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4205288" y="10350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14" name="Rectangle 10"/>
          <p:cNvSpPr>
            <a:spLocks noChangeArrowheads="1"/>
          </p:cNvSpPr>
          <p:nvPr/>
        </p:nvSpPr>
        <p:spPr bwMode="auto">
          <a:xfrm>
            <a:off x="44958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5" name="Rectangle 11"/>
          <p:cNvSpPr>
            <a:spLocks noChangeArrowheads="1"/>
          </p:cNvSpPr>
          <p:nvPr/>
        </p:nvSpPr>
        <p:spPr bwMode="auto">
          <a:xfrm>
            <a:off x="4651375" y="10350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16" name="Rectangle 12"/>
          <p:cNvSpPr>
            <a:spLocks noChangeArrowheads="1"/>
          </p:cNvSpPr>
          <p:nvPr/>
        </p:nvSpPr>
        <p:spPr bwMode="auto">
          <a:xfrm>
            <a:off x="49530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5113338" y="10350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54102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9" name="Rectangle 15"/>
          <p:cNvSpPr>
            <a:spLocks noChangeArrowheads="1"/>
          </p:cNvSpPr>
          <p:nvPr/>
        </p:nvSpPr>
        <p:spPr bwMode="auto">
          <a:xfrm>
            <a:off x="5553075" y="10350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20" name="Rectangle 16"/>
          <p:cNvSpPr>
            <a:spLocks noChangeArrowheads="1"/>
          </p:cNvSpPr>
          <p:nvPr/>
        </p:nvSpPr>
        <p:spPr bwMode="auto">
          <a:xfrm>
            <a:off x="63246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1" name="Rectangle 17"/>
          <p:cNvSpPr>
            <a:spLocks noChangeArrowheads="1"/>
          </p:cNvSpPr>
          <p:nvPr/>
        </p:nvSpPr>
        <p:spPr bwMode="auto">
          <a:xfrm>
            <a:off x="6453188" y="13398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22" name="Rectangle 18"/>
          <p:cNvSpPr>
            <a:spLocks noChangeArrowheads="1"/>
          </p:cNvSpPr>
          <p:nvPr/>
        </p:nvSpPr>
        <p:spPr bwMode="auto">
          <a:xfrm>
            <a:off x="990600" y="12954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3" name="Rectangle 19"/>
          <p:cNvSpPr>
            <a:spLocks noChangeArrowheads="1"/>
          </p:cNvSpPr>
          <p:nvPr/>
        </p:nvSpPr>
        <p:spPr bwMode="auto">
          <a:xfrm>
            <a:off x="2146300" y="13477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31124" name="Rectangle 20"/>
          <p:cNvSpPr>
            <a:spLocks noChangeArrowheads="1"/>
          </p:cNvSpPr>
          <p:nvPr/>
        </p:nvSpPr>
        <p:spPr bwMode="auto">
          <a:xfrm>
            <a:off x="44958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5" name="Rectangle 21"/>
          <p:cNvSpPr>
            <a:spLocks noChangeArrowheads="1"/>
          </p:cNvSpPr>
          <p:nvPr/>
        </p:nvSpPr>
        <p:spPr bwMode="auto">
          <a:xfrm>
            <a:off x="4662488" y="13398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26" name="Rectangle 22"/>
          <p:cNvSpPr>
            <a:spLocks noChangeArrowheads="1"/>
          </p:cNvSpPr>
          <p:nvPr/>
        </p:nvSpPr>
        <p:spPr bwMode="auto">
          <a:xfrm>
            <a:off x="49530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7" name="Rectangle 23"/>
          <p:cNvSpPr>
            <a:spLocks noChangeArrowheads="1"/>
          </p:cNvSpPr>
          <p:nvPr/>
        </p:nvSpPr>
        <p:spPr bwMode="auto">
          <a:xfrm>
            <a:off x="5108575" y="13398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28" name="Rectangle 24"/>
          <p:cNvSpPr>
            <a:spLocks noChangeArrowheads="1"/>
          </p:cNvSpPr>
          <p:nvPr/>
        </p:nvSpPr>
        <p:spPr bwMode="auto">
          <a:xfrm>
            <a:off x="54102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9" name="Rectangle 25"/>
          <p:cNvSpPr>
            <a:spLocks noChangeArrowheads="1"/>
          </p:cNvSpPr>
          <p:nvPr/>
        </p:nvSpPr>
        <p:spPr bwMode="auto">
          <a:xfrm>
            <a:off x="5570538" y="13398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30" name="Rectangle 26"/>
          <p:cNvSpPr>
            <a:spLocks noChangeArrowheads="1"/>
          </p:cNvSpPr>
          <p:nvPr/>
        </p:nvSpPr>
        <p:spPr bwMode="auto">
          <a:xfrm>
            <a:off x="58674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1" name="Rectangle 27"/>
          <p:cNvSpPr>
            <a:spLocks noChangeArrowheads="1"/>
          </p:cNvSpPr>
          <p:nvPr/>
        </p:nvSpPr>
        <p:spPr bwMode="auto">
          <a:xfrm>
            <a:off x="6010275" y="13398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32" name="Rectangle 28"/>
          <p:cNvSpPr>
            <a:spLocks noChangeArrowheads="1"/>
          </p:cNvSpPr>
          <p:nvPr/>
        </p:nvSpPr>
        <p:spPr bwMode="auto">
          <a:xfrm>
            <a:off x="58674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3" name="Rectangle 29"/>
          <p:cNvSpPr>
            <a:spLocks noChangeArrowheads="1"/>
          </p:cNvSpPr>
          <p:nvPr/>
        </p:nvSpPr>
        <p:spPr bwMode="auto">
          <a:xfrm>
            <a:off x="5995988" y="10350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34" name="Rectangle 30"/>
          <p:cNvSpPr>
            <a:spLocks noChangeArrowheads="1"/>
          </p:cNvSpPr>
          <p:nvPr/>
        </p:nvSpPr>
        <p:spPr bwMode="auto">
          <a:xfrm>
            <a:off x="990600" y="16002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5" name="Rectangle 31"/>
          <p:cNvSpPr>
            <a:spLocks noChangeArrowheads="1"/>
          </p:cNvSpPr>
          <p:nvPr/>
        </p:nvSpPr>
        <p:spPr bwMode="auto">
          <a:xfrm>
            <a:off x="2146300" y="16525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31136" name="Rectangle 32"/>
          <p:cNvSpPr>
            <a:spLocks noChangeArrowheads="1"/>
          </p:cNvSpPr>
          <p:nvPr/>
        </p:nvSpPr>
        <p:spPr bwMode="auto">
          <a:xfrm>
            <a:off x="49530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7" name="Rectangle 33"/>
          <p:cNvSpPr>
            <a:spLocks noChangeArrowheads="1"/>
          </p:cNvSpPr>
          <p:nvPr/>
        </p:nvSpPr>
        <p:spPr bwMode="auto">
          <a:xfrm>
            <a:off x="5119688" y="16446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38" name="Rectangle 34"/>
          <p:cNvSpPr>
            <a:spLocks noChangeArrowheads="1"/>
          </p:cNvSpPr>
          <p:nvPr/>
        </p:nvSpPr>
        <p:spPr bwMode="auto">
          <a:xfrm>
            <a:off x="54102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9" name="Rectangle 35"/>
          <p:cNvSpPr>
            <a:spLocks noChangeArrowheads="1"/>
          </p:cNvSpPr>
          <p:nvPr/>
        </p:nvSpPr>
        <p:spPr bwMode="auto">
          <a:xfrm>
            <a:off x="5565775" y="16446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40" name="Rectangle 36"/>
          <p:cNvSpPr>
            <a:spLocks noChangeArrowheads="1"/>
          </p:cNvSpPr>
          <p:nvPr/>
        </p:nvSpPr>
        <p:spPr bwMode="auto">
          <a:xfrm>
            <a:off x="58674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1" name="Rectangle 37"/>
          <p:cNvSpPr>
            <a:spLocks noChangeArrowheads="1"/>
          </p:cNvSpPr>
          <p:nvPr/>
        </p:nvSpPr>
        <p:spPr bwMode="auto">
          <a:xfrm>
            <a:off x="6027738" y="16446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42" name="Rectangle 38"/>
          <p:cNvSpPr>
            <a:spLocks noChangeArrowheads="1"/>
          </p:cNvSpPr>
          <p:nvPr/>
        </p:nvSpPr>
        <p:spPr bwMode="auto">
          <a:xfrm>
            <a:off x="63246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3" name="Rectangle 39"/>
          <p:cNvSpPr>
            <a:spLocks noChangeArrowheads="1"/>
          </p:cNvSpPr>
          <p:nvPr/>
        </p:nvSpPr>
        <p:spPr bwMode="auto">
          <a:xfrm>
            <a:off x="6467475" y="16446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44" name="Rectangle 40"/>
          <p:cNvSpPr>
            <a:spLocks noChangeArrowheads="1"/>
          </p:cNvSpPr>
          <p:nvPr/>
        </p:nvSpPr>
        <p:spPr bwMode="auto">
          <a:xfrm>
            <a:off x="67818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5" name="Rectangle 41"/>
          <p:cNvSpPr>
            <a:spLocks noChangeArrowheads="1"/>
          </p:cNvSpPr>
          <p:nvPr/>
        </p:nvSpPr>
        <p:spPr bwMode="auto">
          <a:xfrm>
            <a:off x="6910388" y="16446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46" name="Rectangle 42"/>
          <p:cNvSpPr>
            <a:spLocks noChangeArrowheads="1"/>
          </p:cNvSpPr>
          <p:nvPr/>
        </p:nvSpPr>
        <p:spPr bwMode="auto">
          <a:xfrm>
            <a:off x="990600" y="19050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7" name="Rectangle 43"/>
          <p:cNvSpPr>
            <a:spLocks noChangeArrowheads="1"/>
          </p:cNvSpPr>
          <p:nvPr/>
        </p:nvSpPr>
        <p:spPr bwMode="auto">
          <a:xfrm>
            <a:off x="2146300" y="19573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31148" name="Rectangle 44"/>
          <p:cNvSpPr>
            <a:spLocks noChangeArrowheads="1"/>
          </p:cNvSpPr>
          <p:nvPr/>
        </p:nvSpPr>
        <p:spPr bwMode="auto">
          <a:xfrm>
            <a:off x="54102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9" name="Rectangle 45"/>
          <p:cNvSpPr>
            <a:spLocks noChangeArrowheads="1"/>
          </p:cNvSpPr>
          <p:nvPr/>
        </p:nvSpPr>
        <p:spPr bwMode="auto">
          <a:xfrm>
            <a:off x="5576888" y="19494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50" name="Rectangle 46"/>
          <p:cNvSpPr>
            <a:spLocks noChangeArrowheads="1"/>
          </p:cNvSpPr>
          <p:nvPr/>
        </p:nvSpPr>
        <p:spPr bwMode="auto">
          <a:xfrm>
            <a:off x="58674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1" name="Rectangle 47"/>
          <p:cNvSpPr>
            <a:spLocks noChangeArrowheads="1"/>
          </p:cNvSpPr>
          <p:nvPr/>
        </p:nvSpPr>
        <p:spPr bwMode="auto">
          <a:xfrm>
            <a:off x="6022975" y="19494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52" name="Rectangle 48"/>
          <p:cNvSpPr>
            <a:spLocks noChangeArrowheads="1"/>
          </p:cNvSpPr>
          <p:nvPr/>
        </p:nvSpPr>
        <p:spPr bwMode="auto">
          <a:xfrm>
            <a:off x="63246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3" name="Rectangle 49"/>
          <p:cNvSpPr>
            <a:spLocks noChangeArrowheads="1"/>
          </p:cNvSpPr>
          <p:nvPr/>
        </p:nvSpPr>
        <p:spPr bwMode="auto">
          <a:xfrm>
            <a:off x="6484938" y="19494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54" name="Rectangle 50"/>
          <p:cNvSpPr>
            <a:spLocks noChangeArrowheads="1"/>
          </p:cNvSpPr>
          <p:nvPr/>
        </p:nvSpPr>
        <p:spPr bwMode="auto">
          <a:xfrm>
            <a:off x="67818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5" name="Rectangle 51"/>
          <p:cNvSpPr>
            <a:spLocks noChangeArrowheads="1"/>
          </p:cNvSpPr>
          <p:nvPr/>
        </p:nvSpPr>
        <p:spPr bwMode="auto">
          <a:xfrm>
            <a:off x="6924675" y="19494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56" name="Rectangle 52"/>
          <p:cNvSpPr>
            <a:spLocks noChangeArrowheads="1"/>
          </p:cNvSpPr>
          <p:nvPr/>
        </p:nvSpPr>
        <p:spPr bwMode="auto">
          <a:xfrm>
            <a:off x="72390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7" name="Rectangle 53"/>
          <p:cNvSpPr>
            <a:spLocks noChangeArrowheads="1"/>
          </p:cNvSpPr>
          <p:nvPr/>
        </p:nvSpPr>
        <p:spPr bwMode="auto">
          <a:xfrm>
            <a:off x="7367588" y="19494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58" name="Rectangle 54"/>
          <p:cNvSpPr>
            <a:spLocks noChangeArrowheads="1"/>
          </p:cNvSpPr>
          <p:nvPr/>
        </p:nvSpPr>
        <p:spPr bwMode="auto">
          <a:xfrm>
            <a:off x="990600" y="22098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9" name="Rectangle 55"/>
          <p:cNvSpPr>
            <a:spLocks noChangeArrowheads="1"/>
          </p:cNvSpPr>
          <p:nvPr/>
        </p:nvSpPr>
        <p:spPr bwMode="auto">
          <a:xfrm>
            <a:off x="1082675" y="2271713"/>
            <a:ext cx="116998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0x00b:    </a:t>
            </a:r>
            <a:endParaRPr lang="en-US"/>
          </a:p>
        </p:txBody>
      </p:sp>
      <p:sp>
        <p:nvSpPr>
          <p:cNvPr id="431160" name="Rectangle 56"/>
          <p:cNvSpPr>
            <a:spLocks noChangeArrowheads="1"/>
          </p:cNvSpPr>
          <p:nvPr/>
        </p:nvSpPr>
        <p:spPr bwMode="auto">
          <a:xfrm>
            <a:off x="2198688" y="2271713"/>
            <a:ext cx="744537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irmovl </a:t>
            </a:r>
            <a:endParaRPr lang="en-US"/>
          </a:p>
        </p:txBody>
      </p:sp>
      <p:sp>
        <p:nvSpPr>
          <p:cNvPr id="431161" name="Rectangle 57"/>
          <p:cNvSpPr>
            <a:spLocks noChangeArrowheads="1"/>
          </p:cNvSpPr>
          <p:nvPr/>
        </p:nvSpPr>
        <p:spPr bwMode="auto">
          <a:xfrm>
            <a:off x="2890838" y="2271713"/>
            <a:ext cx="5318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$5,%</a:t>
            </a:r>
            <a:endParaRPr lang="en-US"/>
          </a:p>
        </p:txBody>
      </p:sp>
      <p:sp>
        <p:nvSpPr>
          <p:cNvPr id="431162" name="Rectangle 58"/>
          <p:cNvSpPr>
            <a:spLocks noChangeArrowheads="1"/>
          </p:cNvSpPr>
          <p:nvPr/>
        </p:nvSpPr>
        <p:spPr bwMode="auto">
          <a:xfrm>
            <a:off x="3368675" y="2271713"/>
            <a:ext cx="319088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esi</a:t>
            </a:r>
            <a:endParaRPr lang="en-US"/>
          </a:p>
        </p:txBody>
      </p:sp>
      <p:sp>
        <p:nvSpPr>
          <p:cNvPr id="431163" name="Rectangle 59"/>
          <p:cNvSpPr>
            <a:spLocks noChangeArrowheads="1"/>
          </p:cNvSpPr>
          <p:nvPr/>
        </p:nvSpPr>
        <p:spPr bwMode="auto">
          <a:xfrm>
            <a:off x="3741738" y="2271713"/>
            <a:ext cx="10636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# Return </a:t>
            </a:r>
            <a:endParaRPr lang="en-US"/>
          </a:p>
        </p:txBody>
      </p:sp>
      <p:sp>
        <p:nvSpPr>
          <p:cNvPr id="431164" name="Rectangle 60"/>
          <p:cNvSpPr>
            <a:spLocks noChangeArrowheads="1"/>
          </p:cNvSpPr>
          <p:nvPr/>
        </p:nvSpPr>
        <p:spPr bwMode="auto">
          <a:xfrm>
            <a:off x="58674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65" name="Rectangle 61"/>
          <p:cNvSpPr>
            <a:spLocks noChangeArrowheads="1"/>
          </p:cNvSpPr>
          <p:nvPr/>
        </p:nvSpPr>
        <p:spPr bwMode="auto">
          <a:xfrm>
            <a:off x="6034088" y="22542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66" name="Rectangle 62"/>
          <p:cNvSpPr>
            <a:spLocks noChangeArrowheads="1"/>
          </p:cNvSpPr>
          <p:nvPr/>
        </p:nvSpPr>
        <p:spPr bwMode="auto">
          <a:xfrm>
            <a:off x="6324600" y="2209800"/>
            <a:ext cx="458788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67" name="Rectangle 63"/>
          <p:cNvSpPr>
            <a:spLocks noChangeArrowheads="1"/>
          </p:cNvSpPr>
          <p:nvPr/>
        </p:nvSpPr>
        <p:spPr bwMode="auto">
          <a:xfrm>
            <a:off x="6480175" y="22542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68" name="Rectangle 64"/>
          <p:cNvSpPr>
            <a:spLocks noChangeArrowheads="1"/>
          </p:cNvSpPr>
          <p:nvPr/>
        </p:nvSpPr>
        <p:spPr bwMode="auto">
          <a:xfrm>
            <a:off x="67818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69" name="Rectangle 65"/>
          <p:cNvSpPr>
            <a:spLocks noChangeArrowheads="1"/>
          </p:cNvSpPr>
          <p:nvPr/>
        </p:nvSpPr>
        <p:spPr bwMode="auto">
          <a:xfrm>
            <a:off x="6942138" y="22542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70" name="Rectangle 66"/>
          <p:cNvSpPr>
            <a:spLocks noChangeArrowheads="1"/>
          </p:cNvSpPr>
          <p:nvPr/>
        </p:nvSpPr>
        <p:spPr bwMode="auto">
          <a:xfrm>
            <a:off x="72390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1" name="Rectangle 67"/>
          <p:cNvSpPr>
            <a:spLocks noChangeArrowheads="1"/>
          </p:cNvSpPr>
          <p:nvPr/>
        </p:nvSpPr>
        <p:spPr bwMode="auto">
          <a:xfrm>
            <a:off x="7381875" y="22542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72" name="Rectangle 68"/>
          <p:cNvSpPr>
            <a:spLocks noChangeArrowheads="1"/>
          </p:cNvSpPr>
          <p:nvPr/>
        </p:nvSpPr>
        <p:spPr bwMode="auto">
          <a:xfrm>
            <a:off x="76962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3" name="Rectangle 69"/>
          <p:cNvSpPr>
            <a:spLocks noChangeArrowheads="1"/>
          </p:cNvSpPr>
          <p:nvPr/>
        </p:nvSpPr>
        <p:spPr bwMode="auto">
          <a:xfrm>
            <a:off x="7824788" y="22542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74" name="Rectangle 70"/>
          <p:cNvSpPr>
            <a:spLocks noChangeArrowheads="1"/>
          </p:cNvSpPr>
          <p:nvPr/>
        </p:nvSpPr>
        <p:spPr bwMode="auto">
          <a:xfrm>
            <a:off x="990600" y="6858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5" name="Rectangle 71"/>
          <p:cNvSpPr>
            <a:spLocks noChangeArrowheads="1"/>
          </p:cNvSpPr>
          <p:nvPr/>
        </p:nvSpPr>
        <p:spPr bwMode="auto">
          <a:xfrm>
            <a:off x="1082675" y="739775"/>
            <a:ext cx="74453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# demo</a:t>
            </a:r>
            <a:endParaRPr lang="en-US"/>
          </a:p>
        </p:txBody>
      </p:sp>
      <p:sp>
        <p:nvSpPr>
          <p:cNvPr id="431176" name="Rectangle 72"/>
          <p:cNvSpPr>
            <a:spLocks noChangeArrowheads="1"/>
          </p:cNvSpPr>
          <p:nvPr/>
        </p:nvSpPr>
        <p:spPr bwMode="auto">
          <a:xfrm>
            <a:off x="1720850" y="739775"/>
            <a:ext cx="212725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</a:t>
            </a:r>
            <a:endParaRPr lang="en-US"/>
          </a:p>
        </p:txBody>
      </p:sp>
      <p:sp>
        <p:nvSpPr>
          <p:cNvPr id="431177" name="Rectangle 73"/>
          <p:cNvSpPr>
            <a:spLocks noChangeArrowheads="1"/>
          </p:cNvSpPr>
          <p:nvPr/>
        </p:nvSpPr>
        <p:spPr bwMode="auto">
          <a:xfrm>
            <a:off x="1879600" y="739775"/>
            <a:ext cx="4254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retb</a:t>
            </a:r>
            <a:endParaRPr lang="en-US"/>
          </a:p>
        </p:txBody>
      </p:sp>
      <p:sp>
        <p:nvSpPr>
          <p:cNvPr id="431178" name="Rectangle 74"/>
          <p:cNvSpPr>
            <a:spLocks noChangeArrowheads="1"/>
          </p:cNvSpPr>
          <p:nvPr/>
        </p:nvSpPr>
        <p:spPr bwMode="auto">
          <a:xfrm>
            <a:off x="58674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9" name="Rectangle 75"/>
          <p:cNvSpPr>
            <a:spLocks noChangeArrowheads="1"/>
          </p:cNvSpPr>
          <p:nvPr/>
        </p:nvSpPr>
        <p:spPr bwMode="auto">
          <a:xfrm>
            <a:off x="6034088" y="22542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80" name="Rectangle 76"/>
          <p:cNvSpPr>
            <a:spLocks noChangeArrowheads="1"/>
          </p:cNvSpPr>
          <p:nvPr/>
        </p:nvSpPr>
        <p:spPr bwMode="auto">
          <a:xfrm>
            <a:off x="63246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1" name="Rectangle 77"/>
          <p:cNvSpPr>
            <a:spLocks noChangeArrowheads="1"/>
          </p:cNvSpPr>
          <p:nvPr/>
        </p:nvSpPr>
        <p:spPr bwMode="auto">
          <a:xfrm>
            <a:off x="6480175" y="22542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82" name="Rectangle 78"/>
          <p:cNvSpPr>
            <a:spLocks noChangeArrowheads="1"/>
          </p:cNvSpPr>
          <p:nvPr/>
        </p:nvSpPr>
        <p:spPr bwMode="auto">
          <a:xfrm>
            <a:off x="67818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3" name="Rectangle 79"/>
          <p:cNvSpPr>
            <a:spLocks noChangeArrowheads="1"/>
          </p:cNvSpPr>
          <p:nvPr/>
        </p:nvSpPr>
        <p:spPr bwMode="auto">
          <a:xfrm>
            <a:off x="6942138" y="22542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84" name="Rectangle 80"/>
          <p:cNvSpPr>
            <a:spLocks noChangeArrowheads="1"/>
          </p:cNvSpPr>
          <p:nvPr/>
        </p:nvSpPr>
        <p:spPr bwMode="auto">
          <a:xfrm>
            <a:off x="72390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5" name="Rectangle 81"/>
          <p:cNvSpPr>
            <a:spLocks noChangeArrowheads="1"/>
          </p:cNvSpPr>
          <p:nvPr/>
        </p:nvSpPr>
        <p:spPr bwMode="auto">
          <a:xfrm>
            <a:off x="7381875" y="22542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86" name="Rectangle 82"/>
          <p:cNvSpPr>
            <a:spLocks noChangeArrowheads="1"/>
          </p:cNvSpPr>
          <p:nvPr/>
        </p:nvSpPr>
        <p:spPr bwMode="auto">
          <a:xfrm>
            <a:off x="76962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7" name="Rectangle 83"/>
          <p:cNvSpPr>
            <a:spLocks noChangeArrowheads="1"/>
          </p:cNvSpPr>
          <p:nvPr/>
        </p:nvSpPr>
        <p:spPr bwMode="auto">
          <a:xfrm>
            <a:off x="7824788" y="22542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88" name="Rectangle 84"/>
          <p:cNvSpPr>
            <a:spLocks noChangeArrowheads="1"/>
          </p:cNvSpPr>
          <p:nvPr/>
        </p:nvSpPr>
        <p:spPr bwMode="auto">
          <a:xfrm>
            <a:off x="5181600" y="4953000"/>
            <a:ext cx="1906588" cy="763588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9" name="Rectangle 85"/>
          <p:cNvSpPr>
            <a:spLocks noChangeArrowheads="1"/>
          </p:cNvSpPr>
          <p:nvPr/>
        </p:nvSpPr>
        <p:spPr bwMode="auto">
          <a:xfrm>
            <a:off x="6072188" y="5018088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90" name="Rectangle 86"/>
          <p:cNvSpPr>
            <a:spLocks noChangeArrowheads="1"/>
          </p:cNvSpPr>
          <p:nvPr/>
        </p:nvSpPr>
        <p:spPr bwMode="auto">
          <a:xfrm>
            <a:off x="5181600" y="5257800"/>
            <a:ext cx="1906588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91" name="Rectangle 87"/>
          <p:cNvSpPr>
            <a:spLocks noChangeArrowheads="1"/>
          </p:cNvSpPr>
          <p:nvPr/>
        </p:nvSpPr>
        <p:spPr bwMode="auto">
          <a:xfrm>
            <a:off x="5318125" y="5300663"/>
            <a:ext cx="3540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431192" name="Rectangle 88"/>
          <p:cNvSpPr>
            <a:spLocks noChangeArrowheads="1"/>
          </p:cNvSpPr>
          <p:nvPr/>
        </p:nvSpPr>
        <p:spPr bwMode="auto">
          <a:xfrm>
            <a:off x="5683250" y="5294313"/>
            <a:ext cx="2968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193" name="Rectangle 89"/>
          <p:cNvSpPr>
            <a:spLocks noChangeArrowheads="1"/>
          </p:cNvSpPr>
          <p:nvPr/>
        </p:nvSpPr>
        <p:spPr bwMode="auto">
          <a:xfrm>
            <a:off x="5891213" y="5300663"/>
            <a:ext cx="1762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31194" name="Rectangle 90"/>
          <p:cNvSpPr>
            <a:spLocks noChangeArrowheads="1"/>
          </p:cNvSpPr>
          <p:nvPr/>
        </p:nvSpPr>
        <p:spPr bwMode="auto">
          <a:xfrm>
            <a:off x="5318125" y="5521325"/>
            <a:ext cx="17780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431195" name="Rectangle 91"/>
          <p:cNvSpPr>
            <a:spLocks noChangeArrowheads="1"/>
          </p:cNvSpPr>
          <p:nvPr/>
        </p:nvSpPr>
        <p:spPr bwMode="auto">
          <a:xfrm>
            <a:off x="5507038" y="5514975"/>
            <a:ext cx="296862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196" name="Rectangle 92"/>
          <p:cNvSpPr>
            <a:spLocks noChangeArrowheads="1"/>
          </p:cNvSpPr>
          <p:nvPr/>
        </p:nvSpPr>
        <p:spPr bwMode="auto">
          <a:xfrm>
            <a:off x="5715000" y="5540375"/>
            <a:ext cx="212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%</a:t>
            </a:r>
            <a:endParaRPr lang="en-US"/>
          </a:p>
        </p:txBody>
      </p:sp>
      <p:sp>
        <p:nvSpPr>
          <p:cNvPr id="431197" name="Rectangle 93"/>
          <p:cNvSpPr>
            <a:spLocks noChangeArrowheads="1"/>
          </p:cNvSpPr>
          <p:nvPr/>
        </p:nvSpPr>
        <p:spPr bwMode="auto">
          <a:xfrm>
            <a:off x="5873750" y="5540375"/>
            <a:ext cx="31908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esi</a:t>
            </a:r>
            <a:endParaRPr lang="en-US"/>
          </a:p>
        </p:txBody>
      </p:sp>
      <p:sp>
        <p:nvSpPr>
          <p:cNvPr id="431198" name="Rectangle 94"/>
          <p:cNvSpPr>
            <a:spLocks noChangeArrowheads="1"/>
          </p:cNvSpPr>
          <p:nvPr/>
        </p:nvSpPr>
        <p:spPr bwMode="auto">
          <a:xfrm>
            <a:off x="5181600" y="4953000"/>
            <a:ext cx="1906588" cy="763588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99" name="Rectangle 95"/>
          <p:cNvSpPr>
            <a:spLocks noChangeArrowheads="1"/>
          </p:cNvSpPr>
          <p:nvPr/>
        </p:nvSpPr>
        <p:spPr bwMode="auto">
          <a:xfrm>
            <a:off x="6072188" y="5018088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200" name="Rectangle 96"/>
          <p:cNvSpPr>
            <a:spLocks noChangeArrowheads="1"/>
          </p:cNvSpPr>
          <p:nvPr/>
        </p:nvSpPr>
        <p:spPr bwMode="auto">
          <a:xfrm>
            <a:off x="5181600" y="5257800"/>
            <a:ext cx="1906588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01" name="Rectangle 97"/>
          <p:cNvSpPr>
            <a:spLocks noChangeArrowheads="1"/>
          </p:cNvSpPr>
          <p:nvPr/>
        </p:nvSpPr>
        <p:spPr bwMode="auto">
          <a:xfrm>
            <a:off x="5318125" y="5300663"/>
            <a:ext cx="3540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431202" name="Rectangle 98"/>
          <p:cNvSpPr>
            <a:spLocks noChangeArrowheads="1"/>
          </p:cNvSpPr>
          <p:nvPr/>
        </p:nvSpPr>
        <p:spPr bwMode="auto">
          <a:xfrm>
            <a:off x="5683250" y="5294313"/>
            <a:ext cx="2968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203" name="Rectangle 99"/>
          <p:cNvSpPr>
            <a:spLocks noChangeArrowheads="1"/>
          </p:cNvSpPr>
          <p:nvPr/>
        </p:nvSpPr>
        <p:spPr bwMode="auto">
          <a:xfrm>
            <a:off x="5891213" y="5300663"/>
            <a:ext cx="1762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31204" name="Rectangle 100"/>
          <p:cNvSpPr>
            <a:spLocks noChangeArrowheads="1"/>
          </p:cNvSpPr>
          <p:nvPr/>
        </p:nvSpPr>
        <p:spPr bwMode="auto">
          <a:xfrm>
            <a:off x="5318125" y="5521325"/>
            <a:ext cx="17780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431205" name="Rectangle 101"/>
          <p:cNvSpPr>
            <a:spLocks noChangeArrowheads="1"/>
          </p:cNvSpPr>
          <p:nvPr/>
        </p:nvSpPr>
        <p:spPr bwMode="auto">
          <a:xfrm>
            <a:off x="5507038" y="5514975"/>
            <a:ext cx="296862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206" name="Rectangle 102"/>
          <p:cNvSpPr>
            <a:spLocks noChangeArrowheads="1"/>
          </p:cNvSpPr>
          <p:nvPr/>
        </p:nvSpPr>
        <p:spPr bwMode="auto">
          <a:xfrm>
            <a:off x="5715000" y="5540375"/>
            <a:ext cx="212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%</a:t>
            </a:r>
            <a:endParaRPr lang="en-US"/>
          </a:p>
        </p:txBody>
      </p:sp>
      <p:sp>
        <p:nvSpPr>
          <p:cNvPr id="431207" name="Rectangle 103"/>
          <p:cNvSpPr>
            <a:spLocks noChangeArrowheads="1"/>
          </p:cNvSpPr>
          <p:nvPr/>
        </p:nvSpPr>
        <p:spPr bwMode="auto">
          <a:xfrm>
            <a:off x="5873750" y="5540375"/>
            <a:ext cx="31908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esi</a:t>
            </a:r>
            <a:endParaRPr lang="en-US"/>
          </a:p>
        </p:txBody>
      </p:sp>
      <p:sp>
        <p:nvSpPr>
          <p:cNvPr id="431208" name="Line 104"/>
          <p:cNvSpPr>
            <a:spLocks noChangeShapeType="1"/>
          </p:cNvSpPr>
          <p:nvPr/>
        </p:nvSpPr>
        <p:spPr bwMode="auto">
          <a:xfrm flipH="1">
            <a:off x="5181600" y="2514600"/>
            <a:ext cx="6858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09" name="Line 105"/>
          <p:cNvSpPr>
            <a:spLocks noChangeShapeType="1"/>
          </p:cNvSpPr>
          <p:nvPr/>
        </p:nvSpPr>
        <p:spPr bwMode="auto">
          <a:xfrm>
            <a:off x="6324600" y="2514600"/>
            <a:ext cx="7620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31226" name="Group 122"/>
          <p:cNvGrpSpPr>
            <a:grpSpLocks/>
          </p:cNvGrpSpPr>
          <p:nvPr/>
        </p:nvGrpSpPr>
        <p:grpSpPr bwMode="auto">
          <a:xfrm>
            <a:off x="5181600" y="3200400"/>
            <a:ext cx="1906588" cy="1606550"/>
            <a:chOff x="3264" y="2016"/>
            <a:chExt cx="1201" cy="1012"/>
          </a:xfrm>
        </p:grpSpPr>
        <p:sp>
          <p:nvSpPr>
            <p:cNvPr id="431210" name="Rectangle 106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1" name="Rectangle 107"/>
            <p:cNvSpPr>
              <a:spLocks noChangeArrowheads="1"/>
            </p:cNvSpPr>
            <p:nvPr/>
          </p:nvSpPr>
          <p:spPr bwMode="auto">
            <a:xfrm>
              <a:off x="3801" y="2057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31212" name="Rectangle 108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3" name="Rectangle 109"/>
            <p:cNvSpPr>
              <a:spLocks noChangeArrowheads="1"/>
            </p:cNvSpPr>
            <p:nvPr/>
          </p:nvSpPr>
          <p:spPr bwMode="auto">
            <a:xfrm>
              <a:off x="3350" y="2312"/>
              <a:ext cx="2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valM</a:t>
              </a:r>
              <a:endParaRPr lang="en-US"/>
            </a:p>
          </p:txBody>
        </p:sp>
        <p:sp>
          <p:nvSpPr>
            <p:cNvPr id="431214" name="Rectangle 110"/>
            <p:cNvSpPr>
              <a:spLocks noChangeArrowheads="1"/>
            </p:cNvSpPr>
            <p:nvPr/>
          </p:nvSpPr>
          <p:spPr bwMode="auto">
            <a:xfrm>
              <a:off x="3592" y="231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31215" name="Rectangle 111"/>
            <p:cNvSpPr>
              <a:spLocks noChangeArrowheads="1"/>
            </p:cNvSpPr>
            <p:nvPr/>
          </p:nvSpPr>
          <p:spPr bwMode="auto">
            <a:xfrm>
              <a:off x="3688" y="2324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0x0b</a:t>
              </a:r>
              <a:endParaRPr lang="en-US"/>
            </a:p>
          </p:txBody>
        </p:sp>
        <p:sp>
          <p:nvSpPr>
            <p:cNvPr id="431216" name="Rectangle 112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7" name="Rectangle 113"/>
            <p:cNvSpPr>
              <a:spLocks noChangeArrowheads="1"/>
            </p:cNvSpPr>
            <p:nvPr/>
          </p:nvSpPr>
          <p:spPr bwMode="auto">
            <a:xfrm>
              <a:off x="3801" y="2057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31218" name="Rectangle 114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9" name="Rectangle 115"/>
            <p:cNvSpPr>
              <a:spLocks noChangeArrowheads="1"/>
            </p:cNvSpPr>
            <p:nvPr/>
          </p:nvSpPr>
          <p:spPr bwMode="auto">
            <a:xfrm>
              <a:off x="3350" y="2312"/>
              <a:ext cx="2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valM</a:t>
              </a:r>
              <a:endParaRPr lang="en-US"/>
            </a:p>
          </p:txBody>
        </p:sp>
        <p:sp>
          <p:nvSpPr>
            <p:cNvPr id="431220" name="Rectangle 116"/>
            <p:cNvSpPr>
              <a:spLocks noChangeArrowheads="1"/>
            </p:cNvSpPr>
            <p:nvPr/>
          </p:nvSpPr>
          <p:spPr bwMode="auto">
            <a:xfrm>
              <a:off x="3592" y="231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31221" name="Rectangle 117"/>
            <p:cNvSpPr>
              <a:spLocks noChangeArrowheads="1"/>
            </p:cNvSpPr>
            <p:nvPr/>
          </p:nvSpPr>
          <p:spPr bwMode="auto">
            <a:xfrm>
              <a:off x="3688" y="2324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0x0b</a:t>
              </a:r>
              <a:endParaRPr lang="en-US"/>
            </a:p>
          </p:txBody>
        </p:sp>
        <p:sp>
          <p:nvSpPr>
            <p:cNvPr id="431222" name="Rectangle 118"/>
            <p:cNvSpPr>
              <a:spLocks noChangeArrowheads="1"/>
            </p:cNvSpPr>
            <p:nvPr/>
          </p:nvSpPr>
          <p:spPr bwMode="auto">
            <a:xfrm>
              <a:off x="3744" y="2640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23" name="Rectangle 119"/>
            <p:cNvSpPr>
              <a:spLocks noChangeArrowheads="1"/>
            </p:cNvSpPr>
            <p:nvPr/>
          </p:nvSpPr>
          <p:spPr bwMode="auto">
            <a:xfrm>
              <a:off x="3802" y="2641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31224" name="Rectangle 120"/>
            <p:cNvSpPr>
              <a:spLocks noChangeArrowheads="1"/>
            </p:cNvSpPr>
            <p:nvPr/>
          </p:nvSpPr>
          <p:spPr bwMode="auto">
            <a:xfrm>
              <a:off x="3802" y="2749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31225" name="Rectangle 121"/>
            <p:cNvSpPr>
              <a:spLocks noChangeArrowheads="1"/>
            </p:cNvSpPr>
            <p:nvPr/>
          </p:nvSpPr>
          <p:spPr bwMode="auto">
            <a:xfrm>
              <a:off x="3802" y="2857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</p:grp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Correct Return Example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381000" y="3200400"/>
            <a:ext cx="464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As </a:t>
            </a:r>
            <a:r>
              <a:rPr lang="en-US" sz="2000">
                <a:latin typeface="Courier New" pitchFamily="49" charset="0"/>
              </a:rPr>
              <a:t>ret</a:t>
            </a:r>
            <a:r>
              <a:rPr lang="en-US" sz="2000"/>
              <a:t> passes through pipeline, stall at fetch stage</a:t>
            </a:r>
          </a:p>
          <a:p>
            <a:pPr marL="1144588" lvl="2" indent="-238125" algn="l" defTabSz="912813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itchFamily="2" charset="2"/>
              <a:buChar char="l"/>
            </a:pPr>
            <a:r>
              <a:rPr lang="en-US">
                <a:solidFill>
                  <a:schemeClr val="folHlink"/>
                </a:solidFill>
              </a:rPr>
              <a:t>While in decode, execute, and memory stage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Inject bubble into decode stage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Release stall when reach write-back stage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endParaRPr lang="en-US" sz="20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669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Hazards</a:t>
            </a:r>
          </a:p>
          <a:p>
            <a:pPr lvl="1"/>
            <a:r>
              <a:rPr lang="en-US" dirty="0" smtClean="0"/>
              <a:t>Three-cycle stall with no forwarding </a:t>
            </a:r>
          </a:p>
          <a:p>
            <a:pPr lvl="2"/>
            <a:r>
              <a:rPr lang="en-US" dirty="0" smtClean="0"/>
              <a:t>Must wait for dependencies to finish </a:t>
            </a:r>
            <a:r>
              <a:rPr lang="en-US" i="1" dirty="0" err="1" smtClean="0"/>
              <a:t>writeback</a:t>
            </a:r>
            <a:r>
              <a:rPr lang="en-US" dirty="0" smtClean="0"/>
              <a:t> before next instruction can read from registers in </a:t>
            </a:r>
            <a:r>
              <a:rPr lang="en-US" i="1" dirty="0" smtClean="0"/>
              <a:t>decode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handled by forwarding</a:t>
            </a:r>
          </a:p>
          <a:p>
            <a:pPr lvl="2"/>
            <a:r>
              <a:rPr lang="en-US" dirty="0"/>
              <a:t>No performance penalty</a:t>
            </a:r>
          </a:p>
          <a:p>
            <a:pPr lvl="1"/>
            <a:r>
              <a:rPr lang="en-US" dirty="0"/>
              <a:t>Load/use hazard requires one cycle </a:t>
            </a:r>
            <a:r>
              <a:rPr lang="en-US" dirty="0" smtClean="0"/>
              <a:t>stall</a:t>
            </a:r>
          </a:p>
          <a:p>
            <a:pPr lvl="2"/>
            <a:r>
              <a:rPr lang="en-US" dirty="0" smtClean="0"/>
              <a:t>Can forward from </a:t>
            </a:r>
            <a:r>
              <a:rPr lang="en-US" i="1" dirty="0" smtClean="0"/>
              <a:t>memory</a:t>
            </a:r>
            <a:r>
              <a:rPr lang="en-US" dirty="0" smtClean="0"/>
              <a:t> after one cycle</a:t>
            </a:r>
            <a:endParaRPr lang="en-US" i="1" dirty="0"/>
          </a:p>
          <a:p>
            <a:r>
              <a:rPr lang="en-US" dirty="0"/>
              <a:t>Control Hazards</a:t>
            </a:r>
          </a:p>
          <a:p>
            <a:pPr lvl="1"/>
            <a:r>
              <a:rPr lang="en-US" dirty="0"/>
              <a:t>Cancel instructions when detect </a:t>
            </a:r>
            <a:r>
              <a:rPr lang="en-US" dirty="0" err="1"/>
              <a:t>mispredicted</a:t>
            </a:r>
            <a:r>
              <a:rPr lang="en-US" dirty="0"/>
              <a:t> branch</a:t>
            </a:r>
          </a:p>
          <a:p>
            <a:pPr lvl="2"/>
            <a:r>
              <a:rPr lang="en-US" dirty="0"/>
              <a:t>Two clock cycles wasted</a:t>
            </a:r>
          </a:p>
          <a:p>
            <a:pPr lvl="1"/>
            <a:r>
              <a:rPr lang="en-US" dirty="0"/>
              <a:t>Stall fetch stage while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 passes through pipeline</a:t>
            </a:r>
          </a:p>
          <a:p>
            <a:pPr lvl="2"/>
            <a:r>
              <a:rPr lang="en-US" dirty="0"/>
              <a:t>Three clock cycles </a:t>
            </a:r>
            <a:r>
              <a:rPr lang="en-US" dirty="0" smtClean="0"/>
              <a:t>wasted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880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441450"/>
            <a:ext cx="8294687" cy="5213350"/>
          </a:xfrm>
        </p:spPr>
        <p:txBody>
          <a:bodyPr/>
          <a:lstStyle/>
          <a:p>
            <a:r>
              <a:rPr lang="en-US" dirty="0"/>
              <a:t>Wrap-Up of PIPE Design</a:t>
            </a:r>
          </a:p>
          <a:p>
            <a:pPr lvl="1"/>
            <a:r>
              <a:rPr lang="en-US" dirty="0" smtClean="0"/>
              <a:t>Exceptional conditions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Modern High-Performance Processors</a:t>
            </a:r>
          </a:p>
          <a:p>
            <a:pPr lvl="1"/>
            <a:r>
              <a:rPr lang="en-US" dirty="0" smtClean="0"/>
              <a:t>Out</a:t>
            </a:r>
            <a:r>
              <a:rPr lang="en-US" dirty="0"/>
              <a:t>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17094265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84250"/>
            <a:ext cx="8294687" cy="5213350"/>
          </a:xfrm>
        </p:spPr>
        <p:txBody>
          <a:bodyPr/>
          <a:lstStyle/>
          <a:p>
            <a:pPr lvl="1">
              <a:tabLst>
                <a:tab pos="7543800" algn="r"/>
              </a:tabLst>
            </a:pPr>
            <a:r>
              <a:rPr lang="en-US" dirty="0"/>
              <a:t>Conditions under which </a:t>
            </a:r>
            <a:r>
              <a:rPr lang="en-US" dirty="0" smtClean="0"/>
              <a:t>processor </a:t>
            </a:r>
            <a:r>
              <a:rPr lang="en-US" dirty="0"/>
              <a:t>cannot continue normal operation</a:t>
            </a:r>
          </a:p>
          <a:p>
            <a:pPr>
              <a:tabLst>
                <a:tab pos="7543800" algn="r"/>
              </a:tabLst>
            </a:pPr>
            <a:r>
              <a:rPr lang="en-US" dirty="0"/>
              <a:t>Causes</a:t>
            </a:r>
          </a:p>
          <a:p>
            <a:pPr lvl="1">
              <a:tabLst>
                <a:tab pos="7543800" algn="r"/>
              </a:tabLst>
            </a:pPr>
            <a:r>
              <a:rPr lang="en-US" dirty="0"/>
              <a:t>Halt instruction	</a:t>
            </a:r>
            <a:r>
              <a:rPr lang="en-US" dirty="0">
                <a:solidFill>
                  <a:schemeClr val="hlink"/>
                </a:solidFill>
              </a:rPr>
              <a:t>(Current)</a:t>
            </a:r>
          </a:p>
          <a:p>
            <a:pPr lvl="1">
              <a:tabLst>
                <a:tab pos="7543800" algn="r"/>
              </a:tabLst>
            </a:pPr>
            <a:r>
              <a:rPr lang="en-US" dirty="0"/>
              <a:t>Bad address for instruction or data	</a:t>
            </a:r>
            <a:r>
              <a:rPr lang="en-US" dirty="0">
                <a:solidFill>
                  <a:schemeClr val="hlink"/>
                </a:solidFill>
              </a:rPr>
              <a:t>(Previous)</a:t>
            </a:r>
          </a:p>
          <a:p>
            <a:pPr lvl="1">
              <a:tabLst>
                <a:tab pos="7543800" algn="r"/>
              </a:tabLst>
            </a:pPr>
            <a:r>
              <a:rPr lang="en-US" dirty="0"/>
              <a:t>Invalid instruction	</a:t>
            </a:r>
            <a:r>
              <a:rPr lang="en-US" dirty="0">
                <a:solidFill>
                  <a:schemeClr val="hlink"/>
                </a:solidFill>
              </a:rPr>
              <a:t>(Previous)</a:t>
            </a:r>
            <a:endParaRPr lang="en-US" dirty="0"/>
          </a:p>
          <a:p>
            <a:pPr>
              <a:tabLst>
                <a:tab pos="7543800" algn="r"/>
              </a:tabLst>
            </a:pPr>
            <a:r>
              <a:rPr lang="en-US" dirty="0" smtClean="0"/>
              <a:t>Typical Desired </a:t>
            </a:r>
            <a:r>
              <a:rPr lang="en-US" dirty="0"/>
              <a:t>Action</a:t>
            </a:r>
          </a:p>
          <a:p>
            <a:pPr lvl="1">
              <a:tabLst>
                <a:tab pos="7543800" algn="r"/>
              </a:tabLst>
            </a:pPr>
            <a:r>
              <a:rPr lang="en-US" dirty="0"/>
              <a:t>Complete some instructions</a:t>
            </a:r>
          </a:p>
          <a:p>
            <a:pPr lvl="2">
              <a:tabLst>
                <a:tab pos="7543800" algn="r"/>
              </a:tabLst>
            </a:pPr>
            <a:r>
              <a:rPr lang="en-US" dirty="0"/>
              <a:t>Either current or previous (depends on exception type)</a:t>
            </a:r>
          </a:p>
          <a:p>
            <a:pPr lvl="1">
              <a:tabLst>
                <a:tab pos="7543800" algn="r"/>
              </a:tabLst>
            </a:pPr>
            <a:r>
              <a:rPr lang="en-US" dirty="0"/>
              <a:t>Discard others</a:t>
            </a:r>
          </a:p>
          <a:p>
            <a:pPr lvl="1">
              <a:tabLst>
                <a:tab pos="7543800" algn="r"/>
              </a:tabLst>
            </a:pPr>
            <a:r>
              <a:rPr lang="en-US" dirty="0"/>
              <a:t>Call exception handler</a:t>
            </a:r>
          </a:p>
          <a:p>
            <a:pPr lvl="2">
              <a:tabLst>
                <a:tab pos="7543800" algn="r"/>
              </a:tabLst>
            </a:pPr>
            <a:r>
              <a:rPr lang="en-US" dirty="0"/>
              <a:t>Like an unexpected procedure </a:t>
            </a:r>
            <a:r>
              <a:rPr lang="en-US" dirty="0" smtClean="0"/>
              <a:t>call</a:t>
            </a:r>
          </a:p>
        </p:txBody>
      </p:sp>
      <p:sp>
        <p:nvSpPr>
          <p:cNvPr id="482333" name="Freeform 29"/>
          <p:cNvSpPr>
            <a:spLocks/>
          </p:cNvSpPr>
          <p:nvPr/>
        </p:nvSpPr>
        <p:spPr bwMode="auto">
          <a:xfrm>
            <a:off x="7620000" y="3340100"/>
            <a:ext cx="152400" cy="1066800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192" y="672"/>
              </a:cxn>
              <a:cxn ang="0">
                <a:pos x="192" y="0"/>
              </a:cxn>
            </a:cxnLst>
            <a:rect l="0" t="0" r="r" b="b"/>
            <a:pathLst>
              <a:path w="192" h="672">
                <a:moveTo>
                  <a:pt x="0" y="672"/>
                </a:moveTo>
                <a:lnTo>
                  <a:pt x="192" y="672"/>
                </a:lnTo>
                <a:lnTo>
                  <a:pt x="19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34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Examples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94688" cy="1479550"/>
          </a:xfrm>
        </p:spPr>
        <p:txBody>
          <a:bodyPr/>
          <a:lstStyle/>
          <a:p>
            <a:r>
              <a:rPr lang="en-US"/>
              <a:t>Detect in Fetch Stage</a:t>
            </a:r>
          </a:p>
        </p:txBody>
      </p:sp>
      <p:sp>
        <p:nvSpPr>
          <p:cNvPr id="483556" name="Text Box 228"/>
          <p:cNvSpPr txBox="1">
            <a:spLocks noChangeArrowheads="1"/>
          </p:cNvSpPr>
          <p:nvPr/>
        </p:nvSpPr>
        <p:spPr bwMode="auto">
          <a:xfrm>
            <a:off x="228600" y="4648200"/>
            <a:ext cx="8153400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irmovl $100,%eax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rmmovl %eax,0x10000(%eax) # invalid address</a:t>
            </a:r>
          </a:p>
        </p:txBody>
      </p:sp>
      <p:sp>
        <p:nvSpPr>
          <p:cNvPr id="483557" name="Text Box 229"/>
          <p:cNvSpPr txBox="1">
            <a:spLocks noChangeArrowheads="1"/>
          </p:cNvSpPr>
          <p:nvPr/>
        </p:nvSpPr>
        <p:spPr bwMode="auto">
          <a:xfrm>
            <a:off x="228600" y="2057400"/>
            <a:ext cx="81534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jmp $-1                   # Invalid jump target</a:t>
            </a:r>
          </a:p>
        </p:txBody>
      </p:sp>
      <p:sp>
        <p:nvSpPr>
          <p:cNvPr id="483558" name="Text Box 230"/>
          <p:cNvSpPr txBox="1">
            <a:spLocks noChangeArrowheads="1"/>
          </p:cNvSpPr>
          <p:nvPr/>
        </p:nvSpPr>
        <p:spPr bwMode="auto">
          <a:xfrm>
            <a:off x="228600" y="2743200"/>
            <a:ext cx="81534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.byte 0xFF                # Invalid instruction code  </a:t>
            </a:r>
          </a:p>
        </p:txBody>
      </p:sp>
      <p:sp>
        <p:nvSpPr>
          <p:cNvPr id="483559" name="Text Box 231"/>
          <p:cNvSpPr txBox="1">
            <a:spLocks noChangeArrowheads="1"/>
          </p:cNvSpPr>
          <p:nvPr/>
        </p:nvSpPr>
        <p:spPr bwMode="auto">
          <a:xfrm>
            <a:off x="228600" y="3429000"/>
            <a:ext cx="81534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halt                      # Halt instruction</a:t>
            </a:r>
          </a:p>
        </p:txBody>
      </p:sp>
      <p:sp>
        <p:nvSpPr>
          <p:cNvPr id="483560" name="Rectangle 232"/>
          <p:cNvSpPr>
            <a:spLocks noChangeArrowheads="1"/>
          </p:cNvSpPr>
          <p:nvPr/>
        </p:nvSpPr>
        <p:spPr bwMode="auto">
          <a:xfrm>
            <a:off x="228600" y="3962400"/>
            <a:ext cx="8294688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Detect in Memory Stage</a:t>
            </a:r>
          </a:p>
        </p:txBody>
      </p:sp>
    </p:spTree>
    <p:extLst>
      <p:ext uri="{BB962C8B-B14F-4D97-AF65-F5344CB8AC3E}">
        <p14:creationId xmlns:p14="http://schemas.microsoft.com/office/powerpoint/2010/main" val="5021417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in Pipeline </a:t>
            </a: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181600"/>
            <a:ext cx="8294687" cy="1174750"/>
          </a:xfrm>
        </p:spPr>
        <p:txBody>
          <a:bodyPr/>
          <a:lstStyle/>
          <a:p>
            <a:r>
              <a:rPr lang="en-US" dirty="0"/>
              <a:t>Desired Behavior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rmmovl</a:t>
            </a:r>
            <a:r>
              <a:rPr lang="en-US" dirty="0"/>
              <a:t> should cause </a:t>
            </a:r>
            <a:r>
              <a:rPr lang="en-US" dirty="0" smtClean="0"/>
              <a:t>exception</a:t>
            </a:r>
          </a:p>
          <a:p>
            <a:pPr lvl="1"/>
            <a:r>
              <a:rPr lang="en-US" dirty="0" smtClean="0"/>
              <a:t>Following instructions should have no effect on processor state</a:t>
            </a:r>
            <a:endParaRPr lang="en-US" dirty="0"/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8153400" cy="14652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# demo-exc1.ys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irmovl $100,%eax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rmmovl %eax,0x10000(%eax) # Invalid address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nop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.byte 0xFF                # Invalid instruction code  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3400" y="3352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b="0">
                <a:latin typeface="Courier New" pitchFamily="49" charset="0"/>
              </a:rPr>
              <a:t>0x000: </a:t>
            </a:r>
            <a:r>
              <a:rPr lang="en-US" sz="1600">
                <a:latin typeface="Courier New" pitchFamily="49" charset="0"/>
              </a:rPr>
              <a:t>irmovl $100,%eax</a:t>
            </a:r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4038600" y="2971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4495800" y="2971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84360" name="Rectangle 8"/>
          <p:cNvSpPr>
            <a:spLocks noChangeArrowheads="1"/>
          </p:cNvSpPr>
          <p:nvPr/>
        </p:nvSpPr>
        <p:spPr bwMode="auto">
          <a:xfrm>
            <a:off x="4953000" y="2971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84361" name="Rectangle 9"/>
          <p:cNvSpPr>
            <a:spLocks noChangeArrowheads="1"/>
          </p:cNvSpPr>
          <p:nvPr/>
        </p:nvSpPr>
        <p:spPr bwMode="auto">
          <a:xfrm>
            <a:off x="5410200" y="2971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84368" name="Rectangle 16"/>
          <p:cNvSpPr>
            <a:spLocks noChangeArrowheads="1"/>
          </p:cNvSpPr>
          <p:nvPr/>
        </p:nvSpPr>
        <p:spPr bwMode="auto">
          <a:xfrm>
            <a:off x="4038600" y="3352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84369" name="Rectangle 17"/>
          <p:cNvSpPr>
            <a:spLocks noChangeArrowheads="1"/>
          </p:cNvSpPr>
          <p:nvPr/>
        </p:nvSpPr>
        <p:spPr bwMode="auto">
          <a:xfrm>
            <a:off x="4495800" y="3352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84370" name="Rectangle 18"/>
          <p:cNvSpPr>
            <a:spLocks noChangeArrowheads="1"/>
          </p:cNvSpPr>
          <p:nvPr/>
        </p:nvSpPr>
        <p:spPr bwMode="auto">
          <a:xfrm>
            <a:off x="4953000" y="3352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84371" name="Rectangle 19"/>
          <p:cNvSpPr>
            <a:spLocks noChangeArrowheads="1"/>
          </p:cNvSpPr>
          <p:nvPr/>
        </p:nvSpPr>
        <p:spPr bwMode="auto">
          <a:xfrm>
            <a:off x="5410200" y="3352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84375" name="Rectangle 23"/>
          <p:cNvSpPr>
            <a:spLocks noChangeArrowheads="1"/>
          </p:cNvSpPr>
          <p:nvPr/>
        </p:nvSpPr>
        <p:spPr bwMode="auto">
          <a:xfrm>
            <a:off x="4495800" y="3657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84376" name="Rectangle 24"/>
          <p:cNvSpPr>
            <a:spLocks noChangeArrowheads="1"/>
          </p:cNvSpPr>
          <p:nvPr/>
        </p:nvSpPr>
        <p:spPr bwMode="auto">
          <a:xfrm>
            <a:off x="4953000" y="3657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84377" name="Rectangle 25"/>
          <p:cNvSpPr>
            <a:spLocks noChangeArrowheads="1"/>
          </p:cNvSpPr>
          <p:nvPr/>
        </p:nvSpPr>
        <p:spPr bwMode="auto">
          <a:xfrm>
            <a:off x="5410200" y="3657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84382" name="Rectangle 30"/>
          <p:cNvSpPr>
            <a:spLocks noChangeArrowheads="1"/>
          </p:cNvSpPr>
          <p:nvPr/>
        </p:nvSpPr>
        <p:spPr bwMode="auto">
          <a:xfrm>
            <a:off x="533400" y="3657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b="0">
                <a:latin typeface="Courier New" pitchFamily="49" charset="0"/>
              </a:rPr>
              <a:t>0x006: </a:t>
            </a:r>
            <a:r>
              <a:rPr lang="en-US" sz="1600">
                <a:latin typeface="Courier New" pitchFamily="49" charset="0"/>
              </a:rPr>
              <a:t>rmmovl %eax,0x1000(%eax)</a:t>
            </a:r>
          </a:p>
        </p:txBody>
      </p:sp>
      <p:sp>
        <p:nvSpPr>
          <p:cNvPr id="484383" name="Rectangle 31"/>
          <p:cNvSpPr>
            <a:spLocks noChangeArrowheads="1"/>
          </p:cNvSpPr>
          <p:nvPr/>
        </p:nvSpPr>
        <p:spPr bwMode="auto">
          <a:xfrm>
            <a:off x="533400" y="3962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b="0">
                <a:latin typeface="Courier New" pitchFamily="49" charset="0"/>
              </a:rPr>
              <a:t>0x00c: </a:t>
            </a:r>
            <a:r>
              <a:rPr lang="en-US" sz="1600">
                <a:latin typeface="Courier New" pitchFamily="49" charset="0"/>
              </a:rPr>
              <a:t>nop</a:t>
            </a:r>
          </a:p>
        </p:txBody>
      </p:sp>
      <p:sp>
        <p:nvSpPr>
          <p:cNvPr id="484384" name="Rectangle 32"/>
          <p:cNvSpPr>
            <a:spLocks noChangeArrowheads="1"/>
          </p:cNvSpPr>
          <p:nvPr/>
        </p:nvSpPr>
        <p:spPr bwMode="auto">
          <a:xfrm>
            <a:off x="533400" y="4267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b="0">
                <a:latin typeface="Courier New" pitchFamily="49" charset="0"/>
              </a:rPr>
              <a:t>0x00d: </a:t>
            </a:r>
            <a:r>
              <a:rPr lang="en-US" sz="1600">
                <a:latin typeface="Courier New" pitchFamily="49" charset="0"/>
              </a:rPr>
              <a:t>.byte 0xFF</a:t>
            </a:r>
          </a:p>
        </p:txBody>
      </p:sp>
      <p:sp>
        <p:nvSpPr>
          <p:cNvPr id="484386" name="Rectangle 34"/>
          <p:cNvSpPr>
            <a:spLocks noChangeArrowheads="1"/>
          </p:cNvSpPr>
          <p:nvPr/>
        </p:nvSpPr>
        <p:spPr bwMode="auto">
          <a:xfrm>
            <a:off x="4953000" y="3962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84387" name="Rectangle 35"/>
          <p:cNvSpPr>
            <a:spLocks noChangeArrowheads="1"/>
          </p:cNvSpPr>
          <p:nvPr/>
        </p:nvSpPr>
        <p:spPr bwMode="auto">
          <a:xfrm>
            <a:off x="5410200" y="3962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84392" name="Rectangle 40"/>
          <p:cNvSpPr>
            <a:spLocks noChangeArrowheads="1"/>
          </p:cNvSpPr>
          <p:nvPr/>
        </p:nvSpPr>
        <p:spPr bwMode="auto">
          <a:xfrm>
            <a:off x="5410200" y="4267200"/>
            <a:ext cx="4572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grpSp>
        <p:nvGrpSpPr>
          <p:cNvPr id="484410" name="Group 58"/>
          <p:cNvGrpSpPr>
            <a:grpSpLocks/>
          </p:cNvGrpSpPr>
          <p:nvPr/>
        </p:nvGrpSpPr>
        <p:grpSpPr bwMode="auto">
          <a:xfrm>
            <a:off x="5867400" y="2971800"/>
            <a:ext cx="457200" cy="1600200"/>
            <a:chOff x="3696" y="1872"/>
            <a:chExt cx="288" cy="1008"/>
          </a:xfrm>
        </p:grpSpPr>
        <p:sp>
          <p:nvSpPr>
            <p:cNvPr id="484372" name="Rectangle 20"/>
            <p:cNvSpPr>
              <a:spLocks noChangeArrowheads="1"/>
            </p:cNvSpPr>
            <p:nvPr/>
          </p:nvSpPr>
          <p:spPr bwMode="auto">
            <a:xfrm>
              <a:off x="3696" y="211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84362" name="Rectangle 10"/>
            <p:cNvSpPr>
              <a:spLocks noChangeArrowheads="1"/>
            </p:cNvSpPr>
            <p:nvPr/>
          </p:nvSpPr>
          <p:spPr bwMode="auto">
            <a:xfrm>
              <a:off x="3696" y="1872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84378" name="Rectangle 26"/>
            <p:cNvSpPr>
              <a:spLocks noChangeArrowheads="1"/>
            </p:cNvSpPr>
            <p:nvPr/>
          </p:nvSpPr>
          <p:spPr bwMode="auto">
            <a:xfrm>
              <a:off x="3696" y="2304"/>
              <a:ext cx="288" cy="192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84388" name="Rectangle 36"/>
            <p:cNvSpPr>
              <a:spLocks noChangeArrowheads="1"/>
            </p:cNvSpPr>
            <p:nvPr/>
          </p:nvSpPr>
          <p:spPr bwMode="auto">
            <a:xfrm>
              <a:off x="3696" y="24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84393" name="Rectangle 41"/>
            <p:cNvSpPr>
              <a:spLocks noChangeArrowheads="1"/>
            </p:cNvSpPr>
            <p:nvPr/>
          </p:nvSpPr>
          <p:spPr bwMode="auto">
            <a:xfrm>
              <a:off x="3696" y="26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</p:grpSp>
      <p:grpSp>
        <p:nvGrpSpPr>
          <p:cNvPr id="484399" name="Group 47"/>
          <p:cNvGrpSpPr>
            <a:grpSpLocks/>
          </p:cNvGrpSpPr>
          <p:nvPr/>
        </p:nvGrpSpPr>
        <p:grpSpPr bwMode="auto">
          <a:xfrm>
            <a:off x="6248400" y="3241675"/>
            <a:ext cx="2873375" cy="492125"/>
            <a:chOff x="3936" y="2186"/>
            <a:chExt cx="1810" cy="310"/>
          </a:xfrm>
        </p:grpSpPr>
        <p:sp>
          <p:nvSpPr>
            <p:cNvPr id="484397" name="Line 45"/>
            <p:cNvSpPr>
              <a:spLocks noChangeShapeType="1"/>
            </p:cNvSpPr>
            <p:nvPr/>
          </p:nvSpPr>
          <p:spPr bwMode="auto">
            <a:xfrm flipH="1">
              <a:off x="3936" y="2304"/>
              <a:ext cx="43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84398" name="Text Box 46"/>
            <p:cNvSpPr txBox="1">
              <a:spLocks noChangeArrowheads="1"/>
            </p:cNvSpPr>
            <p:nvPr/>
          </p:nvSpPr>
          <p:spPr bwMode="auto">
            <a:xfrm>
              <a:off x="4368" y="2186"/>
              <a:ext cx="137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/>
                <a:t>Exception detected</a:t>
              </a:r>
            </a:p>
          </p:txBody>
        </p:sp>
      </p:grpSp>
      <p:grpSp>
        <p:nvGrpSpPr>
          <p:cNvPr id="484407" name="Group 55"/>
          <p:cNvGrpSpPr>
            <a:grpSpLocks/>
          </p:cNvGrpSpPr>
          <p:nvPr/>
        </p:nvGrpSpPr>
        <p:grpSpPr bwMode="auto">
          <a:xfrm>
            <a:off x="2895600" y="4495800"/>
            <a:ext cx="2590800" cy="415925"/>
            <a:chOff x="1824" y="2976"/>
            <a:chExt cx="1632" cy="262"/>
          </a:xfrm>
        </p:grpSpPr>
        <p:sp>
          <p:nvSpPr>
            <p:cNvPr id="484401" name="Line 49"/>
            <p:cNvSpPr>
              <a:spLocks noChangeShapeType="1"/>
            </p:cNvSpPr>
            <p:nvPr/>
          </p:nvSpPr>
          <p:spPr bwMode="auto">
            <a:xfrm rot="-5400000">
              <a:off x="3264" y="2928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84402" name="Text Box 50"/>
            <p:cNvSpPr txBox="1">
              <a:spLocks noChangeArrowheads="1"/>
            </p:cNvSpPr>
            <p:nvPr/>
          </p:nvSpPr>
          <p:spPr bwMode="auto">
            <a:xfrm>
              <a:off x="1824" y="3024"/>
              <a:ext cx="137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/>
                <a:t>Exception detected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3610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Exception Ordering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038600"/>
            <a:ext cx="8466137" cy="2089150"/>
          </a:xfrm>
        </p:spPr>
        <p:txBody>
          <a:bodyPr/>
          <a:lstStyle/>
          <a:p>
            <a:pPr lvl="1"/>
            <a:r>
              <a:rPr lang="en-US" dirty="0" smtClean="0"/>
              <a:t>Add status </a:t>
            </a:r>
            <a:r>
              <a:rPr lang="en-US" dirty="0"/>
              <a:t>field to pipeline registers</a:t>
            </a:r>
          </a:p>
          <a:p>
            <a:pPr lvl="1"/>
            <a:r>
              <a:rPr lang="en-US" dirty="0"/>
              <a:t>Fetch stage sets to either “AOK,” “ADR” (when bad fetch address), </a:t>
            </a:r>
            <a:r>
              <a:rPr lang="en-US" dirty="0" smtClean="0"/>
              <a:t>“HLT” (halt instruction) or </a:t>
            </a:r>
            <a:r>
              <a:rPr lang="en-US" dirty="0"/>
              <a:t>“INS” (illegal instruction)</a:t>
            </a:r>
          </a:p>
          <a:p>
            <a:pPr lvl="1"/>
            <a:r>
              <a:rPr lang="en-US" dirty="0"/>
              <a:t>Decode &amp; execute pass values through</a:t>
            </a:r>
          </a:p>
          <a:p>
            <a:pPr lvl="1"/>
            <a:r>
              <a:rPr lang="en-US" dirty="0"/>
              <a:t>Memory either passes through or sets to “ADR”</a:t>
            </a:r>
          </a:p>
          <a:p>
            <a:pPr lvl="1"/>
            <a:r>
              <a:rPr lang="en-US" dirty="0"/>
              <a:t>Exception triggered only when instruction hits write back</a:t>
            </a:r>
          </a:p>
        </p:txBody>
      </p:sp>
      <p:grpSp>
        <p:nvGrpSpPr>
          <p:cNvPr id="490543" name="Group 47"/>
          <p:cNvGrpSpPr>
            <a:grpSpLocks/>
          </p:cNvGrpSpPr>
          <p:nvPr/>
        </p:nvGrpSpPr>
        <p:grpSpPr bwMode="auto">
          <a:xfrm>
            <a:off x="1066800" y="3352800"/>
            <a:ext cx="7086600" cy="381000"/>
            <a:chOff x="672" y="2112"/>
            <a:chExt cx="4464" cy="240"/>
          </a:xfrm>
        </p:grpSpPr>
        <p:sp>
          <p:nvSpPr>
            <p:cNvPr id="490524" name="Rectangle 28"/>
            <p:cNvSpPr>
              <a:spLocks noChangeArrowheads="1"/>
            </p:cNvSpPr>
            <p:nvPr/>
          </p:nvSpPr>
          <p:spPr bwMode="auto">
            <a:xfrm>
              <a:off x="672" y="2112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490525" name="Rectangle 29"/>
            <p:cNvSpPr>
              <a:spLocks noChangeArrowheads="1"/>
            </p:cNvSpPr>
            <p:nvPr/>
          </p:nvSpPr>
          <p:spPr bwMode="auto">
            <a:xfrm>
              <a:off x="2112" y="2112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predPC</a:t>
              </a:r>
            </a:p>
          </p:txBody>
        </p:sp>
      </p:grpSp>
      <p:grpSp>
        <p:nvGrpSpPr>
          <p:cNvPr id="490547" name="Group 51"/>
          <p:cNvGrpSpPr>
            <a:grpSpLocks/>
          </p:cNvGrpSpPr>
          <p:nvPr/>
        </p:nvGrpSpPr>
        <p:grpSpPr bwMode="auto">
          <a:xfrm>
            <a:off x="1066800" y="1219200"/>
            <a:ext cx="7086600" cy="381000"/>
            <a:chOff x="672" y="960"/>
            <a:chExt cx="4464" cy="240"/>
          </a:xfrm>
        </p:grpSpPr>
        <p:sp>
          <p:nvSpPr>
            <p:cNvPr id="490501" name="Rectangle 5"/>
            <p:cNvSpPr>
              <a:spLocks noChangeArrowheads="1"/>
            </p:cNvSpPr>
            <p:nvPr/>
          </p:nvSpPr>
          <p:spPr bwMode="auto">
            <a:xfrm>
              <a:off x="672" y="960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490502" name="Rectangle 6"/>
            <p:cNvSpPr>
              <a:spLocks noChangeArrowheads="1"/>
            </p:cNvSpPr>
            <p:nvPr/>
          </p:nvSpPr>
          <p:spPr bwMode="auto">
            <a:xfrm>
              <a:off x="1392" y="9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icode</a:t>
              </a:r>
            </a:p>
          </p:txBody>
        </p:sp>
        <p:sp>
          <p:nvSpPr>
            <p:cNvPr id="490503" name="Rectangle 7"/>
            <p:cNvSpPr>
              <a:spLocks noChangeArrowheads="1"/>
            </p:cNvSpPr>
            <p:nvPr/>
          </p:nvSpPr>
          <p:spPr bwMode="auto">
            <a:xfrm>
              <a:off x="2544" y="960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valE</a:t>
              </a:r>
            </a:p>
          </p:txBody>
        </p:sp>
        <p:sp>
          <p:nvSpPr>
            <p:cNvPr id="490504" name="Rectangle 8"/>
            <p:cNvSpPr>
              <a:spLocks noChangeArrowheads="1"/>
            </p:cNvSpPr>
            <p:nvPr/>
          </p:nvSpPr>
          <p:spPr bwMode="auto">
            <a:xfrm>
              <a:off x="3120" y="960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valM</a:t>
              </a:r>
            </a:p>
          </p:txBody>
        </p:sp>
        <p:sp>
          <p:nvSpPr>
            <p:cNvPr id="490505" name="Rectangle 9"/>
            <p:cNvSpPr>
              <a:spLocks noChangeArrowheads="1"/>
            </p:cNvSpPr>
            <p:nvPr/>
          </p:nvSpPr>
          <p:spPr bwMode="auto">
            <a:xfrm>
              <a:off x="3984" y="9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dstE</a:t>
              </a:r>
            </a:p>
          </p:txBody>
        </p:sp>
        <p:sp>
          <p:nvSpPr>
            <p:cNvPr id="490506" name="Rectangle 10"/>
            <p:cNvSpPr>
              <a:spLocks noChangeArrowheads="1"/>
            </p:cNvSpPr>
            <p:nvPr/>
          </p:nvSpPr>
          <p:spPr bwMode="auto">
            <a:xfrm>
              <a:off x="4272" y="9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dstM</a:t>
              </a:r>
            </a:p>
          </p:txBody>
        </p:sp>
        <p:sp>
          <p:nvSpPr>
            <p:cNvPr id="490538" name="Rectangle 42"/>
            <p:cNvSpPr>
              <a:spLocks noChangeArrowheads="1"/>
            </p:cNvSpPr>
            <p:nvPr/>
          </p:nvSpPr>
          <p:spPr bwMode="auto">
            <a:xfrm>
              <a:off x="912" y="9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 dirty="0" smtClean="0"/>
                <a:t>stat</a:t>
              </a:r>
              <a:endParaRPr lang="en-US" sz="1200" b="0" dirty="0"/>
            </a:p>
          </p:txBody>
        </p:sp>
      </p:grpSp>
      <p:grpSp>
        <p:nvGrpSpPr>
          <p:cNvPr id="490546" name="Group 50"/>
          <p:cNvGrpSpPr>
            <a:grpSpLocks/>
          </p:cNvGrpSpPr>
          <p:nvPr/>
        </p:nvGrpSpPr>
        <p:grpSpPr bwMode="auto">
          <a:xfrm>
            <a:off x="1066800" y="1752600"/>
            <a:ext cx="7086600" cy="381000"/>
            <a:chOff x="672" y="1248"/>
            <a:chExt cx="4464" cy="240"/>
          </a:xfrm>
        </p:grpSpPr>
        <p:sp>
          <p:nvSpPr>
            <p:cNvPr id="490508" name="Rectangle 12"/>
            <p:cNvSpPr>
              <a:spLocks noChangeArrowheads="1"/>
            </p:cNvSpPr>
            <p:nvPr/>
          </p:nvSpPr>
          <p:spPr bwMode="auto">
            <a:xfrm>
              <a:off x="672" y="1248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90509" name="Rectangle 13"/>
            <p:cNvSpPr>
              <a:spLocks noChangeArrowheads="1"/>
            </p:cNvSpPr>
            <p:nvPr/>
          </p:nvSpPr>
          <p:spPr bwMode="auto">
            <a:xfrm>
              <a:off x="1968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 dirty="0" err="1" smtClean="0"/>
                <a:t>Cnd</a:t>
              </a:r>
              <a:endParaRPr lang="en-US" sz="1200" b="0" dirty="0"/>
            </a:p>
          </p:txBody>
        </p:sp>
        <p:sp>
          <p:nvSpPr>
            <p:cNvPr id="490510" name="Rectangle 14"/>
            <p:cNvSpPr>
              <a:spLocks noChangeArrowheads="1"/>
            </p:cNvSpPr>
            <p:nvPr/>
          </p:nvSpPr>
          <p:spPr bwMode="auto">
            <a:xfrm>
              <a:off x="1392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icode</a:t>
              </a:r>
            </a:p>
          </p:txBody>
        </p:sp>
        <p:sp>
          <p:nvSpPr>
            <p:cNvPr id="490511" name="Rectangle 15"/>
            <p:cNvSpPr>
              <a:spLocks noChangeArrowheads="1"/>
            </p:cNvSpPr>
            <p:nvPr/>
          </p:nvSpPr>
          <p:spPr bwMode="auto">
            <a:xfrm>
              <a:off x="2544" y="1248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valE</a:t>
              </a:r>
            </a:p>
          </p:txBody>
        </p:sp>
        <p:sp>
          <p:nvSpPr>
            <p:cNvPr id="490512" name="Rectangle 16"/>
            <p:cNvSpPr>
              <a:spLocks noChangeArrowheads="1"/>
            </p:cNvSpPr>
            <p:nvPr/>
          </p:nvSpPr>
          <p:spPr bwMode="auto">
            <a:xfrm>
              <a:off x="3120" y="1248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valA</a:t>
              </a:r>
            </a:p>
          </p:txBody>
        </p:sp>
        <p:sp>
          <p:nvSpPr>
            <p:cNvPr id="490513" name="Rectangle 17"/>
            <p:cNvSpPr>
              <a:spLocks noChangeArrowheads="1"/>
            </p:cNvSpPr>
            <p:nvPr/>
          </p:nvSpPr>
          <p:spPr bwMode="auto">
            <a:xfrm>
              <a:off x="3984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dstE</a:t>
              </a:r>
            </a:p>
          </p:txBody>
        </p:sp>
        <p:sp>
          <p:nvSpPr>
            <p:cNvPr id="490514" name="Rectangle 18"/>
            <p:cNvSpPr>
              <a:spLocks noChangeArrowheads="1"/>
            </p:cNvSpPr>
            <p:nvPr/>
          </p:nvSpPr>
          <p:spPr bwMode="auto">
            <a:xfrm>
              <a:off x="4272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dstM</a:t>
              </a:r>
            </a:p>
          </p:txBody>
        </p:sp>
        <p:sp>
          <p:nvSpPr>
            <p:cNvPr id="490539" name="Rectangle 43"/>
            <p:cNvSpPr>
              <a:spLocks noChangeArrowheads="1"/>
            </p:cNvSpPr>
            <p:nvPr/>
          </p:nvSpPr>
          <p:spPr bwMode="auto">
            <a:xfrm>
              <a:off x="912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 dirty="0" smtClean="0"/>
                <a:t>stat</a:t>
              </a:r>
              <a:endParaRPr lang="en-US" sz="1200" b="0" dirty="0"/>
            </a:p>
          </p:txBody>
        </p:sp>
      </p:grpSp>
      <p:grpSp>
        <p:nvGrpSpPr>
          <p:cNvPr id="490545" name="Group 49"/>
          <p:cNvGrpSpPr>
            <a:grpSpLocks/>
          </p:cNvGrpSpPr>
          <p:nvPr/>
        </p:nvGrpSpPr>
        <p:grpSpPr bwMode="auto">
          <a:xfrm>
            <a:off x="1066800" y="2286000"/>
            <a:ext cx="7086600" cy="381000"/>
            <a:chOff x="672" y="1536"/>
            <a:chExt cx="4464" cy="240"/>
          </a:xfrm>
        </p:grpSpPr>
        <p:sp>
          <p:nvSpPr>
            <p:cNvPr id="490527" name="Rectangle 31"/>
            <p:cNvSpPr>
              <a:spLocks noChangeArrowheads="1"/>
            </p:cNvSpPr>
            <p:nvPr/>
          </p:nvSpPr>
          <p:spPr bwMode="auto">
            <a:xfrm>
              <a:off x="672" y="1536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90528" name="Rectangle 32"/>
            <p:cNvSpPr>
              <a:spLocks noChangeArrowheads="1"/>
            </p:cNvSpPr>
            <p:nvPr/>
          </p:nvSpPr>
          <p:spPr bwMode="auto">
            <a:xfrm>
              <a:off x="1392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icode</a:t>
              </a:r>
            </a:p>
          </p:txBody>
        </p:sp>
        <p:sp>
          <p:nvSpPr>
            <p:cNvPr id="490529" name="Rectangle 33"/>
            <p:cNvSpPr>
              <a:spLocks noChangeArrowheads="1"/>
            </p:cNvSpPr>
            <p:nvPr/>
          </p:nvSpPr>
          <p:spPr bwMode="auto">
            <a:xfrm>
              <a:off x="1680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ifun</a:t>
              </a:r>
            </a:p>
          </p:txBody>
        </p:sp>
        <p:sp>
          <p:nvSpPr>
            <p:cNvPr id="490530" name="Rectangle 34"/>
            <p:cNvSpPr>
              <a:spLocks noChangeArrowheads="1"/>
            </p:cNvSpPr>
            <p:nvPr/>
          </p:nvSpPr>
          <p:spPr bwMode="auto">
            <a:xfrm>
              <a:off x="2256" y="153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valC</a:t>
              </a:r>
            </a:p>
          </p:txBody>
        </p:sp>
        <p:sp>
          <p:nvSpPr>
            <p:cNvPr id="490531" name="Rectangle 35"/>
            <p:cNvSpPr>
              <a:spLocks noChangeArrowheads="1"/>
            </p:cNvSpPr>
            <p:nvPr/>
          </p:nvSpPr>
          <p:spPr bwMode="auto">
            <a:xfrm>
              <a:off x="2832" y="153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valA</a:t>
              </a:r>
            </a:p>
          </p:txBody>
        </p:sp>
        <p:sp>
          <p:nvSpPr>
            <p:cNvPr id="490532" name="Rectangle 36"/>
            <p:cNvSpPr>
              <a:spLocks noChangeArrowheads="1"/>
            </p:cNvSpPr>
            <p:nvPr/>
          </p:nvSpPr>
          <p:spPr bwMode="auto">
            <a:xfrm>
              <a:off x="3408" y="153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valB</a:t>
              </a:r>
            </a:p>
          </p:txBody>
        </p:sp>
        <p:sp>
          <p:nvSpPr>
            <p:cNvPr id="490533" name="Rectangle 37"/>
            <p:cNvSpPr>
              <a:spLocks noChangeArrowheads="1"/>
            </p:cNvSpPr>
            <p:nvPr/>
          </p:nvSpPr>
          <p:spPr bwMode="auto">
            <a:xfrm>
              <a:off x="3984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dstE</a:t>
              </a:r>
            </a:p>
          </p:txBody>
        </p:sp>
        <p:sp>
          <p:nvSpPr>
            <p:cNvPr id="490534" name="Rectangle 38"/>
            <p:cNvSpPr>
              <a:spLocks noChangeArrowheads="1"/>
            </p:cNvSpPr>
            <p:nvPr/>
          </p:nvSpPr>
          <p:spPr bwMode="auto">
            <a:xfrm>
              <a:off x="4272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dstM</a:t>
              </a:r>
            </a:p>
          </p:txBody>
        </p:sp>
        <p:sp>
          <p:nvSpPr>
            <p:cNvPr id="490535" name="Rectangle 39"/>
            <p:cNvSpPr>
              <a:spLocks noChangeArrowheads="1"/>
            </p:cNvSpPr>
            <p:nvPr/>
          </p:nvSpPr>
          <p:spPr bwMode="auto">
            <a:xfrm>
              <a:off x="4560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srcA</a:t>
              </a:r>
            </a:p>
          </p:txBody>
        </p:sp>
        <p:sp>
          <p:nvSpPr>
            <p:cNvPr id="490536" name="Rectangle 40"/>
            <p:cNvSpPr>
              <a:spLocks noChangeArrowheads="1"/>
            </p:cNvSpPr>
            <p:nvPr/>
          </p:nvSpPr>
          <p:spPr bwMode="auto">
            <a:xfrm>
              <a:off x="4848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srcB</a:t>
              </a:r>
            </a:p>
          </p:txBody>
        </p:sp>
        <p:sp>
          <p:nvSpPr>
            <p:cNvPr id="490540" name="Rectangle 44"/>
            <p:cNvSpPr>
              <a:spLocks noChangeArrowheads="1"/>
            </p:cNvSpPr>
            <p:nvPr/>
          </p:nvSpPr>
          <p:spPr bwMode="auto">
            <a:xfrm>
              <a:off x="912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 dirty="0" smtClean="0"/>
                <a:t>stat</a:t>
              </a:r>
              <a:endParaRPr lang="en-US" sz="1200" b="0" dirty="0"/>
            </a:p>
          </p:txBody>
        </p:sp>
      </p:grpSp>
      <p:grpSp>
        <p:nvGrpSpPr>
          <p:cNvPr id="490544" name="Group 48"/>
          <p:cNvGrpSpPr>
            <a:grpSpLocks/>
          </p:cNvGrpSpPr>
          <p:nvPr/>
        </p:nvGrpSpPr>
        <p:grpSpPr bwMode="auto">
          <a:xfrm>
            <a:off x="1066800" y="2819400"/>
            <a:ext cx="7086600" cy="381000"/>
            <a:chOff x="672" y="1824"/>
            <a:chExt cx="4464" cy="240"/>
          </a:xfrm>
        </p:grpSpPr>
        <p:sp>
          <p:nvSpPr>
            <p:cNvPr id="490516" name="Rectangle 20"/>
            <p:cNvSpPr>
              <a:spLocks noChangeArrowheads="1"/>
            </p:cNvSpPr>
            <p:nvPr/>
          </p:nvSpPr>
          <p:spPr bwMode="auto">
            <a:xfrm>
              <a:off x="672" y="1824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90517" name="Rectangle 21"/>
            <p:cNvSpPr>
              <a:spLocks noChangeArrowheads="1"/>
            </p:cNvSpPr>
            <p:nvPr/>
          </p:nvSpPr>
          <p:spPr bwMode="auto">
            <a:xfrm>
              <a:off x="2544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rB</a:t>
              </a:r>
            </a:p>
          </p:txBody>
        </p:sp>
        <p:sp>
          <p:nvSpPr>
            <p:cNvPr id="490518" name="Rectangle 22"/>
            <p:cNvSpPr>
              <a:spLocks noChangeArrowheads="1"/>
            </p:cNvSpPr>
            <p:nvPr/>
          </p:nvSpPr>
          <p:spPr bwMode="auto">
            <a:xfrm>
              <a:off x="2832" y="182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valC</a:t>
              </a:r>
            </a:p>
          </p:txBody>
        </p:sp>
        <p:sp>
          <p:nvSpPr>
            <p:cNvPr id="490519" name="Rectangle 23"/>
            <p:cNvSpPr>
              <a:spLocks noChangeArrowheads="1"/>
            </p:cNvSpPr>
            <p:nvPr/>
          </p:nvSpPr>
          <p:spPr bwMode="auto">
            <a:xfrm>
              <a:off x="3408" y="182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valP</a:t>
              </a:r>
            </a:p>
          </p:txBody>
        </p:sp>
        <p:sp>
          <p:nvSpPr>
            <p:cNvPr id="490520" name="Rectangle 24"/>
            <p:cNvSpPr>
              <a:spLocks noChangeArrowheads="1"/>
            </p:cNvSpPr>
            <p:nvPr/>
          </p:nvSpPr>
          <p:spPr bwMode="auto">
            <a:xfrm>
              <a:off x="1392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icode</a:t>
              </a:r>
            </a:p>
          </p:txBody>
        </p:sp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1680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ifun</a:t>
              </a:r>
            </a:p>
          </p:txBody>
        </p:sp>
        <p:sp>
          <p:nvSpPr>
            <p:cNvPr id="490522" name="Rectangle 26"/>
            <p:cNvSpPr>
              <a:spLocks noChangeArrowheads="1"/>
            </p:cNvSpPr>
            <p:nvPr/>
          </p:nvSpPr>
          <p:spPr bwMode="auto">
            <a:xfrm>
              <a:off x="2256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rA</a:t>
              </a:r>
            </a:p>
          </p:txBody>
        </p:sp>
        <p:sp>
          <p:nvSpPr>
            <p:cNvPr id="490541" name="Rectangle 45"/>
            <p:cNvSpPr>
              <a:spLocks noChangeArrowheads="1"/>
            </p:cNvSpPr>
            <p:nvPr/>
          </p:nvSpPr>
          <p:spPr bwMode="auto">
            <a:xfrm>
              <a:off x="912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 dirty="0" smtClean="0"/>
                <a:t>stat</a:t>
              </a:r>
              <a:endParaRPr lang="en-U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6720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Metrics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Clock rate</a:t>
            </a:r>
          </a:p>
          <a:p>
            <a:pPr lvl="1"/>
            <a:r>
              <a:rPr lang="en-US" dirty="0"/>
              <a:t>Measured in </a:t>
            </a:r>
            <a:r>
              <a:rPr lang="en-US" dirty="0" smtClean="0"/>
              <a:t>Gigahertz</a:t>
            </a:r>
            <a:endParaRPr lang="en-US" dirty="0"/>
          </a:p>
          <a:p>
            <a:pPr lvl="1"/>
            <a:r>
              <a:rPr lang="en-US" dirty="0"/>
              <a:t>Function of stage partitioning and circuit design</a:t>
            </a:r>
          </a:p>
          <a:p>
            <a:pPr lvl="2"/>
            <a:r>
              <a:rPr lang="en-US" dirty="0"/>
              <a:t>Keep amount of work per stage small</a:t>
            </a:r>
          </a:p>
          <a:p>
            <a:r>
              <a:rPr lang="en-US" dirty="0"/>
              <a:t>Rate at which instructions executed</a:t>
            </a:r>
          </a:p>
          <a:p>
            <a:pPr lvl="1"/>
            <a:r>
              <a:rPr lang="en-US" dirty="0"/>
              <a:t>CPI: cycles per instruction</a:t>
            </a:r>
          </a:p>
          <a:p>
            <a:pPr lvl="1"/>
            <a:r>
              <a:rPr lang="en-US" dirty="0"/>
              <a:t>On average, how many clock cycles does each instruction require?</a:t>
            </a:r>
          </a:p>
          <a:p>
            <a:pPr lvl="1"/>
            <a:r>
              <a:rPr lang="en-US" dirty="0"/>
              <a:t>Function of pipeline design and benchmark programs</a:t>
            </a:r>
          </a:p>
          <a:p>
            <a:pPr lvl="2"/>
            <a:r>
              <a:rPr lang="en-US" dirty="0"/>
              <a:t>E.g., how frequently are branches </a:t>
            </a:r>
            <a:r>
              <a:rPr lang="en-US" dirty="0" err="1"/>
              <a:t>mispredicted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51005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Example</a:t>
            </a:r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r>
              <a:rPr lang="en-US" dirty="0"/>
              <a:t>System</a:t>
            </a:r>
          </a:p>
          <a:p>
            <a:pPr lvl="1"/>
            <a:r>
              <a:rPr lang="en-US" dirty="0"/>
              <a:t>Computation requires total of 300 picoseconds</a:t>
            </a:r>
          </a:p>
          <a:p>
            <a:pPr lvl="1"/>
            <a:r>
              <a:rPr lang="en-US" dirty="0"/>
              <a:t>Additional 20 picoseconds to save result in register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have clock cycle of at least 320 </a:t>
            </a:r>
            <a:r>
              <a:rPr lang="en-US" dirty="0" err="1"/>
              <a:t>ps</a:t>
            </a:r>
            <a:endParaRPr lang="en-US" dirty="0"/>
          </a:p>
        </p:txBody>
      </p:sp>
      <p:grpSp>
        <p:nvGrpSpPr>
          <p:cNvPr id="401411" name="Group 3"/>
          <p:cNvGrpSpPr>
            <a:grpSpLocks/>
          </p:cNvGrpSpPr>
          <p:nvPr/>
        </p:nvGrpSpPr>
        <p:grpSpPr bwMode="auto">
          <a:xfrm>
            <a:off x="1676400" y="1219200"/>
            <a:ext cx="6276975" cy="2238375"/>
            <a:chOff x="1639" y="994"/>
            <a:chExt cx="3954" cy="1410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2506" y="994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300 ps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646" y="994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3666" y="21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320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3.12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for PIPE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CPI </a:t>
            </a:r>
            <a:r>
              <a:rPr lang="en-US">
                <a:sym typeface="Symbol" pitchFamily="18" charset="2"/>
              </a:rPr>
              <a:t></a:t>
            </a:r>
            <a:r>
              <a:rPr lang="en-US"/>
              <a:t> 1.0</a:t>
            </a:r>
          </a:p>
          <a:p>
            <a:pPr lvl="1"/>
            <a:r>
              <a:rPr lang="en-US"/>
              <a:t>Fetch instruction each clock cycle</a:t>
            </a:r>
          </a:p>
          <a:p>
            <a:pPr lvl="1"/>
            <a:r>
              <a:rPr lang="en-US"/>
              <a:t>Effectively process new instruction almost every cycle</a:t>
            </a:r>
          </a:p>
          <a:p>
            <a:pPr lvl="2"/>
            <a:r>
              <a:rPr lang="en-US"/>
              <a:t>Although each individual instruction has latency of 5 cycles</a:t>
            </a:r>
          </a:p>
          <a:p>
            <a:r>
              <a:rPr lang="en-US"/>
              <a:t>CPI </a:t>
            </a:r>
            <a:r>
              <a:rPr lang="en-US" b="0">
                <a:sym typeface="Symbol" pitchFamily="18" charset="2"/>
              </a:rPr>
              <a:t>&gt;</a:t>
            </a:r>
            <a:r>
              <a:rPr lang="en-US"/>
              <a:t> 1.0</a:t>
            </a:r>
          </a:p>
          <a:p>
            <a:pPr lvl="1"/>
            <a:r>
              <a:rPr lang="en-US"/>
              <a:t>Sometimes must stall or cancel branches</a:t>
            </a:r>
          </a:p>
          <a:p>
            <a:r>
              <a:rPr lang="en-US"/>
              <a:t>Computing CPI</a:t>
            </a:r>
          </a:p>
          <a:p>
            <a:pPr lvl="1"/>
            <a:r>
              <a:rPr lang="en-US"/>
              <a:t>C clock cycles</a:t>
            </a:r>
          </a:p>
          <a:p>
            <a:pPr lvl="1"/>
            <a:r>
              <a:rPr lang="en-US"/>
              <a:t>I instructions executed to completion</a:t>
            </a:r>
          </a:p>
          <a:p>
            <a:pPr lvl="1"/>
            <a:r>
              <a:rPr lang="en-US"/>
              <a:t>B bubbles injected (C = I + B)</a:t>
            </a:r>
          </a:p>
          <a:p>
            <a:pPr lvl="1" algn="ctr">
              <a:buFont typeface="Wingdings" pitchFamily="2" charset="2"/>
              <a:buNone/>
            </a:pPr>
            <a:r>
              <a:rPr lang="en-US"/>
              <a:t>CPI   =   C/I   =   (I+B)/I   =  1.0 + B/I</a:t>
            </a:r>
          </a:p>
          <a:p>
            <a:pPr lvl="1"/>
            <a:r>
              <a:rPr lang="en-US"/>
              <a:t>Factor B/I represents average penalty due to bubbles</a:t>
            </a:r>
          </a:p>
        </p:txBody>
      </p:sp>
    </p:spTree>
    <p:extLst>
      <p:ext uri="{BB962C8B-B14F-4D97-AF65-F5344CB8AC3E}">
        <p14:creationId xmlns:p14="http://schemas.microsoft.com/office/powerpoint/2010/main" val="35410725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CPI for PIPE (Cont.)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294688" cy="5213350"/>
          </a:xfrm>
        </p:spPr>
        <p:txBody>
          <a:bodyPr/>
          <a:lstStyle/>
          <a:p>
            <a:pPr marL="879475" lvl="1" indent="-381000" algn="ctr">
              <a:buFont typeface="Wingdings" pitchFamily="2" charset="2"/>
              <a:buNone/>
              <a:tabLst>
                <a:tab pos="7200900" algn="dec"/>
              </a:tabLst>
            </a:pPr>
            <a:r>
              <a:rPr lang="en-US"/>
              <a:t>	B/I = LP + MP + RP</a:t>
            </a:r>
          </a:p>
          <a:p>
            <a:pPr marL="879475" lvl="1" indent="-381000">
              <a:tabLst>
                <a:tab pos="7200900" algn="dec"/>
              </a:tabLst>
            </a:pPr>
            <a:r>
              <a:rPr lang="en-US"/>
              <a:t>LP: Penalty due to load/use hazard stalling</a:t>
            </a:r>
          </a:p>
          <a:p>
            <a:pPr marL="1249363" lvl="2" indent="-342900">
              <a:tabLst>
                <a:tab pos="7200900" algn="dec"/>
              </a:tabLst>
            </a:pPr>
            <a:r>
              <a:rPr lang="en-US"/>
              <a:t>Fraction of instructions that are loads	0.25</a:t>
            </a:r>
          </a:p>
          <a:p>
            <a:pPr marL="1249363" lvl="2" indent="-342900">
              <a:tabLst>
                <a:tab pos="7200900" algn="dec"/>
              </a:tabLst>
            </a:pPr>
            <a:r>
              <a:rPr lang="en-US"/>
              <a:t>Fraction of load instructions requiring stall	0.20</a:t>
            </a:r>
          </a:p>
          <a:p>
            <a:pPr marL="1249363" lvl="2" indent="-342900">
              <a:tabLst>
                <a:tab pos="7200900" algn="dec"/>
              </a:tabLst>
            </a:pPr>
            <a:r>
              <a:rPr lang="en-US"/>
              <a:t>Number of bubbles injected each time	1</a:t>
            </a:r>
          </a:p>
          <a:p>
            <a:pPr marL="1249363" lvl="2" indent="-342900">
              <a:buFont typeface="Wingdings" pitchFamily="2" charset="2"/>
              <a:buNone/>
              <a:tabLst>
                <a:tab pos="7200900" algn="dec"/>
              </a:tabLst>
            </a:pPr>
            <a:r>
              <a:rPr lang="en-US">
                <a:sym typeface="Symbol" pitchFamily="18" charset="2"/>
              </a:rPr>
              <a:t>	</a:t>
            </a:r>
            <a:r>
              <a:rPr lang="en-US"/>
              <a:t>LP = 0.25 * 0.20 * 1 = 0.05</a:t>
            </a:r>
          </a:p>
          <a:p>
            <a:pPr marL="879475" lvl="1" indent="-381000">
              <a:tabLst>
                <a:tab pos="7200900" algn="dec"/>
              </a:tabLst>
            </a:pPr>
            <a:r>
              <a:rPr lang="en-US"/>
              <a:t>MP: Penalty due to mispredicted branches</a:t>
            </a:r>
          </a:p>
          <a:p>
            <a:pPr marL="1249363" lvl="2" indent="-342900">
              <a:tabLst>
                <a:tab pos="7200900" algn="dec"/>
              </a:tabLst>
            </a:pPr>
            <a:r>
              <a:rPr lang="en-US"/>
              <a:t>Fraction of instructions that are cond. jumps 	0.20</a:t>
            </a:r>
          </a:p>
          <a:p>
            <a:pPr marL="1249363" lvl="2" indent="-342900">
              <a:tabLst>
                <a:tab pos="7200900" algn="dec"/>
              </a:tabLst>
            </a:pPr>
            <a:r>
              <a:rPr lang="en-US"/>
              <a:t>Fraction of cond. jumps mispredicted	0.40</a:t>
            </a:r>
          </a:p>
          <a:p>
            <a:pPr marL="1249363" lvl="2" indent="-342900">
              <a:tabLst>
                <a:tab pos="7200900" algn="dec"/>
              </a:tabLst>
            </a:pPr>
            <a:r>
              <a:rPr lang="en-US"/>
              <a:t>Number of bubbles injected each time 	2</a:t>
            </a:r>
          </a:p>
          <a:p>
            <a:pPr marL="1249363" lvl="2" indent="-342900">
              <a:buFont typeface="Wingdings" pitchFamily="2" charset="2"/>
              <a:buNone/>
              <a:tabLst>
                <a:tab pos="7200900" algn="dec"/>
              </a:tabLst>
            </a:pPr>
            <a:r>
              <a:rPr lang="en-US">
                <a:sym typeface="Symbol" pitchFamily="18" charset="2"/>
              </a:rPr>
              <a:t>	</a:t>
            </a:r>
            <a:r>
              <a:rPr lang="en-US"/>
              <a:t>MP = 0.20 * 0.40 * 2 = 0.16</a:t>
            </a:r>
          </a:p>
          <a:p>
            <a:pPr marL="879475" lvl="1" indent="-381000">
              <a:tabLst>
                <a:tab pos="7200900" algn="dec"/>
              </a:tabLst>
            </a:pPr>
            <a:r>
              <a:rPr lang="en-US"/>
              <a:t>RP: Penalty due to </a:t>
            </a:r>
            <a:r>
              <a:rPr lang="en-US">
                <a:latin typeface="Courier New" pitchFamily="49" charset="0"/>
              </a:rPr>
              <a:t>ret </a:t>
            </a:r>
            <a:r>
              <a:rPr lang="en-US"/>
              <a:t>instructions</a:t>
            </a:r>
          </a:p>
          <a:p>
            <a:pPr marL="1249363" lvl="2" indent="-342900">
              <a:tabLst>
                <a:tab pos="7200900" algn="dec"/>
              </a:tabLst>
            </a:pPr>
            <a:r>
              <a:rPr lang="en-US"/>
              <a:t>Fraction of instructions that are returns	0.02</a:t>
            </a:r>
          </a:p>
          <a:p>
            <a:pPr marL="1249363" lvl="2" indent="-342900">
              <a:tabLst>
                <a:tab pos="7200900" algn="dec"/>
              </a:tabLst>
            </a:pPr>
            <a:r>
              <a:rPr lang="en-US"/>
              <a:t>Number of bubbles injected each time 	3</a:t>
            </a:r>
          </a:p>
          <a:p>
            <a:pPr marL="1249363" lvl="2" indent="-342900">
              <a:buFont typeface="Wingdings" pitchFamily="2" charset="2"/>
              <a:buNone/>
              <a:tabLst>
                <a:tab pos="7200900" algn="dec"/>
              </a:tabLst>
            </a:pPr>
            <a:r>
              <a:rPr lang="en-US">
                <a:sym typeface="Symbol" pitchFamily="18" charset="2"/>
              </a:rPr>
              <a:t>	</a:t>
            </a:r>
            <a:r>
              <a:rPr lang="en-US"/>
              <a:t>RP = 0.02 * 3 = 0.06</a:t>
            </a:r>
          </a:p>
          <a:p>
            <a:pPr marL="879475" lvl="1" indent="-381000">
              <a:tabLst>
                <a:tab pos="7200900" algn="dec"/>
              </a:tabLst>
            </a:pPr>
            <a:r>
              <a:rPr lang="en-US"/>
              <a:t>Net effect of penalties 0.05 + 0.16 + 0.06 = 0.27</a:t>
            </a:r>
          </a:p>
          <a:p>
            <a:pPr marL="1249363" lvl="2" indent="-342900">
              <a:buFont typeface="Wingdings" pitchFamily="2" charset="2"/>
              <a:buNone/>
              <a:tabLst>
                <a:tab pos="7200900" algn="dec"/>
              </a:tabLst>
            </a:pPr>
            <a:r>
              <a:rPr lang="en-US">
                <a:sym typeface="Symbol" pitchFamily="18" charset="2"/>
              </a:rPr>
              <a:t>	</a:t>
            </a:r>
            <a:r>
              <a:rPr lang="en-US"/>
              <a:t>CPI = 1.27    (Not bad!)</a:t>
            </a:r>
          </a:p>
        </p:txBody>
      </p:sp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16795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Typical Values</a:t>
            </a:r>
          </a:p>
        </p:txBody>
      </p:sp>
    </p:spTree>
    <p:extLst>
      <p:ext uri="{BB962C8B-B14F-4D97-AF65-F5344CB8AC3E}">
        <p14:creationId xmlns:p14="http://schemas.microsoft.com/office/powerpoint/2010/main" val="19752303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34963"/>
            <a:ext cx="7543800" cy="571500"/>
          </a:xfrm>
        </p:spPr>
        <p:txBody>
          <a:bodyPr/>
          <a:lstStyle/>
          <a:p>
            <a:r>
              <a:rPr lang="en-US"/>
              <a:t>Modern CPU Design</a:t>
            </a:r>
          </a:p>
        </p:txBody>
      </p:sp>
      <p:pic>
        <p:nvPicPr>
          <p:cNvPr id="494647" name="Picture 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5589588" cy="5162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961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6289675" cy="571500"/>
          </a:xfrm>
        </p:spPr>
        <p:txBody>
          <a:bodyPr/>
          <a:lstStyle/>
          <a:p>
            <a:r>
              <a:rPr lang="en-US"/>
              <a:t>Instruction Control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028950"/>
            <a:ext cx="8294687" cy="3403600"/>
          </a:xfrm>
        </p:spPr>
        <p:txBody>
          <a:bodyPr/>
          <a:lstStyle/>
          <a:p>
            <a:r>
              <a:rPr lang="en-US" sz="2000"/>
              <a:t>Grabs Instruction Bytes From Memory</a:t>
            </a:r>
          </a:p>
          <a:p>
            <a:pPr lvl="1"/>
            <a:r>
              <a:rPr lang="en-US" sz="1800"/>
              <a:t>Based on Current PC + Predicted Targets for Predicted Branches</a:t>
            </a:r>
          </a:p>
          <a:p>
            <a:pPr lvl="1"/>
            <a:r>
              <a:rPr lang="en-US" sz="1800"/>
              <a:t>Hardware dynamically guesses whether branches taken/not taken and (possibly) branch target</a:t>
            </a:r>
          </a:p>
          <a:p>
            <a:r>
              <a:rPr lang="en-US" sz="2000"/>
              <a:t>Translates Instructions Into </a:t>
            </a:r>
            <a:r>
              <a:rPr lang="en-US" sz="2000" i="1"/>
              <a:t>Operations</a:t>
            </a:r>
          </a:p>
          <a:p>
            <a:pPr lvl="1"/>
            <a:r>
              <a:rPr lang="en-US" sz="1800"/>
              <a:t>Primitive steps required to perform instruction</a:t>
            </a:r>
          </a:p>
          <a:p>
            <a:pPr lvl="1"/>
            <a:r>
              <a:rPr lang="en-US" sz="1800"/>
              <a:t>Typical instruction requires 1–3 operations</a:t>
            </a:r>
          </a:p>
          <a:p>
            <a:r>
              <a:rPr lang="en-US" sz="2000"/>
              <a:t>Converts Register References Into </a:t>
            </a:r>
            <a:r>
              <a:rPr lang="en-US" sz="2000" i="1"/>
              <a:t>Tags</a:t>
            </a:r>
          </a:p>
          <a:p>
            <a:pPr lvl="1"/>
            <a:r>
              <a:rPr lang="en-US" sz="1800"/>
              <a:t>Abstract identifier linking destination of one operation with sources of later operations</a:t>
            </a:r>
          </a:p>
        </p:txBody>
      </p:sp>
      <p:pic>
        <p:nvPicPr>
          <p:cNvPr id="496659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14400"/>
            <a:ext cx="5010150" cy="2232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233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  <a:br>
              <a:rPr lang="en-US"/>
            </a:br>
            <a:r>
              <a:rPr lang="en-US"/>
              <a:t>Unit</a:t>
            </a:r>
          </a:p>
        </p:txBody>
      </p:sp>
      <p:sp>
        <p:nvSpPr>
          <p:cNvPr id="497917" name="Rectangle 253"/>
          <p:cNvSpPr>
            <a:spLocks noGrp="1" noChangeArrowheads="1"/>
          </p:cNvSpPr>
          <p:nvPr>
            <p:ph type="body" idx="1"/>
          </p:nvPr>
        </p:nvSpPr>
        <p:spPr>
          <a:xfrm>
            <a:off x="290513" y="3810000"/>
            <a:ext cx="8294687" cy="2622550"/>
          </a:xfrm>
        </p:spPr>
        <p:txBody>
          <a:bodyPr/>
          <a:lstStyle/>
          <a:p>
            <a:pPr lvl="1"/>
            <a:r>
              <a:rPr lang="en-US" dirty="0"/>
              <a:t>Multiple functional units</a:t>
            </a:r>
          </a:p>
          <a:p>
            <a:pPr lvl="2"/>
            <a:r>
              <a:rPr lang="en-US" dirty="0"/>
              <a:t>Each can operate </a:t>
            </a:r>
            <a:r>
              <a:rPr lang="en-US" dirty="0" smtClean="0"/>
              <a:t>independently</a:t>
            </a:r>
            <a:endParaRPr lang="en-US" dirty="0"/>
          </a:p>
          <a:p>
            <a:pPr lvl="1"/>
            <a:r>
              <a:rPr lang="en-US" dirty="0"/>
              <a:t>Operations performed as soon as operands available</a:t>
            </a:r>
          </a:p>
          <a:p>
            <a:pPr lvl="2"/>
            <a:r>
              <a:rPr lang="en-US" dirty="0"/>
              <a:t>Not necessarily in program order</a:t>
            </a:r>
          </a:p>
          <a:p>
            <a:pPr lvl="2"/>
            <a:r>
              <a:rPr lang="en-US" dirty="0"/>
              <a:t>Within limits of functional units</a:t>
            </a:r>
          </a:p>
          <a:p>
            <a:pPr lvl="1"/>
            <a:r>
              <a:rPr lang="en-US" dirty="0"/>
              <a:t>Control logic</a:t>
            </a:r>
          </a:p>
          <a:p>
            <a:pPr lvl="2"/>
            <a:r>
              <a:rPr lang="en-US" dirty="0"/>
              <a:t>Ensures behavior equivalent to sequential program execution</a:t>
            </a:r>
          </a:p>
        </p:txBody>
      </p:sp>
      <p:grpSp>
        <p:nvGrpSpPr>
          <p:cNvPr id="497916" name="Group 252"/>
          <p:cNvGrpSpPr>
            <a:grpSpLocks/>
          </p:cNvGrpSpPr>
          <p:nvPr/>
        </p:nvGrpSpPr>
        <p:grpSpPr bwMode="auto">
          <a:xfrm>
            <a:off x="3048000" y="304800"/>
            <a:ext cx="5653088" cy="3397250"/>
            <a:chOff x="1056" y="1824"/>
            <a:chExt cx="3561" cy="2140"/>
          </a:xfrm>
        </p:grpSpPr>
        <p:sp>
          <p:nvSpPr>
            <p:cNvPr id="497668" name="Rectangle 4"/>
            <p:cNvSpPr>
              <a:spLocks noChangeArrowheads="1"/>
            </p:cNvSpPr>
            <p:nvPr/>
          </p:nvSpPr>
          <p:spPr bwMode="auto">
            <a:xfrm>
              <a:off x="2743" y="3761"/>
              <a:ext cx="6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919191"/>
                  </a:solidFill>
                  <a:latin typeface="Arial" charset="0"/>
                </a:rPr>
                <a:t>Execution</a:t>
              </a:r>
              <a:endParaRPr lang="en-US"/>
            </a:p>
          </p:txBody>
        </p:sp>
        <p:sp>
          <p:nvSpPr>
            <p:cNvPr id="497669" name="Rectangle 5"/>
            <p:cNvSpPr>
              <a:spLocks noChangeArrowheads="1"/>
            </p:cNvSpPr>
            <p:nvPr/>
          </p:nvSpPr>
          <p:spPr bwMode="auto">
            <a:xfrm>
              <a:off x="1437" y="2128"/>
              <a:ext cx="3180" cy="1836"/>
            </a:xfrm>
            <a:prstGeom prst="rect">
              <a:avLst/>
            </a:prstGeom>
            <a:solidFill>
              <a:srgbClr val="91919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670" name="Rectangle 6"/>
            <p:cNvSpPr>
              <a:spLocks noChangeArrowheads="1"/>
            </p:cNvSpPr>
            <p:nvPr/>
          </p:nvSpPr>
          <p:spPr bwMode="auto">
            <a:xfrm>
              <a:off x="1427" y="2118"/>
              <a:ext cx="3169" cy="18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671" name="Rectangle 7"/>
            <p:cNvSpPr>
              <a:spLocks noChangeArrowheads="1"/>
            </p:cNvSpPr>
            <p:nvPr/>
          </p:nvSpPr>
          <p:spPr bwMode="auto">
            <a:xfrm>
              <a:off x="2528" y="3744"/>
              <a:ext cx="6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Execution</a:t>
              </a:r>
              <a:endParaRPr lang="en-US"/>
            </a:p>
          </p:txBody>
        </p:sp>
        <p:sp>
          <p:nvSpPr>
            <p:cNvPr id="497672" name="Rectangle 8"/>
            <p:cNvSpPr>
              <a:spLocks noChangeArrowheads="1"/>
            </p:cNvSpPr>
            <p:nvPr/>
          </p:nvSpPr>
          <p:spPr bwMode="auto">
            <a:xfrm>
              <a:off x="1715" y="2358"/>
              <a:ext cx="2833" cy="529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673" name="Rectangle 9"/>
            <p:cNvSpPr>
              <a:spLocks noChangeArrowheads="1"/>
            </p:cNvSpPr>
            <p:nvPr/>
          </p:nvSpPr>
          <p:spPr bwMode="auto">
            <a:xfrm>
              <a:off x="4066" y="2515"/>
              <a:ext cx="44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Functional</a:t>
              </a:r>
              <a:endParaRPr lang="en-US"/>
            </a:p>
          </p:txBody>
        </p:sp>
        <p:sp>
          <p:nvSpPr>
            <p:cNvPr id="497674" name="Rectangle 10"/>
            <p:cNvSpPr>
              <a:spLocks noChangeArrowheads="1"/>
            </p:cNvSpPr>
            <p:nvPr/>
          </p:nvSpPr>
          <p:spPr bwMode="auto">
            <a:xfrm>
              <a:off x="4289" y="2630"/>
              <a:ext cx="21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Units</a:t>
              </a:r>
              <a:endParaRPr lang="en-US"/>
            </a:p>
          </p:txBody>
        </p:sp>
        <p:sp>
          <p:nvSpPr>
            <p:cNvPr id="497679" name="Rectangle 15"/>
            <p:cNvSpPr>
              <a:spLocks noChangeArrowheads="1"/>
            </p:cNvSpPr>
            <p:nvPr/>
          </p:nvSpPr>
          <p:spPr bwMode="auto">
            <a:xfrm>
              <a:off x="1763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680" name="Rectangle 16"/>
            <p:cNvSpPr>
              <a:spLocks noChangeArrowheads="1"/>
            </p:cNvSpPr>
            <p:nvPr/>
          </p:nvSpPr>
          <p:spPr bwMode="auto">
            <a:xfrm>
              <a:off x="1814" y="2508"/>
              <a:ext cx="269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Integer/</a:t>
              </a:r>
              <a:endParaRPr lang="en-US"/>
            </a:p>
          </p:txBody>
        </p:sp>
        <p:sp>
          <p:nvSpPr>
            <p:cNvPr id="497681" name="Rectangle 17"/>
            <p:cNvSpPr>
              <a:spLocks noChangeArrowheads="1"/>
            </p:cNvSpPr>
            <p:nvPr/>
          </p:nvSpPr>
          <p:spPr bwMode="auto">
            <a:xfrm>
              <a:off x="1822" y="2604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Branch</a:t>
              </a:r>
              <a:endParaRPr lang="en-US"/>
            </a:p>
          </p:txBody>
        </p:sp>
        <p:sp>
          <p:nvSpPr>
            <p:cNvPr id="497682" name="Rectangle 18"/>
            <p:cNvSpPr>
              <a:spLocks noChangeArrowheads="1"/>
            </p:cNvSpPr>
            <p:nvPr/>
          </p:nvSpPr>
          <p:spPr bwMode="auto">
            <a:xfrm>
              <a:off x="2531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683" name="Rectangle 19"/>
            <p:cNvSpPr>
              <a:spLocks noChangeArrowheads="1"/>
            </p:cNvSpPr>
            <p:nvPr/>
          </p:nvSpPr>
          <p:spPr bwMode="auto">
            <a:xfrm>
              <a:off x="2665" y="2508"/>
              <a:ext cx="10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FP</a:t>
              </a:r>
              <a:endParaRPr lang="en-US"/>
            </a:p>
          </p:txBody>
        </p:sp>
        <p:sp>
          <p:nvSpPr>
            <p:cNvPr id="497684" name="Rectangle 20"/>
            <p:cNvSpPr>
              <a:spLocks noChangeArrowheads="1"/>
            </p:cNvSpPr>
            <p:nvPr/>
          </p:nvSpPr>
          <p:spPr bwMode="auto">
            <a:xfrm>
              <a:off x="2645" y="2604"/>
              <a:ext cx="14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/>
            </a:p>
          </p:txBody>
        </p:sp>
        <p:sp>
          <p:nvSpPr>
            <p:cNvPr id="497685" name="Rectangle 21"/>
            <p:cNvSpPr>
              <a:spLocks noChangeArrowheads="1"/>
            </p:cNvSpPr>
            <p:nvPr/>
          </p:nvSpPr>
          <p:spPr bwMode="auto">
            <a:xfrm>
              <a:off x="2915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686" name="Rectangle 22"/>
            <p:cNvSpPr>
              <a:spLocks noChangeArrowheads="1"/>
            </p:cNvSpPr>
            <p:nvPr/>
          </p:nvSpPr>
          <p:spPr bwMode="auto">
            <a:xfrm>
              <a:off x="3049" y="2508"/>
              <a:ext cx="10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FP</a:t>
              </a:r>
              <a:endParaRPr lang="en-US"/>
            </a:p>
          </p:txBody>
        </p:sp>
        <p:sp>
          <p:nvSpPr>
            <p:cNvPr id="497687" name="Rectangle 23"/>
            <p:cNvSpPr>
              <a:spLocks noChangeArrowheads="1"/>
            </p:cNvSpPr>
            <p:nvPr/>
          </p:nvSpPr>
          <p:spPr bwMode="auto">
            <a:xfrm>
              <a:off x="2956" y="2604"/>
              <a:ext cx="15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Mult</a:t>
              </a:r>
              <a:endParaRPr lang="en-US"/>
            </a:p>
          </p:txBody>
        </p:sp>
        <p:sp>
          <p:nvSpPr>
            <p:cNvPr id="497688" name="Rectangle 24"/>
            <p:cNvSpPr>
              <a:spLocks noChangeArrowheads="1"/>
            </p:cNvSpPr>
            <p:nvPr/>
          </p:nvSpPr>
          <p:spPr bwMode="auto">
            <a:xfrm>
              <a:off x="3108" y="2604"/>
              <a:ext cx="13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/Div</a:t>
              </a:r>
              <a:endParaRPr lang="en-US"/>
            </a:p>
          </p:txBody>
        </p:sp>
        <p:sp>
          <p:nvSpPr>
            <p:cNvPr id="497689" name="Rectangle 25"/>
            <p:cNvSpPr>
              <a:spLocks noChangeArrowheads="1"/>
            </p:cNvSpPr>
            <p:nvPr/>
          </p:nvSpPr>
          <p:spPr bwMode="auto">
            <a:xfrm>
              <a:off x="3299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690" name="Rectangle 26"/>
            <p:cNvSpPr>
              <a:spLocks noChangeArrowheads="1"/>
            </p:cNvSpPr>
            <p:nvPr/>
          </p:nvSpPr>
          <p:spPr bwMode="auto">
            <a:xfrm>
              <a:off x="3396" y="2556"/>
              <a:ext cx="17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Load</a:t>
              </a:r>
              <a:endParaRPr lang="en-US"/>
            </a:p>
          </p:txBody>
        </p:sp>
        <p:sp>
          <p:nvSpPr>
            <p:cNvPr id="497691" name="Rectangle 27"/>
            <p:cNvSpPr>
              <a:spLocks noChangeArrowheads="1"/>
            </p:cNvSpPr>
            <p:nvPr/>
          </p:nvSpPr>
          <p:spPr bwMode="auto">
            <a:xfrm>
              <a:off x="3683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692" name="Rectangle 28"/>
            <p:cNvSpPr>
              <a:spLocks noChangeArrowheads="1"/>
            </p:cNvSpPr>
            <p:nvPr/>
          </p:nvSpPr>
          <p:spPr bwMode="auto">
            <a:xfrm>
              <a:off x="3773" y="2556"/>
              <a:ext cx="19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Store</a:t>
              </a:r>
              <a:endParaRPr lang="en-US"/>
            </a:p>
          </p:txBody>
        </p:sp>
        <p:sp>
          <p:nvSpPr>
            <p:cNvPr id="497696" name="Rectangle 32"/>
            <p:cNvSpPr>
              <a:spLocks noChangeArrowheads="1"/>
            </p:cNvSpPr>
            <p:nvPr/>
          </p:nvSpPr>
          <p:spPr bwMode="auto">
            <a:xfrm>
              <a:off x="3299" y="3414"/>
              <a:ext cx="721" cy="385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697" name="Rectangle 33"/>
            <p:cNvSpPr>
              <a:spLocks noChangeArrowheads="1"/>
            </p:cNvSpPr>
            <p:nvPr/>
          </p:nvSpPr>
          <p:spPr bwMode="auto">
            <a:xfrm>
              <a:off x="3579" y="3499"/>
              <a:ext cx="202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/>
            </a:p>
          </p:txBody>
        </p:sp>
        <p:sp>
          <p:nvSpPr>
            <p:cNvPr id="497698" name="Rectangle 34"/>
            <p:cNvSpPr>
              <a:spLocks noChangeArrowheads="1"/>
            </p:cNvSpPr>
            <p:nvPr/>
          </p:nvSpPr>
          <p:spPr bwMode="auto">
            <a:xfrm>
              <a:off x="3542" y="3614"/>
              <a:ext cx="27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Cache</a:t>
              </a:r>
              <a:endParaRPr lang="en-US"/>
            </a:p>
          </p:txBody>
        </p:sp>
        <p:grpSp>
          <p:nvGrpSpPr>
            <p:cNvPr id="497783" name="Group 119"/>
            <p:cNvGrpSpPr>
              <a:grpSpLocks/>
            </p:cNvGrpSpPr>
            <p:nvPr/>
          </p:nvGrpSpPr>
          <p:grpSpPr bwMode="auto">
            <a:xfrm>
              <a:off x="3349" y="2742"/>
              <a:ext cx="93" cy="672"/>
              <a:chOff x="3349" y="2742"/>
              <a:chExt cx="93" cy="672"/>
            </a:xfrm>
          </p:grpSpPr>
          <p:sp>
            <p:nvSpPr>
              <p:cNvPr id="497781" name="Rectangle 117"/>
              <p:cNvSpPr>
                <a:spLocks noChangeArrowheads="1"/>
              </p:cNvSpPr>
              <p:nvPr/>
            </p:nvSpPr>
            <p:spPr bwMode="auto">
              <a:xfrm>
                <a:off x="3386" y="2742"/>
                <a:ext cx="18" cy="5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782" name="Freeform 118"/>
              <p:cNvSpPr>
                <a:spLocks/>
              </p:cNvSpPr>
              <p:nvPr/>
            </p:nvSpPr>
            <p:spPr bwMode="auto">
              <a:xfrm>
                <a:off x="3349" y="3322"/>
                <a:ext cx="93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6" y="92"/>
                  </a:cxn>
                  <a:cxn ang="0">
                    <a:pos x="93" y="0"/>
                  </a:cxn>
                  <a:cxn ang="0">
                    <a:pos x="0" y="0"/>
                  </a:cxn>
                </a:cxnLst>
                <a:rect l="0" t="0" r="r" b="b"/>
                <a:pathLst>
                  <a:path w="93" h="92">
                    <a:moveTo>
                      <a:pt x="0" y="0"/>
                    </a:moveTo>
                    <a:lnTo>
                      <a:pt x="46" y="92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786" name="Group 122"/>
            <p:cNvGrpSpPr>
              <a:grpSpLocks/>
            </p:cNvGrpSpPr>
            <p:nvPr/>
          </p:nvGrpSpPr>
          <p:grpSpPr bwMode="auto">
            <a:xfrm>
              <a:off x="3486" y="2742"/>
              <a:ext cx="107" cy="672"/>
              <a:chOff x="3486" y="2742"/>
              <a:chExt cx="107" cy="672"/>
            </a:xfrm>
          </p:grpSpPr>
          <p:sp>
            <p:nvSpPr>
              <p:cNvPr id="497784" name="Rectangle 120"/>
              <p:cNvSpPr>
                <a:spLocks noChangeArrowheads="1"/>
              </p:cNvSpPr>
              <p:nvPr/>
            </p:nvSpPr>
            <p:spPr bwMode="auto">
              <a:xfrm>
                <a:off x="3527" y="2847"/>
                <a:ext cx="24" cy="56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785" name="Freeform 121"/>
              <p:cNvSpPr>
                <a:spLocks/>
              </p:cNvSpPr>
              <p:nvPr/>
            </p:nvSpPr>
            <p:spPr bwMode="auto">
              <a:xfrm>
                <a:off x="3486" y="2742"/>
                <a:ext cx="107" cy="108"/>
              </a:xfrm>
              <a:custGeom>
                <a:avLst/>
                <a:gdLst/>
                <a:ahLst/>
                <a:cxnLst>
                  <a:cxn ang="0">
                    <a:pos x="107" y="108"/>
                  </a:cxn>
                  <a:cxn ang="0">
                    <a:pos x="53" y="0"/>
                  </a:cxn>
                  <a:cxn ang="0">
                    <a:pos x="0" y="108"/>
                  </a:cxn>
                  <a:cxn ang="0">
                    <a:pos x="107" y="108"/>
                  </a:cxn>
                </a:cxnLst>
                <a:rect l="0" t="0" r="r" b="b"/>
                <a:pathLst>
                  <a:path w="107" h="108">
                    <a:moveTo>
                      <a:pt x="107" y="108"/>
                    </a:moveTo>
                    <a:lnTo>
                      <a:pt x="53" y="0"/>
                    </a:lnTo>
                    <a:lnTo>
                      <a:pt x="0" y="108"/>
                    </a:lnTo>
                    <a:lnTo>
                      <a:pt x="107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789" name="Group 125"/>
            <p:cNvGrpSpPr>
              <a:grpSpLocks/>
            </p:cNvGrpSpPr>
            <p:nvPr/>
          </p:nvGrpSpPr>
          <p:grpSpPr bwMode="auto">
            <a:xfrm>
              <a:off x="3733" y="2742"/>
              <a:ext cx="93" cy="672"/>
              <a:chOff x="3733" y="2742"/>
              <a:chExt cx="93" cy="672"/>
            </a:xfrm>
          </p:grpSpPr>
          <p:sp>
            <p:nvSpPr>
              <p:cNvPr id="497787" name="Rectangle 123"/>
              <p:cNvSpPr>
                <a:spLocks noChangeArrowheads="1"/>
              </p:cNvSpPr>
              <p:nvPr/>
            </p:nvSpPr>
            <p:spPr bwMode="auto">
              <a:xfrm>
                <a:off x="3770" y="2742"/>
                <a:ext cx="18" cy="5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788" name="Freeform 124"/>
              <p:cNvSpPr>
                <a:spLocks/>
              </p:cNvSpPr>
              <p:nvPr/>
            </p:nvSpPr>
            <p:spPr bwMode="auto">
              <a:xfrm>
                <a:off x="3733" y="3322"/>
                <a:ext cx="93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6" y="92"/>
                  </a:cxn>
                  <a:cxn ang="0">
                    <a:pos x="93" y="0"/>
                  </a:cxn>
                  <a:cxn ang="0">
                    <a:pos x="0" y="0"/>
                  </a:cxn>
                </a:cxnLst>
                <a:rect l="0" t="0" r="r" b="b"/>
                <a:pathLst>
                  <a:path w="93" h="92">
                    <a:moveTo>
                      <a:pt x="0" y="0"/>
                    </a:moveTo>
                    <a:lnTo>
                      <a:pt x="46" y="92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792" name="Group 128"/>
            <p:cNvGrpSpPr>
              <a:grpSpLocks/>
            </p:cNvGrpSpPr>
            <p:nvPr/>
          </p:nvGrpSpPr>
          <p:grpSpPr bwMode="auto">
            <a:xfrm>
              <a:off x="3870" y="2742"/>
              <a:ext cx="107" cy="672"/>
              <a:chOff x="3870" y="2742"/>
              <a:chExt cx="107" cy="672"/>
            </a:xfrm>
          </p:grpSpPr>
          <p:sp>
            <p:nvSpPr>
              <p:cNvPr id="497790" name="Rectangle 126"/>
              <p:cNvSpPr>
                <a:spLocks noChangeArrowheads="1"/>
              </p:cNvSpPr>
              <p:nvPr/>
            </p:nvSpPr>
            <p:spPr bwMode="auto">
              <a:xfrm>
                <a:off x="3911" y="2742"/>
                <a:ext cx="24" cy="56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791" name="Freeform 127"/>
              <p:cNvSpPr>
                <a:spLocks/>
              </p:cNvSpPr>
              <p:nvPr/>
            </p:nvSpPr>
            <p:spPr bwMode="auto">
              <a:xfrm>
                <a:off x="3870" y="3307"/>
                <a:ext cx="107" cy="1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" y="107"/>
                  </a:cxn>
                  <a:cxn ang="0">
                    <a:pos x="107" y="0"/>
                  </a:cxn>
                  <a:cxn ang="0">
                    <a:pos x="0" y="0"/>
                  </a:cxn>
                </a:cxnLst>
                <a:rect l="0" t="0" r="r" b="b"/>
                <a:pathLst>
                  <a:path w="107" h="107">
                    <a:moveTo>
                      <a:pt x="0" y="0"/>
                    </a:moveTo>
                    <a:lnTo>
                      <a:pt x="53" y="107"/>
                    </a:lnTo>
                    <a:lnTo>
                      <a:pt x="1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7799" name="Rectangle 135"/>
            <p:cNvSpPr>
              <a:spLocks noChangeArrowheads="1"/>
            </p:cNvSpPr>
            <p:nvPr/>
          </p:nvSpPr>
          <p:spPr bwMode="auto">
            <a:xfrm>
              <a:off x="1811" y="1848"/>
              <a:ext cx="6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800" name="Rectangle 136"/>
            <p:cNvSpPr>
              <a:spLocks noChangeArrowheads="1"/>
            </p:cNvSpPr>
            <p:nvPr/>
          </p:nvSpPr>
          <p:spPr bwMode="auto">
            <a:xfrm>
              <a:off x="1851" y="1824"/>
              <a:ext cx="54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Prediction</a:t>
              </a:r>
              <a:endParaRPr lang="en-US"/>
            </a:p>
          </p:txBody>
        </p:sp>
        <p:sp>
          <p:nvSpPr>
            <p:cNvPr id="497801" name="Rectangle 137"/>
            <p:cNvSpPr>
              <a:spLocks noChangeArrowheads="1"/>
            </p:cNvSpPr>
            <p:nvPr/>
          </p:nvSpPr>
          <p:spPr bwMode="auto">
            <a:xfrm>
              <a:off x="1896" y="1968"/>
              <a:ext cx="23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OK?</a:t>
              </a:r>
              <a:endParaRPr lang="en-US"/>
            </a:p>
          </p:txBody>
        </p:sp>
        <p:sp>
          <p:nvSpPr>
            <p:cNvPr id="497802" name="Rectangle 138"/>
            <p:cNvSpPr>
              <a:spLocks noChangeArrowheads="1"/>
            </p:cNvSpPr>
            <p:nvPr/>
          </p:nvSpPr>
          <p:spPr bwMode="auto">
            <a:xfrm>
              <a:off x="3875" y="3164"/>
              <a:ext cx="2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803" name="Rectangle 139"/>
            <p:cNvSpPr>
              <a:spLocks noChangeArrowheads="1"/>
            </p:cNvSpPr>
            <p:nvPr/>
          </p:nvSpPr>
          <p:spPr bwMode="auto">
            <a:xfrm>
              <a:off x="3950" y="3199"/>
              <a:ext cx="1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/>
            </a:p>
          </p:txBody>
        </p:sp>
        <p:sp>
          <p:nvSpPr>
            <p:cNvPr id="497804" name="Rectangle 140"/>
            <p:cNvSpPr>
              <a:spLocks noChangeArrowheads="1"/>
            </p:cNvSpPr>
            <p:nvPr/>
          </p:nvSpPr>
          <p:spPr bwMode="auto">
            <a:xfrm>
              <a:off x="3495" y="3159"/>
              <a:ext cx="2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805" name="Rectangle 141"/>
            <p:cNvSpPr>
              <a:spLocks noChangeArrowheads="1"/>
            </p:cNvSpPr>
            <p:nvPr/>
          </p:nvSpPr>
          <p:spPr bwMode="auto">
            <a:xfrm>
              <a:off x="3570" y="3194"/>
              <a:ext cx="1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/>
            </a:p>
          </p:txBody>
        </p:sp>
        <p:sp>
          <p:nvSpPr>
            <p:cNvPr id="497806" name="Rectangle 142"/>
            <p:cNvSpPr>
              <a:spLocks noChangeArrowheads="1"/>
            </p:cNvSpPr>
            <p:nvPr/>
          </p:nvSpPr>
          <p:spPr bwMode="auto">
            <a:xfrm>
              <a:off x="3137" y="3030"/>
              <a:ext cx="30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807" name="Rectangle 143"/>
            <p:cNvSpPr>
              <a:spLocks noChangeArrowheads="1"/>
            </p:cNvSpPr>
            <p:nvPr/>
          </p:nvSpPr>
          <p:spPr bwMode="auto">
            <a:xfrm>
              <a:off x="3212" y="3065"/>
              <a:ext cx="1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Addr</a:t>
              </a:r>
              <a:endParaRPr lang="en-US"/>
            </a:p>
          </p:txBody>
        </p:sp>
        <p:sp>
          <p:nvSpPr>
            <p:cNvPr id="497808" name="Rectangle 144"/>
            <p:cNvSpPr>
              <a:spLocks noChangeArrowheads="1"/>
            </p:cNvSpPr>
            <p:nvPr/>
          </p:nvSpPr>
          <p:spPr bwMode="auto">
            <a:xfrm>
              <a:off x="3380" y="3065"/>
              <a:ext cx="2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/>
            </a:p>
          </p:txBody>
        </p:sp>
        <p:sp>
          <p:nvSpPr>
            <p:cNvPr id="497809" name="Rectangle 145"/>
            <p:cNvSpPr>
              <a:spLocks noChangeArrowheads="1"/>
            </p:cNvSpPr>
            <p:nvPr/>
          </p:nvSpPr>
          <p:spPr bwMode="auto">
            <a:xfrm>
              <a:off x="3539" y="3020"/>
              <a:ext cx="30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810" name="Rectangle 146"/>
            <p:cNvSpPr>
              <a:spLocks noChangeArrowheads="1"/>
            </p:cNvSpPr>
            <p:nvPr/>
          </p:nvSpPr>
          <p:spPr bwMode="auto">
            <a:xfrm>
              <a:off x="3614" y="3055"/>
              <a:ext cx="1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Addr</a:t>
              </a:r>
              <a:endParaRPr lang="en-US"/>
            </a:p>
          </p:txBody>
        </p:sp>
        <p:sp>
          <p:nvSpPr>
            <p:cNvPr id="497811" name="Rectangle 147"/>
            <p:cNvSpPr>
              <a:spLocks noChangeArrowheads="1"/>
            </p:cNvSpPr>
            <p:nvPr/>
          </p:nvSpPr>
          <p:spPr bwMode="auto">
            <a:xfrm>
              <a:off x="3782" y="3055"/>
              <a:ext cx="2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/>
            </a:p>
          </p:txBody>
        </p:sp>
        <p:grpSp>
          <p:nvGrpSpPr>
            <p:cNvPr id="497814" name="Group 150"/>
            <p:cNvGrpSpPr>
              <a:grpSpLocks/>
            </p:cNvGrpSpPr>
            <p:nvPr/>
          </p:nvGrpSpPr>
          <p:grpSpPr bwMode="auto">
            <a:xfrm>
              <a:off x="1917" y="2310"/>
              <a:ext cx="77" cy="144"/>
              <a:chOff x="1917" y="2310"/>
              <a:chExt cx="77" cy="144"/>
            </a:xfrm>
          </p:grpSpPr>
          <p:sp>
            <p:nvSpPr>
              <p:cNvPr id="497812" name="Rectangle 148"/>
              <p:cNvSpPr>
                <a:spLocks noChangeArrowheads="1"/>
              </p:cNvSpPr>
              <p:nvPr/>
            </p:nvSpPr>
            <p:spPr bwMode="auto">
              <a:xfrm>
                <a:off x="1949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13" name="Freeform 149"/>
              <p:cNvSpPr>
                <a:spLocks/>
              </p:cNvSpPr>
              <p:nvPr/>
            </p:nvSpPr>
            <p:spPr bwMode="auto">
              <a:xfrm>
                <a:off x="1917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17" name="Group 153"/>
            <p:cNvGrpSpPr>
              <a:grpSpLocks/>
            </p:cNvGrpSpPr>
            <p:nvPr/>
          </p:nvGrpSpPr>
          <p:grpSpPr bwMode="auto">
            <a:xfrm>
              <a:off x="2685" y="2310"/>
              <a:ext cx="77" cy="144"/>
              <a:chOff x="2685" y="2310"/>
              <a:chExt cx="77" cy="144"/>
            </a:xfrm>
          </p:grpSpPr>
          <p:sp>
            <p:nvSpPr>
              <p:cNvPr id="497815" name="Rectangle 151"/>
              <p:cNvSpPr>
                <a:spLocks noChangeArrowheads="1"/>
              </p:cNvSpPr>
              <p:nvPr/>
            </p:nvSpPr>
            <p:spPr bwMode="auto">
              <a:xfrm>
                <a:off x="2717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16" name="Freeform 152"/>
              <p:cNvSpPr>
                <a:spLocks/>
              </p:cNvSpPr>
              <p:nvPr/>
            </p:nvSpPr>
            <p:spPr bwMode="auto">
              <a:xfrm>
                <a:off x="2685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20" name="Group 156"/>
            <p:cNvGrpSpPr>
              <a:grpSpLocks/>
            </p:cNvGrpSpPr>
            <p:nvPr/>
          </p:nvGrpSpPr>
          <p:grpSpPr bwMode="auto">
            <a:xfrm>
              <a:off x="3069" y="2310"/>
              <a:ext cx="77" cy="144"/>
              <a:chOff x="3069" y="2310"/>
              <a:chExt cx="77" cy="144"/>
            </a:xfrm>
          </p:grpSpPr>
          <p:sp>
            <p:nvSpPr>
              <p:cNvPr id="497818" name="Rectangle 154"/>
              <p:cNvSpPr>
                <a:spLocks noChangeArrowheads="1"/>
              </p:cNvSpPr>
              <p:nvPr/>
            </p:nvSpPr>
            <p:spPr bwMode="auto">
              <a:xfrm>
                <a:off x="3101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19" name="Freeform 155"/>
              <p:cNvSpPr>
                <a:spLocks/>
              </p:cNvSpPr>
              <p:nvPr/>
            </p:nvSpPr>
            <p:spPr bwMode="auto">
              <a:xfrm>
                <a:off x="3069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23" name="Group 159"/>
            <p:cNvGrpSpPr>
              <a:grpSpLocks/>
            </p:cNvGrpSpPr>
            <p:nvPr/>
          </p:nvGrpSpPr>
          <p:grpSpPr bwMode="auto">
            <a:xfrm>
              <a:off x="3453" y="2310"/>
              <a:ext cx="77" cy="144"/>
              <a:chOff x="3453" y="2310"/>
              <a:chExt cx="77" cy="144"/>
            </a:xfrm>
          </p:grpSpPr>
          <p:sp>
            <p:nvSpPr>
              <p:cNvPr id="497821" name="Rectangle 157"/>
              <p:cNvSpPr>
                <a:spLocks noChangeArrowheads="1"/>
              </p:cNvSpPr>
              <p:nvPr/>
            </p:nvSpPr>
            <p:spPr bwMode="auto">
              <a:xfrm>
                <a:off x="3485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22" name="Freeform 158"/>
              <p:cNvSpPr>
                <a:spLocks/>
              </p:cNvSpPr>
              <p:nvPr/>
            </p:nvSpPr>
            <p:spPr bwMode="auto">
              <a:xfrm>
                <a:off x="3453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26" name="Group 162"/>
            <p:cNvGrpSpPr>
              <a:grpSpLocks/>
            </p:cNvGrpSpPr>
            <p:nvPr/>
          </p:nvGrpSpPr>
          <p:grpSpPr bwMode="auto">
            <a:xfrm>
              <a:off x="3837" y="2310"/>
              <a:ext cx="77" cy="144"/>
              <a:chOff x="3837" y="2310"/>
              <a:chExt cx="77" cy="144"/>
            </a:xfrm>
          </p:grpSpPr>
          <p:sp>
            <p:nvSpPr>
              <p:cNvPr id="497824" name="Rectangle 160"/>
              <p:cNvSpPr>
                <a:spLocks noChangeArrowheads="1"/>
              </p:cNvSpPr>
              <p:nvPr/>
            </p:nvSpPr>
            <p:spPr bwMode="auto">
              <a:xfrm>
                <a:off x="3869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25" name="Freeform 161"/>
              <p:cNvSpPr>
                <a:spLocks/>
              </p:cNvSpPr>
              <p:nvPr/>
            </p:nvSpPr>
            <p:spPr bwMode="auto">
              <a:xfrm>
                <a:off x="3837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7827" name="Rectangle 163"/>
            <p:cNvSpPr>
              <a:spLocks noChangeArrowheads="1"/>
            </p:cNvSpPr>
            <p:nvPr/>
          </p:nvSpPr>
          <p:spPr bwMode="auto">
            <a:xfrm>
              <a:off x="1955" y="2301"/>
              <a:ext cx="1920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828" name="Rectangle 164"/>
            <p:cNvSpPr>
              <a:spLocks noChangeArrowheads="1"/>
            </p:cNvSpPr>
            <p:nvPr/>
          </p:nvSpPr>
          <p:spPr bwMode="auto">
            <a:xfrm>
              <a:off x="2147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829" name="Rectangle 165"/>
            <p:cNvSpPr>
              <a:spLocks noChangeArrowheads="1"/>
            </p:cNvSpPr>
            <p:nvPr/>
          </p:nvSpPr>
          <p:spPr bwMode="auto">
            <a:xfrm>
              <a:off x="2191" y="2508"/>
              <a:ext cx="28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General</a:t>
              </a:r>
              <a:endParaRPr lang="en-US"/>
            </a:p>
          </p:txBody>
        </p:sp>
        <p:sp>
          <p:nvSpPr>
            <p:cNvPr id="497830" name="Rectangle 166"/>
            <p:cNvSpPr>
              <a:spLocks noChangeArrowheads="1"/>
            </p:cNvSpPr>
            <p:nvPr/>
          </p:nvSpPr>
          <p:spPr bwMode="auto">
            <a:xfrm>
              <a:off x="2209" y="2604"/>
              <a:ext cx="247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Integer</a:t>
              </a:r>
              <a:endParaRPr lang="en-US"/>
            </a:p>
          </p:txBody>
        </p:sp>
        <p:grpSp>
          <p:nvGrpSpPr>
            <p:cNvPr id="497833" name="Group 169"/>
            <p:cNvGrpSpPr>
              <a:grpSpLocks/>
            </p:cNvGrpSpPr>
            <p:nvPr/>
          </p:nvGrpSpPr>
          <p:grpSpPr bwMode="auto">
            <a:xfrm>
              <a:off x="2301" y="2310"/>
              <a:ext cx="77" cy="144"/>
              <a:chOff x="2301" y="2310"/>
              <a:chExt cx="77" cy="144"/>
            </a:xfrm>
          </p:grpSpPr>
          <p:sp>
            <p:nvSpPr>
              <p:cNvPr id="497831" name="Rectangle 167"/>
              <p:cNvSpPr>
                <a:spLocks noChangeArrowheads="1"/>
              </p:cNvSpPr>
              <p:nvPr/>
            </p:nvSpPr>
            <p:spPr bwMode="auto">
              <a:xfrm>
                <a:off x="2333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32" name="Freeform 168"/>
              <p:cNvSpPr>
                <a:spLocks/>
              </p:cNvSpPr>
              <p:nvPr/>
            </p:nvSpPr>
            <p:spPr bwMode="auto">
              <a:xfrm>
                <a:off x="2301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7834" name="Rectangle 170"/>
            <p:cNvSpPr>
              <a:spLocks noChangeArrowheads="1"/>
            </p:cNvSpPr>
            <p:nvPr/>
          </p:nvSpPr>
          <p:spPr bwMode="auto">
            <a:xfrm>
              <a:off x="1523" y="2976"/>
              <a:ext cx="249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7838" name="Group 174"/>
            <p:cNvGrpSpPr>
              <a:grpSpLocks/>
            </p:cNvGrpSpPr>
            <p:nvPr/>
          </p:nvGrpSpPr>
          <p:grpSpPr bwMode="auto">
            <a:xfrm>
              <a:off x="1874" y="2742"/>
              <a:ext cx="67" cy="240"/>
              <a:chOff x="1874" y="2742"/>
              <a:chExt cx="67" cy="240"/>
            </a:xfrm>
          </p:grpSpPr>
          <p:sp>
            <p:nvSpPr>
              <p:cNvPr id="497835" name="Line 171"/>
              <p:cNvSpPr>
                <a:spLocks noChangeShapeType="1"/>
              </p:cNvSpPr>
              <p:nvPr/>
            </p:nvSpPr>
            <p:spPr bwMode="auto">
              <a:xfrm>
                <a:off x="190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36" name="Freeform 172"/>
              <p:cNvSpPr>
                <a:spLocks/>
              </p:cNvSpPr>
              <p:nvPr/>
            </p:nvSpPr>
            <p:spPr bwMode="auto">
              <a:xfrm>
                <a:off x="187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37" name="Freeform 173"/>
              <p:cNvSpPr>
                <a:spLocks/>
              </p:cNvSpPr>
              <p:nvPr/>
            </p:nvSpPr>
            <p:spPr bwMode="auto">
              <a:xfrm>
                <a:off x="187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42" name="Group 178"/>
            <p:cNvGrpSpPr>
              <a:grpSpLocks/>
            </p:cNvGrpSpPr>
            <p:nvPr/>
          </p:nvGrpSpPr>
          <p:grpSpPr bwMode="auto">
            <a:xfrm>
              <a:off x="2642" y="2742"/>
              <a:ext cx="67" cy="240"/>
              <a:chOff x="2642" y="2742"/>
              <a:chExt cx="67" cy="240"/>
            </a:xfrm>
          </p:grpSpPr>
          <p:sp>
            <p:nvSpPr>
              <p:cNvPr id="497839" name="Line 175"/>
              <p:cNvSpPr>
                <a:spLocks noChangeShapeType="1"/>
              </p:cNvSpPr>
              <p:nvPr/>
            </p:nvSpPr>
            <p:spPr bwMode="auto">
              <a:xfrm>
                <a:off x="2675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40" name="Freeform 176"/>
              <p:cNvSpPr>
                <a:spLocks/>
              </p:cNvSpPr>
              <p:nvPr/>
            </p:nvSpPr>
            <p:spPr bwMode="auto">
              <a:xfrm>
                <a:off x="2642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41" name="Freeform 177"/>
              <p:cNvSpPr>
                <a:spLocks/>
              </p:cNvSpPr>
              <p:nvPr/>
            </p:nvSpPr>
            <p:spPr bwMode="auto">
              <a:xfrm>
                <a:off x="2642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46" name="Group 182"/>
            <p:cNvGrpSpPr>
              <a:grpSpLocks/>
            </p:cNvGrpSpPr>
            <p:nvPr/>
          </p:nvGrpSpPr>
          <p:grpSpPr bwMode="auto">
            <a:xfrm>
              <a:off x="3026" y="2742"/>
              <a:ext cx="67" cy="240"/>
              <a:chOff x="3026" y="2742"/>
              <a:chExt cx="67" cy="240"/>
            </a:xfrm>
          </p:grpSpPr>
          <p:sp>
            <p:nvSpPr>
              <p:cNvPr id="497843" name="Line 179"/>
              <p:cNvSpPr>
                <a:spLocks noChangeShapeType="1"/>
              </p:cNvSpPr>
              <p:nvPr/>
            </p:nvSpPr>
            <p:spPr bwMode="auto">
              <a:xfrm>
                <a:off x="3059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44" name="Freeform 180"/>
              <p:cNvSpPr>
                <a:spLocks/>
              </p:cNvSpPr>
              <p:nvPr/>
            </p:nvSpPr>
            <p:spPr bwMode="auto">
              <a:xfrm>
                <a:off x="3026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45" name="Freeform 181"/>
              <p:cNvSpPr>
                <a:spLocks/>
              </p:cNvSpPr>
              <p:nvPr/>
            </p:nvSpPr>
            <p:spPr bwMode="auto">
              <a:xfrm>
                <a:off x="3026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50" name="Group 186"/>
            <p:cNvGrpSpPr>
              <a:grpSpLocks/>
            </p:cNvGrpSpPr>
            <p:nvPr/>
          </p:nvGrpSpPr>
          <p:grpSpPr bwMode="auto">
            <a:xfrm>
              <a:off x="3410" y="2742"/>
              <a:ext cx="67" cy="240"/>
              <a:chOff x="3410" y="2742"/>
              <a:chExt cx="67" cy="240"/>
            </a:xfrm>
          </p:grpSpPr>
          <p:sp>
            <p:nvSpPr>
              <p:cNvPr id="497847" name="Line 183"/>
              <p:cNvSpPr>
                <a:spLocks noChangeShapeType="1"/>
              </p:cNvSpPr>
              <p:nvPr/>
            </p:nvSpPr>
            <p:spPr bwMode="auto">
              <a:xfrm>
                <a:off x="3443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48" name="Freeform 184"/>
              <p:cNvSpPr>
                <a:spLocks/>
              </p:cNvSpPr>
              <p:nvPr/>
            </p:nvSpPr>
            <p:spPr bwMode="auto">
              <a:xfrm>
                <a:off x="3410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49" name="Freeform 185"/>
              <p:cNvSpPr>
                <a:spLocks/>
              </p:cNvSpPr>
              <p:nvPr/>
            </p:nvSpPr>
            <p:spPr bwMode="auto">
              <a:xfrm>
                <a:off x="3410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54" name="Group 190"/>
            <p:cNvGrpSpPr>
              <a:grpSpLocks/>
            </p:cNvGrpSpPr>
            <p:nvPr/>
          </p:nvGrpSpPr>
          <p:grpSpPr bwMode="auto">
            <a:xfrm>
              <a:off x="3794" y="2742"/>
              <a:ext cx="67" cy="240"/>
              <a:chOff x="3794" y="2742"/>
              <a:chExt cx="67" cy="240"/>
            </a:xfrm>
          </p:grpSpPr>
          <p:sp>
            <p:nvSpPr>
              <p:cNvPr id="497851" name="Line 187"/>
              <p:cNvSpPr>
                <a:spLocks noChangeShapeType="1"/>
              </p:cNvSpPr>
              <p:nvPr/>
            </p:nvSpPr>
            <p:spPr bwMode="auto">
              <a:xfrm>
                <a:off x="382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52" name="Freeform 188"/>
              <p:cNvSpPr>
                <a:spLocks/>
              </p:cNvSpPr>
              <p:nvPr/>
            </p:nvSpPr>
            <p:spPr bwMode="auto">
              <a:xfrm>
                <a:off x="379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53" name="Freeform 189"/>
              <p:cNvSpPr>
                <a:spLocks/>
              </p:cNvSpPr>
              <p:nvPr/>
            </p:nvSpPr>
            <p:spPr bwMode="auto">
              <a:xfrm>
                <a:off x="379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58" name="Group 194"/>
            <p:cNvGrpSpPr>
              <a:grpSpLocks/>
            </p:cNvGrpSpPr>
            <p:nvPr/>
          </p:nvGrpSpPr>
          <p:grpSpPr bwMode="auto">
            <a:xfrm>
              <a:off x="2258" y="2742"/>
              <a:ext cx="67" cy="240"/>
              <a:chOff x="2258" y="2742"/>
              <a:chExt cx="67" cy="240"/>
            </a:xfrm>
          </p:grpSpPr>
          <p:sp>
            <p:nvSpPr>
              <p:cNvPr id="497855" name="Line 191"/>
              <p:cNvSpPr>
                <a:spLocks noChangeShapeType="1"/>
              </p:cNvSpPr>
              <p:nvPr/>
            </p:nvSpPr>
            <p:spPr bwMode="auto">
              <a:xfrm>
                <a:off x="2291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56" name="Freeform 192"/>
              <p:cNvSpPr>
                <a:spLocks/>
              </p:cNvSpPr>
              <p:nvPr/>
            </p:nvSpPr>
            <p:spPr bwMode="auto">
              <a:xfrm>
                <a:off x="2258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57" name="Freeform 193"/>
              <p:cNvSpPr>
                <a:spLocks/>
              </p:cNvSpPr>
              <p:nvPr/>
            </p:nvSpPr>
            <p:spPr bwMode="auto">
              <a:xfrm>
                <a:off x="2258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62" name="Group 198"/>
            <p:cNvGrpSpPr>
              <a:grpSpLocks/>
            </p:cNvGrpSpPr>
            <p:nvPr/>
          </p:nvGrpSpPr>
          <p:grpSpPr bwMode="auto">
            <a:xfrm>
              <a:off x="1874" y="2742"/>
              <a:ext cx="67" cy="240"/>
              <a:chOff x="1874" y="2742"/>
              <a:chExt cx="67" cy="240"/>
            </a:xfrm>
          </p:grpSpPr>
          <p:sp>
            <p:nvSpPr>
              <p:cNvPr id="497859" name="Line 195"/>
              <p:cNvSpPr>
                <a:spLocks noChangeShapeType="1"/>
              </p:cNvSpPr>
              <p:nvPr/>
            </p:nvSpPr>
            <p:spPr bwMode="auto">
              <a:xfrm>
                <a:off x="190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60" name="Freeform 196"/>
              <p:cNvSpPr>
                <a:spLocks/>
              </p:cNvSpPr>
              <p:nvPr/>
            </p:nvSpPr>
            <p:spPr bwMode="auto">
              <a:xfrm>
                <a:off x="187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61" name="Freeform 197"/>
              <p:cNvSpPr>
                <a:spLocks/>
              </p:cNvSpPr>
              <p:nvPr/>
            </p:nvSpPr>
            <p:spPr bwMode="auto">
              <a:xfrm>
                <a:off x="187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66" name="Group 202"/>
            <p:cNvGrpSpPr>
              <a:grpSpLocks/>
            </p:cNvGrpSpPr>
            <p:nvPr/>
          </p:nvGrpSpPr>
          <p:grpSpPr bwMode="auto">
            <a:xfrm>
              <a:off x="2642" y="2742"/>
              <a:ext cx="67" cy="240"/>
              <a:chOff x="2642" y="2742"/>
              <a:chExt cx="67" cy="240"/>
            </a:xfrm>
          </p:grpSpPr>
          <p:sp>
            <p:nvSpPr>
              <p:cNvPr id="497863" name="Line 199"/>
              <p:cNvSpPr>
                <a:spLocks noChangeShapeType="1"/>
              </p:cNvSpPr>
              <p:nvPr/>
            </p:nvSpPr>
            <p:spPr bwMode="auto">
              <a:xfrm>
                <a:off x="2675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64" name="Freeform 200"/>
              <p:cNvSpPr>
                <a:spLocks/>
              </p:cNvSpPr>
              <p:nvPr/>
            </p:nvSpPr>
            <p:spPr bwMode="auto">
              <a:xfrm>
                <a:off x="2642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65" name="Freeform 201"/>
              <p:cNvSpPr>
                <a:spLocks/>
              </p:cNvSpPr>
              <p:nvPr/>
            </p:nvSpPr>
            <p:spPr bwMode="auto">
              <a:xfrm>
                <a:off x="2642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70" name="Group 206"/>
            <p:cNvGrpSpPr>
              <a:grpSpLocks/>
            </p:cNvGrpSpPr>
            <p:nvPr/>
          </p:nvGrpSpPr>
          <p:grpSpPr bwMode="auto">
            <a:xfrm>
              <a:off x="3026" y="2742"/>
              <a:ext cx="67" cy="240"/>
              <a:chOff x="3026" y="2742"/>
              <a:chExt cx="67" cy="240"/>
            </a:xfrm>
          </p:grpSpPr>
          <p:sp>
            <p:nvSpPr>
              <p:cNvPr id="497867" name="Line 203"/>
              <p:cNvSpPr>
                <a:spLocks noChangeShapeType="1"/>
              </p:cNvSpPr>
              <p:nvPr/>
            </p:nvSpPr>
            <p:spPr bwMode="auto">
              <a:xfrm>
                <a:off x="3059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68" name="Freeform 204"/>
              <p:cNvSpPr>
                <a:spLocks/>
              </p:cNvSpPr>
              <p:nvPr/>
            </p:nvSpPr>
            <p:spPr bwMode="auto">
              <a:xfrm>
                <a:off x="3026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69" name="Freeform 205"/>
              <p:cNvSpPr>
                <a:spLocks/>
              </p:cNvSpPr>
              <p:nvPr/>
            </p:nvSpPr>
            <p:spPr bwMode="auto">
              <a:xfrm>
                <a:off x="3026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74" name="Group 210"/>
            <p:cNvGrpSpPr>
              <a:grpSpLocks/>
            </p:cNvGrpSpPr>
            <p:nvPr/>
          </p:nvGrpSpPr>
          <p:grpSpPr bwMode="auto">
            <a:xfrm>
              <a:off x="3410" y="2742"/>
              <a:ext cx="67" cy="240"/>
              <a:chOff x="3410" y="2742"/>
              <a:chExt cx="67" cy="240"/>
            </a:xfrm>
          </p:grpSpPr>
          <p:sp>
            <p:nvSpPr>
              <p:cNvPr id="497871" name="Line 207"/>
              <p:cNvSpPr>
                <a:spLocks noChangeShapeType="1"/>
              </p:cNvSpPr>
              <p:nvPr/>
            </p:nvSpPr>
            <p:spPr bwMode="auto">
              <a:xfrm>
                <a:off x="3443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72" name="Freeform 208"/>
              <p:cNvSpPr>
                <a:spLocks/>
              </p:cNvSpPr>
              <p:nvPr/>
            </p:nvSpPr>
            <p:spPr bwMode="auto">
              <a:xfrm>
                <a:off x="3410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73" name="Freeform 209"/>
              <p:cNvSpPr>
                <a:spLocks/>
              </p:cNvSpPr>
              <p:nvPr/>
            </p:nvSpPr>
            <p:spPr bwMode="auto">
              <a:xfrm>
                <a:off x="3410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78" name="Group 214"/>
            <p:cNvGrpSpPr>
              <a:grpSpLocks/>
            </p:cNvGrpSpPr>
            <p:nvPr/>
          </p:nvGrpSpPr>
          <p:grpSpPr bwMode="auto">
            <a:xfrm>
              <a:off x="3794" y="2742"/>
              <a:ext cx="67" cy="240"/>
              <a:chOff x="3794" y="2742"/>
              <a:chExt cx="67" cy="240"/>
            </a:xfrm>
          </p:grpSpPr>
          <p:sp>
            <p:nvSpPr>
              <p:cNvPr id="497875" name="Line 211"/>
              <p:cNvSpPr>
                <a:spLocks noChangeShapeType="1"/>
              </p:cNvSpPr>
              <p:nvPr/>
            </p:nvSpPr>
            <p:spPr bwMode="auto">
              <a:xfrm>
                <a:off x="382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76" name="Freeform 212"/>
              <p:cNvSpPr>
                <a:spLocks/>
              </p:cNvSpPr>
              <p:nvPr/>
            </p:nvSpPr>
            <p:spPr bwMode="auto">
              <a:xfrm>
                <a:off x="379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77" name="Freeform 213"/>
              <p:cNvSpPr>
                <a:spLocks/>
              </p:cNvSpPr>
              <p:nvPr/>
            </p:nvSpPr>
            <p:spPr bwMode="auto">
              <a:xfrm>
                <a:off x="379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7882" name="Group 218"/>
            <p:cNvGrpSpPr>
              <a:grpSpLocks/>
            </p:cNvGrpSpPr>
            <p:nvPr/>
          </p:nvGrpSpPr>
          <p:grpSpPr bwMode="auto">
            <a:xfrm>
              <a:off x="2258" y="2742"/>
              <a:ext cx="67" cy="240"/>
              <a:chOff x="2258" y="2742"/>
              <a:chExt cx="67" cy="240"/>
            </a:xfrm>
          </p:grpSpPr>
          <p:sp>
            <p:nvSpPr>
              <p:cNvPr id="497879" name="Line 215"/>
              <p:cNvSpPr>
                <a:spLocks noChangeShapeType="1"/>
              </p:cNvSpPr>
              <p:nvPr/>
            </p:nvSpPr>
            <p:spPr bwMode="auto">
              <a:xfrm>
                <a:off x="2291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80" name="Freeform 216"/>
              <p:cNvSpPr>
                <a:spLocks/>
              </p:cNvSpPr>
              <p:nvPr/>
            </p:nvSpPr>
            <p:spPr bwMode="auto">
              <a:xfrm>
                <a:off x="2258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881" name="Freeform 217"/>
              <p:cNvSpPr>
                <a:spLocks/>
              </p:cNvSpPr>
              <p:nvPr/>
            </p:nvSpPr>
            <p:spPr bwMode="auto">
              <a:xfrm>
                <a:off x="2258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7883" name="Rectangle 219"/>
            <p:cNvSpPr>
              <a:spLocks noChangeArrowheads="1"/>
            </p:cNvSpPr>
            <p:nvPr/>
          </p:nvSpPr>
          <p:spPr bwMode="auto">
            <a:xfrm>
              <a:off x="2051" y="2982"/>
              <a:ext cx="75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884" name="Rectangle 220"/>
            <p:cNvSpPr>
              <a:spLocks noChangeArrowheads="1"/>
            </p:cNvSpPr>
            <p:nvPr/>
          </p:nvSpPr>
          <p:spPr bwMode="auto">
            <a:xfrm>
              <a:off x="2126" y="3017"/>
              <a:ext cx="637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Operation Results</a:t>
              </a:r>
              <a:endParaRPr lang="en-US"/>
            </a:p>
          </p:txBody>
        </p:sp>
        <p:sp>
          <p:nvSpPr>
            <p:cNvPr id="497901" name="Rectangle 237"/>
            <p:cNvSpPr>
              <a:spLocks noChangeArrowheads="1"/>
            </p:cNvSpPr>
            <p:nvPr/>
          </p:nvSpPr>
          <p:spPr bwMode="auto">
            <a:xfrm>
              <a:off x="1104" y="1838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7911" name="Group 247"/>
            <p:cNvGrpSpPr>
              <a:grpSpLocks/>
            </p:cNvGrpSpPr>
            <p:nvPr/>
          </p:nvGrpSpPr>
          <p:grpSpPr bwMode="auto">
            <a:xfrm>
              <a:off x="1056" y="1824"/>
              <a:ext cx="447" cy="255"/>
              <a:chOff x="1189" y="1871"/>
              <a:chExt cx="447" cy="255"/>
            </a:xfrm>
          </p:grpSpPr>
          <p:sp>
            <p:nvSpPr>
              <p:cNvPr id="497902" name="Rectangle 238"/>
              <p:cNvSpPr>
                <a:spLocks noChangeArrowheads="1"/>
              </p:cNvSpPr>
              <p:nvPr/>
            </p:nvSpPr>
            <p:spPr bwMode="auto">
              <a:xfrm>
                <a:off x="1189" y="1871"/>
                <a:ext cx="44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 charset="0"/>
                  </a:rPr>
                  <a:t>Register</a:t>
                </a:r>
                <a:endParaRPr lang="en-US"/>
              </a:p>
            </p:txBody>
          </p:sp>
          <p:sp>
            <p:nvSpPr>
              <p:cNvPr id="497903" name="Rectangle 239"/>
              <p:cNvSpPr>
                <a:spLocks noChangeArrowheads="1"/>
              </p:cNvSpPr>
              <p:nvPr/>
            </p:nvSpPr>
            <p:spPr bwMode="auto">
              <a:xfrm>
                <a:off x="1196" y="2005"/>
                <a:ext cx="44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 charset="0"/>
                  </a:rPr>
                  <a:t>Updates</a:t>
                </a:r>
                <a:endParaRPr lang="en-US"/>
              </a:p>
            </p:txBody>
          </p:sp>
        </p:grpSp>
        <p:sp>
          <p:nvSpPr>
            <p:cNvPr id="497912" name="Line 248"/>
            <p:cNvSpPr>
              <a:spLocks noChangeShapeType="1"/>
            </p:cNvSpPr>
            <p:nvPr/>
          </p:nvSpPr>
          <p:spPr bwMode="auto">
            <a:xfrm flipV="1">
              <a:off x="1584" y="1968"/>
              <a:ext cx="0" cy="100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97913" name="Line 249"/>
            <p:cNvSpPr>
              <a:spLocks noChangeShapeType="1"/>
            </p:cNvSpPr>
            <p:nvPr/>
          </p:nvSpPr>
          <p:spPr bwMode="auto">
            <a:xfrm flipV="1">
              <a:off x="1824" y="1968"/>
              <a:ext cx="0" cy="48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97914" name="Line 250"/>
            <p:cNvSpPr>
              <a:spLocks noChangeShapeType="1"/>
            </p:cNvSpPr>
            <p:nvPr/>
          </p:nvSpPr>
          <p:spPr bwMode="auto">
            <a:xfrm>
              <a:off x="2880" y="1824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97915" name="Rectangle 251"/>
            <p:cNvSpPr>
              <a:spLocks noChangeArrowheads="1"/>
            </p:cNvSpPr>
            <p:nvPr/>
          </p:nvSpPr>
          <p:spPr bwMode="auto">
            <a:xfrm>
              <a:off x="2907" y="1872"/>
              <a:ext cx="58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Operations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53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34963"/>
            <a:ext cx="7439025" cy="571500"/>
          </a:xfrm>
        </p:spPr>
        <p:txBody>
          <a:bodyPr/>
          <a:lstStyle/>
          <a:p>
            <a:r>
              <a:rPr lang="en-US" dirty="0"/>
              <a:t>CPU Capabilities of </a:t>
            </a:r>
            <a:r>
              <a:rPr lang="en-US" dirty="0" smtClean="0"/>
              <a:t>Intel iCore7</a:t>
            </a:r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94688" cy="5213350"/>
          </a:xfrm>
        </p:spPr>
        <p:txBody>
          <a:bodyPr/>
          <a:lstStyle/>
          <a:p>
            <a:pPr marL="223838" indent="-223838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2000" dirty="0"/>
              <a:t>Multiple Instructions Can Execute in Parallel</a:t>
            </a:r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/>
              <a:t>1 load</a:t>
            </a:r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/>
              <a:t>1 store</a:t>
            </a:r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 smtClean="0"/>
              <a:t>1 FP multiplication or division</a:t>
            </a:r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 smtClean="0"/>
              <a:t>1 FP addition</a:t>
            </a:r>
            <a:endParaRPr lang="en-US" sz="1800" dirty="0"/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 smtClean="0"/>
              <a:t>&gt; 1 integer operation</a:t>
            </a:r>
            <a:endParaRPr lang="en-US" sz="1800" dirty="0"/>
          </a:p>
          <a:p>
            <a:pPr marL="223838" indent="-223838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2000" dirty="0"/>
              <a:t>Some Instructions Take &gt; 1 Cycle, but Can be Pipelined</a:t>
            </a:r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/>
              <a:t>Instruction	Latency	Cycles/Issue</a:t>
            </a:r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/>
              <a:t>Load / Store	3	1</a:t>
            </a:r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/>
              <a:t>Integer Multiply	</a:t>
            </a:r>
            <a:r>
              <a:rPr lang="en-US" sz="1800" dirty="0" smtClean="0"/>
              <a:t>3</a:t>
            </a:r>
            <a:r>
              <a:rPr lang="en-US" sz="1800" dirty="0"/>
              <a:t>	1</a:t>
            </a:r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/>
              <a:t>Integer Divide	</a:t>
            </a:r>
            <a:r>
              <a:rPr lang="en-US" sz="1800" dirty="0" smtClean="0"/>
              <a:t>11—21	5—13</a:t>
            </a:r>
            <a:endParaRPr lang="en-US" sz="1800" dirty="0"/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/>
              <a:t>Double/Single FP Multiply	</a:t>
            </a:r>
            <a:r>
              <a:rPr lang="en-US" sz="1800" dirty="0" smtClean="0"/>
              <a:t>4</a:t>
            </a:r>
            <a:r>
              <a:rPr lang="en-US" sz="1800" dirty="0"/>
              <a:t>	</a:t>
            </a:r>
            <a:r>
              <a:rPr lang="en-US" sz="1800" dirty="0" smtClean="0"/>
              <a:t>1</a:t>
            </a:r>
            <a:endParaRPr lang="en-US" sz="1800" dirty="0"/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/>
              <a:t>Double/Single FP Add	3	1</a:t>
            </a:r>
          </a:p>
          <a:p>
            <a:pPr marL="560388" lvl="1" indent="-222250" defTabSz="895350">
              <a:tabLst>
                <a:tab pos="114300" algn="l"/>
                <a:tab pos="4229100" algn="r"/>
                <a:tab pos="6172200" algn="r"/>
              </a:tabLst>
            </a:pPr>
            <a:r>
              <a:rPr lang="en-US" sz="1800" dirty="0"/>
              <a:t>Double/Single FP Divide	</a:t>
            </a:r>
            <a:r>
              <a:rPr lang="en-US" sz="1800" dirty="0" smtClean="0"/>
              <a:t>10—15	6—11</a:t>
            </a:r>
            <a:endParaRPr lang="en-US" sz="1800" dirty="0"/>
          </a:p>
          <a:p>
            <a:pPr marL="223838" indent="-223838" defTabSz="895350">
              <a:tabLst>
                <a:tab pos="114300" algn="l"/>
                <a:tab pos="4229100" algn="r"/>
                <a:tab pos="6172200" algn="r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858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High-Performance Branch </a:t>
            </a:r>
            <a:r>
              <a:rPr lang="en-US" dirty="0"/>
              <a:t>Prediction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Critical to Performance</a:t>
            </a:r>
          </a:p>
          <a:p>
            <a:pPr lvl="1"/>
            <a:r>
              <a:rPr lang="en-US" dirty="0" smtClean="0"/>
              <a:t>Typically 11–15 </a:t>
            </a:r>
            <a:r>
              <a:rPr lang="en-US" dirty="0"/>
              <a:t>cycle penalty for </a:t>
            </a:r>
            <a:r>
              <a:rPr lang="en-US" dirty="0" err="1"/>
              <a:t>misprediction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Branch </a:t>
            </a:r>
            <a:r>
              <a:rPr lang="en-US" dirty="0"/>
              <a:t>Target Buffer</a:t>
            </a:r>
          </a:p>
          <a:p>
            <a:pPr lvl="1"/>
            <a:r>
              <a:rPr lang="en-US" dirty="0"/>
              <a:t>512 entries</a:t>
            </a:r>
          </a:p>
          <a:p>
            <a:pPr lvl="1"/>
            <a:r>
              <a:rPr lang="en-US" dirty="0"/>
              <a:t>4 bits of history</a:t>
            </a:r>
          </a:p>
          <a:p>
            <a:pPr lvl="1"/>
            <a:r>
              <a:rPr lang="en-US" dirty="0"/>
              <a:t>Adaptive algorithm</a:t>
            </a:r>
          </a:p>
          <a:p>
            <a:pPr lvl="2"/>
            <a:r>
              <a:rPr lang="en-US" dirty="0"/>
              <a:t>Can recognize repeated patterns, e.g., alternating taken–not </a:t>
            </a:r>
            <a:r>
              <a:rPr lang="en-US" dirty="0" smtClean="0"/>
              <a:t>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162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Branch Prediction</a:t>
            </a:r>
          </a:p>
        </p:txBody>
      </p:sp>
      <p:sp>
        <p:nvSpPr>
          <p:cNvPr id="504859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Branch History </a:t>
            </a:r>
          </a:p>
          <a:p>
            <a:pPr lvl="1"/>
            <a:r>
              <a:rPr lang="en-US"/>
              <a:t>Encode information about prior history of branch instructions</a:t>
            </a:r>
          </a:p>
          <a:p>
            <a:pPr lvl="1"/>
            <a:r>
              <a:rPr lang="en-US"/>
              <a:t>Predict whether or not branch will be taken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State Machine</a:t>
            </a:r>
          </a:p>
          <a:p>
            <a:pPr lvl="1"/>
            <a:r>
              <a:rPr lang="en-US"/>
              <a:t>Each time branch taken, transition to right</a:t>
            </a:r>
          </a:p>
          <a:p>
            <a:pPr lvl="1"/>
            <a:r>
              <a:rPr lang="en-US"/>
              <a:t>When not taken, transition to left</a:t>
            </a:r>
          </a:p>
          <a:p>
            <a:pPr lvl="1"/>
            <a:r>
              <a:rPr lang="en-US"/>
              <a:t>Predict branch taken when in state Yes! or Yes?</a:t>
            </a:r>
          </a:p>
          <a:p>
            <a:pPr lvl="1"/>
            <a:endParaRPr lang="en-US"/>
          </a:p>
        </p:txBody>
      </p:sp>
      <p:grpSp>
        <p:nvGrpSpPr>
          <p:cNvPr id="504836" name="Group 4"/>
          <p:cNvGrpSpPr>
            <a:grpSpLocks/>
          </p:cNvGrpSpPr>
          <p:nvPr/>
        </p:nvGrpSpPr>
        <p:grpSpPr bwMode="auto">
          <a:xfrm>
            <a:off x="822325" y="3048000"/>
            <a:ext cx="7258050" cy="1427163"/>
            <a:chOff x="519" y="2194"/>
            <a:chExt cx="4578" cy="901"/>
          </a:xfrm>
        </p:grpSpPr>
        <p:sp>
          <p:nvSpPr>
            <p:cNvPr id="504837" name="Rectangle 5"/>
            <p:cNvSpPr>
              <a:spLocks noChangeArrowheads="1"/>
            </p:cNvSpPr>
            <p:nvPr/>
          </p:nvSpPr>
          <p:spPr bwMode="auto">
            <a:xfrm>
              <a:off x="1719" y="2866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algn="l"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T</a:t>
              </a:r>
            </a:p>
          </p:txBody>
        </p:sp>
        <p:sp>
          <p:nvSpPr>
            <p:cNvPr id="504838" name="Rectangle 6"/>
            <p:cNvSpPr>
              <a:spLocks noChangeArrowheads="1"/>
            </p:cNvSpPr>
            <p:nvPr/>
          </p:nvSpPr>
          <p:spPr bwMode="auto">
            <a:xfrm>
              <a:off x="2631" y="2866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algn="l"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T</a:t>
              </a:r>
            </a:p>
          </p:txBody>
        </p:sp>
        <p:sp>
          <p:nvSpPr>
            <p:cNvPr id="504839" name="Rectangle 7"/>
            <p:cNvSpPr>
              <a:spLocks noChangeArrowheads="1"/>
            </p:cNvSpPr>
            <p:nvPr/>
          </p:nvSpPr>
          <p:spPr bwMode="auto">
            <a:xfrm>
              <a:off x="3591" y="2866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algn="l"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T</a:t>
              </a:r>
            </a:p>
          </p:txBody>
        </p:sp>
        <p:sp>
          <p:nvSpPr>
            <p:cNvPr id="504840" name="Oval 8"/>
            <p:cNvSpPr>
              <a:spLocks noChangeArrowheads="1"/>
            </p:cNvSpPr>
            <p:nvPr/>
          </p:nvSpPr>
          <p:spPr bwMode="auto">
            <a:xfrm>
              <a:off x="4280" y="2456"/>
              <a:ext cx="416" cy="368"/>
            </a:xfrm>
            <a:prstGeom prst="ellips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841" name="Oval 9"/>
            <p:cNvSpPr>
              <a:spLocks noChangeArrowheads="1"/>
            </p:cNvSpPr>
            <p:nvPr/>
          </p:nvSpPr>
          <p:spPr bwMode="auto">
            <a:xfrm>
              <a:off x="776" y="2456"/>
              <a:ext cx="416" cy="368"/>
            </a:xfrm>
            <a:prstGeom prst="ellips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842" name="Oval 10"/>
            <p:cNvSpPr>
              <a:spLocks noChangeArrowheads="1"/>
            </p:cNvSpPr>
            <p:nvPr/>
          </p:nvSpPr>
          <p:spPr bwMode="auto">
            <a:xfrm>
              <a:off x="106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Yes!</a:t>
              </a:r>
            </a:p>
          </p:txBody>
        </p:sp>
        <p:sp>
          <p:nvSpPr>
            <p:cNvPr id="504843" name="Oval 11"/>
            <p:cNvSpPr>
              <a:spLocks noChangeArrowheads="1"/>
            </p:cNvSpPr>
            <p:nvPr/>
          </p:nvSpPr>
          <p:spPr bwMode="auto">
            <a:xfrm>
              <a:off x="202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Yes?</a:t>
              </a:r>
            </a:p>
          </p:txBody>
        </p:sp>
        <p:sp>
          <p:nvSpPr>
            <p:cNvPr id="504844" name="Oval 12"/>
            <p:cNvSpPr>
              <a:spLocks noChangeArrowheads="1"/>
            </p:cNvSpPr>
            <p:nvPr/>
          </p:nvSpPr>
          <p:spPr bwMode="auto">
            <a:xfrm>
              <a:off x="298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No?</a:t>
              </a:r>
            </a:p>
          </p:txBody>
        </p:sp>
        <p:sp>
          <p:nvSpPr>
            <p:cNvPr id="504845" name="Oval 13"/>
            <p:cNvSpPr>
              <a:spLocks noChangeArrowheads="1"/>
            </p:cNvSpPr>
            <p:nvPr/>
          </p:nvSpPr>
          <p:spPr bwMode="auto">
            <a:xfrm>
              <a:off x="394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No!</a:t>
              </a:r>
            </a:p>
          </p:txBody>
        </p:sp>
        <p:sp>
          <p:nvSpPr>
            <p:cNvPr id="504846" name="Line 14"/>
            <p:cNvSpPr>
              <a:spLocks noChangeShapeType="1"/>
            </p:cNvSpPr>
            <p:nvPr/>
          </p:nvSpPr>
          <p:spPr bwMode="auto">
            <a:xfrm>
              <a:off x="1488" y="2496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4847" name="Line 15"/>
            <p:cNvSpPr>
              <a:spLocks noChangeShapeType="1"/>
            </p:cNvSpPr>
            <p:nvPr/>
          </p:nvSpPr>
          <p:spPr bwMode="auto">
            <a:xfrm>
              <a:off x="1488" y="2784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4848" name="Line 16"/>
            <p:cNvSpPr>
              <a:spLocks noChangeShapeType="1"/>
            </p:cNvSpPr>
            <p:nvPr/>
          </p:nvSpPr>
          <p:spPr bwMode="auto">
            <a:xfrm>
              <a:off x="2448" y="2496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4849" name="Line 17"/>
            <p:cNvSpPr>
              <a:spLocks noChangeShapeType="1"/>
            </p:cNvSpPr>
            <p:nvPr/>
          </p:nvSpPr>
          <p:spPr bwMode="auto">
            <a:xfrm>
              <a:off x="2448" y="2784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4850" name="Line 18"/>
            <p:cNvSpPr>
              <a:spLocks noChangeShapeType="1"/>
            </p:cNvSpPr>
            <p:nvPr/>
          </p:nvSpPr>
          <p:spPr bwMode="auto">
            <a:xfrm>
              <a:off x="3408" y="2496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4851" name="Line 19"/>
            <p:cNvSpPr>
              <a:spLocks noChangeShapeType="1"/>
            </p:cNvSpPr>
            <p:nvPr/>
          </p:nvSpPr>
          <p:spPr bwMode="auto">
            <a:xfrm>
              <a:off x="3408" y="2784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4852" name="Rectangle 20"/>
            <p:cNvSpPr>
              <a:spLocks noChangeArrowheads="1"/>
            </p:cNvSpPr>
            <p:nvPr/>
          </p:nvSpPr>
          <p:spPr bwMode="auto">
            <a:xfrm>
              <a:off x="1623" y="2194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algn="l"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NT</a:t>
              </a:r>
            </a:p>
          </p:txBody>
        </p:sp>
        <p:sp>
          <p:nvSpPr>
            <p:cNvPr id="504853" name="Rectangle 21"/>
            <p:cNvSpPr>
              <a:spLocks noChangeArrowheads="1"/>
            </p:cNvSpPr>
            <p:nvPr/>
          </p:nvSpPr>
          <p:spPr bwMode="auto">
            <a:xfrm>
              <a:off x="519" y="2482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algn="l"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T</a:t>
              </a:r>
            </a:p>
          </p:txBody>
        </p:sp>
        <p:sp>
          <p:nvSpPr>
            <p:cNvPr id="504854" name="Rectangle 22"/>
            <p:cNvSpPr>
              <a:spLocks noChangeArrowheads="1"/>
            </p:cNvSpPr>
            <p:nvPr/>
          </p:nvSpPr>
          <p:spPr bwMode="auto">
            <a:xfrm>
              <a:off x="2535" y="2194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algn="l"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NT</a:t>
              </a:r>
            </a:p>
          </p:txBody>
        </p:sp>
        <p:sp>
          <p:nvSpPr>
            <p:cNvPr id="504855" name="Rectangle 23"/>
            <p:cNvSpPr>
              <a:spLocks noChangeArrowheads="1"/>
            </p:cNvSpPr>
            <p:nvPr/>
          </p:nvSpPr>
          <p:spPr bwMode="auto">
            <a:xfrm>
              <a:off x="3495" y="2194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algn="l"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NT</a:t>
              </a:r>
            </a:p>
          </p:txBody>
        </p:sp>
        <p:sp>
          <p:nvSpPr>
            <p:cNvPr id="504856" name="Rectangle 24"/>
            <p:cNvSpPr>
              <a:spLocks noChangeArrowheads="1"/>
            </p:cNvSpPr>
            <p:nvPr/>
          </p:nvSpPr>
          <p:spPr bwMode="auto">
            <a:xfrm>
              <a:off x="4791" y="2530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algn="l" defTabSz="912813">
                <a:lnSpc>
                  <a:spcPct val="100000"/>
                </a:lnSpc>
              </a:pPr>
              <a:r>
                <a:rPr lang="en-US">
                  <a:latin typeface="Arial" charset="0"/>
                </a:rPr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9175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Processor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Technique</a:t>
            </a:r>
          </a:p>
          <a:p>
            <a:pPr lvl="1"/>
            <a:r>
              <a:rPr lang="en-US" dirty="0" smtClean="0"/>
              <a:t>Create uniform framework for all instructions</a:t>
            </a:r>
          </a:p>
          <a:p>
            <a:pPr lvl="2"/>
            <a:r>
              <a:rPr lang="en-US" dirty="0" smtClean="0"/>
              <a:t>Want to share hardware among instructions</a:t>
            </a:r>
          </a:p>
          <a:p>
            <a:pPr lvl="1"/>
            <a:r>
              <a:rPr lang="en-US" dirty="0" smtClean="0"/>
              <a:t>Connect standard logic blocks with bits of control logic</a:t>
            </a:r>
          </a:p>
          <a:p>
            <a:r>
              <a:rPr lang="en-US" dirty="0" smtClean="0"/>
              <a:t>Operation</a:t>
            </a:r>
            <a:endParaRPr lang="en-US" dirty="0"/>
          </a:p>
          <a:p>
            <a:pPr lvl="1"/>
            <a:r>
              <a:rPr lang="en-US" dirty="0"/>
              <a:t>State held in memories and clocked registers</a:t>
            </a:r>
          </a:p>
          <a:p>
            <a:pPr lvl="1"/>
            <a:r>
              <a:rPr lang="en-US" dirty="0"/>
              <a:t>Computation done by combinational logic</a:t>
            </a:r>
          </a:p>
          <a:p>
            <a:pPr lvl="1"/>
            <a:r>
              <a:rPr lang="en-US" dirty="0"/>
              <a:t>Clocking of registers/memories sufficient to control overall behavior</a:t>
            </a:r>
          </a:p>
          <a:p>
            <a:r>
              <a:rPr lang="en-US" dirty="0"/>
              <a:t>Enhancing Performance</a:t>
            </a:r>
          </a:p>
          <a:p>
            <a:pPr lvl="1"/>
            <a:r>
              <a:rPr lang="en-US" dirty="0"/>
              <a:t>Pipelining increases throughput and improves resource utilization</a:t>
            </a:r>
          </a:p>
          <a:p>
            <a:pPr lvl="1"/>
            <a:r>
              <a:rPr lang="en-US" dirty="0"/>
              <a:t>Must make sure </a:t>
            </a:r>
            <a:r>
              <a:rPr lang="en-US" dirty="0" smtClean="0"/>
              <a:t>to maintain </a:t>
            </a:r>
            <a:r>
              <a:rPr lang="en-US" dirty="0"/>
              <a:t>ISA behavior</a:t>
            </a:r>
          </a:p>
        </p:txBody>
      </p:sp>
    </p:spTree>
    <p:extLst>
      <p:ext uri="{BB962C8B-B14F-4D97-AF65-F5344CB8AC3E}">
        <p14:creationId xmlns:p14="http://schemas.microsoft.com/office/powerpoint/2010/main" val="26915553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Xbox One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AMD “Jaguar” Accelerated Processing Unit (APU)</a:t>
            </a:r>
            <a:endParaRPr lang="en-US" dirty="0"/>
          </a:p>
          <a:p>
            <a:pPr lvl="1"/>
            <a:r>
              <a:rPr lang="en-US" dirty="0" smtClean="0"/>
              <a:t>2 quad-core x86-64 processors at 1.75 GHz</a:t>
            </a:r>
          </a:p>
          <a:p>
            <a:pPr lvl="2"/>
            <a:r>
              <a:rPr lang="en-US" dirty="0" smtClean="0"/>
              <a:t>Integrated CPU/GPU</a:t>
            </a:r>
          </a:p>
          <a:p>
            <a:pPr lvl="2"/>
            <a:r>
              <a:rPr lang="en-US" dirty="0"/>
              <a:t>768 </a:t>
            </a:r>
            <a:r>
              <a:rPr lang="en-US" dirty="0" smtClean="0"/>
              <a:t>GPU cores </a:t>
            </a:r>
            <a:r>
              <a:rPr lang="en-US" dirty="0"/>
              <a:t>at 853 </a:t>
            </a:r>
            <a:r>
              <a:rPr lang="en-US" dirty="0" smtClean="0"/>
              <a:t>MHz</a:t>
            </a:r>
          </a:p>
          <a:p>
            <a:pPr lvl="3"/>
            <a:r>
              <a:rPr lang="en-US" dirty="0" smtClean="0"/>
              <a:t>Direct X 11.1</a:t>
            </a:r>
          </a:p>
          <a:p>
            <a:pPr lvl="1"/>
            <a:r>
              <a:rPr lang="en-US" dirty="0" smtClean="0"/>
              <a:t>8 </a:t>
            </a:r>
            <a:r>
              <a:rPr lang="en-US" dirty="0"/>
              <a:t>GB </a:t>
            </a:r>
            <a:r>
              <a:rPr lang="en-US" dirty="0" smtClean="0"/>
              <a:t>of 2133 MHz DDR3 RAM</a:t>
            </a:r>
          </a:p>
          <a:p>
            <a:pPr lvl="2"/>
            <a:r>
              <a:rPr lang="en-US" dirty="0" smtClean="0"/>
              <a:t>3 GB for OS, 5 GB for apps</a:t>
            </a:r>
          </a:p>
          <a:p>
            <a:pPr lvl="1"/>
            <a:r>
              <a:rPr lang="en-US" dirty="0" smtClean="0"/>
              <a:t>500 GB </a:t>
            </a:r>
            <a:r>
              <a:rPr lang="en-US" dirty="0"/>
              <a:t>h</a:t>
            </a:r>
            <a:r>
              <a:rPr lang="en-US" dirty="0" smtClean="0"/>
              <a:t>ard drive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0" y="3422650"/>
            <a:ext cx="3759863" cy="29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332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3-Way Pipelined Version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r>
              <a:rPr lang="en-US"/>
              <a:t>System</a:t>
            </a:r>
          </a:p>
          <a:p>
            <a:pPr lvl="1"/>
            <a:r>
              <a:rPr lang="en-US"/>
              <a:t>Divide combinational logic into 3 blocks of 100 ps each</a:t>
            </a:r>
          </a:p>
          <a:p>
            <a:pPr lvl="1"/>
            <a:r>
              <a:rPr lang="en-US"/>
              <a:t>Can begin new operation as soon as previous one passes through stage A.</a:t>
            </a:r>
          </a:p>
          <a:p>
            <a:pPr lvl="2"/>
            <a:r>
              <a:rPr lang="en-US"/>
              <a:t>Begin new operation every 120 ps</a:t>
            </a:r>
          </a:p>
          <a:p>
            <a:pPr lvl="1"/>
            <a:r>
              <a:rPr lang="en-US"/>
              <a:t>Overall latency increases</a:t>
            </a:r>
          </a:p>
          <a:p>
            <a:pPr lvl="2"/>
            <a:r>
              <a:rPr lang="en-US"/>
              <a:t>360 ps from start to finish</a:t>
            </a:r>
          </a:p>
        </p:txBody>
      </p:sp>
      <p:grpSp>
        <p:nvGrpSpPr>
          <p:cNvPr id="403494" name="Group 38"/>
          <p:cNvGrpSpPr>
            <a:grpSpLocks/>
          </p:cNvGrpSpPr>
          <p:nvPr/>
        </p:nvGrpSpPr>
        <p:grpSpPr bwMode="auto">
          <a:xfrm>
            <a:off x="588963" y="1219200"/>
            <a:ext cx="8726487" cy="2390775"/>
            <a:chOff x="257" y="720"/>
            <a:chExt cx="5497" cy="1506"/>
          </a:xfrm>
        </p:grpSpPr>
        <p:sp>
          <p:nvSpPr>
            <p:cNvPr id="403470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2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3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4" name="Rectangle 1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3475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3476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8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9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0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3481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4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5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3486" name="Rectangle 30"/>
            <p:cNvSpPr>
              <a:spLocks noChangeArrowheads="1"/>
            </p:cNvSpPr>
            <p:nvPr/>
          </p:nvSpPr>
          <p:spPr bwMode="auto">
            <a:xfrm>
              <a:off x="596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7" name="Rectangle 31"/>
            <p:cNvSpPr>
              <a:spLocks noChangeArrowheads="1"/>
            </p:cNvSpPr>
            <p:nvPr/>
          </p:nvSpPr>
          <p:spPr bwMode="auto">
            <a:xfrm>
              <a:off x="1256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88" name="Rectangle 32"/>
            <p:cNvSpPr>
              <a:spLocks noChangeArrowheads="1"/>
            </p:cNvSpPr>
            <p:nvPr/>
          </p:nvSpPr>
          <p:spPr bwMode="auto">
            <a:xfrm>
              <a:off x="1892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9" name="Rectangle 33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0" name="Rectangle 34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91" name="Rectangle 35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93" name="Rectangle 37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360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8.33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Playstation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AMD “Jaguar” Accelerated Processing Unit (APU)</a:t>
            </a:r>
            <a:endParaRPr lang="en-US" dirty="0"/>
          </a:p>
          <a:p>
            <a:pPr lvl="1"/>
            <a:r>
              <a:rPr lang="en-US" dirty="0" smtClean="0"/>
              <a:t>2 quad-core x86-64 processors at 1.6 GHz</a:t>
            </a:r>
          </a:p>
          <a:p>
            <a:pPr lvl="2"/>
            <a:r>
              <a:rPr lang="en-US" dirty="0" smtClean="0"/>
              <a:t>Integrated CPU/GPU</a:t>
            </a:r>
          </a:p>
          <a:p>
            <a:pPr lvl="2"/>
            <a:r>
              <a:rPr lang="en-US" dirty="0" smtClean="0"/>
              <a:t>1152 GPU cores </a:t>
            </a:r>
            <a:r>
              <a:rPr lang="en-US" dirty="0"/>
              <a:t>at 853 </a:t>
            </a:r>
            <a:r>
              <a:rPr lang="en-US" dirty="0" smtClean="0"/>
              <a:t>MHz</a:t>
            </a:r>
          </a:p>
          <a:p>
            <a:pPr lvl="3"/>
            <a:r>
              <a:rPr lang="en-US" dirty="0" smtClean="0"/>
              <a:t>Direct X 11.2</a:t>
            </a:r>
          </a:p>
          <a:p>
            <a:pPr lvl="1"/>
            <a:r>
              <a:rPr lang="en-US" dirty="0" smtClean="0"/>
              <a:t>8 GB of 5500 MHz GDDR5 </a:t>
            </a:r>
            <a:r>
              <a:rPr lang="en-US" dirty="0"/>
              <a:t>RAM</a:t>
            </a:r>
          </a:p>
          <a:p>
            <a:pPr lvl="2"/>
            <a:r>
              <a:rPr lang="en-US" dirty="0" smtClean="0"/>
              <a:t>3.5 </a:t>
            </a:r>
            <a:r>
              <a:rPr lang="en-US" dirty="0"/>
              <a:t>GB for OS, </a:t>
            </a:r>
            <a:r>
              <a:rPr lang="en-US" dirty="0" smtClean="0"/>
              <a:t>4.5 </a:t>
            </a:r>
            <a:r>
              <a:rPr lang="en-US" dirty="0"/>
              <a:t>GB for </a:t>
            </a:r>
            <a:r>
              <a:rPr lang="en-US" dirty="0" smtClean="0"/>
              <a:t>apps</a:t>
            </a:r>
            <a:endParaRPr lang="en-US" dirty="0" smtClean="0"/>
          </a:p>
          <a:p>
            <a:pPr lvl="1"/>
            <a:r>
              <a:rPr lang="en-US" dirty="0" smtClean="0"/>
              <a:t>500 GB </a:t>
            </a:r>
            <a:r>
              <a:rPr lang="en-US" dirty="0"/>
              <a:t>h</a:t>
            </a:r>
            <a:r>
              <a:rPr lang="en-US" dirty="0" smtClean="0"/>
              <a:t>ard drive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0" y="3676650"/>
            <a:ext cx="3956049" cy="26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0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4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Diagrams</a:t>
            </a: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Unpipelined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Cannot start new operation until previous one completes</a:t>
            </a:r>
          </a:p>
          <a:p>
            <a:r>
              <a:rPr lang="en-US"/>
              <a:t>3-Way Pipelined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Up to 3 operations in process simultaneously</a:t>
            </a:r>
          </a:p>
        </p:txBody>
      </p:sp>
      <p:grpSp>
        <p:nvGrpSpPr>
          <p:cNvPr id="404492" name="Group 12"/>
          <p:cNvGrpSpPr>
            <a:grpSpLocks/>
          </p:cNvGrpSpPr>
          <p:nvPr/>
        </p:nvGrpSpPr>
        <p:grpSpPr bwMode="auto">
          <a:xfrm>
            <a:off x="609600" y="1981200"/>
            <a:ext cx="7239000" cy="1073150"/>
            <a:chOff x="624" y="2396"/>
            <a:chExt cx="4560" cy="676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grpSp>
        <p:nvGrpSpPr>
          <p:cNvPr id="404512" name="Group 32"/>
          <p:cNvGrpSpPr>
            <a:grpSpLocks/>
          </p:cNvGrpSpPr>
          <p:nvPr/>
        </p:nvGrpSpPr>
        <p:grpSpPr bwMode="auto">
          <a:xfrm>
            <a:off x="609600" y="4391025"/>
            <a:ext cx="3886200" cy="1247775"/>
            <a:chOff x="336" y="2766"/>
            <a:chExt cx="2448" cy="786"/>
          </a:xfrm>
        </p:grpSpPr>
        <p:grpSp>
          <p:nvGrpSpPr>
            <p:cNvPr id="404507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Time</a:t>
                </a:r>
              </a:p>
            </p:txBody>
          </p:sp>
          <p:grpSp>
            <p:nvGrpSpPr>
              <p:cNvPr id="404495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49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503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2895600" y="4191000"/>
            <a:ext cx="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Limitations: Nonuniform Delays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76800"/>
            <a:ext cx="8294687" cy="1555750"/>
          </a:xfrm>
        </p:spPr>
        <p:txBody>
          <a:bodyPr/>
          <a:lstStyle/>
          <a:p>
            <a:pPr lvl="1"/>
            <a:r>
              <a:rPr lang="en-US"/>
              <a:t>Throughput limited by slowest stage</a:t>
            </a:r>
          </a:p>
          <a:p>
            <a:pPr lvl="1"/>
            <a:r>
              <a:rPr lang="en-US"/>
              <a:t>Other stages sit idle for much of the time</a:t>
            </a:r>
          </a:p>
          <a:p>
            <a:pPr lvl="1"/>
            <a:r>
              <a:rPr lang="en-US"/>
              <a:t>Challenging to partition system into balanced stages</a:t>
            </a:r>
          </a:p>
        </p:txBody>
      </p:sp>
      <p:grpSp>
        <p:nvGrpSpPr>
          <p:cNvPr id="405532" name="Group 28"/>
          <p:cNvGrpSpPr>
            <a:grpSpLocks/>
          </p:cNvGrpSpPr>
          <p:nvPr/>
        </p:nvGrpSpPr>
        <p:grpSpPr bwMode="auto">
          <a:xfrm>
            <a:off x="407988" y="1143000"/>
            <a:ext cx="8726487" cy="2390775"/>
            <a:chOff x="257" y="720"/>
            <a:chExt cx="5497" cy="1506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6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5518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50 ps</a:t>
              </a:r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96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5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150 ps</a:t>
              </a:r>
            </a:p>
          </p:txBody>
        </p:sp>
        <p:sp>
          <p:nvSpPr>
            <p:cNvPr id="405526" name="Rectangle 22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7" name="Rectangle 23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5528" name="Rectangle 24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9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30" name="Rectangle 26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510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5.88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  <p:sp>
          <p:nvSpPr>
            <p:cNvPr id="405531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</p:grpSp>
      <p:grpSp>
        <p:nvGrpSpPr>
          <p:cNvPr id="405556" name="Group 52"/>
          <p:cNvGrpSpPr>
            <a:grpSpLocks/>
          </p:cNvGrpSpPr>
          <p:nvPr/>
        </p:nvGrpSpPr>
        <p:grpSpPr bwMode="auto">
          <a:xfrm>
            <a:off x="1676400" y="3352800"/>
            <a:ext cx="5791200" cy="1254125"/>
            <a:chOff x="192" y="2396"/>
            <a:chExt cx="3648" cy="790"/>
          </a:xfrm>
        </p:grpSpPr>
        <p:sp>
          <p:nvSpPr>
            <p:cNvPr id="405533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34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5535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5536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5537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405538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405539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40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41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42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43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405544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405545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46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47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48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49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405550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405551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52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53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54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55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Limitations: Register Overhead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657600"/>
            <a:ext cx="8294687" cy="2774950"/>
          </a:xfrm>
        </p:spPr>
        <p:txBody>
          <a:bodyPr/>
          <a:lstStyle/>
          <a:p>
            <a:pPr lvl="1">
              <a:tabLst>
                <a:tab pos="3486150" algn="dec"/>
              </a:tabLst>
            </a:pPr>
            <a:r>
              <a:rPr lang="en-US"/>
              <a:t>As try to deepen pipeline, overhead of loading registers becomes more significant</a:t>
            </a:r>
          </a:p>
          <a:p>
            <a:pPr lvl="1">
              <a:tabLst>
                <a:tab pos="3486150" algn="dec"/>
              </a:tabLst>
            </a:pPr>
            <a:r>
              <a:rPr lang="en-US"/>
              <a:t>Percentage of clock cycle spent loading register: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1-stage pipeline: 	6.25% 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3-stage pipeline: 	16.67% 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6-stage pipeline: 	28.57%</a:t>
            </a:r>
          </a:p>
          <a:p>
            <a:pPr lvl="1">
              <a:tabLst>
                <a:tab pos="3486150" algn="dec"/>
              </a:tabLst>
            </a:pPr>
            <a:r>
              <a:rPr lang="en-US"/>
              <a:t>High speeds of modern processor designs obtained through very deep pipelining</a:t>
            </a:r>
          </a:p>
        </p:txBody>
      </p:sp>
      <p:grpSp>
        <p:nvGrpSpPr>
          <p:cNvPr id="407602" name="Group 50"/>
          <p:cNvGrpSpPr>
            <a:grpSpLocks/>
          </p:cNvGrpSpPr>
          <p:nvPr/>
        </p:nvGrpSpPr>
        <p:grpSpPr bwMode="auto">
          <a:xfrm>
            <a:off x="361950" y="1173163"/>
            <a:ext cx="8447088" cy="2284412"/>
            <a:chOff x="228" y="739"/>
            <a:chExt cx="5321" cy="1439"/>
          </a:xfrm>
        </p:grpSpPr>
        <p:sp>
          <p:nvSpPr>
            <p:cNvPr id="407556" name="Rectangle 4"/>
            <p:cNvSpPr>
              <a:spLocks noChangeArrowheads="1"/>
            </p:cNvSpPr>
            <p:nvPr/>
          </p:nvSpPr>
          <p:spPr bwMode="auto">
            <a:xfrm>
              <a:off x="2976" y="1968"/>
              <a:ext cx="257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420 </a:t>
              </a:r>
              <a:r>
                <a:rPr lang="en-US" sz="1600" b="0" dirty="0" err="1">
                  <a:latin typeface="Arial" charset="0"/>
                </a:rPr>
                <a:t>ps</a:t>
              </a:r>
              <a:r>
                <a:rPr lang="en-US" sz="1600" b="0" dirty="0">
                  <a:latin typeface="Arial" charset="0"/>
                </a:rPr>
                <a:t>, Throughput = 14.29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  <p:grpSp>
          <p:nvGrpSpPr>
            <p:cNvPr id="407557" name="Group 5"/>
            <p:cNvGrpSpPr>
              <a:grpSpLocks/>
            </p:cNvGrpSpPr>
            <p:nvPr/>
          </p:nvGrpSpPr>
          <p:grpSpPr bwMode="auto">
            <a:xfrm>
              <a:off x="228" y="739"/>
              <a:ext cx="5321" cy="1439"/>
              <a:chOff x="228" y="2563"/>
              <a:chExt cx="5321" cy="1439"/>
            </a:xfrm>
          </p:grpSpPr>
          <p:sp>
            <p:nvSpPr>
              <p:cNvPr id="407558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0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1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2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3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4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5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8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9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0" name="Rectangle 18"/>
              <p:cNvSpPr>
                <a:spLocks noChangeArrowheads="1"/>
              </p:cNvSpPr>
              <p:nvPr/>
            </p:nvSpPr>
            <p:spPr bwMode="auto">
              <a:xfrm>
                <a:off x="824" y="3792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7571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72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3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4" name="Rectangle 22"/>
              <p:cNvSpPr>
                <a:spLocks noChangeArrowheads="1"/>
              </p:cNvSpPr>
              <p:nvPr/>
            </p:nvSpPr>
            <p:spPr bwMode="auto">
              <a:xfrm>
                <a:off x="38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75" name="Rectangle 23"/>
              <p:cNvSpPr>
                <a:spLocks noChangeArrowheads="1"/>
              </p:cNvSpPr>
              <p:nvPr/>
            </p:nvSpPr>
            <p:spPr bwMode="auto">
              <a:xfrm>
                <a:off x="81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76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77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8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9" name="Rectangle 27"/>
              <p:cNvSpPr>
                <a:spLocks noChangeArrowheads="1"/>
              </p:cNvSpPr>
              <p:nvPr/>
            </p:nvSpPr>
            <p:spPr bwMode="auto">
              <a:xfrm>
                <a:off x="124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0" name="Rectangle 28"/>
              <p:cNvSpPr>
                <a:spLocks noChangeArrowheads="1"/>
              </p:cNvSpPr>
              <p:nvPr/>
            </p:nvSpPr>
            <p:spPr bwMode="auto">
              <a:xfrm>
                <a:off x="167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1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82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83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4" name="Rectangle 32"/>
              <p:cNvSpPr>
                <a:spLocks noChangeArrowheads="1"/>
              </p:cNvSpPr>
              <p:nvPr/>
            </p:nvSpPr>
            <p:spPr bwMode="auto">
              <a:xfrm>
                <a:off x="210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5" name="Rectangle 33"/>
              <p:cNvSpPr>
                <a:spLocks noChangeArrowheads="1"/>
              </p:cNvSpPr>
              <p:nvPr/>
            </p:nvSpPr>
            <p:spPr bwMode="auto">
              <a:xfrm>
                <a:off x="2539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6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87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88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9" name="Rectangle 37"/>
              <p:cNvSpPr>
                <a:spLocks noChangeArrowheads="1"/>
              </p:cNvSpPr>
              <p:nvPr/>
            </p:nvSpPr>
            <p:spPr bwMode="auto">
              <a:xfrm>
                <a:off x="297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0" name="Rectangle 38"/>
              <p:cNvSpPr>
                <a:spLocks noChangeArrowheads="1"/>
              </p:cNvSpPr>
              <p:nvPr/>
            </p:nvSpPr>
            <p:spPr bwMode="auto">
              <a:xfrm>
                <a:off x="340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1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92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93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4" name="Rectangle 42"/>
              <p:cNvSpPr>
                <a:spLocks noChangeArrowheads="1"/>
              </p:cNvSpPr>
              <p:nvPr/>
            </p:nvSpPr>
            <p:spPr bwMode="auto">
              <a:xfrm>
                <a:off x="383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5" name="Rectangle 43"/>
              <p:cNvSpPr>
                <a:spLocks noChangeArrowheads="1"/>
              </p:cNvSpPr>
              <p:nvPr/>
            </p:nvSpPr>
            <p:spPr bwMode="auto">
              <a:xfrm>
                <a:off x="426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6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97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98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9" name="Rectangle 47"/>
              <p:cNvSpPr>
                <a:spLocks noChangeArrowheads="1"/>
              </p:cNvSpPr>
              <p:nvPr/>
            </p:nvSpPr>
            <p:spPr bwMode="auto">
              <a:xfrm>
                <a:off x="470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600" name="Rectangle 48"/>
              <p:cNvSpPr>
                <a:spLocks noChangeArrowheads="1"/>
              </p:cNvSpPr>
              <p:nvPr/>
            </p:nvSpPr>
            <p:spPr bwMode="auto">
              <a:xfrm>
                <a:off x="513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601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0"/>
            <a:ext cx="8704262" cy="779463"/>
          </a:xfrm>
        </p:spPr>
        <p:txBody>
          <a:bodyPr/>
          <a:lstStyle/>
          <a:p>
            <a:r>
              <a:rPr lang="en-US"/>
              <a:t>Adding Pipeline Registers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0590" y="762000"/>
            <a:ext cx="3544709" cy="6013450"/>
            <a:chOff x="4953000" y="152400"/>
            <a:chExt cx="3854450" cy="6538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91238" y="571341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981825" y="5713413"/>
              <a:ext cx="255588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0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0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32513" y="322263"/>
              <a:ext cx="171450" cy="505301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83288" y="5445125"/>
              <a:ext cx="45145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032500" y="5564188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5625" y="5386388"/>
              <a:ext cx="1150938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622925" y="5373688"/>
              <a:ext cx="1147763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969000" y="5430838"/>
              <a:ext cx="45145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018213" y="5549900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054850" y="5445125"/>
              <a:ext cx="13421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05625" y="5564188"/>
              <a:ext cx="42879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65938" y="5386388"/>
              <a:ext cx="515937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54825" y="5373688"/>
              <a:ext cx="511175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040563" y="5430838"/>
              <a:ext cx="13421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91337" y="5549900"/>
              <a:ext cx="42879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734175" y="2894013"/>
              <a:ext cx="13944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54800" y="2838450"/>
              <a:ext cx="301625" cy="2174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642100" y="2827338"/>
              <a:ext cx="298450" cy="21272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719888" y="2879725"/>
              <a:ext cx="13944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261225" y="29575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6981834" y="2870200"/>
              <a:ext cx="736601" cy="268288"/>
              <a:chOff x="4398" y="1808"/>
              <a:chExt cx="464" cy="169"/>
            </a:xfrm>
          </p:grpSpPr>
          <p:sp>
            <p:nvSpPr>
              <p:cNvPr id="178" name="Freeform 26"/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8" y="0"/>
                  </a:cxn>
                  <a:cxn ang="0">
                    <a:pos x="683" y="0"/>
                  </a:cxn>
                  <a:cxn ang="0">
                    <a:pos x="910" y="321"/>
                  </a:cxn>
                  <a:cxn ang="0">
                    <a:pos x="0" y="321"/>
                  </a:cxn>
                </a:cxnLst>
                <a:rect l="0" t="0" r="r" b="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9" name="Freeform 27"/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7" y="0"/>
                  </a:cxn>
                  <a:cxn ang="0">
                    <a:pos x="682" y="0"/>
                  </a:cxn>
                  <a:cxn ang="0">
                    <a:pos x="909" y="321"/>
                  </a:cxn>
                  <a:cxn ang="0">
                    <a:pos x="0" y="321"/>
                  </a:cxn>
                </a:cxnLst>
                <a:rect l="0" t="0" r="r" b="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246938" y="294322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934200" y="1519238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859588" y="1636714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6738938" y="1438275"/>
              <a:ext cx="600075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6727825" y="1425575"/>
              <a:ext cx="595313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919913" y="1504950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846888" y="1622425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grpSp>
          <p:nvGrpSpPr>
            <p:cNvPr id="34" name="Group 35"/>
            <p:cNvGrpSpPr>
              <a:grpSpLocks/>
            </p:cNvGrpSpPr>
            <p:nvPr/>
          </p:nvGrpSpPr>
          <p:grpSpPr bwMode="auto">
            <a:xfrm>
              <a:off x="6940586" y="2883605"/>
              <a:ext cx="196851" cy="55545"/>
              <a:chOff x="4372" y="1817"/>
              <a:chExt cx="124" cy="35"/>
            </a:xfrm>
          </p:grpSpPr>
          <p:sp>
            <p:nvSpPr>
              <p:cNvPr id="176" name="Line 36"/>
              <p:cNvSpPr>
                <a:spLocks noChangeShapeType="1"/>
              </p:cNvSpPr>
              <p:nvPr/>
            </p:nvSpPr>
            <p:spPr bwMode="auto">
              <a:xfrm flipH="1">
                <a:off x="4405" y="1834"/>
                <a:ext cx="91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7" name="Freeform 37"/>
              <p:cNvSpPr>
                <a:spLocks/>
              </p:cNvSpPr>
              <p:nvPr/>
            </p:nvSpPr>
            <p:spPr bwMode="auto">
              <a:xfrm>
                <a:off x="4372" y="1817"/>
                <a:ext cx="35" cy="3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35"/>
                  </a:cxn>
                  <a:cxn ang="0">
                    <a:pos x="70" y="70"/>
                  </a:cxn>
                  <a:cxn ang="0">
                    <a:pos x="70" y="0"/>
                  </a:cxn>
                </a:cxnLst>
                <a:rect l="0" t="0" r="r" b="b"/>
                <a:pathLst>
                  <a:path w="70" h="70">
                    <a:moveTo>
                      <a:pt x="70" y="0"/>
                    </a:moveTo>
                    <a:lnTo>
                      <a:pt x="0" y="35"/>
                    </a:lnTo>
                    <a:lnTo>
                      <a:pt x="70" y="7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5029200" y="5502275"/>
              <a:ext cx="404813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953000" y="5562600"/>
              <a:ext cx="517694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Fetch</a:t>
              </a:r>
              <a:endParaRPr lang="en-US" sz="1400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5029200" y="4356100"/>
              <a:ext cx="5111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4953000" y="4343400"/>
              <a:ext cx="70246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Decode</a:t>
              </a:r>
              <a:endParaRPr lang="en-US" sz="1400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029200" y="2911475"/>
              <a:ext cx="5365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4953000" y="2971800"/>
              <a:ext cx="746036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Execute</a:t>
              </a:r>
              <a:endParaRPr lang="en-US" sz="1400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029200" y="1554163"/>
              <a:ext cx="5365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4953000" y="1600200"/>
              <a:ext cx="74778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Memory</a:t>
              </a:r>
              <a:endParaRPr lang="en-US" sz="1400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5029200" y="746125"/>
              <a:ext cx="6762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953000" y="762000"/>
              <a:ext cx="981282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Write back</a:t>
              </a:r>
              <a:endParaRPr lang="en-US" sz="1400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495925" y="4906963"/>
              <a:ext cx="595313" cy="407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5638800" y="4938713"/>
              <a:ext cx="23183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icode</a:t>
              </a:r>
              <a:endParaRPr lang="en-US" sz="700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5818188" y="4938713"/>
              <a:ext cx="10807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</a:rPr>
                <a:t>, </a:t>
              </a:r>
              <a:endParaRPr lang="en-US" sz="1400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902325" y="4938713"/>
              <a:ext cx="15687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ifun</a:t>
              </a:r>
              <a:endParaRPr lang="en-US" sz="1600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5757863" y="5057775"/>
              <a:ext cx="9761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rA</a:t>
              </a:r>
              <a:endParaRPr lang="en-US" sz="700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5884863" y="505777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5962650" y="5057775"/>
              <a:ext cx="9761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rB</a:t>
              </a:r>
              <a:endParaRPr lang="en-US" sz="1600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5864225" y="5175250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valC</a:t>
              </a:r>
              <a:endParaRPr lang="en-US" sz="1600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7300913" y="4491038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7421563" y="4608514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7286624" y="4476750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7407275" y="4594225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7340600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553325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673975" y="4471988"/>
              <a:ext cx="57521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7680325" y="4683125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7300913" y="4491038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7421563" y="4608514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7286624" y="4476750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407275" y="4594225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7340600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7553325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7673975" y="4471988"/>
              <a:ext cx="57521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7680325" y="4683125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6005513" y="6138863"/>
              <a:ext cx="425450" cy="21272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6159499" y="6199188"/>
              <a:ext cx="116786" cy="90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grpSp>
          <p:nvGrpSpPr>
            <p:cNvPr id="83" name="Group 86"/>
            <p:cNvGrpSpPr>
              <a:grpSpLocks/>
            </p:cNvGrpSpPr>
            <p:nvPr/>
          </p:nvGrpSpPr>
          <p:grpSpPr bwMode="auto">
            <a:xfrm>
              <a:off x="6302573" y="2890771"/>
              <a:ext cx="346086" cy="42861"/>
              <a:chOff x="3970" y="1821"/>
              <a:chExt cx="218" cy="27"/>
            </a:xfrm>
          </p:grpSpPr>
          <p:sp>
            <p:nvSpPr>
              <p:cNvPr id="160" name="Freeform 87"/>
              <p:cNvSpPr>
                <a:spLocks/>
              </p:cNvSpPr>
              <p:nvPr/>
            </p:nvSpPr>
            <p:spPr bwMode="auto">
              <a:xfrm>
                <a:off x="4181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1" name="Freeform 88"/>
              <p:cNvSpPr>
                <a:spLocks/>
              </p:cNvSpPr>
              <p:nvPr/>
            </p:nvSpPr>
            <p:spPr bwMode="auto">
              <a:xfrm>
                <a:off x="416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2" name="Freeform 89"/>
              <p:cNvSpPr>
                <a:spLocks/>
              </p:cNvSpPr>
              <p:nvPr/>
            </p:nvSpPr>
            <p:spPr bwMode="auto">
              <a:xfrm>
                <a:off x="4154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3" name="Freeform 90"/>
              <p:cNvSpPr>
                <a:spLocks/>
              </p:cNvSpPr>
              <p:nvPr/>
            </p:nvSpPr>
            <p:spPr bwMode="auto">
              <a:xfrm>
                <a:off x="4141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4" name="Freeform 91"/>
              <p:cNvSpPr>
                <a:spLocks/>
              </p:cNvSpPr>
              <p:nvPr/>
            </p:nvSpPr>
            <p:spPr bwMode="auto">
              <a:xfrm>
                <a:off x="412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5" name="Freeform 92"/>
              <p:cNvSpPr>
                <a:spLocks/>
              </p:cNvSpPr>
              <p:nvPr/>
            </p:nvSpPr>
            <p:spPr bwMode="auto">
              <a:xfrm>
                <a:off x="411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6" name="Freeform 93"/>
              <p:cNvSpPr>
                <a:spLocks/>
              </p:cNvSpPr>
              <p:nvPr/>
            </p:nvSpPr>
            <p:spPr bwMode="auto">
              <a:xfrm>
                <a:off x="4101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7" name="Freeform 94"/>
              <p:cNvSpPr>
                <a:spLocks/>
              </p:cNvSpPr>
              <p:nvPr/>
            </p:nvSpPr>
            <p:spPr bwMode="auto">
              <a:xfrm>
                <a:off x="408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8" name="Freeform 95"/>
              <p:cNvSpPr>
                <a:spLocks/>
              </p:cNvSpPr>
              <p:nvPr/>
            </p:nvSpPr>
            <p:spPr bwMode="auto">
              <a:xfrm>
                <a:off x="407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9" name="Freeform 96"/>
              <p:cNvSpPr>
                <a:spLocks/>
              </p:cNvSpPr>
              <p:nvPr/>
            </p:nvSpPr>
            <p:spPr bwMode="auto">
              <a:xfrm>
                <a:off x="406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0" name="Freeform 97"/>
              <p:cNvSpPr>
                <a:spLocks/>
              </p:cNvSpPr>
              <p:nvPr/>
            </p:nvSpPr>
            <p:spPr bwMode="auto">
              <a:xfrm>
                <a:off x="404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1" name="Freeform 98"/>
              <p:cNvSpPr>
                <a:spLocks/>
              </p:cNvSpPr>
              <p:nvPr/>
            </p:nvSpPr>
            <p:spPr bwMode="auto">
              <a:xfrm>
                <a:off x="403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2" name="Freeform 99"/>
              <p:cNvSpPr>
                <a:spLocks/>
              </p:cNvSpPr>
              <p:nvPr/>
            </p:nvSpPr>
            <p:spPr bwMode="auto">
              <a:xfrm>
                <a:off x="402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3" name="Freeform 100"/>
              <p:cNvSpPr>
                <a:spLocks/>
              </p:cNvSpPr>
              <p:nvPr/>
            </p:nvSpPr>
            <p:spPr bwMode="auto">
              <a:xfrm>
                <a:off x="4007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4" name="Freeform 101"/>
              <p:cNvSpPr>
                <a:spLocks/>
              </p:cNvSpPr>
              <p:nvPr/>
            </p:nvSpPr>
            <p:spPr bwMode="auto">
              <a:xfrm>
                <a:off x="3994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5" name="Freeform 102"/>
              <p:cNvSpPr>
                <a:spLocks/>
              </p:cNvSpPr>
              <p:nvPr/>
            </p:nvSpPr>
            <p:spPr bwMode="auto">
              <a:xfrm>
                <a:off x="3970" y="1821"/>
                <a:ext cx="28" cy="2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27"/>
                  </a:cxn>
                  <a:cxn ang="0">
                    <a:pos x="55" y="55"/>
                  </a:cxn>
                  <a:cxn ang="0">
                    <a:pos x="55" y="0"/>
                  </a:cxn>
                </a:cxnLst>
                <a:rect l="0" t="0" r="r" b="b"/>
                <a:pathLst>
                  <a:path w="55" h="55">
                    <a:moveTo>
                      <a:pt x="55" y="0"/>
                    </a:moveTo>
                    <a:lnTo>
                      <a:pt x="0" y="27"/>
                    </a:lnTo>
                    <a:lnTo>
                      <a:pt x="55" y="5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7067550" y="5076825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5" name="Rectangle 104"/>
            <p:cNvSpPr>
              <a:spLocks noChangeArrowheads="1"/>
            </p:cNvSpPr>
            <p:nvPr/>
          </p:nvSpPr>
          <p:spPr bwMode="auto">
            <a:xfrm>
              <a:off x="6388100" y="5076825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6" name="Freeform 105"/>
            <p:cNvSpPr>
              <a:spLocks/>
            </p:cNvSpPr>
            <p:nvPr/>
          </p:nvSpPr>
          <p:spPr bwMode="auto">
            <a:xfrm>
              <a:off x="6302375" y="4992688"/>
              <a:ext cx="169863" cy="254000"/>
            </a:xfrm>
            <a:custGeom>
              <a:avLst/>
              <a:gdLst/>
              <a:ahLst/>
              <a:cxnLst>
                <a:cxn ang="0">
                  <a:pos x="214" y="320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0"/>
                </a:cxn>
              </a:cxnLst>
              <a:rect l="0" t="0" r="r" b="b"/>
              <a:pathLst>
                <a:path w="214" h="320">
                  <a:moveTo>
                    <a:pt x="214" y="320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7" name="Rectangle 106"/>
            <p:cNvSpPr>
              <a:spLocks noChangeArrowheads="1"/>
            </p:cNvSpPr>
            <p:nvPr/>
          </p:nvSpPr>
          <p:spPr bwMode="auto">
            <a:xfrm>
              <a:off x="6472238" y="4906963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8" name="Rectangle 107"/>
            <p:cNvSpPr>
              <a:spLocks noChangeArrowheads="1"/>
            </p:cNvSpPr>
            <p:nvPr/>
          </p:nvSpPr>
          <p:spPr bwMode="auto">
            <a:xfrm>
              <a:off x="6886575" y="49387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valP</a:t>
              </a:r>
              <a:endParaRPr lang="en-US" sz="1600"/>
            </a:p>
          </p:txBody>
        </p:sp>
        <p:sp>
          <p:nvSpPr>
            <p:cNvPr id="89" name="Rectangle 108"/>
            <p:cNvSpPr>
              <a:spLocks noChangeArrowheads="1"/>
            </p:cNvSpPr>
            <p:nvPr/>
          </p:nvSpPr>
          <p:spPr bwMode="auto">
            <a:xfrm>
              <a:off x="6302375" y="4567238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0" name="Freeform 109"/>
            <p:cNvSpPr>
              <a:spLocks/>
            </p:cNvSpPr>
            <p:nvPr/>
          </p:nvSpPr>
          <p:spPr bwMode="auto">
            <a:xfrm>
              <a:off x="7024688" y="4483100"/>
              <a:ext cx="169862" cy="25400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14" y="160"/>
                </a:cxn>
                <a:cxn ang="0">
                  <a:pos x="0" y="0"/>
                </a:cxn>
                <a:cxn ang="0">
                  <a:pos x="0" y="321"/>
                </a:cxn>
              </a:cxnLst>
              <a:rect l="0" t="0" r="r" b="b"/>
              <a:pathLst>
                <a:path w="214" h="321">
                  <a:moveTo>
                    <a:pt x="0" y="321"/>
                  </a:moveTo>
                  <a:lnTo>
                    <a:pt x="214" y="160"/>
                  </a:lnTo>
                  <a:lnTo>
                    <a:pt x="0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1" name="Rectangle 110"/>
            <p:cNvSpPr>
              <a:spLocks noChangeArrowheads="1"/>
            </p:cNvSpPr>
            <p:nvPr/>
          </p:nvSpPr>
          <p:spPr bwMode="auto">
            <a:xfrm>
              <a:off x="6345238" y="4270375"/>
              <a:ext cx="59531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auto">
            <a:xfrm>
              <a:off x="6418263" y="4302125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srcA</a:t>
              </a:r>
              <a:endParaRPr lang="en-US" sz="1600"/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auto">
            <a:xfrm>
              <a:off x="6594475" y="430212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4" name="Rectangle 113"/>
            <p:cNvSpPr>
              <a:spLocks noChangeArrowheads="1"/>
            </p:cNvSpPr>
            <p:nvPr/>
          </p:nvSpPr>
          <p:spPr bwMode="auto">
            <a:xfrm>
              <a:off x="6672263" y="4302125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srcB</a:t>
              </a:r>
              <a:endParaRPr lang="en-US" sz="1600"/>
            </a:p>
          </p:txBody>
        </p:sp>
        <p:sp>
          <p:nvSpPr>
            <p:cNvPr id="95" name="Rectangle 114"/>
            <p:cNvSpPr>
              <a:spLocks noChangeArrowheads="1"/>
            </p:cNvSpPr>
            <p:nvPr/>
          </p:nvSpPr>
          <p:spPr bwMode="auto">
            <a:xfrm>
              <a:off x="6418263" y="4421188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dstA</a:t>
              </a:r>
              <a:endParaRPr lang="en-US" sz="1600"/>
            </a:p>
          </p:txBody>
        </p:sp>
        <p:sp>
          <p:nvSpPr>
            <p:cNvPr id="96" name="Rectangle 115"/>
            <p:cNvSpPr>
              <a:spLocks noChangeArrowheads="1"/>
            </p:cNvSpPr>
            <p:nvPr/>
          </p:nvSpPr>
          <p:spPr bwMode="auto">
            <a:xfrm>
              <a:off x="6594475" y="4421188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7" name="Rectangle 116"/>
            <p:cNvSpPr>
              <a:spLocks noChangeArrowheads="1"/>
            </p:cNvSpPr>
            <p:nvPr/>
          </p:nvSpPr>
          <p:spPr bwMode="auto">
            <a:xfrm>
              <a:off x="6672263" y="4421188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dstB</a:t>
              </a:r>
              <a:endParaRPr lang="en-US" sz="1600"/>
            </a:p>
          </p:txBody>
        </p:sp>
        <p:sp>
          <p:nvSpPr>
            <p:cNvPr id="98" name="Rectangle 117"/>
            <p:cNvSpPr>
              <a:spLocks noChangeArrowheads="1"/>
            </p:cNvSpPr>
            <p:nvPr/>
          </p:nvSpPr>
          <p:spPr bwMode="auto">
            <a:xfrm>
              <a:off x="7407275" y="4057650"/>
              <a:ext cx="85725" cy="341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9" name="Rectangle 118"/>
            <p:cNvSpPr>
              <a:spLocks noChangeArrowheads="1"/>
            </p:cNvSpPr>
            <p:nvPr/>
          </p:nvSpPr>
          <p:spPr bwMode="auto">
            <a:xfrm>
              <a:off x="6472238" y="4057650"/>
              <a:ext cx="102076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0" name="Freeform 119"/>
            <p:cNvSpPr>
              <a:spLocks/>
            </p:cNvSpPr>
            <p:nvPr/>
          </p:nvSpPr>
          <p:spPr bwMode="auto">
            <a:xfrm>
              <a:off x="6302375" y="39735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1" name="Rectangle 120"/>
            <p:cNvSpPr>
              <a:spLocks noChangeArrowheads="1"/>
            </p:cNvSpPr>
            <p:nvPr/>
          </p:nvSpPr>
          <p:spPr bwMode="auto">
            <a:xfrm>
              <a:off x="6811963" y="38465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Rectangle 121"/>
            <p:cNvSpPr>
              <a:spLocks noChangeArrowheads="1"/>
            </p:cNvSpPr>
            <p:nvPr/>
          </p:nvSpPr>
          <p:spPr bwMode="auto">
            <a:xfrm>
              <a:off x="6980239" y="38766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valA</a:t>
              </a:r>
              <a:endParaRPr lang="en-US" sz="1600"/>
            </a:p>
          </p:txBody>
        </p:sp>
        <p:sp>
          <p:nvSpPr>
            <p:cNvPr id="103" name="Rectangle 122"/>
            <p:cNvSpPr>
              <a:spLocks noChangeArrowheads="1"/>
            </p:cNvSpPr>
            <p:nvPr/>
          </p:nvSpPr>
          <p:spPr bwMode="auto">
            <a:xfrm>
              <a:off x="7151688" y="387667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04" name="Rectangle 123"/>
            <p:cNvSpPr>
              <a:spLocks noChangeArrowheads="1"/>
            </p:cNvSpPr>
            <p:nvPr/>
          </p:nvSpPr>
          <p:spPr bwMode="auto">
            <a:xfrm>
              <a:off x="7226300" y="38766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valB</a:t>
              </a:r>
              <a:endParaRPr lang="en-US" sz="1600"/>
            </a:p>
          </p:txBody>
        </p:sp>
        <p:sp>
          <p:nvSpPr>
            <p:cNvPr id="105" name="Rectangle 124"/>
            <p:cNvSpPr>
              <a:spLocks noChangeArrowheads="1"/>
            </p:cNvSpPr>
            <p:nvPr/>
          </p:nvSpPr>
          <p:spPr bwMode="auto">
            <a:xfrm>
              <a:off x="6302375" y="3379788"/>
              <a:ext cx="10636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6" name="Rectangle 125"/>
            <p:cNvSpPr>
              <a:spLocks noChangeArrowheads="1"/>
            </p:cNvSpPr>
            <p:nvPr/>
          </p:nvSpPr>
          <p:spPr bwMode="auto">
            <a:xfrm>
              <a:off x="7280275" y="3294063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7" name="Freeform 126"/>
            <p:cNvSpPr>
              <a:spLocks/>
            </p:cNvSpPr>
            <p:nvPr/>
          </p:nvSpPr>
          <p:spPr bwMode="auto">
            <a:xfrm>
              <a:off x="7194550" y="3124200"/>
              <a:ext cx="255588" cy="169863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8" name="Rectangle 127"/>
            <p:cNvSpPr>
              <a:spLocks noChangeArrowheads="1"/>
            </p:cNvSpPr>
            <p:nvPr/>
          </p:nvSpPr>
          <p:spPr bwMode="auto">
            <a:xfrm>
              <a:off x="6345238" y="316706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9" name="Rectangle 128"/>
            <p:cNvSpPr>
              <a:spLocks noChangeArrowheads="1"/>
            </p:cNvSpPr>
            <p:nvPr/>
          </p:nvSpPr>
          <p:spPr bwMode="auto">
            <a:xfrm>
              <a:off x="6418263" y="3198813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aluA</a:t>
              </a:r>
              <a:endParaRPr lang="en-US" sz="1600"/>
            </a:p>
          </p:txBody>
        </p:sp>
        <p:sp>
          <p:nvSpPr>
            <p:cNvPr id="110" name="Rectangle 129"/>
            <p:cNvSpPr>
              <a:spLocks noChangeArrowheads="1"/>
            </p:cNvSpPr>
            <p:nvPr/>
          </p:nvSpPr>
          <p:spPr bwMode="auto">
            <a:xfrm>
              <a:off x="6594475" y="3198813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11" name="Rectangle 130"/>
            <p:cNvSpPr>
              <a:spLocks noChangeArrowheads="1"/>
            </p:cNvSpPr>
            <p:nvPr/>
          </p:nvSpPr>
          <p:spPr bwMode="auto">
            <a:xfrm>
              <a:off x="6672263" y="3198813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aluB</a:t>
              </a:r>
              <a:endParaRPr lang="en-US" sz="1600"/>
            </a:p>
          </p:txBody>
        </p:sp>
        <p:sp>
          <p:nvSpPr>
            <p:cNvPr id="112" name="Rectangle 131"/>
            <p:cNvSpPr>
              <a:spLocks noChangeArrowheads="1"/>
            </p:cNvSpPr>
            <p:nvPr/>
          </p:nvSpPr>
          <p:spPr bwMode="auto">
            <a:xfrm>
              <a:off x="6345238" y="2954338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3" name="Rectangle 132"/>
            <p:cNvSpPr>
              <a:spLocks noChangeArrowheads="1"/>
            </p:cNvSpPr>
            <p:nvPr/>
          </p:nvSpPr>
          <p:spPr bwMode="auto">
            <a:xfrm>
              <a:off x="6396038" y="2986088"/>
              <a:ext cx="17779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 dirty="0" err="1" smtClean="0">
                  <a:solidFill>
                    <a:srgbClr val="000000"/>
                  </a:solidFill>
                </a:rPr>
                <a:t>Cnd</a:t>
              </a:r>
              <a:endParaRPr lang="en-US" sz="1600" dirty="0"/>
            </a:p>
          </p:txBody>
        </p:sp>
        <p:sp>
          <p:nvSpPr>
            <p:cNvPr id="114" name="Rectangle 133"/>
            <p:cNvSpPr>
              <a:spLocks noChangeArrowheads="1"/>
            </p:cNvSpPr>
            <p:nvPr/>
          </p:nvSpPr>
          <p:spPr bwMode="auto">
            <a:xfrm>
              <a:off x="7280275" y="2571750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5" name="Rectangle 134"/>
            <p:cNvSpPr>
              <a:spLocks noChangeArrowheads="1"/>
            </p:cNvSpPr>
            <p:nvPr/>
          </p:nvSpPr>
          <p:spPr bwMode="auto">
            <a:xfrm>
              <a:off x="6430963" y="2571750"/>
              <a:ext cx="935037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6302375" y="24876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7" name="Rectangle 136"/>
            <p:cNvSpPr>
              <a:spLocks noChangeArrowheads="1"/>
            </p:cNvSpPr>
            <p:nvPr/>
          </p:nvSpPr>
          <p:spPr bwMode="auto">
            <a:xfrm>
              <a:off x="6684963" y="23606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8" name="Rectangle 137"/>
            <p:cNvSpPr>
              <a:spLocks noChangeArrowheads="1"/>
            </p:cNvSpPr>
            <p:nvPr/>
          </p:nvSpPr>
          <p:spPr bwMode="auto">
            <a:xfrm>
              <a:off x="7099300" y="23907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19" name="Rectangle 138"/>
            <p:cNvSpPr>
              <a:spLocks noChangeArrowheads="1"/>
            </p:cNvSpPr>
            <p:nvPr/>
          </p:nvSpPr>
          <p:spPr bwMode="auto">
            <a:xfrm>
              <a:off x="7916863" y="4567238"/>
              <a:ext cx="46831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7747000" y="4483100"/>
              <a:ext cx="169863" cy="254000"/>
            </a:xfrm>
            <a:custGeom>
              <a:avLst/>
              <a:gdLst/>
              <a:ahLst/>
              <a:cxnLst>
                <a:cxn ang="0">
                  <a:pos x="213" y="321"/>
                </a:cxn>
                <a:cxn ang="0">
                  <a:pos x="0" y="160"/>
                </a:cxn>
                <a:cxn ang="0">
                  <a:pos x="213" y="0"/>
                </a:cxn>
                <a:cxn ang="0">
                  <a:pos x="213" y="321"/>
                </a:cxn>
              </a:cxnLst>
              <a:rect l="0" t="0" r="r" b="b"/>
              <a:pathLst>
                <a:path w="213" h="321">
                  <a:moveTo>
                    <a:pt x="213" y="321"/>
                  </a:moveTo>
                  <a:lnTo>
                    <a:pt x="0" y="160"/>
                  </a:lnTo>
                  <a:lnTo>
                    <a:pt x="213" y="0"/>
                  </a:lnTo>
                  <a:lnTo>
                    <a:pt x="213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1" name="Rectangle 140"/>
            <p:cNvSpPr>
              <a:spLocks noChangeArrowheads="1"/>
            </p:cNvSpPr>
            <p:nvPr/>
          </p:nvSpPr>
          <p:spPr bwMode="auto">
            <a:xfrm>
              <a:off x="8213725" y="874713"/>
              <a:ext cx="171450" cy="37782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6132513" y="746125"/>
              <a:ext cx="2252662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3" name="Rectangle 142"/>
            <p:cNvSpPr>
              <a:spLocks noChangeArrowheads="1"/>
            </p:cNvSpPr>
            <p:nvPr/>
          </p:nvSpPr>
          <p:spPr bwMode="auto">
            <a:xfrm>
              <a:off x="6218238" y="6605588"/>
              <a:ext cx="2463800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" name="Rectangle 143"/>
            <p:cNvSpPr>
              <a:spLocks noChangeArrowheads="1"/>
            </p:cNvSpPr>
            <p:nvPr/>
          </p:nvSpPr>
          <p:spPr bwMode="auto">
            <a:xfrm>
              <a:off x="6175375" y="6521450"/>
              <a:ext cx="85725" cy="16986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6091238" y="6351588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6" name="Rectangle 145"/>
            <p:cNvSpPr>
              <a:spLocks noChangeArrowheads="1"/>
            </p:cNvSpPr>
            <p:nvPr/>
          </p:nvSpPr>
          <p:spPr bwMode="auto">
            <a:xfrm>
              <a:off x="6302375" y="2105025"/>
              <a:ext cx="808038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7" name="Rectangle 146"/>
            <p:cNvSpPr>
              <a:spLocks noChangeArrowheads="1"/>
            </p:cNvSpPr>
            <p:nvPr/>
          </p:nvSpPr>
          <p:spPr bwMode="auto">
            <a:xfrm>
              <a:off x="7024688" y="1978025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8" name="Freeform 147"/>
            <p:cNvSpPr>
              <a:spLocks/>
            </p:cNvSpPr>
            <p:nvPr/>
          </p:nvSpPr>
          <p:spPr bwMode="auto">
            <a:xfrm>
              <a:off x="6940550" y="180816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9" name="Rectangle 148"/>
            <p:cNvSpPr>
              <a:spLocks noChangeArrowheads="1"/>
            </p:cNvSpPr>
            <p:nvPr/>
          </p:nvSpPr>
          <p:spPr bwMode="auto">
            <a:xfrm>
              <a:off x="6302375" y="1892300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0" name="Rectangle 149"/>
            <p:cNvSpPr>
              <a:spLocks noChangeArrowheads="1"/>
            </p:cNvSpPr>
            <p:nvPr/>
          </p:nvSpPr>
          <p:spPr bwMode="auto">
            <a:xfrm>
              <a:off x="6376988" y="1924050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Addr</a:t>
              </a:r>
              <a:endParaRPr lang="en-US" sz="1600"/>
            </a:p>
          </p:txBody>
        </p:sp>
        <p:sp>
          <p:nvSpPr>
            <p:cNvPr id="131" name="Rectangle 150"/>
            <p:cNvSpPr>
              <a:spLocks noChangeArrowheads="1"/>
            </p:cNvSpPr>
            <p:nvPr/>
          </p:nvSpPr>
          <p:spPr bwMode="auto">
            <a:xfrm>
              <a:off x="6562725" y="1924050"/>
              <a:ext cx="26146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Data</a:t>
              </a:r>
              <a:endParaRPr lang="en-US" sz="1600"/>
            </a:p>
          </p:txBody>
        </p:sp>
        <p:sp>
          <p:nvSpPr>
            <p:cNvPr id="132" name="Rectangle 151"/>
            <p:cNvSpPr>
              <a:spLocks noChangeArrowheads="1"/>
            </p:cNvSpPr>
            <p:nvPr/>
          </p:nvSpPr>
          <p:spPr bwMode="auto">
            <a:xfrm>
              <a:off x="7024688" y="1128713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3" name="Rectangle 152"/>
            <p:cNvSpPr>
              <a:spLocks noChangeArrowheads="1"/>
            </p:cNvSpPr>
            <p:nvPr/>
          </p:nvSpPr>
          <p:spPr bwMode="auto">
            <a:xfrm>
              <a:off x="6472238" y="1128713"/>
              <a:ext cx="638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4" name="Freeform 153"/>
            <p:cNvSpPr>
              <a:spLocks/>
            </p:cNvSpPr>
            <p:nvPr/>
          </p:nvSpPr>
          <p:spPr bwMode="auto">
            <a:xfrm>
              <a:off x="6302375" y="1044575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1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1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5" name="Rectangle 154"/>
            <p:cNvSpPr>
              <a:spLocks noChangeArrowheads="1"/>
            </p:cNvSpPr>
            <p:nvPr/>
          </p:nvSpPr>
          <p:spPr bwMode="auto">
            <a:xfrm>
              <a:off x="6430963" y="915988"/>
              <a:ext cx="636587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6" name="Rectangle 155"/>
            <p:cNvSpPr>
              <a:spLocks noChangeArrowheads="1"/>
            </p:cNvSpPr>
            <p:nvPr/>
          </p:nvSpPr>
          <p:spPr bwMode="auto">
            <a:xfrm>
              <a:off x="6829425" y="947738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37" name="Rectangle 156"/>
            <p:cNvSpPr>
              <a:spLocks noChangeArrowheads="1"/>
            </p:cNvSpPr>
            <p:nvPr/>
          </p:nvSpPr>
          <p:spPr bwMode="auto">
            <a:xfrm>
              <a:off x="8596313" y="322263"/>
              <a:ext cx="85725" cy="63690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8" name="Freeform 157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9" name="Freeform 158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0" name="Freeform 159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1" name="Freeform 160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6" name="Rectangle 165"/>
            <p:cNvSpPr>
              <a:spLocks noChangeArrowheads="1"/>
            </p:cNvSpPr>
            <p:nvPr/>
          </p:nvSpPr>
          <p:spPr bwMode="auto">
            <a:xfrm>
              <a:off x="6175375" y="5883275"/>
              <a:ext cx="85725" cy="2555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7" name="Rectangle 166"/>
            <p:cNvSpPr>
              <a:spLocks noChangeArrowheads="1"/>
            </p:cNvSpPr>
            <p:nvPr/>
          </p:nvSpPr>
          <p:spPr bwMode="auto">
            <a:xfrm>
              <a:off x="6261100" y="6011863"/>
              <a:ext cx="892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8" name="Rectangle 167"/>
            <p:cNvSpPr>
              <a:spLocks noChangeArrowheads="1"/>
            </p:cNvSpPr>
            <p:nvPr/>
          </p:nvSpPr>
          <p:spPr bwMode="auto">
            <a:xfrm>
              <a:off x="7067550" y="5883275"/>
              <a:ext cx="85725" cy="214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9" name="Rectangle 168"/>
            <p:cNvSpPr>
              <a:spLocks noChangeArrowheads="1"/>
            </p:cNvSpPr>
            <p:nvPr/>
          </p:nvSpPr>
          <p:spPr bwMode="auto">
            <a:xfrm>
              <a:off x="5029200" y="236538"/>
              <a:ext cx="260350" cy="18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0" name="Rectangle 169"/>
            <p:cNvSpPr>
              <a:spLocks noChangeArrowheads="1"/>
            </p:cNvSpPr>
            <p:nvPr/>
          </p:nvSpPr>
          <p:spPr bwMode="auto">
            <a:xfrm>
              <a:off x="4953000" y="312738"/>
              <a:ext cx="271919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PC</a:t>
              </a:r>
              <a:endParaRPr lang="en-US" sz="1400"/>
            </a:p>
          </p:txBody>
        </p:sp>
        <p:sp>
          <p:nvSpPr>
            <p:cNvPr id="151" name="Rectangle 170"/>
            <p:cNvSpPr>
              <a:spLocks noChangeArrowheads="1"/>
            </p:cNvSpPr>
            <p:nvPr/>
          </p:nvSpPr>
          <p:spPr bwMode="auto">
            <a:xfrm>
              <a:off x="6302375" y="576263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2" name="Rectangle 171"/>
            <p:cNvSpPr>
              <a:spLocks noChangeArrowheads="1"/>
            </p:cNvSpPr>
            <p:nvPr/>
          </p:nvSpPr>
          <p:spPr bwMode="auto">
            <a:xfrm>
              <a:off x="6375400" y="6080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53" name="Rectangle 172"/>
            <p:cNvSpPr>
              <a:spLocks noChangeArrowheads="1"/>
            </p:cNvSpPr>
            <p:nvPr/>
          </p:nvSpPr>
          <p:spPr bwMode="auto">
            <a:xfrm>
              <a:off x="6569075" y="608013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54" name="Rectangle 173"/>
            <p:cNvSpPr>
              <a:spLocks noChangeArrowheads="1"/>
            </p:cNvSpPr>
            <p:nvPr/>
          </p:nvSpPr>
          <p:spPr bwMode="auto">
            <a:xfrm>
              <a:off x="6621463" y="608013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55" name="Rectangle 174"/>
            <p:cNvSpPr>
              <a:spLocks noChangeArrowheads="1"/>
            </p:cNvSpPr>
            <p:nvPr/>
          </p:nvSpPr>
          <p:spPr bwMode="auto">
            <a:xfrm>
              <a:off x="6132513" y="322263"/>
              <a:ext cx="25495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6" name="Freeform 175"/>
            <p:cNvSpPr>
              <a:spLocks/>
            </p:cNvSpPr>
            <p:nvPr/>
          </p:nvSpPr>
          <p:spPr bwMode="auto">
            <a:xfrm>
              <a:off x="8467725" y="3590925"/>
              <a:ext cx="255588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7" name="Freeform 176"/>
            <p:cNvSpPr>
              <a:spLocks/>
            </p:cNvSpPr>
            <p:nvPr/>
          </p:nvSpPr>
          <p:spPr bwMode="auto">
            <a:xfrm>
              <a:off x="8553450" y="3590925"/>
              <a:ext cx="254000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8" name="Rectangle 177"/>
            <p:cNvSpPr>
              <a:spLocks noChangeArrowheads="1"/>
            </p:cNvSpPr>
            <p:nvPr/>
          </p:nvSpPr>
          <p:spPr bwMode="auto">
            <a:xfrm>
              <a:off x="6302375" y="152400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9" name="Rectangle 178"/>
            <p:cNvSpPr>
              <a:spLocks noChangeArrowheads="1"/>
            </p:cNvSpPr>
            <p:nvPr/>
          </p:nvSpPr>
          <p:spPr bwMode="auto">
            <a:xfrm>
              <a:off x="6375400" y="184150"/>
              <a:ext cx="31201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newPC</a:t>
              </a:r>
              <a:endParaRPr lang="en-US" sz="1600"/>
            </a:p>
          </p:txBody>
        </p:sp>
      </p:grpSp>
      <p:pic>
        <p:nvPicPr>
          <p:cNvPr id="412760" name="Picture 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4174" y="739774"/>
            <a:ext cx="4284876" cy="610552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19854</TotalTime>
  <Pages>8</Pages>
  <Words>3241</Words>
  <Application>Microsoft Macintosh PowerPoint</Application>
  <PresentationFormat>Custom</PresentationFormat>
  <Paragraphs>1432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fujitsu-99-02</vt:lpstr>
      <vt:lpstr>Overview</vt:lpstr>
      <vt:lpstr>SEQ Stages</vt:lpstr>
      <vt:lpstr>Real-World Pipelines: Car Washes</vt:lpstr>
      <vt:lpstr>Computational Example</vt:lpstr>
      <vt:lpstr>3-Way Pipelined Version</vt:lpstr>
      <vt:lpstr>Pipeline Diagrams</vt:lpstr>
      <vt:lpstr>Limitations: Nonuniform Delays</vt:lpstr>
      <vt:lpstr>Limitations: Register Overhead</vt:lpstr>
      <vt:lpstr>Adding Pipeline Registers</vt:lpstr>
      <vt:lpstr>PIPE- Hardware</vt:lpstr>
      <vt:lpstr>Feedback Paths</vt:lpstr>
      <vt:lpstr>Data Dependencies</vt:lpstr>
      <vt:lpstr>Data Dependencies in Processors</vt:lpstr>
      <vt:lpstr>Data Hazards</vt:lpstr>
      <vt:lpstr>Data Dependencies: No Nop</vt:lpstr>
      <vt:lpstr>Data Dependencies: 1 Nop</vt:lpstr>
      <vt:lpstr>Data Dependencies: 2 Nop’s</vt:lpstr>
      <vt:lpstr>Data Dependencies: 3 Nop’s</vt:lpstr>
      <vt:lpstr>Stall Condition</vt:lpstr>
      <vt:lpstr>Data Forwarding</vt:lpstr>
      <vt:lpstr>Data Forwarding Example</vt:lpstr>
      <vt:lpstr>Bypass Paths</vt:lpstr>
      <vt:lpstr>Implementing Forwarding</vt:lpstr>
      <vt:lpstr>Limitation of Forwarding</vt:lpstr>
      <vt:lpstr>Avoiding Load/Use Hazard</vt:lpstr>
      <vt:lpstr>Predicting the PC</vt:lpstr>
      <vt:lpstr>Our Prediction Strategy</vt:lpstr>
      <vt:lpstr>Recovering from PC Misprediction</vt:lpstr>
      <vt:lpstr>Branch Misprediction Example</vt:lpstr>
      <vt:lpstr>Handling Misprediction</vt:lpstr>
      <vt:lpstr>Return Example</vt:lpstr>
      <vt:lpstr>Correct Return Example</vt:lpstr>
      <vt:lpstr>Pipeline Summary</vt:lpstr>
      <vt:lpstr>Overview</vt:lpstr>
      <vt:lpstr>Exceptions</vt:lpstr>
      <vt:lpstr>Exception Examples</vt:lpstr>
      <vt:lpstr>Exceptions in Pipeline Processor</vt:lpstr>
      <vt:lpstr>Maintaining Exception Ordering</vt:lpstr>
      <vt:lpstr>Performance Metrics</vt:lpstr>
      <vt:lpstr>CPI for PIPE</vt:lpstr>
      <vt:lpstr>CPI for PIPE (Cont.)</vt:lpstr>
      <vt:lpstr>Modern CPU Design</vt:lpstr>
      <vt:lpstr>Instruction Control</vt:lpstr>
      <vt:lpstr>Execution Unit</vt:lpstr>
      <vt:lpstr>CPU Capabilities of Intel iCore7</vt:lpstr>
      <vt:lpstr>High-Performance Branch Prediction</vt:lpstr>
      <vt:lpstr>Example Branch Prediction</vt:lpstr>
      <vt:lpstr>Processor Summary</vt:lpstr>
      <vt:lpstr>Xbox One</vt:lpstr>
      <vt:lpstr>Playstation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Joya</cp:lastModifiedBy>
  <cp:revision>156</cp:revision>
  <cp:lastPrinted>1999-02-26T14:55:35Z</cp:lastPrinted>
  <dcterms:created xsi:type="dcterms:W3CDTF">1998-03-03T17:17:57Z</dcterms:created>
  <dcterms:modified xsi:type="dcterms:W3CDTF">2016-02-26T16:56:41Z</dcterms:modified>
</cp:coreProperties>
</file>