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97380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109879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2941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403460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942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315737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1549946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60022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54445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77896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142897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372790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201616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84176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80161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4F49FA-C396-4BBB-AD76-F299B5C40273}" type="datetimeFigureOut">
              <a:rPr lang="en-US" smtClean="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64B28B-3CD4-44F3-9E62-57C2E8E675EC}" type="slidenum">
              <a:rPr lang="en-US" smtClean="0"/>
              <a:t>‹#›</a:t>
            </a:fld>
            <a:endParaRPr lang="en-US" dirty="0"/>
          </a:p>
        </p:txBody>
      </p:sp>
    </p:spTree>
    <p:extLst>
      <p:ext uri="{BB962C8B-B14F-4D97-AF65-F5344CB8AC3E}">
        <p14:creationId xmlns:p14="http://schemas.microsoft.com/office/powerpoint/2010/main" val="98061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4F49FA-C396-4BBB-AD76-F299B5C40273}" type="datetimeFigureOut">
              <a:rPr lang="en-US" smtClean="0"/>
              <a:t>8/16/2018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64B28B-3CD4-44F3-9E62-57C2E8E675EC}" type="slidenum">
              <a:rPr lang="en-US" smtClean="0"/>
              <a:t>‹#›</a:t>
            </a:fld>
            <a:endParaRPr lang="en-US" dirty="0"/>
          </a:p>
        </p:txBody>
      </p:sp>
    </p:spTree>
    <p:extLst>
      <p:ext uri="{BB962C8B-B14F-4D97-AF65-F5344CB8AC3E}">
        <p14:creationId xmlns:p14="http://schemas.microsoft.com/office/powerpoint/2010/main" val="28962062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lexeyAB/dark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75DF-4517-421C-91C8-57461FC475A9}"/>
              </a:ext>
            </a:extLst>
          </p:cNvPr>
          <p:cNvSpPr>
            <a:spLocks noGrp="1"/>
          </p:cNvSpPr>
          <p:nvPr>
            <p:ph type="ctrTitle"/>
          </p:nvPr>
        </p:nvSpPr>
        <p:spPr/>
        <p:txBody>
          <a:bodyPr>
            <a:normAutofit fontScale="90000"/>
          </a:bodyPr>
          <a:lstStyle/>
          <a:p>
            <a:pPr algn="ctr"/>
            <a:r>
              <a:rPr lang="en-US" dirty="0"/>
              <a:t>Object Detection and Orientation (ODO)</a:t>
            </a:r>
            <a:br>
              <a:rPr lang="en-US" dirty="0"/>
            </a:br>
            <a:r>
              <a:rPr lang="en-US" sz="3600" dirty="0"/>
              <a:t>using Yolo v3 tiny</a:t>
            </a:r>
            <a:endParaRPr lang="en-US" dirty="0"/>
          </a:p>
        </p:txBody>
      </p:sp>
      <p:sp>
        <p:nvSpPr>
          <p:cNvPr id="3" name="Subtitle 2">
            <a:extLst>
              <a:ext uri="{FF2B5EF4-FFF2-40B4-BE49-F238E27FC236}">
                <a16:creationId xmlns:a16="http://schemas.microsoft.com/office/drawing/2014/main" id="{DF727E4E-0BE6-4B87-BBA4-D7BF1AD9BE70}"/>
              </a:ext>
            </a:extLst>
          </p:cNvPr>
          <p:cNvSpPr>
            <a:spLocks noGrp="1"/>
          </p:cNvSpPr>
          <p:nvPr>
            <p:ph type="subTitle" idx="1"/>
          </p:nvPr>
        </p:nvSpPr>
        <p:spPr/>
        <p:txBody>
          <a:bodyPr/>
          <a:lstStyle/>
          <a:p>
            <a:endParaRPr lang="en-US" dirty="0"/>
          </a:p>
          <a:p>
            <a:pPr algn="ctr"/>
            <a:r>
              <a:rPr lang="en-US" dirty="0"/>
              <a:t>Author: Alex Strebeck</a:t>
            </a:r>
          </a:p>
        </p:txBody>
      </p:sp>
    </p:spTree>
    <p:extLst>
      <p:ext uri="{BB962C8B-B14F-4D97-AF65-F5344CB8AC3E}">
        <p14:creationId xmlns:p14="http://schemas.microsoft.com/office/powerpoint/2010/main" val="283260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150E-8C64-4E93-9A81-09CFCE4700E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E611FDD-48CF-41F2-8A50-F5C062630A50}"/>
              </a:ext>
            </a:extLst>
          </p:cNvPr>
          <p:cNvSpPr>
            <a:spLocks noGrp="1"/>
          </p:cNvSpPr>
          <p:nvPr>
            <p:ph idx="1"/>
          </p:nvPr>
        </p:nvSpPr>
        <p:spPr/>
        <p:txBody>
          <a:bodyPr>
            <a:normAutofit/>
          </a:bodyPr>
          <a:lstStyle/>
          <a:p>
            <a:r>
              <a:rPr lang="en-US" sz="2400" dirty="0"/>
              <a:t>The object of this project is to train and refactor the Yolo computer vision model to detect a unique/ specific object.</a:t>
            </a:r>
          </a:p>
          <a:p>
            <a:r>
              <a:rPr lang="en-US" sz="2400" dirty="0"/>
              <a:t>Once the object is detected the algorithm will use properties of the detected object to calculate its orientation(i.e. in-plane rotation, scale, etc.)</a:t>
            </a:r>
          </a:p>
        </p:txBody>
      </p:sp>
    </p:spTree>
    <p:extLst>
      <p:ext uri="{BB962C8B-B14F-4D97-AF65-F5344CB8AC3E}">
        <p14:creationId xmlns:p14="http://schemas.microsoft.com/office/powerpoint/2010/main" val="262900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3136-12FA-4035-8608-78605C482B8F}"/>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544E09E-29D3-43FE-92BE-E5185361561F}"/>
              </a:ext>
            </a:extLst>
          </p:cNvPr>
          <p:cNvSpPr>
            <a:spLocks noGrp="1"/>
          </p:cNvSpPr>
          <p:nvPr>
            <p:ph idx="1"/>
          </p:nvPr>
        </p:nvSpPr>
        <p:spPr/>
        <p:txBody>
          <a:bodyPr/>
          <a:lstStyle/>
          <a:p>
            <a:r>
              <a:rPr lang="en-US" dirty="0"/>
              <a:t>In order to begin the project a AI neural network had to be trained on a new data class that the user can control so that it is reproducible and deterministic. An example of the training class is show below.</a:t>
            </a:r>
          </a:p>
          <a:p>
            <a:endParaRPr lang="en-US" dirty="0"/>
          </a:p>
          <a:p>
            <a:endParaRPr lang="en-US" dirty="0"/>
          </a:p>
          <a:p>
            <a:endParaRPr lang="en-US" dirty="0"/>
          </a:p>
          <a:p>
            <a:endParaRPr lang="en-US" dirty="0"/>
          </a:p>
          <a:p>
            <a:endParaRPr lang="en-US" dirty="0"/>
          </a:p>
          <a:p>
            <a:r>
              <a:rPr lang="en-US" dirty="0"/>
              <a:t>Next, Individual classes of the gear and database images must be trained on. This is demonstrated on the example image.</a:t>
            </a:r>
          </a:p>
        </p:txBody>
      </p:sp>
      <p:pic>
        <p:nvPicPr>
          <p:cNvPr id="4" name="Picture 3">
            <a:extLst>
              <a:ext uri="{FF2B5EF4-FFF2-40B4-BE49-F238E27FC236}">
                <a16:creationId xmlns:a16="http://schemas.microsoft.com/office/drawing/2014/main" id="{297C5397-02E8-41DA-B03B-FE7EF80B07AB}"/>
              </a:ext>
            </a:extLst>
          </p:cNvPr>
          <p:cNvPicPr>
            <a:picLocks noChangeAspect="1"/>
          </p:cNvPicPr>
          <p:nvPr/>
        </p:nvPicPr>
        <p:blipFill rotWithShape="1">
          <a:blip r:embed="rId2"/>
          <a:srcRect b="6894"/>
          <a:stretch/>
        </p:blipFill>
        <p:spPr>
          <a:xfrm>
            <a:off x="4075562" y="3262344"/>
            <a:ext cx="1791725" cy="1698502"/>
          </a:xfrm>
          <a:prstGeom prst="rect">
            <a:avLst/>
          </a:prstGeom>
        </p:spPr>
      </p:pic>
      <p:sp>
        <p:nvSpPr>
          <p:cNvPr id="5" name="Rectangle 4">
            <a:extLst>
              <a:ext uri="{FF2B5EF4-FFF2-40B4-BE49-F238E27FC236}">
                <a16:creationId xmlns:a16="http://schemas.microsoft.com/office/drawing/2014/main" id="{3FB590B5-10A5-4C09-B599-F7F8447295E7}"/>
              </a:ext>
            </a:extLst>
          </p:cNvPr>
          <p:cNvSpPr/>
          <p:nvPr/>
        </p:nvSpPr>
        <p:spPr>
          <a:xfrm>
            <a:off x="4505056" y="3262344"/>
            <a:ext cx="922789" cy="42337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36E842-96E0-4C84-A112-EA9A45C1E856}"/>
              </a:ext>
            </a:extLst>
          </p:cNvPr>
          <p:cNvSpPr/>
          <p:nvPr/>
        </p:nvSpPr>
        <p:spPr>
          <a:xfrm>
            <a:off x="4404388" y="3764420"/>
            <a:ext cx="1115736" cy="113770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13D84C-43F1-4AB3-8E3C-4B7C8D7E6A01}"/>
              </a:ext>
            </a:extLst>
          </p:cNvPr>
          <p:cNvSpPr/>
          <p:nvPr/>
        </p:nvSpPr>
        <p:spPr>
          <a:xfrm>
            <a:off x="4001717" y="3182380"/>
            <a:ext cx="1947901" cy="183718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5A0D62-2259-4A9B-A18A-7DF9CCCBDF05}"/>
              </a:ext>
            </a:extLst>
          </p:cNvPr>
          <p:cNvSpPr txBox="1"/>
          <p:nvPr/>
        </p:nvSpPr>
        <p:spPr>
          <a:xfrm>
            <a:off x="3372542" y="3781901"/>
            <a:ext cx="1031846" cy="369332"/>
          </a:xfrm>
          <a:prstGeom prst="rect">
            <a:avLst/>
          </a:prstGeom>
          <a:solidFill>
            <a:schemeClr val="accent2"/>
          </a:solidFill>
          <a:ln>
            <a:solidFill>
              <a:schemeClr val="accent2"/>
            </a:solidFill>
          </a:ln>
        </p:spPr>
        <p:txBody>
          <a:bodyPr wrap="square" rtlCol="0">
            <a:spAutoFit/>
          </a:bodyPr>
          <a:lstStyle/>
          <a:p>
            <a:r>
              <a:rPr lang="en-US" dirty="0"/>
              <a:t>Gear</a:t>
            </a:r>
          </a:p>
        </p:txBody>
      </p:sp>
      <p:sp>
        <p:nvSpPr>
          <p:cNvPr id="9" name="TextBox 8">
            <a:extLst>
              <a:ext uri="{FF2B5EF4-FFF2-40B4-BE49-F238E27FC236}">
                <a16:creationId xmlns:a16="http://schemas.microsoft.com/office/drawing/2014/main" id="{B889E308-FB91-4447-82C8-17F0F93EE0FE}"/>
              </a:ext>
            </a:extLst>
          </p:cNvPr>
          <p:cNvSpPr txBox="1"/>
          <p:nvPr/>
        </p:nvSpPr>
        <p:spPr>
          <a:xfrm>
            <a:off x="5433695" y="3289365"/>
            <a:ext cx="1395112" cy="369332"/>
          </a:xfrm>
          <a:prstGeom prst="rect">
            <a:avLst/>
          </a:prstGeom>
          <a:solidFill>
            <a:schemeClr val="accent4"/>
          </a:solidFill>
          <a:ln>
            <a:solidFill>
              <a:schemeClr val="accent4"/>
            </a:solidFill>
          </a:ln>
        </p:spPr>
        <p:txBody>
          <a:bodyPr wrap="square" rtlCol="0">
            <a:spAutoFit/>
          </a:bodyPr>
          <a:lstStyle/>
          <a:p>
            <a:r>
              <a:rPr lang="en-US" dirty="0"/>
              <a:t>Data Base</a:t>
            </a:r>
          </a:p>
        </p:txBody>
      </p:sp>
      <p:sp>
        <p:nvSpPr>
          <p:cNvPr id="10" name="TextBox 9">
            <a:extLst>
              <a:ext uri="{FF2B5EF4-FFF2-40B4-BE49-F238E27FC236}">
                <a16:creationId xmlns:a16="http://schemas.microsoft.com/office/drawing/2014/main" id="{7303BC0B-59B4-4422-8FD8-D9153B1E6FFD}"/>
              </a:ext>
            </a:extLst>
          </p:cNvPr>
          <p:cNvSpPr txBox="1"/>
          <p:nvPr/>
        </p:nvSpPr>
        <p:spPr>
          <a:xfrm>
            <a:off x="2969871" y="3182380"/>
            <a:ext cx="1031846" cy="369332"/>
          </a:xfrm>
          <a:prstGeom prst="rect">
            <a:avLst/>
          </a:prstGeom>
          <a:solidFill>
            <a:schemeClr val="accent3"/>
          </a:solidFill>
          <a:ln>
            <a:solidFill>
              <a:schemeClr val="accent3"/>
            </a:solidFill>
          </a:ln>
        </p:spPr>
        <p:txBody>
          <a:bodyPr wrap="square" rtlCol="0">
            <a:spAutoFit/>
          </a:bodyPr>
          <a:lstStyle/>
          <a:p>
            <a:r>
              <a:rPr lang="en-US" dirty="0"/>
              <a:t>Object</a:t>
            </a:r>
          </a:p>
        </p:txBody>
      </p:sp>
    </p:spTree>
    <p:extLst>
      <p:ext uri="{BB962C8B-B14F-4D97-AF65-F5344CB8AC3E}">
        <p14:creationId xmlns:p14="http://schemas.microsoft.com/office/powerpoint/2010/main" val="111729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C5B9-46B1-46F5-941C-2670BD523CC5}"/>
              </a:ext>
            </a:extLst>
          </p:cNvPr>
          <p:cNvSpPr>
            <a:spLocks noGrp="1"/>
          </p:cNvSpPr>
          <p:nvPr>
            <p:ph type="title"/>
          </p:nvPr>
        </p:nvSpPr>
        <p:spPr/>
        <p:txBody>
          <a:bodyPr/>
          <a:lstStyle/>
          <a:p>
            <a:r>
              <a:rPr lang="en-US" dirty="0"/>
              <a:t>Methods continued</a:t>
            </a:r>
          </a:p>
        </p:txBody>
      </p:sp>
      <p:sp>
        <p:nvSpPr>
          <p:cNvPr id="3" name="Content Placeholder 2">
            <a:extLst>
              <a:ext uri="{FF2B5EF4-FFF2-40B4-BE49-F238E27FC236}">
                <a16:creationId xmlns:a16="http://schemas.microsoft.com/office/drawing/2014/main" id="{BD4CE371-DF99-419A-B6E0-013B25CE613C}"/>
              </a:ext>
            </a:extLst>
          </p:cNvPr>
          <p:cNvSpPr>
            <a:spLocks noGrp="1"/>
          </p:cNvSpPr>
          <p:nvPr>
            <p:ph idx="1"/>
          </p:nvPr>
        </p:nvSpPr>
        <p:spPr>
          <a:xfrm>
            <a:off x="677334" y="1304054"/>
            <a:ext cx="8596668" cy="3880773"/>
          </a:xfrm>
        </p:spPr>
        <p:txBody>
          <a:bodyPr/>
          <a:lstStyle/>
          <a:p>
            <a:r>
              <a:rPr lang="en-US" dirty="0"/>
              <a:t>Once the objects have been detected and verified (i.e. they exist and have a high confidence) the following properties are calculated using the center points and bounding boxes of the classes detected. See below.</a:t>
            </a:r>
          </a:p>
        </p:txBody>
      </p:sp>
      <p:pic>
        <p:nvPicPr>
          <p:cNvPr id="26" name="Picture 25">
            <a:extLst>
              <a:ext uri="{FF2B5EF4-FFF2-40B4-BE49-F238E27FC236}">
                <a16:creationId xmlns:a16="http://schemas.microsoft.com/office/drawing/2014/main" id="{D39BA733-95EF-4141-95D8-BE44FB3630A2}"/>
              </a:ext>
            </a:extLst>
          </p:cNvPr>
          <p:cNvPicPr>
            <a:picLocks noChangeAspect="1"/>
          </p:cNvPicPr>
          <p:nvPr/>
        </p:nvPicPr>
        <p:blipFill>
          <a:blip r:embed="rId2"/>
          <a:stretch>
            <a:fillRect/>
          </a:stretch>
        </p:blipFill>
        <p:spPr>
          <a:xfrm>
            <a:off x="1976429" y="2833653"/>
            <a:ext cx="6402460" cy="2794186"/>
          </a:xfrm>
          <a:prstGeom prst="rect">
            <a:avLst/>
          </a:prstGeom>
        </p:spPr>
      </p:pic>
      <p:cxnSp>
        <p:nvCxnSpPr>
          <p:cNvPr id="28" name="Straight Arrow Connector 27">
            <a:extLst>
              <a:ext uri="{FF2B5EF4-FFF2-40B4-BE49-F238E27FC236}">
                <a16:creationId xmlns:a16="http://schemas.microsoft.com/office/drawing/2014/main" id="{7D5D5A94-D2B6-4670-9EBC-9992AA2C5613}"/>
              </a:ext>
            </a:extLst>
          </p:cNvPr>
          <p:cNvCxnSpPr>
            <a:cxnSpLocks/>
          </p:cNvCxnSpPr>
          <p:nvPr/>
        </p:nvCxnSpPr>
        <p:spPr>
          <a:xfrm flipV="1">
            <a:off x="1853964" y="3749880"/>
            <a:ext cx="947959" cy="83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82E0F851-B18D-478A-8BE0-7F61D366DBB3}"/>
              </a:ext>
            </a:extLst>
          </p:cNvPr>
          <p:cNvSpPr txBox="1"/>
          <p:nvPr/>
        </p:nvSpPr>
        <p:spPr>
          <a:xfrm>
            <a:off x="184555" y="3049782"/>
            <a:ext cx="1669409" cy="1015663"/>
          </a:xfrm>
          <a:prstGeom prst="rect">
            <a:avLst/>
          </a:prstGeom>
          <a:noFill/>
          <a:ln>
            <a:solidFill>
              <a:schemeClr val="tx1"/>
            </a:solidFill>
          </a:ln>
        </p:spPr>
        <p:txBody>
          <a:bodyPr wrap="square" rtlCol="0">
            <a:spAutoFit/>
          </a:bodyPr>
          <a:lstStyle/>
          <a:p>
            <a:pPr algn="ctr"/>
            <a:r>
              <a:rPr lang="en-US" sz="1200" dirty="0"/>
              <a:t>Center points are used with trigonometry to find the in plane rotated angle.</a:t>
            </a:r>
          </a:p>
        </p:txBody>
      </p:sp>
      <p:cxnSp>
        <p:nvCxnSpPr>
          <p:cNvPr id="32" name="Straight Connector 31">
            <a:extLst>
              <a:ext uri="{FF2B5EF4-FFF2-40B4-BE49-F238E27FC236}">
                <a16:creationId xmlns:a16="http://schemas.microsoft.com/office/drawing/2014/main" id="{9E33CC8D-28BD-4359-BBB6-D6D9CD47B56C}"/>
              </a:ext>
            </a:extLst>
          </p:cNvPr>
          <p:cNvCxnSpPr/>
          <p:nvPr/>
        </p:nvCxnSpPr>
        <p:spPr>
          <a:xfrm flipV="1">
            <a:off x="1976429" y="2833653"/>
            <a:ext cx="2176121" cy="2132630"/>
          </a:xfrm>
          <a:prstGeom prst="line">
            <a:avLst/>
          </a:prstGeom>
          <a:ln>
            <a:prstDash val="sysDash"/>
          </a:ln>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82578F5D-DFD0-408A-80BB-074EEE03106B}"/>
              </a:ext>
            </a:extLst>
          </p:cNvPr>
          <p:cNvCxnSpPr>
            <a:cxnSpLocks/>
          </p:cNvCxnSpPr>
          <p:nvPr/>
        </p:nvCxnSpPr>
        <p:spPr>
          <a:xfrm flipV="1">
            <a:off x="4275015" y="2936147"/>
            <a:ext cx="2184508" cy="2030136"/>
          </a:xfrm>
          <a:prstGeom prst="line">
            <a:avLst/>
          </a:prstGeom>
          <a:ln>
            <a:prstDash val="sysDash"/>
          </a:ln>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id="{660D100C-590F-461D-801D-1039A3BA2E72}"/>
              </a:ext>
            </a:extLst>
          </p:cNvPr>
          <p:cNvCxnSpPr>
            <a:cxnSpLocks/>
          </p:cNvCxnSpPr>
          <p:nvPr/>
        </p:nvCxnSpPr>
        <p:spPr>
          <a:xfrm flipV="1">
            <a:off x="6677637" y="2936147"/>
            <a:ext cx="1384183" cy="2030136"/>
          </a:xfrm>
          <a:prstGeom prst="line">
            <a:avLst/>
          </a:prstGeom>
          <a:ln>
            <a:prstDash val="sysDash"/>
          </a:ln>
        </p:spPr>
        <p:style>
          <a:lnRef idx="2">
            <a:schemeClr val="accent5"/>
          </a:lnRef>
          <a:fillRef idx="0">
            <a:schemeClr val="accent5"/>
          </a:fillRef>
          <a:effectRef idx="1">
            <a:schemeClr val="accent5"/>
          </a:effectRef>
          <a:fontRef idx="minor">
            <a:schemeClr val="tx1"/>
          </a:fontRef>
        </p:style>
      </p:cxnSp>
      <p:cxnSp>
        <p:nvCxnSpPr>
          <p:cNvPr id="38" name="Straight Arrow Connector 37">
            <a:extLst>
              <a:ext uri="{FF2B5EF4-FFF2-40B4-BE49-F238E27FC236}">
                <a16:creationId xmlns:a16="http://schemas.microsoft.com/office/drawing/2014/main" id="{F3353934-99B4-43AF-A5B2-2746441853BE}"/>
              </a:ext>
            </a:extLst>
          </p:cNvPr>
          <p:cNvCxnSpPr>
            <a:cxnSpLocks/>
          </p:cNvCxnSpPr>
          <p:nvPr/>
        </p:nvCxnSpPr>
        <p:spPr>
          <a:xfrm flipH="1" flipV="1">
            <a:off x="4588778" y="4764947"/>
            <a:ext cx="119955" cy="1060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F77CE3E-2ECF-4079-9FFE-27AC6CA7DBD5}"/>
              </a:ext>
            </a:extLst>
          </p:cNvPr>
          <p:cNvCxnSpPr>
            <a:cxnSpLocks/>
          </p:cNvCxnSpPr>
          <p:nvPr/>
        </p:nvCxnSpPr>
        <p:spPr>
          <a:xfrm flipV="1">
            <a:off x="4708733" y="4545431"/>
            <a:ext cx="2187018" cy="1279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C9FD287-14A1-4F33-9C63-601D9A621DA9}"/>
              </a:ext>
            </a:extLst>
          </p:cNvPr>
          <p:cNvCxnSpPr>
            <a:cxnSpLocks/>
          </p:cNvCxnSpPr>
          <p:nvPr/>
        </p:nvCxnSpPr>
        <p:spPr>
          <a:xfrm flipH="1" flipV="1">
            <a:off x="3582099" y="3539684"/>
            <a:ext cx="1126634" cy="2285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38AAEBE-EF40-4EED-A89D-C99D152338B4}"/>
              </a:ext>
            </a:extLst>
          </p:cNvPr>
          <p:cNvSpPr txBox="1"/>
          <p:nvPr/>
        </p:nvSpPr>
        <p:spPr>
          <a:xfrm>
            <a:off x="3478233" y="5847355"/>
            <a:ext cx="2994870" cy="461665"/>
          </a:xfrm>
          <a:prstGeom prst="rect">
            <a:avLst/>
          </a:prstGeom>
          <a:noFill/>
          <a:ln>
            <a:solidFill>
              <a:schemeClr val="tx1"/>
            </a:solidFill>
          </a:ln>
        </p:spPr>
        <p:txBody>
          <a:bodyPr wrap="square" rtlCol="0">
            <a:spAutoFit/>
          </a:bodyPr>
          <a:lstStyle/>
          <a:p>
            <a:r>
              <a:rPr lang="en-US" sz="1200" dirty="0"/>
              <a:t>Object bounding box diagonal used for overall scaling</a:t>
            </a:r>
          </a:p>
        </p:txBody>
      </p:sp>
      <p:cxnSp>
        <p:nvCxnSpPr>
          <p:cNvPr id="48" name="Straight Arrow Connector 47">
            <a:extLst>
              <a:ext uri="{FF2B5EF4-FFF2-40B4-BE49-F238E27FC236}">
                <a16:creationId xmlns:a16="http://schemas.microsoft.com/office/drawing/2014/main" id="{8D763594-6009-48F5-9C14-2BDAF1D787A9}"/>
              </a:ext>
            </a:extLst>
          </p:cNvPr>
          <p:cNvCxnSpPr>
            <a:cxnSpLocks/>
          </p:cNvCxnSpPr>
          <p:nvPr/>
        </p:nvCxnSpPr>
        <p:spPr>
          <a:xfrm flipH="1">
            <a:off x="7868415" y="3624044"/>
            <a:ext cx="614938" cy="327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414E527C-A3A4-4D1E-9A2F-1E1D9172F97A}"/>
              </a:ext>
            </a:extLst>
          </p:cNvPr>
          <p:cNvSpPr txBox="1"/>
          <p:nvPr/>
        </p:nvSpPr>
        <p:spPr>
          <a:xfrm>
            <a:off x="8483353" y="3326781"/>
            <a:ext cx="1373711" cy="1200329"/>
          </a:xfrm>
          <a:prstGeom prst="rect">
            <a:avLst/>
          </a:prstGeom>
          <a:noFill/>
          <a:ln>
            <a:solidFill>
              <a:schemeClr val="tx1"/>
            </a:solidFill>
          </a:ln>
        </p:spPr>
        <p:txBody>
          <a:bodyPr wrap="square" rtlCol="0">
            <a:spAutoFit/>
          </a:bodyPr>
          <a:lstStyle/>
          <a:p>
            <a:r>
              <a:rPr lang="en-US" sz="1200" dirty="0"/>
              <a:t>Gear width and height used to calculate out of plan rotation vertically and horizontally.</a:t>
            </a:r>
          </a:p>
        </p:txBody>
      </p:sp>
    </p:spTree>
    <p:extLst>
      <p:ext uri="{BB962C8B-B14F-4D97-AF65-F5344CB8AC3E}">
        <p14:creationId xmlns:p14="http://schemas.microsoft.com/office/powerpoint/2010/main" val="36065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DCE5-7D96-46A2-997A-A7A4A8E25597}"/>
              </a:ext>
            </a:extLst>
          </p:cNvPr>
          <p:cNvSpPr>
            <a:spLocks noGrp="1"/>
          </p:cNvSpPr>
          <p:nvPr>
            <p:ph type="title"/>
          </p:nvPr>
        </p:nvSpPr>
        <p:spPr/>
        <p:txBody>
          <a:bodyPr/>
          <a:lstStyle/>
          <a:p>
            <a:r>
              <a:rPr lang="en-US" dirty="0"/>
              <a:t>Darknet Yolo v3 tiny</a:t>
            </a:r>
          </a:p>
        </p:txBody>
      </p:sp>
      <p:sp>
        <p:nvSpPr>
          <p:cNvPr id="3" name="Content Placeholder 2">
            <a:extLst>
              <a:ext uri="{FF2B5EF4-FFF2-40B4-BE49-F238E27FC236}">
                <a16:creationId xmlns:a16="http://schemas.microsoft.com/office/drawing/2014/main" id="{8962860C-A25B-49CA-BFE8-06D28C2A3F23}"/>
              </a:ext>
            </a:extLst>
          </p:cNvPr>
          <p:cNvSpPr>
            <a:spLocks noGrp="1"/>
          </p:cNvSpPr>
          <p:nvPr>
            <p:ph idx="1"/>
          </p:nvPr>
        </p:nvSpPr>
        <p:spPr>
          <a:xfrm>
            <a:off x="677334" y="1930400"/>
            <a:ext cx="8596668" cy="3880773"/>
          </a:xfrm>
        </p:spPr>
        <p:txBody>
          <a:bodyPr/>
          <a:lstStyle/>
          <a:p>
            <a:r>
              <a:rPr lang="en-US" dirty="0"/>
              <a:t>To start the git repo of the darknet yolo models must be downloaded this also includes instruction on how to use it.</a:t>
            </a:r>
          </a:p>
          <a:p>
            <a:pPr lvl="1"/>
            <a:r>
              <a:rPr lang="en-US" dirty="0">
                <a:hlinkClick r:id="rId2"/>
              </a:rPr>
              <a:t>https://github.com/AlexeyAB/darknet</a:t>
            </a:r>
            <a:endParaRPr lang="en-US" dirty="0"/>
          </a:p>
          <a:p>
            <a:pPr lvl="1"/>
            <a:endParaRPr lang="en-US" dirty="0"/>
          </a:p>
          <a:p>
            <a:r>
              <a:rPr lang="en-US" dirty="0"/>
              <a:t>Once the repo is downloaded it must then be compiled using visual studio, preferably 2015.</a:t>
            </a:r>
          </a:p>
          <a:p>
            <a:endParaRPr lang="en-US" dirty="0"/>
          </a:p>
          <a:p>
            <a:r>
              <a:rPr lang="en-US" dirty="0"/>
              <a:t>The last step is to use the built in commands to test and train the model.</a:t>
            </a:r>
          </a:p>
        </p:txBody>
      </p:sp>
    </p:spTree>
    <p:extLst>
      <p:ext uri="{BB962C8B-B14F-4D97-AF65-F5344CB8AC3E}">
        <p14:creationId xmlns:p14="http://schemas.microsoft.com/office/powerpoint/2010/main" val="268718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F5A2-A25C-43F6-8E24-6D2F20116A26}"/>
              </a:ext>
            </a:extLst>
          </p:cNvPr>
          <p:cNvSpPr>
            <a:spLocks noGrp="1"/>
          </p:cNvSpPr>
          <p:nvPr>
            <p:ph type="title"/>
          </p:nvPr>
        </p:nvSpPr>
        <p:spPr>
          <a:xfrm>
            <a:off x="677334" y="464141"/>
            <a:ext cx="8596668" cy="1320800"/>
          </a:xfrm>
        </p:spPr>
        <p:txBody>
          <a:bodyPr/>
          <a:lstStyle/>
          <a:p>
            <a:r>
              <a:rPr lang="en-US" dirty="0"/>
              <a:t>Training</a:t>
            </a:r>
          </a:p>
        </p:txBody>
      </p:sp>
      <p:sp>
        <p:nvSpPr>
          <p:cNvPr id="3" name="Content Placeholder 2">
            <a:extLst>
              <a:ext uri="{FF2B5EF4-FFF2-40B4-BE49-F238E27FC236}">
                <a16:creationId xmlns:a16="http://schemas.microsoft.com/office/drawing/2014/main" id="{287F675F-1690-45A1-9A69-8EF80869CCA9}"/>
              </a:ext>
            </a:extLst>
          </p:cNvPr>
          <p:cNvSpPr>
            <a:spLocks noGrp="1"/>
          </p:cNvSpPr>
          <p:nvPr>
            <p:ph idx="1"/>
          </p:nvPr>
        </p:nvSpPr>
        <p:spPr>
          <a:xfrm>
            <a:off x="677334" y="1056972"/>
            <a:ext cx="8596668" cy="3880773"/>
          </a:xfrm>
        </p:spPr>
        <p:txBody>
          <a:bodyPr/>
          <a:lstStyle/>
          <a:p>
            <a:r>
              <a:rPr lang="en-US" dirty="0"/>
              <a:t>When Darknet has been successfully compiled and verified to be working the training can begin.</a:t>
            </a:r>
          </a:p>
          <a:p>
            <a:r>
              <a:rPr lang="en-US" dirty="0"/>
              <a:t>Training for ODO was tedious and time consuming but serves as the initial training for the model. The quality of the bounding box labels determines how precise the predictions will be. The below diagram shows the training/labeling process which is repeated for each class (3 in this case).</a:t>
            </a:r>
          </a:p>
          <a:p>
            <a:r>
              <a:rPr lang="en-US" dirty="0"/>
              <a:t>Current training uses high confidence images as new training images both in a regular state as well as inverted to give the model new perspectives. This highly automates the training and labeling aspect.</a:t>
            </a:r>
          </a:p>
        </p:txBody>
      </p:sp>
      <p:pic>
        <p:nvPicPr>
          <p:cNvPr id="9" name="Picture 8">
            <a:extLst>
              <a:ext uri="{FF2B5EF4-FFF2-40B4-BE49-F238E27FC236}">
                <a16:creationId xmlns:a16="http://schemas.microsoft.com/office/drawing/2014/main" id="{DCD5E38C-8394-4147-813A-8824A793DA90}"/>
              </a:ext>
            </a:extLst>
          </p:cNvPr>
          <p:cNvPicPr>
            <a:picLocks noChangeAspect="1"/>
          </p:cNvPicPr>
          <p:nvPr/>
        </p:nvPicPr>
        <p:blipFill>
          <a:blip r:embed="rId2"/>
          <a:stretch>
            <a:fillRect/>
          </a:stretch>
        </p:blipFill>
        <p:spPr>
          <a:xfrm>
            <a:off x="677334" y="3937527"/>
            <a:ext cx="3273145" cy="1503499"/>
          </a:xfrm>
          <a:prstGeom prst="rect">
            <a:avLst/>
          </a:prstGeom>
        </p:spPr>
      </p:pic>
      <p:pic>
        <p:nvPicPr>
          <p:cNvPr id="15" name="Picture 14">
            <a:extLst>
              <a:ext uri="{FF2B5EF4-FFF2-40B4-BE49-F238E27FC236}">
                <a16:creationId xmlns:a16="http://schemas.microsoft.com/office/drawing/2014/main" id="{3BDBDDFC-4EE3-41C3-9993-F208C184CC5A}"/>
              </a:ext>
            </a:extLst>
          </p:cNvPr>
          <p:cNvPicPr>
            <a:picLocks noChangeAspect="1"/>
          </p:cNvPicPr>
          <p:nvPr/>
        </p:nvPicPr>
        <p:blipFill>
          <a:blip r:embed="rId3"/>
          <a:stretch>
            <a:fillRect/>
          </a:stretch>
        </p:blipFill>
        <p:spPr>
          <a:xfrm>
            <a:off x="4627681" y="3916894"/>
            <a:ext cx="3145809" cy="1524132"/>
          </a:xfrm>
          <a:prstGeom prst="rect">
            <a:avLst/>
          </a:prstGeom>
        </p:spPr>
      </p:pic>
      <p:sp>
        <p:nvSpPr>
          <p:cNvPr id="16" name="Rectangle: Rounded Corners 15">
            <a:extLst>
              <a:ext uri="{FF2B5EF4-FFF2-40B4-BE49-F238E27FC236}">
                <a16:creationId xmlns:a16="http://schemas.microsoft.com/office/drawing/2014/main" id="{78BE4603-4B6E-4F75-A288-353749B53FF0}"/>
              </a:ext>
            </a:extLst>
          </p:cNvPr>
          <p:cNvSpPr/>
          <p:nvPr/>
        </p:nvSpPr>
        <p:spPr>
          <a:xfrm>
            <a:off x="2881774" y="5626610"/>
            <a:ext cx="2759978" cy="1115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on Images</a:t>
            </a:r>
          </a:p>
        </p:txBody>
      </p:sp>
      <p:sp>
        <p:nvSpPr>
          <p:cNvPr id="17" name="Arrow: Right 16">
            <a:extLst>
              <a:ext uri="{FF2B5EF4-FFF2-40B4-BE49-F238E27FC236}">
                <a16:creationId xmlns:a16="http://schemas.microsoft.com/office/drawing/2014/main" id="{1A058055-252F-4B5D-ACBE-F233270A5F67}"/>
              </a:ext>
            </a:extLst>
          </p:cNvPr>
          <p:cNvSpPr/>
          <p:nvPr/>
        </p:nvSpPr>
        <p:spPr>
          <a:xfrm>
            <a:off x="4014288" y="4555222"/>
            <a:ext cx="511729" cy="266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Arrow: Bent 17">
            <a:extLst>
              <a:ext uri="{FF2B5EF4-FFF2-40B4-BE49-F238E27FC236}">
                <a16:creationId xmlns:a16="http://schemas.microsoft.com/office/drawing/2014/main" id="{F0C74A05-D8D1-4A61-B7DF-EE9E183B3428}"/>
              </a:ext>
            </a:extLst>
          </p:cNvPr>
          <p:cNvSpPr/>
          <p:nvPr/>
        </p:nvSpPr>
        <p:spPr>
          <a:xfrm rot="10800000">
            <a:off x="5748013" y="5568897"/>
            <a:ext cx="620785" cy="805338"/>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AB80F5A4-7022-4EF6-82F9-9117FD60A386}"/>
              </a:ext>
            </a:extLst>
          </p:cNvPr>
          <p:cNvSpPr txBox="1"/>
          <p:nvPr/>
        </p:nvSpPr>
        <p:spPr>
          <a:xfrm>
            <a:off x="7940336" y="4149638"/>
            <a:ext cx="2407640" cy="1077218"/>
          </a:xfrm>
          <a:prstGeom prst="rect">
            <a:avLst/>
          </a:prstGeom>
          <a:noFill/>
        </p:spPr>
        <p:txBody>
          <a:bodyPr wrap="square" rtlCol="0">
            <a:spAutoFit/>
          </a:bodyPr>
          <a:lstStyle/>
          <a:p>
            <a:r>
              <a:rPr lang="en-US" sz="3200" dirty="0"/>
              <a:t>X number of classes</a:t>
            </a:r>
          </a:p>
        </p:txBody>
      </p:sp>
    </p:spTree>
    <p:extLst>
      <p:ext uri="{BB962C8B-B14F-4D97-AF65-F5344CB8AC3E}">
        <p14:creationId xmlns:p14="http://schemas.microsoft.com/office/powerpoint/2010/main" val="10946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D403-6C3F-4430-B7E9-2C9D2DC438DB}"/>
              </a:ext>
            </a:extLst>
          </p:cNvPr>
          <p:cNvSpPr>
            <a:spLocks noGrp="1"/>
          </p:cNvSpPr>
          <p:nvPr>
            <p:ph type="title"/>
          </p:nvPr>
        </p:nvSpPr>
        <p:spPr/>
        <p:txBody>
          <a:bodyPr/>
          <a:lstStyle/>
          <a:p>
            <a:r>
              <a:rPr lang="en-US" dirty="0"/>
              <a:t>Results</a:t>
            </a:r>
          </a:p>
        </p:txBody>
      </p:sp>
      <p:sp>
        <p:nvSpPr>
          <p:cNvPr id="14" name="Content Placeholder 13">
            <a:extLst>
              <a:ext uri="{FF2B5EF4-FFF2-40B4-BE49-F238E27FC236}">
                <a16:creationId xmlns:a16="http://schemas.microsoft.com/office/drawing/2014/main" id="{16192F60-586E-4C18-ABC4-D1E4F8263DFE}"/>
              </a:ext>
            </a:extLst>
          </p:cNvPr>
          <p:cNvSpPr>
            <a:spLocks noGrp="1"/>
          </p:cNvSpPr>
          <p:nvPr>
            <p:ph idx="1"/>
          </p:nvPr>
        </p:nvSpPr>
        <p:spPr>
          <a:xfrm>
            <a:off x="677334" y="1858585"/>
            <a:ext cx="8596668" cy="3880773"/>
          </a:xfrm>
        </p:spPr>
        <p:txBody>
          <a:bodyPr/>
          <a:lstStyle/>
          <a:p>
            <a:r>
              <a:rPr lang="en-US" dirty="0"/>
              <a:t>The results of this demo projects were better than expected. The model is able to track the object easily. Additionally the algorithm is able to calculate the scale and in plane rotation well. As for the out of plane rotation, the results can be in proved (works about 50% of the time). The algorithm I also able to calculate many objects at once as seen in the example images below. </a:t>
            </a:r>
          </a:p>
        </p:txBody>
      </p:sp>
      <p:pic>
        <p:nvPicPr>
          <p:cNvPr id="16" name="Picture 15">
            <a:extLst>
              <a:ext uri="{FF2B5EF4-FFF2-40B4-BE49-F238E27FC236}">
                <a16:creationId xmlns:a16="http://schemas.microsoft.com/office/drawing/2014/main" id="{54719328-DEC9-4888-8827-CE5EA265B6F4}"/>
              </a:ext>
            </a:extLst>
          </p:cNvPr>
          <p:cNvPicPr>
            <a:picLocks noChangeAspect="1"/>
          </p:cNvPicPr>
          <p:nvPr/>
        </p:nvPicPr>
        <p:blipFill rotWithShape="1">
          <a:blip r:embed="rId2">
            <a:extLst>
              <a:ext uri="{28A0092B-C50C-407E-A947-70E740481C1C}">
                <a14:useLocalDpi xmlns:a14="http://schemas.microsoft.com/office/drawing/2010/main" val="0"/>
              </a:ext>
            </a:extLst>
          </a:blip>
          <a:srcRect l="30498" t="28148" r="26373" b="32109"/>
          <a:stretch/>
        </p:blipFill>
        <p:spPr>
          <a:xfrm>
            <a:off x="677334" y="3690257"/>
            <a:ext cx="2672189" cy="2462386"/>
          </a:xfrm>
          <a:prstGeom prst="rect">
            <a:avLst/>
          </a:prstGeom>
          <a:ln>
            <a:solidFill>
              <a:schemeClr val="tx1"/>
            </a:solidFill>
          </a:ln>
        </p:spPr>
      </p:pic>
      <p:pic>
        <p:nvPicPr>
          <p:cNvPr id="20" name="Picture 19">
            <a:extLst>
              <a:ext uri="{FF2B5EF4-FFF2-40B4-BE49-F238E27FC236}">
                <a16:creationId xmlns:a16="http://schemas.microsoft.com/office/drawing/2014/main" id="{1A053806-F5F5-4493-B65A-A12F22F028DE}"/>
              </a:ext>
            </a:extLst>
          </p:cNvPr>
          <p:cNvPicPr>
            <a:picLocks noChangeAspect="1"/>
          </p:cNvPicPr>
          <p:nvPr/>
        </p:nvPicPr>
        <p:blipFill rotWithShape="1">
          <a:blip r:embed="rId3">
            <a:extLst>
              <a:ext uri="{28A0092B-C50C-407E-A947-70E740481C1C}">
                <a14:useLocalDpi xmlns:a14="http://schemas.microsoft.com/office/drawing/2010/main" val="0"/>
              </a:ext>
            </a:extLst>
          </a:blip>
          <a:srcRect l="14158" t="21025" r="22189" b="9942"/>
          <a:stretch/>
        </p:blipFill>
        <p:spPr>
          <a:xfrm>
            <a:off x="3825488" y="3690257"/>
            <a:ext cx="2270512" cy="2462386"/>
          </a:xfrm>
          <a:prstGeom prst="rect">
            <a:avLst/>
          </a:prstGeom>
          <a:ln>
            <a:solidFill>
              <a:schemeClr val="tx1"/>
            </a:solidFill>
          </a:ln>
        </p:spPr>
      </p:pic>
      <p:pic>
        <p:nvPicPr>
          <p:cNvPr id="22" name="Picture 21">
            <a:extLst>
              <a:ext uri="{FF2B5EF4-FFF2-40B4-BE49-F238E27FC236}">
                <a16:creationId xmlns:a16="http://schemas.microsoft.com/office/drawing/2014/main" id="{0BA66B4C-E8F4-4628-B329-46C30CEFAE10}"/>
              </a:ext>
            </a:extLst>
          </p:cNvPr>
          <p:cNvPicPr>
            <a:picLocks noChangeAspect="1"/>
          </p:cNvPicPr>
          <p:nvPr/>
        </p:nvPicPr>
        <p:blipFill rotWithShape="1">
          <a:blip r:embed="rId4">
            <a:extLst>
              <a:ext uri="{28A0092B-C50C-407E-A947-70E740481C1C}">
                <a14:useLocalDpi xmlns:a14="http://schemas.microsoft.com/office/drawing/2010/main" val="0"/>
              </a:ext>
            </a:extLst>
          </a:blip>
          <a:srcRect l="5759" t="5034" r="13583" b="16311"/>
          <a:stretch/>
        </p:blipFill>
        <p:spPr>
          <a:xfrm>
            <a:off x="6580080" y="3690257"/>
            <a:ext cx="2547847" cy="2484536"/>
          </a:xfrm>
          <a:prstGeom prst="rect">
            <a:avLst/>
          </a:prstGeom>
          <a:ln>
            <a:solidFill>
              <a:schemeClr val="tx1"/>
            </a:solidFill>
          </a:ln>
        </p:spPr>
      </p:pic>
    </p:spTree>
    <p:extLst>
      <p:ext uri="{BB962C8B-B14F-4D97-AF65-F5344CB8AC3E}">
        <p14:creationId xmlns:p14="http://schemas.microsoft.com/office/powerpoint/2010/main" val="39361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1052-E432-48A2-9603-CA556CB066E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F105D60-2460-4BD9-8B8C-279CF77D1A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25855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478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Object Detection and Orientation (ODO) using Yolo v3 tiny</vt:lpstr>
      <vt:lpstr>Objective</vt:lpstr>
      <vt:lpstr>Methods</vt:lpstr>
      <vt:lpstr>Methods continued</vt:lpstr>
      <vt:lpstr>Darknet Yolo v3 tiny</vt:lpstr>
      <vt:lpstr>Training</vt:lpstr>
      <vt:lpstr>Results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and Orientation (ODO) using Yolo v3 tiny</dc:title>
  <dc:creator>Alex Strebeck</dc:creator>
  <cp:lastModifiedBy>Alex Strebeck</cp:lastModifiedBy>
  <cp:revision>8</cp:revision>
  <dcterms:created xsi:type="dcterms:W3CDTF">2018-08-16T19:44:00Z</dcterms:created>
  <dcterms:modified xsi:type="dcterms:W3CDTF">2018-08-16T21:08:35Z</dcterms:modified>
</cp:coreProperties>
</file>