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7" r:id="rId5"/>
    <p:sldId id="271" r:id="rId6"/>
    <p:sldId id="272" r:id="rId7"/>
    <p:sldId id="273" r:id="rId8"/>
    <p:sldId id="274" r:id="rId9"/>
    <p:sldId id="264" r:id="rId10"/>
    <p:sldId id="263" r:id="rId11"/>
    <p:sldId id="270" r:id="rId12"/>
    <p:sldId id="269" r:id="rId13"/>
    <p:sldId id="26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351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2F356-A65B-BF4F-A695-722FA49CE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907F7-68A0-4840-BEC6-70C8C6E842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D13DF-020C-6C45-8B4E-8EBE918E3E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BCC38-66BF-BE45-A6D9-CAD824DD63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D61BA-F5C1-6F41-9C5B-C873BE7C0E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0E023-F782-5F4A-AEA8-3E72C790F3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FF6C1-AA92-7744-ACB4-D57A6085EB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850F9-5522-0C41-B243-60CC8F7DD9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0CF96-99B2-C545-B7EC-60BB5F50A8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E16C-62A2-F042-9EA2-F17640282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EE512-C4AF-B046-9730-14A63E43FB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00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C74560F-DF23-364C-88B4-2D73294443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8" descr="blue header_gold_white_logo.eps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598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Trajectory Bundling Across Vector Tile Levels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/>
          <a:p>
            <a:r>
              <a:rPr lang="en-US" dirty="0" smtClean="0"/>
              <a:t>Author: Andrew </a:t>
            </a:r>
            <a:r>
              <a:rPr lang="en-US" dirty="0" err="1" smtClean="0"/>
              <a:t>Strelke</a:t>
            </a:r>
            <a:endParaRPr lang="en-US" dirty="0" smtClean="0"/>
          </a:p>
          <a:p>
            <a:r>
              <a:rPr lang="en-US" dirty="0" smtClean="0"/>
              <a:t>Advisor: Professor David Koop</a:t>
            </a:r>
            <a:endParaRPr lang="en-US" dirty="0" smtClean="0"/>
          </a:p>
          <a:p>
            <a:r>
              <a:rPr lang="en-US" b="1" dirty="0" smtClean="0"/>
              <a:t>Computer and Information Science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7772400" cy="457200"/>
          </a:xfrm>
        </p:spPr>
        <p:txBody>
          <a:bodyPr/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952" y="2156460"/>
            <a:ext cx="8457248" cy="386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7772400" cy="457200"/>
          </a:xfrm>
        </p:spPr>
        <p:txBody>
          <a:bodyPr/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8457248" cy="38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7772400" cy="457200"/>
          </a:xfrm>
        </p:spPr>
        <p:txBody>
          <a:bodyPr/>
          <a:lstStyle/>
          <a:p>
            <a:r>
              <a:rPr lang="en-US" sz="3600" dirty="0" smtClean="0"/>
              <a:t>Future 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7772400" cy="3810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Examine other bundling algorithms that seek to identify where to split trajectories up for optimal </a:t>
            </a:r>
            <a:r>
              <a:rPr lang="en-US" sz="1600" dirty="0" smtClean="0"/>
              <a:t>bundling: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200" dirty="0" smtClean="0"/>
              <a:t>DBSCAN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200" dirty="0" smtClean="0"/>
              <a:t>Waypoint Clustering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200" dirty="0" smtClean="0"/>
              <a:t>D</a:t>
            </a:r>
            <a:r>
              <a:rPr lang="en-US" sz="1200" dirty="0" smtClean="0"/>
              <a:t>etecting commuting patterns with a 2-distance approximation using </a:t>
            </a:r>
            <a:r>
              <a:rPr lang="en-US" sz="1200" dirty="0" err="1" smtClean="0"/>
              <a:t>frechet</a:t>
            </a:r>
            <a:r>
              <a:rPr lang="en-US" sz="1200" dirty="0" smtClean="0"/>
              <a:t>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Evaluate </a:t>
            </a:r>
            <a:r>
              <a:rPr lang="en-US" sz="1600" dirty="0" smtClean="0"/>
              <a:t>the effectiveness of the </a:t>
            </a:r>
            <a:r>
              <a:rPr lang="en-US" sz="1600" dirty="0" smtClean="0"/>
              <a:t>technique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Optimize front-end performance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7772400" cy="457200"/>
          </a:xfrm>
        </p:spPr>
        <p:txBody>
          <a:bodyPr/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7772400" cy="4724400"/>
          </a:xfrm>
        </p:spPr>
        <p:txBody>
          <a:bodyPr/>
          <a:lstStyle/>
          <a:p>
            <a:pPr marL="1523985" indent="-1523985"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[1] </a:t>
            </a:r>
            <a:r>
              <a:rPr lang="en-US" sz="1600" dirty="0" smtClean="0"/>
              <a:t>Lee, J.G., Han, J. and </a:t>
            </a:r>
            <a:r>
              <a:rPr lang="en-US" sz="1600" dirty="0" err="1" smtClean="0"/>
              <a:t>Whang</a:t>
            </a:r>
            <a:r>
              <a:rPr lang="en-US" sz="1600" dirty="0" smtClean="0"/>
              <a:t>, K.Y., 2007, June. Trajectory clustering: a partition-and-group framework. In </a:t>
            </a:r>
            <a:r>
              <a:rPr lang="en-US" sz="1600" i="1" dirty="0" smtClean="0"/>
              <a:t>Proceedings of the 2007 ACM SIGMOD international conference on Management of data</a:t>
            </a:r>
            <a:r>
              <a:rPr lang="en-US" sz="1600" dirty="0" smtClean="0"/>
              <a:t> (pp. 593-604). ACM</a:t>
            </a:r>
            <a:r>
              <a:rPr lang="en-US" sz="1600" dirty="0" smtClean="0"/>
              <a:t>.</a:t>
            </a:r>
          </a:p>
          <a:p>
            <a:pPr marL="1523985" indent="-1523985">
              <a:buNone/>
            </a:pPr>
            <a:endParaRPr lang="en-US" sz="1600" dirty="0" smtClean="0"/>
          </a:p>
          <a:p>
            <a:pPr marL="1523985" indent="-1523985"/>
            <a:r>
              <a:rPr lang="en-US" sz="1600" dirty="0" smtClean="0"/>
              <a:t>[2] </a:t>
            </a:r>
            <a:r>
              <a:rPr lang="en-US" sz="1600" dirty="0" err="1" smtClean="0"/>
              <a:t>Buchin</a:t>
            </a:r>
            <a:r>
              <a:rPr lang="en-US" sz="1600" dirty="0" smtClean="0"/>
              <a:t>, K., </a:t>
            </a:r>
            <a:r>
              <a:rPr lang="en-US" sz="1600" dirty="0" err="1" smtClean="0"/>
              <a:t>Buchin</a:t>
            </a:r>
            <a:r>
              <a:rPr lang="en-US" sz="1600" dirty="0" smtClean="0"/>
              <a:t>, M., </a:t>
            </a:r>
            <a:r>
              <a:rPr lang="en-US" sz="1600" dirty="0" err="1" smtClean="0"/>
              <a:t>Gudmundsson</a:t>
            </a:r>
            <a:r>
              <a:rPr lang="en-US" sz="1600" dirty="0" smtClean="0"/>
              <a:t>, J., </a:t>
            </a:r>
            <a:r>
              <a:rPr lang="en-US" sz="1600" dirty="0" err="1" smtClean="0"/>
              <a:t>Löffler</a:t>
            </a:r>
            <a:r>
              <a:rPr lang="en-US" sz="1600" dirty="0" smtClean="0"/>
              <a:t>, M. and </a:t>
            </a:r>
            <a:r>
              <a:rPr lang="en-US" sz="1600" dirty="0" err="1" smtClean="0"/>
              <a:t>Luo</a:t>
            </a:r>
            <a:r>
              <a:rPr lang="en-US" sz="1600" dirty="0" smtClean="0"/>
              <a:t>, J., 2008, December. Detecting commuting patterns by clustering subtrajectories. In </a:t>
            </a:r>
            <a:r>
              <a:rPr lang="en-US" sz="1600" i="1" dirty="0" smtClean="0"/>
              <a:t>International Symposium on Algorithms and Computation</a:t>
            </a:r>
            <a:r>
              <a:rPr lang="en-US" sz="1600" dirty="0" smtClean="0"/>
              <a:t> (pp. 644-655). Springer, Berlin, Heidelberg</a:t>
            </a:r>
            <a:r>
              <a:rPr lang="en-US" sz="1600" dirty="0" smtClean="0"/>
              <a:t>.</a:t>
            </a:r>
          </a:p>
          <a:p>
            <a:pPr marL="1523985" indent="-1523985"/>
            <a:endParaRPr lang="en-US" sz="1600" dirty="0" smtClean="0"/>
          </a:p>
          <a:p>
            <a:pPr marL="1523985" indent="-1523985">
              <a:buNone/>
            </a:pPr>
            <a:r>
              <a:rPr lang="en-US" sz="1600" dirty="0" smtClean="0"/>
              <a:t>	[3] Liu, B., de Souza, E.N., </a:t>
            </a:r>
            <a:r>
              <a:rPr lang="en-US" sz="1600" dirty="0" err="1" smtClean="0"/>
              <a:t>Matwin</a:t>
            </a:r>
            <a:r>
              <a:rPr lang="en-US" sz="1600" dirty="0" smtClean="0"/>
              <a:t>, S. and </a:t>
            </a:r>
            <a:r>
              <a:rPr lang="en-US" sz="1600" dirty="0" err="1" smtClean="0"/>
              <a:t>Sydow</a:t>
            </a:r>
            <a:r>
              <a:rPr lang="en-US" sz="1600" dirty="0" smtClean="0"/>
              <a:t>, M., 2014, October. Knowledge-based clustering of ship trajectories using density-based approach. In </a:t>
            </a:r>
            <a:r>
              <a:rPr lang="en-US" sz="1600" i="1" dirty="0" smtClean="0"/>
              <a:t>Big Data (Big Data), 2014 IEEE International Conference on</a:t>
            </a:r>
            <a:r>
              <a:rPr lang="en-US" sz="1600" dirty="0" smtClean="0"/>
              <a:t> (pp. 603-608). IEEE</a:t>
            </a:r>
            <a:r>
              <a:rPr lang="en-US" sz="1600" dirty="0" smtClean="0"/>
              <a:t>.</a:t>
            </a:r>
          </a:p>
          <a:p>
            <a:pPr marL="1523985" indent="-1523985">
              <a:buNone/>
            </a:pPr>
            <a:endParaRPr lang="en-US" sz="1600" dirty="0" smtClean="0"/>
          </a:p>
          <a:p>
            <a:pPr marL="1523985" indent="-1523985"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[4] </a:t>
            </a:r>
            <a:r>
              <a:rPr lang="en-US" sz="1600" dirty="0" err="1" smtClean="0"/>
              <a:t>Pallotta</a:t>
            </a:r>
            <a:r>
              <a:rPr lang="en-US" sz="1600" dirty="0" smtClean="0"/>
              <a:t>, G., </a:t>
            </a:r>
            <a:r>
              <a:rPr lang="en-US" sz="1600" dirty="0" err="1" smtClean="0"/>
              <a:t>Vespe</a:t>
            </a:r>
            <a:r>
              <a:rPr lang="en-US" sz="1600" dirty="0" smtClean="0"/>
              <a:t>, M. and Bryan, K., 2013. Vessel pattern knowledge discovery from AIS data: A framework for anomaly detection and route prediction. </a:t>
            </a:r>
            <a:r>
              <a:rPr lang="en-US" sz="1600" i="1" dirty="0" smtClean="0"/>
              <a:t>Entropy</a:t>
            </a:r>
            <a:r>
              <a:rPr lang="en-US" sz="1600" dirty="0" smtClean="0"/>
              <a:t>, </a:t>
            </a:r>
            <a:r>
              <a:rPr lang="en-US" sz="1600" i="1" dirty="0" smtClean="0"/>
              <a:t>15</a:t>
            </a:r>
            <a:r>
              <a:rPr lang="en-US" sz="1600" dirty="0" smtClean="0"/>
              <a:t>(6), pp.2218-2245.</a:t>
            </a:r>
            <a:endParaRPr lang="en-US" sz="1600" dirty="0" smtClean="0"/>
          </a:p>
          <a:p>
            <a:pPr marL="1523985" indent="-1523985">
              <a:buNone/>
            </a:pP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7772400" cy="457200"/>
          </a:xfrm>
        </p:spPr>
        <p:txBody>
          <a:bodyPr/>
          <a:lstStyle/>
          <a:p>
            <a:r>
              <a:rPr lang="en-US" sz="3600" dirty="0" smtClean="0"/>
              <a:t>Vector Tiles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4114800" cy="43514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Map data is often tiled so that only the information that is needed is sent to a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Tiles are generated at different zoom levels to allow fast navigation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In the past, maps were </a:t>
            </a:r>
            <a:r>
              <a:rPr lang="en-US" sz="1600" dirty="0" err="1" smtClean="0"/>
              <a:t>rasterized</a:t>
            </a:r>
            <a:r>
              <a:rPr lang="en-US" sz="1600" dirty="0" smtClean="0"/>
              <a:t> as large images and then cut into raster tiles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Today, new technologies support sending the vector data itself down to the client as vector tiles</a:t>
            </a:r>
          </a:p>
          <a:p>
            <a:pPr lvl="2"/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F007E7F-DF7B-064A-8D2C-14894DF9E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819400"/>
            <a:ext cx="2239766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897DF39-CCB1-2E4A-99AD-5D1E81F46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19400"/>
            <a:ext cx="2239766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14FEBEC-BF76-AE4E-BC11-72505CED4AF8}"/>
              </a:ext>
            </a:extLst>
          </p:cNvPr>
          <p:cNvSpPr txBox="1"/>
          <p:nvPr/>
        </p:nvSpPr>
        <p:spPr>
          <a:xfrm>
            <a:off x="4419601" y="4724400"/>
            <a:ext cx="449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Raster images (left) become pixelated after scaling while vector images (right) remain crisp.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7772400" cy="457200"/>
          </a:xfrm>
        </p:spPr>
        <p:txBody>
          <a:bodyPr/>
          <a:lstStyle/>
          <a:p>
            <a:r>
              <a:rPr lang="en-US" sz="3600" dirty="0" smtClean="0"/>
              <a:t>Trajectory Bundling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7772400" cy="3810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With large-scale data, it can be difficult to see patterns because the density of data introduces </a:t>
            </a:r>
            <a:r>
              <a:rPr lang="en-US" sz="1600" b="1" dirty="0" smtClean="0"/>
              <a:t>overlap</a:t>
            </a:r>
            <a:r>
              <a:rPr lang="en-US" sz="1600" dirty="0" smtClean="0"/>
              <a:t> and </a:t>
            </a:r>
            <a:r>
              <a:rPr lang="en-US" sz="1600" b="1" dirty="0" smtClean="0"/>
              <a:t>clutter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Trajectory bundling seeks to merge (sub-)trajectories that have similar paths to reduce the clutter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From a distance, it helps to </a:t>
            </a:r>
            <a:r>
              <a:rPr lang="en-US" sz="1600" b="1" dirty="0" smtClean="0"/>
              <a:t>bundle</a:t>
            </a:r>
            <a:r>
              <a:rPr lang="en-US" sz="1600" dirty="0" smtClean="0"/>
              <a:t> lots of trajectories together, but as we zoom in, these bundles should be decomposed to show individual paths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Our goal is to create trajectory bundles that naturally bundle and unbundle when moving through different vector tile levels</a:t>
            </a:r>
          </a:p>
          <a:p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150" y="4389120"/>
            <a:ext cx="2533650" cy="231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381500"/>
            <a:ext cx="256032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auto">
          <a:xfrm>
            <a:off x="2438400" y="5257800"/>
            <a:ext cx="228600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 bwMode="auto">
          <a:xfrm>
            <a:off x="2667000" y="533400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7772400" cy="457200"/>
          </a:xfrm>
        </p:spPr>
        <p:txBody>
          <a:bodyPr/>
          <a:lstStyle/>
          <a:p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7772400" cy="3810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We use Automated Identification System (AIS) data of marine vessel locations collected by the US Coast Guard and made available on marinecadastre.gov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Data is transmitted by ships every 1-5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Data is split into different Universal Traverse Mercator (UTM) zones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3200400"/>
            <a:ext cx="4754286" cy="35597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7772400" cy="457200"/>
          </a:xfrm>
        </p:spPr>
        <p:txBody>
          <a:bodyPr/>
          <a:lstStyle/>
          <a:p>
            <a:r>
              <a:rPr lang="en-US" sz="3600" dirty="0" smtClean="0"/>
              <a:t>TRACLUS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Bundling implemented using the </a:t>
            </a:r>
            <a:r>
              <a:rPr lang="en-US" sz="1600" smtClean="0"/>
              <a:t>TRACLUS </a:t>
            </a:r>
            <a:r>
              <a:rPr lang="en-US" sz="1600" smtClean="0"/>
              <a:t>algorithm.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TRACLUS is a trajectory clustering framework that partitions a trajectory into a set of line segments, and then groups similar line segments together into a cluster </a:t>
            </a:r>
            <a:r>
              <a:rPr lang="en-US" sz="1600" dirty="0" smtClean="0"/>
              <a:t>[Lee et al., 2007]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Parameters used for TRACLUS include:</a:t>
            </a:r>
            <a:endParaRPr lang="en-US" sz="1200" dirty="0" smtClean="0"/>
          </a:p>
          <a:p>
            <a:pPr lvl="1"/>
            <a:r>
              <a:rPr lang="en-US" sz="1200" dirty="0" smtClean="0"/>
              <a:t>Epsilon: The distance in which to look for line segments to cluster</a:t>
            </a:r>
          </a:p>
          <a:p>
            <a:pPr lvl="1"/>
            <a:r>
              <a:rPr lang="en-US" sz="1200" dirty="0" err="1" smtClean="0"/>
              <a:t>MinLns</a:t>
            </a:r>
            <a:r>
              <a:rPr lang="en-US" sz="1200" dirty="0" smtClean="0"/>
              <a:t>: Minimum number of line segments per cluster</a:t>
            </a:r>
          </a:p>
          <a:p>
            <a:pPr lvl="1"/>
            <a:r>
              <a:rPr lang="en-US" sz="1200" dirty="0" smtClean="0"/>
              <a:t>Y: Smoothing value. Determines the minimum length for two consecutive points in a representative trajectory or bundle. </a:t>
            </a:r>
          </a:p>
          <a:p>
            <a:pPr lvl="1"/>
            <a:r>
              <a:rPr lang="en-US" sz="1200" dirty="0" smtClean="0"/>
              <a:t>Cost Advantage: Value between 0-1, used to </a:t>
            </a:r>
            <a:r>
              <a:rPr lang="en-US" sz="1200" dirty="0" smtClean="0"/>
              <a:t>prevent </a:t>
            </a:r>
            <a:r>
              <a:rPr lang="en-US" sz="1200" dirty="0" smtClean="0"/>
              <a:t>oversimplification </a:t>
            </a:r>
            <a:r>
              <a:rPr lang="en-US" sz="1200" dirty="0" smtClean="0"/>
              <a:t>when partitioning line </a:t>
            </a:r>
            <a:r>
              <a:rPr lang="en-US" sz="1200" dirty="0" smtClean="0"/>
              <a:t>segments.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TRACLUS Improvements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7772400" cy="3810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In order to ensure continuity between vector tile levels, we want trajectories bundled in a zoomed-in level to remain in the same bundle as we zoom </a:t>
            </a:r>
            <a:r>
              <a:rPr lang="en-US" sz="1600" dirty="0" smtClean="0"/>
              <a:t>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TRACLUS was re-written to recursively </a:t>
            </a:r>
            <a:r>
              <a:rPr lang="en-US" sz="1600" dirty="0" smtClean="0"/>
              <a:t>bundles trajectories from the bottom level </a:t>
            </a:r>
            <a:r>
              <a:rPr lang="en-US" sz="1600" dirty="0" smtClean="0"/>
              <a:t>up.</a:t>
            </a: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Parameter values start off small when bundling trajectories at bottom levels, but as the levels go up these value increase exponentially. 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6906" y="3717939"/>
            <a:ext cx="6425494" cy="314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7772400" cy="457200"/>
          </a:xfrm>
        </p:spPr>
        <p:txBody>
          <a:bodyPr/>
          <a:lstStyle/>
          <a:p>
            <a:r>
              <a:rPr lang="en-US" sz="3600" dirty="0" smtClean="0"/>
              <a:t>TRACLUS 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810000"/>
          </a:xfrm>
        </p:spPr>
        <p:txBody>
          <a:bodyPr/>
          <a:lstStyle/>
          <a:p>
            <a:r>
              <a:rPr lang="en-US" sz="1600" dirty="0" smtClean="0"/>
              <a:t>The key to obtaining a successful set of representative trajectories for each level is </a:t>
            </a:r>
            <a:r>
              <a:rPr lang="en-US" sz="1600" dirty="0" smtClean="0"/>
              <a:t>knowing </a:t>
            </a:r>
            <a:r>
              <a:rPr lang="en-US" sz="1600" dirty="0" smtClean="0"/>
              <a:t>what values to set the parameters as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If epsilon is set too large then it will cluster lines that are too far apart, and if epsilon is too small then nearby lines that should be clustered will not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The smoothing parameter 'Y' determines how far apart each point in the represented trajectory should be. This parameter should be set to some value greater than 0 to ensure represented trajectories do not come out looking fluctuated, but setting this value too high will cause over-simplification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The cost advantage parameter '</a:t>
            </a:r>
            <a:r>
              <a:rPr lang="en-US" sz="1600" dirty="0" err="1" smtClean="0"/>
              <a:t>costAdv</a:t>
            </a:r>
            <a:r>
              <a:rPr lang="en-US" sz="1600" dirty="0" smtClean="0"/>
              <a:t>' is used to prevent over-simplification when partitioning the trajectories. This value should be relatively low to ensure that the trajectories are still being simplified when needed during </a:t>
            </a:r>
            <a:r>
              <a:rPr lang="en-US" sz="1600" dirty="0" smtClean="0"/>
              <a:t>partitioning (0 </a:t>
            </a:r>
            <a:r>
              <a:rPr lang="en-US" sz="1600" dirty="0" smtClean="0"/>
              <a:t>&lt; </a:t>
            </a:r>
            <a:r>
              <a:rPr lang="en-US" sz="1600" dirty="0" err="1" smtClean="0"/>
              <a:t>costAdv</a:t>
            </a:r>
            <a:r>
              <a:rPr lang="en-US" sz="1600" dirty="0" smtClean="0"/>
              <a:t> &lt;= 1</a:t>
            </a:r>
            <a:r>
              <a:rPr lang="en-US" sz="1600" dirty="0" smtClean="0"/>
              <a:t>).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7772400" cy="457200"/>
          </a:xfrm>
        </p:spPr>
        <p:txBody>
          <a:bodyPr/>
          <a:lstStyle/>
          <a:p>
            <a:r>
              <a:rPr lang="en-US" sz="3600" dirty="0" smtClean="0"/>
              <a:t>Optimal Parameters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r>
              <a:rPr lang="en-US" sz="1600" dirty="0" smtClean="0"/>
              <a:t>Unfortunately, there is not a formal method for coming up with these parameters; instead they are obtained through visual inspection and domain </a:t>
            </a:r>
            <a:r>
              <a:rPr lang="en-US" sz="1600" dirty="0" smtClean="0"/>
              <a:t>knowledge </a:t>
            </a:r>
            <a:r>
              <a:rPr lang="en-US" sz="1600" dirty="0" smtClean="0"/>
              <a:t>[Lee et al., 2007]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For the Zone 19 data, the most optimal parameters seem to </a:t>
            </a:r>
            <a:r>
              <a:rPr lang="en-US" sz="1600" dirty="0" smtClean="0"/>
              <a:t>be around </a:t>
            </a:r>
            <a:r>
              <a:rPr lang="en-US" sz="1600" dirty="0" smtClean="0"/>
              <a:t>e=12, Y=3, and </a:t>
            </a:r>
            <a:r>
              <a:rPr lang="en-US" sz="1600" dirty="0" err="1" smtClean="0"/>
              <a:t>costAdv</a:t>
            </a:r>
            <a:r>
              <a:rPr lang="en-US" sz="1600" dirty="0" smtClean="0"/>
              <a:t>=1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MinLns</a:t>
            </a:r>
            <a:r>
              <a:rPr lang="en-US" sz="1600" dirty="0" smtClean="0"/>
              <a:t> is kept at 1 when performing recursive bundling to ensure that no trajectories are lost at lower levels when the epsilon value is too low to form clusters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You can set the levels parameter to as high as you want, but generating more then </a:t>
            </a:r>
            <a:r>
              <a:rPr lang="en-US" sz="1600" dirty="0" smtClean="0"/>
              <a:t>13 levels </a:t>
            </a:r>
            <a:r>
              <a:rPr lang="en-US" sz="1600" dirty="0" smtClean="0"/>
              <a:t>of vector tiles </a:t>
            </a:r>
            <a:r>
              <a:rPr lang="en-US" sz="1600" dirty="0" smtClean="0"/>
              <a:t>will </a:t>
            </a:r>
            <a:r>
              <a:rPr lang="en-US" sz="1600" dirty="0" smtClean="0"/>
              <a:t>take awhile and may even cause the script to crash as a response of the heap being out of memory (this can sometimes be fixed by </a:t>
            </a:r>
            <a:r>
              <a:rPr lang="en-US" sz="1600" dirty="0" smtClean="0"/>
              <a:t>increasing </a:t>
            </a:r>
            <a:r>
              <a:rPr lang="en-US" sz="1600" dirty="0" smtClean="0"/>
              <a:t>the memory limit within the Node.js command prompt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7772400" cy="457200"/>
          </a:xfrm>
        </p:spPr>
        <p:txBody>
          <a:bodyPr/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772400" cy="2514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Vector </a:t>
            </a:r>
            <a:r>
              <a:rPr lang="en-US" sz="1600" dirty="0" smtClean="0"/>
              <a:t>tiles use Mapbox vector tile specification and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Highlighting show </a:t>
            </a:r>
            <a:r>
              <a:rPr lang="en-US" sz="1600" dirty="0" smtClean="0"/>
              <a:t>how the bundles are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A bundle on the left is composed of trajectories (or bundled trajectories) </a:t>
            </a:r>
            <a:r>
              <a:rPr lang="en-US" sz="1600" dirty="0" smtClean="0"/>
              <a:t>highlighted on</a:t>
            </a:r>
            <a:r>
              <a:rPr lang="en-US" sz="1600" dirty="0" smtClean="0"/>
              <a:t> </a:t>
            </a:r>
            <a:r>
              <a:rPr lang="en-US" sz="1600" dirty="0" smtClean="0"/>
              <a:t>the right </a:t>
            </a:r>
            <a:r>
              <a:rPr lang="en-US" sz="1600" dirty="0" smtClean="0"/>
              <a:t>map</a:t>
            </a: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5861" y="3431381"/>
            <a:ext cx="7129939" cy="327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2599</TotalTime>
  <Words>777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Presentation1 (1)</vt:lpstr>
      <vt:lpstr>Trajectory Bundling Across Vector Tile Levels </vt:lpstr>
      <vt:lpstr>Vector Tiles</vt:lpstr>
      <vt:lpstr>Trajectory Bundling</vt:lpstr>
      <vt:lpstr>Data</vt:lpstr>
      <vt:lpstr>TRACLUS</vt:lpstr>
      <vt:lpstr>Slide 6</vt:lpstr>
      <vt:lpstr>TRACLUS Parameters</vt:lpstr>
      <vt:lpstr>Optimal Parameters </vt:lpstr>
      <vt:lpstr>Results</vt:lpstr>
      <vt:lpstr>Results</vt:lpstr>
      <vt:lpstr>Results</vt:lpstr>
      <vt:lpstr>Future Work</vt:lpstr>
      <vt:lpstr>References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astrelke</dc:creator>
  <cp:lastModifiedBy>astrelke</cp:lastModifiedBy>
  <cp:revision>33</cp:revision>
  <dcterms:created xsi:type="dcterms:W3CDTF">2018-04-26T17:45:18Z</dcterms:created>
  <dcterms:modified xsi:type="dcterms:W3CDTF">2018-08-06T16:29:53Z</dcterms:modified>
</cp:coreProperties>
</file>