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9" r:id="rId7"/>
    <p:sldId id="290" r:id="rId8"/>
    <p:sldId id="299" r:id="rId9"/>
    <p:sldId id="30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D83DD-0F64-701C-93AF-7D672214CF70}" v="575" dt="2024-04-22T00:04:40.97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8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Agile Presentation</a:t>
            </a:r>
            <a:br>
              <a:rPr lang="en-US" dirty="0"/>
            </a:br>
            <a:r>
              <a:rPr lang="en-US" sz="2400" dirty="0"/>
              <a:t>By Alexander Strevel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b="0" dirty="0">
                <a:latin typeface="Arial"/>
                <a:cs typeface="Arial"/>
              </a:rPr>
              <a:t>Scrum-Agile Methodology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Definition of Scrum-Agile approach: A framework for managing complex software and product development with iterative and incremental practices.</a:t>
            </a:r>
            <a:endParaRPr lang="en-US" sz="2000"/>
          </a:p>
          <a:p>
            <a:pPr marL="171450" indent="-171450">
              <a:lnSpc>
                <a:spcPct val="160000"/>
              </a:lnSpc>
              <a:buChar char="•"/>
            </a:pPr>
            <a:r>
              <a:rPr lang="en-US" sz="2000" dirty="0">
                <a:latin typeface="Arial"/>
                <a:cs typeface="Arial"/>
              </a:rPr>
              <a:t>importance of adaptability and flexibility in Scrum-Agile.</a:t>
            </a:r>
            <a:endParaRPr lang="en-US" sz="2000"/>
          </a:p>
          <a:p>
            <a:pPr marL="171450" indent="-171450">
              <a:lnSpc>
                <a:spcPct val="160000"/>
              </a:lnSpc>
              <a:buChar char="•"/>
            </a:pPr>
            <a:r>
              <a:rPr lang="en-US" sz="2000" dirty="0">
                <a:latin typeface="Arial"/>
                <a:cs typeface="Arial"/>
              </a:rPr>
              <a:t>Brief contrast with Waterfall model: Agile focuses on continuous iteration of development and testing throughout the project lifecycle, whereas Waterfall is sequential and project stages are completed one at a time.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b="0" dirty="0">
                <a:latin typeface="Arial"/>
                <a:cs typeface="Arial"/>
              </a:rPr>
              <a:t>Roles of a Scrum-Agile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9690" indent="0">
              <a:lnSpc>
                <a:spcPct val="150000"/>
              </a:lnSpc>
              <a:buNone/>
            </a:pPr>
            <a:r>
              <a:rPr lang="en-US" sz="2100" dirty="0">
                <a:latin typeface="Arial"/>
                <a:cs typeface="Arial"/>
              </a:rPr>
              <a:t>Each role contributes to the project's agility by ensuring flexibility and rapid response to changes.</a:t>
            </a:r>
            <a:endParaRPr lang="en-US" sz="2100" dirty="0">
              <a:solidFill>
                <a:srgbClr val="000000"/>
              </a:solidFill>
              <a:latin typeface="Arial"/>
              <a:cs typeface="Arial"/>
            </a:endParaRPr>
          </a:p>
          <a:p>
            <a:pPr indent="-283210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Scrum Master: Facilitates the team, ensures Scrum practices are followed, </a:t>
            </a:r>
            <a:r>
              <a:rPr lang="en-US" dirty="0">
                <a:latin typeface="Arial"/>
                <a:cs typeface="Arial"/>
              </a:rPr>
              <a:t>removes impediments.</a:t>
            </a:r>
            <a:endParaRPr lang="en-US"/>
          </a:p>
          <a:p>
            <a:pPr indent="-283210"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Product Owner: Represents the stakeholders, responsible for defining project goals, creating product backlog, and prioritizing needs.</a:t>
            </a:r>
            <a:endParaRPr lang="en-US" dirty="0"/>
          </a:p>
          <a:p>
            <a:pPr indent="-283210"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Development Team: Cross-functional members who handle the actual task execution, design, coding, testing,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6" y="136526"/>
            <a:ext cx="10267023" cy="1653371"/>
          </a:xfrm>
        </p:spPr>
        <p:txBody>
          <a:bodyPr/>
          <a:lstStyle/>
          <a:p>
            <a:r>
              <a:rPr lang="en-US" b="0" dirty="0">
                <a:latin typeface="Arial"/>
                <a:cs typeface="Arial"/>
              </a:rPr>
              <a:t>Phases of the SDLC in Agile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35" y="2023984"/>
            <a:ext cx="11691593" cy="37619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Arial"/>
                <a:cs typeface="Arial"/>
              </a:rPr>
              <a:t>These phases allow for continuous integration, feedback, and adaptation, enhancing product quality and meeting user needs effectively.</a:t>
            </a:r>
            <a:endParaRPr lang="en-US" dirty="0"/>
          </a:p>
          <a:p>
            <a:endParaRPr lang="en-US" sz="1600" dirty="0">
              <a:latin typeface="Arial"/>
              <a:cs typeface="Arial"/>
            </a:endParaRPr>
          </a:p>
          <a:p>
            <a:pPr indent="-283210">
              <a:buChar char="•"/>
            </a:pPr>
            <a:r>
              <a:rPr lang="en-US" sz="1600" dirty="0">
                <a:latin typeface="Arial"/>
                <a:cs typeface="Arial"/>
              </a:rPr>
              <a:t>Concept and Initiation: Brief planning focusing on project's scope and feasibility.</a:t>
            </a:r>
            <a:endParaRPr lang="en-US" sz="1600" dirty="0"/>
          </a:p>
          <a:p>
            <a:pPr marL="283210" lvl="1" indent="-283210"/>
            <a:r>
              <a:rPr lang="en-US" sz="1600" dirty="0">
                <a:latin typeface="Arial"/>
                <a:cs typeface="Arial"/>
              </a:rPr>
              <a:t>Requirement Planning: Creation of product backlog, user stories, and project requirements in detail.</a:t>
            </a:r>
            <a:endParaRPr lang="en-US" sz="1600"/>
          </a:p>
          <a:p>
            <a:pPr indent="-28321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Design and Prototyping: Developing prototypes to test functionalities and design.</a:t>
            </a:r>
            <a:endParaRPr lang="en-US" sz="1600"/>
          </a:p>
          <a:p>
            <a:pPr indent="-28321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Development and Iterations: Continuous development cycles involving repeated sprints where features are built and tested.</a:t>
            </a:r>
            <a:endParaRPr lang="en-US" sz="1600"/>
          </a:p>
          <a:p>
            <a:pPr indent="-28321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Deployment: Frequent release of functional increments to production.</a:t>
            </a:r>
            <a:endParaRPr lang="en-US" sz="1600"/>
          </a:p>
          <a:p>
            <a:pPr indent="-28321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Review and Maintenance: Regular updates and maintenance based on feedback.</a:t>
            </a:r>
            <a:endParaRPr lang="en-US" sz="1600"/>
          </a:p>
          <a:p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21" y="697"/>
            <a:ext cx="10267454" cy="1645223"/>
          </a:xfrm>
        </p:spPr>
        <p:txBody>
          <a:bodyPr/>
          <a:lstStyle/>
          <a:p>
            <a:r>
              <a:rPr lang="en-US" b="0" dirty="0">
                <a:latin typeface="Arial"/>
                <a:cs typeface="Arial"/>
              </a:rPr>
              <a:t>Agile vs. Waterfall Development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31140" indent="-171450">
              <a:lnSpc>
                <a:spcPct val="170000"/>
              </a:lnSpc>
              <a:buFont typeface="Arial"/>
            </a:pPr>
            <a:r>
              <a:rPr lang="en-US" dirty="0">
                <a:latin typeface="Arial"/>
                <a:cs typeface="Arial"/>
              </a:rPr>
              <a:t>Agile Approach: Quick pivot possible in the next sprint review to incorporate changes.</a:t>
            </a:r>
            <a:endParaRPr lang="en-US"/>
          </a:p>
          <a:p>
            <a:pPr marL="231140" indent="-171450">
              <a:lnSpc>
                <a:spcPct val="170000"/>
              </a:lnSpc>
              <a:buFont typeface="Arial"/>
            </a:pPr>
            <a:r>
              <a:rPr lang="en-US" dirty="0">
                <a:latin typeface="Arial"/>
                <a:cs typeface="Arial"/>
              </a:rPr>
              <a:t>Waterfall Approach: Changes would require going back to the requirements and design phase, causing delays and increased costs</a:t>
            </a:r>
          </a:p>
          <a:p>
            <a:pPr marL="59690" indent="0">
              <a:lnSpc>
                <a:spcPct val="170000"/>
              </a:lnSpc>
              <a:buNone/>
            </a:pPr>
            <a:r>
              <a:rPr lang="en-US" dirty="0">
                <a:latin typeface="Arial"/>
                <a:cs typeface="Arial"/>
              </a:rPr>
              <a:t>Imagine having to respond to a sudden change in market demand during the development phase. If you follow the Agile methodology, this will allow for more flexibility and responsiveness, which is crucial in today’s fast-paced market environments. However, if you were to use the waterfall approach, it would require major setbacks which will cause delays in the development process. </a:t>
            </a:r>
          </a:p>
        </p:txBody>
      </p:sp>
    </p:spTree>
    <p:extLst>
      <p:ext uri="{BB962C8B-B14F-4D97-AF65-F5344CB8AC3E}">
        <p14:creationId xmlns:p14="http://schemas.microsoft.com/office/powerpoint/2010/main" val="203975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sz="4000" b="0" dirty="0">
                <a:latin typeface="Arial"/>
                <a:cs typeface="Arial"/>
              </a:rPr>
              <a:t>Factors to Consider When Choosing a Development Approach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05" y="2017467"/>
            <a:ext cx="11571255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 Project Stability: Choose Waterfall if requirements are clear and fixed; choose Agile if requirements. are expected to evolve.</a:t>
            </a:r>
            <a:endParaRPr lang="en-US" sz="15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 Client Involvement: Agile requires continuous involvement for feedback; Waterfall is less dependent on frequent client interaction.</a:t>
            </a:r>
            <a:endParaRPr lang="en-US" sz="15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 Risk Management: Agile mitigates risks continuously, while Waterfall evaluates risks at specific milestones.</a:t>
            </a:r>
            <a:endParaRPr lang="en-US" sz="15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 Time to Market: Agile accelerates time to market with incremental releases.</a:t>
            </a:r>
            <a:endParaRPr lang="en-US" sz="15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latin typeface="Arial"/>
                <a:cs typeface="Arial"/>
              </a:rPr>
              <a:t> Personal Experience: Reflect on a course project where Agile’s flexibility helped adapt to unexpected project requirement changes.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4264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9381878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Cobb, Charles G. "The Project Manager's Guide to Mastering Agile: Principles and Practices for an Adaptive Approach." John Wiley &amp; Sons P&amp;T, 2015-01-26. </a:t>
            </a:r>
            <a:r>
              <a:rPr lang="en-US" sz="1600" err="1">
                <a:latin typeface="Times New Roman"/>
                <a:cs typeface="Times New Roman"/>
              </a:rPr>
              <a:t>VitalBook</a:t>
            </a:r>
            <a:r>
              <a:rPr lang="en-US" sz="1600" dirty="0">
                <a:latin typeface="Times New Roman"/>
                <a:cs typeface="Times New Roman"/>
              </a:rPr>
              <a:t> file.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Agile Presentation By Alexander Strevel</vt:lpstr>
      <vt:lpstr>Scrum-Agile Methodology Overview</vt:lpstr>
      <vt:lpstr>Roles of a Scrum-Agile Team</vt:lpstr>
      <vt:lpstr>Phases of the SDLC in Agile Development</vt:lpstr>
      <vt:lpstr>Agile vs. Waterfall Development Approach</vt:lpstr>
      <vt:lpstr>Factors to Consider When Choosing a Development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243</cp:revision>
  <dcterms:created xsi:type="dcterms:W3CDTF">2024-04-21T23:15:53Z</dcterms:created>
  <dcterms:modified xsi:type="dcterms:W3CDTF">2024-04-22T00:06:13Z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