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DE5"/>
    <a:srgbClr val="2683C7"/>
    <a:srgbClr val="CC0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5833"/>
  </p:normalViewPr>
  <p:slideViewPr>
    <p:cSldViewPr snapToGrid="0">
      <p:cViewPr varScale="1">
        <p:scale>
          <a:sx n="91" d="100"/>
          <a:sy n="91" d="100"/>
        </p:scale>
        <p:origin x="208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19146"/>
            <a:ext cx="10058400" cy="29499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799647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68742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 t="16283" r="11289" b="34347"/>
          <a:stretch/>
        </p:blipFill>
        <p:spPr>
          <a:xfrm>
            <a:off x="2824571" y="177860"/>
            <a:ext cx="6641693" cy="1429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7465" b="34266"/>
          <a:stretch/>
        </p:blipFill>
        <p:spPr>
          <a:xfrm>
            <a:off x="10198628" y="6440172"/>
            <a:ext cx="1914104" cy="378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7465" b="34266"/>
          <a:stretch/>
        </p:blipFill>
        <p:spPr>
          <a:xfrm>
            <a:off x="10198628" y="6440172"/>
            <a:ext cx="1914104" cy="378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7465" b="34266"/>
          <a:stretch/>
        </p:blipFill>
        <p:spPr>
          <a:xfrm>
            <a:off x="10198628" y="6440172"/>
            <a:ext cx="1914104" cy="3784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9" t="16283" r="11289" b="34347"/>
          <a:stretch/>
        </p:blipFill>
        <p:spPr>
          <a:xfrm>
            <a:off x="1179008" y="61778"/>
            <a:ext cx="1756784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7465" b="34266"/>
          <a:stretch/>
        </p:blipFill>
        <p:spPr>
          <a:xfrm>
            <a:off x="10198628" y="6440172"/>
            <a:ext cx="1914104" cy="3784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562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7465" b="34266"/>
          <a:stretch/>
        </p:blipFill>
        <p:spPr>
          <a:xfrm>
            <a:off x="10198628" y="6440172"/>
            <a:ext cx="1914104" cy="378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6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Installation VIDEO</a:t>
            </a:r>
          </a:p>
        </p:txBody>
      </p:sp>
    </p:spTree>
    <p:extLst>
      <p:ext uri="{BB962C8B-B14F-4D97-AF65-F5344CB8AC3E}">
        <p14:creationId xmlns:p14="http://schemas.microsoft.com/office/powerpoint/2010/main" val="17440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A48023-DC41-204C-98A1-368C93640634}"/>
              </a:ext>
            </a:extLst>
          </p:cNvPr>
          <p:cNvSpPr/>
          <p:nvPr/>
        </p:nvSpPr>
        <p:spPr>
          <a:xfrm>
            <a:off x="1420837" y="1209821"/>
            <a:ext cx="2715064" cy="4222725"/>
          </a:xfrm>
          <a:prstGeom prst="rect">
            <a:avLst/>
          </a:prstGeom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T" sz="2000" b="1" dirty="0"/>
              <a:t>Context 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B2857-BE39-144E-9E4D-25E731035757}"/>
              </a:ext>
            </a:extLst>
          </p:cNvPr>
          <p:cNvSpPr/>
          <p:nvPr/>
        </p:nvSpPr>
        <p:spPr>
          <a:xfrm>
            <a:off x="618978" y="372794"/>
            <a:ext cx="10916529" cy="566224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T" sz="3200" b="1" dirty="0"/>
              <a:t>ASTRID Framework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9694A1-C2C5-9649-B479-C83D1F55D233}"/>
              </a:ext>
            </a:extLst>
          </p:cNvPr>
          <p:cNvSpPr/>
          <p:nvPr/>
        </p:nvSpPr>
        <p:spPr>
          <a:xfrm>
            <a:off x="6912332" y="1361049"/>
            <a:ext cx="1440000" cy="144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b="1" dirty="0"/>
              <a:t>Exec Env</a:t>
            </a:r>
            <a:r>
              <a:rPr lang="en-IT" dirty="0"/>
              <a:t> </a:t>
            </a:r>
            <a:r>
              <a:rPr lang="en-IT" sz="3200" dirty="0"/>
              <a:t>1</a:t>
            </a:r>
            <a:endParaRPr lang="en-I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B9147B-D2C2-6F41-B1F1-8AAD75CEA041}"/>
              </a:ext>
            </a:extLst>
          </p:cNvPr>
          <p:cNvSpPr/>
          <p:nvPr/>
        </p:nvSpPr>
        <p:spPr>
          <a:xfrm>
            <a:off x="6912332" y="3835383"/>
            <a:ext cx="1440000" cy="144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b="1" dirty="0"/>
              <a:t>Exec Env</a:t>
            </a:r>
            <a:r>
              <a:rPr lang="en-IT" dirty="0"/>
              <a:t> </a:t>
            </a:r>
            <a:r>
              <a:rPr lang="en-IT" sz="28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E3F38-1C4D-C246-A10F-20284C9B1599}"/>
              </a:ext>
            </a:extLst>
          </p:cNvPr>
          <p:cNvSpPr txBox="1"/>
          <p:nvPr/>
        </p:nvSpPr>
        <p:spPr>
          <a:xfrm>
            <a:off x="8820443" y="1361049"/>
            <a:ext cx="2136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u="sng" dirty="0"/>
              <a:t>Kubernetes</a:t>
            </a:r>
            <a:r>
              <a:rPr lang="en-IT" dirty="0"/>
              <a:t> Pod with</a:t>
            </a:r>
          </a:p>
          <a:p>
            <a:r>
              <a:rPr lang="en-IT" u="sng" dirty="0"/>
              <a:t>Apache HTTP Server</a:t>
            </a:r>
          </a:p>
          <a:p>
            <a:r>
              <a:rPr lang="en-IT" u="sng" dirty="0"/>
              <a:t>Filebeat</a:t>
            </a:r>
            <a:r>
              <a:rPr lang="en-IT" dirty="0"/>
              <a:t> agent from</a:t>
            </a:r>
          </a:p>
          <a:p>
            <a:r>
              <a:rPr lang="en-IT" u="sng" dirty="0"/>
              <a:t>Elastic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4ED08-8835-A648-92BA-DE37035DAD79}"/>
              </a:ext>
            </a:extLst>
          </p:cNvPr>
          <p:cNvSpPr txBox="1"/>
          <p:nvPr/>
        </p:nvSpPr>
        <p:spPr>
          <a:xfrm>
            <a:off x="8820443" y="3955218"/>
            <a:ext cx="2446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u="sng" dirty="0"/>
              <a:t>Kubernetes</a:t>
            </a:r>
            <a:r>
              <a:rPr lang="en-IT" dirty="0"/>
              <a:t> Pod with</a:t>
            </a:r>
          </a:p>
          <a:p>
            <a:r>
              <a:rPr lang="en-IT" u="sng" dirty="0"/>
              <a:t>Firewall eBPF program</a:t>
            </a:r>
          </a:p>
          <a:p>
            <a:r>
              <a:rPr lang="en-GB" dirty="0"/>
              <a:t>D</a:t>
            </a:r>
            <a:r>
              <a:rPr lang="en-IT" dirty="0"/>
              <a:t>eployed with </a:t>
            </a:r>
            <a:r>
              <a:rPr lang="en-IT" u="sng" dirty="0"/>
              <a:t>Polycube</a:t>
            </a:r>
          </a:p>
          <a:p>
            <a:r>
              <a:rPr lang="en-IT" u="sng" dirty="0"/>
              <a:t>Metricbeat</a:t>
            </a:r>
            <a:r>
              <a:rPr lang="en-IT" dirty="0"/>
              <a:t> agent from</a:t>
            </a:r>
          </a:p>
          <a:p>
            <a:r>
              <a:rPr lang="en-IT" u="sng" dirty="0"/>
              <a:t>Elastic Stack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268AD0-9BDE-0447-AEE3-5EA66B3C905A}"/>
              </a:ext>
            </a:extLst>
          </p:cNvPr>
          <p:cNvSpPr/>
          <p:nvPr/>
        </p:nvSpPr>
        <p:spPr>
          <a:xfrm>
            <a:off x="2115624" y="3653075"/>
            <a:ext cx="1440000" cy="144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b="1" dirty="0"/>
              <a:t>ASTRID</a:t>
            </a:r>
          </a:p>
          <a:p>
            <a:pPr algn="ctr"/>
            <a:r>
              <a:rPr lang="en-IT" sz="1400" b="1" dirty="0"/>
              <a:t>Controller</a:t>
            </a:r>
            <a:endParaRPr lang="en-IT" sz="1600" b="1" dirty="0"/>
          </a:p>
          <a:p>
            <a:pPr algn="ctr"/>
            <a:r>
              <a:rPr lang="en-IT" sz="1400" dirty="0"/>
              <a:t>Kubernetes pod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DB5E16-20DB-AF40-81CA-0D4ABA056864}"/>
              </a:ext>
            </a:extLst>
          </p:cNvPr>
          <p:cNvSpPr/>
          <p:nvPr/>
        </p:nvSpPr>
        <p:spPr>
          <a:xfrm>
            <a:off x="2110374" y="1763917"/>
            <a:ext cx="1440000" cy="144000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b="1" dirty="0"/>
              <a:t>Context Broker </a:t>
            </a:r>
            <a:r>
              <a:rPr lang="en-IT" sz="1400" dirty="0"/>
              <a:t>Kubernetes pod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A364A45-1A37-8E45-B8DF-40C262C5F22B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 rot="16200000" flipH="1">
            <a:off x="2608420" y="3425871"/>
            <a:ext cx="449158" cy="5250"/>
          </a:xfrm>
          <a:prstGeom prst="bentConnector3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F2EA253-B2F4-D844-8AD4-50C3970C8CFA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4135901" y="2081049"/>
            <a:ext cx="2776431" cy="1240135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9C5EB3-1350-A14E-B19D-C0AAE4E783A1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4135901" y="3321184"/>
            <a:ext cx="2776431" cy="1234199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ome funzionano i Container e Kubernetes | Glue Labs">
            <a:extLst>
              <a:ext uri="{FF2B5EF4-FFF2-40B4-BE49-F238E27FC236}">
                <a16:creationId xmlns:a16="http://schemas.microsoft.com/office/drawing/2014/main" id="{246DCF5C-4E9B-B74A-A510-7C54051D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17" y="655475"/>
            <a:ext cx="705574" cy="7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ome funzionano i Container e Kubernetes | Glue Labs">
            <a:extLst>
              <a:ext uri="{FF2B5EF4-FFF2-40B4-BE49-F238E27FC236}">
                <a16:creationId xmlns:a16="http://schemas.microsoft.com/office/drawing/2014/main" id="{5924956D-4D96-444D-A10E-9E6224A2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17" y="3249644"/>
            <a:ext cx="705574" cy="7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9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3D08928-7FB6-C347-8C88-18DC7D50D7B3}"/>
              </a:ext>
            </a:extLst>
          </p:cNvPr>
          <p:cNvSpPr txBox="1"/>
          <p:nvPr/>
        </p:nvSpPr>
        <p:spPr>
          <a:xfrm>
            <a:off x="-1904" y="0"/>
            <a:ext cx="12193904" cy="369332"/>
          </a:xfrm>
          <a:prstGeom prst="rect">
            <a:avLst/>
          </a:prstGeom>
          <a:solidFill>
            <a:srgbClr val="2683C7"/>
          </a:solidFill>
          <a:ln w="38100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 dirty="0"/>
              <a:t>The ASTRID project has received funding from the Horizon 2020 EU research &amp; innovation programme under GA No 786922.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CBD253-BD1B-7445-B137-D336FEE4D6FA}"/>
              </a:ext>
            </a:extLst>
          </p:cNvPr>
          <p:cNvSpPr/>
          <p:nvPr/>
        </p:nvSpPr>
        <p:spPr>
          <a:xfrm>
            <a:off x="-1904" y="36933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FB4A7-0ED1-F642-9F89-FB7C87D1DCA5}"/>
              </a:ext>
            </a:extLst>
          </p:cNvPr>
          <p:cNvSpPr txBox="1"/>
          <p:nvPr/>
        </p:nvSpPr>
        <p:spPr>
          <a:xfrm>
            <a:off x="594359" y="6420088"/>
            <a:ext cx="438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http://www.astrid-project.eu</a:t>
            </a:r>
          </a:p>
        </p:txBody>
      </p:sp>
      <p:pic>
        <p:nvPicPr>
          <p:cNvPr id="20" name="Graphic 19" descr="Web design with solid fill">
            <a:extLst>
              <a:ext uri="{FF2B5EF4-FFF2-40B4-BE49-F238E27FC236}">
                <a16:creationId xmlns:a16="http://schemas.microsoft.com/office/drawing/2014/main" id="{E042748E-1988-A146-85A2-71F3EB83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59" y="6376154"/>
            <a:ext cx="4572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3CEFF2-40B2-DE4B-B824-21384FEF0464}"/>
              </a:ext>
            </a:extLst>
          </p:cNvPr>
          <p:cNvSpPr txBox="1"/>
          <p:nvPr/>
        </p:nvSpPr>
        <p:spPr>
          <a:xfrm>
            <a:off x="4978082" y="4951828"/>
            <a:ext cx="2228852" cy="369332"/>
          </a:xfrm>
          <a:prstGeom prst="rect">
            <a:avLst/>
          </a:prstGeom>
          <a:solidFill>
            <a:srgbClr val="CC0304"/>
          </a:solidFill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bg1"/>
                </a:solidFill>
              </a:rPr>
              <a:t>Follow us on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6C2BA9-7EA2-254C-92BD-3135D122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34" y="4951828"/>
            <a:ext cx="4064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06F4B0-29F8-4D4E-9792-51150F4EF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34" y="4951828"/>
            <a:ext cx="40640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001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TRID_Template_big.potx" id="{0CB6E9F0-CDAC-4087-99FB-C142840AE848}" vid="{BD5C1683-CFA1-40E0-B09A-EF788E6FF7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77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Carrega</dc:creator>
  <cp:lastModifiedBy>Alessandro Carrega</cp:lastModifiedBy>
  <cp:revision>13</cp:revision>
  <dcterms:created xsi:type="dcterms:W3CDTF">2021-11-11T09:30:20Z</dcterms:created>
  <dcterms:modified xsi:type="dcterms:W3CDTF">2021-11-11T10:02:32Z</dcterms:modified>
</cp:coreProperties>
</file>