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2376eadb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2376eadb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2376eadb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2376eadb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2376eadb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2376eadb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2376eadb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2376eadb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2376eadb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2376eadb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2376eadb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2376eadb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2376eadb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2376eadb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2376eadb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2376eadb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2376eadb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2376eadb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solidFill>
                  <a:srgbClr val="EFEFEF"/>
                </a:solidFill>
                <a:latin typeface="Roboto"/>
                <a:ea typeface="Roboto"/>
                <a:cs typeface="Roboto"/>
                <a:sym typeface="Roboto"/>
              </a:rPr>
              <a:t>Unveiling Zurich's Canine Community</a:t>
            </a:r>
            <a:endParaRPr sz="7200">
              <a:solidFill>
                <a:srgbClr val="EFEFEF"/>
              </a:solidFill>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solidFill>
                  <a:schemeClr val="lt2"/>
                </a:solidFill>
                <a:latin typeface="Roboto"/>
                <a:ea typeface="Roboto"/>
                <a:cs typeface="Roboto"/>
                <a:sym typeface="Roboto"/>
              </a:rPr>
              <a:t>A Data-Driven Exploration</a:t>
            </a:r>
            <a:endParaRPr sz="31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25" name="Google Shape;125;p22"/>
          <p:cNvSpPr txBox="1"/>
          <p:nvPr>
            <p:ph idx="1" type="body"/>
          </p:nvPr>
        </p:nvSpPr>
        <p:spPr>
          <a:xfrm>
            <a:off x="278975" y="1524450"/>
            <a:ext cx="4260300" cy="209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t>
            </a:r>
            <a:r>
              <a:rPr lang="en"/>
              <a:t>analysis uncovers key trends in Zurich’s canine community, offering valuable insights for businesses, city planners, and residents alike in understanding and catering to the needs of dog owners and their pets.</a:t>
            </a:r>
            <a:endParaRPr/>
          </a:p>
        </p:txBody>
      </p:sp>
      <p:pic>
        <p:nvPicPr>
          <p:cNvPr id="126" name="Google Shape;126;p22"/>
          <p:cNvPicPr preferRelativeResize="0"/>
          <p:nvPr/>
        </p:nvPicPr>
        <p:blipFill>
          <a:blip r:embed="rId3">
            <a:alphaModFix/>
          </a:blip>
          <a:stretch>
            <a:fillRect/>
          </a:stretch>
        </p:blipFill>
        <p:spPr>
          <a:xfrm>
            <a:off x="5305100" y="822324"/>
            <a:ext cx="2931075" cy="3498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572000" y="445025"/>
            <a:ext cx="42603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t>Introduction</a:t>
            </a:r>
            <a:endParaRPr/>
          </a:p>
        </p:txBody>
      </p:sp>
      <p:sp>
        <p:nvSpPr>
          <p:cNvPr id="66" name="Google Shape;66;p14"/>
          <p:cNvSpPr txBox="1"/>
          <p:nvPr>
            <p:ph idx="1" type="body"/>
          </p:nvPr>
        </p:nvSpPr>
        <p:spPr>
          <a:xfrm>
            <a:off x="3680400" y="1971775"/>
            <a:ext cx="5151900" cy="1777800"/>
          </a:xfrm>
          <a:prstGeom prst="rect">
            <a:avLst/>
          </a:prstGeom>
        </p:spPr>
        <p:txBody>
          <a:bodyPr anchorCtr="0" anchor="t" bIns="91425" lIns="91425" spcFirstLastPara="1" rIns="91425" wrap="square" tIns="91425">
            <a:normAutofit/>
          </a:bodyPr>
          <a:lstStyle/>
          <a:p>
            <a:pPr indent="0" lvl="0" marL="0" rtl="0" algn="r">
              <a:spcBef>
                <a:spcPts val="0"/>
              </a:spcBef>
              <a:spcAft>
                <a:spcPts val="1200"/>
              </a:spcAft>
              <a:buNone/>
            </a:pPr>
            <a:r>
              <a:rPr lang="en"/>
              <a:t>Comprehensive analysis of Zurich’s canine population, exploring intriguing trends in dog ownership, and gaining unique insights about the city’s beloved four-legged companions.</a:t>
            </a:r>
            <a:endParaRPr/>
          </a:p>
        </p:txBody>
      </p:sp>
      <p:pic>
        <p:nvPicPr>
          <p:cNvPr id="67" name="Google Shape;67;p14"/>
          <p:cNvPicPr preferRelativeResize="0"/>
          <p:nvPr/>
        </p:nvPicPr>
        <p:blipFill rotWithShape="1">
          <a:blip r:embed="rId3">
            <a:alphaModFix/>
          </a:blip>
          <a:srcRect b="-2029" l="3068" r="29042" t="-2029"/>
          <a:stretch/>
        </p:blipFill>
        <p:spPr>
          <a:xfrm>
            <a:off x="469200" y="1390350"/>
            <a:ext cx="2882601" cy="29406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73" name="Google Shape;73;p1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analysis is based on two key datasets:</a:t>
            </a:r>
            <a:endParaRPr/>
          </a:p>
          <a:p>
            <a:pPr indent="-342900" lvl="0" marL="457200" rtl="0" algn="l">
              <a:spcBef>
                <a:spcPts val="1200"/>
              </a:spcBef>
              <a:spcAft>
                <a:spcPts val="0"/>
              </a:spcAft>
              <a:buSzPts val="1800"/>
              <a:buChar char="●"/>
            </a:pPr>
            <a:r>
              <a:rPr lang="en"/>
              <a:t>Dog_owners</a:t>
            </a:r>
            <a:endParaRPr/>
          </a:p>
          <a:p>
            <a:pPr indent="-342900" lvl="0" marL="457200" rtl="0" algn="l">
              <a:spcBef>
                <a:spcPts val="0"/>
              </a:spcBef>
              <a:spcAft>
                <a:spcPts val="0"/>
              </a:spcAft>
              <a:buSzPts val="1800"/>
              <a:buChar char="●"/>
            </a:pPr>
            <a:r>
              <a:rPr lang="en"/>
              <a:t>Dog_breeds</a:t>
            </a:r>
            <a:endParaRPr/>
          </a:p>
          <a:p>
            <a:pPr indent="0" lvl="0" marL="0" rtl="0" algn="l">
              <a:spcBef>
                <a:spcPts val="1200"/>
              </a:spcBef>
              <a:spcAft>
                <a:spcPts val="0"/>
              </a:spcAft>
              <a:buNone/>
            </a:pPr>
            <a:r>
              <a:rPr lang="en"/>
              <a:t>Covering the years 2015, 2016 and 2017.</a:t>
            </a:r>
            <a:endParaRPr/>
          </a:p>
          <a:p>
            <a:pPr indent="0" lvl="0" marL="0" rtl="0" algn="l">
              <a:spcBef>
                <a:spcPts val="1200"/>
              </a:spcBef>
              <a:spcAft>
                <a:spcPts val="1200"/>
              </a:spcAft>
              <a:buNone/>
            </a:pPr>
            <a:r>
              <a:rPr lang="en"/>
              <a:t>Provided a detailed view of Zurich’s dog ownership landscape. </a:t>
            </a:r>
            <a:endParaRPr/>
          </a:p>
        </p:txBody>
      </p:sp>
      <p:pic>
        <p:nvPicPr>
          <p:cNvPr id="74" name="Google Shape;74;p15"/>
          <p:cNvPicPr preferRelativeResize="0"/>
          <p:nvPr/>
        </p:nvPicPr>
        <p:blipFill rotWithShape="1">
          <a:blip r:embed="rId3">
            <a:alphaModFix/>
          </a:blip>
          <a:srcRect b="13649" l="0" r="0" t="7771"/>
          <a:stretch/>
        </p:blipFill>
        <p:spPr>
          <a:xfrm>
            <a:off x="5354175" y="1290463"/>
            <a:ext cx="3209126" cy="25625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Dog Gender Distribution</a:t>
            </a:r>
            <a:endParaRPr/>
          </a:p>
        </p:txBody>
      </p:sp>
      <p:sp>
        <p:nvSpPr>
          <p:cNvPr id="80" name="Google Shape;80;p16"/>
          <p:cNvSpPr txBox="1"/>
          <p:nvPr>
            <p:ph idx="1" type="body"/>
          </p:nvPr>
        </p:nvSpPr>
        <p:spPr>
          <a:xfrm>
            <a:off x="4572000" y="1908586"/>
            <a:ext cx="4260300" cy="1688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We observe a nearly balanced gender distribution among dogs, with a slight majority of female dogs, suggesting no strong gender preference in Zurich's canine population.</a:t>
            </a:r>
            <a:endParaRPr/>
          </a:p>
        </p:txBody>
      </p:sp>
      <p:pic>
        <p:nvPicPr>
          <p:cNvPr id="81" name="Google Shape;81;p16"/>
          <p:cNvPicPr preferRelativeResize="0"/>
          <p:nvPr/>
        </p:nvPicPr>
        <p:blipFill>
          <a:blip r:embed="rId3">
            <a:alphaModFix/>
          </a:blip>
          <a:stretch>
            <a:fillRect/>
          </a:stretch>
        </p:blipFill>
        <p:spPr>
          <a:xfrm>
            <a:off x="430500" y="1321712"/>
            <a:ext cx="3634426" cy="2862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Age Distribution of Dog Owners</a:t>
            </a:r>
            <a:endParaRPr/>
          </a:p>
        </p:txBody>
      </p:sp>
      <p:sp>
        <p:nvSpPr>
          <p:cNvPr id="87" name="Google Shape;87;p17"/>
          <p:cNvSpPr txBox="1"/>
          <p:nvPr>
            <p:ph idx="1" type="body"/>
          </p:nvPr>
        </p:nvSpPr>
        <p:spPr>
          <a:xfrm>
            <a:off x="4572000" y="1843500"/>
            <a:ext cx="4260300" cy="145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majority of dog owners fall within the 40-59 age bracket, indicating a trend where mid-aged individuals are more inclined towards dog ownership.</a:t>
            </a:r>
            <a:endParaRPr/>
          </a:p>
        </p:txBody>
      </p:sp>
      <p:pic>
        <p:nvPicPr>
          <p:cNvPr id="88" name="Google Shape;88;p17"/>
          <p:cNvPicPr preferRelativeResize="0"/>
          <p:nvPr/>
        </p:nvPicPr>
        <p:blipFill>
          <a:blip r:embed="rId3">
            <a:alphaModFix/>
          </a:blip>
          <a:stretch>
            <a:fillRect/>
          </a:stretch>
        </p:blipFill>
        <p:spPr>
          <a:xfrm>
            <a:off x="247650" y="1285262"/>
            <a:ext cx="4040549" cy="2572974"/>
          </a:xfrm>
          <a:prstGeom prst="rect">
            <a:avLst/>
          </a:prstGeom>
          <a:noFill/>
          <a:ln>
            <a:noFill/>
          </a:ln>
        </p:spPr>
      </p:pic>
      <p:pic>
        <p:nvPicPr>
          <p:cNvPr id="89" name="Google Shape;89;p17"/>
          <p:cNvPicPr preferRelativeResize="0"/>
          <p:nvPr/>
        </p:nvPicPr>
        <p:blipFill>
          <a:blip r:embed="rId4">
            <a:alphaModFix/>
          </a:blip>
          <a:stretch>
            <a:fillRect/>
          </a:stretch>
        </p:blipFill>
        <p:spPr>
          <a:xfrm>
            <a:off x="7461925" y="4019550"/>
            <a:ext cx="1296850" cy="857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Boxplot Analysis</a:t>
            </a:r>
            <a:endParaRPr/>
          </a:p>
        </p:txBody>
      </p:sp>
      <p:sp>
        <p:nvSpPr>
          <p:cNvPr id="95" name="Google Shape;95;p18"/>
          <p:cNvSpPr txBox="1"/>
          <p:nvPr>
            <p:ph idx="1" type="body"/>
          </p:nvPr>
        </p:nvSpPr>
        <p:spPr>
          <a:xfrm>
            <a:off x="311700" y="1716750"/>
            <a:ext cx="4260300" cy="1710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The boxplot reveals a fairly symmetrical age distribution among dog owners, with a median age slightly skewed towards younger owners, but without extreme outliers.</a:t>
            </a:r>
            <a:endParaRPr/>
          </a:p>
        </p:txBody>
      </p:sp>
      <p:pic>
        <p:nvPicPr>
          <p:cNvPr id="96" name="Google Shape;96;p18"/>
          <p:cNvPicPr preferRelativeResize="0"/>
          <p:nvPr/>
        </p:nvPicPr>
        <p:blipFill>
          <a:blip r:embed="rId3">
            <a:alphaModFix/>
          </a:blip>
          <a:stretch>
            <a:fillRect/>
          </a:stretch>
        </p:blipFill>
        <p:spPr>
          <a:xfrm>
            <a:off x="4691675" y="1189805"/>
            <a:ext cx="4107900" cy="276387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Breed Popularity</a:t>
            </a:r>
            <a:endParaRPr/>
          </a:p>
        </p:txBody>
      </p:sp>
      <p:sp>
        <p:nvSpPr>
          <p:cNvPr id="102" name="Google Shape;102;p19"/>
          <p:cNvSpPr txBox="1"/>
          <p:nvPr>
            <p:ph idx="1" type="body"/>
          </p:nvPr>
        </p:nvSpPr>
        <p:spPr>
          <a:xfrm>
            <a:off x="311700" y="1725750"/>
            <a:ext cx="4260300" cy="1692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Popular breeds include '</a:t>
            </a:r>
            <a:r>
              <a:rPr lang="en"/>
              <a:t>Mischling Klein</a:t>
            </a:r>
            <a:r>
              <a:rPr lang="en"/>
              <a:t>' (Mixed breed small), Chihuahua, and Labrador Retriever, highlighting a diverse range of preferences, with mixed breeds being particularly favored.</a:t>
            </a:r>
            <a:endParaRPr/>
          </a:p>
        </p:txBody>
      </p:sp>
      <p:pic>
        <p:nvPicPr>
          <p:cNvPr id="103" name="Google Shape;103;p19"/>
          <p:cNvPicPr preferRelativeResize="0"/>
          <p:nvPr/>
        </p:nvPicPr>
        <p:blipFill>
          <a:blip r:embed="rId3">
            <a:alphaModFix/>
          </a:blip>
          <a:stretch>
            <a:fillRect/>
          </a:stretch>
        </p:blipFill>
        <p:spPr>
          <a:xfrm>
            <a:off x="4724400" y="1207055"/>
            <a:ext cx="4107900" cy="2729383"/>
          </a:xfrm>
          <a:prstGeom prst="rect">
            <a:avLst/>
          </a:prstGeom>
          <a:noFill/>
          <a:ln>
            <a:noFill/>
          </a:ln>
        </p:spPr>
      </p:pic>
      <p:pic>
        <p:nvPicPr>
          <p:cNvPr id="104" name="Google Shape;104;p19"/>
          <p:cNvPicPr preferRelativeResize="0"/>
          <p:nvPr/>
        </p:nvPicPr>
        <p:blipFill>
          <a:blip r:embed="rId4">
            <a:alphaModFix/>
          </a:blip>
          <a:stretch>
            <a:fillRect/>
          </a:stretch>
        </p:blipFill>
        <p:spPr>
          <a:xfrm>
            <a:off x="0" y="3936450"/>
            <a:ext cx="1241437" cy="120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Dog Color Trends</a:t>
            </a:r>
            <a:endParaRPr/>
          </a:p>
        </p:txBody>
      </p:sp>
      <p:sp>
        <p:nvSpPr>
          <p:cNvPr id="110" name="Google Shape;110;p20"/>
          <p:cNvSpPr txBox="1"/>
          <p:nvPr>
            <p:ph idx="1" type="body"/>
          </p:nvPr>
        </p:nvSpPr>
        <p:spPr>
          <a:xfrm>
            <a:off x="4572000" y="1824000"/>
            <a:ext cx="4260300" cy="149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Black, brown, and white dominate the color spectrum of dogs in Zurich, with a notable variety in color choices, reflecting a diverse canine community.</a:t>
            </a:r>
            <a:endParaRPr/>
          </a:p>
        </p:txBody>
      </p:sp>
      <p:pic>
        <p:nvPicPr>
          <p:cNvPr id="111" name="Google Shape;111;p20"/>
          <p:cNvPicPr preferRelativeResize="0"/>
          <p:nvPr/>
        </p:nvPicPr>
        <p:blipFill>
          <a:blip r:embed="rId3">
            <a:alphaModFix/>
          </a:blip>
          <a:stretch>
            <a:fillRect/>
          </a:stretch>
        </p:blipFill>
        <p:spPr>
          <a:xfrm>
            <a:off x="311700" y="1248950"/>
            <a:ext cx="3981824" cy="2645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District-wise Dog Ownership</a:t>
            </a:r>
            <a:endParaRPr/>
          </a:p>
        </p:txBody>
      </p:sp>
      <p:sp>
        <p:nvSpPr>
          <p:cNvPr id="117" name="Google Shape;117;p21"/>
          <p:cNvSpPr txBox="1"/>
          <p:nvPr>
            <p:ph idx="1" type="body"/>
          </p:nvPr>
        </p:nvSpPr>
        <p:spPr>
          <a:xfrm>
            <a:off x="4572000" y="1685850"/>
            <a:ext cx="4260300" cy="177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There's a significant variation in dog ownership across districts, with District 9 leading, suggesting environmental and socio-economic influences on pet ownership.</a:t>
            </a:r>
            <a:endParaRPr/>
          </a:p>
        </p:txBody>
      </p:sp>
      <p:pic>
        <p:nvPicPr>
          <p:cNvPr id="118" name="Google Shape;118;p21"/>
          <p:cNvPicPr preferRelativeResize="0"/>
          <p:nvPr/>
        </p:nvPicPr>
        <p:blipFill>
          <a:blip r:embed="rId3">
            <a:alphaModFix/>
          </a:blip>
          <a:stretch>
            <a:fillRect/>
          </a:stretch>
        </p:blipFill>
        <p:spPr>
          <a:xfrm>
            <a:off x="311700" y="1585451"/>
            <a:ext cx="3838574" cy="2550450"/>
          </a:xfrm>
          <a:prstGeom prst="rect">
            <a:avLst/>
          </a:prstGeom>
          <a:noFill/>
          <a:ln>
            <a:noFill/>
          </a:ln>
        </p:spPr>
      </p:pic>
      <p:pic>
        <p:nvPicPr>
          <p:cNvPr id="119" name="Google Shape;119;p21"/>
          <p:cNvPicPr preferRelativeResize="0"/>
          <p:nvPr/>
        </p:nvPicPr>
        <p:blipFill>
          <a:blip r:embed="rId4">
            <a:alphaModFix/>
          </a:blip>
          <a:stretch>
            <a:fillRect/>
          </a:stretch>
        </p:blipFill>
        <p:spPr>
          <a:xfrm>
            <a:off x="7513475" y="3688675"/>
            <a:ext cx="1630525" cy="1454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