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hyperlink" Target="https://medium.com/@jryther91/dont-leave-security-to-the-end-ca13b107d4" TargetMode="External"/><Relationship Id="rId3" Type="http://schemas.openxmlformats.org/officeDocument/2006/relationships/notesSlide" Target="../notesSlides/notesSlide14.xml"/><Relationship Id="rId7" Type="http://schemas.openxmlformats.org/officeDocument/2006/relationships/hyperlink" Target="https://ussignal.com/blog/moving-beyond-blinky-box-security-to-defense-in-depth-security"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cyscale.com/blog/types-of-encryption/" TargetMode="External"/><Relationship Id="rId5" Type="http://schemas.openxmlformats.org/officeDocument/2006/relationships/hyperlink" Target="https://www.techtarget.com/searchsecurity/definition/authentication-authorization-and-accounting" TargetMode="External"/><Relationship Id="rId4" Type="http://schemas.openxmlformats.org/officeDocument/2006/relationships/hyperlink" Target="https://www.wallarm.com/what/defense-in-depth-concept"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9.xml"/><Relationship Id="rId5" Type="http://schemas.openxmlformats.org/officeDocument/2006/relationships/image" Target="../media/image5.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Astrid French</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latin typeface="Century Gothic" panose="020B0502020202020204" pitchFamily="34" charset="0"/>
              </a:rPr>
              <a:t>The </a:t>
            </a:r>
            <a:r>
              <a:rPr lang="en-US" dirty="0" err="1">
                <a:latin typeface="Century Gothic" panose="020B0502020202020204" pitchFamily="34" charset="0"/>
              </a:rPr>
              <a:t>DevSecOps</a:t>
            </a:r>
            <a:r>
              <a:rPr lang="en-US" dirty="0">
                <a:latin typeface="Century Gothic" panose="020B0502020202020204" pitchFamily="34" charset="0"/>
              </a:rPr>
              <a:t> </a:t>
            </a:r>
            <a:r>
              <a:rPr lang="en-US" dirty="0">
                <a:effectLst/>
                <a:latin typeface="Century Gothic" panose="020B0502020202020204" pitchFamily="34" charset="0"/>
                <a:ea typeface="Calibri" panose="020F0502020204030204" pitchFamily="34" charset="0"/>
              </a:rPr>
              <a:t>is the transition from DevOps, the</a:t>
            </a:r>
            <a:r>
              <a:rPr lang="en-US" dirty="0">
                <a:latin typeface="Century Gothic" panose="020B0502020202020204" pitchFamily="34" charset="0"/>
              </a:rPr>
              <a:t> pipeline integrates security and secure coding practices within the software development life cycle.</a:t>
            </a:r>
          </a:p>
          <a:p>
            <a:pPr marL="685800" lvl="1" indent="-228600" algn="l" rtl="0">
              <a:lnSpc>
                <a:spcPct val="90000"/>
              </a:lnSpc>
              <a:spcBef>
                <a:spcPts val="0"/>
              </a:spcBef>
              <a:spcAft>
                <a:spcPts val="0"/>
              </a:spcAft>
              <a:buClr>
                <a:schemeClr val="lt1"/>
              </a:buClr>
              <a:buSzPts val="2000"/>
              <a:buChar char="•"/>
            </a:pPr>
            <a:r>
              <a:rPr lang="en-US" dirty="0">
                <a:latin typeface="Century Gothic" panose="020B0502020202020204" pitchFamily="34" charset="0"/>
              </a:rPr>
              <a:t>Example Tools: SAST (Static Application Security Testing), </a:t>
            </a:r>
            <a:r>
              <a:rPr lang="en-US" dirty="0" err="1">
                <a:latin typeface="Century Gothic" panose="020B0502020202020204" pitchFamily="34" charset="0"/>
              </a:rPr>
              <a:t>Parasoft</a:t>
            </a:r>
            <a:r>
              <a:rPr lang="en-US" dirty="0">
                <a:latin typeface="Century Gothic" panose="020B0502020202020204" pitchFamily="34" charset="0"/>
              </a:rPr>
              <a:t> C/C++testing, Git</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lt1"/>
              </a:buClr>
              <a:buSzPts val="2000"/>
              <a:buFont typeface="Wingdings" panose="05000000000000000000" pitchFamily="2" charset="2"/>
              <a:buChar char="ü"/>
            </a:pPr>
            <a:r>
              <a:rPr lang="en-US" sz="2800" b="1" dirty="0"/>
              <a:t>Don’t Leave Security Until the End!</a:t>
            </a:r>
            <a:br>
              <a:rPr lang="en-US" sz="2800" dirty="0"/>
            </a:br>
            <a:r>
              <a:rPr lang="en-US" sz="2800" dirty="0"/>
              <a:t>Prevent issues early to catch errors before they become significant problems.</a:t>
            </a:r>
          </a:p>
          <a:p>
            <a:pPr marL="285750" lvl="0" indent="-285750" algn="l" rtl="0">
              <a:lnSpc>
                <a:spcPct val="90000"/>
              </a:lnSpc>
              <a:spcBef>
                <a:spcPts val="0"/>
              </a:spcBef>
              <a:spcAft>
                <a:spcPts val="0"/>
              </a:spcAft>
              <a:buClr>
                <a:schemeClr val="lt1"/>
              </a:buClr>
              <a:buSzPts val="2000"/>
              <a:buFont typeface="Wingdings" panose="05000000000000000000" pitchFamily="2" charset="2"/>
              <a:buChar char="ü"/>
            </a:pPr>
            <a:r>
              <a:rPr lang="en-US" sz="2800" b="1" dirty="0"/>
              <a:t>Use tools to help!</a:t>
            </a:r>
            <a:br>
              <a:rPr lang="en-US" sz="2800" dirty="0"/>
            </a:br>
            <a:r>
              <a:rPr lang="en-US" sz="2800" dirty="0"/>
              <a:t>These tools can help minimize flaws in the program.</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3200" dirty="0"/>
              <a:t>Maintain Documentation</a:t>
            </a:r>
          </a:p>
          <a:p>
            <a:pPr marL="1143000" lvl="2" indent="-228600" algn="l" rtl="0">
              <a:lnSpc>
                <a:spcPct val="90000"/>
              </a:lnSpc>
              <a:spcBef>
                <a:spcPts val="0"/>
              </a:spcBef>
              <a:spcAft>
                <a:spcPts val="0"/>
              </a:spcAft>
              <a:buClr>
                <a:schemeClr val="lt1"/>
              </a:buClr>
              <a:buSzPts val="1800"/>
              <a:buChar char="•"/>
            </a:pPr>
            <a:r>
              <a:rPr lang="en-US" sz="3200" dirty="0"/>
              <a:t>Follow Coding Standards</a:t>
            </a:r>
          </a:p>
          <a:p>
            <a:pPr marL="1143000" lvl="2" indent="-228600" algn="l" rtl="0">
              <a:lnSpc>
                <a:spcPct val="90000"/>
              </a:lnSpc>
              <a:spcBef>
                <a:spcPts val="0"/>
              </a:spcBef>
              <a:spcAft>
                <a:spcPts val="0"/>
              </a:spcAft>
              <a:buClr>
                <a:schemeClr val="lt1"/>
              </a:buClr>
              <a:buSzPts val="1800"/>
              <a:buChar char="•"/>
            </a:pPr>
            <a:r>
              <a:rPr lang="en-US" sz="3200" dirty="0"/>
              <a:t>Foster Transparency in SDLC</a:t>
            </a:r>
          </a:p>
          <a:p>
            <a:pPr marL="1143000" lvl="2" indent="-228600" algn="l" rtl="0">
              <a:lnSpc>
                <a:spcPct val="90000"/>
              </a:lnSpc>
              <a:spcBef>
                <a:spcPts val="0"/>
              </a:spcBef>
              <a:spcAft>
                <a:spcPts val="0"/>
              </a:spcAft>
              <a:buClr>
                <a:schemeClr val="lt1"/>
              </a:buClr>
              <a:buSzPts val="1800"/>
              <a:buChar char="•"/>
            </a:pPr>
            <a:r>
              <a:rPr lang="en-US" sz="3200" dirty="0"/>
              <a:t>Provide Continuous Updates</a:t>
            </a:r>
          </a:p>
          <a:p>
            <a:pPr marL="1143000" lvl="2" indent="-228600" algn="l" rtl="0">
              <a:lnSpc>
                <a:spcPct val="90000"/>
              </a:lnSpc>
              <a:spcBef>
                <a:spcPts val="0"/>
              </a:spcBef>
              <a:spcAft>
                <a:spcPts val="0"/>
              </a:spcAft>
              <a:buClr>
                <a:schemeClr val="lt1"/>
              </a:buClr>
              <a:buSzPts val="1800"/>
              <a:buChar char="•"/>
            </a:pPr>
            <a:r>
              <a:rPr lang="en-US" sz="3200" dirty="0"/>
              <a:t>Act Quickly</a:t>
            </a:r>
          </a:p>
          <a:p>
            <a:pPr marL="1143000" lvl="2" indent="-228600" algn="l" rtl="0">
              <a:lnSpc>
                <a:spcPct val="90000"/>
              </a:lnSpc>
              <a:spcBef>
                <a:spcPts val="0"/>
              </a:spcBef>
              <a:spcAft>
                <a:spcPts val="0"/>
              </a:spcAft>
              <a:buClr>
                <a:schemeClr val="lt1"/>
              </a:buClr>
              <a:buSzPts val="1800"/>
              <a:buChar char="•"/>
            </a:pPr>
            <a:r>
              <a:rPr lang="en-US" sz="3200" dirty="0"/>
              <a:t>Conduct Regular Code Reviews</a:t>
            </a:r>
          </a:p>
          <a:p>
            <a:pPr marL="1143000" lvl="2" indent="-228600" algn="l" rtl="0">
              <a:lnSpc>
                <a:spcPct val="90000"/>
              </a:lnSpc>
              <a:spcBef>
                <a:spcPts val="0"/>
              </a:spcBef>
              <a:spcAft>
                <a:spcPts val="0"/>
              </a:spcAft>
              <a:buClr>
                <a:schemeClr val="lt1"/>
              </a:buClr>
              <a:buSzPts val="1800"/>
              <a:buChar char="•"/>
            </a:pPr>
            <a:r>
              <a:rPr lang="en-US" sz="3200" dirty="0"/>
              <a:t>Conduct Security Testing</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800" b="1" dirty="0"/>
              <a:t>Documentations</a:t>
            </a:r>
          </a:p>
          <a:p>
            <a:pPr marL="800100" lvl="1">
              <a:spcBef>
                <a:spcPts val="0"/>
              </a:spcBef>
              <a:buSzPts val="2200"/>
              <a:buFont typeface="Wingdings" panose="05000000000000000000" pitchFamily="2" charset="2"/>
              <a:buChar char="ü"/>
            </a:pPr>
            <a:r>
              <a:rPr lang="en-US" sz="2800" dirty="0"/>
              <a:t>Keep monitoring any change of the process</a:t>
            </a:r>
          </a:p>
          <a:p>
            <a:pPr marL="800100" lvl="1">
              <a:spcBef>
                <a:spcPts val="0"/>
              </a:spcBef>
              <a:buSzPts val="2200"/>
              <a:buFont typeface="Wingdings" panose="05000000000000000000" pitchFamily="2" charset="2"/>
              <a:buChar char="ü"/>
            </a:pPr>
            <a:r>
              <a:rPr lang="en-US" sz="2800" dirty="0"/>
              <a:t>Validate the works intendedly work by the guide</a:t>
            </a:r>
          </a:p>
          <a:p>
            <a:pPr marL="228600" lvl="0" indent="-228600" algn="l" rtl="0">
              <a:lnSpc>
                <a:spcPct val="90000"/>
              </a:lnSpc>
              <a:spcBef>
                <a:spcPts val="0"/>
              </a:spcBef>
              <a:spcAft>
                <a:spcPts val="0"/>
              </a:spcAft>
              <a:buClr>
                <a:schemeClr val="lt1"/>
              </a:buClr>
              <a:buSzPts val="2200"/>
              <a:buChar char="•"/>
            </a:pPr>
            <a:r>
              <a:rPr lang="en-US" sz="2800" b="1" dirty="0"/>
              <a:t>Testing often</a:t>
            </a:r>
          </a:p>
          <a:p>
            <a:pPr marL="800100" lvl="1">
              <a:spcBef>
                <a:spcPts val="0"/>
              </a:spcBef>
              <a:buSzPts val="2200"/>
              <a:buFont typeface="Wingdings" panose="05000000000000000000" pitchFamily="2" charset="2"/>
              <a:buChar char="ü"/>
            </a:pPr>
            <a:r>
              <a:rPr lang="en-US" sz="2800" dirty="0"/>
              <a:t>Start testing early to prevent any error from the beginning</a:t>
            </a:r>
          </a:p>
          <a:p>
            <a:pPr marL="800100" lvl="1">
              <a:spcBef>
                <a:spcPts val="0"/>
              </a:spcBef>
              <a:buSzPts val="2200"/>
              <a:buFont typeface="Wingdings" panose="05000000000000000000" pitchFamily="2" charset="2"/>
              <a:buChar char="ü"/>
            </a:pPr>
            <a:r>
              <a:rPr lang="en-US" sz="2800" dirty="0"/>
              <a:t>Save time and money</a:t>
            </a:r>
          </a:p>
          <a:p>
            <a:pPr marL="228600" lvl="0" indent="-228600" algn="l" rtl="0">
              <a:lnSpc>
                <a:spcPct val="90000"/>
              </a:lnSpc>
              <a:spcBef>
                <a:spcPts val="0"/>
              </a:spcBef>
              <a:spcAft>
                <a:spcPts val="0"/>
              </a:spcAft>
              <a:buClr>
                <a:schemeClr val="lt1"/>
              </a:buClr>
              <a:buSzPts val="2200"/>
              <a:buChar char="•"/>
            </a:pPr>
            <a:r>
              <a:rPr lang="en-US" sz="2800" b="1" dirty="0"/>
              <a:t>Applies Defense in Dept policy</a:t>
            </a:r>
          </a:p>
          <a:p>
            <a:pPr marL="800100" lvl="1">
              <a:spcBef>
                <a:spcPts val="0"/>
              </a:spcBef>
              <a:buSzPts val="2200"/>
              <a:buFont typeface="Wingdings" panose="05000000000000000000" pitchFamily="2" charset="2"/>
              <a:buChar char="ü"/>
            </a:pPr>
            <a:r>
              <a:rPr lang="en-US" sz="2800" dirty="0"/>
              <a:t>Layered the security</a:t>
            </a:r>
          </a:p>
          <a:p>
            <a:pPr marL="800100" lvl="1">
              <a:spcBef>
                <a:spcPts val="0"/>
              </a:spcBef>
              <a:buSzPts val="2200"/>
              <a:buFont typeface="Wingdings" panose="05000000000000000000" pitchFamily="2" charset="2"/>
              <a:buChar char="ü"/>
            </a:pPr>
            <a:r>
              <a:rPr lang="en-US" sz="2800" dirty="0"/>
              <a:t>Reducing risks</a:t>
            </a:r>
            <a:endParaRPr sz="2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2">
            <a:extLst>
              <a:ext uri="{FF2B5EF4-FFF2-40B4-BE49-F238E27FC236}">
                <a16:creationId xmlns:a16="http://schemas.microsoft.com/office/drawing/2014/main" id="{5B7726BC-7DDD-6F15-7AF1-8DB32FEAE556}"/>
              </a:ext>
            </a:extLst>
          </p:cNvPr>
          <p:cNvSpPr>
            <a:spLocks noChangeArrowheads="1"/>
          </p:cNvSpPr>
          <p:nvPr/>
        </p:nvSpPr>
        <p:spPr bwMode="auto">
          <a:xfrm>
            <a:off x="152400" y="-322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3">
            <a:extLst>
              <a:ext uri="{FF2B5EF4-FFF2-40B4-BE49-F238E27FC236}">
                <a16:creationId xmlns:a16="http://schemas.microsoft.com/office/drawing/2014/main" id="{D27017A6-35D7-FEC7-F773-627B8499F719}"/>
              </a:ext>
            </a:extLst>
          </p:cNvPr>
          <p:cNvSpPr>
            <a:spLocks noChangeArrowheads="1"/>
          </p:cNvSpPr>
          <p:nvPr/>
        </p:nvSpPr>
        <p:spPr bwMode="auto">
          <a:xfrm>
            <a:off x="304800" y="120134"/>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dirty="0" err="1"/>
              <a:t>Beschokov</a:t>
            </a:r>
            <a:r>
              <a:rPr lang="en-US" dirty="0"/>
              <a:t>, M. (2024, June 7). </a:t>
            </a:r>
            <a:r>
              <a:rPr lang="en-US" i="1" dirty="0"/>
              <a:t>What is defense in depth? Strategy for cybersecurity</a:t>
            </a:r>
            <a:r>
              <a:rPr lang="en-US" dirty="0"/>
              <a:t>. </a:t>
            </a:r>
            <a:r>
              <a:rPr lang="en-US" dirty="0" err="1"/>
              <a:t>Wallarm</a:t>
            </a:r>
            <a:r>
              <a:rPr lang="en-US" dirty="0"/>
              <a:t>. </a:t>
            </a:r>
            <a:r>
              <a:rPr lang="en-US" dirty="0">
                <a:hlinkClick r:id="rId4"/>
              </a:rPr>
              <a:t>https://www.wallarm.com/what/defense-in-depth-concept</a:t>
            </a:r>
            <a:endParaRPr lang="en-US" dirty="0"/>
          </a:p>
          <a:p>
            <a:pPr marL="228600" lvl="0" indent="-228600" algn="l" rtl="0">
              <a:lnSpc>
                <a:spcPct val="90000"/>
              </a:lnSpc>
              <a:spcBef>
                <a:spcPts val="0"/>
              </a:spcBef>
              <a:spcAft>
                <a:spcPts val="0"/>
              </a:spcAft>
              <a:buClr>
                <a:schemeClr val="lt1"/>
              </a:buClr>
              <a:buSzPts val="2200"/>
              <a:buChar char="•"/>
            </a:pPr>
            <a:r>
              <a:rPr lang="en-US" dirty="0"/>
              <a:t>Gillis, A. S. (n.d.). </a:t>
            </a:r>
            <a:r>
              <a:rPr lang="en-US" i="1" dirty="0"/>
              <a:t>Authentication, authorization and accounting (AAA)</a:t>
            </a:r>
            <a:r>
              <a:rPr lang="en-US" dirty="0"/>
              <a:t>. TechTarget. </a:t>
            </a:r>
            <a:r>
              <a:rPr lang="en-US" dirty="0">
                <a:hlinkClick r:id="rId5"/>
              </a:rPr>
              <a:t>https://www.techtarget.com/searchsecurity/definition/authentication-authorization-and-accounting</a:t>
            </a:r>
            <a:endParaRPr lang="en-US" dirty="0"/>
          </a:p>
          <a:p>
            <a:pPr marL="228600" lvl="0" indent="-228600" algn="l" rtl="0">
              <a:lnSpc>
                <a:spcPct val="90000"/>
              </a:lnSpc>
              <a:spcBef>
                <a:spcPts val="0"/>
              </a:spcBef>
              <a:spcAft>
                <a:spcPts val="0"/>
              </a:spcAft>
              <a:buClr>
                <a:schemeClr val="lt1"/>
              </a:buClr>
              <a:buSzPts val="2200"/>
              <a:buChar char="•"/>
            </a:pPr>
            <a:r>
              <a:rPr lang="en-US" dirty="0" err="1"/>
              <a:t>Lupșan</a:t>
            </a:r>
            <a:r>
              <a:rPr lang="en-US" dirty="0"/>
              <a:t>, S. (2022, August 9). </a:t>
            </a:r>
            <a:r>
              <a:rPr lang="en-US" i="1" dirty="0"/>
              <a:t>Types of encryption for in motion, in use, at rest data</a:t>
            </a:r>
            <a:r>
              <a:rPr lang="en-US" dirty="0"/>
              <a:t>. </a:t>
            </a:r>
            <a:r>
              <a:rPr lang="en-US" dirty="0" err="1"/>
              <a:t>Cyscale</a:t>
            </a:r>
            <a:r>
              <a:rPr lang="en-US" dirty="0"/>
              <a:t>. </a:t>
            </a:r>
            <a:r>
              <a:rPr lang="en-US" dirty="0">
                <a:hlinkClick r:id="rId6"/>
              </a:rPr>
              <a:t>https://cyscale.com/blog/types-of-encryption/</a:t>
            </a:r>
            <a:endParaRPr lang="en-US" dirty="0"/>
          </a:p>
          <a:p>
            <a:pPr marL="228600" lvl="0" indent="-228600" algn="l" rtl="0">
              <a:lnSpc>
                <a:spcPct val="90000"/>
              </a:lnSpc>
              <a:spcBef>
                <a:spcPts val="0"/>
              </a:spcBef>
              <a:spcAft>
                <a:spcPts val="0"/>
              </a:spcAft>
              <a:buClr>
                <a:schemeClr val="lt1"/>
              </a:buClr>
              <a:buSzPts val="2200"/>
              <a:buChar char="•"/>
            </a:pPr>
            <a:r>
              <a:rPr lang="en-US" dirty="0"/>
              <a:t>IT Security. (2021, September 1). </a:t>
            </a:r>
            <a:r>
              <a:rPr lang="en-US" i="1" dirty="0"/>
              <a:t>Defense-in-depth cybersecurity guide</a:t>
            </a:r>
            <a:r>
              <a:rPr lang="en-US" dirty="0"/>
              <a:t>. US Signal. </a:t>
            </a:r>
            <a:r>
              <a:rPr lang="en-US" dirty="0">
                <a:hlinkClick r:id="rId7"/>
              </a:rPr>
              <a:t>https://ussignal.com/blog/moving-beyond-blinky-box-security-to-defense-in-depth-security</a:t>
            </a:r>
            <a:endParaRPr lang="en-US" dirty="0"/>
          </a:p>
          <a:p>
            <a:pPr marL="228600" lvl="0" indent="-228600" algn="l" rtl="0">
              <a:lnSpc>
                <a:spcPct val="90000"/>
              </a:lnSpc>
              <a:spcBef>
                <a:spcPts val="0"/>
              </a:spcBef>
              <a:spcAft>
                <a:spcPts val="0"/>
              </a:spcAft>
              <a:buClr>
                <a:schemeClr val="lt1"/>
              </a:buClr>
              <a:buSzPts val="2200"/>
              <a:buChar char="•"/>
            </a:pPr>
            <a:r>
              <a:rPr lang="en-US" dirty="0" err="1"/>
              <a:t>Ryther</a:t>
            </a:r>
            <a:r>
              <a:rPr lang="en-US" dirty="0"/>
              <a:t>, J. (2022, February 6). </a:t>
            </a:r>
            <a:r>
              <a:rPr lang="en-US" i="1" dirty="0"/>
              <a:t>Don’t leave security to the end</a:t>
            </a:r>
            <a:r>
              <a:rPr lang="en-US" dirty="0"/>
              <a:t>. Medium. </a:t>
            </a:r>
            <a:r>
              <a:rPr lang="en-US" dirty="0">
                <a:hlinkClick r:id="rId8"/>
              </a:rPr>
              <a:t>https://medium.com/@jryther91/dont-leave-security-to-the-end-ca13b107d4</a:t>
            </a:r>
            <a:endParaRPr dirty="0"/>
          </a:p>
        </p:txBody>
      </p:sp>
      <p:pic>
        <p:nvPicPr>
          <p:cNvPr id="239" name="Google Shape;239;p14" descr="Green Pace logo"/>
          <p:cNvPicPr preferRelativeResize="0"/>
          <p:nvPr/>
        </p:nvPicPr>
        <p:blipFill>
          <a:blip r:embed="rId9">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endParaRPr lang="en-US" dirty="0"/>
          </a:p>
          <a:p>
            <a:r>
              <a:rPr lang="en-US" dirty="0"/>
              <a:t>What is </a:t>
            </a:r>
            <a:r>
              <a:rPr lang="en-US" dirty="0" err="1"/>
              <a:t>DiD</a:t>
            </a:r>
            <a:r>
              <a:rPr lang="en-US" dirty="0"/>
              <a:t>?</a:t>
            </a:r>
          </a:p>
          <a:p>
            <a:r>
              <a:rPr lang="en-US" dirty="0"/>
              <a:t>It includes security principles, AAA (Authentication, Authorization, and Accounting), coding standards, and data encryption.</a:t>
            </a:r>
          </a:p>
          <a:p>
            <a:r>
              <a:rPr lang="en-US" dirty="0"/>
              <a:t>Layers of protection help detect coding vulnerabilities.</a:t>
            </a:r>
          </a:p>
        </p:txBody>
      </p:sp>
      <p:sp>
        <p:nvSpPr>
          <p:cNvPr id="2" name="Text Placeholder 1">
            <a:extLst>
              <a:ext uri="{FF2B5EF4-FFF2-40B4-BE49-F238E27FC236}">
                <a16:creationId xmlns:a16="http://schemas.microsoft.com/office/drawing/2014/main" id="{083BEEB5-4D09-B8CE-516D-378C7EBA48F4}"/>
              </a:ext>
            </a:extLst>
          </p:cNvPr>
          <p:cNvSpPr>
            <a:spLocks noGrp="1"/>
          </p:cNvSpPr>
          <p:nvPr>
            <p:ph type="body" idx="2"/>
          </p:nvPr>
        </p:nvSpPr>
        <p:spPr/>
        <p:txBody>
          <a:bodyPr/>
          <a:lstStyle/>
          <a:p>
            <a:endParaRPr lang="en-US"/>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257667" y="2315755"/>
            <a:ext cx="5163065" cy="377787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356575631"/>
              </p:ext>
            </p:extLst>
          </p:nvPr>
        </p:nvGraphicFramePr>
        <p:xfrm>
          <a:off x="2227020" y="2377880"/>
          <a:ext cx="8334300" cy="3657540"/>
        </p:xfrm>
        <a:graphic>
          <a:graphicData uri="http://schemas.openxmlformats.org/drawingml/2006/table">
            <a:tbl>
              <a:tblPr firstRow="1" firstCol="1">
                <a:noFill/>
                <a:tableStyleId>{802198C4-3087-4945-87E3-76CBB3509B7E}</a:tableStyleId>
              </a:tblPr>
              <a:tblGrid>
                <a:gridCol w="4323540">
                  <a:extLst>
                    <a:ext uri="{9D8B030D-6E8A-4147-A177-3AD203B41FA5}">
                      <a16:colId xmlns:a16="http://schemas.microsoft.com/office/drawing/2014/main" val="20000"/>
                    </a:ext>
                  </a:extLst>
                </a:gridCol>
                <a:gridCol w="401076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probability of happening</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Requires immediate actions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A task that can be addressed later</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probability of happening</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AutoNum type="arabicPeriod"/>
            </a:pPr>
            <a:r>
              <a:rPr lang="en-US" dirty="0"/>
              <a:t>Validate Input Data</a:t>
            </a:r>
          </a:p>
          <a:p>
            <a:pPr lvl="0" indent="-457200" algn="l" rtl="0">
              <a:lnSpc>
                <a:spcPct val="90000"/>
              </a:lnSpc>
              <a:spcBef>
                <a:spcPts val="0"/>
              </a:spcBef>
              <a:spcAft>
                <a:spcPts val="0"/>
              </a:spcAft>
              <a:buClr>
                <a:schemeClr val="lt1"/>
              </a:buClr>
              <a:buSzPts val="2200"/>
              <a:buAutoNum type="arabicPeriod"/>
            </a:pPr>
            <a:r>
              <a:rPr lang="en-US" dirty="0"/>
              <a:t>Heed Compiler Warnings</a:t>
            </a:r>
          </a:p>
          <a:p>
            <a:pPr lvl="0" indent="-457200" algn="l" rtl="0">
              <a:lnSpc>
                <a:spcPct val="90000"/>
              </a:lnSpc>
              <a:spcBef>
                <a:spcPts val="0"/>
              </a:spcBef>
              <a:spcAft>
                <a:spcPts val="0"/>
              </a:spcAft>
              <a:buClr>
                <a:schemeClr val="lt1"/>
              </a:buClr>
              <a:buSzPts val="2200"/>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AutoNum type="arabicPeriod"/>
            </a:pPr>
            <a:r>
              <a:rPr lang="en-US" dirty="0"/>
              <a:t>Keep It Simple</a:t>
            </a:r>
          </a:p>
          <a:p>
            <a:pPr lvl="0" indent="-457200" algn="l" rtl="0">
              <a:lnSpc>
                <a:spcPct val="90000"/>
              </a:lnSpc>
              <a:spcBef>
                <a:spcPts val="0"/>
              </a:spcBef>
              <a:spcAft>
                <a:spcPts val="0"/>
              </a:spcAft>
              <a:buClr>
                <a:schemeClr val="lt1"/>
              </a:buClr>
              <a:buSzPts val="2200"/>
              <a:buAutoNum type="arabicPeriod"/>
            </a:pPr>
            <a:r>
              <a:rPr lang="en-US" dirty="0"/>
              <a:t>Default Deny</a:t>
            </a:r>
          </a:p>
          <a:p>
            <a:pPr lvl="0" indent="-457200" algn="l" rtl="0">
              <a:lnSpc>
                <a:spcPct val="90000"/>
              </a:lnSpc>
              <a:spcBef>
                <a:spcPts val="0"/>
              </a:spcBef>
              <a:spcAft>
                <a:spcPts val="0"/>
              </a:spcAft>
              <a:buClr>
                <a:schemeClr val="lt1"/>
              </a:buClr>
              <a:buSzPts val="2200"/>
              <a:buAutoNum type="arabicPeriod"/>
            </a:pPr>
            <a:r>
              <a:rPr lang="en-US" dirty="0"/>
              <a:t>Adhere to the Principles of Least Privilege</a:t>
            </a:r>
          </a:p>
          <a:p>
            <a:pPr lvl="0" indent="-457200" algn="l" rtl="0">
              <a:lnSpc>
                <a:spcPct val="90000"/>
              </a:lnSpc>
              <a:spcBef>
                <a:spcPts val="0"/>
              </a:spcBef>
              <a:spcAft>
                <a:spcPts val="0"/>
              </a:spcAft>
              <a:buClr>
                <a:schemeClr val="lt1"/>
              </a:buClr>
              <a:buSzPts val="2200"/>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AutoNum type="arabicPeriod"/>
            </a:pPr>
            <a:r>
              <a:rPr lang="en-US" dirty="0"/>
              <a:t>Practice Defense in Depth</a:t>
            </a:r>
          </a:p>
          <a:p>
            <a:pPr lvl="0" indent="-457200" algn="l" rtl="0">
              <a:lnSpc>
                <a:spcPct val="90000"/>
              </a:lnSpc>
              <a:spcBef>
                <a:spcPts val="0"/>
              </a:spcBef>
              <a:spcAft>
                <a:spcPts val="0"/>
              </a:spcAft>
              <a:buClr>
                <a:schemeClr val="lt1"/>
              </a:buClr>
              <a:buSzPts val="2200"/>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AutoNum type="arabicPeriod"/>
            </a:pPr>
            <a:r>
              <a:rPr lang="en-US" dirty="0"/>
              <a:t>Adopt a Secure Coding Standard</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sz="1800" b="1" dirty="0"/>
              <a:t>SQL Injection</a:t>
            </a:r>
            <a:r>
              <a:rPr lang="en-US" sz="1800" dirty="0"/>
              <a:t> – Protects against unauthorized database access by ensuring that SQL queries are utilized safely.</a:t>
            </a:r>
          </a:p>
          <a:p>
            <a:pPr lvl="0" indent="-457200" algn="l" rtl="0">
              <a:lnSpc>
                <a:spcPct val="90000"/>
              </a:lnSpc>
              <a:spcBef>
                <a:spcPts val="0"/>
              </a:spcBef>
              <a:spcAft>
                <a:spcPts val="0"/>
              </a:spcAft>
              <a:buClr>
                <a:schemeClr val="lt1"/>
              </a:buClr>
              <a:buSzPts val="2000"/>
              <a:buAutoNum type="arabicPeriod"/>
            </a:pPr>
            <a:r>
              <a:rPr lang="en-US" sz="1800" b="1" dirty="0"/>
              <a:t>Data Type</a:t>
            </a:r>
            <a:r>
              <a:rPr lang="en-US" sz="1800" dirty="0"/>
              <a:t> – Ensures data is used correctly to prevent errors and overflow.</a:t>
            </a:r>
          </a:p>
          <a:p>
            <a:pPr lvl="0" indent="-457200" algn="l" rtl="0">
              <a:lnSpc>
                <a:spcPct val="90000"/>
              </a:lnSpc>
              <a:spcBef>
                <a:spcPts val="0"/>
              </a:spcBef>
              <a:spcAft>
                <a:spcPts val="0"/>
              </a:spcAft>
              <a:buClr>
                <a:schemeClr val="lt1"/>
              </a:buClr>
              <a:buSzPts val="2000"/>
              <a:buAutoNum type="arabicPeriod"/>
            </a:pPr>
            <a:r>
              <a:rPr lang="en-US" sz="1800" b="1" dirty="0"/>
              <a:t>Data Value</a:t>
            </a:r>
            <a:r>
              <a:rPr lang="en-US" sz="1800" dirty="0"/>
              <a:t> – Ensures that input data meets expected formats to prevent processing harmful data.</a:t>
            </a:r>
          </a:p>
          <a:p>
            <a:pPr lvl="0" indent="-457200" algn="l" rtl="0">
              <a:lnSpc>
                <a:spcPct val="90000"/>
              </a:lnSpc>
              <a:spcBef>
                <a:spcPts val="0"/>
              </a:spcBef>
              <a:spcAft>
                <a:spcPts val="0"/>
              </a:spcAft>
              <a:buClr>
                <a:schemeClr val="lt1"/>
              </a:buClr>
              <a:buSzPts val="2000"/>
              <a:buAutoNum type="arabicPeriod"/>
            </a:pPr>
            <a:r>
              <a:rPr lang="en-US" sz="1800" b="1" dirty="0"/>
              <a:t>Preprocessor</a:t>
            </a:r>
            <a:r>
              <a:rPr lang="en-US" sz="1800" dirty="0"/>
              <a:t> – Organizes the code and reduces dependencies and compilation issues.</a:t>
            </a:r>
          </a:p>
          <a:p>
            <a:pPr lvl="0" indent="-457200" algn="l" rtl="0">
              <a:lnSpc>
                <a:spcPct val="90000"/>
              </a:lnSpc>
              <a:spcBef>
                <a:spcPts val="0"/>
              </a:spcBef>
              <a:spcAft>
                <a:spcPts val="0"/>
              </a:spcAft>
              <a:buClr>
                <a:schemeClr val="lt1"/>
              </a:buClr>
              <a:buSzPts val="2000"/>
              <a:buAutoNum type="arabicPeriod"/>
            </a:pPr>
            <a:r>
              <a:rPr lang="en-US" sz="1800" b="1" dirty="0"/>
              <a:t>Integers</a:t>
            </a:r>
            <a:r>
              <a:rPr lang="en-US" sz="1800" dirty="0"/>
              <a:t> – Ensures that improper arithmetic operations are avoided to prevent overflow and underflow.</a:t>
            </a:r>
          </a:p>
          <a:p>
            <a:pPr lvl="0" indent="-457200" algn="l" rtl="0">
              <a:lnSpc>
                <a:spcPct val="90000"/>
              </a:lnSpc>
              <a:spcBef>
                <a:spcPts val="0"/>
              </a:spcBef>
              <a:spcAft>
                <a:spcPts val="0"/>
              </a:spcAft>
              <a:buClr>
                <a:schemeClr val="lt1"/>
              </a:buClr>
              <a:buSzPts val="2000"/>
              <a:buAutoNum type="arabicPeriod"/>
            </a:pPr>
            <a:r>
              <a:rPr lang="en-US" sz="1800" b="1" dirty="0"/>
              <a:t>String Correctness</a:t>
            </a:r>
            <a:r>
              <a:rPr lang="en-US" sz="1800" dirty="0"/>
              <a:t> – Ensures that strings are validated to prevent overflows.</a:t>
            </a:r>
          </a:p>
          <a:p>
            <a:pPr lvl="0" indent="-457200" algn="l" rtl="0">
              <a:lnSpc>
                <a:spcPct val="90000"/>
              </a:lnSpc>
              <a:spcBef>
                <a:spcPts val="0"/>
              </a:spcBef>
              <a:spcAft>
                <a:spcPts val="0"/>
              </a:spcAft>
              <a:buClr>
                <a:schemeClr val="lt1"/>
              </a:buClr>
              <a:buSzPts val="2000"/>
              <a:buAutoNum type="arabicPeriod"/>
            </a:pPr>
            <a:r>
              <a:rPr lang="en-US" sz="1800" b="1" dirty="0"/>
              <a:t>Expressions</a:t>
            </a:r>
            <a:r>
              <a:rPr lang="en-US" sz="1800" dirty="0"/>
              <a:t> – Ensures the use of correct formulas and expressions to prevent bugs.</a:t>
            </a:r>
          </a:p>
          <a:p>
            <a:pPr lvl="0" indent="-457200" algn="l" rtl="0">
              <a:lnSpc>
                <a:spcPct val="90000"/>
              </a:lnSpc>
              <a:spcBef>
                <a:spcPts val="0"/>
              </a:spcBef>
              <a:spcAft>
                <a:spcPts val="0"/>
              </a:spcAft>
              <a:buClr>
                <a:schemeClr val="lt1"/>
              </a:buClr>
              <a:buSzPts val="2000"/>
              <a:buAutoNum type="arabicPeriod"/>
            </a:pPr>
            <a:r>
              <a:rPr lang="en-US" sz="1800" b="1" dirty="0"/>
              <a:t>Assertions</a:t>
            </a:r>
            <a:r>
              <a:rPr lang="en-US" sz="1800" dirty="0"/>
              <a:t> – Detects logical errors to prevent unexpected issues during runtime.</a:t>
            </a:r>
          </a:p>
          <a:p>
            <a:pPr lvl="0" indent="-457200" algn="l" rtl="0">
              <a:lnSpc>
                <a:spcPct val="90000"/>
              </a:lnSpc>
              <a:spcBef>
                <a:spcPts val="0"/>
              </a:spcBef>
              <a:spcAft>
                <a:spcPts val="0"/>
              </a:spcAft>
              <a:buClr>
                <a:schemeClr val="lt1"/>
              </a:buClr>
              <a:buSzPts val="2000"/>
              <a:buAutoNum type="arabicPeriod"/>
            </a:pPr>
            <a:r>
              <a:rPr lang="en-US" sz="1800" b="1" dirty="0"/>
              <a:t>Memory Protection</a:t>
            </a:r>
            <a:r>
              <a:rPr lang="en-US" sz="1800" dirty="0"/>
              <a:t> – Restricts access to specific memory locations to enhance security.</a:t>
            </a:r>
          </a:p>
          <a:p>
            <a:pPr lvl="0" indent="-457200" algn="l" rtl="0">
              <a:lnSpc>
                <a:spcPct val="90000"/>
              </a:lnSpc>
              <a:spcBef>
                <a:spcPts val="0"/>
              </a:spcBef>
              <a:spcAft>
                <a:spcPts val="0"/>
              </a:spcAft>
              <a:buClr>
                <a:schemeClr val="lt1"/>
              </a:buClr>
              <a:buSzPts val="2000"/>
              <a:buAutoNum type="arabicPeriod"/>
            </a:pPr>
            <a:r>
              <a:rPr lang="en-US" sz="1800" b="1" dirty="0"/>
              <a:t>Exceptions</a:t>
            </a:r>
            <a:r>
              <a:rPr lang="en-US" sz="1800" dirty="0"/>
              <a:t> – Provides a controlled way to handle errors, preventing application crashes and maintaining stability in case of unexpected conditions.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000" b="1" dirty="0"/>
              <a:t>Encryption in Rest:</a:t>
            </a:r>
            <a:endParaRPr lang="en-US" sz="2000" dirty="0"/>
          </a:p>
          <a:p>
            <a:pPr lvl="1">
              <a:buFont typeface="Wingdings" panose="05000000000000000000" pitchFamily="2" charset="2"/>
              <a:buChar char="ü"/>
            </a:pPr>
            <a:r>
              <a:rPr lang="en-US" dirty="0"/>
              <a:t>Protects data stored in the system.</a:t>
            </a:r>
          </a:p>
          <a:p>
            <a:pPr lvl="1">
              <a:buFont typeface="Wingdings" panose="05000000000000000000" pitchFamily="2" charset="2"/>
              <a:buChar char="ü"/>
            </a:pPr>
            <a:r>
              <a:rPr lang="en-US" dirty="0"/>
              <a:t>Prevents data values from being stolen.</a:t>
            </a:r>
          </a:p>
          <a:p>
            <a:r>
              <a:rPr lang="en-US" sz="2000" b="1" dirty="0"/>
              <a:t>Encryption in Flight:</a:t>
            </a:r>
            <a:endParaRPr lang="en-US" sz="2000" dirty="0"/>
          </a:p>
          <a:p>
            <a:pPr lvl="1">
              <a:buFont typeface="Wingdings" panose="05000000000000000000" pitchFamily="2" charset="2"/>
              <a:buChar char="ü"/>
            </a:pPr>
            <a:r>
              <a:rPr lang="en-US" dirty="0"/>
              <a:t>Protects data during transfer.</a:t>
            </a:r>
          </a:p>
          <a:p>
            <a:pPr lvl="1">
              <a:buFont typeface="Wingdings" panose="05000000000000000000" pitchFamily="2" charset="2"/>
              <a:buChar char="ü"/>
            </a:pPr>
            <a:r>
              <a:rPr lang="en-US" dirty="0"/>
              <a:t>Prevents data from being stolen during transmission.</a:t>
            </a:r>
          </a:p>
          <a:p>
            <a:r>
              <a:rPr lang="en-US" sz="2000" b="1" dirty="0"/>
              <a:t>Encryption in Use:</a:t>
            </a:r>
            <a:endParaRPr lang="en-US" sz="2000" dirty="0"/>
          </a:p>
          <a:p>
            <a:pPr lvl="1">
              <a:buFont typeface="Wingdings" panose="05000000000000000000" pitchFamily="2" charset="2"/>
              <a:buChar char="ü"/>
            </a:pPr>
            <a:r>
              <a:rPr lang="en-US" dirty="0"/>
              <a:t>Protects data while being used; for example, when entering a password.</a:t>
            </a:r>
          </a:p>
          <a:p>
            <a:pPr lvl="1">
              <a:buFont typeface="Wingdings" panose="05000000000000000000" pitchFamily="2" charset="2"/>
              <a:buChar char="ü"/>
            </a:pPr>
            <a:r>
              <a:rPr lang="en-US" dirty="0"/>
              <a:t>Reduces the risk of data breaches during data input.</a:t>
            </a:r>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endParaRPr lang="en-US" sz="1600" dirty="0"/>
          </a:p>
          <a:p>
            <a:pPr marL="228600" lvl="0" indent="-228600" algn="l" rtl="0">
              <a:lnSpc>
                <a:spcPct val="90000"/>
              </a:lnSpc>
              <a:spcBef>
                <a:spcPts val="0"/>
              </a:spcBef>
              <a:spcAft>
                <a:spcPts val="0"/>
              </a:spcAft>
              <a:buClr>
                <a:schemeClr val="lt1"/>
              </a:buClr>
              <a:buSzPts val="2000"/>
              <a:buChar char="•"/>
            </a:pPr>
            <a:endParaRPr sz="16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000" b="1" dirty="0"/>
              <a:t>Authentication:</a:t>
            </a:r>
            <a:endParaRPr lang="en-US" sz="2000" dirty="0"/>
          </a:p>
          <a:p>
            <a:pPr lvl="1">
              <a:buFont typeface="Wingdings" panose="05000000000000000000" pitchFamily="2" charset="2"/>
              <a:buChar char="ü"/>
            </a:pPr>
            <a:r>
              <a:rPr lang="en-US" dirty="0"/>
              <a:t>Ensures that only the right users can access the system.</a:t>
            </a:r>
          </a:p>
          <a:p>
            <a:pPr lvl="1">
              <a:buFont typeface="Wingdings" panose="05000000000000000000" pitchFamily="2" charset="2"/>
              <a:buChar char="ü"/>
            </a:pPr>
            <a:r>
              <a:rPr lang="en-US" dirty="0"/>
              <a:t>Achieved by verifying users' identities.</a:t>
            </a:r>
          </a:p>
          <a:p>
            <a:r>
              <a:rPr lang="en-US" sz="2000" b="1" dirty="0"/>
              <a:t>Authorization:</a:t>
            </a:r>
            <a:endParaRPr lang="en-US" sz="2000" dirty="0"/>
          </a:p>
          <a:p>
            <a:pPr lvl="1">
              <a:buFont typeface="Wingdings" panose="05000000000000000000" pitchFamily="2" charset="2"/>
              <a:buChar char="ü"/>
            </a:pPr>
            <a:r>
              <a:rPr lang="en-US" dirty="0"/>
              <a:t>Different users have different permissions within the system.</a:t>
            </a:r>
          </a:p>
          <a:p>
            <a:pPr lvl="1">
              <a:buFont typeface="Wingdings" panose="05000000000000000000" pitchFamily="2" charset="2"/>
              <a:buChar char="ü"/>
            </a:pPr>
            <a:r>
              <a:rPr lang="en-US" dirty="0"/>
              <a:t>Controlled by limiting user access rights.</a:t>
            </a:r>
          </a:p>
          <a:p>
            <a:r>
              <a:rPr lang="en-US" sz="2000" b="1" dirty="0"/>
              <a:t>Accounting:</a:t>
            </a:r>
            <a:endParaRPr lang="en-US" sz="2000" dirty="0"/>
          </a:p>
          <a:p>
            <a:pPr lvl="1">
              <a:buFont typeface="Wingdings" panose="05000000000000000000" pitchFamily="2" charset="2"/>
              <a:buChar char="ü"/>
            </a:pPr>
            <a:r>
              <a:rPr lang="en-US" dirty="0"/>
              <a:t>Records user interactions.</a:t>
            </a:r>
          </a:p>
          <a:p>
            <a:pPr lvl="1">
              <a:buFont typeface="Wingdings" panose="05000000000000000000" pitchFamily="2" charset="2"/>
              <a:buChar char="ü"/>
            </a:pPr>
            <a:r>
              <a:rPr lang="en-US" dirty="0"/>
              <a:t>Helps detect unauthorized access early.</a:t>
            </a:r>
          </a:p>
          <a:p>
            <a:pPr marL="342900">
              <a:spcBef>
                <a:spcPts val="0"/>
              </a:spcBef>
              <a:buSzPts val="2400"/>
            </a:pP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3113315" y="268249"/>
            <a:ext cx="8610600" cy="1293028"/>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 testing technique used during development to verify that functions work as intended, catch bugs early, ensure functionality, and maintain code quality by following ten coding principles.</a:t>
            </a:r>
            <a:endParaRPr dirty="0"/>
          </a:p>
        </p:txBody>
      </p:sp>
      <p:sp>
        <p:nvSpPr>
          <p:cNvPr id="2" name="Text Placeholder 1">
            <a:extLst>
              <a:ext uri="{FF2B5EF4-FFF2-40B4-BE49-F238E27FC236}">
                <a16:creationId xmlns:a16="http://schemas.microsoft.com/office/drawing/2014/main" id="{B5B450DF-8344-80DB-37B2-C216ED7CEB49}"/>
              </a:ext>
            </a:extLst>
          </p:cNvPr>
          <p:cNvSpPr>
            <a:spLocks noGrp="1"/>
          </p:cNvSpPr>
          <p:nvPr>
            <p:ph type="body" idx="2"/>
          </p:nvPr>
        </p:nvSpPr>
        <p:spPr/>
        <p:txBody>
          <a:bodyPr/>
          <a:lstStyle/>
          <a:p>
            <a:pPr marL="114300" indent="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6E23EAB8-8AAB-2F7B-BE0A-CF07B6598401}"/>
              </a:ext>
            </a:extLst>
          </p:cNvPr>
          <p:cNvPicPr>
            <a:picLocks noChangeAspect="1"/>
          </p:cNvPicPr>
          <p:nvPr/>
        </p:nvPicPr>
        <p:blipFill>
          <a:blip r:embed="rId5"/>
          <a:stretch>
            <a:fillRect/>
          </a:stretch>
        </p:blipFill>
        <p:spPr>
          <a:xfrm>
            <a:off x="6096000" y="1364343"/>
            <a:ext cx="5410200" cy="5225408"/>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256</TotalTime>
  <Words>724</Words>
  <Application>Microsoft Office PowerPoint</Application>
  <PresentationFormat>Widescreen</PresentationFormat>
  <Paragraphs>95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astrid caroline</cp:lastModifiedBy>
  <cp:revision>20</cp:revision>
  <dcterms:created xsi:type="dcterms:W3CDTF">2020-08-19T17:59:24Z</dcterms:created>
  <dcterms:modified xsi:type="dcterms:W3CDTF">2024-10-20T17:54:38Z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