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8" r:id="rId4"/>
    <p:sldId id="269" r:id="rId5"/>
    <p:sldId id="274" r:id="rId6"/>
    <p:sldId id="266" r:id="rId7"/>
    <p:sldId id="270" r:id="rId8"/>
    <p:sldId id="272" r:id="rId9"/>
    <p:sldId id="264" r:id="rId10"/>
    <p:sldId id="271" r:id="rId11"/>
    <p:sldId id="275" r:id="rId12"/>
    <p:sldId id="261" r:id="rId13"/>
    <p:sldId id="273" r:id="rId14"/>
    <p:sldId id="262" r:id="rId15"/>
  </p:sldIdLst>
  <p:sldSz cx="9144000" cy="6858000" type="screen4x3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AC76"/>
    <a:srgbClr val="0D3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16" autoAdjust="0"/>
    <p:restoredTop sz="91429"/>
  </p:normalViewPr>
  <p:slideViewPr>
    <p:cSldViewPr snapToGrid="0" snapToObjects="1">
      <p:cViewPr>
        <p:scale>
          <a:sx n="70" d="100"/>
          <a:sy n="70" d="100"/>
        </p:scale>
        <p:origin x="2120" y="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EB545-242B-E147-972C-4673586BFFA2}" type="datetimeFigureOut">
              <a:rPr lang="nb-NO" smtClean="0"/>
              <a:t>16.04.2018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79118-6C10-4547-B40E-B3609A63AF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867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ssholder for nota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ɸ</m:t>
                    </m:r>
                  </m:oMath>
                </a14:m>
                <a:r>
                  <a:rPr lang="nb-NO" dirty="0"/>
                  <a:t>(x) is a </a:t>
                </a:r>
                <a:r>
                  <a:rPr lang="nb-NO" dirty="0" err="1"/>
                  <a:t>normaldistribution</a:t>
                </a:r>
                <a:endParaRPr lang="nb-NO" dirty="0"/>
              </a:p>
              <a:p>
                <a:r>
                  <a:rPr lang="nb-NO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nb-NO" dirty="0"/>
                  <a:t> is </a:t>
                </a:r>
                <a:r>
                  <a:rPr lang="nb-NO" dirty="0" err="1"/>
                  <a:t>the</a:t>
                </a:r>
                <a:r>
                  <a:rPr lang="nb-NO" dirty="0"/>
                  <a:t> </a:t>
                </a:r>
                <a:r>
                  <a:rPr lang="nb-NO" dirty="0" err="1"/>
                  <a:t>entry</a:t>
                </a:r>
                <a:r>
                  <a:rPr lang="nb-NO" dirty="0"/>
                  <a:t> speed </a:t>
                </a:r>
                <a:r>
                  <a:rPr lang="nb-NO" dirty="0" err="1"/>
                  <a:t>of</a:t>
                </a:r>
                <a:r>
                  <a:rPr lang="nb-NO" dirty="0"/>
                  <a:t> </a:t>
                </a:r>
                <a:r>
                  <a:rPr lang="nb-NO" dirty="0" err="1"/>
                  <a:t>the</a:t>
                </a:r>
                <a:r>
                  <a:rPr lang="nb-NO" dirty="0"/>
                  <a:t> </a:t>
                </a:r>
                <a:r>
                  <a:rPr lang="nb-NO" dirty="0" err="1"/>
                  <a:t>vehicles</a:t>
                </a:r>
                <a:endParaRPr lang="nb-NO" dirty="0"/>
              </a:p>
            </p:txBody>
          </p:sp>
        </mc:Choice>
        <mc:Fallback xmlns="">
          <p:sp>
            <p:nvSpPr>
              <p:cNvPr id="3" name="Plassholder for nota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>
                    <a:latin typeface="Cambria Math" panose="02040503050406030204" pitchFamily="18" charset="0"/>
                  </a:rPr>
                  <a:t>ɸ</a:t>
                </a:r>
                <a:r>
                  <a:rPr lang="nb-NO" dirty="0"/>
                  <a:t>(x) is a </a:t>
                </a:r>
                <a:r>
                  <a:rPr lang="nb-NO" dirty="0" err="1"/>
                  <a:t>normaldistribution</a:t>
                </a:r>
                <a:endParaRPr lang="nb-NO" dirty="0"/>
              </a:p>
              <a:p>
                <a:r>
                  <a:rPr lang="nb-NO" dirty="0"/>
                  <a:t> </a:t>
                </a:r>
                <a:r>
                  <a:rPr lang="en-US" b="0" i="0">
                    <a:latin typeface="Cambria Math" panose="02040503050406030204" pitchFamily="18" charset="0"/>
                  </a:rPr>
                  <a:t>𝑞(𝑡)</a:t>
                </a:r>
                <a:r>
                  <a:rPr lang="nb-NO" dirty="0"/>
                  <a:t> is </a:t>
                </a:r>
                <a:r>
                  <a:rPr lang="nb-NO" dirty="0" err="1"/>
                  <a:t>the</a:t>
                </a:r>
                <a:r>
                  <a:rPr lang="nb-NO" dirty="0"/>
                  <a:t> </a:t>
                </a:r>
                <a:r>
                  <a:rPr lang="nb-NO" dirty="0" err="1"/>
                  <a:t>entry</a:t>
                </a:r>
                <a:r>
                  <a:rPr lang="nb-NO" dirty="0"/>
                  <a:t> speed </a:t>
                </a:r>
                <a:r>
                  <a:rPr lang="nb-NO" dirty="0" err="1"/>
                  <a:t>of</a:t>
                </a:r>
                <a:r>
                  <a:rPr lang="nb-NO" dirty="0"/>
                  <a:t> </a:t>
                </a:r>
                <a:r>
                  <a:rPr lang="nb-NO" dirty="0" err="1"/>
                  <a:t>the</a:t>
                </a:r>
                <a:r>
                  <a:rPr lang="nb-NO" dirty="0"/>
                  <a:t> </a:t>
                </a:r>
                <a:r>
                  <a:rPr lang="nb-NO" dirty="0" err="1"/>
                  <a:t>vehicles</a:t>
                </a:r>
                <a:endParaRPr lang="nb-NO" dirty="0"/>
              </a:p>
            </p:txBody>
          </p:sp>
        </mc:Fallback>
      </mc:AlternateContent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79118-6C10-4547-B40E-B3609A63AF49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50145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79118-6C10-4547-B40E-B3609A63AF49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12531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68315" y="2677415"/>
            <a:ext cx="7772400" cy="901094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68315" y="3645154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115119" y="6537870"/>
            <a:ext cx="342081" cy="252102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nb-NO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8241294" y="6421247"/>
            <a:ext cx="426966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algn="r"/>
            <a:fld id="{91853A39-49B3-554A-AE82-85611CEBD8E3}" type="slidenum">
              <a:rPr lang="nb-NO" smtClean="0">
                <a:latin typeface="Arial"/>
                <a:cs typeface="Arial"/>
              </a:rPr>
              <a:pPr algn="r"/>
              <a:t>‹#›</a:t>
            </a:fld>
            <a:endParaRPr lang="nb-NO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4" name="Bilde 3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8336"/>
            <a:ext cx="9144000" cy="3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517126" y="1335165"/>
            <a:ext cx="7772400" cy="901094"/>
          </a:xfrm>
        </p:spPr>
        <p:txBody>
          <a:bodyPr/>
          <a:lstStyle/>
          <a:p>
            <a:r>
              <a:rPr lang="nb-NO" dirty="0" err="1"/>
              <a:t>Traffic</a:t>
            </a:r>
            <a:r>
              <a:rPr lang="nb-NO" dirty="0"/>
              <a:t> </a:t>
            </a:r>
            <a:r>
              <a:rPr lang="nb-NO" dirty="0" err="1"/>
              <a:t>equations</a:t>
            </a:r>
            <a:r>
              <a:rPr lang="nb-NO" dirty="0"/>
              <a:t> 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517126" y="1998743"/>
            <a:ext cx="7772400" cy="1752600"/>
          </a:xfrm>
        </p:spPr>
        <p:txBody>
          <a:bodyPr>
            <a:normAutofit/>
          </a:bodyPr>
          <a:lstStyle/>
          <a:p>
            <a:r>
              <a:rPr lang="nb-NO" sz="2000" dirty="0"/>
              <a:t>Astrid </a:t>
            </a:r>
            <a:r>
              <a:rPr lang="nb-NO" sz="2000" dirty="0" err="1"/>
              <a:t>Langsrud</a:t>
            </a:r>
            <a:r>
              <a:rPr lang="nb-NO" sz="2000" dirty="0"/>
              <a:t>, Håkon </a:t>
            </a:r>
            <a:r>
              <a:rPr lang="nb-NO" sz="2000" dirty="0" err="1"/>
              <a:t>Gryvill</a:t>
            </a:r>
            <a:r>
              <a:rPr lang="nb-NO" sz="2000" dirty="0"/>
              <a:t>, Julie Wilberg, William Hornslien </a:t>
            </a:r>
            <a:endParaRPr lang="nb-NO" sz="2000" dirty="0">
              <a:effectLst/>
            </a:endParaRPr>
          </a:p>
        </p:txBody>
      </p:sp>
      <p:pic>
        <p:nvPicPr>
          <p:cNvPr id="4" name="Bilde 3" descr="tekst_b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867" y="269447"/>
            <a:ext cx="234696" cy="30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19204A6D-9819-B44E-A651-ED1F5B17F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Lax-</a:t>
            </a:r>
            <a:r>
              <a:rPr lang="en-US" dirty="0" err="1"/>
              <a:t>Wendroff</a:t>
            </a:r>
            <a:r>
              <a:rPr lang="en-US" dirty="0"/>
              <a:t> </a:t>
            </a:r>
            <a:endParaRPr lang="nb-NO" dirty="0"/>
          </a:p>
        </p:txBody>
      </p:sp>
      <p:sp>
        <p:nvSpPr>
          <p:cNvPr id="7" name="Tittel 3">
            <a:extLst>
              <a:ext uri="{FF2B5EF4-FFF2-40B4-BE49-F238E27FC236}">
                <a16:creationId xmlns:a16="http://schemas.microsoft.com/office/drawing/2014/main" xmlns="" id="{4147B2E6-E43E-934D-B397-D42673C4615F}"/>
              </a:ext>
            </a:extLst>
          </p:cNvPr>
          <p:cNvSpPr txBox="1">
            <a:spLocks/>
          </p:cNvSpPr>
          <p:nvPr/>
        </p:nvSpPr>
        <p:spPr>
          <a:xfrm>
            <a:off x="457200" y="1189278"/>
            <a:ext cx="4163786" cy="651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b="0" dirty="0"/>
              <a:t>Speed of vehicles</a:t>
            </a:r>
            <a:endParaRPr lang="nb-NO" sz="2400" b="0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" y="1686909"/>
            <a:ext cx="5852160" cy="4352544"/>
          </a:xfrm>
        </p:spPr>
      </p:pic>
    </p:spTree>
    <p:extLst>
      <p:ext uri="{BB962C8B-B14F-4D97-AF65-F5344CB8AC3E}">
        <p14:creationId xmlns:p14="http://schemas.microsoft.com/office/powerpoint/2010/main" val="362642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Lax-</a:t>
            </a:r>
            <a:r>
              <a:rPr lang="en-US" dirty="0" err="1"/>
              <a:t>Wendroff</a:t>
            </a:r>
            <a:r>
              <a:rPr lang="en-US" dirty="0"/>
              <a:t> </a:t>
            </a:r>
            <a:endParaRPr lang="nb-NO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754" y="1261872"/>
            <a:ext cx="6394492" cy="4795869"/>
          </a:xfrm>
        </p:spPr>
      </p:pic>
      <p:sp>
        <p:nvSpPr>
          <p:cNvPr id="5" name="Tittel 3">
            <a:extLst>
              <a:ext uri="{FF2B5EF4-FFF2-40B4-BE49-F238E27FC236}">
                <a16:creationId xmlns:a16="http://schemas.microsoft.com/office/drawing/2014/main" xmlns="" id="{4147B2E6-E43E-934D-B397-D42673C4615F}"/>
              </a:ext>
            </a:extLst>
          </p:cNvPr>
          <p:cNvSpPr txBox="1">
            <a:spLocks/>
          </p:cNvSpPr>
          <p:nvPr/>
        </p:nvSpPr>
        <p:spPr>
          <a:xfrm>
            <a:off x="457200" y="1189278"/>
            <a:ext cx="5596128" cy="651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b="0" dirty="0" smtClean="0"/>
              <a:t>Density</a:t>
            </a:r>
            <a:r>
              <a:rPr lang="en-US" sz="2400" b="0" dirty="0" smtClean="0"/>
              <a:t> </a:t>
            </a:r>
            <a:r>
              <a:rPr lang="en-US" sz="2400" b="0"/>
              <a:t>of </a:t>
            </a:r>
            <a:r>
              <a:rPr lang="en-US" sz="2400" b="0" smtClean="0"/>
              <a:t>vehicles in time and space</a:t>
            </a:r>
            <a:endParaRPr lang="nb-NO" sz="2400" b="0" dirty="0"/>
          </a:p>
        </p:txBody>
      </p:sp>
    </p:spTree>
    <p:extLst>
      <p:ext uri="{BB962C8B-B14F-4D97-AF65-F5344CB8AC3E}">
        <p14:creationId xmlns:p14="http://schemas.microsoft.com/office/powerpoint/2010/main" val="1401965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A2F1B926-E632-3945-95C9-E6FC355C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Lax-</a:t>
            </a:r>
            <a:r>
              <a:rPr lang="en-US" dirty="0" err="1"/>
              <a:t>Wendroff</a:t>
            </a:r>
            <a:r>
              <a:rPr lang="en-US" dirty="0"/>
              <a:t> </a:t>
            </a:r>
            <a:endParaRPr lang="nb-NO" dirty="0"/>
          </a:p>
        </p:txBody>
      </p:sp>
      <p:pic>
        <p:nvPicPr>
          <p:cNvPr id="18" name="Plassholder for innhold 17">
            <a:extLst>
              <a:ext uri="{FF2B5EF4-FFF2-40B4-BE49-F238E27FC236}">
                <a16:creationId xmlns:a16="http://schemas.microsoft.com/office/drawing/2014/main" xmlns="" id="{0FC4DAD9-6348-3846-9284-AA83755BD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000" y="1691481"/>
            <a:ext cx="5842000" cy="4343400"/>
          </a:xfrm>
        </p:spPr>
      </p:pic>
      <p:sp>
        <p:nvSpPr>
          <p:cNvPr id="19" name="Tittel 3">
            <a:extLst>
              <a:ext uri="{FF2B5EF4-FFF2-40B4-BE49-F238E27FC236}">
                <a16:creationId xmlns:a16="http://schemas.microsoft.com/office/drawing/2014/main" xmlns="" id="{82E934B2-3630-1A40-BECE-E18227CD074C}"/>
              </a:ext>
            </a:extLst>
          </p:cNvPr>
          <p:cNvSpPr txBox="1">
            <a:spLocks/>
          </p:cNvSpPr>
          <p:nvPr/>
        </p:nvSpPr>
        <p:spPr>
          <a:xfrm>
            <a:off x="457200" y="1189278"/>
            <a:ext cx="4163786" cy="651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b="0" dirty="0"/>
              <a:t>Convergence in time</a:t>
            </a:r>
            <a:endParaRPr lang="nb-NO" sz="2400" b="0" dirty="0"/>
          </a:p>
        </p:txBody>
      </p:sp>
    </p:spTree>
    <p:extLst>
      <p:ext uri="{BB962C8B-B14F-4D97-AF65-F5344CB8AC3E}">
        <p14:creationId xmlns:p14="http://schemas.microsoft.com/office/powerpoint/2010/main" val="309089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62571D71-2CA9-9D4D-9676-3196EE81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Lax-</a:t>
            </a:r>
            <a:r>
              <a:rPr lang="en-US" dirty="0" err="1"/>
              <a:t>Wendroff</a:t>
            </a:r>
            <a:r>
              <a:rPr lang="en-US" dirty="0"/>
              <a:t> </a:t>
            </a:r>
            <a:endParaRPr lang="nb-NO" dirty="0"/>
          </a:p>
        </p:txBody>
      </p:sp>
      <p:sp>
        <p:nvSpPr>
          <p:cNvPr id="7" name="Tittel 3">
            <a:extLst>
              <a:ext uri="{FF2B5EF4-FFF2-40B4-BE49-F238E27FC236}">
                <a16:creationId xmlns:a16="http://schemas.microsoft.com/office/drawing/2014/main" xmlns="" id="{B161BA67-845A-9248-8FA6-A933372D9ED3}"/>
              </a:ext>
            </a:extLst>
          </p:cNvPr>
          <p:cNvSpPr txBox="1">
            <a:spLocks/>
          </p:cNvSpPr>
          <p:nvPr/>
        </p:nvSpPr>
        <p:spPr>
          <a:xfrm>
            <a:off x="457200" y="1189278"/>
            <a:ext cx="4163786" cy="651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b="0" dirty="0"/>
              <a:t>Convergence in space</a:t>
            </a:r>
            <a:endParaRPr lang="nb-NO" sz="2400" b="0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34" y="1841146"/>
            <a:ext cx="6500304" cy="4538719"/>
          </a:xfrm>
        </p:spPr>
      </p:pic>
    </p:spTree>
    <p:extLst>
      <p:ext uri="{BB962C8B-B14F-4D97-AF65-F5344CB8AC3E}">
        <p14:creationId xmlns:p14="http://schemas.microsoft.com/office/powerpoint/2010/main" val="106437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11437100-8E15-2F43-8A51-89700639D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xmlns="" id="{1400DA9B-2FD8-DB46-88BC-AA6BC53C2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Lee, H.Y., Lee, H.-W. &amp; Kim, D., (1999), </a:t>
            </a:r>
            <a:r>
              <a:rPr lang="nb-NO" dirty="0" err="1"/>
              <a:t>Dynamic</a:t>
            </a:r>
            <a:r>
              <a:rPr lang="nb-NO" dirty="0"/>
              <a:t> </a:t>
            </a:r>
            <a:r>
              <a:rPr lang="nb-NO" dirty="0" err="1"/>
              <a:t>states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a </a:t>
            </a:r>
            <a:r>
              <a:rPr lang="nb-NO" dirty="0" err="1"/>
              <a:t>continuum</a:t>
            </a:r>
            <a:r>
              <a:rPr lang="nb-NO" dirty="0"/>
              <a:t> </a:t>
            </a:r>
            <a:r>
              <a:rPr lang="nb-NO" dirty="0" err="1"/>
              <a:t>traffic</a:t>
            </a:r>
            <a:r>
              <a:rPr lang="nb-NO" dirty="0"/>
              <a:t> </a:t>
            </a:r>
            <a:r>
              <a:rPr lang="nb-NO" dirty="0" err="1"/>
              <a:t>equation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on-ramp, </a:t>
            </a:r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Review</a:t>
            </a:r>
            <a:r>
              <a:rPr lang="nb-NO" dirty="0"/>
              <a:t>, 59(5)</a:t>
            </a:r>
          </a:p>
          <a:p>
            <a:r>
              <a:rPr lang="nb-NO" dirty="0" err="1"/>
              <a:t>Helbing</a:t>
            </a:r>
            <a:r>
              <a:rPr lang="nb-NO" dirty="0"/>
              <a:t>, H., </a:t>
            </a:r>
            <a:r>
              <a:rPr lang="nb-NO" dirty="0" err="1"/>
              <a:t>Treiber</a:t>
            </a:r>
            <a:r>
              <a:rPr lang="nb-NO" dirty="0"/>
              <a:t> M., (1999), </a:t>
            </a:r>
            <a:r>
              <a:rPr lang="nb-NO" dirty="0" err="1"/>
              <a:t>Simulation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Macroscopic</a:t>
            </a:r>
            <a:r>
              <a:rPr lang="nb-NO" dirty="0"/>
              <a:t> </a:t>
            </a:r>
            <a:r>
              <a:rPr lang="nb-NO" dirty="0" err="1"/>
              <a:t>Traffic</a:t>
            </a:r>
            <a:r>
              <a:rPr lang="nb-NO" dirty="0"/>
              <a:t> Equations, </a:t>
            </a:r>
            <a:r>
              <a:rPr lang="nb-NO" dirty="0" err="1"/>
              <a:t>Institute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Theoretical</a:t>
            </a:r>
            <a:r>
              <a:rPr lang="nb-NO" dirty="0"/>
              <a:t> </a:t>
            </a:r>
            <a:r>
              <a:rPr lang="nb-NO" dirty="0" err="1"/>
              <a:t>Physics</a:t>
            </a:r>
            <a:r>
              <a:rPr lang="nb-NO" dirty="0"/>
              <a:t>, </a:t>
            </a:r>
            <a:r>
              <a:rPr lang="nb-NO" dirty="0" err="1"/>
              <a:t>University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Stuttgart</a:t>
            </a:r>
          </a:p>
        </p:txBody>
      </p:sp>
    </p:spTree>
    <p:extLst>
      <p:ext uri="{BB962C8B-B14F-4D97-AF65-F5344CB8AC3E}">
        <p14:creationId xmlns:p14="http://schemas.microsoft.com/office/powerpoint/2010/main" val="203644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The Equation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ssholder for innhold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63624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nb-NO" dirty="0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nb-NO" dirty="0"/>
                          <m:t>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+(</m:t>
                        </m:r>
                        <m:r>
                          <m:rPr>
                            <m:nor/>
                          </m:rPr>
                          <a:rPr lang="nb-NO" dirty="0"/>
                          <m:t>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ɸ</m:t>
                    </m:r>
                  </m:oMath>
                </a14:m>
                <a:r>
                  <a:rPr lang="nb-NO" dirty="0"/>
                  <a:t>(x)</a:t>
                </a:r>
              </a:p>
              <a:p>
                <a:pPr marL="0" indent="0">
                  <a:buNone/>
                </a:pPr>
                <a:r>
                  <a:rPr lang="nb-NO" dirty="0"/>
                  <a:t>2) </a:t>
                </a:r>
                <a:r>
                  <a:rPr lang="nb-NO" dirty="0" err="1"/>
                  <a:t>ρ</a:t>
                </a:r>
                <a:r>
                  <a:rPr lang="nb-NO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nb-NO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b-NO" i="1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nb-NO" dirty="0"/>
                          <m:t>ρ</m:t>
                        </m:r>
                      </m:num>
                      <m:den>
                        <m:r>
                          <a:rPr lang="nb-NO" i="1" smtClean="0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</m:oMath>
                </a14:m>
                <a:r>
                  <a:rPr lang="nb-NO" dirty="0"/>
                  <a:t> (V(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nb-NO" dirty="0"/>
                      <m:t>ρ</m:t>
                    </m:r>
                  </m:oMath>
                </a14:m>
                <a:r>
                  <a:rPr lang="nb-NO" dirty="0"/>
                  <a:t>) -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nb-NO" dirty="0"/>
                  <a:t>) 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nb-NO" i="1" dirty="0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nb-NO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nb-NO" dirty="0"/>
                          <m:t>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</m:oMath>
                </a14:m>
                <a:endParaRPr lang="nb-NO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nb-NO" dirty="0" smtClean="0"/>
                      <m:t>ρ</m:t>
                    </m:r>
                  </m:oMath>
                </a14:m>
                <a:r>
                  <a:rPr lang="nb-NO" dirty="0"/>
                  <a:t> = </a:t>
                </a:r>
                <a:r>
                  <a:rPr lang="nb-NO" dirty="0" err="1"/>
                  <a:t>density</a:t>
                </a:r>
                <a:r>
                  <a:rPr lang="nb-NO" dirty="0"/>
                  <a:t> </a:t>
                </a:r>
                <a:r>
                  <a:rPr lang="nb-NO" dirty="0" err="1"/>
                  <a:t>of</a:t>
                </a:r>
                <a:r>
                  <a:rPr lang="nb-NO" dirty="0"/>
                  <a:t> </a:t>
                </a:r>
                <a:r>
                  <a:rPr lang="nb-NO" dirty="0" err="1"/>
                  <a:t>vehicles</a:t>
                </a:r>
                <a:endParaRPr lang="nb-NO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nb-NO" dirty="0"/>
                  <a:t> = </a:t>
                </a:r>
                <a:r>
                  <a:rPr lang="nb-NO" dirty="0" err="1"/>
                  <a:t>vehicle</a:t>
                </a:r>
                <a:r>
                  <a:rPr lang="nb-NO" dirty="0"/>
                  <a:t> speed</a:t>
                </a:r>
              </a:p>
            </p:txBody>
          </p:sp>
        </mc:Choice>
        <mc:Fallback xmlns="">
          <p:sp>
            <p:nvSpPr>
              <p:cNvPr id="3" name="Plassholder for innhol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63624"/>
                <a:ext cx="8229600" cy="4525963"/>
              </a:xfrm>
              <a:blipFill>
                <a:blip r:embed="rId3"/>
                <a:stretch>
                  <a:fillRect l="-1235" t="-84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Bilde 4">
            <a:extLst>
              <a:ext uri="{FF2B5EF4-FFF2-40B4-BE49-F238E27FC236}">
                <a16:creationId xmlns:a16="http://schemas.microsoft.com/office/drawing/2014/main" xmlns="" id="{B4254512-3D67-D045-95F2-72D87667F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984" y="3021179"/>
            <a:ext cx="3694176" cy="270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D4183CED-2CB0-EF45-94DA-E2E4FC177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xmlns="" id="{C46A7982-C96E-3D41-9C79-09AD0B0D4B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46138"/>
                <a:ext cx="8229600" cy="452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b="0" dirty="0"/>
                  <a:t>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b="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⍴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⍴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⁡(⍴)</m:t>
                            </m:r>
                          </m:den>
                        </m:f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ɸ(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⍴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den>
                        </m:f>
                      </m:e>
                    </m:d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C46A7982-C96E-3D41-9C79-09AD0B0D4B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46138"/>
                <a:ext cx="8229600" cy="4525963"/>
              </a:xfrm>
              <a:blipFill>
                <a:blip r:embed="rId2"/>
                <a:stretch>
                  <a:fillRect l="-1080" t="-112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74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D4183CED-2CB0-EF45-94DA-E2E4FC177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xmlns="" id="{C46A7982-C96E-3D41-9C79-09AD0B0D4B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78408"/>
                <a:ext cx="82296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Lax-Friedrich: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b="0" dirty="0"/>
                  <a:t>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b="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⍴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⍴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⁡(⍴)</m:t>
                            </m:r>
                          </m:den>
                        </m:f>
                      </m:e>
                    </m:d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ɸ(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⍴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nb-NO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b="0" dirty="0"/>
              </a:p>
              <a:p>
                <a:endParaRPr lang="nb-NO" dirty="0"/>
              </a:p>
              <a:p>
                <a:pPr marL="0" indent="0">
                  <a:buNone/>
                </a:pPr>
                <a:r>
                  <a:rPr lang="nb-NO" dirty="0" err="1"/>
                  <a:t>Lax-Wendroff</a:t>
                </a:r>
                <a:r>
                  <a:rPr lang="nb-NO" dirty="0"/>
                  <a:t>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nb-NO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nb-NO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nb-NO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nb-NO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bSup>
                      </m:e>
                    </m:d>
                  </m:oMath>
                </a14:m>
                <a:endParaRPr lang="nb-NO" dirty="0"/>
              </a:p>
            </p:txBody>
          </p:sp>
        </mc:Choice>
        <mc:Fallback xmlns="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C46A7982-C96E-3D41-9C79-09AD0B0D4B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78408"/>
                <a:ext cx="8229600" cy="4525963"/>
              </a:xfrm>
              <a:blipFill>
                <a:blip r:embed="rId2"/>
                <a:stretch>
                  <a:fillRect l="-1080" t="-196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87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18D93DDD-51A5-7146-8FEE-3E73008F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Analysis</a:t>
            </a:r>
            <a:endParaRPr lang="nb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xmlns="" id="{A2B20F21-B2AA-664A-9A70-FAA3033DFD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nb-NO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nb-NO" dirty="0"/>
              </a:p>
              <a:p>
                <a14:m>
                  <m:oMath xmlns:m="http://schemas.openxmlformats.org/officeDocument/2006/math">
                    <m:r>
                      <a:rPr lang="nb-NO" i="1"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  <m:d>
                      <m:dPr>
                        <m:ctrlPr>
                          <a:rPr lang="nb-NO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nb-NO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h</m:t>
                        </m:r>
                        <m:r>
                          <a:rPr lang="nb-NO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nb-NO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e>
                    </m:d>
                    <m:r>
                      <a:rPr lang="nb-NO" i="1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r>
                      <a:rPr lang="nb-NO" i="1">
                        <a:latin typeface="Cambria Math" charset="0"/>
                        <a:ea typeface="Cambria Math" charset="0"/>
                        <a:cs typeface="Cambria Math" charset="0"/>
                      </a:rPr>
                      <m:t>𝒪</m:t>
                    </m:r>
                    <m:d>
                      <m:dPr>
                        <m:ctrlPr>
                          <a:rPr lang="nb-NO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nb-NO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nb-NO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p>
                            <m:r>
                              <a:rPr lang="nb-NO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nb-NO" i="1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a:rPr lang="nb-NO" i="1">
                        <a:latin typeface="Cambria Math" charset="0"/>
                        <a:ea typeface="Cambria Math" charset="0"/>
                        <a:cs typeface="Cambria Math" charset="0"/>
                      </a:rPr>
                      <m:t>𝒪</m:t>
                    </m:r>
                    <m:d>
                      <m:dPr>
                        <m:ctrlPr>
                          <a:rPr lang="nb-NO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nb-NO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sSup>
                          <m:sSupPr>
                            <m:ctrlPr>
                              <a:rPr lang="nb-NO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nb-NO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p>
                            <m:r>
                              <a:rPr lang="nb-NO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nb-NO" i="1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a:rPr lang="nb-NO" i="1">
                        <a:latin typeface="Cambria Math" charset="0"/>
                        <a:ea typeface="Cambria Math" charset="0"/>
                        <a:cs typeface="Cambria Math" charset="0"/>
                      </a:rPr>
                      <m:t>𝒪</m:t>
                    </m:r>
                    <m:r>
                      <a:rPr lang="nb-NO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p>
                      <m:sSupPr>
                        <m:ctrlPr>
                          <a:rPr lang="nb-NO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nb-NO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e>
                      <m:sup>
                        <m:r>
                          <a:rPr lang="nb-NO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nb-NO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nb-NO" dirty="0"/>
              </a:p>
              <a:p>
                <a:endParaRPr lang="nb-NO" dirty="0"/>
              </a:p>
              <a:p>
                <a:pPr marL="0" indent="0">
                  <a:buNone/>
                </a:pPr>
                <a:r>
                  <a:rPr lang="nb-NO" dirty="0"/>
                  <a:t>Lax-Wendroff: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nb-NO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nb-NO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nb-NO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nb-NO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bSup>
                      </m:e>
                    </m:d>
                  </m:oMath>
                </a14:m>
                <a:endParaRPr lang="nb-NO" dirty="0"/>
              </a:p>
            </p:txBody>
          </p:sp>
        </mc:Choice>
        <mc:Fallback xmlns="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A2B20F21-B2AA-664A-9A70-FAA3033DFD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17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4556845F-256E-EC46-8798-D086CF23C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Lax-Friedrichs </a:t>
            </a:r>
            <a:endParaRPr lang="nb-NO" dirty="0"/>
          </a:p>
        </p:txBody>
      </p:sp>
      <p:sp>
        <p:nvSpPr>
          <p:cNvPr id="16" name="Tittel 3">
            <a:extLst>
              <a:ext uri="{FF2B5EF4-FFF2-40B4-BE49-F238E27FC236}">
                <a16:creationId xmlns:a16="http://schemas.microsoft.com/office/drawing/2014/main" xmlns="" id="{0085D2D9-160C-E245-AAB2-FADD6BC3A54B}"/>
              </a:ext>
            </a:extLst>
          </p:cNvPr>
          <p:cNvSpPr txBox="1">
            <a:spLocks/>
          </p:cNvSpPr>
          <p:nvPr/>
        </p:nvSpPr>
        <p:spPr>
          <a:xfrm>
            <a:off x="457200" y="1189278"/>
            <a:ext cx="4163786" cy="651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b="0" dirty="0"/>
              <a:t>Density of vehicles per meter</a:t>
            </a:r>
            <a:endParaRPr lang="nb-NO" sz="2400" b="0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" y="1686909"/>
            <a:ext cx="5852160" cy="4352544"/>
          </a:xfrm>
        </p:spPr>
      </p:pic>
    </p:spTree>
    <p:extLst>
      <p:ext uri="{BB962C8B-B14F-4D97-AF65-F5344CB8AC3E}">
        <p14:creationId xmlns:p14="http://schemas.microsoft.com/office/powerpoint/2010/main" val="33979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19204A6D-9819-B44E-A651-ED1F5B17F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Lax-Friedrichs</a:t>
            </a:r>
            <a:endParaRPr lang="nb-NO" dirty="0"/>
          </a:p>
        </p:txBody>
      </p:sp>
      <p:sp>
        <p:nvSpPr>
          <p:cNvPr id="7" name="Tittel 3">
            <a:extLst>
              <a:ext uri="{FF2B5EF4-FFF2-40B4-BE49-F238E27FC236}">
                <a16:creationId xmlns:a16="http://schemas.microsoft.com/office/drawing/2014/main" xmlns="" id="{4147B2E6-E43E-934D-B397-D42673C4615F}"/>
              </a:ext>
            </a:extLst>
          </p:cNvPr>
          <p:cNvSpPr txBox="1">
            <a:spLocks/>
          </p:cNvSpPr>
          <p:nvPr/>
        </p:nvSpPr>
        <p:spPr>
          <a:xfrm>
            <a:off x="457200" y="1189278"/>
            <a:ext cx="4163786" cy="651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b="0" dirty="0"/>
              <a:t>Speed of vehicles</a:t>
            </a:r>
            <a:endParaRPr lang="nb-NO" sz="2400" b="0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" y="1686909"/>
            <a:ext cx="5852160" cy="4352544"/>
          </a:xfrm>
        </p:spPr>
      </p:pic>
    </p:spTree>
    <p:extLst>
      <p:ext uri="{BB962C8B-B14F-4D97-AF65-F5344CB8AC3E}">
        <p14:creationId xmlns:p14="http://schemas.microsoft.com/office/powerpoint/2010/main" val="284904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xmlns="" id="{409C64B9-7006-BD4A-BFB1-A4EE3D10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Lax-Friedrichs</a:t>
            </a:r>
            <a:endParaRPr lang="nb-NO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xmlns="" id="{4EB5700D-FD55-1342-ADDE-0C6E657BA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000" y="1691481"/>
            <a:ext cx="5842000" cy="4343400"/>
          </a:xfrm>
        </p:spPr>
      </p:pic>
      <p:sp>
        <p:nvSpPr>
          <p:cNvPr id="6" name="Tittel 3">
            <a:extLst>
              <a:ext uri="{FF2B5EF4-FFF2-40B4-BE49-F238E27FC236}">
                <a16:creationId xmlns:a16="http://schemas.microsoft.com/office/drawing/2014/main" xmlns="" id="{9697B60B-CC9B-7348-8D07-892F907D51D8}"/>
              </a:ext>
            </a:extLst>
          </p:cNvPr>
          <p:cNvSpPr txBox="1">
            <a:spLocks/>
          </p:cNvSpPr>
          <p:nvPr/>
        </p:nvSpPr>
        <p:spPr>
          <a:xfrm>
            <a:off x="457200" y="1189278"/>
            <a:ext cx="4163786" cy="651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b="0" dirty="0"/>
              <a:t>Convergence in time</a:t>
            </a:r>
            <a:endParaRPr lang="nb-NO" sz="2400" b="0" dirty="0"/>
          </a:p>
        </p:txBody>
      </p:sp>
    </p:spTree>
    <p:extLst>
      <p:ext uri="{BB962C8B-B14F-4D97-AF65-F5344CB8AC3E}">
        <p14:creationId xmlns:p14="http://schemas.microsoft.com/office/powerpoint/2010/main" val="206514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xmlns="" id="{68328E26-3789-DF48-B213-859BC7A7B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Lax-</a:t>
            </a:r>
            <a:r>
              <a:rPr lang="en-US" dirty="0" err="1"/>
              <a:t>Wendroff</a:t>
            </a:r>
            <a:r>
              <a:rPr lang="en-US" dirty="0"/>
              <a:t> </a:t>
            </a:r>
            <a:endParaRPr lang="nb-NO" dirty="0"/>
          </a:p>
        </p:txBody>
      </p:sp>
      <p:sp>
        <p:nvSpPr>
          <p:cNvPr id="16" name="Tittel 3">
            <a:extLst>
              <a:ext uri="{FF2B5EF4-FFF2-40B4-BE49-F238E27FC236}">
                <a16:creationId xmlns:a16="http://schemas.microsoft.com/office/drawing/2014/main" xmlns="" id="{73866985-C537-5F48-94C6-A11060B094C9}"/>
              </a:ext>
            </a:extLst>
          </p:cNvPr>
          <p:cNvSpPr txBox="1">
            <a:spLocks/>
          </p:cNvSpPr>
          <p:nvPr/>
        </p:nvSpPr>
        <p:spPr>
          <a:xfrm>
            <a:off x="914400" y="9830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 </a:t>
            </a:r>
            <a:endParaRPr lang="nb-NO" dirty="0"/>
          </a:p>
        </p:txBody>
      </p:sp>
      <p:sp>
        <p:nvSpPr>
          <p:cNvPr id="17" name="Tittel 3">
            <a:extLst>
              <a:ext uri="{FF2B5EF4-FFF2-40B4-BE49-F238E27FC236}">
                <a16:creationId xmlns:a16="http://schemas.microsoft.com/office/drawing/2014/main" xmlns="" id="{DBA9EC6A-B4E7-7340-B434-47BC57496E6D}"/>
              </a:ext>
            </a:extLst>
          </p:cNvPr>
          <p:cNvSpPr txBox="1">
            <a:spLocks/>
          </p:cNvSpPr>
          <p:nvPr/>
        </p:nvSpPr>
        <p:spPr>
          <a:xfrm>
            <a:off x="457200" y="1189278"/>
            <a:ext cx="4163786" cy="651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400" b="0" dirty="0"/>
              <a:t>Density of vehicles per meter</a:t>
            </a:r>
            <a:endParaRPr lang="nb-NO" sz="2400" b="0" dirty="0"/>
          </a:p>
        </p:txBody>
      </p:sp>
      <p:pic>
        <p:nvPicPr>
          <p:cNvPr id="3" name="Plassholder for innhold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" y="1686909"/>
            <a:ext cx="5852160" cy="4352544"/>
          </a:xfrm>
        </p:spPr>
      </p:pic>
    </p:spTree>
    <p:extLst>
      <p:ext uri="{BB962C8B-B14F-4D97-AF65-F5344CB8AC3E}">
        <p14:creationId xmlns:p14="http://schemas.microsoft.com/office/powerpoint/2010/main" val="69869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2127</TotalTime>
  <Words>130</Words>
  <Application>Microsoft Macintosh PowerPoint</Application>
  <PresentationFormat>Skjermfremvisning (4:3)</PresentationFormat>
  <Paragraphs>50</Paragraphs>
  <Slides>14</Slides>
  <Notes>2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14</vt:i4>
      </vt:variant>
    </vt:vector>
  </HeadingPairs>
  <TitlesOfParts>
    <vt:vector size="18" baseType="lpstr">
      <vt:lpstr>Calibri</vt:lpstr>
      <vt:lpstr>Cambria Math</vt:lpstr>
      <vt:lpstr>Arial</vt:lpstr>
      <vt:lpstr>Office-tema</vt:lpstr>
      <vt:lpstr>Traffic equations </vt:lpstr>
      <vt:lpstr>The Equation </vt:lpstr>
      <vt:lpstr>PowerPoint-presentasjon</vt:lpstr>
      <vt:lpstr>PowerPoint-presentasjon</vt:lpstr>
      <vt:lpstr>Error Analysis</vt:lpstr>
      <vt:lpstr>Lax-Friedrichs </vt:lpstr>
      <vt:lpstr>Lax-Friedrichs</vt:lpstr>
      <vt:lpstr>Lax-Friedrichs</vt:lpstr>
      <vt:lpstr>Lax-Wendroff </vt:lpstr>
      <vt:lpstr>Lax-Wendroff </vt:lpstr>
      <vt:lpstr>Lax-Wendroff </vt:lpstr>
      <vt:lpstr>Lax-Wendroff </vt:lpstr>
      <vt:lpstr>Lax-Wendroff </vt:lpstr>
      <vt:lpstr>References </vt:lpstr>
    </vt:vector>
  </TitlesOfParts>
  <Company>NTNU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Håkon Gryvill</cp:lastModifiedBy>
  <cp:revision>153</cp:revision>
  <dcterms:created xsi:type="dcterms:W3CDTF">2013-06-10T16:56:09Z</dcterms:created>
  <dcterms:modified xsi:type="dcterms:W3CDTF">2018-04-16T15:17:35Z</dcterms:modified>
</cp:coreProperties>
</file>