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Lst>
  <p:sldSz cx="18288000" cy="10287000"/>
  <p:notesSz cx="6858000" cy="9144000"/>
  <p:embeddedFontLst>
    <p:embeddedFont>
      <p:font typeface="Be Vietnam" panose="020B0604020202020204" charset="0"/>
      <p:regular r:id="rId5"/>
    </p:embeddedFont>
    <p:embeddedFont>
      <p:font typeface="Be Vietnam Ultra-Bold" panose="020B0604020202020204" charset="0"/>
      <p:regular r:id="rId6"/>
    </p:embeddedFont>
    <p:embeddedFont>
      <p:font typeface="Boston Angel" panose="020B0604020202020204" charset="0"/>
      <p:regular r:id="rId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9" d="100"/>
          <a:sy n="39" d="100"/>
        </p:scale>
        <p:origin x="9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3.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bleStyles" Target="tableStyles.xml"/><Relationship Id="rId5" Type="http://schemas.openxmlformats.org/officeDocument/2006/relationships/font" Target="fonts/font1.fntdata"/><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4EB"/>
        </a:solidFill>
        <a:effectLst/>
      </p:bgPr>
    </p:bg>
    <p:spTree>
      <p:nvGrpSpPr>
        <p:cNvPr id="1" name=""/>
        <p:cNvGrpSpPr/>
        <p:nvPr/>
      </p:nvGrpSpPr>
      <p:grpSpPr>
        <a:xfrm>
          <a:off x="0" y="0"/>
          <a:ext cx="0" cy="0"/>
          <a:chOff x="0" y="0"/>
          <a:chExt cx="0" cy="0"/>
        </a:xfrm>
      </p:grpSpPr>
      <p:sp>
        <p:nvSpPr>
          <p:cNvPr id="2" name="AutoShape 2"/>
          <p:cNvSpPr/>
          <p:nvPr/>
        </p:nvSpPr>
        <p:spPr>
          <a:xfrm rot="-3580">
            <a:off x="-5" y="1033462"/>
            <a:ext cx="18288010" cy="0"/>
          </a:xfrm>
          <a:prstGeom prst="line">
            <a:avLst/>
          </a:prstGeom>
          <a:ln w="9525" cap="flat">
            <a:solidFill>
              <a:srgbClr val="2D3E70"/>
            </a:solidFill>
            <a:prstDash val="solid"/>
            <a:headEnd type="none" w="sm" len="sm"/>
            <a:tailEnd type="none" w="sm" len="sm"/>
          </a:ln>
        </p:spPr>
      </p:sp>
      <p:sp>
        <p:nvSpPr>
          <p:cNvPr id="3" name="AutoShape 3"/>
          <p:cNvSpPr/>
          <p:nvPr/>
        </p:nvSpPr>
        <p:spPr>
          <a:xfrm rot="-2464">
            <a:off x="2500925" y="5204853"/>
            <a:ext cx="13286149" cy="0"/>
          </a:xfrm>
          <a:prstGeom prst="line">
            <a:avLst/>
          </a:prstGeom>
          <a:ln w="9525" cap="flat">
            <a:solidFill>
              <a:srgbClr val="2D3E70"/>
            </a:solidFill>
            <a:prstDash val="solid"/>
            <a:headEnd type="none" w="sm" len="sm"/>
            <a:tailEnd type="none" w="sm" len="sm"/>
          </a:ln>
        </p:spPr>
      </p:sp>
      <p:sp>
        <p:nvSpPr>
          <p:cNvPr id="4" name="AutoShape 4"/>
          <p:cNvSpPr/>
          <p:nvPr/>
        </p:nvSpPr>
        <p:spPr>
          <a:xfrm>
            <a:off x="2476191" y="7730648"/>
            <a:ext cx="13286153" cy="0"/>
          </a:xfrm>
          <a:prstGeom prst="line">
            <a:avLst/>
          </a:prstGeom>
          <a:ln w="9525" cap="flat">
            <a:solidFill>
              <a:srgbClr val="2D3E70"/>
            </a:solidFill>
            <a:prstDash val="solid"/>
            <a:headEnd type="none" w="sm" len="sm"/>
            <a:tailEnd type="none" w="sm" len="sm"/>
          </a:ln>
        </p:spPr>
      </p:sp>
      <p:grpSp>
        <p:nvGrpSpPr>
          <p:cNvPr id="5" name="Group 5"/>
          <p:cNvGrpSpPr/>
          <p:nvPr/>
        </p:nvGrpSpPr>
        <p:grpSpPr>
          <a:xfrm>
            <a:off x="-10" y="9258300"/>
            <a:ext cx="18288020" cy="1028700"/>
            <a:chOff x="0" y="0"/>
            <a:chExt cx="4816598" cy="270933"/>
          </a:xfrm>
        </p:grpSpPr>
        <p:sp>
          <p:nvSpPr>
            <p:cNvPr id="6" name="Freeform 6"/>
            <p:cNvSpPr/>
            <p:nvPr/>
          </p:nvSpPr>
          <p:spPr>
            <a:xfrm>
              <a:off x="0" y="0"/>
              <a:ext cx="4816598" cy="270933"/>
            </a:xfrm>
            <a:custGeom>
              <a:avLst/>
              <a:gdLst/>
              <a:ahLst/>
              <a:cxnLst/>
              <a:rect l="l" t="t" r="r" b="b"/>
              <a:pathLst>
                <a:path w="4816598" h="270933">
                  <a:moveTo>
                    <a:pt x="0" y="0"/>
                  </a:moveTo>
                  <a:lnTo>
                    <a:pt x="4816598" y="0"/>
                  </a:lnTo>
                  <a:lnTo>
                    <a:pt x="4816598" y="270933"/>
                  </a:lnTo>
                  <a:lnTo>
                    <a:pt x="0" y="270933"/>
                  </a:lnTo>
                  <a:close/>
                </a:path>
              </a:pathLst>
            </a:custGeom>
            <a:solidFill>
              <a:srgbClr val="2D3E70"/>
            </a:solidFill>
          </p:spPr>
        </p:sp>
        <p:sp>
          <p:nvSpPr>
            <p:cNvPr id="7" name="TextBox 7"/>
            <p:cNvSpPr txBox="1"/>
            <p:nvPr/>
          </p:nvSpPr>
          <p:spPr>
            <a:xfrm>
              <a:off x="0" y="-38100"/>
              <a:ext cx="4816598" cy="309033"/>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0" y="1198968"/>
            <a:ext cx="18487966" cy="3620123"/>
          </a:xfrm>
          <a:prstGeom prst="rect">
            <a:avLst/>
          </a:prstGeom>
        </p:spPr>
        <p:txBody>
          <a:bodyPr lIns="0" tIns="0" rIns="0" bIns="0" rtlCol="0" anchor="t">
            <a:spAutoFit/>
          </a:bodyPr>
          <a:lstStyle/>
          <a:p>
            <a:pPr algn="ctr">
              <a:lnSpc>
                <a:spcPts val="14140"/>
              </a:lnSpc>
            </a:pPr>
            <a:r>
              <a:rPr lang="en-US" sz="10100">
                <a:solidFill>
                  <a:srgbClr val="2D3E70"/>
                </a:solidFill>
                <a:latin typeface="Boston Angel"/>
                <a:ea typeface="Boston Angel"/>
                <a:cs typeface="Boston Angel"/>
                <a:sym typeface="Boston Angel"/>
              </a:rPr>
              <a:t>Instalasi dan Konfigurasi Infrastruktur virtual dengan Docker</a:t>
            </a:r>
          </a:p>
        </p:txBody>
      </p:sp>
      <p:sp>
        <p:nvSpPr>
          <p:cNvPr id="9" name="TextBox 9"/>
          <p:cNvSpPr txBox="1"/>
          <p:nvPr/>
        </p:nvSpPr>
        <p:spPr>
          <a:xfrm>
            <a:off x="2500927" y="5534447"/>
            <a:ext cx="13261417" cy="523875"/>
          </a:xfrm>
          <a:prstGeom prst="rect">
            <a:avLst/>
          </a:prstGeom>
        </p:spPr>
        <p:txBody>
          <a:bodyPr lIns="0" tIns="0" rIns="0" bIns="0" rtlCol="0" anchor="t">
            <a:spAutoFit/>
          </a:bodyPr>
          <a:lstStyle/>
          <a:p>
            <a:pPr algn="ctr">
              <a:lnSpc>
                <a:spcPts val="4200"/>
              </a:lnSpc>
            </a:pPr>
            <a:r>
              <a:rPr lang="en-US" sz="3000">
                <a:solidFill>
                  <a:srgbClr val="202020"/>
                </a:solidFill>
                <a:latin typeface="Be Vietnam"/>
                <a:ea typeface="Be Vietnam"/>
                <a:cs typeface="Be Vietnam"/>
                <a:sym typeface="Be Vietnam"/>
              </a:rPr>
              <a:t>Dipresentasikan oleh :</a:t>
            </a:r>
          </a:p>
        </p:txBody>
      </p:sp>
      <p:sp>
        <p:nvSpPr>
          <p:cNvPr id="10" name="TextBox 10"/>
          <p:cNvSpPr txBox="1"/>
          <p:nvPr/>
        </p:nvSpPr>
        <p:spPr>
          <a:xfrm>
            <a:off x="1028700" y="426146"/>
            <a:ext cx="4689230" cy="306704"/>
          </a:xfrm>
          <a:prstGeom prst="rect">
            <a:avLst/>
          </a:prstGeom>
        </p:spPr>
        <p:txBody>
          <a:bodyPr lIns="0" tIns="0" rIns="0" bIns="0" rtlCol="0" anchor="t">
            <a:spAutoFit/>
          </a:bodyPr>
          <a:lstStyle/>
          <a:p>
            <a:pPr algn="l">
              <a:lnSpc>
                <a:spcPts val="2520"/>
              </a:lnSpc>
            </a:pPr>
            <a:r>
              <a:rPr lang="en-US" sz="1800">
                <a:solidFill>
                  <a:srgbClr val="202020"/>
                </a:solidFill>
                <a:latin typeface="Be Vietnam"/>
                <a:ea typeface="Be Vietnam"/>
                <a:cs typeface="Be Vietnam"/>
                <a:sym typeface="Be Vietnam"/>
              </a:rPr>
              <a:t>SAINS DATA</a:t>
            </a:r>
          </a:p>
        </p:txBody>
      </p:sp>
      <p:sp>
        <p:nvSpPr>
          <p:cNvPr id="11" name="TextBox 11"/>
          <p:cNvSpPr txBox="1"/>
          <p:nvPr/>
        </p:nvSpPr>
        <p:spPr>
          <a:xfrm>
            <a:off x="1028700" y="9600248"/>
            <a:ext cx="4689230" cy="306704"/>
          </a:xfrm>
          <a:prstGeom prst="rect">
            <a:avLst/>
          </a:prstGeom>
        </p:spPr>
        <p:txBody>
          <a:bodyPr lIns="0" tIns="0" rIns="0" bIns="0" rtlCol="0" anchor="t">
            <a:spAutoFit/>
          </a:bodyPr>
          <a:lstStyle/>
          <a:p>
            <a:pPr algn="l">
              <a:lnSpc>
                <a:spcPts val="2520"/>
              </a:lnSpc>
            </a:pPr>
            <a:r>
              <a:rPr lang="en-US" sz="1800">
                <a:solidFill>
                  <a:srgbClr val="FFFFFF"/>
                </a:solidFill>
                <a:latin typeface="Be Vietnam"/>
                <a:ea typeface="Be Vietnam"/>
                <a:cs typeface="Be Vietnam"/>
                <a:sym typeface="Be Vietnam"/>
              </a:rPr>
              <a:t>UNIVERSITAS NEGERI SURABAYA</a:t>
            </a:r>
          </a:p>
        </p:txBody>
      </p:sp>
      <p:sp>
        <p:nvSpPr>
          <p:cNvPr id="12" name="TextBox 12"/>
          <p:cNvSpPr txBox="1"/>
          <p:nvPr/>
        </p:nvSpPr>
        <p:spPr>
          <a:xfrm>
            <a:off x="12570070" y="426146"/>
            <a:ext cx="4689230" cy="306704"/>
          </a:xfrm>
          <a:prstGeom prst="rect">
            <a:avLst/>
          </a:prstGeom>
        </p:spPr>
        <p:txBody>
          <a:bodyPr lIns="0" tIns="0" rIns="0" bIns="0" rtlCol="0" anchor="t">
            <a:spAutoFit/>
          </a:bodyPr>
          <a:lstStyle/>
          <a:p>
            <a:pPr algn="r">
              <a:lnSpc>
                <a:spcPts val="2520"/>
              </a:lnSpc>
            </a:pPr>
            <a:r>
              <a:rPr lang="en-US" sz="1800">
                <a:solidFill>
                  <a:srgbClr val="202020"/>
                </a:solidFill>
                <a:latin typeface="Be Vietnam"/>
                <a:ea typeface="Be Vietnam"/>
                <a:cs typeface="Be Vietnam"/>
                <a:sym typeface="Be Vietnam"/>
              </a:rPr>
              <a:t>ARSITEKTUR KOMPUTER  &amp;  SISTEM OPERASI</a:t>
            </a:r>
          </a:p>
        </p:txBody>
      </p:sp>
      <p:sp>
        <p:nvSpPr>
          <p:cNvPr id="13" name="TextBox 13"/>
          <p:cNvSpPr txBox="1"/>
          <p:nvPr/>
        </p:nvSpPr>
        <p:spPr>
          <a:xfrm>
            <a:off x="12570070" y="9600248"/>
            <a:ext cx="4689230" cy="306704"/>
          </a:xfrm>
          <a:prstGeom prst="rect">
            <a:avLst/>
          </a:prstGeom>
        </p:spPr>
        <p:txBody>
          <a:bodyPr lIns="0" tIns="0" rIns="0" bIns="0" rtlCol="0" anchor="t">
            <a:spAutoFit/>
          </a:bodyPr>
          <a:lstStyle/>
          <a:p>
            <a:pPr algn="r">
              <a:lnSpc>
                <a:spcPts val="2520"/>
              </a:lnSpc>
            </a:pPr>
            <a:r>
              <a:rPr lang="en-US" sz="1800">
                <a:solidFill>
                  <a:srgbClr val="FFFFFF"/>
                </a:solidFill>
                <a:latin typeface="Be Vietnam"/>
                <a:ea typeface="Be Vietnam"/>
                <a:cs typeface="Be Vietnam"/>
                <a:sym typeface="Be Vietnam"/>
              </a:rPr>
              <a:t>2024 D</a:t>
            </a:r>
          </a:p>
        </p:txBody>
      </p:sp>
      <p:sp>
        <p:nvSpPr>
          <p:cNvPr id="14" name="TextBox 14"/>
          <p:cNvSpPr txBox="1"/>
          <p:nvPr/>
        </p:nvSpPr>
        <p:spPr>
          <a:xfrm>
            <a:off x="2613274" y="6214585"/>
            <a:ext cx="13261417" cy="1216025"/>
          </a:xfrm>
          <a:prstGeom prst="rect">
            <a:avLst/>
          </a:prstGeom>
        </p:spPr>
        <p:txBody>
          <a:bodyPr lIns="0" tIns="0" rIns="0" bIns="0" rtlCol="0" anchor="t">
            <a:spAutoFit/>
          </a:bodyPr>
          <a:lstStyle/>
          <a:p>
            <a:pPr algn="ctr">
              <a:lnSpc>
                <a:spcPts val="4899"/>
              </a:lnSpc>
            </a:pPr>
            <a:r>
              <a:rPr lang="en-US" sz="3499" b="1">
                <a:solidFill>
                  <a:srgbClr val="2D3E70"/>
                </a:solidFill>
                <a:latin typeface="Be Vietnam Ultra-Bold"/>
                <a:ea typeface="Be Vietnam Ultra-Bold"/>
                <a:cs typeface="Be Vietnam Ultra-Bold"/>
                <a:sym typeface="Be Vietnam Ultra-Bold"/>
              </a:rPr>
              <a:t>1. ASTRID SEPTYA REGITA P. (24031554171)</a:t>
            </a:r>
          </a:p>
          <a:p>
            <a:pPr algn="ctr">
              <a:lnSpc>
                <a:spcPts val="4899"/>
              </a:lnSpc>
            </a:pPr>
            <a:r>
              <a:rPr lang="en-US" sz="3499" b="1">
                <a:solidFill>
                  <a:srgbClr val="2D3E70"/>
                </a:solidFill>
                <a:latin typeface="Be Vietnam Ultra-Bold"/>
                <a:ea typeface="Be Vietnam Ultra-Bold"/>
                <a:cs typeface="Be Vietnam Ultra-Bold"/>
                <a:sym typeface="Be Vietnam Ultra-Bold"/>
              </a:rPr>
              <a:t>2. WAHYU PRASETYO (24031554133)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D3E70"/>
        </a:solidFill>
        <a:effectLst/>
      </p:bgPr>
    </p:bg>
    <p:spTree>
      <p:nvGrpSpPr>
        <p:cNvPr id="1" name=""/>
        <p:cNvGrpSpPr/>
        <p:nvPr/>
      </p:nvGrpSpPr>
      <p:grpSpPr>
        <a:xfrm>
          <a:off x="0" y="0"/>
          <a:ext cx="0" cy="0"/>
          <a:chOff x="0" y="0"/>
          <a:chExt cx="0" cy="0"/>
        </a:xfrm>
      </p:grpSpPr>
      <p:sp>
        <p:nvSpPr>
          <p:cNvPr id="2" name="AutoShape 2"/>
          <p:cNvSpPr/>
          <p:nvPr/>
        </p:nvSpPr>
        <p:spPr>
          <a:xfrm rot="-3580">
            <a:off x="-5" y="1033462"/>
            <a:ext cx="18288010" cy="0"/>
          </a:xfrm>
          <a:prstGeom prst="line">
            <a:avLst/>
          </a:prstGeom>
          <a:ln w="9525" cap="flat">
            <a:solidFill>
              <a:srgbClr val="FAF4EB"/>
            </a:solidFill>
            <a:prstDash val="solid"/>
            <a:headEnd type="none" w="sm" len="sm"/>
            <a:tailEnd type="none" w="sm" len="sm"/>
          </a:ln>
        </p:spPr>
      </p:sp>
      <p:grpSp>
        <p:nvGrpSpPr>
          <p:cNvPr id="3" name="Group 3"/>
          <p:cNvGrpSpPr/>
          <p:nvPr/>
        </p:nvGrpSpPr>
        <p:grpSpPr>
          <a:xfrm>
            <a:off x="-10" y="9258300"/>
            <a:ext cx="18288020" cy="1028700"/>
            <a:chOff x="0" y="0"/>
            <a:chExt cx="4816598" cy="270933"/>
          </a:xfrm>
        </p:grpSpPr>
        <p:sp>
          <p:nvSpPr>
            <p:cNvPr id="4" name="Freeform 4"/>
            <p:cNvSpPr/>
            <p:nvPr/>
          </p:nvSpPr>
          <p:spPr>
            <a:xfrm>
              <a:off x="0" y="0"/>
              <a:ext cx="4816598" cy="270933"/>
            </a:xfrm>
            <a:custGeom>
              <a:avLst/>
              <a:gdLst/>
              <a:ahLst/>
              <a:cxnLst/>
              <a:rect l="l" t="t" r="r" b="b"/>
              <a:pathLst>
                <a:path w="4816598" h="270933">
                  <a:moveTo>
                    <a:pt x="0" y="0"/>
                  </a:moveTo>
                  <a:lnTo>
                    <a:pt x="4816598" y="0"/>
                  </a:lnTo>
                  <a:lnTo>
                    <a:pt x="4816598" y="270933"/>
                  </a:lnTo>
                  <a:lnTo>
                    <a:pt x="0" y="270933"/>
                  </a:lnTo>
                  <a:close/>
                </a:path>
              </a:pathLst>
            </a:custGeom>
            <a:solidFill>
              <a:srgbClr val="FAF4EB"/>
            </a:solidFill>
          </p:spPr>
        </p:sp>
        <p:sp>
          <p:nvSpPr>
            <p:cNvPr id="5" name="TextBox 5"/>
            <p:cNvSpPr txBox="1"/>
            <p:nvPr/>
          </p:nvSpPr>
          <p:spPr>
            <a:xfrm>
              <a:off x="0" y="-38100"/>
              <a:ext cx="4816598" cy="309033"/>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028700" y="426146"/>
            <a:ext cx="4689230" cy="306704"/>
          </a:xfrm>
          <a:prstGeom prst="rect">
            <a:avLst/>
          </a:prstGeom>
        </p:spPr>
        <p:txBody>
          <a:bodyPr lIns="0" tIns="0" rIns="0" bIns="0" rtlCol="0" anchor="t">
            <a:spAutoFit/>
          </a:bodyPr>
          <a:lstStyle/>
          <a:p>
            <a:pPr algn="l">
              <a:lnSpc>
                <a:spcPts val="2520"/>
              </a:lnSpc>
            </a:pPr>
            <a:r>
              <a:rPr lang="en-US" sz="1800">
                <a:solidFill>
                  <a:srgbClr val="FFFFFF"/>
                </a:solidFill>
                <a:latin typeface="Be Vietnam"/>
                <a:ea typeface="Be Vietnam"/>
                <a:cs typeface="Be Vietnam"/>
                <a:sym typeface="Be Vietnam"/>
              </a:rPr>
              <a:t>SAINS DATA</a:t>
            </a:r>
          </a:p>
        </p:txBody>
      </p:sp>
      <p:sp>
        <p:nvSpPr>
          <p:cNvPr id="7" name="TextBox 7"/>
          <p:cNvSpPr txBox="1"/>
          <p:nvPr/>
        </p:nvSpPr>
        <p:spPr>
          <a:xfrm>
            <a:off x="12570070" y="426146"/>
            <a:ext cx="4689230" cy="306704"/>
          </a:xfrm>
          <a:prstGeom prst="rect">
            <a:avLst/>
          </a:prstGeom>
        </p:spPr>
        <p:txBody>
          <a:bodyPr lIns="0" tIns="0" rIns="0" bIns="0" rtlCol="0" anchor="t">
            <a:spAutoFit/>
          </a:bodyPr>
          <a:lstStyle/>
          <a:p>
            <a:pPr algn="r">
              <a:lnSpc>
                <a:spcPts val="2520"/>
              </a:lnSpc>
            </a:pPr>
            <a:r>
              <a:rPr lang="en-US" sz="1800">
                <a:solidFill>
                  <a:srgbClr val="FFFFFF"/>
                </a:solidFill>
                <a:latin typeface="Be Vietnam"/>
                <a:ea typeface="Be Vietnam"/>
                <a:cs typeface="Be Vietnam"/>
                <a:sym typeface="Be Vietnam"/>
              </a:rPr>
              <a:t>2024 D</a:t>
            </a:r>
          </a:p>
        </p:txBody>
      </p:sp>
      <p:sp>
        <p:nvSpPr>
          <p:cNvPr id="8" name="TextBox 8"/>
          <p:cNvSpPr txBox="1"/>
          <p:nvPr/>
        </p:nvSpPr>
        <p:spPr>
          <a:xfrm>
            <a:off x="1028700" y="9600248"/>
            <a:ext cx="4689230" cy="306704"/>
          </a:xfrm>
          <a:prstGeom prst="rect">
            <a:avLst/>
          </a:prstGeom>
        </p:spPr>
        <p:txBody>
          <a:bodyPr lIns="0" tIns="0" rIns="0" bIns="0" rtlCol="0" anchor="t">
            <a:spAutoFit/>
          </a:bodyPr>
          <a:lstStyle/>
          <a:p>
            <a:pPr algn="l">
              <a:lnSpc>
                <a:spcPts val="2520"/>
              </a:lnSpc>
            </a:pPr>
            <a:r>
              <a:rPr lang="en-US" sz="1800">
                <a:solidFill>
                  <a:srgbClr val="2D3E70"/>
                </a:solidFill>
                <a:latin typeface="Be Vietnam"/>
                <a:ea typeface="Be Vietnam"/>
                <a:cs typeface="Be Vietnam"/>
                <a:sym typeface="Be Vietnam"/>
              </a:rPr>
              <a:t>UNIVERSITAS NEGERI SURABAYA</a:t>
            </a:r>
          </a:p>
        </p:txBody>
      </p:sp>
      <p:sp>
        <p:nvSpPr>
          <p:cNvPr id="9" name="TextBox 9"/>
          <p:cNvSpPr txBox="1"/>
          <p:nvPr/>
        </p:nvSpPr>
        <p:spPr>
          <a:xfrm>
            <a:off x="1028700" y="2484792"/>
            <a:ext cx="11541370" cy="2171700"/>
          </a:xfrm>
          <a:prstGeom prst="rect">
            <a:avLst/>
          </a:prstGeom>
        </p:spPr>
        <p:txBody>
          <a:bodyPr lIns="0" tIns="0" rIns="0" bIns="0" rtlCol="0" anchor="t">
            <a:spAutoFit/>
          </a:bodyPr>
          <a:lstStyle/>
          <a:p>
            <a:pPr algn="l">
              <a:lnSpc>
                <a:spcPts val="16800"/>
              </a:lnSpc>
            </a:pPr>
            <a:r>
              <a:rPr lang="en-US" sz="12000">
                <a:solidFill>
                  <a:srgbClr val="FAF4EB"/>
                </a:solidFill>
                <a:latin typeface="Boston Angel"/>
                <a:ea typeface="Boston Angel"/>
                <a:cs typeface="Boston Angel"/>
                <a:sym typeface="Boston Angel"/>
              </a:rPr>
              <a:t>Docker Compose</a:t>
            </a:r>
          </a:p>
        </p:txBody>
      </p:sp>
      <p:sp>
        <p:nvSpPr>
          <p:cNvPr id="10" name="TextBox 10"/>
          <p:cNvSpPr txBox="1"/>
          <p:nvPr/>
        </p:nvSpPr>
        <p:spPr>
          <a:xfrm>
            <a:off x="1028700" y="5086350"/>
            <a:ext cx="16230600" cy="2555240"/>
          </a:xfrm>
          <a:prstGeom prst="rect">
            <a:avLst/>
          </a:prstGeom>
        </p:spPr>
        <p:txBody>
          <a:bodyPr lIns="0" tIns="0" rIns="0" bIns="0" rtlCol="0" anchor="t">
            <a:spAutoFit/>
          </a:bodyPr>
          <a:lstStyle/>
          <a:p>
            <a:pPr algn="l">
              <a:lnSpc>
                <a:spcPts val="4060"/>
              </a:lnSpc>
            </a:pPr>
            <a:r>
              <a:rPr lang="en-US" sz="2900" dirty="0">
                <a:solidFill>
                  <a:srgbClr val="FAF4EB"/>
                </a:solidFill>
                <a:latin typeface="Be Vietnam"/>
                <a:ea typeface="Be Vietnam"/>
                <a:cs typeface="Be Vietnam"/>
                <a:sym typeface="Be Vietnam"/>
              </a:rPr>
              <a:t>Docker Compose </a:t>
            </a:r>
            <a:r>
              <a:rPr lang="en-US" sz="2900" dirty="0" err="1">
                <a:solidFill>
                  <a:srgbClr val="FAF4EB"/>
                </a:solidFill>
                <a:latin typeface="Be Vietnam"/>
                <a:ea typeface="Be Vietnam"/>
                <a:cs typeface="Be Vietnam"/>
                <a:sym typeface="Be Vietnam"/>
              </a:rPr>
              <a:t>adalah</a:t>
            </a:r>
            <a:r>
              <a:rPr lang="en-US" sz="2900" dirty="0">
                <a:solidFill>
                  <a:srgbClr val="FAF4EB"/>
                </a:solidFill>
                <a:latin typeface="Be Vietnam"/>
                <a:ea typeface="Be Vietnam"/>
                <a:cs typeface="Be Vietnam"/>
                <a:sym typeface="Be Vietnam"/>
              </a:rPr>
              <a:t> </a:t>
            </a:r>
            <a:r>
              <a:rPr lang="en-US" sz="2900" dirty="0" err="1">
                <a:solidFill>
                  <a:srgbClr val="FAF4EB"/>
                </a:solidFill>
                <a:latin typeface="Be Vietnam"/>
                <a:ea typeface="Be Vietnam"/>
                <a:cs typeface="Be Vietnam"/>
                <a:sym typeface="Be Vietnam"/>
              </a:rPr>
              <a:t>alat</a:t>
            </a:r>
            <a:r>
              <a:rPr lang="en-US" sz="2900" dirty="0">
                <a:solidFill>
                  <a:srgbClr val="FAF4EB"/>
                </a:solidFill>
                <a:latin typeface="Be Vietnam"/>
                <a:ea typeface="Be Vietnam"/>
                <a:cs typeface="Be Vietnam"/>
                <a:sym typeface="Be Vietnam"/>
              </a:rPr>
              <a:t> yang </a:t>
            </a:r>
            <a:r>
              <a:rPr lang="en-US" sz="2900" dirty="0" err="1">
                <a:solidFill>
                  <a:srgbClr val="FAF4EB"/>
                </a:solidFill>
                <a:latin typeface="Be Vietnam"/>
                <a:ea typeface="Be Vietnam"/>
                <a:cs typeface="Be Vietnam"/>
                <a:sym typeface="Be Vietnam"/>
              </a:rPr>
              <a:t>digunakan</a:t>
            </a:r>
            <a:r>
              <a:rPr lang="en-US" sz="2900" dirty="0">
                <a:solidFill>
                  <a:srgbClr val="FAF4EB"/>
                </a:solidFill>
                <a:latin typeface="Be Vietnam"/>
                <a:ea typeface="Be Vietnam"/>
                <a:cs typeface="Be Vietnam"/>
                <a:sym typeface="Be Vietnam"/>
              </a:rPr>
              <a:t> untuk </a:t>
            </a:r>
            <a:r>
              <a:rPr lang="en-US" sz="2900" dirty="0" err="1">
                <a:solidFill>
                  <a:srgbClr val="FAF4EB"/>
                </a:solidFill>
                <a:latin typeface="Be Vietnam"/>
                <a:ea typeface="Be Vietnam"/>
                <a:cs typeface="Be Vietnam"/>
                <a:sym typeface="Be Vietnam"/>
              </a:rPr>
              <a:t>mendefinisikan</a:t>
            </a:r>
            <a:r>
              <a:rPr lang="en-US" sz="2900" dirty="0">
                <a:solidFill>
                  <a:srgbClr val="FAF4EB"/>
                </a:solidFill>
                <a:latin typeface="Be Vietnam"/>
                <a:ea typeface="Be Vietnam"/>
                <a:cs typeface="Be Vietnam"/>
                <a:sym typeface="Be Vietnam"/>
              </a:rPr>
              <a:t> dan </a:t>
            </a:r>
            <a:r>
              <a:rPr lang="en-US" sz="2900" dirty="0" err="1">
                <a:solidFill>
                  <a:srgbClr val="FAF4EB"/>
                </a:solidFill>
                <a:latin typeface="Be Vietnam"/>
                <a:ea typeface="Be Vietnam"/>
                <a:cs typeface="Be Vietnam"/>
                <a:sym typeface="Be Vietnam"/>
              </a:rPr>
              <a:t>menjalankan</a:t>
            </a:r>
            <a:r>
              <a:rPr lang="en-US" sz="2900" dirty="0">
                <a:solidFill>
                  <a:srgbClr val="FAF4EB"/>
                </a:solidFill>
                <a:latin typeface="Be Vietnam"/>
                <a:ea typeface="Be Vietnam"/>
                <a:cs typeface="Be Vietnam"/>
                <a:sym typeface="Be Vietnam"/>
              </a:rPr>
              <a:t> aplikasi Docker multi-container. Dengan Docker Compose,  </a:t>
            </a:r>
            <a:r>
              <a:rPr lang="en-US" sz="2900" dirty="0" err="1">
                <a:solidFill>
                  <a:srgbClr val="FAF4EB"/>
                </a:solidFill>
                <a:latin typeface="Be Vietnam"/>
                <a:ea typeface="Be Vietnam"/>
                <a:cs typeface="Be Vietnam"/>
                <a:sym typeface="Be Vietnam"/>
              </a:rPr>
              <a:t>kita</a:t>
            </a:r>
            <a:r>
              <a:rPr lang="en-US" sz="2900" dirty="0">
                <a:solidFill>
                  <a:srgbClr val="FAF4EB"/>
                </a:solidFill>
                <a:latin typeface="Be Vietnam"/>
                <a:ea typeface="Be Vietnam"/>
                <a:cs typeface="Be Vietnam"/>
                <a:sym typeface="Be Vietnam"/>
              </a:rPr>
              <a:t> </a:t>
            </a:r>
            <a:r>
              <a:rPr lang="en-US" sz="2900" dirty="0" err="1">
                <a:solidFill>
                  <a:srgbClr val="FAF4EB"/>
                </a:solidFill>
                <a:latin typeface="Be Vietnam"/>
                <a:ea typeface="Be Vietnam"/>
                <a:cs typeface="Be Vietnam"/>
                <a:sym typeface="Be Vietnam"/>
              </a:rPr>
              <a:t>dapat</a:t>
            </a:r>
            <a:r>
              <a:rPr lang="en-US" sz="2900" dirty="0">
                <a:solidFill>
                  <a:srgbClr val="FAF4EB"/>
                </a:solidFill>
                <a:latin typeface="Be Vietnam"/>
                <a:ea typeface="Be Vietnam"/>
                <a:cs typeface="Be Vietnam"/>
                <a:sym typeface="Be Vietnam"/>
              </a:rPr>
              <a:t> </a:t>
            </a:r>
            <a:r>
              <a:rPr lang="en-US" sz="2900" dirty="0" err="1">
                <a:solidFill>
                  <a:srgbClr val="FAF4EB"/>
                </a:solidFill>
                <a:latin typeface="Be Vietnam"/>
                <a:ea typeface="Be Vietnam"/>
                <a:cs typeface="Be Vietnam"/>
                <a:sym typeface="Be Vietnam"/>
              </a:rPr>
              <a:t>mendeklarasikan</a:t>
            </a:r>
            <a:r>
              <a:rPr lang="en-US" sz="2900" dirty="0">
                <a:solidFill>
                  <a:srgbClr val="FAF4EB"/>
                </a:solidFill>
                <a:latin typeface="Be Vietnam"/>
                <a:ea typeface="Be Vietnam"/>
                <a:cs typeface="Be Vietnam"/>
                <a:sym typeface="Be Vietnam"/>
              </a:rPr>
              <a:t> </a:t>
            </a:r>
            <a:r>
              <a:rPr lang="en-US" sz="2900" dirty="0" err="1">
                <a:solidFill>
                  <a:srgbClr val="FAF4EB"/>
                </a:solidFill>
                <a:latin typeface="Be Vietnam"/>
                <a:ea typeface="Be Vietnam"/>
                <a:cs typeface="Be Vietnam"/>
                <a:sym typeface="Be Vietnam"/>
              </a:rPr>
              <a:t>layanan</a:t>
            </a:r>
            <a:r>
              <a:rPr lang="en-US" sz="2900" dirty="0">
                <a:solidFill>
                  <a:srgbClr val="FAF4EB"/>
                </a:solidFill>
                <a:latin typeface="Be Vietnam"/>
                <a:ea typeface="Be Vietnam"/>
                <a:cs typeface="Be Vietnam"/>
                <a:sym typeface="Be Vietnam"/>
              </a:rPr>
              <a:t> yang </a:t>
            </a:r>
            <a:r>
              <a:rPr lang="en-US" sz="2900" dirty="0" err="1">
                <a:solidFill>
                  <a:srgbClr val="FAF4EB"/>
                </a:solidFill>
                <a:latin typeface="Be Vietnam"/>
                <a:ea typeface="Be Vietnam"/>
                <a:cs typeface="Be Vietnam"/>
                <a:sym typeface="Be Vietnam"/>
              </a:rPr>
              <a:t>diperlukan</a:t>
            </a:r>
            <a:r>
              <a:rPr lang="en-US" sz="2900" dirty="0">
                <a:solidFill>
                  <a:srgbClr val="FAF4EB"/>
                </a:solidFill>
                <a:latin typeface="Be Vietnam"/>
                <a:ea typeface="Be Vietnam"/>
                <a:cs typeface="Be Vietnam"/>
                <a:sym typeface="Be Vietnam"/>
              </a:rPr>
              <a:t> aplikasi </a:t>
            </a:r>
            <a:r>
              <a:rPr lang="en-US" sz="2900" dirty="0" err="1">
                <a:solidFill>
                  <a:srgbClr val="FAF4EB"/>
                </a:solidFill>
                <a:latin typeface="Be Vietnam"/>
                <a:ea typeface="Be Vietnam"/>
                <a:cs typeface="Be Vietnam"/>
                <a:sym typeface="Be Vietnam"/>
              </a:rPr>
              <a:t>Seperti</a:t>
            </a:r>
            <a:r>
              <a:rPr lang="en-US" sz="2900" dirty="0">
                <a:solidFill>
                  <a:srgbClr val="FAF4EB"/>
                </a:solidFill>
                <a:latin typeface="Be Vietnam"/>
                <a:ea typeface="Be Vietnam"/>
                <a:cs typeface="Be Vietnam"/>
                <a:sym typeface="Be Vietnam"/>
              </a:rPr>
              <a:t> </a:t>
            </a:r>
            <a:r>
              <a:rPr lang="en-US" sz="2900" dirty="0" err="1">
                <a:solidFill>
                  <a:srgbClr val="FAF4EB"/>
                </a:solidFill>
                <a:latin typeface="Be Vietnam"/>
                <a:ea typeface="Be Vietnam"/>
                <a:cs typeface="Be Vietnam"/>
                <a:sym typeface="Be Vietnam"/>
              </a:rPr>
              <a:t>jaringan</a:t>
            </a:r>
            <a:r>
              <a:rPr lang="en-US" sz="2900" dirty="0">
                <a:solidFill>
                  <a:srgbClr val="FAF4EB"/>
                </a:solidFill>
                <a:latin typeface="Be Vietnam"/>
                <a:ea typeface="Be Vietnam"/>
                <a:cs typeface="Be Vietnam"/>
                <a:sym typeface="Be Vietnam"/>
              </a:rPr>
              <a:t>, volume, dan </a:t>
            </a:r>
            <a:r>
              <a:rPr lang="en-US" sz="2900" dirty="0" err="1">
                <a:solidFill>
                  <a:srgbClr val="FAF4EB"/>
                </a:solidFill>
                <a:latin typeface="Be Vietnam"/>
                <a:ea typeface="Be Vietnam"/>
                <a:cs typeface="Be Vietnam"/>
                <a:sym typeface="Be Vietnam"/>
              </a:rPr>
              <a:t>konfigurasi</a:t>
            </a:r>
            <a:r>
              <a:rPr lang="en-US" sz="2900" dirty="0">
                <a:solidFill>
                  <a:srgbClr val="FAF4EB"/>
                </a:solidFill>
                <a:latin typeface="Be Vietnam"/>
                <a:ea typeface="Be Vietnam"/>
                <a:cs typeface="Be Vietnam"/>
                <a:sym typeface="Be Vietnam"/>
              </a:rPr>
              <a:t> </a:t>
            </a:r>
            <a:r>
              <a:rPr lang="en-US" sz="2900" dirty="0" err="1">
                <a:solidFill>
                  <a:srgbClr val="FAF4EB"/>
                </a:solidFill>
                <a:latin typeface="Be Vietnam"/>
                <a:ea typeface="Be Vietnam"/>
                <a:cs typeface="Be Vietnam"/>
                <a:sym typeface="Be Vietnam"/>
              </a:rPr>
              <a:t>lainnya</a:t>
            </a:r>
            <a:r>
              <a:rPr lang="en-US" sz="2900" dirty="0">
                <a:solidFill>
                  <a:srgbClr val="FAF4EB"/>
                </a:solidFill>
                <a:latin typeface="Be Vietnam"/>
                <a:ea typeface="Be Vietnam"/>
                <a:cs typeface="Be Vietnam"/>
                <a:sym typeface="Be Vietnam"/>
              </a:rPr>
              <a:t> </a:t>
            </a:r>
            <a:r>
              <a:rPr lang="en-US" sz="2900" dirty="0" err="1">
                <a:solidFill>
                  <a:srgbClr val="FAF4EB"/>
                </a:solidFill>
                <a:latin typeface="Be Vietnam"/>
                <a:ea typeface="Be Vietnam"/>
                <a:cs typeface="Be Vietnam"/>
                <a:sym typeface="Be Vietnam"/>
              </a:rPr>
              <a:t>dalam</a:t>
            </a:r>
            <a:r>
              <a:rPr lang="en-US" sz="2900" dirty="0">
                <a:solidFill>
                  <a:srgbClr val="FAF4EB"/>
                </a:solidFill>
                <a:latin typeface="Be Vietnam"/>
                <a:ea typeface="Be Vietnam"/>
                <a:cs typeface="Be Vietnam"/>
                <a:sym typeface="Be Vietnam"/>
              </a:rPr>
              <a:t> </a:t>
            </a:r>
            <a:r>
              <a:rPr lang="en-US" sz="2900" dirty="0" err="1">
                <a:solidFill>
                  <a:srgbClr val="FAF4EB"/>
                </a:solidFill>
                <a:latin typeface="Be Vietnam"/>
                <a:ea typeface="Be Vietnam"/>
                <a:cs typeface="Be Vietnam"/>
                <a:sym typeface="Be Vietnam"/>
              </a:rPr>
              <a:t>satu</a:t>
            </a:r>
            <a:r>
              <a:rPr lang="en-US" sz="2900" dirty="0">
                <a:solidFill>
                  <a:srgbClr val="FAF4EB"/>
                </a:solidFill>
                <a:latin typeface="Be Vietnam"/>
                <a:ea typeface="Be Vietnam"/>
                <a:cs typeface="Be Vietnam"/>
                <a:sym typeface="Be Vietnam"/>
              </a:rPr>
              <a:t> file, </a:t>
            </a:r>
            <a:r>
              <a:rPr lang="en-US" sz="2900" dirty="0" err="1">
                <a:solidFill>
                  <a:srgbClr val="FAF4EB"/>
                </a:solidFill>
                <a:latin typeface="Be Vietnam"/>
                <a:ea typeface="Be Vietnam"/>
                <a:cs typeface="Be Vietnam"/>
                <a:sym typeface="Be Vietnam"/>
              </a:rPr>
              <a:t>biasanya</a:t>
            </a:r>
            <a:r>
              <a:rPr lang="en-US" sz="2900" dirty="0">
                <a:solidFill>
                  <a:srgbClr val="FAF4EB"/>
                </a:solidFill>
                <a:latin typeface="Be Vietnam"/>
                <a:ea typeface="Be Vietnam"/>
                <a:cs typeface="Be Vietnam"/>
                <a:sym typeface="Be Vietnam"/>
              </a:rPr>
              <a:t> </a:t>
            </a:r>
            <a:r>
              <a:rPr lang="en-US" sz="2900" dirty="0" err="1">
                <a:solidFill>
                  <a:srgbClr val="FAF4EB"/>
                </a:solidFill>
                <a:latin typeface="Be Vietnam"/>
                <a:ea typeface="Be Vietnam"/>
                <a:cs typeface="Be Vietnam"/>
                <a:sym typeface="Be Vietnam"/>
              </a:rPr>
              <a:t>disebut</a:t>
            </a:r>
            <a:r>
              <a:rPr lang="en-US" sz="2900" dirty="0">
                <a:solidFill>
                  <a:srgbClr val="FAF4EB"/>
                </a:solidFill>
                <a:latin typeface="Be Vietnam"/>
                <a:ea typeface="Be Vietnam"/>
                <a:cs typeface="Be Vietnam"/>
                <a:sym typeface="Be Vietnam"/>
              </a:rPr>
              <a:t> file docker-</a:t>
            </a:r>
            <a:r>
              <a:rPr lang="en-US" sz="2900" dirty="0" err="1">
                <a:solidFill>
                  <a:srgbClr val="FAF4EB"/>
                </a:solidFill>
                <a:latin typeface="Be Vietnam"/>
                <a:ea typeface="Be Vietnam"/>
                <a:cs typeface="Be Vietnam"/>
                <a:sym typeface="Be Vietnam"/>
              </a:rPr>
              <a:t>compose.yml</a:t>
            </a:r>
            <a:r>
              <a:rPr lang="en-US" sz="2900" dirty="0">
                <a:solidFill>
                  <a:srgbClr val="FAF4EB"/>
                </a:solidFill>
                <a:latin typeface="Be Vietnam"/>
                <a:ea typeface="Be Vietnam"/>
                <a:cs typeface="Be Vietnam"/>
                <a:sym typeface="Be Vietnam"/>
              </a:rPr>
              <a:t>. Hal ini </a:t>
            </a:r>
            <a:r>
              <a:rPr lang="en-US" sz="2900" dirty="0" err="1">
                <a:solidFill>
                  <a:srgbClr val="FAF4EB"/>
                </a:solidFill>
                <a:latin typeface="Be Vietnam"/>
                <a:ea typeface="Be Vietnam"/>
                <a:cs typeface="Be Vietnam"/>
                <a:sym typeface="Be Vietnam"/>
              </a:rPr>
              <a:t>membuat</a:t>
            </a:r>
            <a:r>
              <a:rPr lang="en-US" sz="2900" dirty="0">
                <a:solidFill>
                  <a:srgbClr val="FAF4EB"/>
                </a:solidFill>
                <a:latin typeface="Be Vietnam"/>
                <a:ea typeface="Be Vietnam"/>
                <a:cs typeface="Be Vietnam"/>
                <a:sym typeface="Be Vietnam"/>
              </a:rPr>
              <a:t> proses </a:t>
            </a:r>
            <a:r>
              <a:rPr lang="en-US" sz="2900" dirty="0" err="1">
                <a:solidFill>
                  <a:srgbClr val="FAF4EB"/>
                </a:solidFill>
                <a:latin typeface="Be Vietnam"/>
                <a:ea typeface="Be Vietnam"/>
                <a:cs typeface="Be Vietnam"/>
                <a:sym typeface="Be Vietnam"/>
              </a:rPr>
              <a:t>pengaturan</a:t>
            </a:r>
            <a:r>
              <a:rPr lang="en-US" sz="2900" dirty="0">
                <a:solidFill>
                  <a:srgbClr val="FAF4EB"/>
                </a:solidFill>
                <a:latin typeface="Be Vietnam"/>
                <a:ea typeface="Be Vietnam"/>
                <a:cs typeface="Be Vietnam"/>
                <a:sym typeface="Be Vietnam"/>
              </a:rPr>
              <a:t> dan </a:t>
            </a:r>
            <a:r>
              <a:rPr lang="en-US" sz="2900" dirty="0" err="1">
                <a:solidFill>
                  <a:srgbClr val="FAF4EB"/>
                </a:solidFill>
                <a:latin typeface="Be Vietnam"/>
                <a:ea typeface="Be Vietnam"/>
                <a:cs typeface="Be Vietnam"/>
                <a:sym typeface="Be Vietnam"/>
              </a:rPr>
              <a:t>pengelolaan</a:t>
            </a:r>
            <a:r>
              <a:rPr lang="en-US" sz="2900" dirty="0">
                <a:solidFill>
                  <a:srgbClr val="FAF4EB"/>
                </a:solidFill>
                <a:latin typeface="Be Vietnam"/>
                <a:ea typeface="Be Vietnam"/>
                <a:cs typeface="Be Vietnam"/>
                <a:sym typeface="Be Vietnam"/>
              </a:rPr>
              <a:t> aplikasi </a:t>
            </a:r>
            <a:r>
              <a:rPr lang="en-US" sz="2900" dirty="0" err="1">
                <a:solidFill>
                  <a:srgbClr val="FAF4EB"/>
                </a:solidFill>
                <a:latin typeface="Be Vietnam"/>
                <a:ea typeface="Be Vietnam"/>
                <a:cs typeface="Be Vietnam"/>
                <a:sym typeface="Be Vietnam"/>
              </a:rPr>
              <a:t>menjadi</a:t>
            </a:r>
            <a:r>
              <a:rPr lang="en-US" sz="2900" dirty="0">
                <a:solidFill>
                  <a:srgbClr val="FAF4EB"/>
                </a:solidFill>
                <a:latin typeface="Be Vietnam"/>
                <a:ea typeface="Be Vietnam"/>
                <a:cs typeface="Be Vietnam"/>
                <a:sym typeface="Be Vietnam"/>
              </a:rPr>
              <a:t> </a:t>
            </a:r>
            <a:r>
              <a:rPr lang="en-US" sz="2900" dirty="0" err="1">
                <a:solidFill>
                  <a:srgbClr val="FAF4EB"/>
                </a:solidFill>
                <a:latin typeface="Be Vietnam"/>
                <a:ea typeface="Be Vietnam"/>
                <a:cs typeface="Be Vietnam"/>
                <a:sym typeface="Be Vietnam"/>
              </a:rPr>
              <a:t>lebih</a:t>
            </a:r>
            <a:r>
              <a:rPr lang="en-US" sz="2900" dirty="0">
                <a:solidFill>
                  <a:srgbClr val="FAF4EB"/>
                </a:solidFill>
                <a:latin typeface="Be Vietnam"/>
                <a:ea typeface="Be Vietnam"/>
                <a:cs typeface="Be Vietnam"/>
                <a:sym typeface="Be Vietnam"/>
              </a:rPr>
              <a:t> </a:t>
            </a:r>
            <a:r>
              <a:rPr lang="en-US" sz="2900" dirty="0" err="1">
                <a:solidFill>
                  <a:srgbClr val="FAF4EB"/>
                </a:solidFill>
                <a:latin typeface="Be Vietnam"/>
                <a:ea typeface="Be Vietnam"/>
                <a:cs typeface="Be Vietnam"/>
                <a:sym typeface="Be Vietnam"/>
              </a:rPr>
              <a:t>sederhana</a:t>
            </a:r>
            <a:r>
              <a:rPr lang="en-US" sz="2900" dirty="0">
                <a:solidFill>
                  <a:srgbClr val="FAF4EB"/>
                </a:solidFill>
                <a:latin typeface="Be Vietnam"/>
                <a:ea typeface="Be Vietnam"/>
                <a:cs typeface="Be Vietnam"/>
                <a:sym typeface="Be Vietnam"/>
              </a:rPr>
              <a:t> dan </a:t>
            </a:r>
            <a:r>
              <a:rPr lang="en-US" sz="2900" dirty="0" err="1">
                <a:solidFill>
                  <a:srgbClr val="FAF4EB"/>
                </a:solidFill>
                <a:latin typeface="Be Vietnam"/>
                <a:ea typeface="Be Vietnam"/>
                <a:cs typeface="Be Vietnam"/>
                <a:sym typeface="Be Vietnam"/>
              </a:rPr>
              <a:t>konsisten</a:t>
            </a:r>
            <a:r>
              <a:rPr lang="en-US" sz="2900" dirty="0">
                <a:solidFill>
                  <a:srgbClr val="FAF4EB"/>
                </a:solidFill>
                <a:latin typeface="Be Vietnam"/>
                <a:ea typeface="Be Vietnam"/>
                <a:cs typeface="Be Vietnam"/>
                <a:sym typeface="Be Vietnam"/>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D3E70"/>
        </a:solidFill>
        <a:effectLst/>
      </p:bgPr>
    </p:bg>
    <p:spTree>
      <p:nvGrpSpPr>
        <p:cNvPr id="1" name=""/>
        <p:cNvGrpSpPr/>
        <p:nvPr/>
      </p:nvGrpSpPr>
      <p:grpSpPr>
        <a:xfrm>
          <a:off x="0" y="0"/>
          <a:ext cx="0" cy="0"/>
          <a:chOff x="0" y="0"/>
          <a:chExt cx="0" cy="0"/>
        </a:xfrm>
      </p:grpSpPr>
      <p:sp>
        <p:nvSpPr>
          <p:cNvPr id="2" name="AutoShape 2"/>
          <p:cNvSpPr/>
          <p:nvPr/>
        </p:nvSpPr>
        <p:spPr>
          <a:xfrm rot="-3580">
            <a:off x="-5" y="1033462"/>
            <a:ext cx="18288010" cy="0"/>
          </a:xfrm>
          <a:prstGeom prst="line">
            <a:avLst/>
          </a:prstGeom>
          <a:ln w="9525" cap="flat">
            <a:solidFill>
              <a:srgbClr val="FAF4EB"/>
            </a:solidFill>
            <a:prstDash val="solid"/>
            <a:headEnd type="none" w="sm" len="sm"/>
            <a:tailEnd type="none" w="sm" len="sm"/>
          </a:ln>
        </p:spPr>
      </p:sp>
      <p:grpSp>
        <p:nvGrpSpPr>
          <p:cNvPr id="3" name="Group 3"/>
          <p:cNvGrpSpPr/>
          <p:nvPr/>
        </p:nvGrpSpPr>
        <p:grpSpPr>
          <a:xfrm>
            <a:off x="-10" y="9258300"/>
            <a:ext cx="18288020" cy="1028700"/>
            <a:chOff x="0" y="0"/>
            <a:chExt cx="4816598" cy="270933"/>
          </a:xfrm>
        </p:grpSpPr>
        <p:sp>
          <p:nvSpPr>
            <p:cNvPr id="4" name="Freeform 4"/>
            <p:cNvSpPr/>
            <p:nvPr/>
          </p:nvSpPr>
          <p:spPr>
            <a:xfrm>
              <a:off x="0" y="0"/>
              <a:ext cx="4816598" cy="270933"/>
            </a:xfrm>
            <a:custGeom>
              <a:avLst/>
              <a:gdLst/>
              <a:ahLst/>
              <a:cxnLst/>
              <a:rect l="l" t="t" r="r" b="b"/>
              <a:pathLst>
                <a:path w="4816598" h="270933">
                  <a:moveTo>
                    <a:pt x="0" y="0"/>
                  </a:moveTo>
                  <a:lnTo>
                    <a:pt x="4816598" y="0"/>
                  </a:lnTo>
                  <a:lnTo>
                    <a:pt x="4816598" y="270933"/>
                  </a:lnTo>
                  <a:lnTo>
                    <a:pt x="0" y="270933"/>
                  </a:lnTo>
                  <a:close/>
                </a:path>
              </a:pathLst>
            </a:custGeom>
            <a:solidFill>
              <a:srgbClr val="FAF4EB"/>
            </a:solidFill>
          </p:spPr>
        </p:sp>
        <p:sp>
          <p:nvSpPr>
            <p:cNvPr id="5" name="TextBox 5"/>
            <p:cNvSpPr txBox="1"/>
            <p:nvPr/>
          </p:nvSpPr>
          <p:spPr>
            <a:xfrm>
              <a:off x="0" y="-38100"/>
              <a:ext cx="4816598" cy="309033"/>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028700" y="426146"/>
            <a:ext cx="4689230" cy="306704"/>
          </a:xfrm>
          <a:prstGeom prst="rect">
            <a:avLst/>
          </a:prstGeom>
        </p:spPr>
        <p:txBody>
          <a:bodyPr lIns="0" tIns="0" rIns="0" bIns="0" rtlCol="0" anchor="t">
            <a:spAutoFit/>
          </a:bodyPr>
          <a:lstStyle/>
          <a:p>
            <a:pPr algn="l">
              <a:lnSpc>
                <a:spcPts val="2520"/>
              </a:lnSpc>
            </a:pPr>
            <a:r>
              <a:rPr lang="en-US" sz="1800">
                <a:solidFill>
                  <a:srgbClr val="FFFFFF"/>
                </a:solidFill>
                <a:latin typeface="Be Vietnam"/>
                <a:ea typeface="Be Vietnam"/>
                <a:cs typeface="Be Vietnam"/>
                <a:sym typeface="Be Vietnam"/>
              </a:rPr>
              <a:t>SAINS DATA</a:t>
            </a:r>
          </a:p>
        </p:txBody>
      </p:sp>
      <p:sp>
        <p:nvSpPr>
          <p:cNvPr id="7" name="TextBox 7"/>
          <p:cNvSpPr txBox="1"/>
          <p:nvPr/>
        </p:nvSpPr>
        <p:spPr>
          <a:xfrm>
            <a:off x="12570070" y="426146"/>
            <a:ext cx="4689230" cy="306704"/>
          </a:xfrm>
          <a:prstGeom prst="rect">
            <a:avLst/>
          </a:prstGeom>
        </p:spPr>
        <p:txBody>
          <a:bodyPr lIns="0" tIns="0" rIns="0" bIns="0" rtlCol="0" anchor="t">
            <a:spAutoFit/>
          </a:bodyPr>
          <a:lstStyle/>
          <a:p>
            <a:pPr algn="r">
              <a:lnSpc>
                <a:spcPts val="2520"/>
              </a:lnSpc>
            </a:pPr>
            <a:r>
              <a:rPr lang="en-US" sz="1800">
                <a:solidFill>
                  <a:srgbClr val="FFFFFF"/>
                </a:solidFill>
                <a:latin typeface="Be Vietnam"/>
                <a:ea typeface="Be Vietnam"/>
                <a:cs typeface="Be Vietnam"/>
                <a:sym typeface="Be Vietnam"/>
              </a:rPr>
              <a:t>2024 D</a:t>
            </a:r>
          </a:p>
        </p:txBody>
      </p:sp>
      <p:sp>
        <p:nvSpPr>
          <p:cNvPr id="8" name="TextBox 8"/>
          <p:cNvSpPr txBox="1"/>
          <p:nvPr/>
        </p:nvSpPr>
        <p:spPr>
          <a:xfrm>
            <a:off x="1028700" y="9600248"/>
            <a:ext cx="4689230" cy="306704"/>
          </a:xfrm>
          <a:prstGeom prst="rect">
            <a:avLst/>
          </a:prstGeom>
        </p:spPr>
        <p:txBody>
          <a:bodyPr lIns="0" tIns="0" rIns="0" bIns="0" rtlCol="0" anchor="t">
            <a:spAutoFit/>
          </a:bodyPr>
          <a:lstStyle/>
          <a:p>
            <a:pPr algn="l">
              <a:lnSpc>
                <a:spcPts val="2520"/>
              </a:lnSpc>
            </a:pPr>
            <a:r>
              <a:rPr lang="en-US" sz="1800">
                <a:solidFill>
                  <a:srgbClr val="2D3E70"/>
                </a:solidFill>
                <a:latin typeface="Be Vietnam"/>
                <a:ea typeface="Be Vietnam"/>
                <a:cs typeface="Be Vietnam"/>
                <a:sym typeface="Be Vietnam"/>
              </a:rPr>
              <a:t>UNIVERSITAS NEGERI SURABAYA</a:t>
            </a:r>
          </a:p>
        </p:txBody>
      </p:sp>
      <p:sp>
        <p:nvSpPr>
          <p:cNvPr id="9" name="TextBox 9"/>
          <p:cNvSpPr txBox="1"/>
          <p:nvPr/>
        </p:nvSpPr>
        <p:spPr>
          <a:xfrm>
            <a:off x="1028700" y="2484792"/>
            <a:ext cx="11541370" cy="2171700"/>
          </a:xfrm>
          <a:prstGeom prst="rect">
            <a:avLst/>
          </a:prstGeom>
        </p:spPr>
        <p:txBody>
          <a:bodyPr lIns="0" tIns="0" rIns="0" bIns="0" rtlCol="0" anchor="t">
            <a:spAutoFit/>
          </a:bodyPr>
          <a:lstStyle/>
          <a:p>
            <a:pPr algn="l">
              <a:lnSpc>
                <a:spcPts val="16800"/>
              </a:lnSpc>
            </a:pPr>
            <a:r>
              <a:rPr lang="en-US" sz="12000">
                <a:solidFill>
                  <a:srgbClr val="FAF4EB"/>
                </a:solidFill>
                <a:latin typeface="Boston Angel"/>
                <a:ea typeface="Boston Angel"/>
                <a:cs typeface="Boston Angel"/>
                <a:sym typeface="Boston Angel"/>
              </a:rPr>
              <a:t>Container</a:t>
            </a:r>
          </a:p>
        </p:txBody>
      </p:sp>
      <p:sp>
        <p:nvSpPr>
          <p:cNvPr id="10" name="TextBox 10"/>
          <p:cNvSpPr txBox="1"/>
          <p:nvPr/>
        </p:nvSpPr>
        <p:spPr>
          <a:xfrm>
            <a:off x="1028700" y="5086350"/>
            <a:ext cx="16230600" cy="2040890"/>
          </a:xfrm>
          <a:prstGeom prst="rect">
            <a:avLst/>
          </a:prstGeom>
        </p:spPr>
        <p:txBody>
          <a:bodyPr lIns="0" tIns="0" rIns="0" bIns="0" rtlCol="0" anchor="t">
            <a:spAutoFit/>
          </a:bodyPr>
          <a:lstStyle/>
          <a:p>
            <a:pPr algn="l">
              <a:lnSpc>
                <a:spcPts val="4060"/>
              </a:lnSpc>
            </a:pPr>
            <a:r>
              <a:rPr lang="en-US" sz="2900">
                <a:solidFill>
                  <a:srgbClr val="FAF4EB"/>
                </a:solidFill>
                <a:latin typeface="Be Vietnam"/>
                <a:ea typeface="Be Vietnam"/>
                <a:cs typeface="Be Vietnam"/>
                <a:sym typeface="Be Vietnam"/>
              </a:rPr>
              <a:t>Container adalah unit terisolasi yang berisi semua yang dibutuhkan untuk menjalankan suatu aplikasi. Ini termasuk kode aplikasi, runtime, pustaka, dependensi, dan konfigurasi. Container memungkinkan aplikasi berjalan secara konsisten di berbagai lingkungan tanpa perlu khawatir tentang perbedaan konfigurasi sistem.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159</Words>
  <Application>Microsoft Office PowerPoint</Application>
  <PresentationFormat>Custom</PresentationFormat>
  <Paragraphs>18</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Be Vietnam</vt:lpstr>
      <vt:lpstr>Boston Angel</vt:lpstr>
      <vt:lpstr>Be Vietnam Ultra-Bold</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Sidang Skripsi Minimalis Biru</dc:title>
  <cp:lastModifiedBy>astrid septya</cp:lastModifiedBy>
  <cp:revision>2</cp:revision>
  <dcterms:created xsi:type="dcterms:W3CDTF">2006-08-16T00:00:00Z</dcterms:created>
  <dcterms:modified xsi:type="dcterms:W3CDTF">2024-12-26T05:15:09Z</dcterms:modified>
  <dc:identifier>DAGaWrI9o1o</dc:identifier>
</cp:coreProperties>
</file>