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  <p:sldId id="280" r:id="rId25"/>
    <p:sldId id="281" r:id="rId26"/>
    <p:sldId id="282" r:id="rId27"/>
    <p:sldId id="279" r:id="rId28"/>
    <p:sldId id="283" r:id="rId29"/>
    <p:sldId id="284" r:id="rId30"/>
    <p:sldId id="285" r:id="rId31"/>
    <p:sldId id="287" r:id="rId32"/>
    <p:sldId id="288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CE1C-E01C-4EA5-8447-293E9BB3BD9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CAC7-475B-465A-AE24-9F50E0A9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CE1C-E01C-4EA5-8447-293E9BB3BD9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CAC7-475B-465A-AE24-9F50E0A9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CE1C-E01C-4EA5-8447-293E9BB3BD9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CAC7-475B-465A-AE24-9F50E0A9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CE1C-E01C-4EA5-8447-293E9BB3BD9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CAC7-475B-465A-AE24-9F50E0A9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6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CE1C-E01C-4EA5-8447-293E9BB3BD9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CAC7-475B-465A-AE24-9F50E0A9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CE1C-E01C-4EA5-8447-293E9BB3BD9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CAC7-475B-465A-AE24-9F50E0A9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9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CE1C-E01C-4EA5-8447-293E9BB3BD9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CAC7-475B-465A-AE24-9F50E0A9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CE1C-E01C-4EA5-8447-293E9BB3BD9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CAC7-475B-465A-AE24-9F50E0A9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8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CE1C-E01C-4EA5-8447-293E9BB3BD9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CAC7-475B-465A-AE24-9F50E0A9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5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CE1C-E01C-4EA5-8447-293E9BB3BD9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CAC7-475B-465A-AE24-9F50E0A9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6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CE1C-E01C-4EA5-8447-293E9BB3BD9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CAC7-475B-465A-AE24-9F50E0A9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6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CE1C-E01C-4EA5-8447-293E9BB3BD9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CAC7-475B-465A-AE24-9F50E0A9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9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" y="144462"/>
            <a:ext cx="11895138" cy="3190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3" y="3372598"/>
            <a:ext cx="7310438" cy="3396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600" y="3041072"/>
            <a:ext cx="4775200" cy="3689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4930" y="287337"/>
            <a:ext cx="11967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STRUKTUR DATA</a:t>
            </a:r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630" y="1156372"/>
            <a:ext cx="11967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STACK PADA ARRAY</a:t>
            </a:r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6181" y="1936387"/>
            <a:ext cx="43717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FITRI NURAENI, </a:t>
            </a:r>
            <a:r>
              <a:rPr lang="en-ID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M.Kom</a:t>
            </a:r>
            <a:endParaRPr lang="en-ID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ID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http://latihan.nufi3.com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30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: Array </a:t>
            </a:r>
            <a:r>
              <a:rPr lang="en-ID" dirty="0" err="1" smtClean="0"/>
              <a:t>Sebagai</a:t>
            </a:r>
            <a:r>
              <a:rPr lang="en-ID" dirty="0" smtClean="0"/>
              <a:t> Stack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40524"/>
              </p:ext>
            </p:extLst>
          </p:nvPr>
        </p:nvGraphicFramePr>
        <p:xfrm>
          <a:off x="241300" y="1849966"/>
          <a:ext cx="21600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00"/>
                <a:gridCol w="14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0" dirty="0" smtClean="0"/>
                        <a:t>5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int</a:t>
                      </a:r>
                      <a:r>
                        <a:rPr lang="en-ID" dirty="0" smtClean="0"/>
                        <a:t> S [6]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3981" y="4572000"/>
            <a:ext cx="2560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S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b="1" dirty="0" smtClean="0"/>
              <a:t>ARRAY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tipe</a:t>
            </a:r>
            <a:r>
              <a:rPr lang="en-ID" dirty="0" smtClean="0"/>
              <a:t> </a:t>
            </a:r>
            <a:r>
              <a:rPr lang="en-ID" b="1" dirty="0" smtClean="0"/>
              <a:t>integer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ukuran</a:t>
            </a:r>
            <a:r>
              <a:rPr lang="en-ID" dirty="0" smtClean="0"/>
              <a:t> </a:t>
            </a:r>
            <a:r>
              <a:rPr lang="en-ID" b="1" dirty="0" smtClean="0"/>
              <a:t>6</a:t>
            </a:r>
            <a:r>
              <a:rPr lang="en-ID" dirty="0" smtClean="0"/>
              <a:t> </a:t>
            </a:r>
            <a:r>
              <a:rPr lang="en-ID" dirty="0" err="1" smtClean="0"/>
              <a:t>elemen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6358"/>
              </p:ext>
            </p:extLst>
          </p:nvPr>
        </p:nvGraphicFramePr>
        <p:xfrm>
          <a:off x="3101341" y="3096846"/>
          <a:ext cx="2476500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8250"/>
                <a:gridCol w="12382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Skema</a:t>
                      </a:r>
                      <a:r>
                        <a:rPr lang="en-ID" dirty="0" smtClean="0"/>
                        <a:t>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Ukuran</a:t>
                      </a:r>
                      <a:r>
                        <a:rPr lang="en-ID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6096000" y="3234006"/>
            <a:ext cx="104140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83181" y="4520714"/>
            <a:ext cx="3512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Karena</a:t>
            </a:r>
            <a:r>
              <a:rPr lang="en-ID" dirty="0" smtClean="0"/>
              <a:t> </a:t>
            </a:r>
            <a:r>
              <a:rPr lang="en-ID" dirty="0" err="1" smtClean="0"/>
              <a:t>Stacknya</a:t>
            </a:r>
            <a:r>
              <a:rPr lang="en-ID" dirty="0" smtClean="0"/>
              <a:t> </a:t>
            </a:r>
            <a:r>
              <a:rPr lang="en-ID" dirty="0" err="1" smtClean="0"/>
              <a:t>dibangun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array, </a:t>
            </a:r>
            <a:r>
              <a:rPr lang="en-ID" dirty="0" err="1" smtClean="0"/>
              <a:t>maka</a:t>
            </a:r>
            <a:r>
              <a:rPr lang="en-ID" dirty="0" smtClean="0"/>
              <a:t> </a:t>
            </a:r>
            <a:r>
              <a:rPr lang="en-ID" dirty="0" err="1" smtClean="0"/>
              <a:t>memiliki</a:t>
            </a:r>
            <a:r>
              <a:rPr lang="en-ID" dirty="0" smtClean="0"/>
              <a:t> </a:t>
            </a:r>
            <a:r>
              <a:rPr lang="en-ID" b="1" dirty="0" err="1" smtClean="0"/>
              <a:t>ukuran</a:t>
            </a:r>
            <a:r>
              <a:rPr lang="en-ID" b="1" dirty="0" smtClean="0"/>
              <a:t> (n) : </a:t>
            </a:r>
            <a:r>
              <a:rPr lang="en-ID" b="1" dirty="0" err="1" smtClean="0"/>
              <a:t>jumlah</a:t>
            </a:r>
            <a:r>
              <a:rPr lang="en-ID" b="1" dirty="0" smtClean="0"/>
              <a:t> </a:t>
            </a:r>
            <a:r>
              <a:rPr lang="en-ID" b="1" dirty="0" err="1" smtClean="0"/>
              <a:t>maksimum</a:t>
            </a:r>
            <a:r>
              <a:rPr lang="en-ID" b="1" dirty="0" smtClean="0"/>
              <a:t> </a:t>
            </a:r>
            <a:r>
              <a:rPr lang="en-ID" b="1" dirty="0" err="1" smtClean="0"/>
              <a:t>elemen</a:t>
            </a:r>
            <a:r>
              <a:rPr lang="en-ID" b="1" dirty="0" smtClean="0"/>
              <a:t> </a:t>
            </a:r>
            <a:r>
              <a:rPr lang="en-ID" b="1" dirty="0" err="1" smtClean="0"/>
              <a:t>yg</a:t>
            </a:r>
            <a:r>
              <a:rPr lang="en-ID" b="1" dirty="0" smtClean="0"/>
              <a:t> </a:t>
            </a:r>
            <a:r>
              <a:rPr lang="en-ID" b="1" dirty="0" err="1" smtClean="0"/>
              <a:t>bisa</a:t>
            </a:r>
            <a:r>
              <a:rPr lang="en-ID" b="1" dirty="0" smtClean="0"/>
              <a:t> </a:t>
            </a:r>
            <a:r>
              <a:rPr lang="en-ID" b="1" dirty="0" err="1" smtClean="0"/>
              <a:t>ditampung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83181" y="5803136"/>
            <a:ext cx="3512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Top </a:t>
            </a:r>
            <a:r>
              <a:rPr lang="en-ID" dirty="0" err="1" smtClean="0"/>
              <a:t>diisi</a:t>
            </a:r>
            <a:r>
              <a:rPr lang="en-ID" dirty="0" smtClean="0"/>
              <a:t> -1, </a:t>
            </a:r>
            <a:r>
              <a:rPr lang="en-ID" dirty="0" err="1" smtClean="0"/>
              <a:t>karena</a:t>
            </a:r>
            <a:r>
              <a:rPr lang="en-ID" dirty="0" smtClean="0"/>
              <a:t> </a:t>
            </a:r>
            <a:r>
              <a:rPr lang="en-ID" dirty="0" err="1" smtClean="0"/>
              <a:t>belum</a:t>
            </a:r>
            <a:r>
              <a:rPr lang="en-ID" dirty="0" smtClean="0"/>
              <a:t> </a:t>
            </a:r>
            <a:r>
              <a:rPr lang="en-ID" dirty="0" err="1" smtClean="0"/>
              <a:t>ada</a:t>
            </a:r>
            <a:r>
              <a:rPr lang="en-ID" dirty="0" smtClean="0"/>
              <a:t> </a:t>
            </a:r>
            <a:r>
              <a:rPr lang="en-ID" dirty="0" err="1" smtClean="0"/>
              <a:t>elemen</a:t>
            </a:r>
            <a:r>
              <a:rPr lang="en-ID" dirty="0" smtClean="0"/>
              <a:t> yang </a:t>
            </a:r>
            <a:r>
              <a:rPr lang="en-ID" dirty="0" err="1" smtClean="0"/>
              <a:t>dimasukan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stack (</a:t>
            </a:r>
            <a:r>
              <a:rPr lang="en-ID" b="1" dirty="0" smtClean="0"/>
              <a:t>Stack </a:t>
            </a:r>
            <a:r>
              <a:rPr lang="en-ID" b="1" dirty="0" err="1" smtClean="0"/>
              <a:t>Kosong</a:t>
            </a:r>
            <a:r>
              <a:rPr lang="en-ID" dirty="0" smtClean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87169"/>
              </p:ext>
            </p:extLst>
          </p:nvPr>
        </p:nvGraphicFramePr>
        <p:xfrm>
          <a:off x="7987300" y="3180206"/>
          <a:ext cx="18679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2633"/>
                <a:gridCol w="1245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0" dirty="0" smtClean="0"/>
                        <a:t>5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int</a:t>
                      </a:r>
                      <a:r>
                        <a:rPr lang="en-ID" dirty="0" smtClean="0"/>
                        <a:t> S [6]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123880"/>
              </p:ext>
            </p:extLst>
          </p:nvPr>
        </p:nvGraphicFramePr>
        <p:xfrm>
          <a:off x="6616701" y="1841025"/>
          <a:ext cx="2160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 rot="16200000" flipH="1">
            <a:off x="8092190" y="2360542"/>
            <a:ext cx="1189223" cy="787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46703" y="2159630"/>
            <a:ext cx="256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X</a:t>
            </a:r>
            <a:r>
              <a:rPr lang="en-ID" dirty="0" smtClean="0"/>
              <a:t> </a:t>
            </a:r>
            <a:r>
              <a:rPr lang="en-ID" dirty="0" err="1" smtClean="0"/>
              <a:t>berisi</a:t>
            </a:r>
            <a:r>
              <a:rPr lang="en-ID" dirty="0" smtClean="0"/>
              <a:t> integer 55, </a:t>
            </a:r>
            <a:r>
              <a:rPr lang="en-ID" dirty="0" err="1" smtClean="0"/>
              <a:t>di</a:t>
            </a:r>
            <a:r>
              <a:rPr lang="en-ID" b="1" dirty="0" err="1" smtClean="0"/>
              <a:t>push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b="1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1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: </a:t>
            </a:r>
            <a:r>
              <a:rPr lang="en-ID" b="1" dirty="0" smtClean="0"/>
              <a:t>PUSH</a:t>
            </a:r>
            <a:r>
              <a:rPr lang="en-ID" dirty="0" smtClean="0"/>
              <a:t> </a:t>
            </a:r>
            <a:r>
              <a:rPr lang="en-ID" dirty="0" err="1" smtClean="0"/>
              <a:t>Elemen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Stack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23383"/>
              </p:ext>
            </p:extLst>
          </p:nvPr>
        </p:nvGraphicFramePr>
        <p:xfrm>
          <a:off x="1942100" y="3029869"/>
          <a:ext cx="18679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2633"/>
                <a:gridCol w="1245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0" dirty="0" smtClean="0"/>
                        <a:t>5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int</a:t>
                      </a:r>
                      <a:r>
                        <a:rPr lang="en-ID" dirty="0" smtClean="0"/>
                        <a:t> S [6]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229245"/>
              </p:ext>
            </p:extLst>
          </p:nvPr>
        </p:nvGraphicFramePr>
        <p:xfrm>
          <a:off x="571501" y="1690688"/>
          <a:ext cx="2160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Elbow Connector 4"/>
          <p:cNvCxnSpPr/>
          <p:nvPr/>
        </p:nvCxnSpPr>
        <p:spPr>
          <a:xfrm rot="16200000" flipH="1">
            <a:off x="2046990" y="2210205"/>
            <a:ext cx="1189223" cy="787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63403" y="2280739"/>
            <a:ext cx="1930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X</a:t>
            </a:r>
            <a:r>
              <a:rPr lang="en-ID" dirty="0" smtClean="0"/>
              <a:t> </a:t>
            </a:r>
            <a:r>
              <a:rPr lang="en-ID" dirty="0" err="1" smtClean="0"/>
              <a:t>berisi</a:t>
            </a:r>
            <a:r>
              <a:rPr lang="en-ID" dirty="0" smtClean="0"/>
              <a:t> integer 55, </a:t>
            </a:r>
            <a:r>
              <a:rPr lang="en-ID" dirty="0" err="1" smtClean="0"/>
              <a:t>di</a:t>
            </a:r>
            <a:r>
              <a:rPr lang="en-ID" b="1" dirty="0" err="1" smtClean="0"/>
              <a:t>push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b="1" dirty="0" smtClean="0"/>
              <a:t>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814713"/>
              </p:ext>
            </p:extLst>
          </p:nvPr>
        </p:nvGraphicFramePr>
        <p:xfrm>
          <a:off x="6451600" y="2192866"/>
          <a:ext cx="21600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00"/>
                <a:gridCol w="14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0" dirty="0" smtClean="0"/>
                        <a:t>5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int</a:t>
                      </a:r>
                      <a:r>
                        <a:rPr lang="en-ID" dirty="0" smtClean="0"/>
                        <a:t> S [6]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60499"/>
              </p:ext>
            </p:extLst>
          </p:nvPr>
        </p:nvGraphicFramePr>
        <p:xfrm>
          <a:off x="9159241" y="3672840"/>
          <a:ext cx="2476500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8250"/>
                <a:gridCol w="12382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Skema</a:t>
                      </a:r>
                      <a:r>
                        <a:rPr lang="en-ID" dirty="0" smtClean="0"/>
                        <a:t>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Ukuran</a:t>
                      </a:r>
                      <a:r>
                        <a:rPr lang="en-ID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054600" y="3198517"/>
            <a:ext cx="104140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8331200" y="4102100"/>
            <a:ext cx="609600" cy="2540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31200" y="5041136"/>
            <a:ext cx="3512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Top</a:t>
            </a:r>
            <a:r>
              <a:rPr lang="en-ID" dirty="0" smtClean="0"/>
              <a:t> </a:t>
            </a:r>
            <a:r>
              <a:rPr lang="en-ID" dirty="0" err="1" smtClean="0"/>
              <a:t>berubah</a:t>
            </a:r>
            <a:r>
              <a:rPr lang="en-ID" dirty="0" smtClean="0"/>
              <a:t> </a:t>
            </a:r>
            <a:r>
              <a:rPr lang="en-ID" dirty="0" err="1" smtClean="0"/>
              <a:t>menjadi</a:t>
            </a:r>
            <a:r>
              <a:rPr lang="en-ID" dirty="0" smtClean="0"/>
              <a:t> 0, </a:t>
            </a:r>
            <a:r>
              <a:rPr lang="en-ID" dirty="0" err="1" smtClean="0"/>
              <a:t>karena</a:t>
            </a:r>
            <a:r>
              <a:rPr lang="en-ID" dirty="0" smtClean="0"/>
              <a:t> </a:t>
            </a:r>
            <a:r>
              <a:rPr lang="en-ID" dirty="0" err="1" smtClean="0"/>
              <a:t>ada</a:t>
            </a:r>
            <a:r>
              <a:rPr lang="en-ID" dirty="0" smtClean="0"/>
              <a:t> 1 </a:t>
            </a:r>
            <a:r>
              <a:rPr lang="en-ID" dirty="0" err="1" smtClean="0"/>
              <a:t>elemen</a:t>
            </a:r>
            <a:r>
              <a:rPr lang="en-ID" dirty="0" smtClean="0"/>
              <a:t> yang </a:t>
            </a:r>
            <a:r>
              <a:rPr lang="en-ID" dirty="0" err="1" smtClean="0"/>
              <a:t>dimasukan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stack (array </a:t>
            </a:r>
            <a:r>
              <a:rPr lang="en-ID" dirty="0" err="1" smtClean="0"/>
              <a:t>indeks</a:t>
            </a:r>
            <a:r>
              <a:rPr lang="en-ID" dirty="0" smtClean="0"/>
              <a:t> ke-0)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: </a:t>
            </a:r>
            <a:r>
              <a:rPr lang="en-ID" b="1" dirty="0"/>
              <a:t>PUSH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Stack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7743"/>
              </p:ext>
            </p:extLst>
          </p:nvPr>
        </p:nvGraphicFramePr>
        <p:xfrm>
          <a:off x="951500" y="2894110"/>
          <a:ext cx="18679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2633"/>
                <a:gridCol w="1245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0" dirty="0" smtClean="0"/>
                        <a:t>5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int</a:t>
                      </a:r>
                      <a:r>
                        <a:rPr lang="en-ID" dirty="0" smtClean="0"/>
                        <a:t> S [6]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36035"/>
              </p:ext>
            </p:extLst>
          </p:nvPr>
        </p:nvGraphicFramePr>
        <p:xfrm>
          <a:off x="571501" y="1690688"/>
          <a:ext cx="2160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Elbow Connector 4"/>
          <p:cNvCxnSpPr/>
          <p:nvPr/>
        </p:nvCxnSpPr>
        <p:spPr>
          <a:xfrm rot="16200000" flipH="1">
            <a:off x="1734897" y="2522297"/>
            <a:ext cx="102601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0603" y="2199131"/>
            <a:ext cx="1930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X</a:t>
            </a:r>
            <a:r>
              <a:rPr lang="en-ID" dirty="0" smtClean="0"/>
              <a:t> </a:t>
            </a:r>
            <a:r>
              <a:rPr lang="en-ID" dirty="0" err="1" smtClean="0"/>
              <a:t>berisi</a:t>
            </a:r>
            <a:r>
              <a:rPr lang="en-ID" dirty="0" smtClean="0"/>
              <a:t> integer 89, </a:t>
            </a:r>
            <a:r>
              <a:rPr lang="en-ID" dirty="0" err="1" smtClean="0"/>
              <a:t>di</a:t>
            </a:r>
            <a:r>
              <a:rPr lang="en-ID" b="1" dirty="0" err="1" smtClean="0"/>
              <a:t>push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b="1" dirty="0" smtClean="0"/>
              <a:t>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07858"/>
              </p:ext>
            </p:extLst>
          </p:nvPr>
        </p:nvGraphicFramePr>
        <p:xfrm>
          <a:off x="6451600" y="2192866"/>
          <a:ext cx="21600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00"/>
                <a:gridCol w="14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0" dirty="0" smtClean="0"/>
                        <a:t>5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int</a:t>
                      </a:r>
                      <a:r>
                        <a:rPr lang="en-ID" dirty="0" smtClean="0"/>
                        <a:t> S [6]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87478"/>
              </p:ext>
            </p:extLst>
          </p:nvPr>
        </p:nvGraphicFramePr>
        <p:xfrm>
          <a:off x="9159241" y="3672840"/>
          <a:ext cx="2476500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8250"/>
                <a:gridCol w="12382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Skema</a:t>
                      </a:r>
                      <a:r>
                        <a:rPr lang="en-ID" dirty="0" smtClean="0"/>
                        <a:t>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Ukuran</a:t>
                      </a:r>
                      <a:r>
                        <a:rPr lang="en-ID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054600" y="3198517"/>
            <a:ext cx="104140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8331200" y="3719217"/>
            <a:ext cx="609600" cy="2540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31200" y="5041136"/>
            <a:ext cx="3512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Top</a:t>
            </a:r>
            <a:r>
              <a:rPr lang="en-ID" dirty="0" smtClean="0"/>
              <a:t> </a:t>
            </a:r>
            <a:r>
              <a:rPr lang="en-ID" dirty="0" err="1" smtClean="0"/>
              <a:t>berubah</a:t>
            </a:r>
            <a:r>
              <a:rPr lang="en-ID" dirty="0" smtClean="0"/>
              <a:t> </a:t>
            </a:r>
            <a:r>
              <a:rPr lang="en-ID" dirty="0" err="1" smtClean="0"/>
              <a:t>menjadi</a:t>
            </a:r>
            <a:r>
              <a:rPr lang="en-ID" dirty="0" smtClean="0"/>
              <a:t> 1, </a:t>
            </a:r>
            <a:r>
              <a:rPr lang="en-ID" dirty="0" err="1" smtClean="0"/>
              <a:t>karena</a:t>
            </a:r>
            <a:r>
              <a:rPr lang="en-ID" dirty="0" smtClean="0"/>
              <a:t> </a:t>
            </a:r>
            <a:r>
              <a:rPr lang="en-ID" dirty="0" err="1" smtClean="0"/>
              <a:t>ada</a:t>
            </a:r>
            <a:r>
              <a:rPr lang="en-ID" dirty="0" smtClean="0"/>
              <a:t> 1 </a:t>
            </a:r>
            <a:r>
              <a:rPr lang="en-ID" dirty="0" err="1" smtClean="0"/>
              <a:t>elemen</a:t>
            </a:r>
            <a:r>
              <a:rPr lang="en-ID" dirty="0" smtClean="0"/>
              <a:t> </a:t>
            </a:r>
            <a:r>
              <a:rPr lang="en-ID" dirty="0" err="1" smtClean="0"/>
              <a:t>lagi</a:t>
            </a:r>
            <a:r>
              <a:rPr lang="en-ID" dirty="0" smtClean="0"/>
              <a:t> yang </a:t>
            </a:r>
            <a:r>
              <a:rPr lang="en-ID" dirty="0" err="1" smtClean="0"/>
              <a:t>dimasukan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stack (array </a:t>
            </a:r>
            <a:r>
              <a:rPr lang="en-ID" dirty="0" err="1" smtClean="0"/>
              <a:t>indeks</a:t>
            </a:r>
            <a:r>
              <a:rPr lang="en-ID" dirty="0" smtClean="0"/>
              <a:t> ke-1)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2450603" y="4773672"/>
            <a:ext cx="609600" cy="2540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0921"/>
              </p:ext>
            </p:extLst>
          </p:nvPr>
        </p:nvGraphicFramePr>
        <p:xfrm>
          <a:off x="3143250" y="4395361"/>
          <a:ext cx="2476500" cy="1107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8250"/>
                <a:gridCol w="1238250"/>
              </a:tblGrid>
              <a:tr h="141966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Skema</a:t>
                      </a:r>
                      <a:r>
                        <a:rPr lang="en-ID" dirty="0" smtClean="0"/>
                        <a:t>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Ukuran</a:t>
                      </a:r>
                      <a:r>
                        <a:rPr lang="en-ID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: </a:t>
            </a:r>
            <a:r>
              <a:rPr lang="en-ID" b="1" dirty="0"/>
              <a:t>PUSH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Stack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564439"/>
              </p:ext>
            </p:extLst>
          </p:nvPr>
        </p:nvGraphicFramePr>
        <p:xfrm>
          <a:off x="951500" y="2894110"/>
          <a:ext cx="18679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2633"/>
                <a:gridCol w="1245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0" dirty="0" smtClean="0"/>
                        <a:t>5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int</a:t>
                      </a:r>
                      <a:r>
                        <a:rPr lang="en-ID" dirty="0" smtClean="0"/>
                        <a:t> S [6]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85758"/>
              </p:ext>
            </p:extLst>
          </p:nvPr>
        </p:nvGraphicFramePr>
        <p:xfrm>
          <a:off x="571501" y="1690688"/>
          <a:ext cx="2160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Elbow Connector 4"/>
          <p:cNvCxnSpPr/>
          <p:nvPr/>
        </p:nvCxnSpPr>
        <p:spPr>
          <a:xfrm rot="16200000" flipH="1">
            <a:off x="1734897" y="2522297"/>
            <a:ext cx="102601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0603" y="2199131"/>
            <a:ext cx="1930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X</a:t>
            </a:r>
            <a:r>
              <a:rPr lang="en-ID" dirty="0" smtClean="0"/>
              <a:t> </a:t>
            </a:r>
            <a:r>
              <a:rPr lang="en-ID" dirty="0" err="1" smtClean="0"/>
              <a:t>berisi</a:t>
            </a:r>
            <a:r>
              <a:rPr lang="en-ID" dirty="0" smtClean="0"/>
              <a:t> integer 45, </a:t>
            </a:r>
            <a:r>
              <a:rPr lang="en-ID" dirty="0" err="1" smtClean="0"/>
              <a:t>di</a:t>
            </a:r>
            <a:r>
              <a:rPr lang="en-ID" b="1" dirty="0" err="1" smtClean="0"/>
              <a:t>push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b="1" dirty="0" smtClean="0"/>
              <a:t>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358053"/>
              </p:ext>
            </p:extLst>
          </p:nvPr>
        </p:nvGraphicFramePr>
        <p:xfrm>
          <a:off x="6451600" y="2192866"/>
          <a:ext cx="21600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00"/>
                <a:gridCol w="14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0" dirty="0" smtClean="0"/>
                        <a:t>5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int</a:t>
                      </a:r>
                      <a:r>
                        <a:rPr lang="en-ID" dirty="0" smtClean="0"/>
                        <a:t> S [6]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504641"/>
              </p:ext>
            </p:extLst>
          </p:nvPr>
        </p:nvGraphicFramePr>
        <p:xfrm>
          <a:off x="9159241" y="3672840"/>
          <a:ext cx="2476500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8250"/>
                <a:gridCol w="12382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Skema</a:t>
                      </a:r>
                      <a:r>
                        <a:rPr lang="en-ID" dirty="0" smtClean="0"/>
                        <a:t>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Ukuran</a:t>
                      </a:r>
                      <a:r>
                        <a:rPr lang="en-ID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054600" y="3198517"/>
            <a:ext cx="104140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8331200" y="3395367"/>
            <a:ext cx="609600" cy="2540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31200" y="5041136"/>
            <a:ext cx="3512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Top</a:t>
            </a:r>
            <a:r>
              <a:rPr lang="en-ID" dirty="0" smtClean="0"/>
              <a:t> </a:t>
            </a:r>
            <a:r>
              <a:rPr lang="en-ID" dirty="0" err="1" smtClean="0"/>
              <a:t>berubah</a:t>
            </a:r>
            <a:r>
              <a:rPr lang="en-ID" dirty="0" smtClean="0"/>
              <a:t> </a:t>
            </a:r>
            <a:r>
              <a:rPr lang="en-ID" dirty="0" err="1" smtClean="0"/>
              <a:t>menjadi</a:t>
            </a:r>
            <a:r>
              <a:rPr lang="en-ID" dirty="0" smtClean="0"/>
              <a:t> 2, </a:t>
            </a:r>
            <a:r>
              <a:rPr lang="en-ID" dirty="0" err="1" smtClean="0"/>
              <a:t>karena</a:t>
            </a:r>
            <a:r>
              <a:rPr lang="en-ID" dirty="0" smtClean="0"/>
              <a:t> </a:t>
            </a:r>
            <a:r>
              <a:rPr lang="en-ID" dirty="0" err="1" smtClean="0"/>
              <a:t>ada</a:t>
            </a:r>
            <a:r>
              <a:rPr lang="en-ID" dirty="0" smtClean="0"/>
              <a:t> 1 </a:t>
            </a:r>
            <a:r>
              <a:rPr lang="en-ID" dirty="0" err="1" smtClean="0"/>
              <a:t>elemen</a:t>
            </a:r>
            <a:r>
              <a:rPr lang="en-ID" dirty="0" smtClean="0"/>
              <a:t> </a:t>
            </a:r>
            <a:r>
              <a:rPr lang="en-ID" dirty="0" err="1" smtClean="0"/>
              <a:t>lagi</a:t>
            </a:r>
            <a:r>
              <a:rPr lang="en-ID" dirty="0" smtClean="0"/>
              <a:t> yang </a:t>
            </a:r>
            <a:r>
              <a:rPr lang="en-ID" dirty="0" err="1" smtClean="0"/>
              <a:t>dimasukan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stack (array </a:t>
            </a:r>
            <a:r>
              <a:rPr lang="en-ID" dirty="0" err="1" smtClean="0"/>
              <a:t>indeks</a:t>
            </a:r>
            <a:r>
              <a:rPr lang="en-ID" dirty="0" smtClean="0"/>
              <a:t> ke-2)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2450603" y="4430772"/>
            <a:ext cx="609600" cy="2540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521909"/>
              </p:ext>
            </p:extLst>
          </p:nvPr>
        </p:nvGraphicFramePr>
        <p:xfrm>
          <a:off x="3143250" y="4395361"/>
          <a:ext cx="2476500" cy="1107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8250"/>
                <a:gridCol w="1238250"/>
              </a:tblGrid>
              <a:tr h="141966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Skema</a:t>
                      </a:r>
                      <a:r>
                        <a:rPr lang="en-ID" dirty="0" smtClean="0"/>
                        <a:t>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Ukuran</a:t>
                      </a:r>
                      <a:r>
                        <a:rPr lang="en-ID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9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: </a:t>
            </a:r>
            <a:r>
              <a:rPr lang="en-ID" b="1" dirty="0" smtClean="0"/>
              <a:t>POP </a:t>
            </a:r>
            <a:r>
              <a:rPr lang="en-ID" dirty="0" err="1" smtClean="0"/>
              <a:t>Elemen</a:t>
            </a:r>
            <a:r>
              <a:rPr lang="en-ID" dirty="0" smtClean="0"/>
              <a:t> Dari Stack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62814"/>
              </p:ext>
            </p:extLst>
          </p:nvPr>
        </p:nvGraphicFramePr>
        <p:xfrm>
          <a:off x="951500" y="2894110"/>
          <a:ext cx="18679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2633"/>
                <a:gridCol w="1245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0" dirty="0" smtClean="0"/>
                        <a:t>5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int</a:t>
                      </a:r>
                      <a:r>
                        <a:rPr lang="en-ID" dirty="0" smtClean="0"/>
                        <a:t> S [6]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1777367"/>
            <a:ext cx="308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dirty="0" err="1" smtClean="0"/>
              <a:t>Elemen</a:t>
            </a:r>
            <a:r>
              <a:rPr lang="en-ID" sz="2400" dirty="0" smtClean="0"/>
              <a:t> </a:t>
            </a:r>
            <a:r>
              <a:rPr lang="en-ID" sz="2400" dirty="0" err="1" smtClean="0"/>
              <a:t>berisi</a:t>
            </a:r>
            <a:r>
              <a:rPr lang="en-ID" sz="2400" dirty="0" smtClean="0"/>
              <a:t> </a:t>
            </a:r>
            <a:r>
              <a:rPr lang="en-ID" sz="2400" b="1" dirty="0" smtClean="0"/>
              <a:t>45</a:t>
            </a:r>
            <a:r>
              <a:rPr lang="en-ID" sz="2400" dirty="0" smtClean="0"/>
              <a:t>, </a:t>
            </a:r>
            <a:r>
              <a:rPr lang="en-ID" sz="2400" dirty="0" err="1" smtClean="0"/>
              <a:t>di</a:t>
            </a:r>
            <a:r>
              <a:rPr lang="en-ID" sz="2400" b="1" dirty="0" err="1" smtClean="0"/>
              <a:t>pop</a:t>
            </a:r>
            <a:r>
              <a:rPr lang="en-ID" sz="2400" dirty="0" smtClean="0"/>
              <a:t> </a:t>
            </a:r>
            <a:r>
              <a:rPr lang="en-ID" sz="2400" dirty="0" err="1" smtClean="0"/>
              <a:t>dari</a:t>
            </a:r>
            <a:r>
              <a:rPr lang="en-ID" sz="2400" dirty="0" smtClean="0"/>
              <a:t> </a:t>
            </a:r>
            <a:r>
              <a:rPr lang="en-ID" sz="2400" b="1" dirty="0" smtClean="0"/>
              <a:t>S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60966"/>
              </p:ext>
            </p:extLst>
          </p:nvPr>
        </p:nvGraphicFramePr>
        <p:xfrm>
          <a:off x="6451600" y="2192866"/>
          <a:ext cx="21600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00"/>
                <a:gridCol w="14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0" dirty="0" smtClean="0"/>
                        <a:t>5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int</a:t>
                      </a:r>
                      <a:r>
                        <a:rPr lang="en-ID" dirty="0" smtClean="0"/>
                        <a:t> S [6]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95931"/>
              </p:ext>
            </p:extLst>
          </p:nvPr>
        </p:nvGraphicFramePr>
        <p:xfrm>
          <a:off x="9159241" y="3672840"/>
          <a:ext cx="2476500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8250"/>
                <a:gridCol w="12382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Skema</a:t>
                      </a:r>
                      <a:r>
                        <a:rPr lang="en-ID" dirty="0" smtClean="0"/>
                        <a:t>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Ukuran</a:t>
                      </a:r>
                      <a:r>
                        <a:rPr lang="en-ID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054600" y="3198517"/>
            <a:ext cx="104140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8331200" y="3719217"/>
            <a:ext cx="609600" cy="2540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31200" y="5041136"/>
            <a:ext cx="3512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Top</a:t>
            </a:r>
            <a:r>
              <a:rPr lang="en-ID" dirty="0" smtClean="0"/>
              <a:t> </a:t>
            </a:r>
            <a:r>
              <a:rPr lang="en-ID" dirty="0" err="1" smtClean="0"/>
              <a:t>berubah</a:t>
            </a:r>
            <a:r>
              <a:rPr lang="en-ID" dirty="0" smtClean="0"/>
              <a:t> </a:t>
            </a:r>
            <a:r>
              <a:rPr lang="en-ID" dirty="0" err="1" smtClean="0"/>
              <a:t>menjadi</a:t>
            </a:r>
            <a:r>
              <a:rPr lang="en-ID" dirty="0" smtClean="0"/>
              <a:t> 1, </a:t>
            </a:r>
            <a:r>
              <a:rPr lang="en-ID" dirty="0" err="1" smtClean="0"/>
              <a:t>karena</a:t>
            </a:r>
            <a:r>
              <a:rPr lang="en-ID" dirty="0" smtClean="0"/>
              <a:t> </a:t>
            </a:r>
            <a:r>
              <a:rPr lang="en-ID" dirty="0" err="1" smtClean="0"/>
              <a:t>ada</a:t>
            </a:r>
            <a:r>
              <a:rPr lang="en-ID" dirty="0" smtClean="0"/>
              <a:t> 1 </a:t>
            </a:r>
            <a:r>
              <a:rPr lang="en-ID" dirty="0" err="1" smtClean="0"/>
              <a:t>elemen</a:t>
            </a:r>
            <a:r>
              <a:rPr lang="en-ID" dirty="0" smtClean="0"/>
              <a:t> </a:t>
            </a:r>
            <a:r>
              <a:rPr lang="en-ID" dirty="0" err="1" smtClean="0"/>
              <a:t>diambil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stack (array </a:t>
            </a:r>
            <a:r>
              <a:rPr lang="en-ID" dirty="0" err="1" smtClean="0"/>
              <a:t>indeks</a:t>
            </a:r>
            <a:r>
              <a:rPr lang="en-ID" dirty="0" smtClean="0"/>
              <a:t> ke-2)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2450603" y="4062472"/>
            <a:ext cx="609600" cy="2540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06312"/>
              </p:ext>
            </p:extLst>
          </p:nvPr>
        </p:nvGraphicFramePr>
        <p:xfrm>
          <a:off x="3143250" y="4395361"/>
          <a:ext cx="2476500" cy="1107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8250"/>
                <a:gridCol w="1238250"/>
              </a:tblGrid>
              <a:tr h="141966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Skema</a:t>
                      </a:r>
                      <a:r>
                        <a:rPr lang="en-ID" dirty="0" smtClean="0"/>
                        <a:t>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Ukuran</a:t>
                      </a:r>
                      <a:r>
                        <a:rPr lang="en-ID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4418"/>
              </p:ext>
            </p:extLst>
          </p:nvPr>
        </p:nvGraphicFramePr>
        <p:xfrm>
          <a:off x="8420102" y="1319848"/>
          <a:ext cx="2160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Elbow Connector 14"/>
          <p:cNvCxnSpPr>
            <a:stCxn id="7" idx="0"/>
            <a:endCxn id="14" idx="1"/>
          </p:cNvCxnSpPr>
          <p:nvPr/>
        </p:nvCxnSpPr>
        <p:spPr>
          <a:xfrm rot="5400000" flipH="1" flipV="1">
            <a:off x="7632052" y="1404816"/>
            <a:ext cx="687598" cy="8885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: </a:t>
            </a:r>
            <a:r>
              <a:rPr lang="en-ID" b="1" dirty="0" smtClean="0"/>
              <a:t>POP </a:t>
            </a:r>
            <a:r>
              <a:rPr lang="en-ID" dirty="0" err="1" smtClean="0"/>
              <a:t>Elemen</a:t>
            </a:r>
            <a:r>
              <a:rPr lang="en-ID" dirty="0" smtClean="0"/>
              <a:t> Dari Stack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32118"/>
              </p:ext>
            </p:extLst>
          </p:nvPr>
        </p:nvGraphicFramePr>
        <p:xfrm>
          <a:off x="951500" y="2894110"/>
          <a:ext cx="18679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2633"/>
                <a:gridCol w="1245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0" dirty="0" smtClean="0"/>
                        <a:t>5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int</a:t>
                      </a:r>
                      <a:r>
                        <a:rPr lang="en-ID" dirty="0" smtClean="0"/>
                        <a:t> S [6]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1777367"/>
            <a:ext cx="308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dirty="0" err="1" smtClean="0"/>
              <a:t>Elemen</a:t>
            </a:r>
            <a:r>
              <a:rPr lang="en-ID" sz="2400" dirty="0" smtClean="0"/>
              <a:t> </a:t>
            </a:r>
            <a:r>
              <a:rPr lang="en-ID" sz="2400" dirty="0" err="1" smtClean="0"/>
              <a:t>berisi</a:t>
            </a:r>
            <a:r>
              <a:rPr lang="en-ID" sz="2400" dirty="0" smtClean="0"/>
              <a:t> </a:t>
            </a:r>
            <a:r>
              <a:rPr lang="en-ID" sz="2400" b="1" dirty="0"/>
              <a:t>5</a:t>
            </a:r>
            <a:r>
              <a:rPr lang="en-ID" sz="2400" b="1" dirty="0" smtClean="0"/>
              <a:t>5</a:t>
            </a:r>
            <a:r>
              <a:rPr lang="en-ID" sz="2400" dirty="0" smtClean="0"/>
              <a:t>, </a:t>
            </a:r>
            <a:r>
              <a:rPr lang="en-ID" sz="2400" dirty="0" err="1" smtClean="0"/>
              <a:t>di</a:t>
            </a:r>
            <a:r>
              <a:rPr lang="en-ID" sz="2400" b="1" dirty="0" err="1" smtClean="0"/>
              <a:t>pop</a:t>
            </a:r>
            <a:r>
              <a:rPr lang="en-ID" sz="2400" dirty="0" smtClean="0"/>
              <a:t> </a:t>
            </a:r>
            <a:r>
              <a:rPr lang="en-ID" sz="2400" dirty="0" err="1" smtClean="0"/>
              <a:t>dari</a:t>
            </a:r>
            <a:r>
              <a:rPr lang="en-ID" sz="2400" dirty="0" smtClean="0"/>
              <a:t> </a:t>
            </a:r>
            <a:r>
              <a:rPr lang="en-ID" sz="2400" b="1" dirty="0" smtClean="0"/>
              <a:t>S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03177"/>
              </p:ext>
            </p:extLst>
          </p:nvPr>
        </p:nvGraphicFramePr>
        <p:xfrm>
          <a:off x="4953000" y="2880463"/>
          <a:ext cx="21600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00"/>
                <a:gridCol w="14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0" dirty="0" smtClean="0"/>
                        <a:t>5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int</a:t>
                      </a:r>
                      <a:r>
                        <a:rPr lang="en-ID" dirty="0" smtClean="0"/>
                        <a:t> S [6]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40867"/>
              </p:ext>
            </p:extLst>
          </p:nvPr>
        </p:nvGraphicFramePr>
        <p:xfrm>
          <a:off x="4857750" y="5641340"/>
          <a:ext cx="2476500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8250"/>
                <a:gridCol w="12382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Skema</a:t>
                      </a:r>
                      <a:r>
                        <a:rPr lang="en-ID" dirty="0" smtClean="0"/>
                        <a:t>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Ukuran</a:t>
                      </a:r>
                      <a:r>
                        <a:rPr lang="en-ID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670300" y="3719217"/>
            <a:ext cx="104140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6819900" y="4800514"/>
            <a:ext cx="609600" cy="2540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2432050" y="4443472"/>
            <a:ext cx="609600" cy="2540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169652"/>
              </p:ext>
            </p:extLst>
          </p:nvPr>
        </p:nvGraphicFramePr>
        <p:xfrm>
          <a:off x="787400" y="5623560"/>
          <a:ext cx="2476500" cy="1107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8250"/>
                <a:gridCol w="1238250"/>
              </a:tblGrid>
              <a:tr h="141966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Skema</a:t>
                      </a:r>
                      <a:r>
                        <a:rPr lang="en-ID" dirty="0" smtClean="0"/>
                        <a:t>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Ukuran</a:t>
                      </a:r>
                      <a:r>
                        <a:rPr lang="en-ID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82402"/>
              </p:ext>
            </p:extLst>
          </p:nvPr>
        </p:nvGraphicFramePr>
        <p:xfrm>
          <a:off x="6362200" y="1591947"/>
          <a:ext cx="2160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Elbow Connector 14"/>
          <p:cNvCxnSpPr>
            <a:stCxn id="7" idx="0"/>
            <a:endCxn id="14" idx="1"/>
          </p:cNvCxnSpPr>
          <p:nvPr/>
        </p:nvCxnSpPr>
        <p:spPr>
          <a:xfrm rot="5400000" flipH="1" flipV="1">
            <a:off x="5646052" y="2164315"/>
            <a:ext cx="1103096" cy="3292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7620000" y="3795772"/>
            <a:ext cx="104140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627911"/>
              </p:ext>
            </p:extLst>
          </p:nvPr>
        </p:nvGraphicFramePr>
        <p:xfrm>
          <a:off x="8756650" y="2880463"/>
          <a:ext cx="21600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00"/>
                <a:gridCol w="14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0" dirty="0" smtClean="0"/>
                        <a:t>5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int</a:t>
                      </a:r>
                      <a:r>
                        <a:rPr lang="en-ID" dirty="0" smtClean="0"/>
                        <a:t> S [6]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912038"/>
              </p:ext>
            </p:extLst>
          </p:nvPr>
        </p:nvGraphicFramePr>
        <p:xfrm>
          <a:off x="8661400" y="5641340"/>
          <a:ext cx="2476500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8250"/>
                <a:gridCol w="12382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Skema</a:t>
                      </a:r>
                      <a:r>
                        <a:rPr lang="en-ID" dirty="0" smtClean="0"/>
                        <a:t>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Ukuran</a:t>
                      </a:r>
                      <a:r>
                        <a:rPr lang="en-ID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503250"/>
              </p:ext>
            </p:extLst>
          </p:nvPr>
        </p:nvGraphicFramePr>
        <p:xfrm>
          <a:off x="9937250" y="1509716"/>
          <a:ext cx="2160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Elbow Connector 20"/>
          <p:cNvCxnSpPr>
            <a:stCxn id="17" idx="0"/>
            <a:endCxn id="20" idx="1"/>
          </p:cNvCxnSpPr>
          <p:nvPr/>
        </p:nvCxnSpPr>
        <p:spPr>
          <a:xfrm rot="5400000" flipH="1" flipV="1">
            <a:off x="9294287" y="2237500"/>
            <a:ext cx="1185327" cy="1006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6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: </a:t>
            </a:r>
            <a:r>
              <a:rPr lang="en-ID" b="1" dirty="0"/>
              <a:t>PUSH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Stack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986968"/>
              </p:ext>
            </p:extLst>
          </p:nvPr>
        </p:nvGraphicFramePr>
        <p:xfrm>
          <a:off x="951500" y="2894110"/>
          <a:ext cx="18679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2633"/>
                <a:gridCol w="1245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0" dirty="0" smtClean="0"/>
                        <a:t>5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int</a:t>
                      </a:r>
                      <a:r>
                        <a:rPr lang="en-ID" dirty="0" smtClean="0"/>
                        <a:t> S [6]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501" y="1690688"/>
          <a:ext cx="2160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Elbow Connector 4"/>
          <p:cNvCxnSpPr/>
          <p:nvPr/>
        </p:nvCxnSpPr>
        <p:spPr>
          <a:xfrm rot="16200000" flipH="1">
            <a:off x="1734897" y="2522297"/>
            <a:ext cx="102601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0603" y="2199131"/>
            <a:ext cx="1930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X</a:t>
            </a:r>
            <a:r>
              <a:rPr lang="en-ID" dirty="0" smtClean="0"/>
              <a:t> </a:t>
            </a:r>
            <a:r>
              <a:rPr lang="en-ID" dirty="0" err="1" smtClean="0"/>
              <a:t>berisi</a:t>
            </a:r>
            <a:r>
              <a:rPr lang="en-ID" dirty="0" smtClean="0"/>
              <a:t> integer 89, </a:t>
            </a:r>
            <a:r>
              <a:rPr lang="en-ID" dirty="0" err="1" smtClean="0"/>
              <a:t>di</a:t>
            </a:r>
            <a:r>
              <a:rPr lang="en-ID" b="1" dirty="0" err="1" smtClean="0"/>
              <a:t>push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b="1" dirty="0" smtClean="0"/>
              <a:t>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23030"/>
              </p:ext>
            </p:extLst>
          </p:nvPr>
        </p:nvGraphicFramePr>
        <p:xfrm>
          <a:off x="6451600" y="2192866"/>
          <a:ext cx="21600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00"/>
                <a:gridCol w="14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0" dirty="0" smtClean="0"/>
                        <a:t>5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int</a:t>
                      </a:r>
                      <a:r>
                        <a:rPr lang="en-ID" dirty="0" smtClean="0"/>
                        <a:t> S [6]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26922"/>
              </p:ext>
            </p:extLst>
          </p:nvPr>
        </p:nvGraphicFramePr>
        <p:xfrm>
          <a:off x="9159241" y="3672840"/>
          <a:ext cx="2476500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8250"/>
                <a:gridCol w="12382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Skema</a:t>
                      </a:r>
                      <a:r>
                        <a:rPr lang="en-ID" dirty="0" smtClean="0"/>
                        <a:t>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Ukuran</a:t>
                      </a:r>
                      <a:r>
                        <a:rPr lang="en-ID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054600" y="3198517"/>
            <a:ext cx="104140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8331200" y="4100217"/>
            <a:ext cx="609600" cy="2540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31200" y="5041136"/>
            <a:ext cx="3512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Top</a:t>
            </a:r>
            <a:r>
              <a:rPr lang="en-ID" dirty="0" smtClean="0"/>
              <a:t> </a:t>
            </a:r>
            <a:r>
              <a:rPr lang="en-ID" dirty="0" err="1" smtClean="0"/>
              <a:t>berubah</a:t>
            </a:r>
            <a:r>
              <a:rPr lang="en-ID" dirty="0" smtClean="0"/>
              <a:t> </a:t>
            </a:r>
            <a:r>
              <a:rPr lang="en-ID" dirty="0" err="1" smtClean="0"/>
              <a:t>menjadi</a:t>
            </a:r>
            <a:r>
              <a:rPr lang="en-ID" dirty="0" smtClean="0"/>
              <a:t> 0, </a:t>
            </a:r>
            <a:r>
              <a:rPr lang="en-ID" dirty="0" err="1" smtClean="0"/>
              <a:t>karena</a:t>
            </a:r>
            <a:r>
              <a:rPr lang="en-ID" dirty="0" smtClean="0"/>
              <a:t> </a:t>
            </a:r>
            <a:r>
              <a:rPr lang="en-ID" dirty="0" err="1" smtClean="0"/>
              <a:t>ada</a:t>
            </a:r>
            <a:r>
              <a:rPr lang="en-ID" dirty="0" smtClean="0"/>
              <a:t> 1 </a:t>
            </a:r>
            <a:r>
              <a:rPr lang="en-ID" dirty="0" err="1" smtClean="0"/>
              <a:t>elemen</a:t>
            </a:r>
            <a:r>
              <a:rPr lang="en-ID" dirty="0" smtClean="0"/>
              <a:t> </a:t>
            </a:r>
            <a:r>
              <a:rPr lang="en-ID" dirty="0" err="1" smtClean="0"/>
              <a:t>lagi</a:t>
            </a:r>
            <a:r>
              <a:rPr lang="en-ID" dirty="0" smtClean="0"/>
              <a:t> yang </a:t>
            </a:r>
            <a:r>
              <a:rPr lang="en-ID" dirty="0" err="1" smtClean="0"/>
              <a:t>dimasukan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stack (array </a:t>
            </a:r>
            <a:r>
              <a:rPr lang="en-ID" dirty="0" err="1" smtClean="0"/>
              <a:t>indeks</a:t>
            </a:r>
            <a:r>
              <a:rPr lang="en-ID" dirty="0" smtClean="0"/>
              <a:t> ke-0)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34640"/>
              </p:ext>
            </p:extLst>
          </p:nvPr>
        </p:nvGraphicFramePr>
        <p:xfrm>
          <a:off x="3143250" y="4395361"/>
          <a:ext cx="2476500" cy="1107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8250"/>
                <a:gridCol w="1238250"/>
              </a:tblGrid>
              <a:tr h="141966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Skema</a:t>
                      </a:r>
                      <a:r>
                        <a:rPr lang="en-ID" dirty="0" smtClean="0"/>
                        <a:t>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Ukuran</a:t>
                      </a:r>
                      <a:r>
                        <a:rPr lang="en-ID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76460"/>
              </p:ext>
            </p:extLst>
          </p:nvPr>
        </p:nvGraphicFramePr>
        <p:xfrm>
          <a:off x="9099050" y="1505268"/>
          <a:ext cx="2160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Implementasi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Menerapkan</a:t>
            </a:r>
            <a:r>
              <a:rPr lang="en-ID" dirty="0" smtClean="0"/>
              <a:t> </a:t>
            </a:r>
            <a:r>
              <a:rPr lang="en-ID" b="1" dirty="0" smtClean="0"/>
              <a:t>Stack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b="1" dirty="0" smtClean="0"/>
              <a:t>Array</a:t>
            </a:r>
            <a:r>
              <a:rPr lang="en-ID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3412"/>
            <a:ext cx="10625588" cy="38877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11355" y="2506702"/>
            <a:ext cx="262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>
                <a:solidFill>
                  <a:srgbClr val="FFC000"/>
                </a:solidFill>
              </a:rPr>
              <a:t>menentukan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dirty="0" err="1" smtClean="0">
                <a:solidFill>
                  <a:srgbClr val="FFC000"/>
                </a:solidFill>
              </a:rPr>
              <a:t>ukuran</a:t>
            </a:r>
            <a:r>
              <a:rPr lang="en-ID" dirty="0" smtClean="0">
                <a:solidFill>
                  <a:srgbClr val="FFC000"/>
                </a:solidFill>
              </a:rPr>
              <a:t> Stack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458088" y="2644814"/>
            <a:ext cx="1638300" cy="127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877855" y="4412180"/>
            <a:ext cx="1638300" cy="127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16155" y="4291014"/>
            <a:ext cx="260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>
                <a:solidFill>
                  <a:srgbClr val="FFC000"/>
                </a:solidFill>
              </a:rPr>
              <a:t>Deklarasi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dirty="0" err="1" smtClean="0">
                <a:solidFill>
                  <a:srgbClr val="FFC000"/>
                </a:solidFill>
              </a:rPr>
              <a:t>variabel</a:t>
            </a:r>
            <a:r>
              <a:rPr lang="en-ID" dirty="0" smtClean="0">
                <a:solidFill>
                  <a:srgbClr val="FFC000"/>
                </a:solidFill>
              </a:rPr>
              <a:t> Top &amp; X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877855" y="4131231"/>
            <a:ext cx="1638300" cy="127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16155" y="4010065"/>
            <a:ext cx="255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>
                <a:solidFill>
                  <a:srgbClr val="FFC000"/>
                </a:solidFill>
              </a:rPr>
              <a:t>Deklarasi</a:t>
            </a:r>
            <a:r>
              <a:rPr lang="en-ID" dirty="0" smtClean="0">
                <a:solidFill>
                  <a:srgbClr val="FFC000"/>
                </a:solidFill>
              </a:rPr>
              <a:t> Stack </a:t>
            </a:r>
            <a:r>
              <a:rPr lang="en-ID" dirty="0" err="1" smtClean="0">
                <a:solidFill>
                  <a:srgbClr val="FFC000"/>
                </a:solidFill>
              </a:rPr>
              <a:t>dari</a:t>
            </a:r>
            <a:r>
              <a:rPr lang="en-ID" dirty="0" smtClean="0">
                <a:solidFill>
                  <a:srgbClr val="FFC000"/>
                </a:solidFill>
              </a:rPr>
              <a:t> Array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573055" y="5014677"/>
            <a:ext cx="1638300" cy="127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11355" y="4893511"/>
            <a:ext cx="171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>
                <a:solidFill>
                  <a:srgbClr val="FFC000"/>
                </a:solidFill>
              </a:rPr>
              <a:t>Inisialisasi</a:t>
            </a:r>
            <a:r>
              <a:rPr lang="en-ID" dirty="0" smtClean="0">
                <a:solidFill>
                  <a:srgbClr val="FFC000"/>
                </a:solidFill>
              </a:rPr>
              <a:t> Stack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b="1" dirty="0" smtClean="0"/>
              <a:t>Push</a:t>
            </a:r>
            <a:r>
              <a:rPr lang="en-ID" dirty="0" smtClean="0"/>
              <a:t> </a:t>
            </a:r>
            <a:r>
              <a:rPr lang="en-ID" dirty="0" err="1" smtClean="0"/>
              <a:t>elemen</a:t>
            </a:r>
            <a:r>
              <a:rPr lang="en-ID" dirty="0" smtClean="0"/>
              <a:t> </a:t>
            </a:r>
            <a:r>
              <a:rPr lang="en-ID" b="1" dirty="0" smtClean="0"/>
              <a:t>Stack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0400"/>
            <a:ext cx="9788912" cy="46736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522255" y="2601677"/>
            <a:ext cx="1638300" cy="127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60555" y="2480511"/>
            <a:ext cx="394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>
                <a:solidFill>
                  <a:srgbClr val="FFC000"/>
                </a:solidFill>
              </a:rPr>
              <a:t>Nilai</a:t>
            </a:r>
            <a:r>
              <a:rPr lang="en-ID" dirty="0" smtClean="0">
                <a:solidFill>
                  <a:srgbClr val="FFC000"/>
                </a:solidFill>
              </a:rPr>
              <a:t> yang </a:t>
            </a:r>
            <a:r>
              <a:rPr lang="en-ID" dirty="0" err="1" smtClean="0">
                <a:solidFill>
                  <a:srgbClr val="FFC000"/>
                </a:solidFill>
              </a:rPr>
              <a:t>akan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dirty="0" err="1" smtClean="0">
                <a:solidFill>
                  <a:srgbClr val="FFC000"/>
                </a:solidFill>
              </a:rPr>
              <a:t>ditambahkan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dirty="0" err="1" smtClean="0">
                <a:solidFill>
                  <a:srgbClr val="FFC000"/>
                </a:solidFill>
              </a:rPr>
              <a:t>pada</a:t>
            </a:r>
            <a:r>
              <a:rPr lang="en-ID" dirty="0" smtClean="0">
                <a:solidFill>
                  <a:srgbClr val="FFC000"/>
                </a:solidFill>
              </a:rPr>
              <a:t> Stack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360455" y="3154006"/>
            <a:ext cx="1638300" cy="127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98755" y="3032840"/>
            <a:ext cx="345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>
                <a:solidFill>
                  <a:srgbClr val="FFC000"/>
                </a:solidFill>
              </a:rPr>
              <a:t>Mengecek</a:t>
            </a:r>
            <a:r>
              <a:rPr lang="en-ID" dirty="0" smtClean="0">
                <a:solidFill>
                  <a:srgbClr val="FFC000"/>
                </a:solidFill>
              </a:rPr>
              <a:t> Stack </a:t>
            </a:r>
            <a:r>
              <a:rPr lang="en-ID" dirty="0" err="1" smtClean="0">
                <a:solidFill>
                  <a:srgbClr val="FFC000"/>
                </a:solidFill>
              </a:rPr>
              <a:t>penuh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dirty="0" err="1" smtClean="0">
                <a:solidFill>
                  <a:srgbClr val="FFC000"/>
                </a:solidFill>
              </a:rPr>
              <a:t>atau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dirty="0" err="1" smtClean="0">
                <a:solidFill>
                  <a:srgbClr val="FFC000"/>
                </a:solidFill>
              </a:rPr>
              <a:t>tidak</a:t>
            </a:r>
            <a:r>
              <a:rPr lang="en-ID" dirty="0" smtClean="0">
                <a:solidFill>
                  <a:srgbClr val="FFC000"/>
                </a:solidFill>
              </a:rPr>
              <a:t>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576355" y="3977836"/>
            <a:ext cx="1638300" cy="127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14655" y="3856670"/>
            <a:ext cx="351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>
                <a:solidFill>
                  <a:srgbClr val="FFC000"/>
                </a:solidFill>
              </a:rPr>
              <a:t>Mengecek</a:t>
            </a:r>
            <a:r>
              <a:rPr lang="en-ID" dirty="0" smtClean="0">
                <a:solidFill>
                  <a:srgbClr val="FFC000"/>
                </a:solidFill>
              </a:rPr>
              <a:t> Stack </a:t>
            </a:r>
            <a:r>
              <a:rPr lang="en-ID" dirty="0" err="1" smtClean="0">
                <a:solidFill>
                  <a:srgbClr val="FFC000"/>
                </a:solidFill>
              </a:rPr>
              <a:t>kosong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dirty="0" err="1" smtClean="0">
                <a:solidFill>
                  <a:srgbClr val="FFC000"/>
                </a:solidFill>
              </a:rPr>
              <a:t>atau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dirty="0" err="1" smtClean="0">
                <a:solidFill>
                  <a:srgbClr val="FFC000"/>
                </a:solidFill>
              </a:rPr>
              <a:t>tidak</a:t>
            </a:r>
            <a:r>
              <a:rPr lang="en-ID" dirty="0" smtClean="0">
                <a:solidFill>
                  <a:srgbClr val="FFC000"/>
                </a:solidFill>
              </a:rPr>
              <a:t>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814355" y="4801666"/>
            <a:ext cx="1638300" cy="127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52655" y="4680500"/>
            <a:ext cx="200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>
                <a:solidFill>
                  <a:srgbClr val="FFC000"/>
                </a:solidFill>
              </a:rPr>
              <a:t>Merubah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dirty="0" err="1" smtClean="0">
                <a:solidFill>
                  <a:srgbClr val="FFC000"/>
                </a:solidFill>
              </a:rPr>
              <a:t>posisi</a:t>
            </a:r>
            <a:r>
              <a:rPr lang="en-ID" dirty="0" smtClean="0">
                <a:solidFill>
                  <a:srgbClr val="FFC000"/>
                </a:solidFill>
              </a:rPr>
              <a:t> top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en-ID" dirty="0" err="1" smtClean="0"/>
              <a:t>Apa</a:t>
            </a:r>
            <a:r>
              <a:rPr lang="en-ID" dirty="0" smtClean="0"/>
              <a:t> </a:t>
            </a:r>
            <a:r>
              <a:rPr lang="en-ID" dirty="0" err="1" smtClean="0"/>
              <a:t>itu</a:t>
            </a:r>
            <a:r>
              <a:rPr lang="en-ID" dirty="0" smtClean="0"/>
              <a:t> </a:t>
            </a:r>
            <a:r>
              <a:rPr lang="en-ID" b="1" dirty="0" smtClean="0"/>
              <a:t>STACK</a:t>
            </a:r>
            <a:r>
              <a:rPr lang="en-ID" dirty="0" smtClean="0"/>
              <a:t>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8"/>
          <a:stretch/>
        </p:blipFill>
        <p:spPr>
          <a:xfrm>
            <a:off x="1028700" y="1244599"/>
            <a:ext cx="10058400" cy="4254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6000" y="5499416"/>
            <a:ext cx="991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 dirty="0" smtClean="0"/>
              <a:t>Stack (</a:t>
            </a:r>
            <a:r>
              <a:rPr lang="en-ID" sz="2400" b="1" dirty="0" err="1" smtClean="0"/>
              <a:t>Tumpukan</a:t>
            </a:r>
            <a:r>
              <a:rPr lang="en-ID" sz="2400" dirty="0" smtClean="0"/>
              <a:t>) </a:t>
            </a:r>
            <a:r>
              <a:rPr lang="en-ID" sz="2400" dirty="0" err="1" smtClean="0"/>
              <a:t>adalah</a:t>
            </a:r>
            <a:r>
              <a:rPr lang="en-ID" sz="2400" dirty="0" smtClean="0"/>
              <a:t> </a:t>
            </a:r>
            <a:r>
              <a:rPr lang="en-ID" sz="2400" dirty="0" err="1" smtClean="0"/>
              <a:t>sekumpulan</a:t>
            </a:r>
            <a:r>
              <a:rPr lang="en-ID" sz="2400" dirty="0" smtClean="0"/>
              <a:t> </a:t>
            </a:r>
            <a:r>
              <a:rPr lang="en-ID" sz="2400" dirty="0" err="1" smtClean="0"/>
              <a:t>elemen</a:t>
            </a:r>
            <a:r>
              <a:rPr lang="en-ID" sz="2400" dirty="0" smtClean="0"/>
              <a:t> </a:t>
            </a:r>
            <a:r>
              <a:rPr lang="en-ID" sz="2400" dirty="0" err="1" smtClean="0"/>
              <a:t>homogen</a:t>
            </a:r>
            <a:r>
              <a:rPr lang="en-ID" sz="2400" dirty="0" smtClean="0"/>
              <a:t> yang </a:t>
            </a:r>
            <a:r>
              <a:rPr lang="en-ID" sz="2400" dirty="0" err="1" smtClean="0"/>
              <a:t>didalamnya</a:t>
            </a:r>
            <a:r>
              <a:rPr lang="en-ID" sz="2400" dirty="0" smtClean="0"/>
              <a:t> </a:t>
            </a:r>
            <a:r>
              <a:rPr lang="en-ID" sz="2400" dirty="0" err="1" smtClean="0"/>
              <a:t>penambahan</a:t>
            </a:r>
            <a:r>
              <a:rPr lang="en-ID" sz="2400" dirty="0" smtClean="0"/>
              <a:t> </a:t>
            </a:r>
            <a:r>
              <a:rPr lang="en-ID" sz="2400" dirty="0" err="1" smtClean="0"/>
              <a:t>dan</a:t>
            </a:r>
            <a:r>
              <a:rPr lang="en-ID" sz="2400" dirty="0" smtClean="0"/>
              <a:t> </a:t>
            </a:r>
            <a:r>
              <a:rPr lang="en-ID" sz="2400" dirty="0" err="1" smtClean="0"/>
              <a:t>penghapusan</a:t>
            </a:r>
            <a:r>
              <a:rPr lang="en-ID" sz="2400" dirty="0" smtClean="0"/>
              <a:t> </a:t>
            </a:r>
            <a:r>
              <a:rPr lang="en-ID" sz="2400" dirty="0" err="1" smtClean="0"/>
              <a:t>elemen</a:t>
            </a:r>
            <a:r>
              <a:rPr lang="en-ID" sz="2400" dirty="0" smtClean="0"/>
              <a:t> </a:t>
            </a:r>
            <a:r>
              <a:rPr lang="en-ID" sz="2400" dirty="0" err="1" smtClean="0"/>
              <a:t>terjadi</a:t>
            </a:r>
            <a:r>
              <a:rPr lang="en-ID" sz="2400" dirty="0" smtClean="0"/>
              <a:t> </a:t>
            </a:r>
            <a:r>
              <a:rPr lang="en-ID" sz="2400" dirty="0" err="1" smtClean="0"/>
              <a:t>hanya</a:t>
            </a:r>
            <a:r>
              <a:rPr lang="en-ID" sz="2400" dirty="0" smtClean="0"/>
              <a:t> </a:t>
            </a:r>
            <a:r>
              <a:rPr lang="en-ID" sz="2400" dirty="0" err="1" smtClean="0"/>
              <a:t>pada</a:t>
            </a:r>
            <a:r>
              <a:rPr lang="en-ID" sz="2400" dirty="0" smtClean="0"/>
              <a:t> </a:t>
            </a:r>
            <a:r>
              <a:rPr lang="en-ID" sz="2400" dirty="0" err="1" smtClean="0"/>
              <a:t>satu</a:t>
            </a:r>
            <a:r>
              <a:rPr lang="en-ID" sz="2400" dirty="0" smtClean="0"/>
              <a:t> </a:t>
            </a:r>
            <a:r>
              <a:rPr lang="en-ID" sz="2400" dirty="0" err="1" smtClean="0"/>
              <a:t>ujung</a:t>
            </a:r>
            <a:r>
              <a:rPr lang="en-ID" sz="2400" dirty="0" smtClean="0"/>
              <a:t>, yang </a:t>
            </a:r>
            <a:r>
              <a:rPr lang="en-ID" sz="2400" dirty="0" err="1" smtClean="0"/>
              <a:t>disebut</a:t>
            </a:r>
            <a:r>
              <a:rPr lang="en-ID" sz="2400" dirty="0" smtClean="0"/>
              <a:t> </a:t>
            </a:r>
            <a:r>
              <a:rPr lang="en-ID" sz="2400" dirty="0" err="1" smtClean="0"/>
              <a:t>dengan</a:t>
            </a:r>
            <a:r>
              <a:rPr lang="en-ID" sz="2400" dirty="0" smtClean="0"/>
              <a:t> </a:t>
            </a:r>
            <a:r>
              <a:rPr lang="en-ID" sz="2400" dirty="0" err="1" smtClean="0"/>
              <a:t>bagian</a:t>
            </a:r>
            <a:r>
              <a:rPr lang="en-ID" sz="2400" dirty="0" smtClean="0"/>
              <a:t> </a:t>
            </a:r>
            <a:r>
              <a:rPr lang="en-ID" sz="2400" dirty="0" err="1" smtClean="0"/>
              <a:t>atas</a:t>
            </a:r>
            <a:r>
              <a:rPr lang="en-ID" sz="2400" dirty="0" smtClean="0"/>
              <a:t> </a:t>
            </a:r>
            <a:r>
              <a:rPr lang="en-ID" sz="2400" dirty="0" err="1" smtClean="0"/>
              <a:t>tumpukan</a:t>
            </a:r>
            <a:r>
              <a:rPr lang="en-ID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Menampilkan</a:t>
            </a:r>
            <a:r>
              <a:rPr lang="en-ID" dirty="0" smtClean="0"/>
              <a:t> Isi Stack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92700" cy="30811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261056"/>
            <a:ext cx="5495925" cy="63556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80560" y="4896400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>
                <a:solidFill>
                  <a:srgbClr val="FFC000"/>
                </a:solidFill>
              </a:rPr>
              <a:t>Stack FULL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69460" y="5265732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>
                <a:solidFill>
                  <a:srgbClr val="FFC000"/>
                </a:solidFill>
              </a:rPr>
              <a:t>Stack FULL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b="1" dirty="0" smtClean="0"/>
              <a:t>Pop </a:t>
            </a:r>
            <a:r>
              <a:rPr lang="en-ID" dirty="0" err="1" smtClean="0"/>
              <a:t>elemen</a:t>
            </a:r>
            <a:r>
              <a:rPr lang="en-ID" dirty="0" smtClean="0"/>
              <a:t> </a:t>
            </a:r>
            <a:r>
              <a:rPr lang="en-ID" b="1" dirty="0" smtClean="0"/>
              <a:t>Stack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49" y="1423987"/>
            <a:ext cx="7955675" cy="5243513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442755" y="2075380"/>
            <a:ext cx="1638300" cy="127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81055" y="1954214"/>
            <a:ext cx="274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>
                <a:solidFill>
                  <a:srgbClr val="FFC000"/>
                </a:solidFill>
              </a:rPr>
              <a:t>Deklarasi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dirty="0" err="1" smtClean="0">
                <a:solidFill>
                  <a:srgbClr val="FFC000"/>
                </a:solidFill>
              </a:rPr>
              <a:t>variabel</a:t>
            </a:r>
            <a:r>
              <a:rPr lang="en-ID" dirty="0" smtClean="0">
                <a:solidFill>
                  <a:srgbClr val="FFC000"/>
                </a:solidFill>
              </a:rPr>
              <a:t> pop (Y/T)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817586" y="4492606"/>
            <a:ext cx="1638300" cy="127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14534" y="4372640"/>
            <a:ext cx="311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>
                <a:solidFill>
                  <a:srgbClr val="FFC000"/>
                </a:solidFill>
              </a:rPr>
              <a:t>Apakah</a:t>
            </a:r>
            <a:r>
              <a:rPr lang="en-ID" dirty="0" smtClean="0">
                <a:solidFill>
                  <a:srgbClr val="FFC000"/>
                </a:solidFill>
              </a:rPr>
              <a:t> pop </a:t>
            </a:r>
            <a:r>
              <a:rPr lang="en-ID" dirty="0" err="1" smtClean="0">
                <a:solidFill>
                  <a:srgbClr val="FFC000"/>
                </a:solidFill>
              </a:rPr>
              <a:t>elemen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dirty="0" err="1" smtClean="0">
                <a:solidFill>
                  <a:srgbClr val="FFC000"/>
                </a:solidFill>
              </a:rPr>
              <a:t>dilakukan</a:t>
            </a:r>
            <a:r>
              <a:rPr lang="en-ID" dirty="0" smtClean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487386" y="5331887"/>
            <a:ext cx="1638300" cy="127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84334" y="5211921"/>
            <a:ext cx="18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>
                <a:solidFill>
                  <a:srgbClr val="FFC000"/>
                </a:solidFill>
              </a:rPr>
              <a:t>pop </a:t>
            </a:r>
            <a:r>
              <a:rPr lang="en-ID" dirty="0" err="1" smtClean="0">
                <a:solidFill>
                  <a:srgbClr val="FFC000"/>
                </a:solidFill>
              </a:rPr>
              <a:t>elemen</a:t>
            </a:r>
            <a:r>
              <a:rPr lang="en-ID" dirty="0" smtClean="0">
                <a:solidFill>
                  <a:srgbClr val="FFC000"/>
                </a:solidFill>
              </a:rPr>
              <a:t> Stack</a:t>
            </a:r>
          </a:p>
        </p:txBody>
      </p:sp>
    </p:spTree>
    <p:extLst>
      <p:ext uri="{BB962C8B-B14F-4D97-AF65-F5344CB8AC3E}">
        <p14:creationId xmlns:p14="http://schemas.microsoft.com/office/powerpoint/2010/main" val="23413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Hasil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65100"/>
            <a:ext cx="6089650" cy="64101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67260" y="3474000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>
                <a:solidFill>
                  <a:srgbClr val="FFC000"/>
                </a:solidFill>
              </a:rPr>
              <a:t>Stack FULL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4375" y="4197900"/>
            <a:ext cx="279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>
                <a:solidFill>
                  <a:srgbClr val="FFC000"/>
                </a:solidFill>
              </a:rPr>
              <a:t>Pop </a:t>
            </a:r>
            <a:r>
              <a:rPr lang="en-ID" dirty="0" err="1" smtClean="0">
                <a:solidFill>
                  <a:srgbClr val="FFC000"/>
                </a:solidFill>
              </a:rPr>
              <a:t>elemen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dirty="0" err="1" smtClean="0">
                <a:solidFill>
                  <a:srgbClr val="FFC000"/>
                </a:solidFill>
              </a:rPr>
              <a:t>pada</a:t>
            </a:r>
            <a:r>
              <a:rPr lang="en-ID" dirty="0" smtClean="0">
                <a:solidFill>
                  <a:srgbClr val="FFC000"/>
                </a:solidFill>
              </a:rPr>
              <a:t> TOP Stack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7260" y="5126229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>
                <a:solidFill>
                  <a:srgbClr val="FFC000"/>
                </a:solidFill>
              </a:rPr>
              <a:t>Stack FULL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5999" y="4662064"/>
            <a:ext cx="245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>
                <a:solidFill>
                  <a:srgbClr val="FFC000"/>
                </a:solidFill>
              </a:rPr>
              <a:t>Push </a:t>
            </a:r>
            <a:r>
              <a:rPr lang="en-ID" dirty="0" err="1" smtClean="0">
                <a:solidFill>
                  <a:srgbClr val="FFC000"/>
                </a:solidFill>
              </a:rPr>
              <a:t>elemen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dirty="0" err="1" smtClean="0">
                <a:solidFill>
                  <a:srgbClr val="FFC000"/>
                </a:solidFill>
              </a:rPr>
              <a:t>pada</a:t>
            </a:r>
            <a:r>
              <a:rPr lang="en-ID" dirty="0" smtClean="0">
                <a:solidFill>
                  <a:srgbClr val="FFC000"/>
                </a:solidFill>
              </a:rPr>
              <a:t> Stack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5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Implementasi</a:t>
            </a:r>
            <a:r>
              <a:rPr lang="en-ID" dirty="0" smtClean="0"/>
              <a:t> Stack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Prosedur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1406524"/>
            <a:ext cx="8704021" cy="5260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09727" y="2851700"/>
            <a:ext cx="456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>
                <a:solidFill>
                  <a:srgbClr val="FFC000"/>
                </a:solidFill>
              </a:rPr>
              <a:t>Variabel</a:t>
            </a:r>
            <a:r>
              <a:rPr lang="en-ID" dirty="0" smtClean="0">
                <a:solidFill>
                  <a:srgbClr val="FFC000"/>
                </a:solidFill>
              </a:rPr>
              <a:t> Top &amp; S </a:t>
            </a:r>
            <a:r>
              <a:rPr lang="en-ID" dirty="0" err="1" smtClean="0">
                <a:solidFill>
                  <a:srgbClr val="FFC000"/>
                </a:solidFill>
              </a:rPr>
              <a:t>dideklarasikan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dirty="0" err="1" smtClean="0">
                <a:solidFill>
                  <a:srgbClr val="FFC000"/>
                </a:solidFill>
              </a:rPr>
              <a:t>secara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b="1" dirty="0" smtClean="0">
                <a:solidFill>
                  <a:srgbClr val="FFC000"/>
                </a:solidFill>
              </a:rPr>
              <a:t>GLOBAL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9726" y="3758961"/>
            <a:ext cx="51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>
                <a:solidFill>
                  <a:srgbClr val="FFC000"/>
                </a:solidFill>
              </a:rPr>
              <a:t>Variabel</a:t>
            </a:r>
            <a:r>
              <a:rPr lang="en-ID" dirty="0" smtClean="0">
                <a:solidFill>
                  <a:srgbClr val="FFC000"/>
                </a:solidFill>
              </a:rPr>
              <a:t> Top </a:t>
            </a:r>
            <a:r>
              <a:rPr lang="en-ID" b="1" dirty="0" err="1" smtClean="0">
                <a:solidFill>
                  <a:srgbClr val="FFC000"/>
                </a:solidFill>
              </a:rPr>
              <a:t>dirubah</a:t>
            </a:r>
            <a:r>
              <a:rPr lang="en-ID" b="1" dirty="0" smtClean="0">
                <a:solidFill>
                  <a:srgbClr val="FFC000"/>
                </a:solidFill>
              </a:rPr>
              <a:t> </a:t>
            </a:r>
            <a:r>
              <a:rPr lang="en-ID" dirty="0" err="1" smtClean="0">
                <a:solidFill>
                  <a:srgbClr val="FFC000"/>
                </a:solidFill>
              </a:rPr>
              <a:t>menjadi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b="1" dirty="0" smtClean="0">
                <a:solidFill>
                  <a:srgbClr val="FF0000"/>
                </a:solidFill>
              </a:rPr>
              <a:t>-1</a:t>
            </a:r>
            <a:r>
              <a:rPr lang="en-ID" dirty="0" smtClean="0">
                <a:solidFill>
                  <a:srgbClr val="FFC000"/>
                </a:solidFill>
              </a:rPr>
              <a:t>, agar Stack </a:t>
            </a:r>
            <a:r>
              <a:rPr lang="en-ID" b="1" dirty="0" smtClean="0">
                <a:solidFill>
                  <a:srgbClr val="FFC000"/>
                </a:solidFill>
              </a:rPr>
              <a:t>KOSONG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6426" y="4800360"/>
            <a:ext cx="389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>
                <a:solidFill>
                  <a:srgbClr val="FFC000"/>
                </a:solidFill>
              </a:rPr>
              <a:t>Jika</a:t>
            </a:r>
            <a:r>
              <a:rPr lang="en-ID" dirty="0" smtClean="0">
                <a:solidFill>
                  <a:srgbClr val="FFC000"/>
                </a:solidFill>
              </a:rPr>
              <a:t> Top </a:t>
            </a:r>
            <a:r>
              <a:rPr lang="en-ID" b="1" dirty="0" err="1" smtClean="0">
                <a:solidFill>
                  <a:srgbClr val="FFC000"/>
                </a:solidFill>
              </a:rPr>
              <a:t>adalah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b="1" dirty="0" smtClean="0">
                <a:solidFill>
                  <a:srgbClr val="FF0000"/>
                </a:solidFill>
              </a:rPr>
              <a:t>-1</a:t>
            </a:r>
            <a:r>
              <a:rPr lang="en-ID" dirty="0" smtClean="0">
                <a:solidFill>
                  <a:srgbClr val="FFC000"/>
                </a:solidFill>
              </a:rPr>
              <a:t>, </a:t>
            </a:r>
            <a:r>
              <a:rPr lang="en-ID" dirty="0" err="1" smtClean="0">
                <a:solidFill>
                  <a:srgbClr val="FFC000"/>
                </a:solidFill>
              </a:rPr>
              <a:t>maka</a:t>
            </a:r>
            <a:r>
              <a:rPr lang="en-ID" dirty="0" smtClean="0">
                <a:solidFill>
                  <a:srgbClr val="FFC000"/>
                </a:solidFill>
              </a:rPr>
              <a:t> Stack </a:t>
            </a:r>
            <a:r>
              <a:rPr lang="en-ID" b="1" dirty="0" smtClean="0">
                <a:solidFill>
                  <a:srgbClr val="FFC000"/>
                </a:solidFill>
              </a:rPr>
              <a:t>KOSONG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5548"/>
            <a:ext cx="9631243" cy="3072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87626" y="468782"/>
            <a:ext cx="5389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err="1" smtClean="0">
                <a:solidFill>
                  <a:srgbClr val="FFC000"/>
                </a:solidFill>
              </a:rPr>
              <a:t>Jika</a:t>
            </a:r>
            <a:r>
              <a:rPr lang="en-ID" sz="2400" dirty="0" smtClean="0">
                <a:solidFill>
                  <a:srgbClr val="FFC000"/>
                </a:solidFill>
              </a:rPr>
              <a:t> Top </a:t>
            </a:r>
            <a:r>
              <a:rPr lang="en-ID" sz="2400" b="1" dirty="0" err="1" smtClean="0">
                <a:solidFill>
                  <a:srgbClr val="FFC000"/>
                </a:solidFill>
              </a:rPr>
              <a:t>adalah</a:t>
            </a:r>
            <a:r>
              <a:rPr lang="en-ID" sz="2400" dirty="0" smtClean="0">
                <a:solidFill>
                  <a:srgbClr val="FFC000"/>
                </a:solidFill>
              </a:rPr>
              <a:t> </a:t>
            </a:r>
            <a:r>
              <a:rPr lang="en-ID" sz="2400" b="1" dirty="0" smtClean="0">
                <a:solidFill>
                  <a:srgbClr val="FF0000"/>
                </a:solidFill>
              </a:rPr>
              <a:t>N-1</a:t>
            </a:r>
            <a:r>
              <a:rPr lang="en-ID" sz="2400" dirty="0" smtClean="0">
                <a:solidFill>
                  <a:srgbClr val="FFC000"/>
                </a:solidFill>
              </a:rPr>
              <a:t>, </a:t>
            </a:r>
            <a:r>
              <a:rPr lang="en-ID" sz="2400" dirty="0" err="1" smtClean="0">
                <a:solidFill>
                  <a:srgbClr val="FFC000"/>
                </a:solidFill>
              </a:rPr>
              <a:t>maka</a:t>
            </a:r>
            <a:r>
              <a:rPr lang="en-ID" sz="2400" dirty="0" smtClean="0">
                <a:solidFill>
                  <a:srgbClr val="FFC000"/>
                </a:solidFill>
              </a:rPr>
              <a:t> Stack </a:t>
            </a:r>
            <a:r>
              <a:rPr lang="en-ID" sz="2400" b="1" dirty="0" smtClean="0">
                <a:solidFill>
                  <a:srgbClr val="FFC000"/>
                </a:solidFill>
              </a:rPr>
              <a:t>PENUH</a:t>
            </a:r>
            <a:endParaRPr lang="en-ID" sz="2400" dirty="0">
              <a:solidFill>
                <a:srgbClr val="FFC000"/>
              </a:solidFill>
            </a:endParaRPr>
          </a:p>
          <a:p>
            <a:r>
              <a:rPr lang="en-ID" sz="2400" dirty="0" smtClean="0">
                <a:solidFill>
                  <a:srgbClr val="FFC000"/>
                </a:solidFill>
              </a:rPr>
              <a:t>Kita </a:t>
            </a:r>
            <a:r>
              <a:rPr lang="en-ID" sz="2400" dirty="0" err="1" smtClean="0">
                <a:solidFill>
                  <a:srgbClr val="FFC000"/>
                </a:solidFill>
              </a:rPr>
              <a:t>menggunakan</a:t>
            </a:r>
            <a:r>
              <a:rPr lang="en-ID" sz="2400" dirty="0" smtClean="0">
                <a:solidFill>
                  <a:srgbClr val="FFC000"/>
                </a:solidFill>
              </a:rPr>
              <a:t> </a:t>
            </a:r>
            <a:r>
              <a:rPr lang="en-ID" sz="2400" dirty="0" err="1" smtClean="0">
                <a:solidFill>
                  <a:srgbClr val="FFC000"/>
                </a:solidFill>
              </a:rPr>
              <a:t>awal</a:t>
            </a:r>
            <a:r>
              <a:rPr lang="en-ID" sz="2400" dirty="0" smtClean="0">
                <a:solidFill>
                  <a:srgbClr val="FFC000"/>
                </a:solidFill>
              </a:rPr>
              <a:t> array </a:t>
            </a:r>
            <a:r>
              <a:rPr lang="en-ID" sz="2400" dirty="0" err="1" smtClean="0">
                <a:solidFill>
                  <a:srgbClr val="FFC000"/>
                </a:solidFill>
              </a:rPr>
              <a:t>indeksnya</a:t>
            </a:r>
            <a:r>
              <a:rPr lang="en-ID" sz="2400" dirty="0" smtClean="0">
                <a:solidFill>
                  <a:srgbClr val="FFC000"/>
                </a:solidFill>
              </a:rPr>
              <a:t> 0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1626" y="2383046"/>
            <a:ext cx="329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>
                <a:solidFill>
                  <a:srgbClr val="FFC000"/>
                </a:solidFill>
              </a:rPr>
              <a:t>Mengembalikan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dirty="0" err="1" smtClean="0">
                <a:solidFill>
                  <a:srgbClr val="FFC000"/>
                </a:solidFill>
              </a:rPr>
              <a:t>nilai</a:t>
            </a:r>
            <a:r>
              <a:rPr lang="en-ID" dirty="0" smtClean="0">
                <a:solidFill>
                  <a:srgbClr val="FFC000"/>
                </a:solidFill>
              </a:rPr>
              <a:t> Top </a:t>
            </a:r>
            <a:r>
              <a:rPr lang="en-ID" b="1" dirty="0" err="1" smtClean="0">
                <a:solidFill>
                  <a:srgbClr val="FFC000"/>
                </a:solidFill>
              </a:rPr>
              <a:t>Saat</a:t>
            </a:r>
            <a:r>
              <a:rPr lang="en-ID" b="1" dirty="0" smtClean="0">
                <a:solidFill>
                  <a:srgbClr val="FFC000"/>
                </a:solidFill>
              </a:rPr>
              <a:t> </a:t>
            </a:r>
            <a:r>
              <a:rPr lang="en-ID" b="1" dirty="0" err="1" smtClean="0">
                <a:solidFill>
                  <a:srgbClr val="FFC000"/>
                </a:solidFill>
              </a:rPr>
              <a:t>Ini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53652"/>
            <a:ext cx="7886700" cy="33081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838" y="3353652"/>
            <a:ext cx="3364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smtClean="0">
                <a:solidFill>
                  <a:srgbClr val="FFC000"/>
                </a:solidFill>
              </a:rPr>
              <a:t>Stack </a:t>
            </a:r>
            <a:r>
              <a:rPr lang="en-ID" sz="2400" dirty="0" err="1" smtClean="0">
                <a:solidFill>
                  <a:srgbClr val="FFC000"/>
                </a:solidFill>
              </a:rPr>
              <a:t>dapat</a:t>
            </a:r>
            <a:r>
              <a:rPr lang="en-ID" sz="2400" dirty="0" smtClean="0">
                <a:solidFill>
                  <a:srgbClr val="FFC000"/>
                </a:solidFill>
              </a:rPr>
              <a:t> </a:t>
            </a:r>
            <a:r>
              <a:rPr lang="en-ID" sz="2400" dirty="0" err="1" smtClean="0">
                <a:solidFill>
                  <a:srgbClr val="FFC000"/>
                </a:solidFill>
              </a:rPr>
              <a:t>ditampilkan</a:t>
            </a:r>
            <a:endParaRPr lang="en-ID" sz="2400" dirty="0" smtClean="0">
              <a:solidFill>
                <a:srgbClr val="FFC000"/>
              </a:solidFill>
            </a:endParaRPr>
          </a:p>
          <a:p>
            <a:r>
              <a:rPr lang="en-ID" sz="2400" dirty="0" err="1" smtClean="0">
                <a:solidFill>
                  <a:srgbClr val="FFC000"/>
                </a:solidFill>
              </a:rPr>
              <a:t>jika</a:t>
            </a:r>
            <a:r>
              <a:rPr lang="en-ID" sz="2400" dirty="0" smtClean="0">
                <a:solidFill>
                  <a:srgbClr val="FFC000"/>
                </a:solidFill>
              </a:rPr>
              <a:t> Stack </a:t>
            </a:r>
            <a:r>
              <a:rPr lang="en-ID" sz="2400" b="1" dirty="0" smtClean="0">
                <a:solidFill>
                  <a:srgbClr val="FFC000"/>
                </a:solidFill>
              </a:rPr>
              <a:t>TIDAK </a:t>
            </a:r>
            <a:r>
              <a:rPr lang="en-ID" sz="2400" b="1" dirty="0" smtClean="0">
                <a:solidFill>
                  <a:srgbClr val="FF0000"/>
                </a:solidFill>
              </a:rPr>
              <a:t>KOSONG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8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1325563"/>
          </a:xfrm>
        </p:spPr>
        <p:txBody>
          <a:bodyPr/>
          <a:lstStyle/>
          <a:p>
            <a:r>
              <a:rPr lang="en-ID" dirty="0" smtClean="0"/>
              <a:t>Push &amp; Pop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Prosedure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5725"/>
            <a:ext cx="8102600" cy="53569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68911" y="1355725"/>
            <a:ext cx="3159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smtClean="0">
                <a:solidFill>
                  <a:srgbClr val="FF0000"/>
                </a:solidFill>
              </a:rPr>
              <a:t>PUSH</a:t>
            </a:r>
            <a:r>
              <a:rPr lang="en-ID" sz="2400" dirty="0" smtClean="0">
                <a:solidFill>
                  <a:srgbClr val="FFC000"/>
                </a:solidFill>
              </a:rPr>
              <a:t> </a:t>
            </a:r>
            <a:r>
              <a:rPr lang="en-ID" sz="2400" dirty="0" err="1" smtClean="0">
                <a:solidFill>
                  <a:srgbClr val="FFC000"/>
                </a:solidFill>
              </a:rPr>
              <a:t>dapat</a:t>
            </a:r>
            <a:r>
              <a:rPr lang="en-ID" sz="2400" dirty="0" smtClean="0">
                <a:solidFill>
                  <a:srgbClr val="FFC000"/>
                </a:solidFill>
              </a:rPr>
              <a:t> </a:t>
            </a:r>
            <a:r>
              <a:rPr lang="en-ID" sz="2400" dirty="0" err="1" smtClean="0">
                <a:solidFill>
                  <a:srgbClr val="FFC000"/>
                </a:solidFill>
              </a:rPr>
              <a:t>dilakukan</a:t>
            </a:r>
            <a:r>
              <a:rPr lang="en-ID" sz="2400" dirty="0" smtClean="0">
                <a:solidFill>
                  <a:srgbClr val="FFC000"/>
                </a:solidFill>
              </a:rPr>
              <a:t> </a:t>
            </a:r>
          </a:p>
          <a:p>
            <a:r>
              <a:rPr lang="en-ID" sz="2400" dirty="0" err="1" smtClean="0">
                <a:solidFill>
                  <a:srgbClr val="FFC000"/>
                </a:solidFill>
              </a:rPr>
              <a:t>jika</a:t>
            </a:r>
            <a:r>
              <a:rPr lang="en-ID" sz="2400" dirty="0" smtClean="0">
                <a:solidFill>
                  <a:srgbClr val="FFC000"/>
                </a:solidFill>
              </a:rPr>
              <a:t> Stack </a:t>
            </a:r>
            <a:r>
              <a:rPr lang="en-ID" sz="2400" b="1" dirty="0" smtClean="0">
                <a:solidFill>
                  <a:srgbClr val="FFC000"/>
                </a:solidFill>
              </a:rPr>
              <a:t>TIDAK </a:t>
            </a:r>
            <a:r>
              <a:rPr lang="en-ID" sz="2400" b="1" dirty="0" smtClean="0">
                <a:solidFill>
                  <a:srgbClr val="FF0000"/>
                </a:solidFill>
              </a:rPr>
              <a:t>PENUH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0511" y="4034178"/>
            <a:ext cx="3364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smtClean="0">
                <a:solidFill>
                  <a:srgbClr val="FF0000"/>
                </a:solidFill>
              </a:rPr>
              <a:t>POP </a:t>
            </a:r>
            <a:r>
              <a:rPr lang="en-ID" sz="2400" dirty="0" err="1" smtClean="0">
                <a:solidFill>
                  <a:srgbClr val="FFC000"/>
                </a:solidFill>
              </a:rPr>
              <a:t>dapat</a:t>
            </a:r>
            <a:r>
              <a:rPr lang="en-ID" sz="2400" dirty="0" smtClean="0">
                <a:solidFill>
                  <a:srgbClr val="FFC000"/>
                </a:solidFill>
              </a:rPr>
              <a:t> </a:t>
            </a:r>
            <a:r>
              <a:rPr lang="en-ID" sz="2400" dirty="0" err="1" smtClean="0">
                <a:solidFill>
                  <a:srgbClr val="FFC000"/>
                </a:solidFill>
              </a:rPr>
              <a:t>dilakukan</a:t>
            </a:r>
            <a:r>
              <a:rPr lang="en-ID" sz="2400" dirty="0" smtClean="0">
                <a:solidFill>
                  <a:srgbClr val="FFC000"/>
                </a:solidFill>
              </a:rPr>
              <a:t> </a:t>
            </a:r>
          </a:p>
          <a:p>
            <a:r>
              <a:rPr lang="en-ID" sz="2400" dirty="0" err="1" smtClean="0">
                <a:solidFill>
                  <a:srgbClr val="FFC000"/>
                </a:solidFill>
              </a:rPr>
              <a:t>jika</a:t>
            </a:r>
            <a:r>
              <a:rPr lang="en-ID" sz="2400" dirty="0" smtClean="0">
                <a:solidFill>
                  <a:srgbClr val="FFC000"/>
                </a:solidFill>
              </a:rPr>
              <a:t> Stack </a:t>
            </a:r>
            <a:r>
              <a:rPr lang="en-ID" sz="2400" b="1" dirty="0" smtClean="0">
                <a:solidFill>
                  <a:srgbClr val="FFC000"/>
                </a:solidFill>
              </a:rPr>
              <a:t>TIDAK </a:t>
            </a:r>
            <a:r>
              <a:rPr lang="en-ID" sz="2400" b="1" dirty="0" smtClean="0">
                <a:solidFill>
                  <a:srgbClr val="FF0000"/>
                </a:solidFill>
              </a:rPr>
              <a:t>KOSONG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64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Main Progra</a:t>
            </a:r>
            <a:r>
              <a:rPr lang="en-ID" dirty="0"/>
              <a:t>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4" y="1352549"/>
            <a:ext cx="7762875" cy="538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Hasil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524" y="67808"/>
            <a:ext cx="6467075" cy="6726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78265" y="4679663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>
                <a:solidFill>
                  <a:srgbClr val="FFC000"/>
                </a:solidFill>
              </a:rPr>
              <a:t>Stack FULL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398" y="5048995"/>
            <a:ext cx="279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>
                <a:solidFill>
                  <a:srgbClr val="FFC000"/>
                </a:solidFill>
              </a:rPr>
              <a:t>Pop </a:t>
            </a:r>
            <a:r>
              <a:rPr lang="en-ID" dirty="0" err="1" smtClean="0">
                <a:solidFill>
                  <a:srgbClr val="FFC000"/>
                </a:solidFill>
              </a:rPr>
              <a:t>elemen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dirty="0" err="1" smtClean="0">
                <a:solidFill>
                  <a:srgbClr val="FFC000"/>
                </a:solidFill>
              </a:rPr>
              <a:t>pada</a:t>
            </a:r>
            <a:r>
              <a:rPr lang="en-ID" dirty="0" smtClean="0">
                <a:solidFill>
                  <a:srgbClr val="FFC000"/>
                </a:solidFill>
              </a:rPr>
              <a:t> TOP Stack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9542" y="6094033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>
                <a:solidFill>
                  <a:srgbClr val="FFC000"/>
                </a:solidFill>
              </a:rPr>
              <a:t>Stack FULL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06590" y="301625"/>
            <a:ext cx="245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>
                <a:solidFill>
                  <a:srgbClr val="FFC000"/>
                </a:solidFill>
              </a:rPr>
              <a:t>Push </a:t>
            </a:r>
            <a:r>
              <a:rPr lang="en-ID" dirty="0" err="1" smtClean="0">
                <a:solidFill>
                  <a:srgbClr val="FFC000"/>
                </a:solidFill>
              </a:rPr>
              <a:t>elemen</a:t>
            </a:r>
            <a:r>
              <a:rPr lang="en-ID" dirty="0" smtClean="0">
                <a:solidFill>
                  <a:srgbClr val="FFC000"/>
                </a:solidFill>
              </a:rPr>
              <a:t> </a:t>
            </a:r>
            <a:r>
              <a:rPr lang="en-ID" dirty="0" err="1" smtClean="0">
                <a:solidFill>
                  <a:srgbClr val="FFC000"/>
                </a:solidFill>
              </a:rPr>
              <a:t>pada</a:t>
            </a:r>
            <a:r>
              <a:rPr lang="en-ID" dirty="0" smtClean="0">
                <a:solidFill>
                  <a:srgbClr val="FFC000"/>
                </a:solidFill>
              </a:rPr>
              <a:t> Stack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Bagaimana</a:t>
            </a:r>
            <a:r>
              <a:rPr lang="en-ID" dirty="0" smtClean="0"/>
              <a:t> </a:t>
            </a:r>
            <a:r>
              <a:rPr lang="en-ID" dirty="0" err="1" smtClean="0"/>
              <a:t>jika</a:t>
            </a:r>
            <a:r>
              <a:rPr lang="en-ID" dirty="0" smtClean="0"/>
              <a:t> </a:t>
            </a:r>
            <a:r>
              <a:rPr lang="en-ID" dirty="0" err="1" smtClean="0"/>
              <a:t>ingin</a:t>
            </a:r>
            <a:r>
              <a:rPr lang="en-ID" dirty="0" smtClean="0"/>
              <a:t> </a:t>
            </a:r>
            <a:r>
              <a:rPr lang="en-ID" dirty="0" err="1" smtClean="0"/>
              <a:t>mengambil</a:t>
            </a:r>
            <a:r>
              <a:rPr lang="en-ID" dirty="0" smtClean="0"/>
              <a:t> </a:t>
            </a:r>
            <a:r>
              <a:rPr lang="en-ID" dirty="0" err="1" smtClean="0"/>
              <a:t>elemen</a:t>
            </a:r>
            <a:r>
              <a:rPr lang="en-ID" dirty="0" smtClean="0"/>
              <a:t> yang </a:t>
            </a:r>
            <a:r>
              <a:rPr lang="en-ID" dirty="0" err="1" smtClean="0"/>
              <a:t>bukan</a:t>
            </a:r>
            <a:r>
              <a:rPr lang="en-ID" dirty="0" smtClean="0"/>
              <a:t> </a:t>
            </a:r>
            <a:r>
              <a:rPr lang="en-ID" dirty="0" err="1" smtClean="0"/>
              <a:t>puncak</a:t>
            </a:r>
            <a:r>
              <a:rPr lang="en-ID" dirty="0" smtClean="0"/>
              <a:t> Stack?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: </a:t>
            </a:r>
            <a:r>
              <a:rPr lang="en-ID" b="1" dirty="0" smtClean="0"/>
              <a:t>POP </a:t>
            </a:r>
            <a:r>
              <a:rPr lang="en-ID" dirty="0" err="1" smtClean="0"/>
              <a:t>Elemen</a:t>
            </a:r>
            <a:r>
              <a:rPr lang="en-ID" dirty="0" smtClean="0"/>
              <a:t> Dari Stack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51500" y="2894110"/>
          <a:ext cx="18679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2633"/>
                <a:gridCol w="1245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0" dirty="0" smtClean="0"/>
                        <a:t>5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int</a:t>
                      </a:r>
                      <a:r>
                        <a:rPr lang="en-ID" dirty="0" smtClean="0"/>
                        <a:t> S [6]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1777367"/>
            <a:ext cx="308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dirty="0" err="1" smtClean="0"/>
              <a:t>Elemen</a:t>
            </a:r>
            <a:r>
              <a:rPr lang="en-ID" sz="2400" dirty="0" smtClean="0"/>
              <a:t> </a:t>
            </a:r>
            <a:r>
              <a:rPr lang="en-ID" sz="2400" dirty="0" err="1" smtClean="0"/>
              <a:t>berisi</a:t>
            </a:r>
            <a:r>
              <a:rPr lang="en-ID" sz="2400" dirty="0" smtClean="0"/>
              <a:t> </a:t>
            </a:r>
            <a:r>
              <a:rPr lang="en-ID" sz="2400" b="1" dirty="0"/>
              <a:t>5</a:t>
            </a:r>
            <a:r>
              <a:rPr lang="en-ID" sz="2400" b="1" dirty="0" smtClean="0"/>
              <a:t>5</a:t>
            </a:r>
            <a:r>
              <a:rPr lang="en-ID" sz="2400" dirty="0" smtClean="0"/>
              <a:t>, </a:t>
            </a:r>
            <a:r>
              <a:rPr lang="en-ID" sz="2400" dirty="0" err="1" smtClean="0"/>
              <a:t>di</a:t>
            </a:r>
            <a:r>
              <a:rPr lang="en-ID" sz="2400" b="1" dirty="0" err="1" smtClean="0"/>
              <a:t>pop</a:t>
            </a:r>
            <a:r>
              <a:rPr lang="en-ID" sz="2400" dirty="0" smtClean="0"/>
              <a:t> </a:t>
            </a:r>
            <a:r>
              <a:rPr lang="en-ID" sz="2400" dirty="0" err="1" smtClean="0"/>
              <a:t>dari</a:t>
            </a:r>
            <a:r>
              <a:rPr lang="en-ID" sz="2400" dirty="0" smtClean="0"/>
              <a:t> </a:t>
            </a:r>
            <a:r>
              <a:rPr lang="en-ID" sz="2400" b="1" dirty="0" smtClean="0"/>
              <a:t>S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953000" y="2880463"/>
          <a:ext cx="21600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00"/>
                <a:gridCol w="14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0" dirty="0" smtClean="0"/>
                        <a:t>5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int</a:t>
                      </a:r>
                      <a:r>
                        <a:rPr lang="en-ID" dirty="0" smtClean="0"/>
                        <a:t> S [6]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857750" y="5641340"/>
          <a:ext cx="2476500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8250"/>
                <a:gridCol w="12382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Skema</a:t>
                      </a:r>
                      <a:r>
                        <a:rPr lang="en-ID" dirty="0" smtClean="0"/>
                        <a:t>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Ukuran</a:t>
                      </a:r>
                      <a:r>
                        <a:rPr lang="en-ID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670300" y="3719217"/>
            <a:ext cx="104140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6819900" y="4800514"/>
            <a:ext cx="609600" cy="2540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2432050" y="4443472"/>
            <a:ext cx="609600" cy="2540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87400" y="5623560"/>
          <a:ext cx="2476500" cy="1107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8250"/>
                <a:gridCol w="1238250"/>
              </a:tblGrid>
              <a:tr h="141966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Skema</a:t>
                      </a:r>
                      <a:r>
                        <a:rPr lang="en-ID" dirty="0" smtClean="0"/>
                        <a:t>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Ukuran</a:t>
                      </a:r>
                      <a:r>
                        <a:rPr lang="en-ID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362200" y="1591947"/>
          <a:ext cx="2160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Elbow Connector 14"/>
          <p:cNvCxnSpPr>
            <a:stCxn id="7" idx="0"/>
            <a:endCxn id="14" idx="1"/>
          </p:cNvCxnSpPr>
          <p:nvPr/>
        </p:nvCxnSpPr>
        <p:spPr>
          <a:xfrm rot="5400000" flipH="1" flipV="1">
            <a:off x="5646052" y="2164315"/>
            <a:ext cx="1103096" cy="3292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7620000" y="3795772"/>
            <a:ext cx="104140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756650" y="2880463"/>
          <a:ext cx="21600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00"/>
                <a:gridCol w="14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0" dirty="0" smtClean="0"/>
                        <a:t>5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int</a:t>
                      </a:r>
                      <a:r>
                        <a:rPr lang="en-ID" dirty="0" smtClean="0"/>
                        <a:t> S [6]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8661400" y="5641340"/>
          <a:ext cx="2476500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8250"/>
                <a:gridCol w="12382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Skema</a:t>
                      </a:r>
                      <a:r>
                        <a:rPr lang="en-ID" dirty="0" smtClean="0"/>
                        <a:t>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Ukuran</a:t>
                      </a:r>
                      <a:r>
                        <a:rPr lang="en-ID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9937250" y="1509716"/>
          <a:ext cx="2160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Elbow Connector 20"/>
          <p:cNvCxnSpPr>
            <a:stCxn id="17" idx="0"/>
            <a:endCxn id="20" idx="1"/>
          </p:cNvCxnSpPr>
          <p:nvPr/>
        </p:nvCxnSpPr>
        <p:spPr>
          <a:xfrm rot="5400000" flipH="1" flipV="1">
            <a:off x="9294287" y="2237500"/>
            <a:ext cx="1185327" cy="1006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Penggunaan</a:t>
            </a:r>
            <a:r>
              <a:rPr lang="en-ID" dirty="0" smtClean="0"/>
              <a:t> </a:t>
            </a:r>
            <a:r>
              <a:rPr lang="en-ID" dirty="0" err="1" smtClean="0"/>
              <a:t>Struktur</a:t>
            </a:r>
            <a:r>
              <a:rPr lang="en-ID" dirty="0" smtClean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27900" cy="4351338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tumpukan</a:t>
            </a:r>
            <a:r>
              <a:rPr lang="en-US" dirty="0" smtClean="0"/>
              <a:t> yang paling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membalikkan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kata. Kita “push” kata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tumpukan</a:t>
            </a:r>
            <a:r>
              <a:rPr lang="en-US" dirty="0" smtClean="0"/>
              <a:t> - </a:t>
            </a:r>
            <a:r>
              <a:rPr lang="en-US" dirty="0" err="1" smtClean="0"/>
              <a:t>huruf</a:t>
            </a:r>
            <a:r>
              <a:rPr lang="en-US" dirty="0" smtClean="0"/>
              <a:t> demi </a:t>
            </a:r>
            <a:r>
              <a:rPr lang="en-US" dirty="0" err="1" smtClean="0"/>
              <a:t>huruf</a:t>
            </a:r>
            <a:r>
              <a:rPr lang="en-US" dirty="0" smtClean="0"/>
              <a:t> -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huruf-huruf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tumpukan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Aplikasi</a:t>
            </a:r>
            <a:r>
              <a:rPr lang="en-US" dirty="0" smtClean="0"/>
              <a:t> lain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"undo" di editor </a:t>
            </a:r>
            <a:r>
              <a:rPr lang="en-US" dirty="0" err="1" smtClean="0"/>
              <a:t>teks</a:t>
            </a:r>
            <a:r>
              <a:rPr lang="en-US" dirty="0" smtClean="0"/>
              <a:t>;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/>
              <a:t> </a:t>
            </a:r>
            <a:r>
              <a:rPr lang="en-US" dirty="0" err="1" smtClean="0"/>
              <a:t>tumpukan</a:t>
            </a:r>
            <a:r>
              <a:rPr lang="en-US" dirty="0" smtClean="0"/>
              <a:t>.</a:t>
            </a:r>
          </a:p>
          <a:p>
            <a:r>
              <a:rPr lang="en-US" dirty="0"/>
              <a:t>Forward and backward feature in web browsers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STRING] Reverse Word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4" b="49007"/>
          <a:stretch/>
        </p:blipFill>
        <p:spPr bwMode="auto">
          <a:xfrm>
            <a:off x="8013700" y="543975"/>
            <a:ext cx="3848100" cy="178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512" y="2736250"/>
            <a:ext cx="3038475" cy="2178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0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: </a:t>
            </a:r>
            <a:r>
              <a:rPr lang="en-ID" b="1" dirty="0"/>
              <a:t>PUSH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Stack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51500" y="2894110"/>
          <a:ext cx="18679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2633"/>
                <a:gridCol w="1245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0" dirty="0" smtClean="0"/>
                        <a:t>5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int</a:t>
                      </a:r>
                      <a:r>
                        <a:rPr lang="en-ID" dirty="0" smtClean="0"/>
                        <a:t> S [6]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501" y="1690688"/>
          <a:ext cx="2160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Elbow Connector 4"/>
          <p:cNvCxnSpPr/>
          <p:nvPr/>
        </p:nvCxnSpPr>
        <p:spPr>
          <a:xfrm rot="16200000" flipH="1">
            <a:off x="1734897" y="2522297"/>
            <a:ext cx="102601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0603" y="2199131"/>
            <a:ext cx="1930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X</a:t>
            </a:r>
            <a:r>
              <a:rPr lang="en-ID" dirty="0" smtClean="0"/>
              <a:t> </a:t>
            </a:r>
            <a:r>
              <a:rPr lang="en-ID" dirty="0" err="1" smtClean="0"/>
              <a:t>berisi</a:t>
            </a:r>
            <a:r>
              <a:rPr lang="en-ID" dirty="0" smtClean="0"/>
              <a:t> integer 89, </a:t>
            </a:r>
            <a:r>
              <a:rPr lang="en-ID" dirty="0" err="1" smtClean="0"/>
              <a:t>di</a:t>
            </a:r>
            <a:r>
              <a:rPr lang="en-ID" b="1" dirty="0" err="1" smtClean="0"/>
              <a:t>push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b="1" dirty="0" smtClean="0"/>
              <a:t>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451600" y="2192866"/>
          <a:ext cx="21600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00"/>
                <a:gridCol w="14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0" dirty="0" smtClean="0"/>
                        <a:t>5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int</a:t>
                      </a:r>
                      <a:r>
                        <a:rPr lang="en-ID" dirty="0" smtClean="0"/>
                        <a:t> S [6]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159241" y="3672840"/>
          <a:ext cx="2476500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8250"/>
                <a:gridCol w="12382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Skema</a:t>
                      </a:r>
                      <a:r>
                        <a:rPr lang="en-ID" dirty="0" smtClean="0"/>
                        <a:t>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Ukuran</a:t>
                      </a:r>
                      <a:r>
                        <a:rPr lang="en-ID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054600" y="3198517"/>
            <a:ext cx="104140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8331200" y="4100217"/>
            <a:ext cx="609600" cy="2540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31200" y="5041136"/>
            <a:ext cx="3512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Top</a:t>
            </a:r>
            <a:r>
              <a:rPr lang="en-ID" dirty="0" smtClean="0"/>
              <a:t> </a:t>
            </a:r>
            <a:r>
              <a:rPr lang="en-ID" dirty="0" err="1" smtClean="0"/>
              <a:t>berubah</a:t>
            </a:r>
            <a:r>
              <a:rPr lang="en-ID" dirty="0" smtClean="0"/>
              <a:t> </a:t>
            </a:r>
            <a:r>
              <a:rPr lang="en-ID" dirty="0" err="1" smtClean="0"/>
              <a:t>menjadi</a:t>
            </a:r>
            <a:r>
              <a:rPr lang="en-ID" dirty="0" smtClean="0"/>
              <a:t> 0, </a:t>
            </a:r>
            <a:r>
              <a:rPr lang="en-ID" dirty="0" err="1" smtClean="0"/>
              <a:t>karena</a:t>
            </a:r>
            <a:r>
              <a:rPr lang="en-ID" dirty="0" smtClean="0"/>
              <a:t> </a:t>
            </a:r>
            <a:r>
              <a:rPr lang="en-ID" dirty="0" err="1" smtClean="0"/>
              <a:t>ada</a:t>
            </a:r>
            <a:r>
              <a:rPr lang="en-ID" dirty="0" smtClean="0"/>
              <a:t> 1 </a:t>
            </a:r>
            <a:r>
              <a:rPr lang="en-ID" dirty="0" err="1" smtClean="0"/>
              <a:t>elemen</a:t>
            </a:r>
            <a:r>
              <a:rPr lang="en-ID" dirty="0" smtClean="0"/>
              <a:t> </a:t>
            </a:r>
            <a:r>
              <a:rPr lang="en-ID" dirty="0" err="1" smtClean="0"/>
              <a:t>lagi</a:t>
            </a:r>
            <a:r>
              <a:rPr lang="en-ID" dirty="0" smtClean="0"/>
              <a:t> yang </a:t>
            </a:r>
            <a:r>
              <a:rPr lang="en-ID" dirty="0" err="1" smtClean="0"/>
              <a:t>dimasukan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stack (array </a:t>
            </a:r>
            <a:r>
              <a:rPr lang="en-ID" dirty="0" err="1" smtClean="0"/>
              <a:t>indeks</a:t>
            </a:r>
            <a:r>
              <a:rPr lang="en-ID" dirty="0" smtClean="0"/>
              <a:t> ke-0)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143250" y="4395361"/>
          <a:ext cx="2476500" cy="1107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8250"/>
                <a:gridCol w="1238250"/>
              </a:tblGrid>
              <a:tr h="141966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Skema</a:t>
                      </a:r>
                      <a:r>
                        <a:rPr lang="en-ID" dirty="0" smtClean="0"/>
                        <a:t>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Ukuran</a:t>
                      </a:r>
                      <a:r>
                        <a:rPr lang="en-ID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9099050" y="1505268"/>
          <a:ext cx="2160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7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4" y="133350"/>
            <a:ext cx="7140576" cy="655482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5638800" y="597710"/>
            <a:ext cx="990600" cy="56261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794500" y="3149150"/>
            <a:ext cx="5270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 err="1" smtClean="0">
                <a:solidFill>
                  <a:srgbClr val="FF0000"/>
                </a:solidFill>
              </a:rPr>
              <a:t>Menambahkan</a:t>
            </a:r>
            <a:r>
              <a:rPr lang="en-ID" sz="2800" dirty="0" smtClean="0">
                <a:solidFill>
                  <a:srgbClr val="FF0000"/>
                </a:solidFill>
              </a:rPr>
              <a:t> </a:t>
            </a:r>
            <a:r>
              <a:rPr lang="en-ID" sz="2800" dirty="0" err="1" smtClean="0">
                <a:solidFill>
                  <a:srgbClr val="FF0000"/>
                </a:solidFill>
              </a:rPr>
              <a:t>elemen</a:t>
            </a:r>
            <a:r>
              <a:rPr lang="en-ID" sz="2800" dirty="0" smtClean="0">
                <a:solidFill>
                  <a:srgbClr val="FF0000"/>
                </a:solidFill>
              </a:rPr>
              <a:t> </a:t>
            </a:r>
            <a:r>
              <a:rPr lang="en-ID" sz="2800" dirty="0" err="1" smtClean="0">
                <a:solidFill>
                  <a:srgbClr val="FF0000"/>
                </a:solidFill>
              </a:rPr>
              <a:t>pada</a:t>
            </a:r>
            <a:r>
              <a:rPr lang="en-ID" sz="2800" dirty="0" smtClean="0">
                <a:solidFill>
                  <a:srgbClr val="FF0000"/>
                </a:solidFill>
              </a:rPr>
              <a:t> Stack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07300" y="6223810"/>
            <a:ext cx="3338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 smtClean="0">
                <a:solidFill>
                  <a:srgbClr val="FF0000"/>
                </a:solidFill>
              </a:rPr>
              <a:t>Isi </a:t>
            </a:r>
            <a:r>
              <a:rPr lang="en-ID" sz="2800" dirty="0" err="1" smtClean="0">
                <a:solidFill>
                  <a:srgbClr val="FF0000"/>
                </a:solidFill>
              </a:rPr>
              <a:t>elemen</a:t>
            </a:r>
            <a:r>
              <a:rPr lang="en-ID" sz="2800" dirty="0" smtClean="0">
                <a:solidFill>
                  <a:srgbClr val="FF0000"/>
                </a:solidFill>
              </a:rPr>
              <a:t> </a:t>
            </a:r>
            <a:r>
              <a:rPr lang="en-ID" sz="2800" dirty="0" err="1" smtClean="0">
                <a:solidFill>
                  <a:srgbClr val="FF0000"/>
                </a:solidFill>
              </a:rPr>
              <a:t>pada</a:t>
            </a:r>
            <a:r>
              <a:rPr lang="en-ID" sz="2800" dirty="0" smtClean="0">
                <a:solidFill>
                  <a:srgbClr val="FF0000"/>
                </a:solidFill>
              </a:rPr>
              <a:t> Stack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04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79400"/>
            <a:ext cx="11290686" cy="6464300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7848600" y="1358900"/>
            <a:ext cx="990600" cy="17907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27071" y="1777196"/>
            <a:ext cx="29310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 err="1" smtClean="0">
                <a:solidFill>
                  <a:srgbClr val="FFC000"/>
                </a:solidFill>
              </a:rPr>
              <a:t>Pindahkan</a:t>
            </a:r>
            <a:r>
              <a:rPr lang="en-ID" sz="2800" b="1" dirty="0" smtClean="0">
                <a:solidFill>
                  <a:srgbClr val="FFC000"/>
                </a:solidFill>
              </a:rPr>
              <a:t> </a:t>
            </a:r>
            <a:r>
              <a:rPr lang="en-ID" sz="2800" dirty="0" err="1" smtClean="0">
                <a:solidFill>
                  <a:srgbClr val="FFC000"/>
                </a:solidFill>
              </a:rPr>
              <a:t>elemen</a:t>
            </a:r>
            <a:endParaRPr lang="en-ID" sz="2800" dirty="0" smtClean="0">
              <a:solidFill>
                <a:srgbClr val="FFC000"/>
              </a:solidFill>
            </a:endParaRPr>
          </a:p>
          <a:p>
            <a:r>
              <a:rPr lang="en-ID" sz="2800" dirty="0" err="1" smtClean="0">
                <a:solidFill>
                  <a:srgbClr val="FFC000"/>
                </a:solidFill>
              </a:rPr>
              <a:t>ke</a:t>
            </a:r>
            <a:r>
              <a:rPr lang="en-ID" sz="2800" dirty="0" smtClean="0">
                <a:solidFill>
                  <a:srgbClr val="FFC000"/>
                </a:solidFill>
              </a:rPr>
              <a:t> Stack lain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6043" y="3306286"/>
            <a:ext cx="3916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 smtClean="0">
                <a:solidFill>
                  <a:srgbClr val="FFC000"/>
                </a:solidFill>
              </a:rPr>
              <a:t>Pop </a:t>
            </a:r>
            <a:r>
              <a:rPr lang="en-ID" sz="2800" dirty="0" err="1" smtClean="0">
                <a:solidFill>
                  <a:srgbClr val="FFC000"/>
                </a:solidFill>
              </a:rPr>
              <a:t>elemen</a:t>
            </a:r>
            <a:r>
              <a:rPr lang="en-ID" sz="2800" dirty="0" smtClean="0">
                <a:solidFill>
                  <a:srgbClr val="FFC000"/>
                </a:solidFill>
              </a:rPr>
              <a:t> </a:t>
            </a:r>
            <a:r>
              <a:rPr lang="en-ID" sz="2800" dirty="0" err="1" smtClean="0">
                <a:solidFill>
                  <a:srgbClr val="FFC000"/>
                </a:solidFill>
              </a:rPr>
              <a:t>yg</a:t>
            </a:r>
            <a:r>
              <a:rPr lang="en-ID" sz="2800" dirty="0" smtClean="0">
                <a:solidFill>
                  <a:srgbClr val="FFC000"/>
                </a:solidFill>
              </a:rPr>
              <a:t> </a:t>
            </a:r>
            <a:r>
              <a:rPr lang="en-ID" sz="2800" dirty="0" err="1" smtClean="0">
                <a:solidFill>
                  <a:srgbClr val="FFC000"/>
                </a:solidFill>
              </a:rPr>
              <a:t>diinginkan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8027126" y="3842152"/>
            <a:ext cx="990600" cy="17907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07839" y="4229099"/>
            <a:ext cx="31695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dirty="0" err="1" smtClean="0">
                <a:solidFill>
                  <a:srgbClr val="FFC000"/>
                </a:solidFill>
              </a:rPr>
              <a:t>Kembali</a:t>
            </a:r>
            <a:r>
              <a:rPr lang="en-ID" sz="2800" b="1" dirty="0" smtClean="0">
                <a:solidFill>
                  <a:srgbClr val="FFC000"/>
                </a:solidFill>
              </a:rPr>
              <a:t> </a:t>
            </a:r>
            <a:r>
              <a:rPr lang="en-ID" sz="2800" b="1" dirty="0" err="1" smtClean="0">
                <a:solidFill>
                  <a:srgbClr val="FFC000"/>
                </a:solidFill>
              </a:rPr>
              <a:t>tambahkan</a:t>
            </a:r>
            <a:endParaRPr lang="en-ID" sz="2800" b="1" dirty="0" smtClean="0">
              <a:solidFill>
                <a:srgbClr val="FFC000"/>
              </a:solidFill>
            </a:endParaRPr>
          </a:p>
          <a:p>
            <a:r>
              <a:rPr lang="en-ID" sz="2800" dirty="0" err="1" smtClean="0">
                <a:solidFill>
                  <a:srgbClr val="FFC000"/>
                </a:solidFill>
              </a:rPr>
              <a:t>Elemen</a:t>
            </a:r>
            <a:r>
              <a:rPr lang="en-ID" sz="2800" dirty="0" smtClean="0">
                <a:solidFill>
                  <a:srgbClr val="FFC000"/>
                </a:solidFill>
              </a:rPr>
              <a:t> </a:t>
            </a:r>
            <a:r>
              <a:rPr lang="en-ID" sz="2800" dirty="0" err="1" smtClean="0">
                <a:solidFill>
                  <a:srgbClr val="FFC000"/>
                </a:solidFill>
              </a:rPr>
              <a:t>ke</a:t>
            </a:r>
            <a:r>
              <a:rPr lang="en-ID" sz="2800" dirty="0" smtClean="0">
                <a:solidFill>
                  <a:srgbClr val="FFC000"/>
                </a:solidFill>
              </a:rPr>
              <a:t> Stack S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0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Penggunaan</a:t>
            </a:r>
            <a:r>
              <a:rPr lang="en-ID" dirty="0" smtClean="0"/>
              <a:t> </a:t>
            </a:r>
            <a:r>
              <a:rPr lang="en-ID" dirty="0" err="1" smtClean="0"/>
              <a:t>Struktur</a:t>
            </a:r>
            <a:r>
              <a:rPr lang="en-ID" dirty="0" smtClean="0"/>
              <a:t>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Next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Penggunaan</a:t>
            </a:r>
            <a:r>
              <a:rPr lang="en-ID" dirty="0" smtClean="0"/>
              <a:t> Stack : </a:t>
            </a:r>
            <a:r>
              <a:rPr lang="en-ID" b="1" dirty="0" smtClean="0"/>
              <a:t>Backtracking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772275" cy="457517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proses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data </a:t>
            </a:r>
            <a:r>
              <a:rPr lang="en-US" dirty="0" err="1" smtClean="0"/>
              <a:t>terbaru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serangkaian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Pikirkan</a:t>
            </a:r>
            <a:r>
              <a:rPr lang="en-US" dirty="0" smtClean="0"/>
              <a:t> </a:t>
            </a:r>
            <a:r>
              <a:rPr lang="en-US" dirty="0" err="1" smtClean="0"/>
              <a:t>labirin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labirin</a:t>
            </a:r>
            <a:r>
              <a:rPr lang="en-US" dirty="0" smtClean="0"/>
              <a:t> -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pintu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pintu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buntu</a:t>
            </a:r>
            <a:r>
              <a:rPr lang="en-US" dirty="0" smtClean="0"/>
              <a:t>,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mundur</a:t>
            </a:r>
            <a:r>
              <a:rPr lang="en-US" dirty="0" smtClean="0"/>
              <a:t>.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mundur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?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di </a:t>
            </a:r>
            <a:r>
              <a:rPr lang="en-US" dirty="0" err="1" smtClean="0"/>
              <a:t>tumpukan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mundur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memunculkan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tumpukan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https://www.cs.cmu.edu/~adamchik/15-121/lectures/Stacks%20and%20Queues/pix/maze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2308225"/>
            <a:ext cx="37433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0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Penggunaan Stack : 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Tower </a:t>
            </a:r>
            <a:r>
              <a:rPr lang="en-US" dirty="0"/>
              <a:t>of Hanoi, tree traversals, stock span problem, histogram problem.</a:t>
            </a:r>
          </a:p>
          <a:p>
            <a:pPr fontAlgn="base"/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Backtracking</a:t>
            </a:r>
            <a:r>
              <a:rPr lang="en-US" dirty="0"/>
              <a:t>, Knight tour problem, rat in a maze, N queen problem and </a:t>
            </a:r>
            <a:r>
              <a:rPr lang="en-US" b="1" u="sng" dirty="0" err="1"/>
              <a:t>sudoku</a:t>
            </a:r>
            <a:r>
              <a:rPr lang="en-US" b="1" u="sng" dirty="0"/>
              <a:t> solver</a:t>
            </a:r>
          </a:p>
          <a:p>
            <a:pPr fontAlgn="base"/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Grap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Topological </a:t>
            </a:r>
            <a:r>
              <a:rPr lang="en-US" dirty="0"/>
              <a:t>Sorting and Strongly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411961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Operasi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Stack : </a:t>
            </a:r>
            <a:r>
              <a:rPr lang="en-ID" b="1" dirty="0" smtClean="0"/>
              <a:t>PUSH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91300" cy="4351338"/>
          </a:xfrm>
        </p:spPr>
        <p:txBody>
          <a:bodyPr/>
          <a:lstStyle/>
          <a:p>
            <a:r>
              <a:rPr lang="en-ID" dirty="0" err="1" smtClean="0"/>
              <a:t>Operasi</a:t>
            </a:r>
            <a:r>
              <a:rPr lang="en-ID" dirty="0" smtClean="0"/>
              <a:t> </a:t>
            </a:r>
            <a:r>
              <a:rPr lang="en-ID" b="1" dirty="0" err="1" smtClean="0"/>
              <a:t>menambahkan</a:t>
            </a:r>
            <a:r>
              <a:rPr lang="en-ID" dirty="0" smtClean="0"/>
              <a:t> </a:t>
            </a:r>
            <a:r>
              <a:rPr lang="en-ID" dirty="0" err="1" smtClean="0"/>
              <a:t>elemen</a:t>
            </a:r>
            <a:r>
              <a:rPr lang="en-ID" dirty="0" smtClean="0"/>
              <a:t> </a:t>
            </a:r>
            <a:r>
              <a:rPr lang="en-ID" dirty="0" err="1" smtClean="0"/>
              <a:t>baru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stack.</a:t>
            </a:r>
          </a:p>
          <a:p>
            <a:r>
              <a:rPr lang="en-ID" dirty="0" smtClean="0"/>
              <a:t>Proses </a:t>
            </a:r>
            <a:r>
              <a:rPr lang="en-ID" dirty="0" err="1" smtClean="0"/>
              <a:t>penambahan</a:t>
            </a:r>
            <a:r>
              <a:rPr lang="en-ID" dirty="0" smtClean="0"/>
              <a:t> </a:t>
            </a:r>
            <a:r>
              <a:rPr lang="en-ID" dirty="0" err="1" smtClean="0"/>
              <a:t>diawali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mengecek</a:t>
            </a:r>
            <a:r>
              <a:rPr lang="en-ID" dirty="0" smtClean="0"/>
              <a:t> </a:t>
            </a:r>
            <a:r>
              <a:rPr lang="en-ID" dirty="0" err="1" smtClean="0"/>
              <a:t>apakah</a:t>
            </a:r>
            <a:r>
              <a:rPr lang="en-ID" dirty="0" smtClean="0"/>
              <a:t> stack </a:t>
            </a:r>
            <a:r>
              <a:rPr lang="en-ID" b="1" dirty="0" err="1" smtClean="0"/>
              <a:t>kosong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, </a:t>
            </a:r>
            <a:r>
              <a:rPr lang="en-ID" dirty="0" err="1" smtClean="0"/>
              <a:t>apakah</a:t>
            </a:r>
            <a:r>
              <a:rPr lang="en-ID" dirty="0" smtClean="0"/>
              <a:t> </a:t>
            </a:r>
            <a:r>
              <a:rPr lang="en-ID" u="sng" dirty="0" err="1" smtClean="0"/>
              <a:t>masih</a:t>
            </a:r>
            <a:r>
              <a:rPr lang="en-ID" u="sng" dirty="0" smtClean="0"/>
              <a:t> </a:t>
            </a:r>
            <a:r>
              <a:rPr lang="en-ID" u="sng" dirty="0" err="1" smtClean="0"/>
              <a:t>bisa</a:t>
            </a:r>
            <a:r>
              <a:rPr lang="en-ID" u="sng" dirty="0" smtClean="0"/>
              <a:t> </a:t>
            </a:r>
            <a:r>
              <a:rPr lang="en-ID" u="sng" dirty="0" err="1" smtClean="0"/>
              <a:t>diisi</a:t>
            </a:r>
            <a:r>
              <a:rPr lang="en-ID" u="sng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? Dan </a:t>
            </a:r>
            <a:r>
              <a:rPr lang="en-ID" dirty="0" err="1" smtClean="0"/>
              <a:t>mengecek</a:t>
            </a:r>
            <a:r>
              <a:rPr lang="en-ID" dirty="0" smtClean="0"/>
              <a:t> </a:t>
            </a:r>
            <a:r>
              <a:rPr lang="en-ID" dirty="0" err="1" smtClean="0"/>
              <a:t>posisi</a:t>
            </a:r>
            <a:r>
              <a:rPr lang="en-ID" dirty="0" smtClean="0"/>
              <a:t> </a:t>
            </a:r>
            <a:r>
              <a:rPr lang="en-ID" b="1" dirty="0" smtClean="0"/>
              <a:t>TOP</a:t>
            </a:r>
            <a:r>
              <a:rPr lang="en-ID" dirty="0" smtClean="0"/>
              <a:t> (</a:t>
            </a:r>
            <a:r>
              <a:rPr lang="en-ID" dirty="0" err="1" smtClean="0"/>
              <a:t>elemen</a:t>
            </a:r>
            <a:r>
              <a:rPr lang="en-ID" dirty="0" smtClean="0"/>
              <a:t> </a:t>
            </a:r>
            <a:r>
              <a:rPr lang="en-ID" dirty="0" err="1" smtClean="0"/>
              <a:t>puncak</a:t>
            </a:r>
            <a:r>
              <a:rPr lang="en-ID" dirty="0" smtClean="0"/>
              <a:t>)</a:t>
            </a:r>
          </a:p>
          <a:p>
            <a:r>
              <a:rPr lang="en-ID" dirty="0" err="1" smtClean="0"/>
              <a:t>Kemudian</a:t>
            </a:r>
            <a:r>
              <a:rPr lang="en-ID" dirty="0" smtClean="0"/>
              <a:t> stack </a:t>
            </a:r>
            <a:r>
              <a:rPr lang="en-ID" u="sng" dirty="0" err="1" smtClean="0"/>
              <a:t>masih</a:t>
            </a:r>
            <a:r>
              <a:rPr lang="en-ID" u="sng" dirty="0" smtClean="0"/>
              <a:t> </a:t>
            </a:r>
            <a:r>
              <a:rPr lang="en-ID" u="sng" dirty="0" err="1" smtClean="0"/>
              <a:t>bisa</a:t>
            </a:r>
            <a:r>
              <a:rPr lang="en-ID" u="sng" dirty="0" smtClean="0"/>
              <a:t> </a:t>
            </a:r>
            <a:r>
              <a:rPr lang="en-ID" u="sng" dirty="0" err="1" smtClean="0"/>
              <a:t>diisi</a:t>
            </a:r>
            <a:r>
              <a:rPr lang="en-ID" dirty="0" smtClean="0"/>
              <a:t>, </a:t>
            </a:r>
            <a:r>
              <a:rPr lang="en-ID" dirty="0" err="1" smtClean="0"/>
              <a:t>elemen</a:t>
            </a:r>
            <a:r>
              <a:rPr lang="en-ID" dirty="0" smtClean="0"/>
              <a:t> </a:t>
            </a:r>
            <a:r>
              <a:rPr lang="en-ID" dirty="0" err="1" smtClean="0"/>
              <a:t>baru</a:t>
            </a:r>
            <a:r>
              <a:rPr lang="en-ID" dirty="0" smtClean="0"/>
              <a:t> </a:t>
            </a:r>
            <a:r>
              <a:rPr lang="en-ID" b="1" dirty="0" err="1" smtClean="0"/>
              <a:t>ditambahkan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stack </a:t>
            </a:r>
            <a:r>
              <a:rPr lang="en-ID" dirty="0" err="1" smtClean="0"/>
              <a:t>kemudian</a:t>
            </a:r>
            <a:r>
              <a:rPr lang="en-ID" dirty="0" smtClean="0"/>
              <a:t> </a:t>
            </a:r>
            <a:r>
              <a:rPr lang="en-ID" b="1" dirty="0" smtClean="0"/>
              <a:t>TOP</a:t>
            </a:r>
            <a:r>
              <a:rPr lang="en-ID" dirty="0" smtClean="0"/>
              <a:t> </a:t>
            </a:r>
            <a:r>
              <a:rPr lang="en-ID" dirty="0" err="1" smtClean="0"/>
              <a:t>diupdate</a:t>
            </a:r>
            <a:r>
              <a:rPr lang="en-ID" dirty="0" smtClean="0"/>
              <a:t> </a:t>
            </a:r>
            <a:r>
              <a:rPr lang="en-ID" dirty="0" err="1" smtClean="0"/>
              <a:t>menunjukan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elemen</a:t>
            </a:r>
            <a:r>
              <a:rPr lang="en-ID" dirty="0" smtClean="0"/>
              <a:t> yang </a:t>
            </a:r>
            <a:r>
              <a:rPr lang="en-ID" dirty="0" err="1" smtClean="0"/>
              <a:t>baru</a:t>
            </a:r>
            <a:r>
              <a:rPr lang="en-ID" dirty="0" smtClean="0"/>
              <a:t> </a:t>
            </a:r>
            <a:r>
              <a:rPr lang="en-ID" dirty="0" err="1" smtClean="0"/>
              <a:t>ditambahkan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5700" y="139700"/>
            <a:ext cx="1765300" cy="1765300"/>
          </a:xfrm>
          <a:prstGeom prst="rect">
            <a:avLst/>
          </a:prstGeom>
          <a:solidFill>
            <a:schemeClr val="accent4">
              <a:alpha val="27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877300" y="863600"/>
            <a:ext cx="157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77300" y="1208882"/>
            <a:ext cx="157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77300" y="1554164"/>
            <a:ext cx="157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89057" y="1888609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Stack : 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92901" y="799068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Top : 2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flipH="1">
            <a:off x="10284376" y="899596"/>
            <a:ext cx="358224" cy="1682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947026" y="2349759"/>
            <a:ext cx="157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75800" y="2870200"/>
            <a:ext cx="1765300" cy="1765300"/>
          </a:xfrm>
          <a:prstGeom prst="rect">
            <a:avLst/>
          </a:prstGeom>
          <a:solidFill>
            <a:schemeClr val="accent4">
              <a:alpha val="27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677400" y="3594100"/>
            <a:ext cx="157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677400" y="3939382"/>
            <a:ext cx="157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677400" y="4284664"/>
            <a:ext cx="157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989157" y="4619109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Stack : 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393001" y="3529568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Top : 2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flipH="1">
            <a:off x="11084476" y="3630096"/>
            <a:ext cx="358224" cy="1682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11" idx="3"/>
            <a:endCxn id="13" idx="0"/>
          </p:cNvCxnSpPr>
          <p:nvPr/>
        </p:nvCxnSpPr>
        <p:spPr>
          <a:xfrm>
            <a:off x="9521826" y="2502159"/>
            <a:ext cx="942974" cy="10919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49126" y="4777047"/>
            <a:ext cx="1765300" cy="1765300"/>
          </a:xfrm>
          <a:prstGeom prst="rect">
            <a:avLst/>
          </a:prstGeom>
          <a:solidFill>
            <a:schemeClr val="accent4">
              <a:alpha val="27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50726" y="5500947"/>
            <a:ext cx="157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750726" y="5846229"/>
            <a:ext cx="157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50726" y="6191511"/>
            <a:ext cx="157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62483" y="6525956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Stack : 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44376" y="5158964"/>
            <a:ext cx="157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466327" y="5144315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Top : 3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flipH="1">
            <a:off x="9157802" y="5244843"/>
            <a:ext cx="358224" cy="1682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Operasi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Stack : </a:t>
            </a:r>
            <a:r>
              <a:rPr lang="en-ID" b="1" dirty="0" smtClean="0"/>
              <a:t>POP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91300" cy="4716722"/>
          </a:xfrm>
        </p:spPr>
        <p:txBody>
          <a:bodyPr>
            <a:normAutofit/>
          </a:bodyPr>
          <a:lstStyle/>
          <a:p>
            <a:r>
              <a:rPr lang="en-ID" dirty="0" err="1" smtClean="0"/>
              <a:t>Operasi</a:t>
            </a:r>
            <a:r>
              <a:rPr lang="en-ID" dirty="0" smtClean="0"/>
              <a:t> </a:t>
            </a:r>
            <a:r>
              <a:rPr lang="en-ID" b="1" dirty="0" err="1" smtClean="0"/>
              <a:t>mengambil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</a:t>
            </a:r>
            <a:r>
              <a:rPr lang="en-ID" dirty="0" err="1" smtClean="0"/>
              <a:t>elemen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stack.</a:t>
            </a:r>
          </a:p>
          <a:p>
            <a:r>
              <a:rPr lang="en-ID" dirty="0" smtClean="0"/>
              <a:t>Proses </a:t>
            </a:r>
            <a:r>
              <a:rPr lang="en-ID" dirty="0" err="1" smtClean="0"/>
              <a:t>penambahan</a:t>
            </a:r>
            <a:r>
              <a:rPr lang="en-ID" dirty="0" smtClean="0"/>
              <a:t> </a:t>
            </a:r>
            <a:r>
              <a:rPr lang="en-ID" dirty="0" err="1" smtClean="0"/>
              <a:t>diawali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mengecek</a:t>
            </a:r>
            <a:r>
              <a:rPr lang="en-ID" dirty="0" smtClean="0"/>
              <a:t> </a:t>
            </a:r>
            <a:r>
              <a:rPr lang="en-ID" dirty="0" err="1" smtClean="0"/>
              <a:t>apakah</a:t>
            </a:r>
            <a:r>
              <a:rPr lang="en-ID" dirty="0" smtClean="0"/>
              <a:t> stack </a:t>
            </a:r>
            <a:r>
              <a:rPr lang="en-ID" b="1" dirty="0" err="1" smtClean="0"/>
              <a:t>kosong</a:t>
            </a:r>
            <a:r>
              <a:rPr lang="en-ID" b="1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? Dan </a:t>
            </a:r>
            <a:r>
              <a:rPr lang="en-ID" dirty="0" err="1" smtClean="0"/>
              <a:t>mengecek</a:t>
            </a:r>
            <a:r>
              <a:rPr lang="en-ID" dirty="0" smtClean="0"/>
              <a:t> </a:t>
            </a:r>
            <a:r>
              <a:rPr lang="en-ID" dirty="0" err="1" smtClean="0"/>
              <a:t>posisi</a:t>
            </a:r>
            <a:r>
              <a:rPr lang="en-ID" dirty="0" smtClean="0"/>
              <a:t> </a:t>
            </a:r>
            <a:r>
              <a:rPr lang="en-ID" b="1" dirty="0" smtClean="0"/>
              <a:t>TOP</a:t>
            </a:r>
            <a:r>
              <a:rPr lang="en-ID" dirty="0" smtClean="0"/>
              <a:t> (</a:t>
            </a:r>
            <a:r>
              <a:rPr lang="en-ID" dirty="0" err="1" smtClean="0"/>
              <a:t>elemen</a:t>
            </a:r>
            <a:r>
              <a:rPr lang="en-ID" dirty="0" smtClean="0"/>
              <a:t> </a:t>
            </a:r>
            <a:r>
              <a:rPr lang="en-ID" dirty="0" err="1" smtClean="0"/>
              <a:t>puncak</a:t>
            </a:r>
            <a:r>
              <a:rPr lang="en-ID" dirty="0" smtClean="0"/>
              <a:t>)</a:t>
            </a:r>
          </a:p>
          <a:p>
            <a:r>
              <a:rPr lang="en-ID" dirty="0" err="1" smtClean="0"/>
              <a:t>Kemudian</a:t>
            </a:r>
            <a:r>
              <a:rPr lang="en-ID" dirty="0" smtClean="0"/>
              <a:t> stack </a:t>
            </a:r>
            <a:r>
              <a:rPr lang="en-ID" u="sng" dirty="0" err="1" smtClean="0"/>
              <a:t>tidak</a:t>
            </a:r>
            <a:r>
              <a:rPr lang="en-ID" u="sng" dirty="0" smtClean="0"/>
              <a:t> </a:t>
            </a:r>
            <a:r>
              <a:rPr lang="en-ID" b="1" u="sng" dirty="0" err="1" smtClean="0"/>
              <a:t>kosong</a:t>
            </a:r>
            <a:r>
              <a:rPr lang="en-ID" dirty="0" smtClean="0"/>
              <a:t>, </a:t>
            </a:r>
            <a:r>
              <a:rPr lang="en-ID" dirty="0" err="1" smtClean="0"/>
              <a:t>elemen</a:t>
            </a:r>
            <a:r>
              <a:rPr lang="en-ID" dirty="0" smtClean="0"/>
              <a:t> yang </a:t>
            </a:r>
            <a:r>
              <a:rPr lang="en-ID" dirty="0" err="1" smtClean="0"/>
              <a:t>ditunjukan</a:t>
            </a:r>
            <a:r>
              <a:rPr lang="en-ID" dirty="0" smtClean="0"/>
              <a:t> </a:t>
            </a:r>
            <a:r>
              <a:rPr lang="en-ID" b="1" dirty="0" smtClean="0"/>
              <a:t>TOP</a:t>
            </a:r>
            <a:r>
              <a:rPr lang="en-ID" dirty="0"/>
              <a:t> </a:t>
            </a:r>
            <a:r>
              <a:rPr lang="en-ID" dirty="0" err="1" smtClean="0"/>
              <a:t>diambil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stack</a:t>
            </a:r>
          </a:p>
          <a:p>
            <a:r>
              <a:rPr lang="en-ID" dirty="0" err="1" smtClean="0"/>
              <a:t>kemudian</a:t>
            </a:r>
            <a:r>
              <a:rPr lang="en-ID" dirty="0" smtClean="0"/>
              <a:t> </a:t>
            </a:r>
            <a:r>
              <a:rPr lang="en-ID" b="1" dirty="0" smtClean="0"/>
              <a:t>TOP</a:t>
            </a:r>
            <a:r>
              <a:rPr lang="en-ID" dirty="0" smtClean="0"/>
              <a:t> </a:t>
            </a:r>
            <a:r>
              <a:rPr lang="en-ID" dirty="0" err="1" smtClean="0"/>
              <a:t>diupdate</a:t>
            </a:r>
            <a:r>
              <a:rPr lang="en-ID" dirty="0" smtClean="0"/>
              <a:t> </a:t>
            </a:r>
            <a:r>
              <a:rPr lang="en-ID" dirty="0" err="1" smtClean="0"/>
              <a:t>menunjukan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elemen</a:t>
            </a:r>
            <a:r>
              <a:rPr lang="en-ID" dirty="0" smtClean="0"/>
              <a:t> yang </a:t>
            </a:r>
            <a:r>
              <a:rPr lang="en-ID" dirty="0" err="1" smtClean="0"/>
              <a:t>berada</a:t>
            </a:r>
            <a:r>
              <a:rPr lang="en-ID" dirty="0" smtClean="0"/>
              <a:t> </a:t>
            </a:r>
            <a:r>
              <a:rPr lang="en-ID" dirty="0" err="1" smtClean="0"/>
              <a:t>dibawah</a:t>
            </a:r>
            <a:r>
              <a:rPr lang="en-ID" dirty="0" smtClean="0"/>
              <a:t> </a:t>
            </a:r>
            <a:r>
              <a:rPr lang="en-ID" dirty="0" err="1" smtClean="0"/>
              <a:t>elemen</a:t>
            </a:r>
            <a:r>
              <a:rPr lang="en-ID" dirty="0" smtClean="0"/>
              <a:t> </a:t>
            </a:r>
            <a:r>
              <a:rPr lang="en-ID" dirty="0" err="1" smtClean="0"/>
              <a:t>yg</a:t>
            </a:r>
            <a:r>
              <a:rPr lang="en-ID" dirty="0" smtClean="0"/>
              <a:t> </a:t>
            </a:r>
            <a:r>
              <a:rPr lang="en-ID" dirty="0" err="1" smtClean="0"/>
              <a:t>sebelumnya</a:t>
            </a:r>
            <a:r>
              <a:rPr lang="en-ID" dirty="0" smtClean="0"/>
              <a:t> </a:t>
            </a:r>
            <a:r>
              <a:rPr lang="en-ID" dirty="0" err="1" smtClean="0"/>
              <a:t>diambil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5700" y="139700"/>
            <a:ext cx="1765300" cy="1765300"/>
          </a:xfrm>
          <a:prstGeom prst="rect">
            <a:avLst/>
          </a:prstGeom>
          <a:solidFill>
            <a:schemeClr val="accent4">
              <a:alpha val="27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877300" y="863600"/>
            <a:ext cx="157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77300" y="1208882"/>
            <a:ext cx="157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77300" y="1554164"/>
            <a:ext cx="157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89057" y="1888609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Stack : 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92901" y="799068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Top : 2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flipH="1">
            <a:off x="10284376" y="899596"/>
            <a:ext cx="358224" cy="1682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947026" y="2349759"/>
            <a:ext cx="157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75800" y="2870200"/>
            <a:ext cx="1765300" cy="1765300"/>
          </a:xfrm>
          <a:prstGeom prst="rect">
            <a:avLst/>
          </a:prstGeom>
          <a:solidFill>
            <a:schemeClr val="accent4">
              <a:alpha val="27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677400" y="3594100"/>
            <a:ext cx="157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677400" y="3939382"/>
            <a:ext cx="157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677400" y="4284664"/>
            <a:ext cx="157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989157" y="4619109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Stack : 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393001" y="3529568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Top : 2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flipH="1">
            <a:off x="11084476" y="3630096"/>
            <a:ext cx="358224" cy="1682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13" idx="0"/>
            <a:endCxn id="11" idx="3"/>
          </p:cNvCxnSpPr>
          <p:nvPr/>
        </p:nvCxnSpPr>
        <p:spPr>
          <a:xfrm rot="16200000" flipV="1">
            <a:off x="9447343" y="2576643"/>
            <a:ext cx="1091941" cy="9429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49126" y="4777047"/>
            <a:ext cx="1765300" cy="1765300"/>
          </a:xfrm>
          <a:prstGeom prst="rect">
            <a:avLst/>
          </a:prstGeom>
          <a:solidFill>
            <a:schemeClr val="accent4">
              <a:alpha val="27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750726" y="5846229"/>
            <a:ext cx="157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50726" y="6191511"/>
            <a:ext cx="157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62483" y="6525956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Stack : 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29827" y="5804715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Top : 2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flipH="1">
            <a:off x="9221302" y="5905243"/>
            <a:ext cx="358224" cy="1682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Operasi</a:t>
            </a:r>
            <a:r>
              <a:rPr lang="en-ID" dirty="0" smtClean="0"/>
              <a:t> </a:t>
            </a:r>
            <a:r>
              <a:rPr lang="en-ID" dirty="0" err="1" smtClean="0"/>
              <a:t>Lainnya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 smtClean="0"/>
              <a:t>Inisialisasi</a:t>
            </a:r>
            <a:r>
              <a:rPr lang="en-ID" b="1" dirty="0" smtClean="0"/>
              <a:t> Stack</a:t>
            </a:r>
            <a:r>
              <a:rPr lang="en-ID" dirty="0" smtClean="0"/>
              <a:t> : </a:t>
            </a:r>
            <a:r>
              <a:rPr lang="en-ID" dirty="0" err="1" smtClean="0"/>
              <a:t>menginisialisasi</a:t>
            </a:r>
            <a:r>
              <a:rPr lang="en-ID" dirty="0" smtClean="0"/>
              <a:t> </a:t>
            </a:r>
            <a:r>
              <a:rPr lang="en-ID" dirty="0" err="1" smtClean="0"/>
              <a:t>tumpukan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</a:t>
            </a:r>
            <a:r>
              <a:rPr lang="en-ID" dirty="0" err="1" smtClean="0"/>
              <a:t>keadaan</a:t>
            </a:r>
            <a:r>
              <a:rPr lang="en-ID" dirty="0" smtClean="0"/>
              <a:t> yang </a:t>
            </a:r>
            <a:r>
              <a:rPr lang="en-ID" dirty="0" err="1" smtClean="0"/>
              <a:t>kosong</a:t>
            </a:r>
            <a:endParaRPr lang="en-ID" dirty="0" smtClean="0"/>
          </a:p>
          <a:p>
            <a:r>
              <a:rPr lang="en-ID" b="1" dirty="0" err="1" smtClean="0"/>
              <a:t>Apakah</a:t>
            </a:r>
            <a:r>
              <a:rPr lang="en-ID" b="1" dirty="0" smtClean="0"/>
              <a:t> Stack </a:t>
            </a:r>
            <a:r>
              <a:rPr lang="en-ID" b="1" dirty="0" err="1" smtClean="0"/>
              <a:t>Kosong</a:t>
            </a:r>
            <a:r>
              <a:rPr lang="en-ID" dirty="0" smtClean="0"/>
              <a:t> : </a:t>
            </a:r>
            <a:r>
              <a:rPr lang="en-ID" dirty="0" err="1" smtClean="0"/>
              <a:t>menentukan</a:t>
            </a:r>
            <a:r>
              <a:rPr lang="en-ID" dirty="0" smtClean="0"/>
              <a:t> </a:t>
            </a:r>
            <a:r>
              <a:rPr lang="en-ID" dirty="0" err="1" smtClean="0"/>
              <a:t>apakah</a:t>
            </a:r>
            <a:r>
              <a:rPr lang="en-ID" dirty="0" smtClean="0"/>
              <a:t> </a:t>
            </a:r>
            <a:r>
              <a:rPr lang="en-ID" dirty="0" err="1" smtClean="0"/>
              <a:t>tumpukan</a:t>
            </a:r>
            <a:r>
              <a:rPr lang="en-ID" dirty="0" smtClean="0"/>
              <a:t> </a:t>
            </a:r>
            <a:r>
              <a:rPr lang="en-ID" dirty="0" err="1" smtClean="0"/>
              <a:t>kosong</a:t>
            </a:r>
            <a:r>
              <a:rPr lang="en-ID" dirty="0" smtClean="0"/>
              <a:t>. </a:t>
            </a:r>
          </a:p>
          <a:p>
            <a:pPr lvl="1"/>
            <a:r>
              <a:rPr lang="en-ID" dirty="0" err="1" smtClean="0"/>
              <a:t>Jika</a:t>
            </a:r>
            <a:r>
              <a:rPr lang="en-ID" dirty="0" smtClean="0"/>
              <a:t> stack </a:t>
            </a:r>
            <a:r>
              <a:rPr lang="en-ID" dirty="0" err="1" smtClean="0"/>
              <a:t>kosong</a:t>
            </a:r>
            <a:r>
              <a:rPr lang="en-ID" dirty="0"/>
              <a:t>,</a:t>
            </a:r>
            <a:r>
              <a:rPr lang="en-ID" dirty="0" smtClean="0"/>
              <a:t> </a:t>
            </a:r>
            <a:r>
              <a:rPr lang="en-ID" dirty="0" err="1" smtClean="0"/>
              <a:t>mengembalikan</a:t>
            </a:r>
            <a:r>
              <a:rPr lang="en-ID" dirty="0" smtClean="0"/>
              <a:t> </a:t>
            </a:r>
            <a:r>
              <a:rPr lang="en-ID" dirty="0" err="1" smtClean="0"/>
              <a:t>nilai</a:t>
            </a:r>
            <a:r>
              <a:rPr lang="en-ID" dirty="0" smtClean="0"/>
              <a:t> </a:t>
            </a:r>
            <a:r>
              <a:rPr lang="en-ID" b="1" dirty="0" smtClean="0"/>
              <a:t>true</a:t>
            </a:r>
            <a:r>
              <a:rPr lang="en-ID" dirty="0" smtClean="0"/>
              <a:t>.</a:t>
            </a:r>
          </a:p>
          <a:p>
            <a:pPr lvl="1"/>
            <a:r>
              <a:rPr lang="en-ID" dirty="0" err="1" smtClean="0"/>
              <a:t>Jika</a:t>
            </a:r>
            <a:r>
              <a:rPr lang="en-ID" dirty="0" smtClean="0"/>
              <a:t> </a:t>
            </a:r>
            <a:r>
              <a:rPr lang="en-ID" dirty="0" err="1" smtClean="0"/>
              <a:t>sebaliknya</a:t>
            </a:r>
            <a:r>
              <a:rPr lang="en-ID" dirty="0" smtClean="0"/>
              <a:t>, </a:t>
            </a:r>
            <a:r>
              <a:rPr lang="en-ID" dirty="0" err="1" smtClean="0"/>
              <a:t>mengembalikan</a:t>
            </a:r>
            <a:r>
              <a:rPr lang="en-ID" dirty="0" smtClean="0"/>
              <a:t> </a:t>
            </a:r>
            <a:r>
              <a:rPr lang="en-ID" dirty="0" err="1" smtClean="0"/>
              <a:t>nilai</a:t>
            </a:r>
            <a:r>
              <a:rPr lang="en-ID" dirty="0" smtClean="0"/>
              <a:t> </a:t>
            </a:r>
            <a:r>
              <a:rPr lang="en-ID" b="1" dirty="0" smtClean="0"/>
              <a:t>false</a:t>
            </a:r>
            <a:r>
              <a:rPr lang="en-ID" dirty="0" smtClean="0"/>
              <a:t>.</a:t>
            </a:r>
          </a:p>
          <a:p>
            <a:r>
              <a:rPr lang="en-ID" b="1" dirty="0" err="1" smtClean="0"/>
              <a:t>Apakah</a:t>
            </a:r>
            <a:r>
              <a:rPr lang="en-ID" b="1" dirty="0" smtClean="0"/>
              <a:t> Stack </a:t>
            </a:r>
            <a:r>
              <a:rPr lang="en-ID" b="1" dirty="0" err="1" smtClean="0"/>
              <a:t>Penuh</a:t>
            </a:r>
            <a:r>
              <a:rPr lang="en-ID" dirty="0" smtClean="0"/>
              <a:t> : </a:t>
            </a:r>
            <a:r>
              <a:rPr lang="en-ID" dirty="0" err="1" smtClean="0"/>
              <a:t>menentukan</a:t>
            </a:r>
            <a:r>
              <a:rPr lang="en-ID" dirty="0" smtClean="0"/>
              <a:t> </a:t>
            </a:r>
            <a:r>
              <a:rPr lang="en-ID" dirty="0" err="1" smtClean="0"/>
              <a:t>apakah</a:t>
            </a:r>
            <a:r>
              <a:rPr lang="en-ID" dirty="0" smtClean="0"/>
              <a:t> </a:t>
            </a:r>
            <a:r>
              <a:rPr lang="en-ID" dirty="0" err="1" smtClean="0"/>
              <a:t>tumpukan</a:t>
            </a:r>
            <a:r>
              <a:rPr lang="en-ID" dirty="0" smtClean="0"/>
              <a:t> </a:t>
            </a:r>
            <a:r>
              <a:rPr lang="en-ID" dirty="0" err="1" smtClean="0"/>
              <a:t>penuh</a:t>
            </a:r>
            <a:endParaRPr lang="en-ID" dirty="0" smtClean="0"/>
          </a:p>
          <a:p>
            <a:pPr lvl="1"/>
            <a:r>
              <a:rPr lang="en-ID" dirty="0" err="1" smtClean="0"/>
              <a:t>Jika</a:t>
            </a:r>
            <a:r>
              <a:rPr lang="en-ID" dirty="0" smtClean="0"/>
              <a:t> stack </a:t>
            </a:r>
            <a:r>
              <a:rPr lang="en-ID" dirty="0" err="1" smtClean="0"/>
              <a:t>penuh</a:t>
            </a:r>
            <a:r>
              <a:rPr lang="en-ID" dirty="0" smtClean="0"/>
              <a:t>, </a:t>
            </a:r>
            <a:r>
              <a:rPr lang="en-ID" dirty="0" err="1" smtClean="0"/>
              <a:t>mengembalikan</a:t>
            </a:r>
            <a:r>
              <a:rPr lang="en-ID" dirty="0" smtClean="0"/>
              <a:t> </a:t>
            </a:r>
            <a:r>
              <a:rPr lang="en-ID" dirty="0" err="1" smtClean="0"/>
              <a:t>nilai</a:t>
            </a:r>
            <a:r>
              <a:rPr lang="en-ID" dirty="0" smtClean="0"/>
              <a:t> </a:t>
            </a:r>
            <a:r>
              <a:rPr lang="en-ID" b="1" dirty="0" smtClean="0"/>
              <a:t>true</a:t>
            </a:r>
            <a:endParaRPr lang="en-ID" dirty="0" smtClean="0"/>
          </a:p>
          <a:p>
            <a:pPr lvl="1"/>
            <a:r>
              <a:rPr lang="en-ID" dirty="0" err="1" smtClean="0"/>
              <a:t>Jika</a:t>
            </a:r>
            <a:r>
              <a:rPr lang="en-ID" dirty="0" smtClean="0"/>
              <a:t> </a:t>
            </a:r>
            <a:r>
              <a:rPr lang="en-ID" dirty="0" err="1" smtClean="0"/>
              <a:t>sebaliknya</a:t>
            </a:r>
            <a:r>
              <a:rPr lang="en-ID" dirty="0" smtClean="0"/>
              <a:t>, </a:t>
            </a:r>
            <a:r>
              <a:rPr lang="en-ID" dirty="0" err="1" smtClean="0"/>
              <a:t>mengembalikan</a:t>
            </a:r>
            <a:r>
              <a:rPr lang="en-ID" dirty="0" smtClean="0"/>
              <a:t> </a:t>
            </a:r>
            <a:r>
              <a:rPr lang="en-ID" dirty="0" err="1" smtClean="0"/>
              <a:t>nilai</a:t>
            </a:r>
            <a:r>
              <a:rPr lang="en-ID" dirty="0" smtClean="0"/>
              <a:t> </a:t>
            </a:r>
            <a:r>
              <a:rPr lang="en-ID" b="1" dirty="0" smtClean="0"/>
              <a:t>false</a:t>
            </a:r>
            <a:endParaRPr lang="en-ID" dirty="0" smtClean="0"/>
          </a:p>
          <a:p>
            <a:r>
              <a:rPr lang="en-ID" b="1" dirty="0" smtClean="0"/>
              <a:t>Top</a:t>
            </a:r>
            <a:r>
              <a:rPr lang="en-ID" dirty="0" smtClean="0"/>
              <a:t> : </a:t>
            </a:r>
            <a:r>
              <a:rPr lang="en-ID" dirty="0" err="1" smtClean="0"/>
              <a:t>menghasilkan</a:t>
            </a:r>
            <a:r>
              <a:rPr lang="en-ID" dirty="0" smtClean="0"/>
              <a:t> </a:t>
            </a:r>
            <a:r>
              <a:rPr lang="en-ID" dirty="0" err="1" smtClean="0"/>
              <a:t>elemen</a:t>
            </a:r>
            <a:r>
              <a:rPr lang="en-ID" dirty="0" smtClean="0"/>
              <a:t> </a:t>
            </a:r>
            <a:r>
              <a:rPr lang="en-ID" dirty="0" err="1" smtClean="0"/>
              <a:t>teratas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tumpukan</a:t>
            </a:r>
            <a:r>
              <a:rPr lang="en-ID" dirty="0" smtClean="0"/>
              <a:t>,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syarat</a:t>
            </a:r>
            <a:r>
              <a:rPr lang="en-ID" dirty="0" smtClean="0"/>
              <a:t> stack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keadaan</a:t>
            </a:r>
            <a:r>
              <a:rPr lang="en-ID" dirty="0" smtClean="0"/>
              <a:t> </a:t>
            </a:r>
            <a:r>
              <a:rPr lang="en-ID" dirty="0" err="1" smtClean="0"/>
              <a:t>kosong</a:t>
            </a:r>
            <a:r>
              <a:rPr lang="en-ID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104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Implementasi</a:t>
            </a:r>
            <a:r>
              <a:rPr lang="en-ID" dirty="0" smtClean="0"/>
              <a:t> Stack </a:t>
            </a:r>
            <a:r>
              <a:rPr lang="en-ID" dirty="0" err="1" smtClean="0"/>
              <a:t>pada</a:t>
            </a:r>
            <a:r>
              <a:rPr lang="en-ID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Menerapkan</a:t>
            </a:r>
            <a:r>
              <a:rPr lang="en-ID" dirty="0" smtClean="0"/>
              <a:t> Stack (</a:t>
            </a:r>
            <a:r>
              <a:rPr lang="en-ID" b="1" dirty="0" err="1" smtClean="0"/>
              <a:t>Statis</a:t>
            </a:r>
            <a:r>
              <a:rPr lang="en-ID" dirty="0" smtClean="0"/>
              <a:t>) </a:t>
            </a:r>
            <a:r>
              <a:rPr lang="en-ID" dirty="0" err="1" smtClean="0"/>
              <a:t>pada</a:t>
            </a:r>
            <a:r>
              <a:rPr lang="en-ID" dirty="0" smtClean="0"/>
              <a:t> array, </a:t>
            </a:r>
            <a:r>
              <a:rPr lang="en-ID" dirty="0" err="1" smtClean="0"/>
              <a:t>karena</a:t>
            </a:r>
            <a:r>
              <a:rPr lang="en-ID" dirty="0" smtClean="0"/>
              <a:t> :</a:t>
            </a:r>
          </a:p>
          <a:p>
            <a:pPr lvl="1"/>
            <a:r>
              <a:rPr lang="en-ID" dirty="0" smtClean="0"/>
              <a:t>Stack : </a:t>
            </a:r>
            <a:r>
              <a:rPr lang="en-ID" dirty="0" err="1" smtClean="0"/>
              <a:t>kumpulan</a:t>
            </a:r>
            <a:r>
              <a:rPr lang="en-ID" dirty="0" smtClean="0"/>
              <a:t> </a:t>
            </a:r>
            <a:r>
              <a:rPr lang="en-ID" dirty="0" err="1" smtClean="0"/>
              <a:t>elemen</a:t>
            </a:r>
            <a:r>
              <a:rPr lang="en-ID" dirty="0" smtClean="0"/>
              <a:t> yang </a:t>
            </a:r>
            <a:r>
              <a:rPr lang="en-ID" dirty="0" err="1" smtClean="0"/>
              <a:t>bertipe</a:t>
            </a:r>
            <a:r>
              <a:rPr lang="en-ID" dirty="0" smtClean="0"/>
              <a:t> </a:t>
            </a:r>
            <a:r>
              <a:rPr lang="en-ID" dirty="0" err="1" smtClean="0"/>
              <a:t>sama</a:t>
            </a:r>
            <a:endParaRPr lang="en-ID" dirty="0" smtClean="0"/>
          </a:p>
          <a:p>
            <a:pPr lvl="1"/>
            <a:r>
              <a:rPr lang="en-ID" dirty="0" smtClean="0"/>
              <a:t>Array : </a:t>
            </a:r>
            <a:r>
              <a:rPr lang="en-ID" dirty="0" err="1" smtClean="0"/>
              <a:t>kumpulan</a:t>
            </a:r>
            <a:r>
              <a:rPr lang="en-ID" dirty="0" smtClean="0"/>
              <a:t> data yang </a:t>
            </a:r>
            <a:r>
              <a:rPr lang="en-ID" dirty="0" err="1" smtClean="0"/>
              <a:t>bertipe</a:t>
            </a:r>
            <a:r>
              <a:rPr lang="en-ID" dirty="0" smtClean="0"/>
              <a:t> </a:t>
            </a:r>
            <a:r>
              <a:rPr lang="en-ID" dirty="0" err="1" smtClean="0"/>
              <a:t>sama</a:t>
            </a:r>
            <a:endParaRPr lang="en-ID" dirty="0" smtClean="0"/>
          </a:p>
          <a:p>
            <a:r>
              <a:rPr lang="en-ID" dirty="0" err="1" smtClean="0"/>
              <a:t>Perlu</a:t>
            </a:r>
            <a:r>
              <a:rPr lang="en-ID" dirty="0" smtClean="0"/>
              <a:t> </a:t>
            </a:r>
            <a:r>
              <a:rPr lang="en-ID" dirty="0" err="1" smtClean="0"/>
              <a:t>diingat</a:t>
            </a:r>
            <a:r>
              <a:rPr lang="en-ID" dirty="0" smtClean="0"/>
              <a:t>:</a:t>
            </a:r>
          </a:p>
          <a:p>
            <a:pPr lvl="1"/>
            <a:r>
              <a:rPr lang="en-ID" dirty="0" smtClean="0"/>
              <a:t>Array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struktur</a:t>
            </a:r>
            <a:r>
              <a:rPr lang="en-ID" dirty="0" smtClean="0"/>
              <a:t> data </a:t>
            </a:r>
            <a:r>
              <a:rPr lang="en-ID" dirty="0" err="1" smtClean="0"/>
              <a:t>akses</a:t>
            </a:r>
            <a:r>
              <a:rPr lang="en-ID" dirty="0" smtClean="0"/>
              <a:t> </a:t>
            </a:r>
            <a:r>
              <a:rPr lang="en-ID" dirty="0" err="1" smtClean="0"/>
              <a:t>acak</a:t>
            </a:r>
            <a:r>
              <a:rPr lang="en-ID" dirty="0" smtClean="0"/>
              <a:t>, </a:t>
            </a:r>
            <a:r>
              <a:rPr lang="en-ID" dirty="0" err="1" smtClean="0"/>
              <a:t>artinya</a:t>
            </a:r>
            <a:r>
              <a:rPr lang="en-ID" dirty="0" smtClean="0"/>
              <a:t> </a:t>
            </a:r>
            <a:r>
              <a:rPr lang="en-ID" dirty="0" err="1" smtClean="0"/>
              <a:t>elemen</a:t>
            </a:r>
            <a:r>
              <a:rPr lang="en-ID" dirty="0" smtClean="0"/>
              <a:t> array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diakses</a:t>
            </a:r>
            <a:r>
              <a:rPr lang="en-ID" dirty="0" smtClean="0"/>
              <a:t> </a:t>
            </a:r>
            <a:r>
              <a:rPr lang="en-ID" dirty="0" err="1" smtClean="0"/>
              <a:t>secara</a:t>
            </a:r>
            <a:r>
              <a:rPr lang="en-ID" dirty="0" smtClean="0"/>
              <a:t> </a:t>
            </a:r>
            <a:r>
              <a:rPr lang="en-ID" dirty="0" err="1" smtClean="0"/>
              <a:t>sembarang</a:t>
            </a:r>
            <a:r>
              <a:rPr lang="en-ID" dirty="0" smtClean="0"/>
              <a:t> (</a:t>
            </a:r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 err="1" smtClean="0"/>
              <a:t>indeks</a:t>
            </a:r>
            <a:r>
              <a:rPr lang="en-ID" dirty="0" smtClean="0"/>
              <a:t>).</a:t>
            </a:r>
          </a:p>
          <a:p>
            <a:pPr lvl="1"/>
            <a:r>
              <a:rPr lang="en-ID" dirty="0" smtClean="0"/>
              <a:t>Stack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struktur</a:t>
            </a:r>
            <a:r>
              <a:rPr lang="en-ID" dirty="0" smtClean="0"/>
              <a:t> data </a:t>
            </a:r>
            <a:r>
              <a:rPr lang="en-ID" dirty="0" err="1" smtClean="0"/>
              <a:t>dimana</a:t>
            </a:r>
            <a:r>
              <a:rPr lang="en-ID" dirty="0" smtClean="0"/>
              <a:t> </a:t>
            </a:r>
            <a:r>
              <a:rPr lang="en-ID" dirty="0" err="1" smtClean="0">
                <a:solidFill>
                  <a:srgbClr val="0070C0"/>
                </a:solidFill>
              </a:rPr>
              <a:t>elemen-elemennya</a:t>
            </a:r>
            <a:r>
              <a:rPr lang="en-ID" dirty="0" smtClean="0">
                <a:solidFill>
                  <a:srgbClr val="0070C0"/>
                </a:solidFill>
              </a:rPr>
              <a:t> </a:t>
            </a:r>
            <a:r>
              <a:rPr lang="en-ID" dirty="0" err="1" smtClean="0">
                <a:solidFill>
                  <a:srgbClr val="0070C0"/>
                </a:solidFill>
              </a:rPr>
              <a:t>diakses</a:t>
            </a:r>
            <a:r>
              <a:rPr lang="en-ID" dirty="0" smtClean="0">
                <a:solidFill>
                  <a:srgbClr val="0070C0"/>
                </a:solidFill>
              </a:rPr>
              <a:t> (push &amp; pop) </a:t>
            </a:r>
            <a:r>
              <a:rPr lang="en-ID" dirty="0" err="1" smtClean="0">
                <a:solidFill>
                  <a:srgbClr val="0070C0"/>
                </a:solidFill>
              </a:rPr>
              <a:t>menggunakan</a:t>
            </a:r>
            <a:r>
              <a:rPr lang="en-ID" dirty="0" smtClean="0">
                <a:solidFill>
                  <a:srgbClr val="0070C0"/>
                </a:solidFill>
              </a:rPr>
              <a:t> </a:t>
            </a:r>
            <a:r>
              <a:rPr lang="en-ID" dirty="0" err="1" smtClean="0">
                <a:solidFill>
                  <a:srgbClr val="0070C0"/>
                </a:solidFill>
              </a:rPr>
              <a:t>satu</a:t>
            </a:r>
            <a:r>
              <a:rPr lang="en-ID" dirty="0" smtClean="0">
                <a:solidFill>
                  <a:srgbClr val="0070C0"/>
                </a:solidFill>
              </a:rPr>
              <a:t> </a:t>
            </a:r>
            <a:r>
              <a:rPr lang="en-ID" dirty="0" err="1" smtClean="0">
                <a:solidFill>
                  <a:srgbClr val="0070C0"/>
                </a:solidFill>
              </a:rPr>
              <a:t>sisi</a:t>
            </a:r>
            <a:r>
              <a:rPr lang="en-ID" dirty="0" smtClean="0">
                <a:solidFill>
                  <a:srgbClr val="0070C0"/>
                </a:solidFill>
              </a:rPr>
              <a:t> </a:t>
            </a:r>
            <a:r>
              <a:rPr lang="en-ID" dirty="0" err="1" smtClean="0">
                <a:solidFill>
                  <a:srgbClr val="0070C0"/>
                </a:solidFill>
              </a:rPr>
              <a:t>saja</a:t>
            </a:r>
            <a:r>
              <a:rPr lang="en-ID" dirty="0" smtClean="0"/>
              <a:t> (</a:t>
            </a:r>
            <a:r>
              <a:rPr lang="en-ID" i="1" dirty="0" smtClean="0"/>
              <a:t>Last In First Out</a:t>
            </a:r>
            <a:r>
              <a:rPr lang="en-ID" dirty="0" smtClean="0"/>
              <a:t> / </a:t>
            </a:r>
            <a:r>
              <a:rPr lang="en-ID" b="1" dirty="0" smtClean="0"/>
              <a:t>LIFO</a:t>
            </a:r>
            <a:r>
              <a:rPr lang="en-ID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1489</Words>
  <Application>Microsoft Office PowerPoint</Application>
  <PresentationFormat>Widescreen</PresentationFormat>
  <Paragraphs>434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Office Theme</vt:lpstr>
      <vt:lpstr>PowerPoint Presentation</vt:lpstr>
      <vt:lpstr>Apa itu STACK ?</vt:lpstr>
      <vt:lpstr>Penggunaan Struktur Stack</vt:lpstr>
      <vt:lpstr>Penggunaan Stack : Backtracking</vt:lpstr>
      <vt:lpstr>Penggunaan Stack : Algoritma</vt:lpstr>
      <vt:lpstr>Operasi Pada Stack : PUSH</vt:lpstr>
      <vt:lpstr>Operasi Pada Stack : POP</vt:lpstr>
      <vt:lpstr>Operasi Lainnya Pada Stack</vt:lpstr>
      <vt:lpstr>Implementasi Stack pada Array</vt:lpstr>
      <vt:lpstr>Contoh : Array Sebagai Stack</vt:lpstr>
      <vt:lpstr>Contoh : PUSH Elemen Ke Stack</vt:lpstr>
      <vt:lpstr>Contoh : PUSH Elemen Ke Stack</vt:lpstr>
      <vt:lpstr>Contoh : PUSH Elemen Ke Stack</vt:lpstr>
      <vt:lpstr>Contoh : POP Elemen Dari Stack</vt:lpstr>
      <vt:lpstr>Contoh : POP Elemen Dari Stack</vt:lpstr>
      <vt:lpstr>Contoh : PUSH Elemen Ke Stack</vt:lpstr>
      <vt:lpstr>Implementasi Pada C++</vt:lpstr>
      <vt:lpstr>Menerapkan Stack menggunakan Array </vt:lpstr>
      <vt:lpstr>Menerapkan Push elemen Stack</vt:lpstr>
      <vt:lpstr>Menampilkan Isi Stack</vt:lpstr>
      <vt:lpstr>Menerapkan Pop elemen Stack</vt:lpstr>
      <vt:lpstr>Hasil</vt:lpstr>
      <vt:lpstr>Implementasi Stack dengan Prosedur</vt:lpstr>
      <vt:lpstr>PowerPoint Presentation</vt:lpstr>
      <vt:lpstr>Push &amp; Pop sebagai Prosedure</vt:lpstr>
      <vt:lpstr>Main Program</vt:lpstr>
      <vt:lpstr>Hasil</vt:lpstr>
      <vt:lpstr>Bagaimana jika ingin mengambil elemen yang bukan puncak Stack?</vt:lpstr>
      <vt:lpstr>Contoh : POP Elemen Dari Stack</vt:lpstr>
      <vt:lpstr>Contoh : PUSH Elemen Ke Stack</vt:lpstr>
      <vt:lpstr>PowerPoint Presentation</vt:lpstr>
      <vt:lpstr>PowerPoint Presentation</vt:lpstr>
      <vt:lpstr>Penggunaan Struktur Stack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nenk.ufit@gmail.com</dc:creator>
  <cp:lastModifiedBy>nenk.ufit@gmail.com</cp:lastModifiedBy>
  <cp:revision>49</cp:revision>
  <dcterms:created xsi:type="dcterms:W3CDTF">2020-06-01T03:33:40Z</dcterms:created>
  <dcterms:modified xsi:type="dcterms:W3CDTF">2020-06-03T15:16:29Z</dcterms:modified>
</cp:coreProperties>
</file>