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034" r:id="rId1"/>
  </p:sldMasterIdLst>
  <p:sldIdLst>
    <p:sldId id="256" r:id="rId2"/>
    <p:sldId id="258" r:id="rId3"/>
    <p:sldId id="257" r:id="rId4"/>
    <p:sldId id="260" r:id="rId5"/>
    <p:sldId id="259" r:id="rId6"/>
    <p:sldId id="261" r:id="rId7"/>
    <p:sldId id="262" r:id="rId8"/>
    <p:sldId id="264" r:id="rId9"/>
    <p:sldId id="265" r:id="rId10"/>
    <p:sldId id="266" r:id="rId11"/>
    <p:sldId id="268" r:id="rId12"/>
    <p:sldId id="269" r:id="rId13"/>
    <p:sldId id="267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10/29/2018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84263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10885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4798319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593702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10/29/2018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8750960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150357"/>
      </p:ext>
    </p:extLst>
  </p:cSld>
  <p:clrMapOvr>
    <a:masterClrMapping/>
  </p:clrMapOvr>
  <p:hf sldNum="0" hdr="0" ftr="0" dt="0"/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10/29/2018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9997"/>
      </p:ext>
    </p:extLst>
  </p:cSld>
  <p:clrMapOvr>
    <a:masterClrMapping/>
  </p:clrMapOvr>
  <p:hf sldNum="0" hdr="0" ftr="0" dt="0"/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10/29/2018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8128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10/29/2018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381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5586B75A-687E-405C-8A0B-8D00578BA2C3}" type="datetimeFigureOut">
              <a:rPr lang="en-US" smtClean="0"/>
              <a:pPr/>
              <a:t>10/29/2018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7302704"/>
      </p:ext>
    </p:extLst>
  </p:cSld>
  <p:clrMapOvr>
    <a:masterClrMapping/>
  </p:clrMapOvr>
  <p:hf sldNum="0" hdr="0" ftr="0" dt="0"/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5586B75A-687E-405C-8A0B-8D00578BA2C3}" type="datetimeFigureOut">
              <a:rPr lang="en-US" smtClean="0"/>
              <a:pPr/>
              <a:t>10/29/2018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270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10/29/2018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41377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5" r:id="rId1"/>
    <p:sldLayoutId id="2147484036" r:id="rId2"/>
    <p:sldLayoutId id="2147484037" r:id="rId3"/>
    <p:sldLayoutId id="2147484038" r:id="rId4"/>
    <p:sldLayoutId id="2147484039" r:id="rId5"/>
    <p:sldLayoutId id="2147484040" r:id="rId6"/>
    <p:sldLayoutId id="2147484041" r:id="rId7"/>
    <p:sldLayoutId id="2147484042" r:id="rId8"/>
    <p:sldLayoutId id="2147484043" r:id="rId9"/>
    <p:sldLayoutId id="2147484044" r:id="rId10"/>
    <p:sldLayoutId id="214748404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2BCF77-C259-4DAD-B8C8-CFAFD48024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77166" y="2299077"/>
            <a:ext cx="5534312" cy="2763428"/>
          </a:xfrm>
        </p:spPr>
        <p:txBody>
          <a:bodyPr/>
          <a:lstStyle/>
          <a:p>
            <a:r>
              <a:rPr lang="pt-BR" sz="4400" dirty="0"/>
              <a:t>Como Sara e a ciência de dados vão mudar a educação no país</a:t>
            </a:r>
          </a:p>
        </p:txBody>
      </p:sp>
    </p:spTree>
    <p:extLst>
      <p:ext uri="{BB962C8B-B14F-4D97-AF65-F5344CB8AC3E}">
        <p14:creationId xmlns:p14="http://schemas.microsoft.com/office/powerpoint/2010/main" val="42831261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6" name="Picture 12" descr="Resultado de imagem para postit icon">
            <a:extLst>
              <a:ext uri="{FF2B5EF4-FFF2-40B4-BE49-F238E27FC236}">
                <a16:creationId xmlns:a16="http://schemas.microsoft.com/office/drawing/2014/main" id="{189C937D-F483-4598-A2B9-8C61429F08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0656" y="1016725"/>
            <a:ext cx="5243934" cy="4611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72BD6A7C-95EB-4904-8345-A2176E9ED957}"/>
              </a:ext>
            </a:extLst>
          </p:cNvPr>
          <p:cNvSpPr txBox="1"/>
          <p:nvPr/>
        </p:nvSpPr>
        <p:spPr>
          <a:xfrm>
            <a:off x="6488175" y="1265221"/>
            <a:ext cx="3513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27446B0E-D633-4586-A043-397A31A48478}"/>
              </a:ext>
            </a:extLst>
          </p:cNvPr>
          <p:cNvSpPr txBox="1"/>
          <p:nvPr/>
        </p:nvSpPr>
        <p:spPr>
          <a:xfrm>
            <a:off x="6845996" y="2205588"/>
            <a:ext cx="3513253" cy="2446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dirty="0"/>
              <a:t>E as que não favorecem:</a:t>
            </a:r>
          </a:p>
          <a:p>
            <a:pPr algn="ctr">
              <a:lnSpc>
                <a:spcPct val="150000"/>
              </a:lnSpc>
            </a:pPr>
            <a:endParaRPr lang="pt-BR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BR" dirty="0"/>
              <a:t>Professores que ensinam muitas disciplinas.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BR" dirty="0"/>
              <a:t>Ausência de Esgoto.</a:t>
            </a:r>
          </a:p>
          <a:p>
            <a:pPr algn="ctr"/>
            <a:endParaRPr lang="pt-BR" dirty="0"/>
          </a:p>
        </p:txBody>
      </p:sp>
      <p:pic>
        <p:nvPicPr>
          <p:cNvPr id="8196" name="Picture 4" descr="Imagem relacionada">
            <a:extLst>
              <a:ext uri="{FF2B5EF4-FFF2-40B4-BE49-F238E27FC236}">
                <a16:creationId xmlns:a16="http://schemas.microsoft.com/office/drawing/2014/main" id="{DC495BED-2635-4AB6-B268-F3304A4B71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4569" y="1762291"/>
            <a:ext cx="3333417" cy="3333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01913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6" name="Picture 12" descr="Resultado de imagem para postit icon">
            <a:extLst>
              <a:ext uri="{FF2B5EF4-FFF2-40B4-BE49-F238E27FC236}">
                <a16:creationId xmlns:a16="http://schemas.microsoft.com/office/drawing/2014/main" id="{189C937D-F483-4598-A2B9-8C61429F08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5646" y="899485"/>
            <a:ext cx="4740354" cy="3304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72BD6A7C-95EB-4904-8345-A2176E9ED957}"/>
              </a:ext>
            </a:extLst>
          </p:cNvPr>
          <p:cNvSpPr txBox="1"/>
          <p:nvPr/>
        </p:nvSpPr>
        <p:spPr>
          <a:xfrm>
            <a:off x="6488175" y="1265221"/>
            <a:ext cx="3513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27446B0E-D633-4586-A043-397A31A48478}"/>
              </a:ext>
            </a:extLst>
          </p:cNvPr>
          <p:cNvSpPr txBox="1"/>
          <p:nvPr/>
        </p:nvSpPr>
        <p:spPr>
          <a:xfrm>
            <a:off x="2208085" y="1886709"/>
            <a:ext cx="303547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Sara está convencida que melhorar o saneamento básico vai melhorar não só a vida da população da região mas também a educação.</a:t>
            </a:r>
          </a:p>
          <a:p>
            <a:endParaRPr lang="pt-BR" dirty="0"/>
          </a:p>
        </p:txBody>
      </p:sp>
      <p:pic>
        <p:nvPicPr>
          <p:cNvPr id="6" name="Picture 12" descr="Resultado de imagem para postit icon">
            <a:extLst>
              <a:ext uri="{FF2B5EF4-FFF2-40B4-BE49-F238E27FC236}">
                <a16:creationId xmlns:a16="http://schemas.microsoft.com/office/drawing/2014/main" id="{9E61D423-17C4-435E-9946-1ED7A3880A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8175" y="3319736"/>
            <a:ext cx="4740354" cy="3304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61D6732F-F653-4848-A216-C54FC01E8EA0}"/>
              </a:ext>
            </a:extLst>
          </p:cNvPr>
          <p:cNvSpPr txBox="1"/>
          <p:nvPr/>
        </p:nvSpPr>
        <p:spPr>
          <a:xfrm>
            <a:off x="7571559" y="4432206"/>
            <a:ext cx="257358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Ela terá mais força ainda no congresso para que apoiem e aprovem o seu projeto.</a:t>
            </a:r>
          </a:p>
          <a:p>
            <a:endParaRPr lang="pt-BR" dirty="0"/>
          </a:p>
        </p:txBody>
      </p:sp>
      <p:pic>
        <p:nvPicPr>
          <p:cNvPr id="11266" name="Picture 2" descr="Imagem relacionada">
            <a:extLst>
              <a:ext uri="{FF2B5EF4-FFF2-40B4-BE49-F238E27FC236}">
                <a16:creationId xmlns:a16="http://schemas.microsoft.com/office/drawing/2014/main" id="{2805BC11-9FF3-430F-8792-55EC1F0211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2301" y="1054483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 descr="Resultado de imagem para congresso icon">
            <a:extLst>
              <a:ext uri="{FF2B5EF4-FFF2-40B4-BE49-F238E27FC236}">
                <a16:creationId xmlns:a16="http://schemas.microsoft.com/office/drawing/2014/main" id="{62E7C19B-E44B-4015-81BE-39286BE312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3322" y="3875677"/>
            <a:ext cx="2631469" cy="2631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72579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6" name="Picture 12" descr="Resultado de imagem para postit icon">
            <a:extLst>
              <a:ext uri="{FF2B5EF4-FFF2-40B4-BE49-F238E27FC236}">
                <a16:creationId xmlns:a16="http://schemas.microsoft.com/office/drawing/2014/main" id="{189C937D-F483-4598-A2B9-8C61429F08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8108" y="918440"/>
            <a:ext cx="5647707" cy="3937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72BD6A7C-95EB-4904-8345-A2176E9ED957}"/>
              </a:ext>
            </a:extLst>
          </p:cNvPr>
          <p:cNvSpPr txBox="1"/>
          <p:nvPr/>
        </p:nvSpPr>
        <p:spPr>
          <a:xfrm>
            <a:off x="6488175" y="1265221"/>
            <a:ext cx="3513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27446B0E-D633-4586-A043-397A31A48478}"/>
              </a:ext>
            </a:extLst>
          </p:cNvPr>
          <p:cNvSpPr txBox="1"/>
          <p:nvPr/>
        </p:nvSpPr>
        <p:spPr>
          <a:xfrm>
            <a:off x="6353851" y="2203462"/>
            <a:ext cx="378189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Ela também vai traçar um plano para destinar recursos para construção de quadras e bibliotecas nas escolas.</a:t>
            </a:r>
          </a:p>
          <a:p>
            <a:pPr algn="ctr"/>
            <a:r>
              <a:rPr lang="pt-BR" dirty="0"/>
              <a:t>Ela agora tem com comprovar a eficácia destas medidas.</a:t>
            </a:r>
          </a:p>
          <a:p>
            <a:endParaRPr lang="pt-BR" dirty="0"/>
          </a:p>
        </p:txBody>
      </p:sp>
      <p:pic>
        <p:nvPicPr>
          <p:cNvPr id="12292" name="Picture 4" descr="Imagem relacionada">
            <a:extLst>
              <a:ext uri="{FF2B5EF4-FFF2-40B4-BE49-F238E27FC236}">
                <a16:creationId xmlns:a16="http://schemas.microsoft.com/office/drawing/2014/main" id="{DB364487-AB0E-4CEF-B70F-09FC826730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4396" y="4149359"/>
            <a:ext cx="2186902" cy="2186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4" name="Picture 6" descr="Resultado de imagem para results data  icon">
            <a:extLst>
              <a:ext uri="{FF2B5EF4-FFF2-40B4-BE49-F238E27FC236}">
                <a16:creationId xmlns:a16="http://schemas.microsoft.com/office/drawing/2014/main" id="{7A6CC277-9867-4CB4-92B9-E95C80B2C9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1229" y="1736095"/>
            <a:ext cx="2493167" cy="2493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28660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6" name="Picture 12" descr="Resultado de imagem para postit icon">
            <a:extLst>
              <a:ext uri="{FF2B5EF4-FFF2-40B4-BE49-F238E27FC236}">
                <a16:creationId xmlns:a16="http://schemas.microsoft.com/office/drawing/2014/main" id="{189C937D-F483-4598-A2B9-8C61429F08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4314" y="698674"/>
            <a:ext cx="4841686" cy="4257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72BD6A7C-95EB-4904-8345-A2176E9ED957}"/>
              </a:ext>
            </a:extLst>
          </p:cNvPr>
          <p:cNvSpPr txBox="1"/>
          <p:nvPr/>
        </p:nvSpPr>
        <p:spPr>
          <a:xfrm>
            <a:off x="6488175" y="1265221"/>
            <a:ext cx="3513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27446B0E-D633-4586-A043-397A31A48478}"/>
              </a:ext>
            </a:extLst>
          </p:cNvPr>
          <p:cNvSpPr txBox="1"/>
          <p:nvPr/>
        </p:nvSpPr>
        <p:spPr>
          <a:xfrm>
            <a:off x="2126183" y="2202122"/>
            <a:ext cx="30720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E assim Sara vai mostrar que com a ajuda da ciência de dados é possível fazer mais com menos e mudar o rumo da educação no nosso país.</a:t>
            </a:r>
          </a:p>
        </p:txBody>
      </p:sp>
      <p:pic>
        <p:nvPicPr>
          <p:cNvPr id="10248" name="Picture 8" descr="Resultado de imagem para business super woman vector">
            <a:extLst>
              <a:ext uri="{FF2B5EF4-FFF2-40B4-BE49-F238E27FC236}">
                <a16:creationId xmlns:a16="http://schemas.microsoft.com/office/drawing/2014/main" id="{E38CC99F-A34B-4C76-843A-66764ACAE6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0250" y="1452997"/>
            <a:ext cx="3513252" cy="4975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33147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>
            <a:extLst>
              <a:ext uri="{FF2B5EF4-FFF2-40B4-BE49-F238E27FC236}">
                <a16:creationId xmlns:a16="http://schemas.microsoft.com/office/drawing/2014/main" id="{72BD6A7C-95EB-4904-8345-A2176E9ED957}"/>
              </a:ext>
            </a:extLst>
          </p:cNvPr>
          <p:cNvSpPr txBox="1"/>
          <p:nvPr/>
        </p:nvSpPr>
        <p:spPr>
          <a:xfrm>
            <a:off x="6488175" y="1265221"/>
            <a:ext cx="3513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pic>
        <p:nvPicPr>
          <p:cNvPr id="13324" name="Picture 12" descr="Resultado de imagem para the end">
            <a:extLst>
              <a:ext uri="{FF2B5EF4-FFF2-40B4-BE49-F238E27FC236}">
                <a16:creationId xmlns:a16="http://schemas.microsoft.com/office/drawing/2014/main" id="{E33F4B5B-0ADE-46B9-82DE-75EB082DC1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1501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m para icon politician">
            <a:extLst>
              <a:ext uri="{FF2B5EF4-FFF2-40B4-BE49-F238E27FC236}">
                <a16:creationId xmlns:a16="http://schemas.microsoft.com/office/drawing/2014/main" id="{2FDFEF72-69A9-4B4D-A624-409BF82770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7555" y="3761661"/>
            <a:ext cx="2256327" cy="2550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Agrupar 1">
            <a:extLst>
              <a:ext uri="{FF2B5EF4-FFF2-40B4-BE49-F238E27FC236}">
                <a16:creationId xmlns:a16="http://schemas.microsoft.com/office/drawing/2014/main" id="{7807535A-D851-43D6-8086-BF9ED780F63C}"/>
              </a:ext>
            </a:extLst>
          </p:cNvPr>
          <p:cNvGrpSpPr/>
          <p:nvPr/>
        </p:nvGrpSpPr>
        <p:grpSpPr>
          <a:xfrm>
            <a:off x="6318019" y="456654"/>
            <a:ext cx="4655402" cy="2972346"/>
            <a:chOff x="5636073" y="507209"/>
            <a:chExt cx="4365354" cy="2764900"/>
          </a:xfrm>
        </p:grpSpPr>
        <p:pic>
          <p:nvPicPr>
            <p:cNvPr id="1036" name="Picture 12" descr="Resultado de imagem para postit icon">
              <a:extLst>
                <a:ext uri="{FF2B5EF4-FFF2-40B4-BE49-F238E27FC236}">
                  <a16:creationId xmlns:a16="http://schemas.microsoft.com/office/drawing/2014/main" id="{189C937D-F483-4598-A2B9-8C61429F08E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36073" y="507209"/>
              <a:ext cx="4365354" cy="27649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72BD6A7C-95EB-4904-8345-A2176E9ED957}"/>
                </a:ext>
              </a:extLst>
            </p:cNvPr>
            <p:cNvSpPr txBox="1"/>
            <p:nvPr/>
          </p:nvSpPr>
          <p:spPr>
            <a:xfrm>
              <a:off x="6431563" y="1375785"/>
              <a:ext cx="2774373" cy="11165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Sara teve uma infância muito pobre e descobriu na educação uma forma de mudar de vida. </a:t>
              </a:r>
            </a:p>
          </p:txBody>
        </p:sp>
      </p:grpSp>
      <p:grpSp>
        <p:nvGrpSpPr>
          <p:cNvPr id="3" name="Agrupar 2">
            <a:extLst>
              <a:ext uri="{FF2B5EF4-FFF2-40B4-BE49-F238E27FC236}">
                <a16:creationId xmlns:a16="http://schemas.microsoft.com/office/drawing/2014/main" id="{2416E78F-4E86-4A1E-B54E-F78F58952FE4}"/>
              </a:ext>
            </a:extLst>
          </p:cNvPr>
          <p:cNvGrpSpPr/>
          <p:nvPr/>
        </p:nvGrpSpPr>
        <p:grpSpPr>
          <a:xfrm>
            <a:off x="1410825" y="3496261"/>
            <a:ext cx="4655403" cy="2948609"/>
            <a:chOff x="1316991" y="3725681"/>
            <a:chExt cx="4655403" cy="2948609"/>
          </a:xfrm>
        </p:grpSpPr>
        <p:pic>
          <p:nvPicPr>
            <p:cNvPr id="11" name="Picture 12" descr="Resultado de imagem para postit icon">
              <a:extLst>
                <a:ext uri="{FF2B5EF4-FFF2-40B4-BE49-F238E27FC236}">
                  <a16:creationId xmlns:a16="http://schemas.microsoft.com/office/drawing/2014/main" id="{061D776B-9452-42E5-80F9-A76400E327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16991" y="3725681"/>
              <a:ext cx="4655403" cy="29486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EC9026F4-1EF3-4EAA-92B2-BBE4E223A3B7}"/>
                </a:ext>
              </a:extLst>
            </p:cNvPr>
            <p:cNvSpPr txBox="1"/>
            <p:nvPr/>
          </p:nvSpPr>
          <p:spPr>
            <a:xfrm>
              <a:off x="2170990" y="4527516"/>
              <a:ext cx="3023862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Ela estudou muito e com o apoio da fundação </a:t>
              </a:r>
              <a:r>
                <a:rPr lang="pt-BR" dirty="0" err="1"/>
                <a:t>Lemann</a:t>
              </a:r>
              <a:r>
                <a:rPr lang="pt-BR" dirty="0"/>
                <a:t> se tornou uma grande líder ocupando uma cadeira no governo.</a:t>
              </a:r>
            </a:p>
          </p:txBody>
        </p:sp>
      </p:grpSp>
      <p:pic>
        <p:nvPicPr>
          <p:cNvPr id="3074" name="Picture 2" descr="Resultado de imagem para fundaÃ§Ã£o lemann icon">
            <a:extLst>
              <a:ext uri="{FF2B5EF4-FFF2-40B4-BE49-F238E27FC236}">
                <a16:creationId xmlns:a16="http://schemas.microsoft.com/office/drawing/2014/main" id="{5B866EC2-9D3A-414A-B981-45B8B0A52C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6896" y="2069832"/>
            <a:ext cx="1041790" cy="1041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Resultado de imagem para education icon">
            <a:extLst>
              <a:ext uri="{FF2B5EF4-FFF2-40B4-BE49-F238E27FC236}">
                <a16:creationId xmlns:a16="http://schemas.microsoft.com/office/drawing/2014/main" id="{B3236138-6848-4F52-9868-58429469DD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3712" y="313452"/>
            <a:ext cx="2646043" cy="2646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7365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6" name="Picture 12" descr="Resultado de imagem para postit icon">
            <a:extLst>
              <a:ext uri="{FF2B5EF4-FFF2-40B4-BE49-F238E27FC236}">
                <a16:creationId xmlns:a16="http://schemas.microsoft.com/office/drawing/2014/main" id="{189C937D-F483-4598-A2B9-8C61429F08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944" y="681199"/>
            <a:ext cx="5217456" cy="3304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2" descr="Resultado de imagem para postit icon">
            <a:extLst>
              <a:ext uri="{FF2B5EF4-FFF2-40B4-BE49-F238E27FC236}">
                <a16:creationId xmlns:a16="http://schemas.microsoft.com/office/drawing/2014/main" id="{061D776B-9452-42E5-80F9-A76400E327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6051" y="3472070"/>
            <a:ext cx="4995333" cy="3163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72BD6A7C-95EB-4904-8345-A2176E9ED957}"/>
              </a:ext>
            </a:extLst>
          </p:cNvPr>
          <p:cNvSpPr txBox="1"/>
          <p:nvPr/>
        </p:nvSpPr>
        <p:spPr>
          <a:xfrm>
            <a:off x="1841706" y="1456336"/>
            <a:ext cx="351325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Sua missão é desenvolver projetos para melhorar o ensino público.</a:t>
            </a:r>
          </a:p>
          <a:p>
            <a:pPr algn="ctr"/>
            <a:r>
              <a:rPr lang="pt-BR" dirty="0"/>
              <a:t>No entanto, ela se depara com os recursos financeiros muito limitados. </a:t>
            </a:r>
          </a:p>
          <a:p>
            <a:pPr algn="ctr"/>
            <a:r>
              <a:rPr lang="pt-BR" dirty="0"/>
              <a:t>Como escolher no que investir? 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150CB19F-0166-45F1-BD83-D86AEFE40A1E}"/>
              </a:ext>
            </a:extLst>
          </p:cNvPr>
          <p:cNvSpPr txBox="1"/>
          <p:nvPr/>
        </p:nvSpPr>
        <p:spPr>
          <a:xfrm>
            <a:off x="7590213" y="4315361"/>
            <a:ext cx="300700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Sara se lembrou que a Fundação </a:t>
            </a:r>
            <a:r>
              <a:rPr lang="pt-BR" dirty="0" err="1"/>
              <a:t>Lemann</a:t>
            </a:r>
            <a:r>
              <a:rPr lang="pt-BR" dirty="0"/>
              <a:t> contava com uma equipe de ciência de dados. Eles poderiam ter essa resposta! </a:t>
            </a:r>
          </a:p>
        </p:txBody>
      </p:sp>
      <p:sp>
        <p:nvSpPr>
          <p:cNvPr id="8" name="AutoShape 16" descr="Imagem relacionada">
            <a:extLst>
              <a:ext uri="{FF2B5EF4-FFF2-40B4-BE49-F238E27FC236}">
                <a16:creationId xmlns:a16="http://schemas.microsoft.com/office/drawing/2014/main" id="{186B581C-3592-4EF8-AA11-3B8F835885D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042" name="Picture 18" descr="Imagem relacionada">
            <a:extLst>
              <a:ext uri="{FF2B5EF4-FFF2-40B4-BE49-F238E27FC236}">
                <a16:creationId xmlns:a16="http://schemas.microsoft.com/office/drawing/2014/main" id="{8085D556-E5AC-4DAB-9452-B99CD9F804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1787" y="4132428"/>
            <a:ext cx="2047778" cy="2047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Resultado de imagem para no money icon">
            <a:extLst>
              <a:ext uri="{FF2B5EF4-FFF2-40B4-BE49-F238E27FC236}">
                <a16:creationId xmlns:a16="http://schemas.microsoft.com/office/drawing/2014/main" id="{A52ABFBE-5AA6-4A04-ADE2-D9053F8043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8237" y="1065311"/>
            <a:ext cx="2211289" cy="2211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135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6" name="Picture 12" descr="Resultado de imagem para postit icon">
            <a:extLst>
              <a:ext uri="{FF2B5EF4-FFF2-40B4-BE49-F238E27FC236}">
                <a16:creationId xmlns:a16="http://schemas.microsoft.com/office/drawing/2014/main" id="{189C937D-F483-4598-A2B9-8C61429F08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5100" y="423638"/>
            <a:ext cx="5217456" cy="3304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2" descr="Resultado de imagem para postit icon">
            <a:extLst>
              <a:ext uri="{FF2B5EF4-FFF2-40B4-BE49-F238E27FC236}">
                <a16:creationId xmlns:a16="http://schemas.microsoft.com/office/drawing/2014/main" id="{061D776B-9452-42E5-80F9-A76400E327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753" y="3429000"/>
            <a:ext cx="5054045" cy="3201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72BD6A7C-95EB-4904-8345-A2176E9ED957}"/>
              </a:ext>
            </a:extLst>
          </p:cNvPr>
          <p:cNvSpPr txBox="1"/>
          <p:nvPr/>
        </p:nvSpPr>
        <p:spPr>
          <a:xfrm>
            <a:off x="6488175" y="1265221"/>
            <a:ext cx="3513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pic>
        <p:nvPicPr>
          <p:cNvPr id="2050" name="Picture 2" descr="Resultado de imagem para nerds icon">
            <a:extLst>
              <a:ext uri="{FF2B5EF4-FFF2-40B4-BE49-F238E27FC236}">
                <a16:creationId xmlns:a16="http://schemas.microsoft.com/office/drawing/2014/main" id="{AB3C7C48-E8CF-4294-8A21-E0A07C813C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1651" y="903244"/>
            <a:ext cx="2266244" cy="2266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27446B0E-D633-4586-A043-397A31A48478}"/>
              </a:ext>
            </a:extLst>
          </p:cNvPr>
          <p:cNvSpPr txBox="1"/>
          <p:nvPr/>
        </p:nvSpPr>
        <p:spPr>
          <a:xfrm>
            <a:off x="6488174" y="1403143"/>
            <a:ext cx="351325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Roberto e o seu time resolveram elaborar um modelo para entender quais fatores influenciam no desempenho dos alunos em relação a nota do </a:t>
            </a:r>
            <a:r>
              <a:rPr lang="pt-BR" dirty="0" err="1"/>
              <a:t>Ideb</a:t>
            </a:r>
            <a:r>
              <a:rPr lang="pt-BR" dirty="0"/>
              <a:t>.</a:t>
            </a:r>
          </a:p>
        </p:txBody>
      </p:sp>
      <p:pic>
        <p:nvPicPr>
          <p:cNvPr id="4098" name="Picture 2" descr="Resultado de imagem para brasil mapa">
            <a:extLst>
              <a:ext uri="{FF2B5EF4-FFF2-40B4-BE49-F238E27FC236}">
                <a16:creationId xmlns:a16="http://schemas.microsoft.com/office/drawing/2014/main" id="{C29587F3-FEDF-4507-8C28-A5F9A888FC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1297" y="3728237"/>
            <a:ext cx="2745696" cy="2745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13947EF9-8EF0-4803-993E-A86EA6ED59DB}"/>
              </a:ext>
            </a:extLst>
          </p:cNvPr>
          <p:cNvSpPr txBox="1"/>
          <p:nvPr/>
        </p:nvSpPr>
        <p:spPr>
          <a:xfrm>
            <a:off x="2248741" y="4429384"/>
            <a:ext cx="25520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Os fatores que mais se discriminassem devem ser os pontos a receber investimentos.</a:t>
            </a:r>
          </a:p>
        </p:txBody>
      </p:sp>
    </p:spTree>
    <p:extLst>
      <p:ext uri="{BB962C8B-B14F-4D97-AF65-F5344CB8AC3E}">
        <p14:creationId xmlns:p14="http://schemas.microsoft.com/office/powerpoint/2010/main" val="16277567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6" name="Picture 12" descr="Resultado de imagem para postit icon">
            <a:extLst>
              <a:ext uri="{FF2B5EF4-FFF2-40B4-BE49-F238E27FC236}">
                <a16:creationId xmlns:a16="http://schemas.microsoft.com/office/drawing/2014/main" id="{189C937D-F483-4598-A2B9-8C61429F08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352" y="250599"/>
            <a:ext cx="5724420" cy="3403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2" descr="Resultado de imagem para postit icon">
            <a:extLst>
              <a:ext uri="{FF2B5EF4-FFF2-40B4-BE49-F238E27FC236}">
                <a16:creationId xmlns:a16="http://schemas.microsoft.com/office/drawing/2014/main" id="{061D776B-9452-42E5-80F9-A76400E327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5905" y="3581952"/>
            <a:ext cx="5054045" cy="3201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72BD6A7C-95EB-4904-8345-A2176E9ED957}"/>
              </a:ext>
            </a:extLst>
          </p:cNvPr>
          <p:cNvSpPr txBox="1"/>
          <p:nvPr/>
        </p:nvSpPr>
        <p:spPr>
          <a:xfrm>
            <a:off x="1434133" y="1228079"/>
            <a:ext cx="3513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6E52994C-11B1-4097-9FD6-7DFF720F4575}"/>
              </a:ext>
            </a:extLst>
          </p:cNvPr>
          <p:cNvSpPr txBox="1"/>
          <p:nvPr/>
        </p:nvSpPr>
        <p:spPr>
          <a:xfrm>
            <a:off x="2899423" y="4479881"/>
            <a:ext cx="300700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No meio de todos esses dados, estariam escondidos os fatores mais relevantes que levam uma escola a atingir a meta estabelecida pelo </a:t>
            </a:r>
            <a:r>
              <a:rPr lang="pt-BR" dirty="0" err="1"/>
              <a:t>Ideb</a:t>
            </a:r>
            <a:r>
              <a:rPr lang="pt-BR" dirty="0"/>
              <a:t>.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27446B0E-D633-4586-A043-397A31A48478}"/>
              </a:ext>
            </a:extLst>
          </p:cNvPr>
          <p:cNvSpPr txBox="1"/>
          <p:nvPr/>
        </p:nvSpPr>
        <p:spPr>
          <a:xfrm>
            <a:off x="1901257" y="1228079"/>
            <a:ext cx="394882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Foram colhidas diversas informações contemplando dois grandes grupos: 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pt-BR" dirty="0"/>
              <a:t>Estrutura da Escola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pt-BR" dirty="0"/>
              <a:t>Informações do Município (estrutura, a dinâmica e o funcionamento das instituições públicas) </a:t>
            </a:r>
          </a:p>
        </p:txBody>
      </p:sp>
      <p:pic>
        <p:nvPicPr>
          <p:cNvPr id="2058" name="Picture 10" descr="Resultado de imagem para data icon">
            <a:extLst>
              <a:ext uri="{FF2B5EF4-FFF2-40B4-BE49-F238E27FC236}">
                <a16:creationId xmlns:a16="http://schemas.microsoft.com/office/drawing/2014/main" id="{0E501DA8-9327-47B6-912B-2B642E2B51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7129" y="738484"/>
            <a:ext cx="2103132" cy="2103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Resultado de imagem para target icon">
            <a:extLst>
              <a:ext uri="{FF2B5EF4-FFF2-40B4-BE49-F238E27FC236}">
                <a16:creationId xmlns:a16="http://schemas.microsoft.com/office/drawing/2014/main" id="{304F0225-2CBE-45FB-BB3E-20E17C901C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1132" y="3993467"/>
            <a:ext cx="2303929" cy="2303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6222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6" name="Picture 12" descr="Resultado de imagem para postit icon">
            <a:extLst>
              <a:ext uri="{FF2B5EF4-FFF2-40B4-BE49-F238E27FC236}">
                <a16:creationId xmlns:a16="http://schemas.microsoft.com/office/drawing/2014/main" id="{189C937D-F483-4598-A2B9-8C61429F08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6073" y="384067"/>
            <a:ext cx="5558173" cy="3304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2" descr="Resultado de imagem para postit icon">
            <a:extLst>
              <a:ext uri="{FF2B5EF4-FFF2-40B4-BE49-F238E27FC236}">
                <a16:creationId xmlns:a16="http://schemas.microsoft.com/office/drawing/2014/main" id="{061D776B-9452-42E5-80F9-A76400E327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753" y="3429000"/>
            <a:ext cx="5054045" cy="3201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72BD6A7C-95EB-4904-8345-A2176E9ED957}"/>
              </a:ext>
            </a:extLst>
          </p:cNvPr>
          <p:cNvSpPr txBox="1"/>
          <p:nvPr/>
        </p:nvSpPr>
        <p:spPr>
          <a:xfrm>
            <a:off x="6488175" y="1265221"/>
            <a:ext cx="3513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6E52994C-11B1-4097-9FD6-7DFF720F4575}"/>
              </a:ext>
            </a:extLst>
          </p:cNvPr>
          <p:cNvSpPr txBox="1"/>
          <p:nvPr/>
        </p:nvSpPr>
        <p:spPr>
          <a:xfrm>
            <a:off x="2021271" y="4472298"/>
            <a:ext cx="300700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Como existiam muitos dados, uma outra técnica, chamada Lasso, foi utilizada para considerar os fatores realmente relevantes.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27446B0E-D633-4586-A043-397A31A48478}"/>
              </a:ext>
            </a:extLst>
          </p:cNvPr>
          <p:cNvSpPr txBox="1"/>
          <p:nvPr/>
        </p:nvSpPr>
        <p:spPr>
          <a:xfrm>
            <a:off x="6576327" y="1350943"/>
            <a:ext cx="353734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Para a modelagem, foi escolhida uma técnica de </a:t>
            </a:r>
            <a:r>
              <a:rPr lang="pt-BR" dirty="0" err="1"/>
              <a:t>Machine</a:t>
            </a:r>
            <a:r>
              <a:rPr lang="pt-BR" dirty="0"/>
              <a:t> Learning:  A Regressão Logística. </a:t>
            </a:r>
          </a:p>
          <a:p>
            <a:pPr algn="ctr"/>
            <a:r>
              <a:rPr lang="pt-BR" dirty="0"/>
              <a:t>Esta técnica é a que mais se encaixava pela natureza do problema.</a:t>
            </a:r>
          </a:p>
        </p:txBody>
      </p:sp>
      <p:pic>
        <p:nvPicPr>
          <p:cNvPr id="5122" name="Picture 2" descr="Resultado de imagem para logistic regression icon">
            <a:extLst>
              <a:ext uri="{FF2B5EF4-FFF2-40B4-BE49-F238E27FC236}">
                <a16:creationId xmlns:a16="http://schemas.microsoft.com/office/drawing/2014/main" id="{6247422D-07ED-45AF-96EA-C5E78E2C4D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6808" y="441312"/>
            <a:ext cx="2987688" cy="2987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Resultado de imagem para lasso regression icon">
            <a:extLst>
              <a:ext uri="{FF2B5EF4-FFF2-40B4-BE49-F238E27FC236}">
                <a16:creationId xmlns:a16="http://schemas.microsoft.com/office/drawing/2014/main" id="{A9879754-B63B-4572-9E4D-340869EAF5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5801" y="3741420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33207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C90A3CEF-7EA4-48AD-A303-5E2421B50D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9219" y="591659"/>
            <a:ext cx="7489558" cy="3532778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72BD6A7C-95EB-4904-8345-A2176E9ED957}"/>
              </a:ext>
            </a:extLst>
          </p:cNvPr>
          <p:cNvSpPr txBox="1"/>
          <p:nvPr/>
        </p:nvSpPr>
        <p:spPr>
          <a:xfrm>
            <a:off x="6488175" y="1265221"/>
            <a:ext cx="3513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pic>
        <p:nvPicPr>
          <p:cNvPr id="1036" name="Picture 12" descr="Resultado de imagem para postit icon">
            <a:extLst>
              <a:ext uri="{FF2B5EF4-FFF2-40B4-BE49-F238E27FC236}">
                <a16:creationId xmlns:a16="http://schemas.microsoft.com/office/drawing/2014/main" id="{189C937D-F483-4598-A2B9-8C61429F08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7236" y="3690354"/>
            <a:ext cx="4823216" cy="2867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6E52994C-11B1-4097-9FD6-7DFF720F4575}"/>
              </a:ext>
            </a:extLst>
          </p:cNvPr>
          <p:cNvSpPr txBox="1"/>
          <p:nvPr/>
        </p:nvSpPr>
        <p:spPr>
          <a:xfrm>
            <a:off x="7888789" y="4499952"/>
            <a:ext cx="32001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Como resultado, eles encontraram as informações que mais se correlacionavam para que a meta educacional fosse atingida.</a:t>
            </a:r>
          </a:p>
        </p:txBody>
      </p:sp>
    </p:spTree>
    <p:extLst>
      <p:ext uri="{BB962C8B-B14F-4D97-AF65-F5344CB8AC3E}">
        <p14:creationId xmlns:p14="http://schemas.microsoft.com/office/powerpoint/2010/main" val="32570716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6" name="Picture 12" descr="Resultado de imagem para postit icon">
            <a:extLst>
              <a:ext uri="{FF2B5EF4-FFF2-40B4-BE49-F238E27FC236}">
                <a16:creationId xmlns:a16="http://schemas.microsoft.com/office/drawing/2014/main" id="{189C937D-F483-4598-A2B9-8C61429F08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656" y="296871"/>
            <a:ext cx="4124023" cy="2451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2" descr="Resultado de imagem para postit icon">
            <a:extLst>
              <a:ext uri="{FF2B5EF4-FFF2-40B4-BE49-F238E27FC236}">
                <a16:creationId xmlns:a16="http://schemas.microsoft.com/office/drawing/2014/main" id="{061D776B-9452-42E5-80F9-A76400E327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8821" y="1699187"/>
            <a:ext cx="4584815" cy="290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72BD6A7C-95EB-4904-8345-A2176E9ED957}"/>
              </a:ext>
            </a:extLst>
          </p:cNvPr>
          <p:cNvSpPr txBox="1"/>
          <p:nvPr/>
        </p:nvSpPr>
        <p:spPr>
          <a:xfrm>
            <a:off x="1616533" y="500985"/>
            <a:ext cx="3513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6E52994C-11B1-4097-9FD6-7DFF720F4575}"/>
              </a:ext>
            </a:extLst>
          </p:cNvPr>
          <p:cNvSpPr txBox="1"/>
          <p:nvPr/>
        </p:nvSpPr>
        <p:spPr>
          <a:xfrm>
            <a:off x="3678880" y="2375355"/>
            <a:ext cx="300700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No início, Sara se assustou com algumas variáveis que pareciam atrapalhar o desempenho dos alunos. Como oferecer refeição e abrir aos finais de semana.</a:t>
            </a:r>
          </a:p>
        </p:txBody>
      </p:sp>
      <p:pic>
        <p:nvPicPr>
          <p:cNvPr id="6146" name="Picture 2" descr="Resultado de imagem para meeting icon">
            <a:extLst>
              <a:ext uri="{FF2B5EF4-FFF2-40B4-BE49-F238E27FC236}">
                <a16:creationId xmlns:a16="http://schemas.microsoft.com/office/drawing/2014/main" id="{B5955C06-A33A-46B5-9BF1-EFD626B53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1917" y="774850"/>
            <a:ext cx="2886521" cy="2886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2" descr="Resultado de imagem para postit icon">
            <a:extLst>
              <a:ext uri="{FF2B5EF4-FFF2-40B4-BE49-F238E27FC236}">
                <a16:creationId xmlns:a16="http://schemas.microsoft.com/office/drawing/2014/main" id="{D4C9ED39-136B-4EF8-AECB-FC4C9A3490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5910" y="3302568"/>
            <a:ext cx="5996460" cy="3666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0015263B-D744-46AD-8413-9E733C96FCEA}"/>
              </a:ext>
            </a:extLst>
          </p:cNvPr>
          <p:cNvSpPr txBox="1"/>
          <p:nvPr/>
        </p:nvSpPr>
        <p:spPr>
          <a:xfrm>
            <a:off x="7081906" y="4129681"/>
            <a:ext cx="424446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Mas Roberto explicou que como as análises foram feitas com a rede pública,  e para estas tanto merendas como a abertura no final de semana, representam um percentual muito grande da base.</a:t>
            </a:r>
          </a:p>
          <a:p>
            <a:pPr algn="ctr"/>
            <a:r>
              <a:rPr lang="pt-BR" dirty="0"/>
              <a:t>Sendo assim,  se ponderarmos as mesmas, vamos encontrar que estas não discriminam tanto.</a:t>
            </a:r>
          </a:p>
        </p:txBody>
      </p:sp>
      <p:pic>
        <p:nvPicPr>
          <p:cNvPr id="6148" name="Picture 4" descr="Resultado de imagem para attention icon">
            <a:extLst>
              <a:ext uri="{FF2B5EF4-FFF2-40B4-BE49-F238E27FC236}">
                <a16:creationId xmlns:a16="http://schemas.microsoft.com/office/drawing/2014/main" id="{2C50FEFC-F19E-4256-98FB-2245D0EEEF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9018" y="5198110"/>
            <a:ext cx="1236662" cy="1236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Resultado de imagem para lunchicon">
            <a:extLst>
              <a:ext uri="{FF2B5EF4-FFF2-40B4-BE49-F238E27FC236}">
                <a16:creationId xmlns:a16="http://schemas.microsoft.com/office/drawing/2014/main" id="{DCBB68E9-4295-4EEF-9B0B-F92A688910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0503" y="4288693"/>
            <a:ext cx="1473044" cy="1433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27446B0E-D633-4586-A043-397A31A48478}"/>
              </a:ext>
            </a:extLst>
          </p:cNvPr>
          <p:cNvSpPr txBox="1"/>
          <p:nvPr/>
        </p:nvSpPr>
        <p:spPr>
          <a:xfrm>
            <a:off x="1382717" y="963720"/>
            <a:ext cx="30698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Para ajudar a entender os resultados e elaborar um plano de ação, Roberto e sua </a:t>
            </a:r>
            <a:r>
              <a:rPr lang="pt-BR"/>
              <a:t>equipe se reuniram </a:t>
            </a:r>
            <a:r>
              <a:rPr lang="pt-BR" dirty="0"/>
              <a:t>com Sara.</a:t>
            </a:r>
          </a:p>
        </p:txBody>
      </p:sp>
    </p:spTree>
    <p:extLst>
      <p:ext uri="{BB962C8B-B14F-4D97-AF65-F5344CB8AC3E}">
        <p14:creationId xmlns:p14="http://schemas.microsoft.com/office/powerpoint/2010/main" val="10066434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6" name="Picture 12" descr="Resultado de imagem para postit icon">
            <a:extLst>
              <a:ext uri="{FF2B5EF4-FFF2-40B4-BE49-F238E27FC236}">
                <a16:creationId xmlns:a16="http://schemas.microsoft.com/office/drawing/2014/main" id="{189C937D-F483-4598-A2B9-8C61429F08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375" y="482561"/>
            <a:ext cx="5986416" cy="6096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72BD6A7C-95EB-4904-8345-A2176E9ED957}"/>
              </a:ext>
            </a:extLst>
          </p:cNvPr>
          <p:cNvSpPr txBox="1"/>
          <p:nvPr/>
        </p:nvSpPr>
        <p:spPr>
          <a:xfrm>
            <a:off x="6488175" y="1265221"/>
            <a:ext cx="3513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27446B0E-D633-4586-A043-397A31A48478}"/>
              </a:ext>
            </a:extLst>
          </p:cNvPr>
          <p:cNvSpPr txBox="1"/>
          <p:nvPr/>
        </p:nvSpPr>
        <p:spPr>
          <a:xfrm>
            <a:off x="1933166" y="1665593"/>
            <a:ext cx="4162834" cy="4108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dirty="0"/>
              <a:t>Eles então elaboraram uma lista com os principais fatores que ajudam no bom desempenho dos alunos:</a:t>
            </a:r>
          </a:p>
          <a:p>
            <a:pPr algn="ctr">
              <a:lnSpc>
                <a:spcPct val="150000"/>
              </a:lnSpc>
            </a:pPr>
            <a:endParaRPr lang="pt-BR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BR" dirty="0"/>
              <a:t>Presença de Quadra de Esportes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BR" dirty="0"/>
              <a:t>Água Filtrada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BR" dirty="0"/>
              <a:t>Escolas com presença de berçário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BR" dirty="0"/>
              <a:t>Presença de Bibliotecas e salas de leitura</a:t>
            </a:r>
          </a:p>
          <a:p>
            <a:pPr algn="ctr"/>
            <a:endParaRPr lang="pt-BR" dirty="0"/>
          </a:p>
        </p:txBody>
      </p:sp>
      <p:pic>
        <p:nvPicPr>
          <p:cNvPr id="9222" name="Picture 6" descr="Resultado de imagem para happy emoji icon">
            <a:extLst>
              <a:ext uri="{FF2B5EF4-FFF2-40B4-BE49-F238E27FC236}">
                <a16:creationId xmlns:a16="http://schemas.microsoft.com/office/drawing/2014/main" id="{665ADBD1-07D2-4C67-91F3-BF15A7069F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4209" y="2081975"/>
            <a:ext cx="2897415" cy="2897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7269896"/>
      </p:ext>
    </p:extLst>
  </p:cSld>
  <p:clrMapOvr>
    <a:masterClrMapping/>
  </p:clrMapOvr>
</p:sld>
</file>

<file path=ppt/theme/theme1.xml><?xml version="1.0" encoding="utf-8"?>
<a:theme xmlns:a="http://schemas.openxmlformats.org/drawingml/2006/main" name="Selo">
  <a:themeElements>
    <a:clrScheme name="Selo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Selo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lo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Selo</Template>
  <TotalTime>313</TotalTime>
  <Words>511</Words>
  <Application>Microsoft Office PowerPoint</Application>
  <PresentationFormat>Widescreen</PresentationFormat>
  <Paragraphs>36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8" baseType="lpstr">
      <vt:lpstr>Arial</vt:lpstr>
      <vt:lpstr>Gill Sans MT</vt:lpstr>
      <vt:lpstr>Impact</vt:lpstr>
      <vt:lpstr>Selo</vt:lpstr>
      <vt:lpstr>Como Sara e a ciência de dados vão mudar a educação no país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carolina zambelli</dc:creator>
  <cp:lastModifiedBy>carolina zambelli</cp:lastModifiedBy>
  <cp:revision>28</cp:revision>
  <dcterms:created xsi:type="dcterms:W3CDTF">2018-10-28T20:10:10Z</dcterms:created>
  <dcterms:modified xsi:type="dcterms:W3CDTF">2018-10-30T01:29:30Z</dcterms:modified>
</cp:coreProperties>
</file>