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4" r:id="rId2"/>
    <p:sldId id="319" r:id="rId3"/>
    <p:sldId id="322" r:id="rId4"/>
    <p:sldId id="325" r:id="rId5"/>
    <p:sldId id="338" r:id="rId6"/>
    <p:sldId id="339" r:id="rId7"/>
    <p:sldId id="335" r:id="rId8"/>
    <p:sldId id="329" r:id="rId9"/>
    <p:sldId id="336" r:id="rId10"/>
    <p:sldId id="341" r:id="rId11"/>
    <p:sldId id="343" r:id="rId12"/>
    <p:sldId id="344" r:id="rId13"/>
    <p:sldId id="345" r:id="rId14"/>
    <p:sldId id="346" r:id="rId15"/>
    <p:sldId id="340" r:id="rId16"/>
    <p:sldId id="342" r:id="rId17"/>
    <p:sldId id="259" r:id="rId18"/>
    <p:sldId id="331" r:id="rId19"/>
    <p:sldId id="332" r:id="rId20"/>
    <p:sldId id="337" r:id="rId21"/>
    <p:sldId id="348" r:id="rId22"/>
    <p:sldId id="347" r:id="rId23"/>
    <p:sldId id="349" r:id="rId24"/>
    <p:sldId id="350" r:id="rId25"/>
    <p:sldId id="351" r:id="rId26"/>
    <p:sldId id="352" r:id="rId27"/>
    <p:sldId id="334" r:id="rId2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00"/>
    <a:srgbClr val="6666FF"/>
    <a:srgbClr val="CCCCFF"/>
    <a:srgbClr val="CCECFF"/>
    <a:srgbClr val="66C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0" autoAdjust="0"/>
    <p:restoredTop sz="86462" autoAdjust="0"/>
  </p:normalViewPr>
  <p:slideViewPr>
    <p:cSldViewPr>
      <p:cViewPr varScale="1">
        <p:scale>
          <a:sx n="59" d="100"/>
          <a:sy n="59" d="100"/>
        </p:scale>
        <p:origin x="-8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1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6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BAA6-18D7-4513-8D75-A373339BCBF9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B57D3-DB63-4C6F-93B3-3AB10410D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1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Pomfret</a:t>
            </a:r>
            <a:endParaRPr lang="en-GB" baseline="0" dirty="0" smtClean="0"/>
          </a:p>
          <a:p>
            <a:r>
              <a:rPr lang="en-GB" baseline="0" dirty="0" smtClean="0"/>
              <a:t>Know something of Electronics</a:t>
            </a:r>
          </a:p>
          <a:p>
            <a:r>
              <a:rPr lang="en-GB" baseline="0" dirty="0" smtClean="0"/>
              <a:t>BUT  Very </a:t>
            </a:r>
            <a:r>
              <a:rPr lang="en-GB" baseline="0" dirty="0" smtClean="0"/>
              <a:t>Little of Raspberry </a:t>
            </a:r>
            <a:r>
              <a:rPr lang="en-GB" baseline="0" dirty="0" smtClean="0"/>
              <a:t>PI’s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66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Physicist,   Developed the First Battery to store Electrical Energy</a:t>
            </a:r>
          </a:p>
          <a:p>
            <a:r>
              <a:rPr lang="en-GB" dirty="0" smtClean="0"/>
              <a:t>Honoured</a:t>
            </a:r>
            <a:r>
              <a:rPr lang="en-GB" baseline="0" dirty="0" smtClean="0"/>
              <a:t> by the Unit of Voltage measurement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13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Physicist, </a:t>
            </a:r>
          </a:p>
          <a:p>
            <a:r>
              <a:rPr lang="en-GB" dirty="0" smtClean="0"/>
              <a:t>Honoured</a:t>
            </a:r>
            <a:r>
              <a:rPr lang="en-GB" baseline="0" dirty="0" smtClean="0"/>
              <a:t> by the Unit of Current measurement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62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Physicist,   Developed the relationship between Voltage and Current</a:t>
            </a:r>
          </a:p>
          <a:p>
            <a:r>
              <a:rPr lang="en-GB" dirty="0" smtClean="0"/>
              <a:t>Honoured</a:t>
            </a:r>
            <a:r>
              <a:rPr lang="en-GB" baseline="0" dirty="0" smtClean="0"/>
              <a:t> by the Unit of Resistance measurement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2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Physicist,   Developed and</a:t>
            </a:r>
            <a:r>
              <a:rPr lang="en-GB" baseline="0" dirty="0" smtClean="0"/>
              <a:t> improved Steam Engines, increasing POWER output</a:t>
            </a:r>
            <a:endParaRPr lang="en-GB" dirty="0" smtClean="0"/>
          </a:p>
          <a:p>
            <a:r>
              <a:rPr lang="en-GB" dirty="0" smtClean="0"/>
              <a:t>Honoured</a:t>
            </a:r>
            <a:r>
              <a:rPr lang="en-GB" baseline="0" dirty="0" smtClean="0"/>
              <a:t> by the Unit of Power measurement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164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De</a:t>
            </a:r>
            <a:r>
              <a:rPr lang="en-GB" dirty="0" smtClean="0"/>
              <a:t>monstrate</a:t>
            </a:r>
            <a:r>
              <a:rPr lang="en-GB" baseline="0" dirty="0" smtClean="0"/>
              <a:t> Cool &amp; Hot Resistors</a:t>
            </a:r>
            <a:endParaRPr lang="en-GB" dirty="0" smtClean="0"/>
          </a:p>
          <a:p>
            <a:r>
              <a:rPr lang="en-GB" dirty="0" smtClean="0"/>
              <a:t>Domestic electric heaters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37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Which are the Odd</a:t>
            </a:r>
            <a:r>
              <a:rPr lang="en-GB" baseline="0" dirty="0" smtClean="0"/>
              <a:t> ones ?</a:t>
            </a:r>
          </a:p>
          <a:p>
            <a:r>
              <a:rPr lang="en-GB" baseline="0" dirty="0" smtClean="0"/>
              <a:t>Prefixes to state scale of size</a:t>
            </a:r>
            <a:endParaRPr lang="en-GB" dirty="0" smtClean="0"/>
          </a:p>
          <a:p>
            <a:r>
              <a:rPr lang="en-GB" baseline="0" dirty="0" smtClean="0"/>
              <a:t>Indices to state scale of size</a:t>
            </a:r>
          </a:p>
          <a:p>
            <a:r>
              <a:rPr lang="en-GB" baseline="0" dirty="0" smtClean="0"/>
              <a:t>Symbols   shorthand  don’t forget the Unit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46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examples </a:t>
            </a:r>
          </a:p>
          <a:p>
            <a:r>
              <a:rPr lang="en-GB" dirty="0" smtClean="0"/>
              <a:t>Demonstrate use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5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examples </a:t>
            </a:r>
          </a:p>
          <a:p>
            <a:r>
              <a:rPr lang="en-GB" dirty="0" smtClean="0"/>
              <a:t>Demonstrate use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56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Show examples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Demonstrate use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5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examples </a:t>
            </a:r>
          </a:p>
          <a:p>
            <a:r>
              <a:rPr lang="en-GB" dirty="0" smtClean="0"/>
              <a:t>Demonstrate use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7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Familiar with many of </a:t>
            </a:r>
            <a:r>
              <a:rPr lang="en-GB" dirty="0" smtClean="0"/>
              <a:t>these</a:t>
            </a:r>
          </a:p>
          <a:p>
            <a:r>
              <a:rPr lang="en-GB" dirty="0" smtClean="0"/>
              <a:t>Perhaps you could not do without  !!!</a:t>
            </a:r>
            <a:endParaRPr lang="en-GB" dirty="0" smtClean="0"/>
          </a:p>
          <a:p>
            <a:r>
              <a:rPr lang="en-GB" dirty="0" smtClean="0"/>
              <a:t>Electricity is working for you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Everywhere  All</a:t>
            </a:r>
            <a:r>
              <a:rPr lang="en-GB" baseline="0" dirty="0" smtClean="0"/>
              <a:t> the time  </a:t>
            </a:r>
            <a:r>
              <a:rPr lang="en-GB" dirty="0" smtClean="0"/>
              <a:t>Few Exceptions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69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examples </a:t>
            </a:r>
          </a:p>
          <a:p>
            <a:r>
              <a:rPr lang="en-GB" dirty="0" smtClean="0"/>
              <a:t>Demonstrate use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009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examples </a:t>
            </a:r>
          </a:p>
          <a:p>
            <a:r>
              <a:rPr lang="en-GB" dirty="0" smtClean="0"/>
              <a:t>Demonstrate use  </a:t>
            </a:r>
          </a:p>
          <a:p>
            <a:r>
              <a:rPr lang="en-GB" dirty="0" smtClean="0"/>
              <a:t>Relays must be ‘Quenched’  demonstrate  ???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8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Think about Ignition Coils on Petrol Engines</a:t>
            </a:r>
          </a:p>
          <a:p>
            <a:r>
              <a:rPr lang="en-GB" dirty="0" smtClean="0"/>
              <a:t>Demonstrate  Back </a:t>
            </a:r>
            <a:r>
              <a:rPr lang="en-GB" dirty="0" err="1" smtClean="0"/>
              <a:t>emf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26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Energy is Indestructible</a:t>
            </a:r>
          </a:p>
          <a:p>
            <a:r>
              <a:rPr lang="en-GB" dirty="0" smtClean="0"/>
              <a:t>Easily Transformed  into Heat</a:t>
            </a:r>
          </a:p>
          <a:p>
            <a:r>
              <a:rPr lang="en-GB" dirty="0" smtClean="0"/>
              <a:t>Now</a:t>
            </a:r>
            <a:r>
              <a:rPr lang="en-GB" baseline="0" dirty="0" smtClean="0"/>
              <a:t>   </a:t>
            </a:r>
            <a:r>
              <a:rPr lang="en-GB" dirty="0" smtClean="0"/>
              <a:t>Rub your hands together  ‘harder’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66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Electricity is </a:t>
            </a:r>
            <a:r>
              <a:rPr lang="en-GB" dirty="0" smtClean="0"/>
              <a:t>Dangerous</a:t>
            </a:r>
          </a:p>
          <a:p>
            <a:r>
              <a:rPr lang="en-GB" dirty="0" smtClean="0"/>
              <a:t>You can not see IT  sometimes the Effects  Lightning</a:t>
            </a:r>
            <a:endParaRPr lang="en-GB" dirty="0" smtClean="0"/>
          </a:p>
          <a:p>
            <a:r>
              <a:rPr lang="en-GB" dirty="0" smtClean="0"/>
              <a:t>Do not be </a:t>
            </a:r>
            <a:r>
              <a:rPr lang="en-GB" dirty="0" smtClean="0"/>
              <a:t>afraid,</a:t>
            </a:r>
            <a:r>
              <a:rPr lang="en-GB" baseline="0" dirty="0" smtClean="0"/>
              <a:t> </a:t>
            </a:r>
            <a:r>
              <a:rPr lang="en-GB" baseline="0" dirty="0" smtClean="0"/>
              <a:t>Be Respectful   and Careful</a:t>
            </a:r>
            <a:endParaRPr lang="en-GB" baseline="0" dirty="0" smtClean="0"/>
          </a:p>
          <a:p>
            <a:r>
              <a:rPr lang="en-GB" baseline="0" dirty="0" smtClean="0"/>
              <a:t>Wire wool + Battery 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6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Water Analogy   What makes Rivers Flow   Easy option,</a:t>
            </a:r>
            <a:r>
              <a:rPr lang="en-GB" baseline="0" dirty="0" smtClean="0"/>
              <a:t> not where you want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Pop Bottle  No Bottom   Marbles  ???</a:t>
            </a:r>
          </a:p>
          <a:p>
            <a:r>
              <a:rPr lang="en-GB" dirty="0" smtClean="0"/>
              <a:t>Show Pipes   Tap</a:t>
            </a:r>
          </a:p>
          <a:p>
            <a:r>
              <a:rPr lang="en-GB" dirty="0" smtClean="0"/>
              <a:t>What keeps the WATER in 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4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Materials that Conduct and Don’t</a:t>
            </a:r>
          </a:p>
          <a:p>
            <a:r>
              <a:rPr lang="en-GB" dirty="0" smtClean="0"/>
              <a:t>Similar to Water Pipes</a:t>
            </a:r>
          </a:p>
          <a:p>
            <a:r>
              <a:rPr lang="en-GB" dirty="0" smtClean="0"/>
              <a:t>Show Examples of Cables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Copper  Cables  Wires</a:t>
            </a:r>
          </a:p>
          <a:p>
            <a:r>
              <a:rPr lang="en-GB" dirty="0" smtClean="0"/>
              <a:t>Consider a River,</a:t>
            </a:r>
            <a:r>
              <a:rPr lang="en-GB" baseline="0" dirty="0" smtClean="0"/>
              <a:t> and  a Lake </a:t>
            </a:r>
            <a:r>
              <a:rPr lang="en-GB" dirty="0" smtClean="0"/>
              <a:t>No Pressure  No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4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examples</a:t>
            </a:r>
          </a:p>
          <a:p>
            <a:r>
              <a:rPr lang="en-GB" dirty="0" smtClean="0"/>
              <a:t>Power supplies</a:t>
            </a:r>
          </a:p>
          <a:p>
            <a:r>
              <a:rPr lang="en-GB" dirty="0" smtClean="0"/>
              <a:t>Batteries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1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57D3-DB63-4C6F-93B3-3AB10410D2C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6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B4378-9098-457B-B8D3-C5FFD3D93D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63760-25FA-4727-9558-F18204BE81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C6A0B-0BAC-4C45-AD3B-7A1FB1887D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1965A-2B1F-40AB-9898-6EADB8033E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DAE4F-5288-4A25-8295-4DEF0EFE66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7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E529-EA4C-4F19-8972-52F03E8CC3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2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BDF8C-499B-4643-99C2-FD9E6FBAE9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6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C16D9-D41D-413F-817F-E7EC01E35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3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BA555-8918-4D22-8BF6-96BEF95C1C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B61E0-0772-408F-888D-21900B13E0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F7439-766E-4AB9-A043-317238777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8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333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D3649D-69E7-4459-9E1B-5416B7D23E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Basic </a:t>
            </a:r>
            <a:r>
              <a:rPr lang="en-GB" dirty="0" smtClean="0">
                <a:solidFill>
                  <a:srgbClr val="FFFF00"/>
                </a:solidFill>
              </a:rPr>
              <a:t>Electronics, an Intro’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2576" y="55892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9240"/>
            <a:ext cx="6667500" cy="3810000"/>
          </a:xfrm>
        </p:spPr>
      </p:pic>
    </p:spTree>
    <p:extLst>
      <p:ext uri="{BB962C8B-B14F-4D97-AF65-F5344CB8AC3E}">
        <p14:creationId xmlns:p14="http://schemas.microsoft.com/office/powerpoint/2010/main" val="37283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Example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Power Supply  5 V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Current required    2.5 mA  0.0025 A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Resistance required 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92D050"/>
                </a:solidFill>
              </a:rPr>
              <a:t>Cover </a:t>
            </a:r>
            <a:r>
              <a:rPr lang="en-GB" b="1" dirty="0" smtClean="0">
                <a:solidFill>
                  <a:srgbClr val="92D050"/>
                </a:solidFill>
              </a:rPr>
              <a:t>R</a:t>
            </a:r>
            <a:r>
              <a:rPr lang="en-GB" dirty="0" smtClean="0">
                <a:solidFill>
                  <a:srgbClr val="92D050"/>
                </a:solidFill>
              </a:rPr>
              <a:t>,  </a:t>
            </a:r>
            <a:r>
              <a:rPr lang="en-GB" dirty="0" smtClean="0">
                <a:solidFill>
                  <a:srgbClr val="FFFF00"/>
                </a:solidFill>
              </a:rPr>
              <a:t>5 / 0.0025 = 2,000 R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Simply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5 / 2.5  = 2 </a:t>
            </a:r>
            <a:r>
              <a:rPr lang="en-GB" dirty="0" err="1" smtClean="0">
                <a:solidFill>
                  <a:srgbClr val="FFFF00"/>
                </a:solidFill>
              </a:rPr>
              <a:t>kR</a:t>
            </a:r>
            <a:endParaRPr lang="en-GB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4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Volta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4032448" cy="4963013"/>
          </a:xfrm>
        </p:spPr>
      </p:pic>
      <p:sp>
        <p:nvSpPr>
          <p:cNvPr id="6" name="TextBox 5"/>
          <p:cNvSpPr txBox="1"/>
          <p:nvPr/>
        </p:nvSpPr>
        <p:spPr>
          <a:xfrm>
            <a:off x="4998456" y="2420888"/>
            <a:ext cx="3621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>
                <a:solidFill>
                  <a:srgbClr val="FFFF00"/>
                </a:solidFill>
              </a:rPr>
              <a:t>Alassandro</a:t>
            </a:r>
            <a:r>
              <a:rPr lang="en-GB" sz="3600" dirty="0" smtClean="0">
                <a:solidFill>
                  <a:srgbClr val="FFFF00"/>
                </a:solidFill>
              </a:rPr>
              <a:t>  Volta</a:t>
            </a:r>
          </a:p>
          <a:p>
            <a:r>
              <a:rPr lang="en-GB" sz="3600" dirty="0" smtClean="0">
                <a:solidFill>
                  <a:srgbClr val="FFFF00"/>
                </a:solidFill>
              </a:rPr>
              <a:t>1745 – 1827</a:t>
            </a:r>
          </a:p>
          <a:p>
            <a:r>
              <a:rPr lang="en-GB" sz="3600" dirty="0" smtClean="0">
                <a:solidFill>
                  <a:srgbClr val="FFFF00"/>
                </a:solidFill>
              </a:rPr>
              <a:t>Italian</a:t>
            </a:r>
            <a:endParaRPr lang="en-GB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5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Ampere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3816424" cy="5155657"/>
          </a:xfrm>
        </p:spPr>
      </p:pic>
      <p:sp>
        <p:nvSpPr>
          <p:cNvPr id="5" name="TextBox 4"/>
          <p:cNvSpPr txBox="1"/>
          <p:nvPr/>
        </p:nvSpPr>
        <p:spPr>
          <a:xfrm>
            <a:off x="4788024" y="2492896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FFFF00"/>
                </a:solidFill>
              </a:rPr>
              <a:t>Andre-Marie</a:t>
            </a:r>
          </a:p>
          <a:p>
            <a:r>
              <a:rPr lang="en-GB" sz="3600" dirty="0" smtClean="0">
                <a:solidFill>
                  <a:srgbClr val="FFFF00"/>
                </a:solidFill>
              </a:rPr>
              <a:t>Ampere</a:t>
            </a:r>
          </a:p>
          <a:p>
            <a:r>
              <a:rPr lang="en-GB" sz="3600" dirty="0" smtClean="0">
                <a:solidFill>
                  <a:srgbClr val="FFFF00"/>
                </a:solidFill>
              </a:rPr>
              <a:t>1775-1836</a:t>
            </a:r>
          </a:p>
          <a:p>
            <a:r>
              <a:rPr lang="en-GB" sz="3600" dirty="0" smtClean="0">
                <a:solidFill>
                  <a:srgbClr val="FFFF00"/>
                </a:solidFill>
              </a:rPr>
              <a:t>French</a:t>
            </a:r>
            <a:endParaRPr lang="en-GB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7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Ohm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3458572" cy="4392488"/>
          </a:xfrm>
        </p:spPr>
      </p:pic>
      <p:sp>
        <p:nvSpPr>
          <p:cNvPr id="5" name="TextBox 4"/>
          <p:cNvSpPr txBox="1"/>
          <p:nvPr/>
        </p:nvSpPr>
        <p:spPr>
          <a:xfrm>
            <a:off x="4716016" y="2492896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FFFF00"/>
                </a:solidFill>
              </a:rPr>
              <a:t>Georg Ohm</a:t>
            </a:r>
          </a:p>
          <a:p>
            <a:r>
              <a:rPr lang="en-GB" sz="3600" dirty="0" smtClean="0">
                <a:solidFill>
                  <a:srgbClr val="FFFF00"/>
                </a:solidFill>
              </a:rPr>
              <a:t>1789 – 1854</a:t>
            </a:r>
          </a:p>
          <a:p>
            <a:r>
              <a:rPr lang="en-GB" sz="3600" dirty="0" smtClean="0">
                <a:solidFill>
                  <a:srgbClr val="FFFF00"/>
                </a:solidFill>
              </a:rPr>
              <a:t>German</a:t>
            </a:r>
            <a:endParaRPr lang="en-GB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9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Watt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1"/>
            <a:ext cx="3312368" cy="4747727"/>
          </a:xfrm>
        </p:spPr>
      </p:pic>
      <p:sp>
        <p:nvSpPr>
          <p:cNvPr id="5" name="TextBox 4"/>
          <p:cNvSpPr txBox="1"/>
          <p:nvPr/>
        </p:nvSpPr>
        <p:spPr>
          <a:xfrm>
            <a:off x="5508104" y="242088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FFFF00"/>
                </a:solidFill>
              </a:rPr>
              <a:t>James Watt</a:t>
            </a:r>
          </a:p>
          <a:p>
            <a:r>
              <a:rPr lang="en-GB" sz="3600" dirty="0" smtClean="0">
                <a:solidFill>
                  <a:srgbClr val="FFFF00"/>
                </a:solidFill>
              </a:rPr>
              <a:t>1736-1819</a:t>
            </a:r>
          </a:p>
          <a:p>
            <a:r>
              <a:rPr lang="en-GB" sz="3600" dirty="0" smtClean="0">
                <a:solidFill>
                  <a:srgbClr val="FFFF00"/>
                </a:solidFill>
              </a:rPr>
              <a:t>Scottish</a:t>
            </a:r>
            <a:endParaRPr lang="en-GB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7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Resistors Regulate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Limit Current Flow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Dissipate  Heat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1" y="2996952"/>
            <a:ext cx="3980160" cy="298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15453"/>
            <a:ext cx="3462026" cy="43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2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Power Dissipation (Heat)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Another Equation      </a:t>
            </a:r>
            <a:r>
              <a:rPr lang="en-GB" dirty="0" smtClean="0">
                <a:solidFill>
                  <a:srgbClr val="FF0000"/>
                </a:solidFill>
              </a:rPr>
              <a:t>: ((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Power is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	Voltage times Current,   V x I</a:t>
            </a: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A Raspberry PI  requires 5V at 1 A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Power requirement is   5 x 1   =  5 W</a:t>
            </a:r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9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"/>
            <a:ext cx="8062664" cy="1052735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Mathematics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1" y="1556792"/>
            <a:ext cx="8951149" cy="4654598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92851" y="3884091"/>
            <a:ext cx="8951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2851" y="4293096"/>
            <a:ext cx="8951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Electronic Components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Electronics allows you to </a:t>
            </a:r>
            <a:r>
              <a:rPr lang="en-GB" sz="3600" b="1" dirty="0" smtClean="0">
                <a:solidFill>
                  <a:srgbClr val="FFFF00"/>
                </a:solidFill>
              </a:rPr>
              <a:t>Control</a:t>
            </a:r>
          </a:p>
          <a:p>
            <a:r>
              <a:rPr lang="en-GB" b="1" dirty="0" smtClean="0">
                <a:solidFill>
                  <a:srgbClr val="FFFF00"/>
                </a:solidFill>
              </a:rPr>
              <a:t>Automate</a:t>
            </a:r>
            <a:r>
              <a:rPr lang="en-GB" dirty="0" smtClean="0">
                <a:solidFill>
                  <a:srgbClr val="FFFF00"/>
                </a:solidFill>
              </a:rPr>
              <a:t> repetitive processes</a:t>
            </a:r>
          </a:p>
          <a:p>
            <a:r>
              <a:rPr lang="en-GB" b="1" dirty="0" smtClean="0">
                <a:solidFill>
                  <a:srgbClr val="FFFF00"/>
                </a:solidFill>
              </a:rPr>
              <a:t>Schedule</a:t>
            </a:r>
            <a:r>
              <a:rPr lang="en-GB" dirty="0" smtClean="0">
                <a:solidFill>
                  <a:srgbClr val="FFFF00"/>
                </a:solidFill>
              </a:rPr>
              <a:t> processes at Time intervals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634263"/>
            <a:ext cx="4259188" cy="31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Electronic Components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3888432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Resistors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Diodes and Rectifiers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Light Emitting Diodes    LED’s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Capacitors</a:t>
            </a:r>
            <a:endParaRPr lang="en-GB" dirty="0" smtClean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Transistors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Relays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000"/>
            <a:ext cx="9127822" cy="6845866"/>
          </a:xfrm>
        </p:spPr>
      </p:pic>
    </p:spTree>
    <p:extLst>
      <p:ext uri="{BB962C8B-B14F-4D97-AF65-F5344CB8AC3E}">
        <p14:creationId xmlns:p14="http://schemas.microsoft.com/office/powerpoint/2010/main" val="26044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Resistors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224469" cy="31683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05" y="1585280"/>
            <a:ext cx="3459949" cy="4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Diodes and Rectifiers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7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Light Emitting Diodes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8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Capacitors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0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Transistors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Transistors in the context of PI’s are: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Electrically controlled switches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Where a small signal is able to allow a larger current to flow, in this mode the transistor is either ON or OFF   i.e. a Switch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It is ‘binary’ </a:t>
            </a:r>
            <a:r>
              <a:rPr lang="en-GB" dirty="0">
                <a:solidFill>
                  <a:srgbClr val="FFFF00"/>
                </a:solidFill>
              </a:rPr>
              <a:t>either ON or </a:t>
            </a:r>
            <a:r>
              <a:rPr lang="en-GB" dirty="0" smtClean="0">
                <a:solidFill>
                  <a:srgbClr val="FFFF00"/>
                </a:solidFill>
              </a:rPr>
              <a:t>OFF, no Halfway states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0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Relays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Are electrically operated switches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Allow your PI to Control Big Power devices</a:t>
            </a: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It is ‘binary’ either ON or OFF, no Halfway </a:t>
            </a:r>
            <a:r>
              <a:rPr lang="en-GB" dirty="0" smtClean="0">
                <a:solidFill>
                  <a:srgbClr val="FFFF00"/>
                </a:solidFill>
              </a:rPr>
              <a:t>states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They are electro-mechanically operated switches</a:t>
            </a:r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6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Sounders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Sounders emit </a:t>
            </a:r>
            <a:r>
              <a:rPr lang="en-GB" smtClean="0">
                <a:solidFill>
                  <a:srgbClr val="FFFF00"/>
                </a:solidFill>
              </a:rPr>
              <a:t>Acoustic energy</a:t>
            </a:r>
          </a:p>
          <a:p>
            <a:pPr marL="0" indent="0">
              <a:buNone/>
            </a:pPr>
            <a:r>
              <a:rPr lang="en-GB" smtClean="0">
                <a:solidFill>
                  <a:srgbClr val="FFFF00"/>
                </a:solidFill>
              </a:rPr>
              <a:t>by </a:t>
            </a:r>
            <a:r>
              <a:rPr lang="en-GB" dirty="0" smtClean="0">
                <a:solidFill>
                  <a:srgbClr val="FFFF00"/>
                </a:solidFill>
              </a:rPr>
              <a:t>applying a Voltage across a Crystal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CAUTION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FF00"/>
                </a:solidFill>
              </a:rPr>
              <a:t>Never ever </a:t>
            </a:r>
            <a:r>
              <a:rPr lang="en-GB" dirty="0" smtClean="0">
                <a:solidFill>
                  <a:srgbClr val="FFFF00"/>
                </a:solidFill>
              </a:rPr>
              <a:t>use a ‘Buzzer’ with your Raspberry Pi.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In addition to creating Sound they produce </a:t>
            </a:r>
            <a:r>
              <a:rPr lang="en-GB" sz="3600" dirty="0" smtClean="0">
                <a:solidFill>
                  <a:srgbClr val="FF0000"/>
                </a:solidFill>
              </a:rPr>
              <a:t>HIGH Voltages, can </a:t>
            </a:r>
            <a:r>
              <a:rPr lang="en-GB" sz="3600" b="1" dirty="0" smtClean="0">
                <a:solidFill>
                  <a:srgbClr val="FF0000"/>
                </a:solidFill>
              </a:rPr>
              <a:t>Destroy your PI</a:t>
            </a: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21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Electronics further reading</a:t>
            </a:r>
            <a:r>
              <a:rPr lang="en-GB" dirty="0" smtClean="0"/>
              <a:t>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544616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Adventures in Raspberry PI 		</a:t>
            </a:r>
            <a:r>
              <a:rPr lang="en-GB" dirty="0" smtClean="0">
                <a:solidFill>
                  <a:srgbClr val="FFFF00"/>
                </a:solidFill>
              </a:rPr>
              <a:t>	Carrie </a:t>
            </a:r>
            <a:r>
              <a:rPr lang="en-GB" dirty="0" err="1" smtClean="0">
                <a:solidFill>
                  <a:srgbClr val="FFFF00"/>
                </a:solidFill>
              </a:rPr>
              <a:t>Philbin</a:t>
            </a:r>
            <a:r>
              <a:rPr lang="en-GB" dirty="0" smtClean="0">
                <a:solidFill>
                  <a:srgbClr val="FFFF00"/>
                </a:solidFill>
              </a:rPr>
              <a:t>        </a:t>
            </a:r>
            <a:endParaRPr lang="en-GB" dirty="0" smtClean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Practical </a:t>
            </a:r>
            <a:r>
              <a:rPr lang="en-GB" dirty="0" smtClean="0">
                <a:solidFill>
                  <a:srgbClr val="FFFF00"/>
                </a:solidFill>
              </a:rPr>
              <a:t>Electronics for GCSE   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1989</a:t>
            </a:r>
            <a:r>
              <a:rPr lang="en-GB" dirty="0" smtClean="0">
                <a:solidFill>
                  <a:srgbClr val="FFFF00"/>
                </a:solidFill>
              </a:rPr>
              <a:t>  but still relevant </a:t>
            </a:r>
          </a:p>
          <a:p>
            <a:r>
              <a:rPr lang="en-GB" dirty="0">
                <a:solidFill>
                  <a:srgbClr val="FFFF00"/>
                </a:solidFill>
              </a:rPr>
              <a:t>Practical </a:t>
            </a:r>
            <a:r>
              <a:rPr lang="en-GB" dirty="0" smtClean="0">
                <a:solidFill>
                  <a:srgbClr val="FFFF00"/>
                </a:solidFill>
              </a:rPr>
              <a:t>Electronics Complete Intro’ </a:t>
            </a:r>
            <a:r>
              <a:rPr lang="en-GB" dirty="0" smtClean="0">
                <a:solidFill>
                  <a:srgbClr val="FFFF00"/>
                </a:solidFill>
              </a:rPr>
              <a:t>      Andy </a:t>
            </a:r>
            <a:r>
              <a:rPr lang="en-GB" dirty="0" smtClean="0">
                <a:solidFill>
                  <a:srgbClr val="FFFF00"/>
                </a:solidFill>
              </a:rPr>
              <a:t>Cooper        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Electronics for Dummies 	</a:t>
            </a:r>
            <a:r>
              <a:rPr lang="en-GB" dirty="0" smtClean="0">
                <a:solidFill>
                  <a:srgbClr val="FFFF00"/>
                </a:solidFill>
              </a:rPr>
              <a:t>	     Editorial Team</a:t>
            </a:r>
            <a:r>
              <a:rPr lang="en-GB" dirty="0" smtClean="0">
                <a:solidFill>
                  <a:srgbClr val="FFFF00"/>
                </a:solidFill>
              </a:rPr>
              <a:t>	</a:t>
            </a:r>
            <a:r>
              <a:rPr lang="en-GB" dirty="0" smtClean="0">
                <a:solidFill>
                  <a:srgbClr val="FFFF00"/>
                </a:solidFill>
              </a:rPr>
              <a:t>      </a:t>
            </a:r>
            <a:r>
              <a:rPr lang="en-GB" dirty="0" smtClean="0">
                <a:solidFill>
                  <a:srgbClr val="FFFF00"/>
                </a:solidFill>
              </a:rPr>
              <a:t>	</a:t>
            </a:r>
            <a:r>
              <a:rPr lang="en-GB" dirty="0" smtClean="0">
                <a:solidFill>
                  <a:srgbClr val="FFFF00"/>
                </a:solidFill>
              </a:rPr>
              <a:t>  </a:t>
            </a:r>
            <a:r>
              <a:rPr lang="en-GB" dirty="0" smtClean="0">
                <a:solidFill>
                  <a:srgbClr val="FFFF00"/>
                </a:solidFill>
              </a:rPr>
              <a:t>		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Raspberry PI Cookbook		</a:t>
            </a:r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  </a:t>
            </a:r>
            <a:r>
              <a:rPr lang="en-GB" dirty="0" smtClean="0">
                <a:solidFill>
                  <a:srgbClr val="FFFF00"/>
                </a:solidFill>
              </a:rPr>
              <a:t>Tim </a:t>
            </a:r>
            <a:r>
              <a:rPr lang="en-GB" dirty="0" smtClean="0">
                <a:solidFill>
                  <a:srgbClr val="FFFF00"/>
                </a:solidFill>
              </a:rPr>
              <a:t>Cox		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Electricity is one form of Energy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Can’t   Create or Destroy  ENERGY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Can Transform Energy </a:t>
            </a:r>
          </a:p>
          <a:p>
            <a:endParaRPr lang="en-GB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	Form </a:t>
            </a:r>
            <a:r>
              <a:rPr lang="en-GB" dirty="0" smtClean="0">
                <a:solidFill>
                  <a:srgbClr val="FFFF00"/>
                </a:solidFill>
              </a:rPr>
              <a:t>one form to another form, </a:t>
            </a:r>
            <a:r>
              <a:rPr lang="en-GB" dirty="0" err="1" smtClean="0">
                <a:solidFill>
                  <a:srgbClr val="FFFF00"/>
                </a:solidFill>
              </a:rPr>
              <a:t>eg</a:t>
            </a:r>
            <a:r>
              <a:rPr lang="en-GB" dirty="0" smtClean="0">
                <a:solidFill>
                  <a:srgbClr val="FFFF00"/>
                </a:solidFill>
              </a:rPr>
              <a:t>  	Electricity </a:t>
            </a:r>
            <a:r>
              <a:rPr lang="en-GB" dirty="0" smtClean="0">
                <a:solidFill>
                  <a:srgbClr val="FFFF00"/>
                </a:solidFill>
              </a:rPr>
              <a:t>to Heat,  Light to Heat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Electricity is Dangerous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390179"/>
            <a:ext cx="8594028" cy="4919141"/>
          </a:xfrm>
        </p:spPr>
      </p:pic>
    </p:spTree>
    <p:extLst>
      <p:ext uri="{BB962C8B-B14F-4D97-AF65-F5344CB8AC3E}">
        <p14:creationId xmlns:p14="http://schemas.microsoft.com/office/powerpoint/2010/main" val="19991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Electricity can be Compared to WATER flowing in a PIPE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5250069" cy="4392488"/>
          </a:xfrm>
        </p:spPr>
      </p:pic>
      <p:sp>
        <p:nvSpPr>
          <p:cNvPr id="5" name="TextBox 4"/>
          <p:cNvSpPr txBox="1"/>
          <p:nvPr/>
        </p:nvSpPr>
        <p:spPr>
          <a:xfrm>
            <a:off x="5436096" y="2204864"/>
            <a:ext cx="3456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Volt </a:t>
            </a:r>
            <a:r>
              <a:rPr lang="en-GB" sz="2400" dirty="0" smtClean="0">
                <a:solidFill>
                  <a:srgbClr val="FFFF00"/>
                </a:solidFill>
              </a:rPr>
              <a:t>is </a:t>
            </a:r>
            <a:r>
              <a:rPr lang="en-GB" sz="2400" dirty="0" smtClean="0">
                <a:solidFill>
                  <a:srgbClr val="FFFF00"/>
                </a:solidFill>
              </a:rPr>
              <a:t>the </a:t>
            </a:r>
            <a:r>
              <a:rPr lang="en-GB" sz="2400" dirty="0" smtClean="0">
                <a:solidFill>
                  <a:srgbClr val="FFFF00"/>
                </a:solidFill>
              </a:rPr>
              <a:t>Pressure  ‘Pushing’  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The electric Current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‘</a:t>
            </a:r>
            <a:r>
              <a:rPr lang="en-GB" sz="2400" dirty="0" smtClean="0">
                <a:solidFill>
                  <a:srgbClr val="FFFF00"/>
                </a:solidFill>
              </a:rPr>
              <a:t>Amp’</a:t>
            </a:r>
            <a:endParaRPr lang="en-GB" sz="2400" dirty="0" smtClean="0">
              <a:solidFill>
                <a:srgbClr val="FFFF00"/>
              </a:solidFill>
            </a:endParaRP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 around the Circuit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Ohm is an obstruction ‘Resistance</a:t>
            </a:r>
            <a:r>
              <a:rPr lang="en-GB" sz="2400" dirty="0" smtClean="0">
                <a:solidFill>
                  <a:srgbClr val="FFFF00"/>
                </a:solidFill>
              </a:rPr>
              <a:t>’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 opposes </a:t>
            </a:r>
            <a:r>
              <a:rPr lang="en-GB" sz="2400" dirty="0" smtClean="0">
                <a:solidFill>
                  <a:srgbClr val="FFFF00"/>
                </a:solidFill>
              </a:rPr>
              <a:t>Current Flow</a:t>
            </a:r>
            <a:endParaRPr lang="en-GB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fontAlgn="base"/>
            <a:r>
              <a:rPr lang="en-GB" dirty="0" smtClean="0">
                <a:solidFill>
                  <a:srgbClr val="FFFF00"/>
                </a:solidFill>
              </a:rPr>
              <a:t>Conductors &amp; Insulators</a:t>
            </a:r>
            <a:endParaRPr lang="en-GB" dirty="0" smtClean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13383"/>
            <a:ext cx="6336704" cy="5544617"/>
          </a:xfrm>
        </p:spPr>
      </p:pic>
    </p:spTree>
    <p:extLst>
      <p:ext uri="{BB962C8B-B14F-4D97-AF65-F5344CB8AC3E}">
        <p14:creationId xmlns:p14="http://schemas.microsoft.com/office/powerpoint/2010/main" val="39015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Electronics allows Control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108876"/>
            <a:ext cx="7632848" cy="5724636"/>
          </a:xfrm>
        </p:spPr>
      </p:pic>
    </p:spTree>
    <p:extLst>
      <p:ext uri="{BB962C8B-B14F-4D97-AF65-F5344CB8AC3E}">
        <p14:creationId xmlns:p14="http://schemas.microsoft.com/office/powerpoint/2010/main" val="13414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What causes Current to </a:t>
            </a:r>
            <a:r>
              <a:rPr lang="en-GB" dirty="0" smtClean="0">
                <a:solidFill>
                  <a:srgbClr val="FFFF00"/>
                </a:solidFill>
              </a:rPr>
              <a:t>Flow ?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5417366" cy="4532458"/>
          </a:xfrm>
        </p:spPr>
      </p:pic>
    </p:spTree>
    <p:extLst>
      <p:ext uri="{BB962C8B-B14F-4D97-AF65-F5344CB8AC3E}">
        <p14:creationId xmlns:p14="http://schemas.microsoft.com/office/powerpoint/2010/main" val="38836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Voltage and Ohms Law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544616" cy="5419862"/>
          </a:xfrm>
        </p:spPr>
      </p:pic>
    </p:spTree>
    <p:extLst>
      <p:ext uri="{BB962C8B-B14F-4D97-AF65-F5344CB8AC3E}">
        <p14:creationId xmlns:p14="http://schemas.microsoft.com/office/powerpoint/2010/main" val="1259301206"/>
      </p:ext>
    </p:extLst>
  </p:cSld>
  <p:clrMapOvr>
    <a:masterClrMapping/>
  </p:clrMapOvr>
</p:sld>
</file>

<file path=ppt/theme/theme1.xml><?xml version="1.0" encoding="utf-8"?>
<a:theme xmlns:a="http://schemas.openxmlformats.org/drawingml/2006/main" name="ska_sept06_V3  Reduce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612</Words>
  <Application>Microsoft Office PowerPoint</Application>
  <PresentationFormat>On-screen Show (4:3)</PresentationFormat>
  <Paragraphs>172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ska_sept06_V3  Reduced</vt:lpstr>
      <vt:lpstr>Basic Electronics, an Intro’</vt:lpstr>
      <vt:lpstr>PowerPoint Presentation</vt:lpstr>
      <vt:lpstr>Electricity is one form of Energy</vt:lpstr>
      <vt:lpstr>Electricity is Dangerous</vt:lpstr>
      <vt:lpstr>Electricity can be Compared to WATER flowing in a PIPE</vt:lpstr>
      <vt:lpstr>Conductors &amp; Insulators</vt:lpstr>
      <vt:lpstr>Electronics allows Control </vt:lpstr>
      <vt:lpstr>What causes Current to Flow ?</vt:lpstr>
      <vt:lpstr>Voltage and Ohms Law</vt:lpstr>
      <vt:lpstr>Example</vt:lpstr>
      <vt:lpstr>Volta</vt:lpstr>
      <vt:lpstr>Ampere</vt:lpstr>
      <vt:lpstr>Ohm</vt:lpstr>
      <vt:lpstr>Watt</vt:lpstr>
      <vt:lpstr>Resistors Regulate </vt:lpstr>
      <vt:lpstr>Power Dissipation (Heat)</vt:lpstr>
      <vt:lpstr>Mathematics</vt:lpstr>
      <vt:lpstr>Electronic Components</vt:lpstr>
      <vt:lpstr>Electronic Components</vt:lpstr>
      <vt:lpstr>Resistors</vt:lpstr>
      <vt:lpstr>Diodes and Rectifiers</vt:lpstr>
      <vt:lpstr>Light Emitting Diodes</vt:lpstr>
      <vt:lpstr>Capacitors</vt:lpstr>
      <vt:lpstr>Transistors</vt:lpstr>
      <vt:lpstr>Relays</vt:lpstr>
      <vt:lpstr>Sounders</vt:lpstr>
      <vt:lpstr>Electronics further reading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Pomfret</dc:creator>
  <cp:lastModifiedBy>Norman Pomfret</cp:lastModifiedBy>
  <cp:revision>55</cp:revision>
  <dcterms:created xsi:type="dcterms:W3CDTF">2016-07-25T09:49:19Z</dcterms:created>
  <dcterms:modified xsi:type="dcterms:W3CDTF">2016-09-07T14:32:18Z</dcterms:modified>
</cp:coreProperties>
</file>