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62" r:id="rId3"/>
    <p:sldId id="271" r:id="rId4"/>
    <p:sldId id="264" r:id="rId5"/>
    <p:sldId id="258" r:id="rId6"/>
    <p:sldId id="259" r:id="rId7"/>
    <p:sldId id="266" r:id="rId8"/>
    <p:sldId id="265" r:id="rId9"/>
    <p:sldId id="270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081"/>
  </p:normalViewPr>
  <p:slideViewPr>
    <p:cSldViewPr snapToGrid="0" snapToObjects="1">
      <p:cViewPr varScale="1">
        <p:scale>
          <a:sx n="107" d="100"/>
          <a:sy n="107" d="100"/>
        </p:scale>
        <p:origin x="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3E0-AEB6-1545-B257-CF1B8A28884C}" type="datetimeFigureOut">
              <a:rPr lang="en-US" smtClean="0"/>
              <a:t>9/24/23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518-FEDE-2849-872B-FF0E3FD6C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40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3E0-AEB6-1545-B257-CF1B8A28884C}" type="datetimeFigureOut">
              <a:rPr lang="en-US" smtClean="0"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518-FEDE-2849-872B-FF0E3FD6C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3E0-AEB6-1545-B257-CF1B8A28884C}" type="datetimeFigureOut">
              <a:rPr lang="en-US" smtClean="0"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518-FEDE-2849-872B-FF0E3FD6C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8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3E0-AEB6-1545-B257-CF1B8A28884C}" type="datetimeFigureOut">
              <a:rPr lang="en-US" smtClean="0"/>
              <a:t>9/24/23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518-FEDE-2849-872B-FF0E3FD6C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1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3E0-AEB6-1545-B257-CF1B8A28884C}" type="datetimeFigureOut">
              <a:rPr lang="en-US" smtClean="0"/>
              <a:t>9/24/23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518-FEDE-2849-872B-FF0E3FD6C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25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3E0-AEB6-1545-B257-CF1B8A28884C}" type="datetimeFigureOut">
              <a:rPr lang="en-US" smtClean="0"/>
              <a:t>9/24/23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518-FEDE-2849-872B-FF0E3FD6C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3E0-AEB6-1545-B257-CF1B8A28884C}" type="datetimeFigureOut">
              <a:rPr lang="en-US" smtClean="0"/>
              <a:t>9/24/23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518-FEDE-2849-872B-FF0E3FD6C5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1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3E0-AEB6-1545-B257-CF1B8A28884C}" type="datetimeFigureOut">
              <a:rPr lang="en-US" smtClean="0"/>
              <a:t>9/24/23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518-FEDE-2849-872B-FF0E3FD6C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3E0-AEB6-1545-B257-CF1B8A28884C}" type="datetimeFigureOut">
              <a:rPr lang="en-US" smtClean="0"/>
              <a:t>9/24/23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518-FEDE-2849-872B-FF0E3FD6C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8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53E0-AEB6-1545-B257-CF1B8A28884C}" type="datetimeFigureOut">
              <a:rPr lang="en-US" smtClean="0"/>
              <a:t>9/24/23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518-FEDE-2849-872B-FF0E3FD6C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8F653E0-AEB6-1545-B257-CF1B8A28884C}" type="datetimeFigureOut">
              <a:rPr lang="en-US" smtClean="0"/>
              <a:t>9/24/23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1518-FEDE-2849-872B-FF0E3FD6C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8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8F653E0-AEB6-1545-B257-CF1B8A28884C}" type="datetimeFigureOut">
              <a:rPr lang="en-US" smtClean="0"/>
              <a:t>9/24/23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7BE1518-FEDE-2849-872B-FF0E3FD6C5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7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%3A%2F%2Fwww.anaconda.com%2F&amp;sa=D&amp;sntz=1&amp;usg=AOvVaw2t_BrcTvqdkIq24PnQXhuK" TargetMode="External"/><Relationship Id="rId2" Type="http://schemas.openxmlformats.org/officeDocument/2006/relationships/hyperlink" Target="https://jwst-pipeline.readthedocs.io/en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q=https%3A%2F%2Fdocs.conda.io%2Fen%2Flatest%2Fminiconda.html&amp;sa=D&amp;sntz=1&amp;usg=AOvVaw3HeJ5yio_qVhLCOsR5MKV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wst-docs.stsci.edu/jwst-science-calibration-pipeline-overview/jwst-data-calibration-reference-files" TargetMode="External"/><Relationship Id="rId2" Type="http://schemas.openxmlformats.org/officeDocument/2006/relationships/hyperlink" Target="https://jwst-crds.stsci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wst-docs.stsci.edu/jwst-calibration-pipeline-caveat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wst-pipeline.readthedocs.io/en/stable/jwst/master_background/index.html" TargetMode="External"/><Relationship Id="rId2" Type="http://schemas.openxmlformats.org/officeDocument/2006/relationships/hyperlink" Target="https://jwst-pipeline.readthedocs.io/en/stable/jwst/background_step/index.html#background-ste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wst-pipeline.readthedocs.io/en/stable/jwst/extract_1d/index.html#extract-1d-ste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wst-pipeline.readthedocs.io/en/latest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54E1-18CB-FF45-91E2-EC2A6DB9B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17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JWST Pipeline Processing  of IFU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7952-D3B7-944A-ABE9-3BEE6F88F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3FEC4-D3DE-27E7-14FD-F75E22F9A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41698"/>
            <a:ext cx="7772400" cy="41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30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43BB-D1E8-3B92-777A-CEBF113E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JWST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1CA7A-F859-4918-53E2-62EC30F42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293" y="2517569"/>
            <a:ext cx="10034649" cy="4001983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Instructions </a:t>
            </a:r>
            <a:r>
              <a:rPr lang="en-US" sz="1900" dirty="0">
                <a:solidFill>
                  <a:schemeClr val="accent4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https://jwst-pipeline.readthedocs.io/en/latest/</a:t>
            </a:r>
            <a:r>
              <a:rPr lang="en-US" sz="1900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r>
              <a:rPr lang="en-US" sz="1900" dirty="0"/>
              <a:t>All the software package management for JWST happens via </a:t>
            </a:r>
            <a:r>
              <a:rPr lang="en-US" sz="1900" dirty="0" err="1"/>
              <a:t>conda</a:t>
            </a:r>
            <a:r>
              <a:rPr lang="en-US" sz="1900" dirty="0"/>
              <a:t>. If you do not have it already,  install</a:t>
            </a:r>
            <a:r>
              <a:rPr lang="en-US" sz="1900" dirty="0">
                <a:solidFill>
                  <a:srgbClr val="C4E46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900" dirty="0">
                <a:solidFill>
                  <a:schemeClr val="accent4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anaconda</a:t>
            </a:r>
            <a:r>
              <a:rPr lang="en-US" sz="1900" dirty="0"/>
              <a:t> or</a:t>
            </a:r>
            <a:r>
              <a:rPr lang="en-US" sz="1900" dirty="0">
                <a:solidFill>
                  <a:srgbClr val="C4E46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900" dirty="0">
                <a:solidFill>
                  <a:schemeClr val="accent4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miniconda</a:t>
            </a:r>
            <a:r>
              <a:rPr lang="en-US" sz="1900" dirty="0"/>
              <a:t>.  I recommend </a:t>
            </a:r>
            <a:r>
              <a:rPr lang="en-US" sz="1900" dirty="0" err="1"/>
              <a:t>miniconda</a:t>
            </a:r>
            <a:r>
              <a:rPr lang="en-US" sz="1900" dirty="0"/>
              <a:t> because it is much lighter.</a:t>
            </a:r>
          </a:p>
          <a:p>
            <a:r>
              <a:rPr lang="en-US" sz="1900" dirty="0"/>
              <a:t>Installing pipeline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/>
              <a:t>For each installation create a fresh environment.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/>
              <a:t>Activate environment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dirty="0"/>
              <a:t>Install the </a:t>
            </a:r>
            <a:r>
              <a:rPr lang="en-US" sz="1900" dirty="0" err="1"/>
              <a:t>jwst</a:t>
            </a:r>
            <a:r>
              <a:rPr lang="en-US" sz="1900" dirty="0"/>
              <a:t> pipeline in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 err="1"/>
              <a:t>conda</a:t>
            </a:r>
            <a:r>
              <a:rPr lang="en-US" sz="1900" dirty="0"/>
              <a:t> create –n  &lt;</a:t>
            </a:r>
            <a:r>
              <a:rPr lang="en-US" sz="1900" dirty="0" err="1"/>
              <a:t>env_name</a:t>
            </a:r>
            <a:r>
              <a:rPr lang="en-US" sz="1900" dirty="0"/>
              <a:t>&gt;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 err="1"/>
              <a:t>conda</a:t>
            </a:r>
            <a:r>
              <a:rPr lang="en-US" sz="1900" dirty="0"/>
              <a:t> activate &lt;</a:t>
            </a:r>
            <a:r>
              <a:rPr lang="en-US" sz="1900" dirty="0" err="1"/>
              <a:t>env_name</a:t>
            </a:r>
            <a:r>
              <a:rPr lang="en-US" sz="1900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900" dirty="0"/>
              <a:t>Pip install </a:t>
            </a:r>
            <a:r>
              <a:rPr lang="en-US" sz="1900" dirty="0" err="1"/>
              <a:t>jwst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2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4318A-C157-BC40-CA2E-AFEE0215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81565"/>
            <a:ext cx="7729728" cy="1188720"/>
          </a:xfrm>
        </p:spPr>
        <p:txBody>
          <a:bodyPr/>
          <a:lstStyle/>
          <a:p>
            <a:r>
              <a:rPr lang="en-US" dirty="0"/>
              <a:t>Calibration References Data System (CRDs)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37C9-27EE-896B-F806-907767EC4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174" y="2434442"/>
            <a:ext cx="10129652" cy="3636995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/>
              <a:t>Contains the reference files to calibrate JWST </a:t>
            </a:r>
          </a:p>
          <a:p>
            <a:r>
              <a:rPr lang="en-US" sz="2200" dirty="0"/>
              <a:t>Assigns the best reference file based on the data</a:t>
            </a:r>
          </a:p>
          <a:p>
            <a:r>
              <a:rPr lang="en-US" sz="2200" dirty="0"/>
              <a:t>CRDS must be configured by setting two environment variables:</a:t>
            </a:r>
          </a:p>
          <a:p>
            <a:pPr lvl="1"/>
            <a:r>
              <a:rPr lang="en-US" sz="2200" dirty="0"/>
              <a:t>export CRDS_PATH=$HOME/</a:t>
            </a:r>
            <a:r>
              <a:rPr lang="en-US" sz="2200" dirty="0" err="1"/>
              <a:t>crds_cache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export CRDS_SERVER_URL=https://</a:t>
            </a:r>
            <a:r>
              <a:rPr lang="en-US" sz="2200" dirty="0" err="1"/>
              <a:t>jwst-crds.stsci.edu</a:t>
            </a:r>
            <a:endParaRPr lang="en-US" sz="2200" dirty="0"/>
          </a:p>
          <a:p>
            <a:r>
              <a:rPr lang="en-US" sz="2200" dirty="0"/>
              <a:t> Default reference files are in a database: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https://jwst-crds.stsci.edu</a:t>
            </a:r>
            <a:endParaRPr lang="en-US" sz="2200" dirty="0"/>
          </a:p>
          <a:p>
            <a:r>
              <a:rPr lang="en-US" sz="2200" dirty="0"/>
              <a:t>First time running pipeline the reference files are downloaded to CRDS_PATH. The pipeline checks if the files are there to determine if it needs to download them or use the files on local machine. </a:t>
            </a:r>
          </a:p>
          <a:p>
            <a:r>
              <a:rPr lang="en-US" sz="2400" b="0" i="0" u="none" strike="noStrike" dirty="0">
                <a:solidFill>
                  <a:srgbClr val="172B4D"/>
                </a:solidFill>
                <a:effectLst/>
              </a:rPr>
              <a:t>Subscribing to notifications about new reference files: </a:t>
            </a:r>
            <a:r>
              <a:rPr lang="en-US" sz="2400" b="0" i="0" u="none" strike="noStrike" dirty="0">
                <a:solidFill>
                  <a:srgbClr val="172B4D"/>
                </a:solidFill>
                <a:effectLst/>
                <a:hlinkClick r:id="rId3"/>
              </a:rPr>
              <a:t>https://</a:t>
            </a:r>
            <a:r>
              <a:rPr lang="en-US" sz="2400" b="0" i="0" u="none" strike="noStrike" dirty="0" err="1">
                <a:solidFill>
                  <a:srgbClr val="172B4D"/>
                </a:solidFill>
                <a:effectLst/>
                <a:hlinkClick r:id="rId3"/>
              </a:rPr>
              <a:t>jwst-docs.stsci.edu</a:t>
            </a:r>
            <a:r>
              <a:rPr lang="en-US" sz="2400" b="0" i="0" u="none" strike="noStrike" dirty="0">
                <a:solidFill>
                  <a:srgbClr val="172B4D"/>
                </a:solidFill>
                <a:effectLst/>
                <a:hlinkClick r:id="rId3"/>
              </a:rPr>
              <a:t>/</a:t>
            </a:r>
            <a:r>
              <a:rPr lang="en-US" sz="2400" b="0" i="0" u="none" strike="noStrike" dirty="0" err="1">
                <a:solidFill>
                  <a:srgbClr val="172B4D"/>
                </a:solidFill>
                <a:effectLst/>
                <a:hlinkClick r:id="rId3"/>
              </a:rPr>
              <a:t>jwst</a:t>
            </a:r>
            <a:r>
              <a:rPr lang="en-US" sz="2400" b="0" i="0" u="none" strike="noStrike" dirty="0">
                <a:solidFill>
                  <a:srgbClr val="172B4D"/>
                </a:solidFill>
                <a:effectLst/>
                <a:hlinkClick r:id="rId3"/>
              </a:rPr>
              <a:t>-science-calibration-pipeline-overview/</a:t>
            </a:r>
            <a:r>
              <a:rPr lang="en-US" sz="2400" b="0" i="0" u="none" strike="noStrike" dirty="0" err="1">
                <a:solidFill>
                  <a:srgbClr val="172B4D"/>
                </a:solidFill>
                <a:effectLst/>
                <a:hlinkClick r:id="rId3"/>
              </a:rPr>
              <a:t>jwst</a:t>
            </a:r>
            <a:r>
              <a:rPr lang="en-US" sz="2400" b="0" i="0" u="none" strike="noStrike" dirty="0">
                <a:solidFill>
                  <a:srgbClr val="172B4D"/>
                </a:solidFill>
                <a:effectLst/>
                <a:hlinkClick r:id="rId3"/>
              </a:rPr>
              <a:t>-data-calibration-reference-files</a:t>
            </a:r>
            <a:endParaRPr lang="en-US" sz="2400" b="0" i="0" u="none" strike="noStrike" dirty="0">
              <a:solidFill>
                <a:srgbClr val="172B4D"/>
              </a:solidFill>
              <a:effectLst/>
            </a:endParaRPr>
          </a:p>
          <a:p>
            <a:pPr lvl="1"/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4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1CE2-F756-18BE-A7BC-18E91695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JWST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37F9-59AC-F3F9-81AE-88318483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JWST calibration pipeline is used by MAST to calibration the JWST data. The operational pipeline is updated on a regular basis (about every 3 months).</a:t>
            </a:r>
          </a:p>
          <a:p>
            <a:r>
              <a:rPr lang="en-US" sz="2000" dirty="0"/>
              <a:t>Reference files in CRDS are updated as needed.</a:t>
            </a:r>
          </a:p>
          <a:p>
            <a:r>
              <a:rPr lang="en-US" sz="2000" dirty="0"/>
              <a:t>A good resource:  JWST Calibration Pipeline Caveats </a:t>
            </a: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jwst-docs.stsci.edu</a:t>
            </a:r>
            <a:r>
              <a:rPr lang="en-US" sz="2000" dirty="0">
                <a:hlinkClick r:id="rId2"/>
              </a:rPr>
              <a:t>/</a:t>
            </a:r>
            <a:r>
              <a:rPr lang="en-US" sz="2000" dirty="0" err="1">
                <a:hlinkClick r:id="rId2"/>
              </a:rPr>
              <a:t>jwst</a:t>
            </a:r>
            <a:r>
              <a:rPr lang="en-US" sz="2000" dirty="0">
                <a:hlinkClick r:id="rId2"/>
              </a:rPr>
              <a:t>-calibration-pipeline-caveats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2991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A758-7F6A-4BBE-49F9-F8798FB3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004" y="572806"/>
            <a:ext cx="7729728" cy="1188720"/>
          </a:xfrm>
        </p:spPr>
        <p:txBody>
          <a:bodyPr/>
          <a:lstStyle/>
          <a:p>
            <a:r>
              <a:rPr lang="en-US" dirty="0"/>
              <a:t>Overall Pipeline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33845-D6B9-A734-9B5A-E430E16E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6" y="1874167"/>
            <a:ext cx="11871367" cy="49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2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A758-7F6A-4BBE-49F9-F8798FB3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004" y="572806"/>
            <a:ext cx="7729728" cy="1188720"/>
          </a:xfrm>
        </p:spPr>
        <p:txBody>
          <a:bodyPr/>
          <a:lstStyle/>
          <a:p>
            <a:r>
              <a:rPr lang="en-US" dirty="0"/>
              <a:t>Overall Pipeline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33845-D6B9-A734-9B5A-E430E16E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6" y="1874167"/>
            <a:ext cx="11871367" cy="4962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B5825F-A346-1BAD-F366-471339F2E7BD}"/>
              </a:ext>
            </a:extLst>
          </p:cNvPr>
          <p:cNvSpPr txBox="1"/>
          <p:nvPr/>
        </p:nvSpPr>
        <p:spPr>
          <a:xfrm>
            <a:off x="7457704" y="2327563"/>
            <a:ext cx="3966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1: Detector-level corrections and ramp fitting for individual exposures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EDF78-2F87-E12C-013D-3F993CFFA705}"/>
              </a:ext>
            </a:extLst>
          </p:cNvPr>
          <p:cNvSpPr txBox="1"/>
          <p:nvPr/>
        </p:nvSpPr>
        <p:spPr>
          <a:xfrm>
            <a:off x="9429005" y="3218213"/>
            <a:ext cx="2850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2: </a:t>
            </a:r>
            <a:r>
              <a:rPr lang="en-US" sz="1800" dirty="0"/>
              <a:t>Individual exposures are further processed and calibrated for individual exposures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72841B-26E2-3EF2-8076-95E58CE0E3A1}"/>
              </a:ext>
            </a:extLst>
          </p:cNvPr>
          <p:cNvSpPr txBox="1"/>
          <p:nvPr/>
        </p:nvSpPr>
        <p:spPr>
          <a:xfrm>
            <a:off x="9583389" y="4500749"/>
            <a:ext cx="244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3: Combining data from multiple exposures</a:t>
            </a:r>
          </a:p>
        </p:txBody>
      </p:sp>
    </p:spTree>
    <p:extLst>
      <p:ext uri="{BB962C8B-B14F-4D97-AF65-F5344CB8AC3E}">
        <p14:creationId xmlns:p14="http://schemas.microsoft.com/office/powerpoint/2010/main" val="200980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B602-8F1B-0C51-3E70-64A050F5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 </a:t>
            </a:r>
            <a:r>
              <a:rPr lang="en-US" dirty="0" err="1"/>
              <a:t>caLDetector</a:t>
            </a:r>
            <a:r>
              <a:rPr lang="en-US" dirty="0"/>
              <a:t>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A7D57B-2DC3-600E-7FB1-BB7FA6574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19" y="2613126"/>
            <a:ext cx="5340169" cy="368079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661B99-74D6-248A-794C-EB21B3F6C266}"/>
              </a:ext>
            </a:extLst>
          </p:cNvPr>
          <p:cNvSpPr txBox="1"/>
          <p:nvPr/>
        </p:nvSpPr>
        <p:spPr>
          <a:xfrm>
            <a:off x="5403272" y="2968831"/>
            <a:ext cx="5498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Convert raw data into a slope image (units DN/s). </a:t>
            </a:r>
          </a:p>
          <a:p>
            <a:endParaRPr lang="en-US" sz="2000" dirty="0"/>
          </a:p>
          <a:p>
            <a:r>
              <a:rPr lang="en-US" sz="2000" dirty="0"/>
              <a:t>Example steps:</a:t>
            </a:r>
          </a:p>
          <a:p>
            <a:r>
              <a:rPr lang="en-US" sz="2000" dirty="0"/>
              <a:t>Bad pixel flagging, bias, saturation, linearity, </a:t>
            </a:r>
            <a:r>
              <a:rPr lang="en-US" sz="2000" dirty="0" err="1"/>
              <a:t>subract</a:t>
            </a:r>
            <a:r>
              <a:rPr lang="en-US" sz="2000" dirty="0"/>
              <a:t> dark current, flagging cosmic rays, ramp fitting</a:t>
            </a:r>
          </a:p>
          <a:p>
            <a:endParaRPr lang="en-US" sz="2000" dirty="0"/>
          </a:p>
          <a:p>
            <a:r>
              <a:rPr lang="en-US" sz="2000" dirty="0"/>
              <a:t>NIR detectors have most steps in common.</a:t>
            </a:r>
          </a:p>
          <a:p>
            <a:r>
              <a:rPr lang="en-US" sz="2000" dirty="0"/>
              <a:t>MIRI has some specific corrections characteristic to </a:t>
            </a:r>
            <a:r>
              <a:rPr lang="en-US" sz="2000" dirty="0" err="1"/>
              <a:t>SiAs</a:t>
            </a:r>
            <a:r>
              <a:rPr lang="en-US" sz="2000" dirty="0"/>
              <a:t> IBC detectors.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6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C62A-63A2-104E-8442-8921ABD7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1550"/>
            <a:ext cx="7729728" cy="1188720"/>
          </a:xfrm>
        </p:spPr>
        <p:txBody>
          <a:bodyPr/>
          <a:lstStyle/>
          <a:p>
            <a:r>
              <a:rPr lang="en-US" dirty="0"/>
              <a:t>Stage 2 for IFU: calspec2 pipeline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FC53-4A67-EE46-9D39-AE3F45B3C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45020"/>
            <a:ext cx="11218223" cy="5212039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Assign WCS </a:t>
            </a:r>
            <a:r>
              <a:rPr lang="en-US" sz="1600" dirty="0"/>
              <a:t>– spatial and spectral WCS set up using reference files – this allows us to convert pixel coordinates to sky and wavelength coordinates. </a:t>
            </a:r>
          </a:p>
          <a:p>
            <a:r>
              <a:rPr lang="en-US" sz="1600" b="1" dirty="0"/>
              <a:t>Background Subtraction </a:t>
            </a:r>
            <a:r>
              <a:rPr lang="en-US" sz="1600" dirty="0"/>
              <a:t>– subtraction of dedicated background.</a:t>
            </a:r>
          </a:p>
          <a:p>
            <a:r>
              <a:rPr lang="en-US" sz="1600" b="1" dirty="0"/>
              <a:t>Imprint Subtraction </a:t>
            </a:r>
            <a:r>
              <a:rPr lang="en-US" sz="1600" dirty="0"/>
              <a:t>– NIRSpec - subtraction of MSA imprint using a dedicated exposures with MSA shutters closed and IFU field-of-view-blocked (essentially a dark) </a:t>
            </a:r>
          </a:p>
          <a:p>
            <a:r>
              <a:rPr lang="en-US" sz="1600" b="1" dirty="0"/>
              <a:t>MSA Failed Open flagging </a:t>
            </a:r>
            <a:r>
              <a:rPr lang="en-US" sz="1600" dirty="0"/>
              <a:t>– NIRSpec – Flag the pixels affected by failed open MSA shutters as being contaminated will have higher noise</a:t>
            </a:r>
          </a:p>
          <a:p>
            <a:r>
              <a:rPr lang="en-US" sz="1600" b="1" dirty="0"/>
              <a:t>Point vs Extended Decision- </a:t>
            </a:r>
            <a:r>
              <a:rPr lang="en-US" sz="1600" dirty="0"/>
              <a:t>the user can provide point/extended in APT, unknown – extended for IFU. This affects how the path-loss correction and spectral extraction is done. </a:t>
            </a:r>
          </a:p>
          <a:p>
            <a:r>
              <a:rPr lang="en-US" sz="1600" b="1" dirty="0"/>
              <a:t>Straylight Removal </a:t>
            </a:r>
            <a:r>
              <a:rPr lang="en-US" sz="1600" dirty="0"/>
              <a:t>– MIRI – subtracting straylight using inter-slice measured signal. Short-wavelength correction up to 2B. Intensity of the stray-light is about 1% of the peak flux for channel 1. </a:t>
            </a:r>
          </a:p>
          <a:p>
            <a:r>
              <a:rPr lang="en-US" sz="1600" b="1" dirty="0"/>
              <a:t>Fringe Flat </a:t>
            </a:r>
            <a:r>
              <a:rPr lang="en-US" sz="1600" dirty="0"/>
              <a:t>– MIRI – divide spectral image by a fringe flat (removes fringes for uniform extended source).</a:t>
            </a:r>
          </a:p>
          <a:p>
            <a:r>
              <a:rPr lang="en-US" sz="1600" b="1" dirty="0"/>
              <a:t>Residual Fringe Correction - </a:t>
            </a:r>
            <a:r>
              <a:rPr lang="en-US" sz="1600" dirty="0"/>
              <a:t>MIRI MRS additional fringe removal (current skipped by default)</a:t>
            </a:r>
            <a:endParaRPr lang="en-US" sz="1600" b="1" dirty="0"/>
          </a:p>
          <a:p>
            <a:r>
              <a:rPr lang="en-US" sz="1600" b="1" dirty="0"/>
              <a:t>Pathloss  Correction </a:t>
            </a:r>
            <a:r>
              <a:rPr lang="en-US" sz="1600" dirty="0"/>
              <a:t>– NIRSpec – correction for light loss – caused by beam being larger than the grating size and due to slit apertures (different correction for point source and extended – derived using instrument model)</a:t>
            </a:r>
          </a:p>
          <a:p>
            <a:r>
              <a:rPr lang="en-US" sz="1600" b="1" dirty="0"/>
              <a:t>Flux calibration </a:t>
            </a:r>
            <a:r>
              <a:rPr lang="en-US" sz="1600" dirty="0"/>
              <a:t>– conversion to surface brightness.  (For MIRI MRS time dependence </a:t>
            </a:r>
            <a:r>
              <a:rPr lang="en-US" sz="1600" b="0" i="0" u="none" strike="noStrike" dirty="0">
                <a:solidFill>
                  <a:srgbClr val="172B4D"/>
                </a:solidFill>
                <a:effectLst/>
              </a:rPr>
              <a:t>apply the time-dependent throughput correction, using new reference data)</a:t>
            </a: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776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0B8C-BD12-BA4B-9255-4F4804E3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 for IFU data- calspec3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EBCE-5B39-5944-AA69-B7B90F1B5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276" y="2353035"/>
            <a:ext cx="10711542" cy="4368399"/>
          </a:xfrm>
        </p:spPr>
        <p:txBody>
          <a:bodyPr>
            <a:normAutofit/>
          </a:bodyPr>
          <a:lstStyle/>
          <a:p>
            <a:r>
              <a:rPr lang="en-US" sz="2000" dirty="0"/>
              <a:t>Associated data is defined in the </a:t>
            </a:r>
            <a:r>
              <a:rPr lang="en-US" sz="2000" b="1" dirty="0"/>
              <a:t>ASN file </a:t>
            </a:r>
            <a:r>
              <a:rPr lang="en-US" sz="2000" dirty="0"/>
              <a:t>– list members as “science” or “background” </a:t>
            </a:r>
          </a:p>
          <a:p>
            <a:r>
              <a:rPr lang="en-US" sz="2000" b="1" dirty="0"/>
              <a:t>Master Background Subtraction </a:t>
            </a:r>
            <a:r>
              <a:rPr lang="en-US" sz="2000" dirty="0"/>
              <a:t>– master background is created using 1 or more 1D extracted background observations defined in ASN file and instrument model.  The  master 1-D spectrum determined with combine_1d step, this 1-D spectral is projected back to detector space. </a:t>
            </a:r>
          </a:p>
          <a:p>
            <a:r>
              <a:rPr lang="en-US" sz="2000" b="1" dirty="0"/>
              <a:t>Outlier Detection </a:t>
            </a:r>
            <a:r>
              <a:rPr lang="en-US" sz="2000" dirty="0"/>
              <a:t>(for IFU data this step is really bad-pixel flagging)</a:t>
            </a:r>
          </a:p>
          <a:p>
            <a:r>
              <a:rPr lang="en-US" sz="2000" b="1" dirty="0"/>
              <a:t>IFU cube creation</a:t>
            </a:r>
            <a:endParaRPr lang="en-US" sz="2000" dirty="0"/>
          </a:p>
          <a:p>
            <a:r>
              <a:rPr lang="en-US" sz="2000" b="1" dirty="0"/>
              <a:t>Spectral Extraction </a:t>
            </a:r>
            <a:r>
              <a:rPr lang="en-US" sz="2000" dirty="0"/>
              <a:t>(for MRS there is an option to subtract 1-D residual fringe correction)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821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A5AF-AB29-119E-68D3-0CCA3F1C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overview of MRS Cube Building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8E2873-009B-BA7E-541B-62A56FD04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60" y="2575758"/>
            <a:ext cx="11565880" cy="2903517"/>
          </a:xfrm>
        </p:spPr>
      </p:pic>
    </p:spTree>
    <p:extLst>
      <p:ext uri="{BB962C8B-B14F-4D97-AF65-F5344CB8AC3E}">
        <p14:creationId xmlns:p14="http://schemas.microsoft.com/office/powerpoint/2010/main" val="14924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F07B-09BF-DF0A-330D-6C47A20A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Spectroscopic Background Subtraction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4230-DFFD-5FA4-43DC-CF8EAC9BE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21" y="2363190"/>
            <a:ext cx="11431979" cy="394260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1. Image-from-image subtraction can be performed by the </a:t>
            </a:r>
            <a:r>
              <a:rPr lang="en-US" b="0" i="0" u="none" strike="noStrike" dirty="0">
                <a:solidFill>
                  <a:srgbClr val="9B59B6"/>
                </a:solidFill>
                <a:effectLst/>
                <a:hlinkClick r:id="rId2"/>
              </a:rPr>
              <a:t>background</a:t>
            </a: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 step during </a:t>
            </a:r>
            <a:r>
              <a:rPr lang="en-US" dirty="0">
                <a:solidFill>
                  <a:srgbClr val="7030A0"/>
                </a:solidFill>
              </a:rPr>
              <a:t>calwebb_spec2 </a:t>
            </a: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processing. The background images can come from: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Observations of a dedicated background target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Nodded observations of a point-like science target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2. Subtraction of a  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hlinkClick r:id="rId3"/>
              </a:rPr>
              <a:t>“master</a:t>
            </a: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” background spectrum in </a:t>
            </a:r>
            <a:r>
              <a:rPr lang="en-US" b="0" i="0" u="none" strike="noStrike" dirty="0">
                <a:solidFill>
                  <a:srgbClr val="7030A0"/>
                </a:solidFill>
                <a:effectLst/>
              </a:rPr>
              <a:t>calwebb_spec3 </a:t>
            </a: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where the master background spectrum can come from: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Observations of a dedicated background target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Nodded observations of a point-like science target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Dedicated background </a:t>
            </a:r>
            <a:r>
              <a:rPr lang="en-US" b="0" i="0" u="none" strike="noStrike" dirty="0" err="1">
                <a:solidFill>
                  <a:srgbClr val="404040"/>
                </a:solidFill>
                <a:effectLst/>
              </a:rPr>
              <a:t>slitlets</a:t>
            </a: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 in a </a:t>
            </a:r>
            <a:r>
              <a:rPr lang="en-US" b="0" i="0" u="none" strike="noStrike" dirty="0" err="1">
                <a:solidFill>
                  <a:srgbClr val="404040"/>
                </a:solidFill>
                <a:effectLst/>
              </a:rPr>
              <a:t>NIRSpec</a:t>
            </a: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 MOS exposure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A user-supplied spectrum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3. Local background subtraction for individual spectral can be performed by the </a:t>
            </a:r>
            <a:r>
              <a:rPr lang="en-US" b="0" i="0" u="none" strike="noStrike" dirty="0">
                <a:solidFill>
                  <a:srgbClr val="9B59B6"/>
                </a:solidFill>
                <a:effectLst/>
                <a:hlinkClick r:id="rId4"/>
              </a:rPr>
              <a:t>extract_1d</a:t>
            </a:r>
            <a:r>
              <a:rPr lang="en-US" b="0" i="0" u="none" strike="noStrike" dirty="0">
                <a:solidFill>
                  <a:srgbClr val="404040"/>
                </a:solidFill>
                <a:effectLst/>
              </a:rPr>
              <a:t> step when doing </a:t>
            </a:r>
            <a:r>
              <a:rPr lang="en-US" b="0" i="0" u="none" strike="noStrike" dirty="0">
                <a:solidFill>
                  <a:srgbClr val="7030A0"/>
                </a:solidFill>
                <a:effectLst/>
              </a:rPr>
              <a:t>1D spectral extraction.</a:t>
            </a:r>
          </a:p>
        </p:txBody>
      </p:sp>
    </p:spTree>
    <p:extLst>
      <p:ext uri="{BB962C8B-B14F-4D97-AF65-F5344CB8AC3E}">
        <p14:creationId xmlns:p14="http://schemas.microsoft.com/office/powerpoint/2010/main" val="2024191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312D-DFC0-08B1-4468-BC78A90B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Each Pipeline step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D854-CF34-E17E-906B-EF1E54BB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https://jwst-pipeline.readthedocs.io/en/latest/index.html#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Details of optional parameters (that in general you should try) and options to tweak the pipeline to suit your data needs. </a:t>
            </a:r>
          </a:p>
        </p:txBody>
      </p:sp>
    </p:spTree>
    <p:extLst>
      <p:ext uri="{BB962C8B-B14F-4D97-AF65-F5344CB8AC3E}">
        <p14:creationId xmlns:p14="http://schemas.microsoft.com/office/powerpoint/2010/main" val="316021243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{A70F1150-1C6F-404C-A3F5-3F08CF3B58B9}tf10001120</Template>
  <TotalTime>2968</TotalTime>
  <Words>900</Words>
  <Application>Microsoft Macintosh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JWST Pipeline Processing  of IFU Data</vt:lpstr>
      <vt:lpstr>Overall Pipeline Architecture</vt:lpstr>
      <vt:lpstr>Overall Pipeline Architecture</vt:lpstr>
      <vt:lpstr>Stage 1:  caLDetector 1</vt:lpstr>
      <vt:lpstr>Stage 2 for IFU: calspec2 pipeline </vt:lpstr>
      <vt:lpstr>Stage 3 for IFU data- calspec3 pipeline</vt:lpstr>
      <vt:lpstr>Schematic overview of MRS Cube Building</vt:lpstr>
      <vt:lpstr>Spectroscopic Background Subtraction </vt:lpstr>
      <vt:lpstr>Details of Each Pipeline step </vt:lpstr>
      <vt:lpstr>Installing the JWST Pipeline</vt:lpstr>
      <vt:lpstr>Calibration References Data System (CRDs) </vt:lpstr>
      <vt:lpstr>Operational JWST Builds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JWST Pipeline Processing  of IFU Data</dc:title>
  <dc:creator>Microsoft Office User</dc:creator>
  <cp:lastModifiedBy>Microsoft Office User</cp:lastModifiedBy>
  <cp:revision>12</cp:revision>
  <dcterms:created xsi:type="dcterms:W3CDTF">2021-11-29T12:25:41Z</dcterms:created>
  <dcterms:modified xsi:type="dcterms:W3CDTF">2023-09-25T18:43:42Z</dcterms:modified>
</cp:coreProperties>
</file>