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 ContentType="image/ti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85" r:id="rId2"/>
    <p:sldId id="286" r:id="rId3"/>
    <p:sldId id="287" r:id="rId4"/>
    <p:sldId id="288" r:id="rId5"/>
    <p:sldId id="289" r:id="rId6"/>
    <p:sldId id="290" r:id="rId7"/>
    <p:sldId id="291" r:id="rId8"/>
    <p:sldId id="292" r:id="rId9"/>
    <p:sldId id="293" r:id="rId10"/>
    <p:sldId id="256"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57" r:id="rId3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444500" marR="0" indent="-444500" algn="l" defTabSz="2438338" rtl="0" fontAlgn="auto" latinLnBrk="0" hangingPunct="0">
      <a:lnSpc>
        <a:spcPct val="100000"/>
      </a:lnSpc>
      <a:spcBef>
        <a:spcPts val="0"/>
      </a:spcBef>
      <a:spcAft>
        <a:spcPts val="0"/>
      </a:spcAft>
      <a:buClrTx/>
      <a:buSzPct val="100000"/>
      <a:buFontTx/>
      <a:buChar char="•"/>
      <a:tabLst/>
      <a:defRPr kumimoji="0" sz="4000" b="0" i="0" u="none" strike="noStrike" cap="none" spc="0" normalizeH="0" baseline="0">
        <a:ln>
          <a:noFill/>
        </a:ln>
        <a:solidFill>
          <a:srgbClr val="2451A4"/>
        </a:solidFill>
        <a:effectLst/>
        <a:uFillTx/>
        <a:latin typeface="+mn-lt"/>
        <a:ea typeface="+mn-ea"/>
        <a:cs typeface="+mn-cs"/>
        <a:sym typeface="Helvetica Neue"/>
      </a:defRPr>
    </a:lvl1pPr>
    <a:lvl2pPr marL="0" marR="0" indent="457200" algn="l" defTabSz="2438338"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2451A4"/>
        </a:solidFill>
        <a:effectLst/>
        <a:uFillTx/>
        <a:latin typeface="+mn-lt"/>
        <a:ea typeface="+mn-ea"/>
        <a:cs typeface="+mn-cs"/>
        <a:sym typeface="Helvetica Neue"/>
      </a:defRPr>
    </a:lvl2pPr>
    <a:lvl3pPr marL="0" marR="0" indent="914400" algn="l" defTabSz="2438338"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2451A4"/>
        </a:solidFill>
        <a:effectLst/>
        <a:uFillTx/>
        <a:latin typeface="+mn-lt"/>
        <a:ea typeface="+mn-ea"/>
        <a:cs typeface="+mn-cs"/>
        <a:sym typeface="Helvetica Neue"/>
      </a:defRPr>
    </a:lvl3pPr>
    <a:lvl4pPr marL="0" marR="0" indent="1371600" algn="l" defTabSz="2438338"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2451A4"/>
        </a:solidFill>
        <a:effectLst/>
        <a:uFillTx/>
        <a:latin typeface="+mn-lt"/>
        <a:ea typeface="+mn-ea"/>
        <a:cs typeface="+mn-cs"/>
        <a:sym typeface="Helvetica Neue"/>
      </a:defRPr>
    </a:lvl4pPr>
    <a:lvl5pPr marL="0" marR="0" indent="1828800" algn="l" defTabSz="2438338"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2451A4"/>
        </a:solidFill>
        <a:effectLst/>
        <a:uFillTx/>
        <a:latin typeface="+mn-lt"/>
        <a:ea typeface="+mn-ea"/>
        <a:cs typeface="+mn-cs"/>
        <a:sym typeface="Helvetica Neue"/>
      </a:defRPr>
    </a:lvl5pPr>
    <a:lvl6pPr marL="0" marR="0" indent="2286000" algn="l" defTabSz="2438338"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2451A4"/>
        </a:solidFill>
        <a:effectLst/>
        <a:uFillTx/>
        <a:latin typeface="+mn-lt"/>
        <a:ea typeface="+mn-ea"/>
        <a:cs typeface="+mn-cs"/>
        <a:sym typeface="Helvetica Neue"/>
      </a:defRPr>
    </a:lvl6pPr>
    <a:lvl7pPr marL="0" marR="0" indent="2743200" algn="l" defTabSz="2438338"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2451A4"/>
        </a:solidFill>
        <a:effectLst/>
        <a:uFillTx/>
        <a:latin typeface="+mn-lt"/>
        <a:ea typeface="+mn-ea"/>
        <a:cs typeface="+mn-cs"/>
        <a:sym typeface="Helvetica Neue"/>
      </a:defRPr>
    </a:lvl7pPr>
    <a:lvl8pPr marL="0" marR="0" indent="3200400" algn="l" defTabSz="2438338"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2451A4"/>
        </a:solidFill>
        <a:effectLst/>
        <a:uFillTx/>
        <a:latin typeface="+mn-lt"/>
        <a:ea typeface="+mn-ea"/>
        <a:cs typeface="+mn-cs"/>
        <a:sym typeface="Helvetica Neue"/>
      </a:defRPr>
    </a:lvl8pPr>
    <a:lvl9pPr marL="0" marR="0" indent="3657600" algn="l" defTabSz="2438338" rtl="0" fontAlgn="auto" latinLnBrk="0" hangingPunct="0">
      <a:lnSpc>
        <a:spcPct val="100000"/>
      </a:lnSpc>
      <a:spcBef>
        <a:spcPts val="0"/>
      </a:spcBef>
      <a:spcAft>
        <a:spcPts val="0"/>
      </a:spcAft>
      <a:buClrTx/>
      <a:buSzTx/>
      <a:buFontTx/>
      <a:buNone/>
      <a:tabLst/>
      <a:defRPr kumimoji="0" sz="4000" b="0" i="0" u="none" strike="noStrike" cap="none" spc="0" normalizeH="0" baseline="0">
        <a:ln>
          <a:noFill/>
        </a:ln>
        <a:solidFill>
          <a:srgbClr val="2451A4"/>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46"/>
    <p:restoredTop sz="94648"/>
  </p:normalViewPr>
  <p:slideViewPr>
    <p:cSldViewPr snapToGrid="0" snapToObjects="1">
      <p:cViewPr varScale="1">
        <p:scale>
          <a:sx n="53" d="100"/>
          <a:sy n="53" d="100"/>
        </p:scale>
        <p:origin x="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5000" b="0" i="0" u="none" strike="noStrike">
                <a:solidFill>
                  <a:srgbClr val="2451A4"/>
                </a:solidFill>
                <a:latin typeface="Helvetica Neue"/>
              </a:defRPr>
            </a:pPr>
            <a:r>
              <a:rPr lang="en-US" sz="5000" b="0" i="0" u="none" strike="noStrike">
                <a:solidFill>
                  <a:srgbClr val="2451A4"/>
                </a:solidFill>
                <a:latin typeface="Helvetica Neue"/>
              </a:rPr>
              <a:t>Helpfulness of a review vs. career status of the reviewer in Cycle 8</a:t>
            </a:r>
          </a:p>
        </c:rich>
      </c:tx>
      <c:layout>
        <c:manualLayout>
          <c:xMode val="edge"/>
          <c:yMode val="edge"/>
          <c:x val="0"/>
          <c:y val="0"/>
          <c:w val="1"/>
          <c:h val="0.21388299999999999"/>
        </c:manualLayout>
      </c:layout>
      <c:overlay val="1"/>
      <c:spPr>
        <a:noFill/>
        <a:effectLst/>
      </c:spPr>
    </c:title>
    <c:autoTitleDeleted val="0"/>
    <c:plotArea>
      <c:layout>
        <c:manualLayout>
          <c:layoutTarget val="inner"/>
          <c:xMode val="edge"/>
          <c:yMode val="edge"/>
          <c:x val="0.15076200000000001"/>
          <c:y val="0.21388299999999999"/>
          <c:w val="0.83336699999999997"/>
          <c:h val="0.61634"/>
        </c:manualLayout>
      </c:layout>
      <c:barChart>
        <c:barDir val="col"/>
        <c:grouping val="clustered"/>
        <c:varyColors val="0"/>
        <c:ser>
          <c:idx val="0"/>
          <c:order val="0"/>
          <c:tx>
            <c:strRef>
              <c:f>Sheet1!$A$2</c:f>
              <c:strCache>
                <c:ptCount val="1"/>
                <c:pt idx="0">
                  <c:v>Region 1</c:v>
                </c:pt>
              </c:strCache>
            </c:strRef>
          </c:tx>
          <c:spPr>
            <a:solidFill>
              <a:srgbClr val="5E86B8"/>
            </a:solidFill>
            <a:ln w="12700" cap="flat">
              <a:noFill/>
              <a:miter lim="400000"/>
            </a:ln>
            <a:effectLst/>
          </c:spPr>
          <c:invertIfNegative val="0"/>
          <c:dLbls>
            <c:numFmt formatCode="#,##0%" sourceLinked="0"/>
            <c:spPr>
              <a:noFill/>
              <a:ln>
                <a:noFill/>
              </a:ln>
              <a:effectLst/>
            </c:spPr>
            <c:txPr>
              <a:bodyPr/>
              <a:lstStyle/>
              <a:p>
                <a:pPr>
                  <a:defRPr sz="3500" b="0" i="0" u="none" strike="noStrike">
                    <a:solidFill>
                      <a:srgbClr val="000000"/>
                    </a:solidFill>
                    <a:latin typeface="Helvetica Neue"/>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Sheet1!$B$1:$E$1</c:f>
              <c:strCache>
                <c:ptCount val="4"/>
                <c:pt idx="0">
                  <c:v>No PhD</c:v>
                </c:pt>
                <c:pt idx="1">
                  <c:v>3 years or less</c:v>
                </c:pt>
                <c:pt idx="2">
                  <c:v>4-12 years</c:v>
                </c:pt>
                <c:pt idx="3">
                  <c:v>More than 12 years</c:v>
                </c:pt>
              </c:strCache>
            </c:strRef>
          </c:cat>
          <c:val>
            <c:numRef>
              <c:f>Sheet1!$B$2:$E$2</c:f>
              <c:numCache>
                <c:formatCode>General</c:formatCode>
                <c:ptCount val="4"/>
                <c:pt idx="0">
                  <c:v>0.75</c:v>
                </c:pt>
                <c:pt idx="1">
                  <c:v>0.75</c:v>
                </c:pt>
                <c:pt idx="2">
                  <c:v>0.74</c:v>
                </c:pt>
                <c:pt idx="3">
                  <c:v>0.71</c:v>
                </c:pt>
              </c:numCache>
            </c:numRef>
          </c:val>
          <c:extLst>
            <c:ext xmlns:c16="http://schemas.microsoft.com/office/drawing/2014/chart" uri="{C3380CC4-5D6E-409C-BE32-E72D297353CC}">
              <c16:uniqueId val="{00000000-7A2B-614A-9908-EE986BCA1899}"/>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PhD status of the reviewer</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max val="1"/>
          <c:min val="0"/>
        </c:scaling>
        <c:delete val="0"/>
        <c:axPos val="l"/>
        <c:majorGridlines>
          <c:spPr>
            <a:ln w="12700" cap="flat">
              <a:solidFill>
                <a:srgbClr val="B8B8B8"/>
              </a:solidFill>
              <a:prstDash val="solid"/>
              <a:miter lim="400000"/>
            </a:ln>
          </c:spPr>
        </c:majorGridlines>
        <c:title>
          <c:tx>
            <c:rich>
              <a:bodyPr rot="-5400000"/>
              <a:lstStyle/>
              <a:p>
                <a:pPr>
                  <a:defRPr sz="3400" b="0" i="0" u="none" strike="noStrike">
                    <a:solidFill>
                      <a:srgbClr val="000000"/>
                    </a:solidFill>
                    <a:latin typeface="Helvetica Neue"/>
                  </a:defRPr>
                </a:pPr>
                <a:r>
                  <a:rPr lang="en-US" sz="3400" b="0" i="0" u="none" strike="noStrike">
                    <a:solidFill>
                      <a:srgbClr val="000000"/>
                    </a:solidFill>
                    <a:latin typeface="Helvetica Neue"/>
                  </a:rPr>
                  <a:t>Percentage of reviews</a:t>
                </a:r>
              </a:p>
            </c:rich>
          </c:tx>
          <c:overlay val="1"/>
        </c:title>
        <c:numFmt formatCode="#,##0%"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0.25"/>
        <c:minorUnit val="0.125"/>
      </c:valAx>
      <c:spPr>
        <a:solidFill>
          <a:srgbClr val="EBEBEB"/>
        </a:solid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5000" b="0" i="0" u="none" strike="noStrike">
                <a:solidFill>
                  <a:srgbClr val="2451A4"/>
                </a:solidFill>
                <a:latin typeface="Helvetica Neue"/>
              </a:defRPr>
            </a:pPr>
            <a:r>
              <a:rPr lang="en-US" sz="5000" b="0" i="0" u="none" strike="noStrike">
                <a:solidFill>
                  <a:srgbClr val="2451A4"/>
                </a:solidFill>
                <a:latin typeface="Helvetica Neue"/>
              </a:rPr>
              <a:t>Helpfulness of a review vs. number of proposals sets reviewed in Cycle 8</a:t>
            </a:r>
          </a:p>
        </c:rich>
      </c:tx>
      <c:layout>
        <c:manualLayout>
          <c:xMode val="edge"/>
          <c:yMode val="edge"/>
          <c:x val="0"/>
          <c:y val="0"/>
          <c:w val="1"/>
          <c:h val="0.21373900000000001"/>
        </c:manualLayout>
      </c:layout>
      <c:overlay val="1"/>
      <c:spPr>
        <a:noFill/>
        <a:effectLst/>
      </c:spPr>
    </c:title>
    <c:autoTitleDeleted val="0"/>
    <c:plotArea>
      <c:layout>
        <c:manualLayout>
          <c:layoutTarget val="inner"/>
          <c:xMode val="edge"/>
          <c:yMode val="edge"/>
          <c:x val="0.15320400000000001"/>
          <c:y val="0.21373900000000001"/>
          <c:w val="0.84179599999999999"/>
          <c:h val="0.61658999999999997"/>
        </c:manualLayout>
      </c:layout>
      <c:barChart>
        <c:barDir val="col"/>
        <c:grouping val="clustered"/>
        <c:varyColors val="0"/>
        <c:ser>
          <c:idx val="0"/>
          <c:order val="0"/>
          <c:tx>
            <c:strRef>
              <c:f>Sheet1!$A$2</c:f>
              <c:strCache>
                <c:ptCount val="1"/>
                <c:pt idx="0">
                  <c:v>Region 1</c:v>
                </c:pt>
              </c:strCache>
            </c:strRef>
          </c:tx>
          <c:spPr>
            <a:solidFill>
              <a:srgbClr val="5E86B8"/>
            </a:solidFill>
            <a:ln w="12700" cap="flat">
              <a:noFill/>
              <a:miter lim="400000"/>
            </a:ln>
            <a:effectLst/>
          </c:spPr>
          <c:invertIfNegative val="0"/>
          <c:dLbls>
            <c:numFmt formatCode="#,##0%" sourceLinked="0"/>
            <c:spPr>
              <a:noFill/>
              <a:ln>
                <a:noFill/>
              </a:ln>
              <a:effectLst/>
            </c:spPr>
            <c:txPr>
              <a:bodyPr/>
              <a:lstStyle/>
              <a:p>
                <a:pPr>
                  <a:defRPr sz="3500" b="0" i="0" u="none" strike="noStrike">
                    <a:solidFill>
                      <a:srgbClr val="000000"/>
                    </a:solidFill>
                    <a:latin typeface="Helvetica Neue"/>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1</c:v>
                </c:pt>
                <c:pt idx="1">
                  <c:v>2</c:v>
                </c:pt>
                <c:pt idx="2">
                  <c:v>3</c:v>
                </c:pt>
                <c:pt idx="3">
                  <c:v>4</c:v>
                </c:pt>
                <c:pt idx="4">
                  <c:v>5-9</c:v>
                </c:pt>
              </c:strCache>
            </c:strRef>
          </c:cat>
          <c:val>
            <c:numRef>
              <c:f>Sheet1!$B$2:$F$2</c:f>
              <c:numCache>
                <c:formatCode>General</c:formatCode>
                <c:ptCount val="5"/>
                <c:pt idx="0">
                  <c:v>0.74</c:v>
                </c:pt>
                <c:pt idx="1">
                  <c:v>0.73</c:v>
                </c:pt>
                <c:pt idx="2">
                  <c:v>0.77</c:v>
                </c:pt>
                <c:pt idx="3">
                  <c:v>0.76</c:v>
                </c:pt>
                <c:pt idx="4">
                  <c:v>0.51</c:v>
                </c:pt>
              </c:numCache>
            </c:numRef>
          </c:val>
          <c:extLst>
            <c:ext xmlns:c16="http://schemas.microsoft.com/office/drawing/2014/chart" uri="{C3380CC4-5D6E-409C-BE32-E72D297353CC}">
              <c16:uniqueId val="{00000000-2609-D24A-8B3D-B680C616B13B}"/>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Number of proposal sets reviewed</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max val="1"/>
          <c:min val="0"/>
        </c:scaling>
        <c:delete val="0"/>
        <c:axPos val="l"/>
        <c:majorGridlines>
          <c:spPr>
            <a:ln w="12700" cap="flat">
              <a:solidFill>
                <a:srgbClr val="B8B8B8"/>
              </a:solidFill>
              <a:prstDash val="solid"/>
              <a:miter lim="400000"/>
            </a:ln>
          </c:spPr>
        </c:majorGridlines>
        <c:title>
          <c:tx>
            <c:rich>
              <a:bodyPr rot="-5400000"/>
              <a:lstStyle/>
              <a:p>
                <a:pPr>
                  <a:defRPr sz="3400" b="0" i="0" u="none" strike="noStrike">
                    <a:solidFill>
                      <a:srgbClr val="000000"/>
                    </a:solidFill>
                    <a:latin typeface="Helvetica Neue"/>
                  </a:defRPr>
                </a:pPr>
                <a:r>
                  <a:rPr lang="en-US" sz="3400" b="0" i="0" u="none" strike="noStrike">
                    <a:solidFill>
                      <a:srgbClr val="000000"/>
                    </a:solidFill>
                    <a:latin typeface="Helvetica Neue"/>
                  </a:rPr>
                  <a:t>Percentage of reviews</a:t>
                </a:r>
              </a:p>
            </c:rich>
          </c:tx>
          <c:overlay val="1"/>
        </c:title>
        <c:numFmt formatCode="#,##0%"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0.25"/>
        <c:minorUnit val="0.125"/>
      </c:valAx>
      <c:spPr>
        <a:solidFill>
          <a:srgbClr val="EBEBEB"/>
        </a:solid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title>
      <c:tx>
        <c:rich>
          <a:bodyPr rot="0"/>
          <a:lstStyle/>
          <a:p>
            <a:pPr>
              <a:defRPr sz="5000" b="0" i="0" u="none" strike="noStrike">
                <a:solidFill>
                  <a:srgbClr val="2451A4"/>
                </a:solidFill>
                <a:latin typeface="Helvetica Neue"/>
              </a:defRPr>
            </a:pPr>
            <a:r>
              <a:rPr lang="en-US" sz="5000" b="0" i="0" u="none" strike="noStrike">
                <a:solidFill>
                  <a:srgbClr val="2451A4"/>
                </a:solidFill>
                <a:latin typeface="Helvetica Neue"/>
              </a:rPr>
              <a:t>Helpfulness of a review vs. number of proposals sets reviewed in Cycle 8</a:t>
            </a:r>
          </a:p>
        </c:rich>
      </c:tx>
      <c:layout>
        <c:manualLayout>
          <c:xMode val="edge"/>
          <c:yMode val="edge"/>
          <c:x val="0"/>
          <c:y val="0"/>
          <c:w val="1"/>
          <c:h val="0.21373900000000001"/>
        </c:manualLayout>
      </c:layout>
      <c:overlay val="1"/>
      <c:spPr>
        <a:noFill/>
        <a:effectLst/>
      </c:spPr>
    </c:title>
    <c:autoTitleDeleted val="0"/>
    <c:plotArea>
      <c:layout>
        <c:manualLayout>
          <c:layoutTarget val="inner"/>
          <c:xMode val="edge"/>
          <c:yMode val="edge"/>
          <c:x val="0.15320400000000001"/>
          <c:y val="0.21373900000000001"/>
          <c:w val="0.84179599999999999"/>
          <c:h val="0.61658999999999997"/>
        </c:manualLayout>
      </c:layout>
      <c:barChart>
        <c:barDir val="col"/>
        <c:grouping val="clustered"/>
        <c:varyColors val="0"/>
        <c:ser>
          <c:idx val="0"/>
          <c:order val="0"/>
          <c:tx>
            <c:strRef>
              <c:f>Sheet1!$A$2</c:f>
              <c:strCache>
                <c:ptCount val="1"/>
                <c:pt idx="0">
                  <c:v>Region 1</c:v>
                </c:pt>
              </c:strCache>
            </c:strRef>
          </c:tx>
          <c:spPr>
            <a:solidFill>
              <a:srgbClr val="5E86B8"/>
            </a:solidFill>
            <a:ln w="12700" cap="flat">
              <a:noFill/>
              <a:miter lim="400000"/>
            </a:ln>
            <a:effectLst/>
          </c:spPr>
          <c:invertIfNegative val="0"/>
          <c:dLbls>
            <c:numFmt formatCode="#,##0%" sourceLinked="0"/>
            <c:spPr>
              <a:noFill/>
              <a:ln>
                <a:noFill/>
              </a:ln>
              <a:effectLst/>
            </c:spPr>
            <c:txPr>
              <a:bodyPr/>
              <a:lstStyle/>
              <a:p>
                <a:pPr>
                  <a:defRPr sz="3500" b="0" i="0" u="none" strike="noStrike">
                    <a:solidFill>
                      <a:srgbClr val="000000"/>
                    </a:solidFill>
                    <a:latin typeface="Helvetica Neue"/>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Sheet1!$B$1:$F$1</c:f>
              <c:strCache>
                <c:ptCount val="5"/>
                <c:pt idx="0">
                  <c:v>1</c:v>
                </c:pt>
                <c:pt idx="1">
                  <c:v>2</c:v>
                </c:pt>
                <c:pt idx="2">
                  <c:v>3</c:v>
                </c:pt>
                <c:pt idx="3">
                  <c:v>4</c:v>
                </c:pt>
                <c:pt idx="4">
                  <c:v>5-9</c:v>
                </c:pt>
              </c:strCache>
            </c:strRef>
          </c:cat>
          <c:val>
            <c:numRef>
              <c:f>Sheet1!$B$2:$F$2</c:f>
              <c:numCache>
                <c:formatCode>General</c:formatCode>
                <c:ptCount val="5"/>
                <c:pt idx="0">
                  <c:v>0.74</c:v>
                </c:pt>
                <c:pt idx="1">
                  <c:v>0.73</c:v>
                </c:pt>
                <c:pt idx="2">
                  <c:v>0.77</c:v>
                </c:pt>
                <c:pt idx="3">
                  <c:v>0.76</c:v>
                </c:pt>
                <c:pt idx="4">
                  <c:v>0.51</c:v>
                </c:pt>
              </c:numCache>
            </c:numRef>
          </c:val>
          <c:extLst>
            <c:ext xmlns:c16="http://schemas.microsoft.com/office/drawing/2014/chart" uri="{C3380CC4-5D6E-409C-BE32-E72D297353CC}">
              <c16:uniqueId val="{00000000-DA01-4546-9ED6-1F849DC0C85E}"/>
            </c:ext>
          </c:extLst>
        </c:ser>
        <c:dLbls>
          <c:showLegendKey val="0"/>
          <c:showVal val="0"/>
          <c:showCatName val="0"/>
          <c:showSerName val="0"/>
          <c:showPercent val="0"/>
          <c:showBubbleSize val="0"/>
        </c:dLbls>
        <c:gapWidth val="40"/>
        <c:overlap val="-10"/>
        <c:axId val="2094734552"/>
        <c:axId val="2094734553"/>
      </c:barChart>
      <c:catAx>
        <c:axId val="2094734552"/>
        <c:scaling>
          <c:orientation val="minMax"/>
        </c:scaling>
        <c:delete val="0"/>
        <c:axPos val="b"/>
        <c:title>
          <c:tx>
            <c:rich>
              <a:bodyPr rot="0"/>
              <a:lstStyle/>
              <a:p>
                <a:pPr>
                  <a:defRPr sz="3400" b="0" i="0" u="none" strike="noStrike">
                    <a:solidFill>
                      <a:srgbClr val="000000"/>
                    </a:solidFill>
                    <a:latin typeface="Helvetica Neue"/>
                  </a:defRPr>
                </a:pPr>
                <a:r>
                  <a:rPr lang="en-US" sz="3400" b="0" i="0" u="none" strike="noStrike">
                    <a:solidFill>
                      <a:srgbClr val="000000"/>
                    </a:solidFill>
                    <a:latin typeface="Helvetica Neue"/>
                  </a:rPr>
                  <a:t>Number of proposal sets reviewed</a:t>
                </a:r>
              </a:p>
            </c:rich>
          </c:tx>
          <c:overlay val="1"/>
        </c:title>
        <c:numFmt formatCode="General" sourceLinked="0"/>
        <c:majorTickMark val="none"/>
        <c:minorTickMark val="none"/>
        <c:tickLblPos val="low"/>
        <c:spPr>
          <a:ln w="12700" cap="flat">
            <a:solidFill>
              <a:srgbClr val="000000"/>
            </a:solidFill>
            <a:prstDash val="solid"/>
            <a:miter lim="400000"/>
          </a:ln>
        </c:spPr>
        <c:txPr>
          <a:bodyPr rot="0"/>
          <a:lstStyle/>
          <a:p>
            <a:pPr>
              <a:defRPr sz="3400" b="0" i="0" u="none" strike="noStrike">
                <a:solidFill>
                  <a:srgbClr val="000000"/>
                </a:solidFill>
                <a:latin typeface="Helvetica Neue"/>
              </a:defRPr>
            </a:pPr>
            <a:endParaRPr lang="en-US"/>
          </a:p>
        </c:txPr>
        <c:crossAx val="2094734553"/>
        <c:crosses val="autoZero"/>
        <c:auto val="1"/>
        <c:lblAlgn val="ctr"/>
        <c:lblOffset val="100"/>
        <c:noMultiLvlLbl val="1"/>
      </c:catAx>
      <c:valAx>
        <c:axId val="2094734553"/>
        <c:scaling>
          <c:orientation val="minMax"/>
          <c:max val="1"/>
          <c:min val="0"/>
        </c:scaling>
        <c:delete val="0"/>
        <c:axPos val="l"/>
        <c:majorGridlines>
          <c:spPr>
            <a:ln w="12700" cap="flat">
              <a:solidFill>
                <a:srgbClr val="B8B8B8"/>
              </a:solidFill>
              <a:prstDash val="solid"/>
              <a:miter lim="400000"/>
            </a:ln>
          </c:spPr>
        </c:majorGridlines>
        <c:title>
          <c:tx>
            <c:rich>
              <a:bodyPr rot="-5400000"/>
              <a:lstStyle/>
              <a:p>
                <a:pPr>
                  <a:defRPr sz="3400" b="0" i="0" u="none" strike="noStrike">
                    <a:solidFill>
                      <a:srgbClr val="000000"/>
                    </a:solidFill>
                    <a:latin typeface="Helvetica Neue"/>
                  </a:defRPr>
                </a:pPr>
                <a:r>
                  <a:rPr lang="en-US" sz="3400" b="0" i="0" u="none" strike="noStrike">
                    <a:solidFill>
                      <a:srgbClr val="000000"/>
                    </a:solidFill>
                    <a:latin typeface="Helvetica Neue"/>
                  </a:rPr>
                  <a:t>Percentage of reviews</a:t>
                </a:r>
              </a:p>
            </c:rich>
          </c:tx>
          <c:overlay val="1"/>
        </c:title>
        <c:numFmt formatCode="#,##0%" sourceLinked="0"/>
        <c:majorTickMark val="none"/>
        <c:minorTickMark val="none"/>
        <c:tickLblPos val="nextTo"/>
        <c:spPr>
          <a:ln w="12700" cap="flat">
            <a:noFill/>
            <a:prstDash val="solid"/>
            <a:miter lim="400000"/>
          </a:ln>
        </c:spPr>
        <c:txPr>
          <a:bodyPr rot="0"/>
          <a:lstStyle/>
          <a:p>
            <a:pPr>
              <a:defRPr sz="3400" b="0" i="0" u="none" strike="noStrike">
                <a:solidFill>
                  <a:srgbClr val="000000"/>
                </a:solidFill>
                <a:latin typeface="Helvetica Neue"/>
              </a:defRPr>
            </a:pPr>
            <a:endParaRPr lang="en-US"/>
          </a:p>
        </c:txPr>
        <c:crossAx val="2094734552"/>
        <c:crosses val="autoZero"/>
        <c:crossBetween val="between"/>
        <c:majorUnit val="0.25"/>
        <c:minorUnit val="0.125"/>
      </c:valAx>
      <c:spPr>
        <a:solidFill>
          <a:srgbClr val="EBEBEB"/>
        </a:solid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93" name="Shape 193"/>
          <p:cNvSpPr>
            <a:spLocks noGrp="1" noRot="1" noChangeAspect="1"/>
          </p:cNvSpPr>
          <p:nvPr>
            <p:ph type="sldImg"/>
          </p:nvPr>
        </p:nvSpPr>
        <p:spPr>
          <a:xfrm>
            <a:off x="1143000" y="685800"/>
            <a:ext cx="4572000" cy="3429000"/>
          </a:xfrm>
          <a:prstGeom prst="rect">
            <a:avLst/>
          </a:prstGeom>
        </p:spPr>
        <p:txBody>
          <a:bodyPr/>
          <a:lstStyle/>
          <a:p>
            <a:endParaRPr/>
          </a:p>
        </p:txBody>
      </p:sp>
      <p:sp>
        <p:nvSpPr>
          <p:cNvPr id="194" name="Shape 19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a:spLocks noGrp="1" noRot="1" noChangeAspect="1"/>
          </p:cNvSpPr>
          <p:nvPr>
            <p:ph type="sldImg"/>
          </p:nvPr>
        </p:nvSpPr>
        <p:spPr>
          <a:prstGeom prst="rect">
            <a:avLst/>
          </a:prstGeom>
        </p:spPr>
        <p:txBody>
          <a:bodyPr/>
          <a:lstStyle/>
          <a:p>
            <a:endParaRPr/>
          </a:p>
        </p:txBody>
      </p:sp>
      <p:sp>
        <p:nvSpPr>
          <p:cNvPr id="307" name="Shape 307"/>
          <p:cNvSpPr>
            <a:spLocks noGrp="1"/>
          </p:cNvSpPr>
          <p:nvPr>
            <p:ph type="body" sz="quarter" idx="1"/>
          </p:nvPr>
        </p:nvSpPr>
        <p:spPr>
          <a:prstGeom prst="rect">
            <a:avLst/>
          </a:prstGeom>
        </p:spPr>
        <p:txBody>
          <a:bodyPr/>
          <a:lstStyle/>
          <a:p>
            <a:pPr>
              <a:defRPr sz="1500"/>
            </a:pPr>
            <a:endParaRPr/>
          </a:p>
          <a:p>
            <a:pPr>
              <a:defRPr sz="1500"/>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hape 422"/>
          <p:cNvSpPr>
            <a:spLocks noGrp="1" noRot="1" noChangeAspect="1"/>
          </p:cNvSpPr>
          <p:nvPr>
            <p:ph type="sldImg"/>
          </p:nvPr>
        </p:nvSpPr>
        <p:spPr>
          <a:xfrm>
            <a:off x="381000" y="685800"/>
            <a:ext cx="6096000" cy="3429000"/>
          </a:xfrm>
          <a:prstGeom prst="rect">
            <a:avLst/>
          </a:prstGeom>
        </p:spPr>
        <p:txBody>
          <a:bodyPr/>
          <a:lstStyle/>
          <a:p>
            <a:endParaRPr/>
          </a:p>
        </p:txBody>
      </p:sp>
      <p:sp>
        <p:nvSpPr>
          <p:cNvPr id="423" name="Shape 423"/>
          <p:cNvSpPr>
            <a:spLocks noGrp="1"/>
          </p:cNvSpPr>
          <p:nvPr>
            <p:ph type="body" sz="quarter" idx="1"/>
          </p:nvPr>
        </p:nvSpPr>
        <p:spPr>
          <a:prstGeom prst="rect">
            <a:avLst/>
          </a:prstGeom>
        </p:spPr>
        <p:txBody>
          <a:bodyPr/>
          <a:lstStyle/>
          <a:p>
            <a:endParaRPr/>
          </a:p>
          <a:p>
            <a:endParaRPr sz="15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Shape 314"/>
          <p:cNvSpPr>
            <a:spLocks noGrp="1" noRot="1" noChangeAspect="1"/>
          </p:cNvSpPr>
          <p:nvPr>
            <p:ph type="sldImg"/>
          </p:nvPr>
        </p:nvSpPr>
        <p:spPr>
          <a:prstGeom prst="rect">
            <a:avLst/>
          </a:prstGeom>
        </p:spPr>
        <p:txBody>
          <a:bodyPr/>
          <a:lstStyle/>
          <a:p>
            <a:endParaRPr/>
          </a:p>
        </p:txBody>
      </p:sp>
      <p:sp>
        <p:nvSpPr>
          <p:cNvPr id="315" name="Shape 315"/>
          <p:cNvSpPr>
            <a:spLocks noGrp="1"/>
          </p:cNvSpPr>
          <p:nvPr>
            <p:ph type="body" sz="quarter" idx="1"/>
          </p:nvPr>
        </p:nvSpPr>
        <p:spPr>
          <a:prstGeom prst="rect">
            <a:avLst/>
          </a:prstGeom>
        </p:spPr>
        <p:txBody>
          <a:bodyPr/>
          <a:lstStyle/>
          <a:p>
            <a:pPr>
              <a:defRPr sz="1500"/>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a:spLocks noGrp="1" noRot="1" noChangeAspect="1"/>
          </p:cNvSpPr>
          <p:nvPr>
            <p:ph type="sldImg"/>
          </p:nvPr>
        </p:nvSpPr>
        <p:spPr>
          <a:xfrm>
            <a:off x="381000" y="685800"/>
            <a:ext cx="6096000" cy="3429000"/>
          </a:xfrm>
          <a:prstGeom prst="rect">
            <a:avLst/>
          </a:prstGeom>
        </p:spPr>
        <p:txBody>
          <a:bodyPr/>
          <a:lstStyle/>
          <a:p>
            <a:endParaRPr/>
          </a:p>
        </p:txBody>
      </p:sp>
      <p:sp>
        <p:nvSpPr>
          <p:cNvPr id="331" name="Shape 331"/>
          <p:cNvSpPr>
            <a:spLocks noGrp="1"/>
          </p:cNvSpPr>
          <p:nvPr>
            <p:ph type="body" sz="quarter" idx="1"/>
          </p:nvPr>
        </p:nvSpPr>
        <p:spPr>
          <a:prstGeom prst="rect">
            <a:avLst/>
          </a:prstGeom>
        </p:spPr>
        <p:txBody>
          <a:bodyPr/>
          <a:lstStyle/>
          <a:p>
            <a:pPr>
              <a:defRPr sz="1500"/>
            </a:pPr>
            <a:endParaRPr/>
          </a:p>
          <a:p>
            <a:pPr>
              <a:defRPr sz="1500"/>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50"/>
          <p:cNvSpPr>
            <a:spLocks noGrp="1" noRot="1" noChangeAspect="1"/>
          </p:cNvSpPr>
          <p:nvPr>
            <p:ph type="sldImg"/>
          </p:nvPr>
        </p:nvSpPr>
        <p:spPr>
          <a:xfrm>
            <a:off x="381000" y="685800"/>
            <a:ext cx="6096000" cy="3429000"/>
          </a:xfrm>
          <a:prstGeom prst="rect">
            <a:avLst/>
          </a:prstGeom>
        </p:spPr>
        <p:txBody>
          <a:bodyPr/>
          <a:lstStyle/>
          <a:p>
            <a:endParaRPr/>
          </a:p>
        </p:txBody>
      </p:sp>
      <p:sp>
        <p:nvSpPr>
          <p:cNvPr id="351" name="Shape 351"/>
          <p:cNvSpPr>
            <a:spLocks noGrp="1"/>
          </p:cNvSpPr>
          <p:nvPr>
            <p:ph type="body" sz="quarter" idx="1"/>
          </p:nvPr>
        </p:nvSpPr>
        <p:spPr>
          <a:prstGeom prst="rect">
            <a:avLst/>
          </a:prstGeom>
        </p:spPr>
        <p:txBody>
          <a:bodyPr/>
          <a:lstStyle/>
          <a:p>
            <a:pPr>
              <a:defRPr sz="1500"/>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Shape 368"/>
          <p:cNvSpPr>
            <a:spLocks noGrp="1" noRot="1" noChangeAspect="1"/>
          </p:cNvSpPr>
          <p:nvPr>
            <p:ph type="sldImg"/>
          </p:nvPr>
        </p:nvSpPr>
        <p:spPr>
          <a:xfrm>
            <a:off x="381000" y="685800"/>
            <a:ext cx="6096000" cy="3429000"/>
          </a:xfrm>
          <a:prstGeom prst="rect">
            <a:avLst/>
          </a:prstGeom>
        </p:spPr>
        <p:txBody>
          <a:bodyPr/>
          <a:lstStyle/>
          <a:p>
            <a:endParaRPr/>
          </a:p>
        </p:txBody>
      </p:sp>
      <p:sp>
        <p:nvSpPr>
          <p:cNvPr id="369" name="Shape 369"/>
          <p:cNvSpPr>
            <a:spLocks noGrp="1"/>
          </p:cNvSpPr>
          <p:nvPr>
            <p:ph type="body" sz="quarter" idx="1"/>
          </p:nvPr>
        </p:nvSpPr>
        <p:spPr>
          <a:prstGeom prst="rect">
            <a:avLst/>
          </a:prstGeom>
        </p:spPr>
        <p:txBody>
          <a:bodyPr/>
          <a:lstStyle/>
          <a:p>
            <a:pPr>
              <a:defRPr sz="1500"/>
            </a:pPr>
            <a:endParaRPr/>
          </a:p>
          <a:p>
            <a:pPr>
              <a:defRPr sz="1500"/>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Shape 380"/>
          <p:cNvSpPr>
            <a:spLocks noGrp="1" noRot="1" noChangeAspect="1"/>
          </p:cNvSpPr>
          <p:nvPr>
            <p:ph type="sldImg"/>
          </p:nvPr>
        </p:nvSpPr>
        <p:spPr>
          <a:prstGeom prst="rect">
            <a:avLst/>
          </a:prstGeom>
        </p:spPr>
        <p:txBody>
          <a:bodyPr/>
          <a:lstStyle/>
          <a:p>
            <a:endParaRPr/>
          </a:p>
        </p:txBody>
      </p:sp>
      <p:sp>
        <p:nvSpPr>
          <p:cNvPr id="381" name="Shape 381"/>
          <p:cNvSpPr>
            <a:spLocks noGrp="1"/>
          </p:cNvSpPr>
          <p:nvPr>
            <p:ph type="body" sz="quarter" idx="1"/>
          </p:nvPr>
        </p:nvSpPr>
        <p:spPr>
          <a:prstGeom prst="rect">
            <a:avLst/>
          </a:prstGeom>
        </p:spPr>
        <p:txBody>
          <a:bodyPr/>
          <a:lstStyle/>
          <a:p>
            <a:pPr>
              <a:defRPr sz="1500"/>
            </a:pPr>
            <a:endParaRPr/>
          </a:p>
          <a:p>
            <a:pPr>
              <a:defRPr sz="1500"/>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Shape 392"/>
          <p:cNvSpPr>
            <a:spLocks noGrp="1" noRot="1" noChangeAspect="1"/>
          </p:cNvSpPr>
          <p:nvPr>
            <p:ph type="sldImg"/>
          </p:nvPr>
        </p:nvSpPr>
        <p:spPr>
          <a:prstGeom prst="rect">
            <a:avLst/>
          </a:prstGeom>
        </p:spPr>
        <p:txBody>
          <a:bodyPr/>
          <a:lstStyle/>
          <a:p>
            <a:endParaRPr/>
          </a:p>
        </p:txBody>
      </p:sp>
      <p:sp>
        <p:nvSpPr>
          <p:cNvPr id="393" name="Shape 393"/>
          <p:cNvSpPr>
            <a:spLocks noGrp="1"/>
          </p:cNvSpPr>
          <p:nvPr>
            <p:ph type="body" sz="quarter" idx="1"/>
          </p:nvPr>
        </p:nvSpPr>
        <p:spPr>
          <a:prstGeom prst="rect">
            <a:avLst/>
          </a:prstGeom>
        </p:spPr>
        <p:txBody>
          <a:bodyPr/>
          <a:lstStyle/>
          <a:p>
            <a:pPr>
              <a:defRPr sz="1500"/>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Shape 398"/>
          <p:cNvSpPr>
            <a:spLocks noGrp="1" noRot="1" noChangeAspect="1"/>
          </p:cNvSpPr>
          <p:nvPr>
            <p:ph type="sldImg"/>
          </p:nvPr>
        </p:nvSpPr>
        <p:spPr>
          <a:xfrm>
            <a:off x="381000" y="685800"/>
            <a:ext cx="6096000" cy="3429000"/>
          </a:xfrm>
          <a:prstGeom prst="rect">
            <a:avLst/>
          </a:prstGeom>
        </p:spPr>
        <p:txBody>
          <a:bodyPr/>
          <a:lstStyle/>
          <a:p>
            <a:endParaRPr/>
          </a:p>
        </p:txBody>
      </p:sp>
      <p:sp>
        <p:nvSpPr>
          <p:cNvPr id="399" name="Shape 399"/>
          <p:cNvSpPr>
            <a:spLocks noGrp="1"/>
          </p:cNvSpPr>
          <p:nvPr>
            <p:ph type="body" sz="quarter" idx="1"/>
          </p:nvPr>
        </p:nvSpPr>
        <p:spPr>
          <a:prstGeom prst="rect">
            <a:avLst/>
          </a:prstGeom>
        </p:spPr>
        <p:txBody>
          <a:bodyPr/>
          <a:lstStyle/>
          <a:p>
            <a:pPr>
              <a:defRPr sz="1500"/>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Shape 414"/>
          <p:cNvSpPr>
            <a:spLocks noGrp="1" noRot="1" noChangeAspect="1"/>
          </p:cNvSpPr>
          <p:nvPr>
            <p:ph type="sldImg"/>
          </p:nvPr>
        </p:nvSpPr>
        <p:spPr>
          <a:prstGeom prst="rect">
            <a:avLst/>
          </a:prstGeom>
        </p:spPr>
        <p:txBody>
          <a:bodyPr/>
          <a:lstStyle/>
          <a:p>
            <a:endParaRPr/>
          </a:p>
        </p:txBody>
      </p:sp>
      <p:sp>
        <p:nvSpPr>
          <p:cNvPr id="415" name="Shape 415"/>
          <p:cNvSpPr>
            <a:spLocks noGrp="1"/>
          </p:cNvSpPr>
          <p:nvPr>
            <p:ph type="body" sz="quarter" idx="1"/>
          </p:nvPr>
        </p:nvSpPr>
        <p:spPr>
          <a:prstGeom prst="rect">
            <a:avLst/>
          </a:prstGeom>
        </p:spPr>
        <p:txBody>
          <a:bodyPr/>
          <a:lstStyle/>
          <a:p>
            <a:pPr>
              <a:defRPr sz="1500"/>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151579" y="968407"/>
            <a:ext cx="16956929" cy="1492004"/>
          </a:xfrm>
          <a:prstGeom prst="rect">
            <a:avLst/>
          </a:prstGeom>
        </p:spPr>
        <p:txBody>
          <a:bodyPr/>
          <a:lstStyle>
            <a:lvl1pPr>
              <a:defRPr sz="9600" spc="-192">
                <a:solidFill>
                  <a:srgbClr val="2451A4"/>
                </a:solidFill>
              </a:defRPr>
            </a:lvl1pPr>
          </a:lstStyle>
          <a:p>
            <a:r>
              <a:t>Presentation Title</a:t>
            </a:r>
          </a:p>
        </p:txBody>
      </p:sp>
      <p:pic>
        <p:nvPicPr>
          <p:cNvPr id="12" name="eso-logo-p3005.jpg" descr="eso-logo-p3005.jpg"/>
          <p:cNvPicPr>
            <a:picLocks noChangeAspect="1"/>
          </p:cNvPicPr>
          <p:nvPr/>
        </p:nvPicPr>
        <p:blipFill>
          <a:blip r:embed="rId2"/>
          <a:stretch>
            <a:fillRect/>
          </a:stretch>
        </p:blipFill>
        <p:spPr>
          <a:xfrm>
            <a:off x="20384679" y="1693720"/>
            <a:ext cx="685628" cy="893458"/>
          </a:xfrm>
          <a:prstGeom prst="rect">
            <a:avLst/>
          </a:prstGeom>
          <a:ln w="12700">
            <a:miter lim="400000"/>
          </a:ln>
        </p:spPr>
      </p:pic>
      <p:pic>
        <p:nvPicPr>
          <p:cNvPr id="13" name="logoNAOJ.jpg" descr="logoNAOJ.jpg"/>
          <p:cNvPicPr>
            <a:picLocks noChangeAspect="1"/>
          </p:cNvPicPr>
          <p:nvPr/>
        </p:nvPicPr>
        <p:blipFill>
          <a:blip r:embed="rId3"/>
          <a:stretch>
            <a:fillRect/>
          </a:stretch>
        </p:blipFill>
        <p:spPr>
          <a:xfrm>
            <a:off x="21288689" y="1966832"/>
            <a:ext cx="1497235" cy="601234"/>
          </a:xfrm>
          <a:prstGeom prst="rect">
            <a:avLst/>
          </a:prstGeom>
          <a:ln w="12700">
            <a:miter lim="400000"/>
          </a:ln>
        </p:spPr>
      </p:pic>
      <p:pic>
        <p:nvPicPr>
          <p:cNvPr id="14" name="NRAO_logo.jpg" descr="NRAO_logo.jpg"/>
          <p:cNvPicPr>
            <a:picLocks noChangeAspect="1"/>
          </p:cNvPicPr>
          <p:nvPr/>
        </p:nvPicPr>
        <p:blipFill>
          <a:blip r:embed="rId4"/>
          <a:stretch>
            <a:fillRect/>
          </a:stretch>
        </p:blipFill>
        <p:spPr>
          <a:xfrm>
            <a:off x="22990582" y="1675868"/>
            <a:ext cx="713078" cy="929162"/>
          </a:xfrm>
          <a:prstGeom prst="rect">
            <a:avLst/>
          </a:prstGeom>
          <a:ln w="12700">
            <a:miter lim="400000"/>
          </a:ln>
        </p:spPr>
      </p:pic>
      <p:pic>
        <p:nvPicPr>
          <p:cNvPr id="15" name="alma-logo.jpg" descr="alma-logo.jpg"/>
          <p:cNvPicPr>
            <a:picLocks noChangeAspect="1"/>
          </p:cNvPicPr>
          <p:nvPr/>
        </p:nvPicPr>
        <p:blipFill>
          <a:blip r:embed="rId5"/>
          <a:stretch>
            <a:fillRect/>
          </a:stretch>
        </p:blipFill>
        <p:spPr>
          <a:xfrm>
            <a:off x="18929061" y="832419"/>
            <a:ext cx="1237237" cy="1751462"/>
          </a:xfrm>
          <a:prstGeom prst="rect">
            <a:avLst/>
          </a:prstGeom>
          <a:ln w="12700">
            <a:miter lim="400000"/>
          </a:ln>
        </p:spPr>
      </p:pic>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100" name="Body Level One…"/>
          <p:cNvSpPr txBox="1">
            <a:spLocks noGrp="1"/>
          </p:cNvSpPr>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z="11600" spc="-232">
                <a:latin typeface="Helvetica Neue Medium"/>
                <a:ea typeface="Helvetica Neue Medium"/>
                <a:cs typeface="Helvetica Neue Medium"/>
                <a:sym typeface="Helvetica Neue Medium"/>
              </a:defRPr>
            </a:lvl1pPr>
            <a:lvl2pPr marL="0" indent="457200" algn="ctr">
              <a:lnSpc>
                <a:spcPct val="80000"/>
              </a:lnSpc>
              <a:spcBef>
                <a:spcPts val="0"/>
              </a:spcBef>
              <a:buSzTx/>
              <a:buNone/>
              <a:defRPr sz="11600" spc="-232">
                <a:latin typeface="Helvetica Neue Medium"/>
                <a:ea typeface="Helvetica Neue Medium"/>
                <a:cs typeface="Helvetica Neue Medium"/>
                <a:sym typeface="Helvetica Neue Medium"/>
              </a:defRPr>
            </a:lvl2pPr>
            <a:lvl3pPr marL="0" indent="914400" algn="ctr">
              <a:lnSpc>
                <a:spcPct val="80000"/>
              </a:lnSpc>
              <a:spcBef>
                <a:spcPts val="0"/>
              </a:spcBef>
              <a:buSzTx/>
              <a:buNone/>
              <a:defRPr sz="11600" spc="-232">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z="11600" spc="-232">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z="11600" spc="-232">
                <a:latin typeface="Helvetica Neue Medium"/>
                <a:ea typeface="Helvetica Neue Medium"/>
                <a:cs typeface="Helvetica Neue Medium"/>
                <a:sym typeface="Helvetica Neue Medium"/>
              </a:defRPr>
            </a:lvl5pPr>
          </a:lstStyle>
          <a:p>
            <a:r>
              <a:t>Statement</a:t>
            </a:r>
          </a:p>
          <a:p>
            <a:pPr lvl="1"/>
            <a:endParaRPr/>
          </a:p>
          <a:p>
            <a:pPr lvl="2"/>
            <a:endParaRPr/>
          </a:p>
          <a:p>
            <a:pPr lvl="3"/>
            <a:endParaRPr/>
          </a:p>
          <a:p>
            <a:pPr lvl="4"/>
            <a:endParaRP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8" name="Body Level One…"/>
          <p:cNvSpPr txBox="1">
            <a:spLocks noGrp="1"/>
          </p:cNvSpPr>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sz="25000" b="1" spc="-250"/>
            </a:lvl1pPr>
            <a:lvl2pPr marL="0" indent="457200" algn="ctr">
              <a:lnSpc>
                <a:spcPct val="80000"/>
              </a:lnSpc>
              <a:spcBef>
                <a:spcPts val="0"/>
              </a:spcBef>
              <a:buSzTx/>
              <a:buNone/>
              <a:defRPr sz="25000" b="1" spc="-250"/>
            </a:lvl2pPr>
            <a:lvl3pPr marL="0" indent="914400" algn="ctr">
              <a:lnSpc>
                <a:spcPct val="80000"/>
              </a:lnSpc>
              <a:spcBef>
                <a:spcPts val="0"/>
              </a:spcBef>
              <a:buSzTx/>
              <a:buNone/>
              <a:defRPr sz="25000" b="1" spc="-250"/>
            </a:lvl3pPr>
            <a:lvl4pPr marL="0" indent="1371600" algn="ctr">
              <a:lnSpc>
                <a:spcPct val="80000"/>
              </a:lnSpc>
              <a:spcBef>
                <a:spcPts val="0"/>
              </a:spcBef>
              <a:buSzTx/>
              <a:buNone/>
              <a:defRPr sz="25000" b="1" spc="-250"/>
            </a:lvl4pPr>
            <a:lvl5pPr marL="0" indent="1828800" algn="ctr">
              <a:lnSpc>
                <a:spcPct val="80000"/>
              </a:lnSpc>
              <a:spcBef>
                <a:spcPts val="0"/>
              </a:spcBef>
              <a:buSzTx/>
              <a:buNone/>
              <a:defRPr sz="25000" b="1" spc="-250"/>
            </a:lvl5pPr>
          </a:lstStyle>
          <a:p>
            <a:r>
              <a:t>100%</a:t>
            </a:r>
          </a:p>
          <a:p>
            <a:pPr lvl="1"/>
            <a:endParaRPr/>
          </a:p>
          <a:p>
            <a:pPr lvl="2"/>
            <a:endParaRPr/>
          </a:p>
          <a:p>
            <a:pPr lvl="3"/>
            <a:endParaRPr/>
          </a:p>
          <a:p>
            <a:pPr lvl="4"/>
            <a:endParaRPr/>
          </a:p>
        </p:txBody>
      </p:sp>
      <p:sp>
        <p:nvSpPr>
          <p:cNvPr id="109" name="Fact information"/>
          <p:cNvSpPr txBox="1">
            <a:spLocks noGrp="1"/>
          </p:cNvSpPr>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sz="5500" b="1"/>
            </a:lvl1pPr>
          </a:lstStyle>
          <a:p>
            <a:r>
              <a:t>Fact information</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7" name="Attribution"/>
          <p:cNvSpPr txBox="1">
            <a:spLocks noGrp="1"/>
          </p:cNvSpPr>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Attribution</a:t>
            </a:r>
          </a:p>
        </p:txBody>
      </p:sp>
      <p:sp>
        <p:nvSpPr>
          <p:cNvPr id="118" name="Body Level One…"/>
          <p:cNvSpPr txBox="1">
            <a:spLocks noGrp="1"/>
          </p:cNvSpPr>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z="8500" spc="-170">
                <a:latin typeface="Helvetica Neue Medium"/>
                <a:ea typeface="Helvetica Neue Medium"/>
                <a:cs typeface="Helvetica Neue Medium"/>
                <a:sym typeface="Helvetica Neue Medium"/>
              </a:defRPr>
            </a:lvl1pPr>
            <a:lvl2pPr marL="638923" indent="-12700">
              <a:spcBef>
                <a:spcPts val="0"/>
              </a:spcBef>
              <a:buSzTx/>
              <a:buNone/>
              <a:defRPr sz="8500" spc="-170">
                <a:latin typeface="Helvetica Neue Medium"/>
                <a:ea typeface="Helvetica Neue Medium"/>
                <a:cs typeface="Helvetica Neue Medium"/>
                <a:sym typeface="Helvetica Neue Medium"/>
              </a:defRPr>
            </a:lvl2pPr>
            <a:lvl3pPr marL="638923" indent="444500">
              <a:spcBef>
                <a:spcPts val="0"/>
              </a:spcBef>
              <a:buSzTx/>
              <a:buNone/>
              <a:defRPr sz="8500" spc="-170">
                <a:latin typeface="Helvetica Neue Medium"/>
                <a:ea typeface="Helvetica Neue Medium"/>
                <a:cs typeface="Helvetica Neue Medium"/>
                <a:sym typeface="Helvetica Neue Medium"/>
              </a:defRPr>
            </a:lvl3pPr>
            <a:lvl4pPr marL="638923" indent="901700">
              <a:spcBef>
                <a:spcPts val="0"/>
              </a:spcBef>
              <a:buSzTx/>
              <a:buNone/>
              <a:defRPr sz="8500" spc="-170">
                <a:latin typeface="Helvetica Neue Medium"/>
                <a:ea typeface="Helvetica Neue Medium"/>
                <a:cs typeface="Helvetica Neue Medium"/>
                <a:sym typeface="Helvetica Neue Medium"/>
              </a:defRPr>
            </a:lvl4pPr>
            <a:lvl5pPr marL="638923" indent="1358900">
              <a:spcBef>
                <a:spcPts val="0"/>
              </a:spcBef>
              <a:buSzTx/>
              <a:buNone/>
              <a:defRPr sz="8500" spc="-170">
                <a:latin typeface="Helvetica Neue Medium"/>
                <a:ea typeface="Helvetica Neue Medium"/>
                <a:cs typeface="Helvetica Neue Medium"/>
                <a:sym typeface="Helvetica Neue Medium"/>
              </a:defRPr>
            </a:lvl5pPr>
          </a:lstStyle>
          <a:p>
            <a:r>
              <a:t>“Notable Quote”</a:t>
            </a:r>
          </a:p>
          <a:p>
            <a:pPr lvl="1"/>
            <a:endParaRPr/>
          </a:p>
          <a:p>
            <a:pPr lvl="2"/>
            <a:endParaRPr/>
          </a:p>
          <a:p>
            <a:pPr lvl="3"/>
            <a:endParaRPr/>
          </a:p>
          <a:p>
            <a:pPr lvl="4"/>
            <a:endParaRP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6" name="Image"/>
          <p:cNvSpPr>
            <a:spLocks noGrp="1"/>
          </p:cNvSpPr>
          <p:nvPr>
            <p:ph type="pic" sz="quarter" idx="21"/>
          </p:nvPr>
        </p:nvSpPr>
        <p:spPr>
          <a:xfrm>
            <a:off x="15760700" y="1016000"/>
            <a:ext cx="7439099" cy="5949678"/>
          </a:xfrm>
          <a:prstGeom prst="rect">
            <a:avLst/>
          </a:prstGeom>
        </p:spPr>
        <p:txBody>
          <a:bodyPr lIns="91439" tIns="45719" rIns="91439" bIns="45719">
            <a:noAutofit/>
          </a:bodyPr>
          <a:lstStyle/>
          <a:p>
            <a:endParaRPr/>
          </a:p>
        </p:txBody>
      </p:sp>
      <p:sp>
        <p:nvSpPr>
          <p:cNvPr id="127" name="Image"/>
          <p:cNvSpPr>
            <a:spLocks noGrp="1"/>
          </p:cNvSpPr>
          <p:nvPr>
            <p:ph type="pic" sz="half" idx="22"/>
          </p:nvPr>
        </p:nvSpPr>
        <p:spPr>
          <a:xfrm>
            <a:off x="13500100" y="3978275"/>
            <a:ext cx="10439400" cy="12150181"/>
          </a:xfrm>
          <a:prstGeom prst="rect">
            <a:avLst/>
          </a:prstGeom>
        </p:spPr>
        <p:txBody>
          <a:bodyPr lIns="91439" tIns="45719" rIns="91439" bIns="45719">
            <a:noAutofit/>
          </a:bodyPr>
          <a:lstStyle/>
          <a:p>
            <a:endParaRPr/>
          </a:p>
        </p:txBody>
      </p:sp>
      <p:sp>
        <p:nvSpPr>
          <p:cNvPr id="128" name="Image"/>
          <p:cNvSpPr>
            <a:spLocks noGrp="1"/>
          </p:cNvSpPr>
          <p:nvPr>
            <p:ph type="pic" idx="23"/>
          </p:nvPr>
        </p:nvSpPr>
        <p:spPr>
          <a:xfrm>
            <a:off x="-139700" y="495300"/>
            <a:ext cx="16611600" cy="12458700"/>
          </a:xfrm>
          <a:prstGeom prst="rect">
            <a:avLst/>
          </a:prstGeom>
        </p:spPr>
        <p:txBody>
          <a:bodyPr lIns="91439" tIns="45719" rIns="91439" bIns="45719">
            <a:noAutofit/>
          </a:bodyPr>
          <a:lstStyle/>
          <a:p>
            <a:endParaRPr/>
          </a:p>
        </p:txBody>
      </p:sp>
      <p:sp>
        <p:nvSpPr>
          <p:cNvPr id="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6" name="Image"/>
          <p:cNvSpPr>
            <a:spLocks noGrp="1"/>
          </p:cNvSpPr>
          <p:nvPr>
            <p:ph type="pic" idx="21"/>
          </p:nvPr>
        </p:nvSpPr>
        <p:spPr>
          <a:xfrm>
            <a:off x="-1333500" y="-5524500"/>
            <a:ext cx="27051000" cy="21640800"/>
          </a:xfrm>
          <a:prstGeom prst="rect">
            <a:avLst/>
          </a:prstGeom>
        </p:spPr>
        <p:txBody>
          <a:bodyPr lIns="91439" tIns="45719" rIns="91439" bIns="45719">
            <a:noAutofit/>
          </a:bodyPr>
          <a:lstStyle/>
          <a:p>
            <a:endParaRPr/>
          </a:p>
        </p:txBody>
      </p:sp>
      <p:sp>
        <p:nvSpPr>
          <p:cNvPr id="137"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2 Title and Tex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51" name="Body Level One…"/>
          <p:cNvSpPr txBox="1">
            <a:spLocks noGrp="1"/>
          </p:cNvSpPr>
          <p:nvPr>
            <p:ph type="body" idx="1"/>
          </p:nvPr>
        </p:nvSpPr>
        <p:spPr>
          <a:xfrm>
            <a:off x="4251838" y="2069324"/>
            <a:ext cx="15880324" cy="10966911"/>
          </a:xfrm>
          <a:prstGeom prst="rect">
            <a:avLst/>
          </a:prstGeom>
        </p:spPr>
        <p:txBody>
          <a:bodyPr lIns="91439" tIns="91439" rIns="91439" bIns="91439"/>
          <a:lstStyle>
            <a:lvl1pPr marL="575860" indent="-575860" defTabSz="1535633">
              <a:lnSpc>
                <a:spcPct val="100000"/>
              </a:lnSpc>
              <a:spcBef>
                <a:spcPts val="1300"/>
              </a:spcBef>
              <a:buSzPct val="100000"/>
              <a:buFont typeface="Arial"/>
              <a:defRPr sz="5600">
                <a:solidFill>
                  <a:srgbClr val="223370"/>
                </a:solidFill>
                <a:latin typeface="Calibri"/>
                <a:ea typeface="Calibri"/>
                <a:cs typeface="Calibri"/>
                <a:sym typeface="Calibri"/>
              </a:defRPr>
            </a:lvl1pPr>
            <a:lvl2pPr marL="943771" indent="-559864" defTabSz="1535633">
              <a:lnSpc>
                <a:spcPct val="100000"/>
              </a:lnSpc>
              <a:spcBef>
                <a:spcPts val="1300"/>
              </a:spcBef>
              <a:buSzPct val="100000"/>
              <a:buFont typeface="Arial"/>
              <a:buChar char="-"/>
              <a:defRPr sz="5600">
                <a:solidFill>
                  <a:srgbClr val="223370"/>
                </a:solidFill>
                <a:latin typeface="Calibri"/>
                <a:ea typeface="Calibri"/>
                <a:cs typeface="Calibri"/>
                <a:sym typeface="Calibri"/>
              </a:defRPr>
            </a:lvl2pPr>
            <a:lvl3pPr marL="1305286" indent="-537471" defTabSz="1535633">
              <a:lnSpc>
                <a:spcPct val="100000"/>
              </a:lnSpc>
              <a:spcBef>
                <a:spcPts val="1300"/>
              </a:spcBef>
              <a:buSzPct val="100000"/>
              <a:buFont typeface="Arial"/>
              <a:defRPr sz="5600">
                <a:solidFill>
                  <a:srgbClr val="223370"/>
                </a:solidFill>
                <a:latin typeface="Calibri"/>
                <a:ea typeface="Calibri"/>
                <a:cs typeface="Calibri"/>
                <a:sym typeface="Calibri"/>
              </a:defRPr>
            </a:lvl3pPr>
            <a:lvl4pPr marL="1748915" indent="-597190" defTabSz="1535633">
              <a:lnSpc>
                <a:spcPct val="100000"/>
              </a:lnSpc>
              <a:spcBef>
                <a:spcPts val="1300"/>
              </a:spcBef>
              <a:buSzPct val="100000"/>
              <a:buFont typeface="Arial"/>
              <a:buChar char="-"/>
              <a:defRPr sz="5600">
                <a:solidFill>
                  <a:srgbClr val="223370"/>
                </a:solidFill>
                <a:latin typeface="Calibri"/>
                <a:ea typeface="Calibri"/>
                <a:cs typeface="Calibri"/>
                <a:sym typeface="Calibri"/>
              </a:defRPr>
            </a:lvl4pPr>
            <a:lvl5pPr marL="2207471" indent="-671838" defTabSz="1535633">
              <a:lnSpc>
                <a:spcPct val="100000"/>
              </a:lnSpc>
              <a:spcBef>
                <a:spcPts val="1300"/>
              </a:spcBef>
              <a:buSzPct val="100000"/>
              <a:buFont typeface="Arial"/>
              <a:buChar char="»"/>
              <a:defRPr sz="5600">
                <a:solidFill>
                  <a:srgbClr val="223370"/>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52" name="Rectangle"/>
          <p:cNvSpPr/>
          <p:nvPr/>
        </p:nvSpPr>
        <p:spPr>
          <a:xfrm>
            <a:off x="4419600" y="466724"/>
            <a:ext cx="6114356" cy="1235076"/>
          </a:xfrm>
          <a:prstGeom prst="rect">
            <a:avLst/>
          </a:prstGeom>
          <a:solidFill>
            <a:srgbClr val="FFFFFF"/>
          </a:solidFill>
          <a:ln w="12700">
            <a:miter lim="400000"/>
          </a:ln>
        </p:spPr>
        <p:txBody>
          <a:bodyPr tIns="91439" bIns="91439" anchor="ctr"/>
          <a:lstStyle/>
          <a:p>
            <a:pPr marL="0" indent="0" defTabSz="2047509">
              <a:buSzTx/>
              <a:buNone/>
              <a:defRPr>
                <a:solidFill>
                  <a:srgbClr val="000000"/>
                </a:solidFill>
                <a:latin typeface="Arial"/>
                <a:ea typeface="Arial"/>
                <a:cs typeface="Arial"/>
                <a:sym typeface="Arial"/>
              </a:defRPr>
            </a:pPr>
            <a:endParaRPr/>
          </a:p>
        </p:txBody>
      </p:sp>
      <p:sp>
        <p:nvSpPr>
          <p:cNvPr id="153" name="Title Text"/>
          <p:cNvSpPr txBox="1">
            <a:spLocks noGrp="1"/>
          </p:cNvSpPr>
          <p:nvPr>
            <p:ph type="title"/>
          </p:nvPr>
        </p:nvSpPr>
        <p:spPr>
          <a:xfrm>
            <a:off x="4305299" y="466724"/>
            <a:ext cx="14372995" cy="1285876"/>
          </a:xfrm>
          <a:prstGeom prst="rect">
            <a:avLst/>
          </a:prstGeom>
        </p:spPr>
        <p:txBody>
          <a:bodyPr lIns="91439" tIns="91439" rIns="91439" bIns="91439"/>
          <a:lstStyle>
            <a:lvl1pPr algn="ctr" defTabSz="1535633">
              <a:lnSpc>
                <a:spcPct val="100000"/>
              </a:lnSpc>
              <a:defRPr sz="6400" spc="0">
                <a:solidFill>
                  <a:srgbClr val="223370"/>
                </a:solidFill>
                <a:latin typeface="Calibri"/>
                <a:ea typeface="Calibri"/>
                <a:cs typeface="Calibri"/>
                <a:sym typeface="Calibri"/>
              </a:defRPr>
            </a:lvl1pPr>
          </a:lstStyle>
          <a:p>
            <a:r>
              <a:t>Title Text</a:t>
            </a:r>
          </a:p>
        </p:txBody>
      </p:sp>
      <p:sp>
        <p:nvSpPr>
          <p:cNvPr id="154" name="Slide Number"/>
          <p:cNvSpPr txBox="1">
            <a:spLocks noGrp="1"/>
          </p:cNvSpPr>
          <p:nvPr>
            <p:ph type="sldNum" sz="quarter" idx="2"/>
          </p:nvPr>
        </p:nvSpPr>
        <p:spPr>
          <a:xfrm>
            <a:off x="11887200" y="12343819"/>
            <a:ext cx="4267200" cy="737762"/>
          </a:xfrm>
          <a:prstGeom prst="rect">
            <a:avLst/>
          </a:prstGeom>
        </p:spPr>
        <p:txBody>
          <a:bodyPr lIns="91439" tIns="91439" rIns="91439" bIns="91439" anchor="ctr"/>
          <a:lstStyle>
            <a:lvl1pPr algn="r" defTabSz="2047509">
              <a:defRPr sz="40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61" name="Title 1"/>
          <p:cNvSpPr txBox="1"/>
          <p:nvPr/>
        </p:nvSpPr>
        <p:spPr>
          <a:xfrm>
            <a:off x="356056" y="14334320"/>
            <a:ext cx="22952362" cy="7518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68551" tIns="68551" rIns="68551" bIns="68551" anchor="ctr">
            <a:spAutoFit/>
          </a:bodyPr>
          <a:lstStyle>
            <a:lvl1pPr marL="0" indent="0" defTabSz="4029740">
              <a:buSzTx/>
              <a:buNone/>
              <a:defRPr sz="4800">
                <a:solidFill>
                  <a:srgbClr val="F4D100"/>
                </a:solidFill>
                <a:latin typeface="Calibri"/>
                <a:ea typeface="Calibri"/>
                <a:cs typeface="Calibri"/>
                <a:sym typeface="Calibri"/>
              </a:defRPr>
            </a:lvl1pPr>
          </a:lstStyle>
          <a:p>
            <a:r>
              <a:t>HAAG F2F Meeting – Santiago – August 9-10, 2016</a:t>
            </a:r>
          </a:p>
        </p:txBody>
      </p:sp>
      <p:sp>
        <p:nvSpPr>
          <p:cNvPr id="162" name="4 Marcador de posición de imagen"/>
          <p:cNvSpPr>
            <a:spLocks noGrp="1"/>
          </p:cNvSpPr>
          <p:nvPr>
            <p:ph type="pic" sz="half" idx="21"/>
          </p:nvPr>
        </p:nvSpPr>
        <p:spPr>
          <a:xfrm>
            <a:off x="4487145" y="5349294"/>
            <a:ext cx="15409713" cy="6607957"/>
          </a:xfrm>
          <a:prstGeom prst="rect">
            <a:avLst/>
          </a:prstGeom>
        </p:spPr>
        <p:txBody>
          <a:bodyPr lIns="91439" tIns="45719" rIns="91439" bIns="45719">
            <a:noAutofit/>
          </a:bodyPr>
          <a:lstStyle/>
          <a:p>
            <a:endParaRPr/>
          </a:p>
        </p:txBody>
      </p:sp>
      <p:sp>
        <p:nvSpPr>
          <p:cNvPr id="163" name="Body Level One…"/>
          <p:cNvSpPr txBox="1">
            <a:spLocks noGrp="1"/>
          </p:cNvSpPr>
          <p:nvPr>
            <p:ph type="body" sz="quarter" idx="1"/>
          </p:nvPr>
        </p:nvSpPr>
        <p:spPr>
          <a:xfrm>
            <a:off x="4487145" y="3401614"/>
            <a:ext cx="15409713" cy="1536175"/>
          </a:xfrm>
          <a:prstGeom prst="rect">
            <a:avLst/>
          </a:prstGeom>
        </p:spPr>
        <p:txBody>
          <a:bodyPr lIns="102378" tIns="102378" rIns="102378" bIns="102378"/>
          <a:lstStyle>
            <a:lvl1pPr marL="0" indent="0" defTabSz="1535633">
              <a:lnSpc>
                <a:spcPct val="100000"/>
              </a:lnSpc>
              <a:spcBef>
                <a:spcPts val="1600"/>
              </a:spcBef>
              <a:buSzTx/>
              <a:buNone/>
              <a:defRPr sz="2600">
                <a:solidFill>
                  <a:srgbClr val="F4D100"/>
                </a:solidFill>
                <a:latin typeface="Calibri"/>
                <a:ea typeface="Calibri"/>
                <a:cs typeface="Calibri"/>
                <a:sym typeface="Calibri"/>
              </a:defRPr>
            </a:lvl1pPr>
            <a:lvl2pPr marL="0" indent="0" defTabSz="1535633">
              <a:lnSpc>
                <a:spcPct val="100000"/>
              </a:lnSpc>
              <a:spcBef>
                <a:spcPts val="1600"/>
              </a:spcBef>
              <a:buSzTx/>
              <a:buNone/>
              <a:defRPr sz="2600">
                <a:solidFill>
                  <a:srgbClr val="F4D100"/>
                </a:solidFill>
                <a:latin typeface="Calibri"/>
                <a:ea typeface="Calibri"/>
                <a:cs typeface="Calibri"/>
                <a:sym typeface="Calibri"/>
              </a:defRPr>
            </a:lvl2pPr>
            <a:lvl3pPr marL="0" indent="261270" defTabSz="1535633">
              <a:lnSpc>
                <a:spcPct val="100000"/>
              </a:lnSpc>
              <a:spcBef>
                <a:spcPts val="1600"/>
              </a:spcBef>
              <a:buSzTx/>
              <a:buNone/>
              <a:defRPr sz="2600">
                <a:solidFill>
                  <a:srgbClr val="F4D100"/>
                </a:solidFill>
                <a:latin typeface="Calibri"/>
                <a:ea typeface="Calibri"/>
                <a:cs typeface="Calibri"/>
                <a:sym typeface="Calibri"/>
              </a:defRPr>
            </a:lvl3pPr>
            <a:lvl4pPr marL="1706258" indent="-554533" defTabSz="1535633">
              <a:lnSpc>
                <a:spcPct val="100000"/>
              </a:lnSpc>
              <a:spcBef>
                <a:spcPts val="1600"/>
              </a:spcBef>
              <a:buSzPct val="100000"/>
              <a:buChar char="–"/>
              <a:defRPr sz="2600">
                <a:solidFill>
                  <a:srgbClr val="F4D100"/>
                </a:solidFill>
                <a:latin typeface="Calibri"/>
                <a:ea typeface="Calibri"/>
                <a:cs typeface="Calibri"/>
                <a:sym typeface="Calibri"/>
              </a:defRPr>
            </a:lvl4pPr>
            <a:lvl5pPr marL="2090166" indent="-554533" defTabSz="1535633">
              <a:lnSpc>
                <a:spcPct val="100000"/>
              </a:lnSpc>
              <a:spcBef>
                <a:spcPts val="1600"/>
              </a:spcBef>
              <a:buSzPct val="100000"/>
              <a:buChar char="»"/>
              <a:defRPr sz="2600">
                <a:solidFill>
                  <a:srgbClr val="F4D100"/>
                </a:solidFill>
                <a:latin typeface="Calibri"/>
                <a:ea typeface="Calibri"/>
                <a:cs typeface="Calibri"/>
                <a:sym typeface="Calibri"/>
              </a:defRPr>
            </a:lvl5pPr>
          </a:lstStyle>
          <a:p>
            <a:r>
              <a:t>Body Level One</a:t>
            </a:r>
          </a:p>
          <a:p>
            <a:pPr lvl="1"/>
            <a:r>
              <a:t>Body Level Two</a:t>
            </a:r>
          </a:p>
          <a:p>
            <a:pPr lvl="2"/>
            <a:r>
              <a:t>Body Level Three</a:t>
            </a:r>
          </a:p>
          <a:p>
            <a:pPr lvl="3"/>
            <a:r>
              <a:t>Body Level Four</a:t>
            </a:r>
          </a:p>
          <a:p>
            <a:pPr lvl="4"/>
            <a:r>
              <a:t>Body Level Five</a:t>
            </a:r>
          </a:p>
        </p:txBody>
      </p:sp>
      <p:sp>
        <p:nvSpPr>
          <p:cNvPr id="164" name="8 Marcador de texto"/>
          <p:cNvSpPr>
            <a:spLocks noGrp="1"/>
          </p:cNvSpPr>
          <p:nvPr>
            <p:ph type="body" sz="quarter" idx="22"/>
          </p:nvPr>
        </p:nvSpPr>
        <p:spPr>
          <a:xfrm>
            <a:off x="4478920" y="12322654"/>
            <a:ext cx="15426164" cy="770469"/>
          </a:xfrm>
          <a:prstGeom prst="rect">
            <a:avLst/>
          </a:prstGeom>
        </p:spPr>
        <p:txBody>
          <a:bodyPr lIns="102378" tIns="102378" rIns="102378" bIns="102378"/>
          <a:lstStyle/>
          <a:p>
            <a:pPr marL="0" indent="0" defTabSz="1535633">
              <a:lnSpc>
                <a:spcPct val="100000"/>
              </a:lnSpc>
              <a:spcBef>
                <a:spcPts val="200"/>
              </a:spcBef>
              <a:buSzTx/>
              <a:buNone/>
              <a:defRPr sz="1400" i="1">
                <a:solidFill>
                  <a:srgbClr val="F4D100"/>
                </a:solidFill>
                <a:latin typeface="Calibri"/>
                <a:ea typeface="Calibri"/>
                <a:cs typeface="Calibri"/>
                <a:sym typeface="Calibri"/>
              </a:defRPr>
            </a:pPr>
            <a:endParaRPr/>
          </a:p>
        </p:txBody>
      </p:sp>
      <p:sp>
        <p:nvSpPr>
          <p:cNvPr id="165" name="Slide Number"/>
          <p:cNvSpPr txBox="1">
            <a:spLocks noGrp="1"/>
          </p:cNvSpPr>
          <p:nvPr>
            <p:ph type="sldNum" sz="quarter" idx="2"/>
          </p:nvPr>
        </p:nvSpPr>
        <p:spPr>
          <a:xfrm>
            <a:off x="11887200" y="12343819"/>
            <a:ext cx="4267200" cy="737762"/>
          </a:xfrm>
          <a:prstGeom prst="rect">
            <a:avLst/>
          </a:prstGeom>
        </p:spPr>
        <p:txBody>
          <a:bodyPr lIns="91439" tIns="91439" rIns="91439" bIns="91439" anchor="ctr"/>
          <a:lstStyle>
            <a:lvl1pPr algn="r" defTabSz="2047509">
              <a:defRPr sz="40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72" name="Title Text"/>
          <p:cNvSpPr txBox="1">
            <a:spLocks noGrp="1"/>
          </p:cNvSpPr>
          <p:nvPr>
            <p:ph type="title"/>
          </p:nvPr>
        </p:nvSpPr>
        <p:spPr>
          <a:xfrm>
            <a:off x="0" y="400354"/>
            <a:ext cx="24384000" cy="1551556"/>
          </a:xfrm>
          <a:prstGeom prst="rect">
            <a:avLst/>
          </a:prstGeom>
        </p:spPr>
        <p:txBody>
          <a:bodyPr lIns="91439" tIns="91439" rIns="91439" bIns="91439" anchor="ctr"/>
          <a:lstStyle>
            <a:lvl1pPr algn="ctr" defTabSz="1828800">
              <a:lnSpc>
                <a:spcPct val="90000"/>
              </a:lnSpc>
              <a:defRPr sz="9600" spc="0">
                <a:solidFill>
                  <a:srgbClr val="595959"/>
                </a:solidFill>
                <a:latin typeface="Arial"/>
                <a:ea typeface="Arial"/>
                <a:cs typeface="Arial"/>
                <a:sym typeface="Arial"/>
              </a:defRPr>
            </a:lvl1pPr>
          </a:lstStyle>
          <a:p>
            <a:r>
              <a:t>Title Text</a:t>
            </a:r>
          </a:p>
        </p:txBody>
      </p:sp>
      <p:sp>
        <p:nvSpPr>
          <p:cNvPr id="173" name="Rectangle 6"/>
          <p:cNvSpPr/>
          <p:nvPr/>
        </p:nvSpPr>
        <p:spPr>
          <a:xfrm>
            <a:off x="0" y="13194704"/>
            <a:ext cx="24384000" cy="521297"/>
          </a:xfrm>
          <a:prstGeom prst="rect">
            <a:avLst/>
          </a:prstGeom>
          <a:solidFill>
            <a:srgbClr val="595959"/>
          </a:solidFill>
          <a:ln w="12700">
            <a:miter lim="400000"/>
          </a:ln>
        </p:spPr>
        <p:txBody>
          <a:bodyPr tIns="91439" bIns="91439" anchor="ctr"/>
          <a:lstStyle/>
          <a:p>
            <a:pPr marL="0" indent="0" algn="ctr" defTabSz="1828800">
              <a:buSzTx/>
              <a:buNone/>
              <a:defRPr sz="3600">
                <a:solidFill>
                  <a:srgbClr val="FFFFFF"/>
                </a:solidFill>
                <a:latin typeface="Arial"/>
                <a:ea typeface="Arial"/>
                <a:cs typeface="Arial"/>
                <a:sym typeface="Arial"/>
              </a:defRPr>
            </a:pPr>
            <a:endParaRPr/>
          </a:p>
        </p:txBody>
      </p:sp>
      <p:sp>
        <p:nvSpPr>
          <p:cNvPr id="174" name="Body Level One…"/>
          <p:cNvSpPr txBox="1">
            <a:spLocks noGrp="1"/>
          </p:cNvSpPr>
          <p:nvPr>
            <p:ph type="body" sz="quarter" idx="1" hasCustomPrompt="1"/>
          </p:nvPr>
        </p:nvSpPr>
        <p:spPr>
          <a:xfrm>
            <a:off x="0" y="2010761"/>
            <a:ext cx="24384000" cy="838759"/>
          </a:xfrm>
          <a:prstGeom prst="rect">
            <a:avLst/>
          </a:prstGeom>
        </p:spPr>
        <p:txBody>
          <a:bodyPr lIns="91439" tIns="91439" rIns="91439" bIns="91439" anchor="ctr"/>
          <a:lstStyle>
            <a:lvl1pPr marL="0" indent="0" algn="ctr" defTabSz="1828800">
              <a:spcBef>
                <a:spcPts val="2000"/>
              </a:spcBef>
              <a:buSzTx/>
              <a:buNone/>
              <a:defRPr>
                <a:solidFill>
                  <a:srgbClr val="595959"/>
                </a:solidFill>
                <a:latin typeface="Arial"/>
                <a:ea typeface="Arial"/>
                <a:cs typeface="Arial"/>
                <a:sym typeface="Arial"/>
              </a:defRPr>
            </a:lvl1pPr>
            <a:lvl2pPr marL="914400" indent="-457200" algn="ctr" defTabSz="1828800">
              <a:spcBef>
                <a:spcPts val="2000"/>
              </a:spcBef>
              <a:buSzPct val="100000"/>
              <a:defRPr>
                <a:solidFill>
                  <a:srgbClr val="595959"/>
                </a:solidFill>
                <a:latin typeface="Arial"/>
                <a:ea typeface="Arial"/>
                <a:cs typeface="Arial"/>
                <a:sym typeface="Arial"/>
              </a:defRPr>
            </a:lvl2pPr>
            <a:lvl3pPr marL="1463039" indent="-548639" algn="ctr" defTabSz="1828800">
              <a:spcBef>
                <a:spcPts val="2000"/>
              </a:spcBef>
              <a:buSzPct val="100000"/>
              <a:defRPr>
                <a:solidFill>
                  <a:srgbClr val="595959"/>
                </a:solidFill>
                <a:latin typeface="Arial"/>
                <a:ea typeface="Arial"/>
                <a:cs typeface="Arial"/>
                <a:sym typeface="Arial"/>
              </a:defRPr>
            </a:lvl3pPr>
            <a:lvl4pPr marL="1981200" algn="ctr" defTabSz="1828800">
              <a:spcBef>
                <a:spcPts val="2000"/>
              </a:spcBef>
              <a:buSzPct val="100000"/>
              <a:defRPr>
                <a:solidFill>
                  <a:srgbClr val="595959"/>
                </a:solidFill>
                <a:latin typeface="Arial"/>
                <a:ea typeface="Arial"/>
                <a:cs typeface="Arial"/>
                <a:sym typeface="Arial"/>
              </a:defRPr>
            </a:lvl4pPr>
            <a:lvl5pPr marL="2438400" algn="ctr" defTabSz="1828800">
              <a:spcBef>
                <a:spcPts val="2000"/>
              </a:spcBef>
              <a:buSzPct val="100000"/>
              <a:defRPr>
                <a:solidFill>
                  <a:srgbClr val="595959"/>
                </a:solidFill>
                <a:latin typeface="Arial"/>
                <a:ea typeface="Arial"/>
                <a:cs typeface="Arial"/>
                <a:sym typeface="Arial"/>
              </a:defRPr>
            </a:lvl5pPr>
          </a:lstStyle>
          <a:p>
            <a:r>
              <a:t>Subtitle in this line</a:t>
            </a:r>
          </a:p>
          <a:p>
            <a:pPr lvl="1"/>
            <a:endParaRPr/>
          </a:p>
          <a:p>
            <a:pPr lvl="2"/>
            <a:endParaRPr/>
          </a:p>
          <a:p>
            <a:pPr lvl="3"/>
            <a:endParaRPr/>
          </a:p>
          <a:p>
            <a:pPr lvl="4"/>
            <a:endParaRPr/>
          </a:p>
        </p:txBody>
      </p:sp>
      <p:sp>
        <p:nvSpPr>
          <p:cNvPr id="175" name="Slide Number"/>
          <p:cNvSpPr txBox="1">
            <a:spLocks noGrp="1"/>
          </p:cNvSpPr>
          <p:nvPr>
            <p:ph type="sldNum" sz="quarter" idx="2"/>
          </p:nvPr>
        </p:nvSpPr>
        <p:spPr>
          <a:xfrm>
            <a:off x="11785600" y="12343819"/>
            <a:ext cx="5689600" cy="737762"/>
          </a:xfrm>
          <a:prstGeom prst="rect">
            <a:avLst/>
          </a:prstGeom>
        </p:spPr>
        <p:txBody>
          <a:bodyPr lIns="91439" tIns="91439" rIns="91439" bIns="91439" anchor="ctr"/>
          <a:lstStyle>
            <a:lvl1pPr algn="r" defTabSz="1828800">
              <a:defRPr sz="4000">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p:spTree>
      <p:nvGrpSpPr>
        <p:cNvPr id="1" name=""/>
        <p:cNvGrpSpPr/>
        <p:nvPr/>
      </p:nvGrpSpPr>
      <p:grpSpPr>
        <a:xfrm>
          <a:off x="0" y="0"/>
          <a:ext cx="0" cy="0"/>
          <a:chOff x="0" y="0"/>
          <a:chExt cx="0" cy="0"/>
        </a:xfrm>
      </p:grpSpPr>
      <p:sp>
        <p:nvSpPr>
          <p:cNvPr id="182" name="Presentation Title"/>
          <p:cNvSpPr txBox="1">
            <a:spLocks noGrp="1"/>
          </p:cNvSpPr>
          <p:nvPr>
            <p:ph type="title" hasCustomPrompt="1"/>
          </p:nvPr>
        </p:nvSpPr>
        <p:spPr>
          <a:xfrm>
            <a:off x="1155700" y="965200"/>
            <a:ext cx="17206211" cy="1485900"/>
          </a:xfrm>
          <a:prstGeom prst="rect">
            <a:avLst/>
          </a:prstGeom>
        </p:spPr>
        <p:txBody>
          <a:bodyPr/>
          <a:lstStyle>
            <a:lvl1pPr>
              <a:defRPr sz="9600" spc="-192">
                <a:solidFill>
                  <a:srgbClr val="2451A4"/>
                </a:solidFill>
              </a:defRPr>
            </a:lvl1pPr>
          </a:lstStyle>
          <a:p>
            <a:r>
              <a:t>Presentation Title</a:t>
            </a:r>
          </a:p>
        </p:txBody>
      </p:sp>
      <p:pic>
        <p:nvPicPr>
          <p:cNvPr id="183" name="eso-logo-p3005.jpg" descr="eso-logo-p3005.jpg"/>
          <p:cNvPicPr>
            <a:picLocks noChangeAspect="1"/>
          </p:cNvPicPr>
          <p:nvPr/>
        </p:nvPicPr>
        <p:blipFill>
          <a:blip r:embed="rId2"/>
          <a:stretch>
            <a:fillRect/>
          </a:stretch>
        </p:blipFill>
        <p:spPr>
          <a:xfrm>
            <a:off x="20384679" y="1693720"/>
            <a:ext cx="685628" cy="893458"/>
          </a:xfrm>
          <a:prstGeom prst="rect">
            <a:avLst/>
          </a:prstGeom>
          <a:ln w="12700">
            <a:miter lim="400000"/>
          </a:ln>
        </p:spPr>
      </p:pic>
      <p:pic>
        <p:nvPicPr>
          <p:cNvPr id="184" name="logoNAOJ.jpg" descr="logoNAOJ.jpg"/>
          <p:cNvPicPr>
            <a:picLocks noChangeAspect="1"/>
          </p:cNvPicPr>
          <p:nvPr/>
        </p:nvPicPr>
        <p:blipFill>
          <a:blip r:embed="rId3"/>
          <a:stretch>
            <a:fillRect/>
          </a:stretch>
        </p:blipFill>
        <p:spPr>
          <a:xfrm>
            <a:off x="21288689" y="1966832"/>
            <a:ext cx="1497235" cy="601234"/>
          </a:xfrm>
          <a:prstGeom prst="rect">
            <a:avLst/>
          </a:prstGeom>
          <a:ln w="12700">
            <a:miter lim="400000"/>
          </a:ln>
        </p:spPr>
      </p:pic>
      <p:pic>
        <p:nvPicPr>
          <p:cNvPr id="185" name="NRAO_logo.jpg" descr="NRAO_logo.jpg"/>
          <p:cNvPicPr>
            <a:picLocks noChangeAspect="1"/>
          </p:cNvPicPr>
          <p:nvPr/>
        </p:nvPicPr>
        <p:blipFill>
          <a:blip r:embed="rId4"/>
          <a:stretch>
            <a:fillRect/>
          </a:stretch>
        </p:blipFill>
        <p:spPr>
          <a:xfrm>
            <a:off x="22990582" y="1675868"/>
            <a:ext cx="713078" cy="929162"/>
          </a:xfrm>
          <a:prstGeom prst="rect">
            <a:avLst/>
          </a:prstGeom>
          <a:ln w="12700">
            <a:miter lim="400000"/>
          </a:ln>
        </p:spPr>
      </p:pic>
      <p:pic>
        <p:nvPicPr>
          <p:cNvPr id="186" name="alma-logo.jpg" descr="alma-logo.jpg"/>
          <p:cNvPicPr>
            <a:picLocks noChangeAspect="1"/>
          </p:cNvPicPr>
          <p:nvPr/>
        </p:nvPicPr>
        <p:blipFill>
          <a:blip r:embed="rId5"/>
          <a:stretch>
            <a:fillRect/>
          </a:stretch>
        </p:blipFill>
        <p:spPr>
          <a:xfrm>
            <a:off x="18929061" y="832419"/>
            <a:ext cx="1237237" cy="1751462"/>
          </a:xfrm>
          <a:prstGeom prst="rect">
            <a:avLst/>
          </a:prstGeom>
          <a:ln w="12700">
            <a:miter lim="400000"/>
          </a:ln>
        </p:spPr>
      </p:pic>
      <p:sp>
        <p:nvSpPr>
          <p:cNvPr id="1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3" name="666699290_02_crop_3159x1892.jpg"/>
          <p:cNvSpPr>
            <a:spLocks noGrp="1"/>
          </p:cNvSpPr>
          <p:nvPr>
            <p:ph type="pic" idx="21"/>
          </p:nvPr>
        </p:nvSpPr>
        <p:spPr>
          <a:xfrm>
            <a:off x="-1155700" y="-1295400"/>
            <a:ext cx="26746200" cy="16018933"/>
          </a:xfrm>
          <a:prstGeom prst="rect">
            <a:avLst/>
          </a:prstGeom>
        </p:spPr>
        <p:txBody>
          <a:bodyPr lIns="91439" tIns="45719" rIns="91439" bIns="45719">
            <a:noAutofit/>
          </a:bodyPr>
          <a:lstStyle/>
          <a:p>
            <a:endParaRPr/>
          </a:p>
        </p:txBody>
      </p:sp>
      <p:sp>
        <p:nvSpPr>
          <p:cNvPr id="24" name="Presentation Title"/>
          <p:cNvSpPr txBox="1">
            <a:spLocks noGrp="1"/>
          </p:cNvSpPr>
          <p:nvPr>
            <p:ph type="title" hasCustomPrompt="1"/>
          </p:nvPr>
        </p:nvSpPr>
        <p:spPr>
          <a:xfrm>
            <a:off x="1206500" y="7124700"/>
            <a:ext cx="21971000" cy="4648200"/>
          </a:xfrm>
          <a:prstGeom prst="rect">
            <a:avLst/>
          </a:prstGeom>
        </p:spPr>
        <p:txBody>
          <a:bodyPr anchor="b"/>
          <a:lstStyle>
            <a:lvl1pPr>
              <a:defRPr sz="11600" spc="-232"/>
            </a:lvl1pPr>
          </a:lstStyle>
          <a:p>
            <a:r>
              <a:t>Presentation Title</a:t>
            </a:r>
          </a:p>
        </p:txBody>
      </p:sp>
      <p:sp>
        <p:nvSpPr>
          <p:cNvPr id="25" name="Author and Date"/>
          <p:cNvSpPr txBox="1">
            <a:spLocks noGrp="1"/>
          </p:cNvSpPr>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sz="3600" b="1"/>
            </a:lvl1pPr>
          </a:lstStyle>
          <a:p>
            <a:r>
              <a:t>Author and Date</a:t>
            </a:r>
          </a:p>
        </p:txBody>
      </p:sp>
      <p:sp>
        <p:nvSpPr>
          <p:cNvPr id="26" name="Body Level One…"/>
          <p:cNvSpPr txBox="1">
            <a:spLocks noGrp="1"/>
          </p:cNvSpPr>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Presentation Subtitle</a:t>
            </a:r>
          </a:p>
          <a:p>
            <a:pPr lvl="1"/>
            <a:endParaRPr/>
          </a:p>
          <a:p>
            <a:pPr lvl="2"/>
            <a:endParaRPr/>
          </a:p>
          <a:p>
            <a:pPr lvl="3"/>
            <a:endParaRPr/>
          </a:p>
          <a:p>
            <a:pPr lvl="4"/>
            <a:endParaRPr/>
          </a:p>
        </p:txBody>
      </p:sp>
      <p:sp>
        <p:nvSpPr>
          <p:cNvPr id="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4" name="910457886_1434x1669.jpg"/>
          <p:cNvSpPr>
            <a:spLocks noGrp="1"/>
          </p:cNvSpPr>
          <p:nvPr>
            <p:ph type="pic" idx="21"/>
          </p:nvPr>
        </p:nvSpPr>
        <p:spPr>
          <a:xfrm>
            <a:off x="10972800" y="-203200"/>
            <a:ext cx="12144837" cy="14135100"/>
          </a:xfrm>
          <a:prstGeom prst="rect">
            <a:avLst/>
          </a:prstGeom>
        </p:spPr>
        <p:txBody>
          <a:bodyPr lIns="91439" tIns="45719" rIns="91439" bIns="45719">
            <a:noAutofit/>
          </a:bodyPr>
          <a:lstStyle/>
          <a:p>
            <a:endParaRPr/>
          </a:p>
        </p:txBody>
      </p:sp>
      <p:sp>
        <p:nvSpPr>
          <p:cNvPr id="35" name="Slide Title"/>
          <p:cNvSpPr txBox="1">
            <a:spLocks noGrp="1"/>
          </p:cNvSpPr>
          <p:nvPr>
            <p:ph type="title" hasCustomPrompt="1"/>
          </p:nvPr>
        </p:nvSpPr>
        <p:spPr>
          <a:xfrm>
            <a:off x="1206500" y="1270000"/>
            <a:ext cx="9779000" cy="5882273"/>
          </a:xfrm>
          <a:prstGeom prst="rect">
            <a:avLst/>
          </a:prstGeom>
        </p:spPr>
        <p:txBody>
          <a:bodyPr anchor="b"/>
          <a:lstStyle/>
          <a:p>
            <a:r>
              <a:t>Slide Title</a:t>
            </a:r>
          </a:p>
        </p:txBody>
      </p:sp>
      <p:sp>
        <p:nvSpPr>
          <p:cNvPr id="36" name="Body Level One…"/>
          <p:cNvSpPr txBox="1">
            <a:spLocks noGrp="1"/>
          </p:cNvSpPr>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sz="5500" b="1"/>
            </a:lvl1pPr>
            <a:lvl2pPr marL="0" indent="457200" defTabSz="825500">
              <a:lnSpc>
                <a:spcPct val="100000"/>
              </a:lnSpc>
              <a:spcBef>
                <a:spcPts val="0"/>
              </a:spcBef>
              <a:buSzTx/>
              <a:buNone/>
              <a:defRPr sz="5500" b="1"/>
            </a:lvl2pPr>
            <a:lvl3pPr marL="0" indent="914400" defTabSz="825500">
              <a:lnSpc>
                <a:spcPct val="100000"/>
              </a:lnSpc>
              <a:spcBef>
                <a:spcPts val="0"/>
              </a:spcBef>
              <a:buSzTx/>
              <a:buNone/>
              <a:defRPr sz="5500" b="1"/>
            </a:lvl3pPr>
            <a:lvl4pPr marL="0" indent="1371600" defTabSz="825500">
              <a:lnSpc>
                <a:spcPct val="100000"/>
              </a:lnSpc>
              <a:spcBef>
                <a:spcPts val="0"/>
              </a:spcBef>
              <a:buSzTx/>
              <a:buNone/>
              <a:defRPr sz="5500" b="1"/>
            </a:lvl4pPr>
            <a:lvl5pPr marL="0" indent="1828800" defTabSz="825500">
              <a:lnSpc>
                <a:spcPct val="100000"/>
              </a:lnSpc>
              <a:spcBef>
                <a:spcPts val="0"/>
              </a:spcBef>
              <a:buSzTx/>
              <a:buNone/>
              <a:defRPr sz="5500" b="1"/>
            </a:lvl5pPr>
          </a:lstStyle>
          <a:p>
            <a:r>
              <a:t>Slide Subtitle</a:t>
            </a:r>
          </a:p>
          <a:p>
            <a:pPr lvl="1"/>
            <a:endParaRPr/>
          </a:p>
          <a:p>
            <a:pPr lvl="2"/>
            <a:endParaRPr/>
          </a:p>
          <a:p>
            <a:pPr lvl="3"/>
            <a:endParaRPr/>
          </a:p>
          <a:p>
            <a:pPr lvl="4"/>
            <a:endParaRPr/>
          </a:p>
        </p:txBody>
      </p:sp>
      <p:sp>
        <p:nvSpPr>
          <p:cNvPr id="37"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4" name="Slide Title"/>
          <p:cNvSpPr txBox="1">
            <a:spLocks noGrp="1"/>
          </p:cNvSpPr>
          <p:nvPr>
            <p:ph type="title" hasCustomPrompt="1"/>
          </p:nvPr>
        </p:nvSpPr>
        <p:spPr>
          <a:prstGeom prst="rect">
            <a:avLst/>
          </a:prstGeom>
        </p:spPr>
        <p:txBody>
          <a:bodyPr/>
          <a:lstStyle/>
          <a:p>
            <a:r>
              <a:t>Slide Title</a:t>
            </a:r>
          </a:p>
        </p:txBody>
      </p:sp>
      <p:sp>
        <p:nvSpPr>
          <p:cNvPr id="45"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46"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4" name="Body Level One…"/>
          <p:cNvSpPr txBox="1">
            <a:spLocks noGrp="1"/>
          </p:cNvSpPr>
          <p:nvPr>
            <p:ph type="body" idx="1" hasCustomPrompt="1"/>
          </p:nvPr>
        </p:nvSpPr>
        <p:spPr>
          <a:prstGeom prst="rect">
            <a:avLst/>
          </a:prstGeom>
        </p:spPr>
        <p:txBody>
          <a:bodyPr numCol="2" spcCol="1098550"/>
          <a:lstStyle/>
          <a:p>
            <a:r>
              <a:t>Slide bullet text</a:t>
            </a:r>
          </a:p>
          <a:p>
            <a:pPr lvl="1"/>
            <a:endParaRPr/>
          </a:p>
          <a:p>
            <a:pPr lvl="2"/>
            <a:endParaRPr/>
          </a:p>
          <a:p>
            <a:pPr lvl="3"/>
            <a:endParaRPr/>
          </a:p>
          <a:p>
            <a:pPr lvl="4"/>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2" name="Slide Subtitle"/>
          <p:cNvSpPr txBox="1">
            <a:spLocks noGrp="1"/>
          </p:cNvSpPr>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63" name="Body Level One…"/>
          <p:cNvSpPr txBox="1">
            <a:spLocks noGrp="1"/>
          </p:cNvSpPr>
          <p:nvPr>
            <p:ph type="body" sz="half" idx="1" hasCustomPrompt="1"/>
          </p:nvPr>
        </p:nvSpPr>
        <p:spPr>
          <a:xfrm>
            <a:off x="1206500" y="4248504"/>
            <a:ext cx="9779000" cy="8256630"/>
          </a:xfrm>
          <a:prstGeom prst="rect">
            <a:avLst/>
          </a:prstGeom>
        </p:spPr>
        <p:txBody>
          <a:bodyPr/>
          <a:lstStyle/>
          <a:p>
            <a:r>
              <a:t>Slide bullet text</a:t>
            </a:r>
          </a:p>
          <a:p>
            <a:pPr lvl="1"/>
            <a:endParaRPr/>
          </a:p>
          <a:p>
            <a:pPr lvl="2"/>
            <a:endParaRPr/>
          </a:p>
          <a:p>
            <a:pPr lvl="3"/>
            <a:endParaRPr/>
          </a:p>
          <a:p>
            <a:pPr lvl="4"/>
            <a:endParaRPr/>
          </a:p>
        </p:txBody>
      </p:sp>
      <p:sp>
        <p:nvSpPr>
          <p:cNvPr id="64" name="660384004_1290x1720.jpg"/>
          <p:cNvSpPr>
            <a:spLocks noGrp="1"/>
          </p:cNvSpPr>
          <p:nvPr>
            <p:ph type="pic" idx="22"/>
          </p:nvPr>
        </p:nvSpPr>
        <p:spPr>
          <a:xfrm>
            <a:off x="12192000" y="-407266"/>
            <a:ext cx="10916874" cy="14555832"/>
          </a:xfrm>
          <a:prstGeom prst="rect">
            <a:avLst/>
          </a:prstGeom>
        </p:spPr>
        <p:txBody>
          <a:bodyPr lIns="91439" tIns="45719" rIns="91439" bIns="45719">
            <a:noAutofit/>
          </a:bodyPr>
          <a:lstStyle/>
          <a:p>
            <a:endParaRPr/>
          </a:p>
        </p:txBody>
      </p:sp>
      <p:sp>
        <p:nvSpPr>
          <p:cNvPr id="65" name="Slide Title"/>
          <p:cNvSpPr txBox="1">
            <a:spLocks noGrp="1"/>
          </p:cNvSpPr>
          <p:nvPr>
            <p:ph type="title" hasCustomPrompt="1"/>
          </p:nvPr>
        </p:nvSpPr>
        <p:spPr>
          <a:xfrm>
            <a:off x="1206500" y="1079500"/>
            <a:ext cx="9779000" cy="1435100"/>
          </a:xfrm>
          <a:prstGeom prst="rect">
            <a:avLst/>
          </a:prstGeom>
        </p:spPr>
        <p:txBody>
          <a:bodyPr/>
          <a:lstStyle/>
          <a:p>
            <a:r>
              <a:t>Slide Title</a:t>
            </a:r>
          </a:p>
        </p:txBody>
      </p:sp>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3" name="Section Title"/>
          <p:cNvSpPr txBox="1">
            <a:spLocks noGrp="1"/>
          </p:cNvSpPr>
          <p:nvPr>
            <p:ph type="title" hasCustomPrompt="1"/>
          </p:nvPr>
        </p:nvSpPr>
        <p:spPr>
          <a:xfrm>
            <a:off x="1206496" y="4533900"/>
            <a:ext cx="21971004" cy="4648200"/>
          </a:xfrm>
          <a:prstGeom prst="rect">
            <a:avLst/>
          </a:prstGeom>
        </p:spPr>
        <p:txBody>
          <a:bodyPr anchor="ctr"/>
          <a:lstStyle>
            <a:lvl1pPr>
              <a:defRPr sz="11600" b="0" spc="-232">
                <a:latin typeface="Helvetica Neue Medium"/>
                <a:ea typeface="Helvetica Neue Medium"/>
                <a:cs typeface="Helvetica Neue Medium"/>
                <a:sym typeface="Helvetica Neue Medium"/>
              </a:defRPr>
            </a:lvl1pPr>
          </a:lstStyle>
          <a:p>
            <a:r>
              <a:t>Section Title</a:t>
            </a:r>
          </a:p>
        </p:txBody>
      </p:sp>
      <p:sp>
        <p:nvSpPr>
          <p:cNvPr id="74" name="Slide Number"/>
          <p:cNvSpPr txBox="1">
            <a:spLocks noGrp="1"/>
          </p:cNvSpPr>
          <p:nvPr>
            <p:ph type="sldNum" sz="quarter" idx="2"/>
          </p:nvPr>
        </p:nvSpPr>
        <p:spPr>
          <a:xfrm>
            <a:off x="12001499" y="13085233"/>
            <a:ext cx="368505" cy="374600"/>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81" name="Slide Title"/>
          <p:cNvSpPr txBox="1">
            <a:spLocks noGrp="1"/>
          </p:cNvSpPr>
          <p:nvPr>
            <p:ph type="title" hasCustomPrompt="1"/>
          </p:nvPr>
        </p:nvSpPr>
        <p:spPr>
          <a:xfrm>
            <a:off x="1206500" y="1079500"/>
            <a:ext cx="21971000" cy="1434949"/>
          </a:xfrm>
          <a:prstGeom prst="rect">
            <a:avLst/>
          </a:prstGeom>
        </p:spPr>
        <p:txBody>
          <a:bodyPr/>
          <a:lstStyle/>
          <a:p>
            <a:r>
              <a:t>Slide Title</a:t>
            </a:r>
          </a:p>
        </p:txBody>
      </p:sp>
      <p:sp>
        <p:nvSpPr>
          <p:cNvPr id="82" name="Slide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Slide Subtitle</a:t>
            </a:r>
          </a:p>
        </p:txBody>
      </p:sp>
      <p:sp>
        <p:nvSpPr>
          <p:cNvPr id="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90" name="Agenda Title"/>
          <p:cNvSpPr txBox="1">
            <a:spLocks noGrp="1"/>
          </p:cNvSpPr>
          <p:nvPr>
            <p:ph type="title" hasCustomPrompt="1"/>
          </p:nvPr>
        </p:nvSpPr>
        <p:spPr>
          <a:xfrm>
            <a:off x="1206500" y="1079500"/>
            <a:ext cx="21971000" cy="1435100"/>
          </a:xfrm>
          <a:prstGeom prst="rect">
            <a:avLst/>
          </a:prstGeom>
        </p:spPr>
        <p:txBody>
          <a:bodyPr/>
          <a:lstStyle/>
          <a:p>
            <a:r>
              <a:t>Agenda Title</a:t>
            </a:r>
          </a:p>
        </p:txBody>
      </p:sp>
      <p:sp>
        <p:nvSpPr>
          <p:cNvPr id="91" name="Agenda Subtitle"/>
          <p:cNvSpPr txBox="1">
            <a:spLocks noGrp="1"/>
          </p:cNvSpPr>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sz="5500" b="1"/>
            </a:lvl1pPr>
          </a:lstStyle>
          <a:p>
            <a:r>
              <a:t>Agenda Subtitle</a:t>
            </a:r>
          </a:p>
        </p:txBody>
      </p:sp>
      <p:sp>
        <p:nvSpPr>
          <p:cNvPr id="92" name="Body Level One…"/>
          <p:cNvSpPr txBox="1">
            <a:spLocks noGrp="1"/>
          </p:cNvSpPr>
          <p:nvPr>
            <p:ph type="body" idx="1" hasCustomPrompt="1"/>
          </p:nvPr>
        </p:nvSpPr>
        <p:spPr>
          <a:prstGeom prst="rect">
            <a:avLst/>
          </a:prstGeom>
        </p:spPr>
        <p:txBody>
          <a:bodyPr/>
          <a:lstStyle>
            <a:lvl1pPr marL="0" indent="0" defTabSz="825500">
              <a:lnSpc>
                <a:spcPct val="100000"/>
              </a:lnSpc>
              <a:spcBef>
                <a:spcPts val="1800"/>
              </a:spcBef>
              <a:buSzTx/>
              <a:buNone/>
              <a:defRPr sz="5500" spc="-55"/>
            </a:lvl1pPr>
            <a:lvl2pPr marL="0" indent="457200" defTabSz="825500">
              <a:lnSpc>
                <a:spcPct val="100000"/>
              </a:lnSpc>
              <a:spcBef>
                <a:spcPts val="1800"/>
              </a:spcBef>
              <a:buSzTx/>
              <a:buNone/>
              <a:defRPr sz="5500" spc="-55"/>
            </a:lvl2pPr>
            <a:lvl3pPr marL="0" indent="914400" defTabSz="825500">
              <a:lnSpc>
                <a:spcPct val="100000"/>
              </a:lnSpc>
              <a:spcBef>
                <a:spcPts val="1800"/>
              </a:spcBef>
              <a:buSzTx/>
              <a:buNone/>
              <a:defRPr sz="5500" spc="-55"/>
            </a:lvl3pPr>
            <a:lvl4pPr marL="0" indent="1371600" defTabSz="825500">
              <a:lnSpc>
                <a:spcPct val="100000"/>
              </a:lnSpc>
              <a:spcBef>
                <a:spcPts val="1800"/>
              </a:spcBef>
              <a:buSzTx/>
              <a:buNone/>
              <a:defRPr sz="5500" spc="-55"/>
            </a:lvl4pPr>
            <a:lvl5pPr marL="0" indent="1828800" defTabSz="825500">
              <a:lnSpc>
                <a:spcPct val="100000"/>
              </a:lnSpc>
              <a:spcBef>
                <a:spcPts val="1800"/>
              </a:spcBef>
              <a:buSzTx/>
              <a:buNone/>
              <a:defRPr sz="5500" spc="-55"/>
            </a:lvl5pPr>
          </a:lstStyle>
          <a:p>
            <a:r>
              <a:t>Agenda Topics</a:t>
            </a:r>
          </a:p>
          <a:p>
            <a:pPr lvl="1"/>
            <a:endParaRPr/>
          </a:p>
          <a:p>
            <a:pPr lvl="2"/>
            <a:endParaRPr/>
          </a:p>
          <a:p>
            <a:pPr lvl="3"/>
            <a:endParaRPr/>
          </a:p>
          <a:p>
            <a:pPr lvl="4"/>
            <a:endParaRP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06500" y="1079500"/>
            <a:ext cx="21971000" cy="14331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Title</a:t>
            </a:r>
          </a:p>
        </p:txBody>
      </p:sp>
      <p:sp>
        <p:nvSpPr>
          <p:cNvPr id="3" name="Body Level One…"/>
          <p:cNvSpPr txBox="1">
            <a:spLocks noGrp="1"/>
          </p:cNvSpPr>
          <p:nvPr>
            <p:ph type="body" idx="1" hasCustomPrompt="1"/>
          </p:nvPr>
        </p:nvSpPr>
        <p:spPr>
          <a:xfrm>
            <a:off x="1206500" y="4248504"/>
            <a:ext cx="21971000" cy="825601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marL="0" indent="0" algn="ctr" defTabSz="584200">
              <a:buSzTx/>
              <a:buNone/>
              <a:defRPr sz="1800">
                <a:solidFill>
                  <a:srgbClr val="000000"/>
                </a:solidFill>
              </a:defRPr>
            </a:lvl1pPr>
          </a:lstStyle>
          <a:p>
            <a:fld id="{86CB4B4D-7CA3-9044-876B-883B54F8677D}" type="slidenum">
              <a:t>‹#›</a:t>
            </a:fld>
            <a:endParaRPr/>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sz="8500" b="1" i="0" u="none" strike="noStrike" cap="none" spc="-170" baseline="0">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sz="4800" b="0" i="0" u="none" strike="noStrike" cap="none" spc="0" baseline="0">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Neue"/>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lmascience.nrao.edu/proposing/alma-proposal-review" TargetMode="Externa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3.jpe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0.jpe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1.tif"/><Relationship Id="rId2" Type="http://schemas.openxmlformats.org/officeDocument/2006/relationships/hyperlink" Target="https://almascience.nrao.edu/proposing/alma-proposal-review" TargetMode="Externa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 Id="rId5" Type="http://schemas.openxmlformats.org/officeDocument/2006/relationships/image" Target="../media/image46.jpe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hyperlink" Target="https://www.stsci.edu/jwst/phase2-public/4573.pdf" TargetMode="External"/><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Distributed peer review and proposal preparation…"/>
          <p:cNvSpPr txBox="1">
            <a:spLocks noGrp="1"/>
          </p:cNvSpPr>
          <p:nvPr>
            <p:ph type="ctrTitle"/>
          </p:nvPr>
        </p:nvSpPr>
        <p:spPr>
          <a:xfrm>
            <a:off x="3713536" y="3657599"/>
            <a:ext cx="16956928" cy="5417285"/>
          </a:xfrm>
          <a:prstGeom prst="rect">
            <a:avLst/>
          </a:prstGeom>
        </p:spPr>
        <p:txBody>
          <a:bodyPr>
            <a:normAutofit/>
          </a:bodyPr>
          <a:lstStyle/>
          <a:p>
            <a:pPr algn="ctr" defTabSz="1682453">
              <a:lnSpc>
                <a:spcPct val="120000"/>
              </a:lnSpc>
              <a:spcBef>
                <a:spcPts val="4800"/>
              </a:spcBef>
              <a:spcAft>
                <a:spcPts val="4800"/>
              </a:spcAft>
              <a:defRPr sz="7590" spc="-151"/>
            </a:pPr>
            <a:r>
              <a:rPr lang="en-US" sz="9000" dirty="0"/>
              <a:t>Digest of ALMA Cycle 11 </a:t>
            </a:r>
            <a:br>
              <a:rPr lang="en-US" sz="9000" dirty="0"/>
            </a:br>
            <a:r>
              <a:rPr lang="en-US" sz="9000" dirty="0"/>
              <a:t>Proposer’s guide </a:t>
            </a:r>
            <a:endParaRPr lang="en-US" sz="9000" dirty="0">
              <a:solidFill>
                <a:schemeClr val="tx1"/>
              </a:solidFill>
            </a:endParaRPr>
          </a:p>
        </p:txBody>
      </p:sp>
      <p:sp>
        <p:nvSpPr>
          <p:cNvPr id="197" name="Proposal Handling Team…"/>
          <p:cNvSpPr txBox="1"/>
          <p:nvPr/>
        </p:nvSpPr>
        <p:spPr>
          <a:xfrm>
            <a:off x="1206499" y="11788956"/>
            <a:ext cx="21971002" cy="136352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marL="0" indent="0" defTabSz="825500">
              <a:buSzTx/>
              <a:buNone/>
              <a:defRPr sz="3600"/>
            </a:pPr>
            <a:r>
              <a:rPr lang="en-US" altLang="zh-CN" dirty="0"/>
              <a:t>https://</a:t>
            </a:r>
            <a:r>
              <a:rPr lang="en-US" altLang="zh-CN" dirty="0" err="1"/>
              <a:t>almascience.nrao.edu</a:t>
            </a:r>
            <a:r>
              <a:rPr lang="en-US" altLang="zh-CN" dirty="0"/>
              <a:t>/documents-and-tools/cycle11/alma-proposers-guide</a:t>
            </a:r>
            <a:endParaRPr dirty="0"/>
          </a:p>
        </p:txBody>
      </p:sp>
      <p:sp>
        <p:nvSpPr>
          <p:cNvPr id="3" name="TextBox 2">
            <a:extLst>
              <a:ext uri="{FF2B5EF4-FFF2-40B4-BE49-F238E27FC236}">
                <a16:creationId xmlns:a16="http://schemas.microsoft.com/office/drawing/2014/main" id="{851D109F-F9E1-3213-A942-3F3E0FBBCD20}"/>
              </a:ext>
            </a:extLst>
          </p:cNvPr>
          <p:cNvSpPr txBox="1"/>
          <p:nvPr/>
        </p:nvSpPr>
        <p:spPr>
          <a:xfrm>
            <a:off x="6098382" y="8720941"/>
            <a:ext cx="12187236" cy="70788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indent="0" algn="ctr">
              <a:buNone/>
            </a:pPr>
            <a:r>
              <a:rPr lang="en-US" altLang="zh-CN" sz="4000" dirty="0">
                <a:solidFill>
                  <a:schemeClr val="tx1"/>
                </a:solidFill>
              </a:rPr>
              <a:t>EURECA meeting, Fengwu Sun</a:t>
            </a:r>
            <a:endParaRPr lang="en-US" dirty="0"/>
          </a:p>
        </p:txBody>
      </p:sp>
    </p:spTree>
    <p:extLst>
      <p:ext uri="{BB962C8B-B14F-4D97-AF65-F5344CB8AC3E}">
        <p14:creationId xmlns:p14="http://schemas.microsoft.com/office/powerpoint/2010/main" val="215556134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Distributed peer review and proposal preparation…"/>
          <p:cNvSpPr txBox="1">
            <a:spLocks noGrp="1"/>
          </p:cNvSpPr>
          <p:nvPr>
            <p:ph type="ctrTitle"/>
          </p:nvPr>
        </p:nvSpPr>
        <p:spPr>
          <a:xfrm>
            <a:off x="2790825" y="4275001"/>
            <a:ext cx="18802350" cy="4799883"/>
          </a:xfrm>
          <a:prstGeom prst="rect">
            <a:avLst/>
          </a:prstGeom>
        </p:spPr>
        <p:txBody>
          <a:bodyPr>
            <a:normAutofit fontScale="90000"/>
          </a:bodyPr>
          <a:lstStyle/>
          <a:p>
            <a:pPr algn="ctr" defTabSz="1682453">
              <a:lnSpc>
                <a:spcPct val="120000"/>
              </a:lnSpc>
              <a:defRPr sz="7590" spc="-151"/>
            </a:pPr>
            <a:r>
              <a:rPr lang="en-US" altLang="zh-CN" sz="9000" dirty="0"/>
              <a:t>ALMA</a:t>
            </a:r>
            <a:r>
              <a:rPr lang="zh-CN" altLang="en-US" sz="9000" dirty="0"/>
              <a:t> </a:t>
            </a:r>
            <a:r>
              <a:rPr sz="9000" dirty="0"/>
              <a:t>Distributed </a:t>
            </a:r>
            <a:r>
              <a:rPr lang="en-US" altLang="zh-CN" sz="9000" dirty="0"/>
              <a:t>P</a:t>
            </a:r>
            <a:r>
              <a:rPr sz="9000" dirty="0"/>
              <a:t>eer </a:t>
            </a:r>
            <a:r>
              <a:rPr lang="en-US" altLang="zh-CN" sz="9000" dirty="0"/>
              <a:t>R</a:t>
            </a:r>
            <a:r>
              <a:rPr sz="9000" dirty="0"/>
              <a:t>eview </a:t>
            </a:r>
            <a:r>
              <a:rPr lang="en-US" altLang="zh-CN" sz="9000" dirty="0"/>
              <a:t>(DPR)</a:t>
            </a:r>
            <a:br>
              <a:rPr lang="en-US" sz="9000" dirty="0"/>
            </a:br>
            <a:r>
              <a:rPr sz="9000" dirty="0"/>
              <a:t>and proposal preparation</a:t>
            </a:r>
            <a:endParaRPr lang="en-US" sz="9000" dirty="0"/>
          </a:p>
          <a:p>
            <a:pPr algn="ctr" defTabSz="1682453">
              <a:lnSpc>
                <a:spcPct val="120000"/>
              </a:lnSpc>
              <a:spcBef>
                <a:spcPts val="4800"/>
              </a:spcBef>
              <a:defRPr sz="5520" spc="-110"/>
            </a:pPr>
            <a:r>
              <a:rPr lang="en-US" altLang="zh-CN" sz="4800" dirty="0">
                <a:solidFill>
                  <a:schemeClr val="tx1"/>
                </a:solidFill>
              </a:rPr>
              <a:t>EURECAA</a:t>
            </a:r>
            <a:r>
              <a:rPr lang="zh-CN" altLang="en-US" sz="4800" dirty="0">
                <a:solidFill>
                  <a:schemeClr val="tx1"/>
                </a:solidFill>
              </a:rPr>
              <a:t> </a:t>
            </a:r>
            <a:r>
              <a:rPr lang="en-US" altLang="zh-CN" sz="4800" dirty="0">
                <a:solidFill>
                  <a:schemeClr val="tx1"/>
                </a:solidFill>
              </a:rPr>
              <a:t>meeting</a:t>
            </a:r>
            <a:r>
              <a:rPr lang="zh-CN" altLang="en-US" sz="4800" dirty="0">
                <a:solidFill>
                  <a:schemeClr val="tx1"/>
                </a:solidFill>
              </a:rPr>
              <a:t> </a:t>
            </a:r>
            <a:r>
              <a:rPr lang="en-US" altLang="zh-CN" sz="4800" dirty="0">
                <a:solidFill>
                  <a:schemeClr val="tx1"/>
                </a:solidFill>
              </a:rPr>
              <a:t>edition,</a:t>
            </a:r>
            <a:r>
              <a:rPr lang="zh-CN" altLang="en-US" sz="4800" dirty="0">
                <a:solidFill>
                  <a:schemeClr val="tx1"/>
                </a:solidFill>
              </a:rPr>
              <a:t> </a:t>
            </a:r>
            <a:r>
              <a:rPr lang="en-US" altLang="zh-CN" sz="4800" dirty="0">
                <a:solidFill>
                  <a:schemeClr val="tx1"/>
                </a:solidFill>
              </a:rPr>
              <a:t>Fengwu</a:t>
            </a:r>
            <a:r>
              <a:rPr lang="zh-CN" altLang="en-US" sz="4800" dirty="0">
                <a:solidFill>
                  <a:schemeClr val="tx1"/>
                </a:solidFill>
              </a:rPr>
              <a:t> </a:t>
            </a:r>
            <a:r>
              <a:rPr lang="en-US" altLang="zh-CN" sz="4800" dirty="0">
                <a:solidFill>
                  <a:schemeClr val="tx1"/>
                </a:solidFill>
              </a:rPr>
              <a:t>Sun</a:t>
            </a:r>
            <a:endParaRPr lang="en-US" sz="4800" dirty="0">
              <a:solidFill>
                <a:schemeClr val="tx1"/>
              </a:solidFill>
            </a:endParaRPr>
          </a:p>
        </p:txBody>
      </p:sp>
      <p:sp>
        <p:nvSpPr>
          <p:cNvPr id="197" name="Proposal Handling Team…"/>
          <p:cNvSpPr txBox="1"/>
          <p:nvPr/>
        </p:nvSpPr>
        <p:spPr>
          <a:xfrm>
            <a:off x="1206499" y="10804357"/>
            <a:ext cx="21971002" cy="18528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lnSpcReduction="10000"/>
          </a:bodyPr>
          <a:lstStyle/>
          <a:p>
            <a:pPr marL="0" indent="0" defTabSz="825500">
              <a:spcBef>
                <a:spcPts val="600"/>
              </a:spcBef>
              <a:buSzTx/>
              <a:buNone/>
              <a:defRPr sz="3600"/>
            </a:pPr>
            <a:r>
              <a:rPr lang="en-US" altLang="zh-CN" dirty="0"/>
              <a:t>Slide</a:t>
            </a:r>
            <a:r>
              <a:rPr lang="zh-CN" altLang="en-US" dirty="0"/>
              <a:t> </a:t>
            </a:r>
            <a:r>
              <a:rPr lang="en-US" altLang="zh-CN" dirty="0"/>
              <a:t>Deck</a:t>
            </a:r>
            <a:r>
              <a:rPr lang="zh-CN" altLang="en-US" dirty="0"/>
              <a:t> </a:t>
            </a:r>
            <a:r>
              <a:rPr lang="en-US" altLang="zh-CN" dirty="0"/>
              <a:t>From</a:t>
            </a:r>
            <a:r>
              <a:rPr lang="zh-CN" altLang="en-US" dirty="0"/>
              <a:t> </a:t>
            </a:r>
            <a:r>
              <a:rPr dirty="0"/>
              <a:t>Proposal Handling Team</a:t>
            </a:r>
            <a:r>
              <a:rPr lang="en-US" dirty="0"/>
              <a:t> (</a:t>
            </a:r>
            <a:r>
              <a:rPr dirty="0"/>
              <a:t>February 17, 2022</a:t>
            </a:r>
            <a:r>
              <a:rPr lang="en-US" dirty="0"/>
              <a:t>)</a:t>
            </a:r>
          </a:p>
          <a:p>
            <a:pPr marL="0" indent="0" defTabSz="825500">
              <a:spcBef>
                <a:spcPts val="600"/>
              </a:spcBef>
              <a:buSzTx/>
              <a:buNone/>
              <a:defRPr sz="3600"/>
            </a:pPr>
            <a:r>
              <a:rPr lang="en-US" dirty="0"/>
              <a:t>Update from </a:t>
            </a:r>
            <a:r>
              <a:rPr lang="en-US" dirty="0">
                <a:hlinkClick r:id="rId2"/>
              </a:rPr>
              <a:t>https://almascience.nrao.edu/proposing/alma-proposal-review</a:t>
            </a:r>
            <a:r>
              <a:rPr lang="en-US" dirty="0"/>
              <a:t> </a:t>
            </a:r>
          </a:p>
          <a:p>
            <a:pPr marL="0" indent="0" defTabSz="825500">
              <a:spcBef>
                <a:spcPts val="600"/>
              </a:spcBef>
              <a:buSzTx/>
              <a:buNone/>
              <a:defRPr sz="3600"/>
            </a:pPr>
            <a:r>
              <a:rPr lang="en-US" dirty="0"/>
              <a:t>Check their webinars on May 9 – 14</a:t>
            </a:r>
            <a:endParaRPr dirty="0"/>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Basics of distributed peer review"/>
          <p:cNvSpPr txBox="1">
            <a:spLocks noGrp="1"/>
          </p:cNvSpPr>
          <p:nvPr>
            <p:ph type="ctrTitle"/>
          </p:nvPr>
        </p:nvSpPr>
        <p:spPr>
          <a:prstGeom prst="rect">
            <a:avLst/>
          </a:prstGeom>
        </p:spPr>
        <p:txBody>
          <a:bodyPr/>
          <a:lstStyle>
            <a:lvl1pPr defTabSz="2243271">
              <a:defRPr sz="8832" spc="-176"/>
            </a:lvl1pPr>
          </a:lstStyle>
          <a:p>
            <a:r>
              <a:t>Basics of distributed peer review</a:t>
            </a:r>
          </a:p>
        </p:txBody>
      </p:sp>
      <p:sp>
        <p:nvSpPr>
          <p:cNvPr id="209" name="Every* proposal team nominates one person to be a reviewer"/>
          <p:cNvSpPr txBox="1"/>
          <p:nvPr/>
        </p:nvSpPr>
        <p:spPr>
          <a:xfrm>
            <a:off x="5232400" y="4127499"/>
            <a:ext cx="13926821" cy="696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t>Every* proposal team nominates one person to be a reviewer</a:t>
            </a:r>
          </a:p>
        </p:txBody>
      </p:sp>
      <p:sp>
        <p:nvSpPr>
          <p:cNvPr id="210" name="* Excluding Large Programs"/>
          <p:cNvSpPr txBox="1"/>
          <p:nvPr/>
        </p:nvSpPr>
        <p:spPr>
          <a:xfrm>
            <a:off x="19355926" y="13050195"/>
            <a:ext cx="4845559" cy="5481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lgn="r">
              <a:buSzTx/>
              <a:buNone/>
              <a:defRPr sz="3000"/>
            </a:lvl1pPr>
          </a:lstStyle>
          <a:p>
            <a:r>
              <a:t>* Excluding Large Programs</a:t>
            </a:r>
          </a:p>
        </p:txBody>
      </p:sp>
      <p:pic>
        <p:nvPicPr>
          <p:cNvPr id="211" name="234635.png" descr="234635.png"/>
          <p:cNvPicPr>
            <a:picLocks noChangeAspect="1"/>
          </p:cNvPicPr>
          <p:nvPr/>
        </p:nvPicPr>
        <p:blipFill>
          <a:blip r:embed="rId2"/>
          <a:stretch>
            <a:fillRect/>
          </a:stretch>
        </p:blipFill>
        <p:spPr>
          <a:xfrm>
            <a:off x="1744917" y="10058965"/>
            <a:ext cx="2194446" cy="2194446"/>
          </a:xfrm>
          <a:prstGeom prst="rect">
            <a:avLst/>
          </a:prstGeom>
          <a:ln w="12700">
            <a:miter lim="400000"/>
          </a:ln>
        </p:spPr>
      </p:pic>
      <p:sp>
        <p:nvSpPr>
          <p:cNvPr id="212" name="Reviewer ranks and write comments for each proposal"/>
          <p:cNvSpPr txBox="1"/>
          <p:nvPr/>
        </p:nvSpPr>
        <p:spPr>
          <a:xfrm>
            <a:off x="5232399" y="10807699"/>
            <a:ext cx="12486134" cy="696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t>Reviewer ranks and write comments for each proposal</a:t>
            </a:r>
          </a:p>
        </p:txBody>
      </p:sp>
      <p:pic>
        <p:nvPicPr>
          <p:cNvPr id="213" name="hands-give-folder-document-papers-concept-businessmen-share-information-vector-illustration-flat-style-85669908.jpg" descr="hands-give-folder-document-papers-concept-businessmen-share-information-vector-illustration-flat-style-85669908.jpg"/>
          <p:cNvPicPr>
            <a:picLocks noChangeAspect="1"/>
          </p:cNvPicPr>
          <p:nvPr/>
        </p:nvPicPr>
        <p:blipFill>
          <a:blip r:embed="rId3"/>
          <a:stretch>
            <a:fillRect/>
          </a:stretch>
        </p:blipFill>
        <p:spPr>
          <a:xfrm>
            <a:off x="1679519" y="6541065"/>
            <a:ext cx="2325241" cy="2194446"/>
          </a:xfrm>
          <a:prstGeom prst="rect">
            <a:avLst/>
          </a:prstGeom>
          <a:ln w="12700">
            <a:miter lim="400000"/>
          </a:ln>
        </p:spPr>
      </p:pic>
      <p:sp>
        <p:nvSpPr>
          <p:cNvPr id="214" name="Proposal Handling Team (PHT) assigns 10 proposals to the reviewer"/>
          <p:cNvSpPr txBox="1"/>
          <p:nvPr/>
        </p:nvSpPr>
        <p:spPr>
          <a:xfrm>
            <a:off x="5232400" y="7289799"/>
            <a:ext cx="15478252" cy="696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t>Proposal Handling Team (PHT) assigns 10 proposals to the reviewer</a:t>
            </a:r>
          </a:p>
        </p:txBody>
      </p:sp>
      <p:pic>
        <p:nvPicPr>
          <p:cNvPr id="215" name="dreamstime-template-135337494.jpg" descr="dreamstime-template-135337494.jpg"/>
          <p:cNvPicPr>
            <a:picLocks noChangeAspect="1"/>
          </p:cNvPicPr>
          <p:nvPr/>
        </p:nvPicPr>
        <p:blipFill>
          <a:blip r:embed="rId4"/>
          <a:stretch>
            <a:fillRect/>
          </a:stretch>
        </p:blipFill>
        <p:spPr>
          <a:xfrm>
            <a:off x="1220892" y="2998626"/>
            <a:ext cx="3242496" cy="2954724"/>
          </a:xfrm>
          <a:prstGeom prst="rect">
            <a:avLst/>
          </a:prstGeom>
          <a:ln w="12700">
            <a:miter lim="400000"/>
          </a:ln>
        </p:spPr>
      </p:pic>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Reviewer timeline for Cycle 9"/>
          <p:cNvSpPr txBox="1">
            <a:spLocks noGrp="1"/>
          </p:cNvSpPr>
          <p:nvPr>
            <p:ph type="ctrTitle"/>
          </p:nvPr>
        </p:nvSpPr>
        <p:spPr>
          <a:prstGeom prst="rect">
            <a:avLst/>
          </a:prstGeom>
        </p:spPr>
        <p:txBody>
          <a:bodyPr/>
          <a:lstStyle>
            <a:lvl1pPr defTabSz="2292038">
              <a:defRPr sz="9024" spc="-180"/>
            </a:lvl1pPr>
          </a:lstStyle>
          <a:p>
            <a:r>
              <a:rPr dirty="0"/>
              <a:t>Reviewer timeline for Cycle </a:t>
            </a:r>
            <a:r>
              <a:rPr lang="en-US" altLang="zh-CN" dirty="0"/>
              <a:t>11</a:t>
            </a:r>
            <a:endParaRPr dirty="0"/>
          </a:p>
        </p:txBody>
      </p:sp>
      <p:grpSp>
        <p:nvGrpSpPr>
          <p:cNvPr id="225" name="Group"/>
          <p:cNvGrpSpPr/>
          <p:nvPr/>
        </p:nvGrpSpPr>
        <p:grpSpPr>
          <a:xfrm>
            <a:off x="734553" y="2983982"/>
            <a:ext cx="22914895" cy="2166504"/>
            <a:chOff x="0" y="0"/>
            <a:chExt cx="22914893" cy="2166502"/>
          </a:xfrm>
        </p:grpSpPr>
        <p:sp>
          <p:nvSpPr>
            <p:cNvPr id="218" name="Arrow"/>
            <p:cNvSpPr/>
            <p:nvPr/>
          </p:nvSpPr>
          <p:spPr>
            <a:xfrm>
              <a:off x="0" y="0"/>
              <a:ext cx="6224314" cy="2166502"/>
            </a:xfrm>
            <a:prstGeom prst="rightArrow">
              <a:avLst>
                <a:gd name="adj1" fmla="val 100000"/>
                <a:gd name="adj2" fmla="val 35619"/>
              </a:avLst>
            </a:prstGeom>
            <a:solidFill>
              <a:srgbClr val="11ABC1"/>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219"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11ABC1"/>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222" name="Group"/>
            <p:cNvGrpSpPr/>
            <p:nvPr/>
          </p:nvGrpSpPr>
          <p:grpSpPr>
            <a:xfrm>
              <a:off x="237607" y="61212"/>
              <a:ext cx="322002" cy="2044078"/>
              <a:chOff x="0" y="0"/>
              <a:chExt cx="322001" cy="2044077"/>
            </a:xfrm>
          </p:grpSpPr>
          <p:sp>
            <p:nvSpPr>
              <p:cNvPr id="220"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221"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223" name="April 21…"/>
            <p:cNvSpPr txBox="1"/>
            <p:nvPr/>
          </p:nvSpPr>
          <p:spPr>
            <a:xfrm>
              <a:off x="773960" y="134263"/>
              <a:ext cx="4238340"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dirty="0"/>
                <a:t>April 2</a:t>
              </a:r>
              <a:r>
                <a:rPr lang="en-US" altLang="zh-CN" dirty="0"/>
                <a:t>5</a:t>
              </a:r>
              <a:endParaRPr dirty="0"/>
            </a:p>
            <a:p>
              <a:pPr marL="0" indent="0">
                <a:buSzTx/>
                <a:buNone/>
                <a:defRPr>
                  <a:solidFill>
                    <a:srgbClr val="FFFFFF"/>
                  </a:solidFill>
                </a:defRPr>
              </a:pPr>
              <a:r>
                <a:rPr dirty="0"/>
                <a:t>Proposal deadline</a:t>
              </a:r>
            </a:p>
          </p:txBody>
        </p:sp>
        <p:sp>
          <p:nvSpPr>
            <p:cNvPr id="224" name="Proposal PI  designates the reviewer in Observing Tool (OT)"/>
            <p:cNvSpPr txBox="1"/>
            <p:nvPr/>
          </p:nvSpPr>
          <p:spPr>
            <a:xfrm>
              <a:off x="6658040" y="161267"/>
              <a:ext cx="14295259" cy="71814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11ABC1"/>
                  </a:solidFill>
                </a:defRPr>
              </a:pPr>
              <a:r>
                <a:rPr dirty="0"/>
                <a:t>Proposal PI</a:t>
              </a:r>
              <a:r>
                <a:rPr sz="1200" dirty="0"/>
                <a:t>  </a:t>
              </a:r>
              <a:r>
                <a:rPr dirty="0"/>
                <a:t>designates the reviewer in Observing Tool (OT)</a:t>
              </a:r>
              <a:endParaRPr lang="en-US" dirty="0"/>
            </a:p>
          </p:txBody>
        </p:sp>
      </p:grpSp>
      <p:grpSp>
        <p:nvGrpSpPr>
          <p:cNvPr id="233" name="Group"/>
          <p:cNvGrpSpPr/>
          <p:nvPr/>
        </p:nvGrpSpPr>
        <p:grpSpPr>
          <a:xfrm>
            <a:off x="734553" y="8204703"/>
            <a:ext cx="22914895" cy="2166504"/>
            <a:chOff x="0" y="0"/>
            <a:chExt cx="22914893" cy="2166502"/>
          </a:xfrm>
        </p:grpSpPr>
        <p:sp>
          <p:nvSpPr>
            <p:cNvPr id="226" name="Arrow"/>
            <p:cNvSpPr/>
            <p:nvPr/>
          </p:nvSpPr>
          <p:spPr>
            <a:xfrm>
              <a:off x="0" y="0"/>
              <a:ext cx="6224314" cy="2166502"/>
            </a:xfrm>
            <a:prstGeom prst="rightArrow">
              <a:avLst>
                <a:gd name="adj1" fmla="val 100000"/>
                <a:gd name="adj2" fmla="val 35619"/>
              </a:avLst>
            </a:prstGeom>
            <a:solidFill>
              <a:srgbClr val="F5B935"/>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227"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F5B935"/>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230" name="Group"/>
            <p:cNvGrpSpPr/>
            <p:nvPr/>
          </p:nvGrpSpPr>
          <p:grpSpPr>
            <a:xfrm>
              <a:off x="237607" y="61212"/>
              <a:ext cx="322002" cy="2044078"/>
              <a:chOff x="0" y="0"/>
              <a:chExt cx="322001" cy="2044077"/>
            </a:xfrm>
          </p:grpSpPr>
          <p:sp>
            <p:nvSpPr>
              <p:cNvPr id="228"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229"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231" name="May 4 - June 1…"/>
            <p:cNvSpPr txBox="1"/>
            <p:nvPr/>
          </p:nvSpPr>
          <p:spPr>
            <a:xfrm>
              <a:off x="773960" y="134263"/>
              <a:ext cx="4555734"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dirty="0"/>
                <a:t>May 4 - June </a:t>
              </a:r>
              <a:r>
                <a:rPr lang="en-US" altLang="zh-CN" dirty="0"/>
                <a:t>5</a:t>
              </a:r>
              <a:endParaRPr dirty="0"/>
            </a:p>
            <a:p>
              <a:pPr marL="0" indent="0">
                <a:buSzTx/>
                <a:buNone/>
                <a:defRPr>
                  <a:solidFill>
                    <a:srgbClr val="FFFFFF"/>
                  </a:solidFill>
                </a:defRPr>
              </a:pPr>
              <a:r>
                <a:rPr dirty="0"/>
                <a:t>Stage 1</a:t>
              </a:r>
            </a:p>
          </p:txBody>
        </p:sp>
        <p:sp>
          <p:nvSpPr>
            <p:cNvPr id="232" name="Declare any conflicts of interest in assigned proposals by May 11…"/>
            <p:cNvSpPr txBox="1"/>
            <p:nvPr/>
          </p:nvSpPr>
          <p:spPr>
            <a:xfrm>
              <a:off x="6658040" y="161267"/>
              <a:ext cx="15770022" cy="13336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F5B935"/>
                  </a:solidFill>
                </a:defRPr>
              </a:pPr>
              <a:r>
                <a:rPr dirty="0"/>
                <a:t>Declare any conflicts of interest in assigned proposals by May </a:t>
              </a:r>
              <a:r>
                <a:rPr lang="en-US" dirty="0"/>
                <a:t>15</a:t>
              </a:r>
              <a:endParaRPr dirty="0"/>
            </a:p>
            <a:p>
              <a:pPr marL="740833" indent="-740833">
                <a:buAutoNum type="arabicParenR"/>
                <a:defRPr>
                  <a:solidFill>
                    <a:srgbClr val="F5B935"/>
                  </a:solidFill>
                </a:defRPr>
              </a:pPr>
              <a:r>
                <a:rPr dirty="0"/>
                <a:t>Complete reviews by June </a:t>
              </a:r>
              <a:r>
                <a:rPr lang="en-US" dirty="0"/>
                <a:t>5</a:t>
              </a:r>
              <a:r>
                <a:rPr dirty="0"/>
                <a:t> @ 15 UT   </a:t>
              </a:r>
              <a:r>
                <a:rPr b="1" dirty="0"/>
                <a:t>(MANDATORY!)</a:t>
              </a:r>
            </a:p>
          </p:txBody>
        </p:sp>
      </p:grpSp>
      <p:grpSp>
        <p:nvGrpSpPr>
          <p:cNvPr id="241" name="Group"/>
          <p:cNvGrpSpPr/>
          <p:nvPr/>
        </p:nvGrpSpPr>
        <p:grpSpPr>
          <a:xfrm>
            <a:off x="734553" y="10815063"/>
            <a:ext cx="22914895" cy="2166504"/>
            <a:chOff x="0" y="0"/>
            <a:chExt cx="22914893" cy="2166502"/>
          </a:xfrm>
        </p:grpSpPr>
        <p:sp>
          <p:nvSpPr>
            <p:cNvPr id="234" name="Arrow"/>
            <p:cNvSpPr/>
            <p:nvPr/>
          </p:nvSpPr>
          <p:spPr>
            <a:xfrm>
              <a:off x="0" y="0"/>
              <a:ext cx="6224314" cy="2166502"/>
            </a:xfrm>
            <a:prstGeom prst="rightArrow">
              <a:avLst>
                <a:gd name="adj1" fmla="val 100000"/>
                <a:gd name="adj2" fmla="val 35619"/>
              </a:avLst>
            </a:prstGeom>
            <a:solidFill>
              <a:srgbClr val="4BAC3F"/>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235"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4BAC3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238" name="Group"/>
            <p:cNvGrpSpPr/>
            <p:nvPr/>
          </p:nvGrpSpPr>
          <p:grpSpPr>
            <a:xfrm>
              <a:off x="237607" y="61212"/>
              <a:ext cx="322002" cy="2044078"/>
              <a:chOff x="0" y="0"/>
              <a:chExt cx="322001" cy="2044077"/>
            </a:xfrm>
          </p:grpSpPr>
          <p:sp>
            <p:nvSpPr>
              <p:cNvPr id="236"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237"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239" name="June 2 - 16…"/>
            <p:cNvSpPr txBox="1"/>
            <p:nvPr/>
          </p:nvSpPr>
          <p:spPr>
            <a:xfrm>
              <a:off x="773960" y="339458"/>
              <a:ext cx="3508974"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dirty="0"/>
                <a:t>June </a:t>
              </a:r>
              <a:r>
                <a:rPr lang="en-US" altLang="zh-CN" dirty="0"/>
                <a:t>6</a:t>
              </a:r>
              <a:r>
                <a:rPr dirty="0"/>
                <a:t> </a:t>
              </a:r>
              <a:r>
                <a:rPr lang="en-US" dirty="0"/>
                <a:t>–</a:t>
              </a:r>
              <a:r>
                <a:rPr dirty="0"/>
                <a:t> </a:t>
              </a:r>
              <a:r>
                <a:rPr lang="en-US" altLang="zh-CN" dirty="0"/>
                <a:t>20</a:t>
              </a:r>
              <a:endParaRPr lang="en-US" dirty="0"/>
            </a:p>
            <a:p>
              <a:pPr marL="0" indent="0">
                <a:buSzTx/>
                <a:buNone/>
                <a:defRPr>
                  <a:solidFill>
                    <a:srgbClr val="FFFFFF"/>
                  </a:solidFill>
                </a:defRPr>
              </a:pPr>
              <a:r>
                <a:rPr lang="en-US" dirty="0"/>
                <a:t>Stage 2</a:t>
              </a:r>
            </a:p>
          </p:txBody>
        </p:sp>
        <p:sp>
          <p:nvSpPr>
            <p:cNvPr id="240" name="Read reviews from other reviewers (optional)…"/>
            <p:cNvSpPr txBox="1"/>
            <p:nvPr/>
          </p:nvSpPr>
          <p:spPr>
            <a:xfrm>
              <a:off x="6658040" y="161267"/>
              <a:ext cx="13210710" cy="19161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4BAC3F"/>
                  </a:solidFill>
                </a:defRPr>
              </a:pPr>
              <a:r>
                <a:t>Read reviews from other reviewers (optional)</a:t>
              </a:r>
            </a:p>
            <a:p>
              <a:pPr marL="740833" indent="-740833">
                <a:buAutoNum type="arabicParenR"/>
                <a:defRPr>
                  <a:solidFill>
                    <a:srgbClr val="4BAC3F"/>
                  </a:solidFill>
                </a:defRPr>
              </a:pPr>
              <a:r>
                <a:t>Modify your ranks and comments as needed (optional)</a:t>
              </a:r>
            </a:p>
          </p:txBody>
        </p:sp>
      </p:grpSp>
      <p:grpSp>
        <p:nvGrpSpPr>
          <p:cNvPr id="249" name="Group"/>
          <p:cNvGrpSpPr/>
          <p:nvPr/>
        </p:nvGrpSpPr>
        <p:grpSpPr>
          <a:xfrm>
            <a:off x="734553" y="5594343"/>
            <a:ext cx="22914895" cy="2166504"/>
            <a:chOff x="0" y="0"/>
            <a:chExt cx="22914893" cy="2166502"/>
          </a:xfrm>
        </p:grpSpPr>
        <p:sp>
          <p:nvSpPr>
            <p:cNvPr id="242" name="Arrow"/>
            <p:cNvSpPr/>
            <p:nvPr/>
          </p:nvSpPr>
          <p:spPr>
            <a:xfrm>
              <a:off x="0" y="0"/>
              <a:ext cx="6224314" cy="2166502"/>
            </a:xfrm>
            <a:prstGeom prst="rightArrow">
              <a:avLst>
                <a:gd name="adj1" fmla="val 100000"/>
                <a:gd name="adj2" fmla="val 35619"/>
              </a:avLst>
            </a:prstGeom>
            <a:solidFill>
              <a:srgbClr val="DF3062"/>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243"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DF3062"/>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246" name="Group"/>
            <p:cNvGrpSpPr/>
            <p:nvPr/>
          </p:nvGrpSpPr>
          <p:grpSpPr>
            <a:xfrm>
              <a:off x="237607" y="61212"/>
              <a:ext cx="322002" cy="2044078"/>
              <a:chOff x="0" y="0"/>
              <a:chExt cx="322001" cy="2044077"/>
            </a:xfrm>
          </p:grpSpPr>
          <p:sp>
            <p:nvSpPr>
              <p:cNvPr id="244"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245"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247" name="April 26…"/>
            <p:cNvSpPr txBox="1"/>
            <p:nvPr/>
          </p:nvSpPr>
          <p:spPr>
            <a:xfrm>
              <a:off x="773960" y="134263"/>
              <a:ext cx="4781758"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dirty="0"/>
                <a:t>April </a:t>
              </a:r>
              <a:r>
                <a:rPr lang="en-US" dirty="0"/>
                <a:t>30</a:t>
              </a:r>
              <a:endParaRPr dirty="0"/>
            </a:p>
            <a:p>
              <a:pPr marL="0" indent="0">
                <a:buSzTx/>
                <a:buNone/>
                <a:defRPr>
                  <a:solidFill>
                    <a:srgbClr val="FFFFFF"/>
                  </a:solidFill>
                </a:defRPr>
              </a:pPr>
              <a:r>
                <a:rPr dirty="0"/>
                <a:t>Expertise &amp; conflicts</a:t>
              </a:r>
            </a:p>
          </p:txBody>
        </p:sp>
        <p:sp>
          <p:nvSpPr>
            <p:cNvPr id="248" name="Reviewer specify scientific expertise in User Profile…"/>
            <p:cNvSpPr txBox="1"/>
            <p:nvPr/>
          </p:nvSpPr>
          <p:spPr>
            <a:xfrm>
              <a:off x="6658040" y="224767"/>
              <a:ext cx="13902606" cy="13065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DF3062"/>
                  </a:solidFill>
                </a:defRPr>
              </a:pPr>
              <a:r>
                <a:t>Reviewer specify scientific expertise in User Profile</a:t>
              </a:r>
            </a:p>
            <a:p>
              <a:pPr marL="740833" indent="-740833">
                <a:buAutoNum type="arabicParenR"/>
                <a:defRPr>
                  <a:solidFill>
                    <a:srgbClr val="DF3062"/>
                  </a:solidFill>
                </a:defRPr>
              </a:pPr>
              <a:r>
                <a:t>Reviewer provide list of conflicts of interest in User Profile</a:t>
              </a:r>
            </a:p>
          </p:txBody>
        </p:sp>
      </p:gr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I designates the reviewer"/>
          <p:cNvSpPr txBox="1">
            <a:spLocks noGrp="1"/>
          </p:cNvSpPr>
          <p:nvPr>
            <p:ph type="ctrTitle"/>
          </p:nvPr>
        </p:nvSpPr>
        <p:spPr>
          <a:prstGeom prst="rect">
            <a:avLst/>
          </a:prstGeom>
        </p:spPr>
        <p:txBody>
          <a:bodyPr/>
          <a:lstStyle>
            <a:lvl1pPr defTabSz="2292038">
              <a:defRPr sz="9024" spc="-180"/>
            </a:lvl1pPr>
          </a:lstStyle>
          <a:p>
            <a:r>
              <a:t>PI designates the reviewer</a:t>
            </a:r>
          </a:p>
        </p:txBody>
      </p:sp>
      <p:pic>
        <p:nvPicPr>
          <p:cNvPr id="252" name="Screen Shot 2022-01-23 at 2.14.57 PM.png" descr="Screen Shot 2022-01-23 at 2.14.57 PM.png"/>
          <p:cNvPicPr>
            <a:picLocks noChangeAspect="1"/>
          </p:cNvPicPr>
          <p:nvPr/>
        </p:nvPicPr>
        <p:blipFill>
          <a:blip r:embed="rId2"/>
          <a:srcRect b="2524"/>
          <a:stretch>
            <a:fillRect/>
          </a:stretch>
        </p:blipFill>
        <p:spPr>
          <a:xfrm>
            <a:off x="113800" y="5307943"/>
            <a:ext cx="23728952" cy="6111028"/>
          </a:xfrm>
          <a:prstGeom prst="rect">
            <a:avLst/>
          </a:prstGeom>
          <a:ln w="12700">
            <a:miter lim="400000"/>
          </a:ln>
        </p:spPr>
      </p:pic>
      <p:sp>
        <p:nvSpPr>
          <p:cNvPr id="253" name="Student PIs can be reviewers, but need to specify a mentor who will assist in the review."/>
          <p:cNvSpPr txBox="1"/>
          <p:nvPr/>
        </p:nvSpPr>
        <p:spPr>
          <a:xfrm>
            <a:off x="1889227" y="12305600"/>
            <a:ext cx="22356068" cy="747777"/>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Student PIs can be reviewers, but need to specify a mentor who will assist in the review.</a:t>
            </a:r>
          </a:p>
        </p:txBody>
      </p:sp>
      <p:pic>
        <p:nvPicPr>
          <p:cNvPr id="254" name="5f2425097c6de62144066da8f37d00cf.png" descr="5f2425097c6de62144066da8f37d00cf.png"/>
          <p:cNvPicPr>
            <a:picLocks noChangeAspect="1"/>
          </p:cNvPicPr>
          <p:nvPr/>
        </p:nvPicPr>
        <p:blipFill>
          <a:blip r:embed="rId3"/>
          <a:stretch>
            <a:fillRect/>
          </a:stretch>
        </p:blipFill>
        <p:spPr>
          <a:xfrm>
            <a:off x="113304" y="11836912"/>
            <a:ext cx="1685153" cy="1685153"/>
          </a:xfrm>
          <a:prstGeom prst="rect">
            <a:avLst/>
          </a:prstGeom>
          <a:ln w="12700">
            <a:miter lim="400000"/>
          </a:ln>
        </p:spPr>
      </p:pic>
      <p:grpSp>
        <p:nvGrpSpPr>
          <p:cNvPr id="262" name="Group"/>
          <p:cNvGrpSpPr/>
          <p:nvPr/>
        </p:nvGrpSpPr>
        <p:grpSpPr>
          <a:xfrm>
            <a:off x="734553" y="2806700"/>
            <a:ext cx="22914895" cy="2166503"/>
            <a:chOff x="0" y="0"/>
            <a:chExt cx="22914893" cy="2166502"/>
          </a:xfrm>
        </p:grpSpPr>
        <p:sp>
          <p:nvSpPr>
            <p:cNvPr id="255" name="Arrow"/>
            <p:cNvSpPr/>
            <p:nvPr/>
          </p:nvSpPr>
          <p:spPr>
            <a:xfrm>
              <a:off x="0" y="0"/>
              <a:ext cx="6224314" cy="2166502"/>
            </a:xfrm>
            <a:prstGeom prst="rightArrow">
              <a:avLst>
                <a:gd name="adj1" fmla="val 100000"/>
                <a:gd name="adj2" fmla="val 35619"/>
              </a:avLst>
            </a:prstGeom>
            <a:solidFill>
              <a:srgbClr val="11ABC1"/>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256"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11ABC1"/>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259" name="Group"/>
            <p:cNvGrpSpPr/>
            <p:nvPr/>
          </p:nvGrpSpPr>
          <p:grpSpPr>
            <a:xfrm>
              <a:off x="237607" y="61212"/>
              <a:ext cx="322002" cy="2044078"/>
              <a:chOff x="0" y="0"/>
              <a:chExt cx="322001" cy="2044077"/>
            </a:xfrm>
          </p:grpSpPr>
          <p:sp>
            <p:nvSpPr>
              <p:cNvPr id="257"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258"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260" name="April 21…"/>
            <p:cNvSpPr txBox="1"/>
            <p:nvPr/>
          </p:nvSpPr>
          <p:spPr>
            <a:xfrm>
              <a:off x="773960" y="134263"/>
              <a:ext cx="4238340"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dirty="0"/>
                <a:t>April 2</a:t>
              </a:r>
              <a:r>
                <a:rPr lang="en-US" altLang="zh-CN" dirty="0"/>
                <a:t>5</a:t>
              </a:r>
              <a:endParaRPr dirty="0"/>
            </a:p>
            <a:p>
              <a:pPr marL="0" indent="0">
                <a:buSzTx/>
                <a:buNone/>
                <a:defRPr>
                  <a:solidFill>
                    <a:srgbClr val="FFFFFF"/>
                  </a:solidFill>
                </a:defRPr>
              </a:pPr>
              <a:r>
                <a:rPr dirty="0"/>
                <a:t>Proposal deadline</a:t>
              </a:r>
            </a:p>
          </p:txBody>
        </p:sp>
        <p:sp>
          <p:nvSpPr>
            <p:cNvPr id="261" name="Proposal PI  designates the reviewer in Observing Tool (OT)"/>
            <p:cNvSpPr txBox="1"/>
            <p:nvPr/>
          </p:nvSpPr>
          <p:spPr>
            <a:xfrm>
              <a:off x="6658040" y="161267"/>
              <a:ext cx="14082844" cy="6969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11ABC1"/>
                  </a:solidFill>
                </a:defRPr>
              </a:pPr>
              <a:r>
                <a:t>Proposal PI</a:t>
              </a:r>
              <a:r>
                <a:rPr sz="1200"/>
                <a:t>  </a:t>
              </a:r>
              <a:r>
                <a:t>designates the reviewer in Observing Tool (OT)</a:t>
              </a:r>
            </a:p>
          </p:txBody>
        </p:sp>
      </p:gr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Reviewer expertise"/>
          <p:cNvSpPr txBox="1">
            <a:spLocks noGrp="1"/>
          </p:cNvSpPr>
          <p:nvPr>
            <p:ph type="ctrTitle"/>
          </p:nvPr>
        </p:nvSpPr>
        <p:spPr>
          <a:prstGeom prst="rect">
            <a:avLst/>
          </a:prstGeom>
        </p:spPr>
        <p:txBody>
          <a:bodyPr/>
          <a:lstStyle>
            <a:lvl1pPr defTabSz="2292038">
              <a:defRPr sz="9024" spc="-180"/>
            </a:lvl1pPr>
          </a:lstStyle>
          <a:p>
            <a:r>
              <a:rPr dirty="0"/>
              <a:t>Reviewer expertise</a:t>
            </a:r>
          </a:p>
        </p:txBody>
      </p:sp>
      <p:sp>
        <p:nvSpPr>
          <p:cNvPr id="265" name="Log in to the ALMA Science Portal…"/>
          <p:cNvSpPr txBox="1"/>
          <p:nvPr/>
        </p:nvSpPr>
        <p:spPr>
          <a:xfrm>
            <a:off x="13744582" y="6962594"/>
            <a:ext cx="9952680" cy="4220655"/>
          </a:xfrm>
          <a:prstGeom prst="rect">
            <a:avLst/>
          </a:prstGeom>
          <a:solidFill>
            <a:srgbClr val="EBEBEB"/>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546100" indent="-546100" defTabSz="2096971">
              <a:lnSpc>
                <a:spcPct val="90000"/>
              </a:lnSpc>
              <a:spcBef>
                <a:spcPts val="3800"/>
              </a:spcBef>
              <a:buAutoNum type="arabicParenR"/>
              <a:defRPr sz="3010"/>
            </a:pPr>
            <a:r>
              <a:t>Log in to the ALMA Science Portal</a:t>
            </a:r>
          </a:p>
          <a:p>
            <a:pPr marL="546100" indent="-546100" defTabSz="2096971">
              <a:lnSpc>
                <a:spcPct val="90000"/>
              </a:lnSpc>
              <a:spcBef>
                <a:spcPts val="3800"/>
              </a:spcBef>
              <a:buAutoNum type="arabicParenR"/>
              <a:defRPr sz="3010"/>
            </a:pPr>
            <a:r>
              <a:t>Edit your User Profile</a:t>
            </a:r>
          </a:p>
          <a:p>
            <a:pPr marL="546100" indent="-546100" defTabSz="2096971">
              <a:lnSpc>
                <a:spcPct val="90000"/>
              </a:lnSpc>
              <a:spcBef>
                <a:spcPts val="3800"/>
              </a:spcBef>
              <a:buAutoNum type="arabicParenR"/>
              <a:defRPr sz="3010"/>
            </a:pPr>
            <a:r>
              <a:t>Go to the </a:t>
            </a:r>
            <a:r>
              <a:rPr b="1"/>
              <a:t>Expertise</a:t>
            </a:r>
            <a:r>
              <a:t> tab</a:t>
            </a:r>
          </a:p>
          <a:p>
            <a:pPr marL="546100" indent="-546100" defTabSz="2096971">
              <a:lnSpc>
                <a:spcPct val="90000"/>
              </a:lnSpc>
              <a:spcBef>
                <a:spcPts val="3800"/>
              </a:spcBef>
              <a:buAutoNum type="arabicParenR"/>
              <a:defRPr sz="3010"/>
            </a:pPr>
            <a:r>
              <a:t>Select keywords that match your scientific expertise</a:t>
            </a:r>
          </a:p>
          <a:p>
            <a:pPr marL="546100" indent="-546100" defTabSz="2096971">
              <a:lnSpc>
                <a:spcPct val="90000"/>
              </a:lnSpc>
              <a:spcBef>
                <a:spcPts val="3800"/>
              </a:spcBef>
              <a:buAutoNum type="arabicParenR"/>
              <a:defRPr sz="3010"/>
            </a:pPr>
            <a:r>
              <a:t>Go to the </a:t>
            </a:r>
            <a:r>
              <a:rPr b="1"/>
              <a:t>Confirm</a:t>
            </a:r>
            <a:r>
              <a:t> tab to save</a:t>
            </a:r>
          </a:p>
        </p:txBody>
      </p:sp>
      <p:pic>
        <p:nvPicPr>
          <p:cNvPr id="266" name="Screen Shot 2022-02-01 at 12.19.53 PM.png" descr="Screen Shot 2022-02-01 at 12.19.53 PM.png"/>
          <p:cNvPicPr>
            <a:picLocks noChangeAspect="1"/>
          </p:cNvPicPr>
          <p:nvPr/>
        </p:nvPicPr>
        <p:blipFill>
          <a:blip r:embed="rId2"/>
          <a:stretch>
            <a:fillRect/>
          </a:stretch>
        </p:blipFill>
        <p:spPr>
          <a:xfrm>
            <a:off x="38398" y="5163325"/>
            <a:ext cx="13220701" cy="8166101"/>
          </a:xfrm>
          <a:prstGeom prst="rect">
            <a:avLst/>
          </a:prstGeom>
          <a:ln w="12700">
            <a:miter lim="400000"/>
          </a:ln>
        </p:spPr>
      </p:pic>
      <p:grpSp>
        <p:nvGrpSpPr>
          <p:cNvPr id="274" name="Group"/>
          <p:cNvGrpSpPr/>
          <p:nvPr/>
        </p:nvGrpSpPr>
        <p:grpSpPr>
          <a:xfrm>
            <a:off x="734553" y="2806700"/>
            <a:ext cx="22914895" cy="2166503"/>
            <a:chOff x="0" y="0"/>
            <a:chExt cx="22914893" cy="2166502"/>
          </a:xfrm>
        </p:grpSpPr>
        <p:sp>
          <p:nvSpPr>
            <p:cNvPr id="267" name="Arrow"/>
            <p:cNvSpPr/>
            <p:nvPr/>
          </p:nvSpPr>
          <p:spPr>
            <a:xfrm>
              <a:off x="0" y="0"/>
              <a:ext cx="6224314" cy="2166502"/>
            </a:xfrm>
            <a:prstGeom prst="rightArrow">
              <a:avLst>
                <a:gd name="adj1" fmla="val 100000"/>
                <a:gd name="adj2" fmla="val 35619"/>
              </a:avLst>
            </a:prstGeom>
            <a:solidFill>
              <a:srgbClr val="DF3062"/>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268"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DF3062"/>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271" name="Group"/>
            <p:cNvGrpSpPr/>
            <p:nvPr/>
          </p:nvGrpSpPr>
          <p:grpSpPr>
            <a:xfrm>
              <a:off x="237607" y="61212"/>
              <a:ext cx="322002" cy="2044078"/>
              <a:chOff x="0" y="0"/>
              <a:chExt cx="322001" cy="2044077"/>
            </a:xfrm>
          </p:grpSpPr>
          <p:sp>
            <p:nvSpPr>
              <p:cNvPr id="269"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270"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272" name="April 26…"/>
            <p:cNvSpPr txBox="1"/>
            <p:nvPr/>
          </p:nvSpPr>
          <p:spPr>
            <a:xfrm>
              <a:off x="773960" y="134263"/>
              <a:ext cx="4781758"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dirty="0"/>
                <a:t>April </a:t>
              </a:r>
              <a:r>
                <a:rPr lang="en-US" dirty="0"/>
                <a:t>30</a:t>
              </a:r>
              <a:endParaRPr dirty="0"/>
            </a:p>
            <a:p>
              <a:pPr marL="0" indent="0">
                <a:buSzTx/>
                <a:buNone/>
                <a:defRPr>
                  <a:solidFill>
                    <a:srgbClr val="FFFFFF"/>
                  </a:solidFill>
                </a:defRPr>
              </a:pPr>
              <a:r>
                <a:rPr dirty="0"/>
                <a:t>Expertise &amp; conflicts</a:t>
              </a:r>
            </a:p>
          </p:txBody>
        </p:sp>
        <p:sp>
          <p:nvSpPr>
            <p:cNvPr id="273" name="Reviewer specify scientific expertise in User Profile…"/>
            <p:cNvSpPr txBox="1"/>
            <p:nvPr/>
          </p:nvSpPr>
          <p:spPr>
            <a:xfrm>
              <a:off x="6658040" y="224767"/>
              <a:ext cx="13902606" cy="13065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DF3062"/>
                  </a:solidFill>
                </a:defRPr>
              </a:pPr>
              <a:r>
                <a:t>Reviewer specify scientific expertise in User Profile</a:t>
              </a:r>
            </a:p>
            <a:p>
              <a:pPr marL="740833" indent="-740833">
                <a:buAutoNum type="arabicParenR"/>
                <a:defRPr>
                  <a:solidFill>
                    <a:srgbClr val="DF3062"/>
                  </a:solidFill>
                </a:defRPr>
              </a:pPr>
              <a:r>
                <a:t>Reviewer provide list of conflicts of interest in User Profile</a:t>
              </a:r>
            </a:p>
          </p:txBody>
        </p:sp>
      </p:gr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How the PHT uses keywords to assign proposals"/>
          <p:cNvSpPr txBox="1">
            <a:spLocks noGrp="1"/>
          </p:cNvSpPr>
          <p:nvPr>
            <p:ph type="ctrTitle"/>
          </p:nvPr>
        </p:nvSpPr>
        <p:spPr>
          <a:prstGeom prst="rect">
            <a:avLst/>
          </a:prstGeom>
        </p:spPr>
        <p:txBody>
          <a:bodyPr/>
          <a:lstStyle>
            <a:lvl1pPr defTabSz="1487386">
              <a:defRPr sz="5856" spc="-117"/>
            </a:lvl1pPr>
          </a:lstStyle>
          <a:p>
            <a:r>
              <a:t>How the PHT uses keywords to assign proposals</a:t>
            </a:r>
          </a:p>
        </p:txBody>
      </p:sp>
      <p:sp>
        <p:nvSpPr>
          <p:cNvPr id="277" name="Assign proposals with the same keyword as the reviewer’s selected keywords."/>
          <p:cNvSpPr txBox="1"/>
          <p:nvPr/>
        </p:nvSpPr>
        <p:spPr>
          <a:xfrm>
            <a:off x="5856148" y="3472750"/>
            <a:ext cx="17848581"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0" indent="0">
              <a:buSzTx/>
              <a:buNone/>
            </a:pPr>
            <a:r>
              <a:t>Assign proposals with the </a:t>
            </a:r>
            <a:r>
              <a:rPr u="sng"/>
              <a:t>same keyword</a:t>
            </a:r>
            <a:r>
              <a:t> as the reviewer’s selected keywords.</a:t>
            </a:r>
          </a:p>
        </p:txBody>
      </p:sp>
      <p:sp>
        <p:nvSpPr>
          <p:cNvPr id="278" name="Assign proposals in the same scientific category as the reviewer’s expertise."/>
          <p:cNvSpPr txBox="1"/>
          <p:nvPr/>
        </p:nvSpPr>
        <p:spPr>
          <a:xfrm>
            <a:off x="5856148" y="6040699"/>
            <a:ext cx="17340581"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pPr marL="0" indent="0">
              <a:buSzTx/>
              <a:buNone/>
            </a:pPr>
            <a:r>
              <a:t>Assign proposals in the </a:t>
            </a:r>
            <a:r>
              <a:rPr u="sng"/>
              <a:t>same scientific category</a:t>
            </a:r>
            <a:r>
              <a:t> as the reviewer’s expertise.</a:t>
            </a:r>
          </a:p>
        </p:txBody>
      </p:sp>
      <p:sp>
        <p:nvSpPr>
          <p:cNvPr id="279" name="Assign proposals in other scientific categories."/>
          <p:cNvSpPr txBox="1"/>
          <p:nvPr/>
        </p:nvSpPr>
        <p:spPr>
          <a:xfrm>
            <a:off x="5856148" y="8608648"/>
            <a:ext cx="10670033" cy="69697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t>Assign proposals in other scientific categories.</a:t>
            </a:r>
          </a:p>
        </p:txBody>
      </p:sp>
      <p:sp>
        <p:nvSpPr>
          <p:cNvPr id="280" name="If a reviewer does not specify their expertise, the keywords of their proposal will be used."/>
          <p:cNvSpPr txBox="1"/>
          <p:nvPr/>
        </p:nvSpPr>
        <p:spPr>
          <a:xfrm>
            <a:off x="1889227" y="12305600"/>
            <a:ext cx="22356068" cy="747777"/>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If a reviewer does not specify their expertise, the keywords of their proposal will be used.</a:t>
            </a:r>
          </a:p>
        </p:txBody>
      </p:sp>
      <p:pic>
        <p:nvPicPr>
          <p:cNvPr id="281" name="5f2425097c6de62144066da8f37d00cf.png" descr="5f2425097c6de62144066da8f37d00cf.png"/>
          <p:cNvPicPr>
            <a:picLocks noChangeAspect="1"/>
          </p:cNvPicPr>
          <p:nvPr/>
        </p:nvPicPr>
        <p:blipFill>
          <a:blip r:embed="rId2"/>
          <a:stretch>
            <a:fillRect/>
          </a:stretch>
        </p:blipFill>
        <p:spPr>
          <a:xfrm>
            <a:off x="113304" y="11836912"/>
            <a:ext cx="1685153" cy="1685153"/>
          </a:xfrm>
          <a:prstGeom prst="rect">
            <a:avLst/>
          </a:prstGeom>
          <a:ln w="12700">
            <a:miter lim="400000"/>
          </a:ln>
        </p:spPr>
      </p:pic>
      <p:sp>
        <p:nvSpPr>
          <p:cNvPr id="282" name="Priority #1"/>
          <p:cNvSpPr/>
          <p:nvPr/>
        </p:nvSpPr>
        <p:spPr>
          <a:xfrm>
            <a:off x="216213" y="3186238"/>
            <a:ext cx="5073786" cy="1270001"/>
          </a:xfrm>
          <a:prstGeom prst="roundRect">
            <a:avLst>
              <a:gd name="adj" fmla="val 50000"/>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0" indent="0" algn="ctr" defTabSz="825500">
              <a:buSzTx/>
              <a:buNone/>
              <a:defRPr sz="5000" b="1">
                <a:solidFill>
                  <a:srgbClr val="FFFFFF"/>
                </a:solidFill>
              </a:defRPr>
            </a:lvl1pPr>
          </a:lstStyle>
          <a:p>
            <a:r>
              <a:t>Priority #1</a:t>
            </a:r>
          </a:p>
        </p:txBody>
      </p:sp>
      <p:sp>
        <p:nvSpPr>
          <p:cNvPr id="283" name="Priority #3"/>
          <p:cNvSpPr/>
          <p:nvPr/>
        </p:nvSpPr>
        <p:spPr>
          <a:xfrm>
            <a:off x="216213" y="8322136"/>
            <a:ext cx="5073786" cy="1270001"/>
          </a:xfrm>
          <a:prstGeom prst="roundRect">
            <a:avLst>
              <a:gd name="adj" fmla="val 50000"/>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0" indent="0" algn="ctr" defTabSz="825500">
              <a:buSzTx/>
              <a:buNone/>
              <a:defRPr sz="5000" b="1">
                <a:solidFill>
                  <a:srgbClr val="FFFFFF"/>
                </a:solidFill>
              </a:defRPr>
            </a:lvl1pPr>
          </a:lstStyle>
          <a:p>
            <a:r>
              <a:t>Priority #3</a:t>
            </a:r>
          </a:p>
        </p:txBody>
      </p:sp>
      <p:sp>
        <p:nvSpPr>
          <p:cNvPr id="284" name="Priority #2"/>
          <p:cNvSpPr/>
          <p:nvPr/>
        </p:nvSpPr>
        <p:spPr>
          <a:xfrm>
            <a:off x="216213" y="5754187"/>
            <a:ext cx="5073786" cy="1270001"/>
          </a:xfrm>
          <a:prstGeom prst="roundRect">
            <a:avLst>
              <a:gd name="adj" fmla="val 50000"/>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0" indent="0" algn="ctr" defTabSz="825500">
              <a:buSzTx/>
              <a:buNone/>
              <a:defRPr sz="5000" b="1">
                <a:solidFill>
                  <a:srgbClr val="FFFFFF"/>
                </a:solidFill>
              </a:defRPr>
            </a:lvl1pPr>
          </a:lstStyle>
          <a:p>
            <a:r>
              <a:t>Priority #2</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Reviewers can specify their conflicts of interest"/>
          <p:cNvSpPr txBox="1">
            <a:spLocks noGrp="1"/>
          </p:cNvSpPr>
          <p:nvPr>
            <p:ph type="ctrTitle"/>
          </p:nvPr>
        </p:nvSpPr>
        <p:spPr>
          <a:prstGeom prst="rect">
            <a:avLst/>
          </a:prstGeom>
        </p:spPr>
        <p:txBody>
          <a:bodyPr/>
          <a:lstStyle>
            <a:lvl1pPr defTabSz="1536153">
              <a:defRPr sz="6048" spc="-120"/>
            </a:lvl1pPr>
          </a:lstStyle>
          <a:p>
            <a:r>
              <a:t>Reviewers can specify their conflicts of interest</a:t>
            </a:r>
          </a:p>
        </p:txBody>
      </p:sp>
      <p:sp>
        <p:nvSpPr>
          <p:cNvPr id="287" name="Log in to the ALMA Science Portal…"/>
          <p:cNvSpPr txBox="1"/>
          <p:nvPr/>
        </p:nvSpPr>
        <p:spPr>
          <a:xfrm>
            <a:off x="13741400" y="6959600"/>
            <a:ext cx="9956800" cy="4216400"/>
          </a:xfrm>
          <a:prstGeom prst="rect">
            <a:avLst/>
          </a:prstGeom>
          <a:solidFill>
            <a:srgbClr val="EBEBEB"/>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p>
            <a:pPr marL="546100" indent="-546100" defTabSz="2096971">
              <a:lnSpc>
                <a:spcPct val="90000"/>
              </a:lnSpc>
              <a:spcBef>
                <a:spcPts val="3800"/>
              </a:spcBef>
              <a:buAutoNum type="arabicParenR"/>
              <a:defRPr sz="3010"/>
            </a:pPr>
            <a:r>
              <a:t>Log in to the ALMA Science Portal</a:t>
            </a:r>
          </a:p>
          <a:p>
            <a:pPr marL="546100" indent="-546100" defTabSz="2096971">
              <a:lnSpc>
                <a:spcPct val="90000"/>
              </a:lnSpc>
              <a:spcBef>
                <a:spcPts val="3800"/>
              </a:spcBef>
              <a:buAutoNum type="arabicParenR"/>
              <a:defRPr sz="3010"/>
            </a:pPr>
            <a:r>
              <a:t>Edit your User Profile</a:t>
            </a:r>
          </a:p>
          <a:p>
            <a:pPr marL="546100" indent="-546100" defTabSz="2096971">
              <a:lnSpc>
                <a:spcPct val="90000"/>
              </a:lnSpc>
              <a:spcBef>
                <a:spcPts val="3800"/>
              </a:spcBef>
              <a:buAutoNum type="arabicParenR"/>
              <a:defRPr sz="3010"/>
            </a:pPr>
            <a:r>
              <a:t>Go to the </a:t>
            </a:r>
            <a:r>
              <a:rPr b="1"/>
              <a:t>Conflicts of Interest</a:t>
            </a:r>
            <a:r>
              <a:t> tab</a:t>
            </a:r>
          </a:p>
          <a:p>
            <a:pPr marL="546100" indent="-546100" defTabSz="2096971">
              <a:lnSpc>
                <a:spcPct val="90000"/>
              </a:lnSpc>
              <a:spcBef>
                <a:spcPts val="3800"/>
              </a:spcBef>
              <a:buAutoNum type="arabicParenR"/>
              <a:defRPr sz="3010"/>
            </a:pPr>
            <a:r>
              <a:t>Identify ALMA users for which you have a conflict</a:t>
            </a:r>
          </a:p>
          <a:p>
            <a:pPr marL="546100" indent="-546100" defTabSz="2096971">
              <a:lnSpc>
                <a:spcPct val="90000"/>
              </a:lnSpc>
              <a:spcBef>
                <a:spcPts val="3800"/>
              </a:spcBef>
              <a:buAutoNum type="arabicParenR"/>
              <a:defRPr sz="3010"/>
            </a:pPr>
            <a:r>
              <a:t>Go to the </a:t>
            </a:r>
            <a:r>
              <a:rPr b="1"/>
              <a:t>Confirm</a:t>
            </a:r>
            <a:r>
              <a:t> tab to save</a:t>
            </a:r>
          </a:p>
        </p:txBody>
      </p:sp>
      <p:pic>
        <p:nvPicPr>
          <p:cNvPr id="288" name="Image" descr="Image"/>
          <p:cNvPicPr>
            <a:picLocks noChangeAspect="1"/>
          </p:cNvPicPr>
          <p:nvPr/>
        </p:nvPicPr>
        <p:blipFill>
          <a:blip r:embed="rId2"/>
          <a:stretch>
            <a:fillRect/>
          </a:stretch>
        </p:blipFill>
        <p:spPr>
          <a:xfrm>
            <a:off x="178441" y="5266036"/>
            <a:ext cx="11644350" cy="8217996"/>
          </a:xfrm>
          <a:prstGeom prst="rect">
            <a:avLst/>
          </a:prstGeom>
          <a:ln w="12700">
            <a:miter lim="400000"/>
          </a:ln>
        </p:spPr>
      </p:pic>
      <p:pic>
        <p:nvPicPr>
          <p:cNvPr id="289" name="Screen Shot 2022-02-01 at 12.19.53 PM.png" descr="Screen Shot 2022-02-01 at 12.19.53 PM.png"/>
          <p:cNvPicPr>
            <a:picLocks noChangeAspect="1"/>
          </p:cNvPicPr>
          <p:nvPr/>
        </p:nvPicPr>
        <p:blipFill>
          <a:blip r:embed="rId3"/>
          <a:srcRect l="78531" t="6009" r="989" b="86955"/>
          <a:stretch>
            <a:fillRect/>
          </a:stretch>
        </p:blipFill>
        <p:spPr>
          <a:xfrm>
            <a:off x="9085695" y="5768168"/>
            <a:ext cx="2707352" cy="574472"/>
          </a:xfrm>
          <a:prstGeom prst="rect">
            <a:avLst/>
          </a:prstGeom>
          <a:ln w="12700">
            <a:miter lim="400000"/>
          </a:ln>
        </p:spPr>
      </p:pic>
      <p:grpSp>
        <p:nvGrpSpPr>
          <p:cNvPr id="297" name="Group"/>
          <p:cNvGrpSpPr/>
          <p:nvPr/>
        </p:nvGrpSpPr>
        <p:grpSpPr>
          <a:xfrm>
            <a:off x="734553" y="2806700"/>
            <a:ext cx="22914895" cy="2166503"/>
            <a:chOff x="0" y="0"/>
            <a:chExt cx="22914893" cy="2166502"/>
          </a:xfrm>
        </p:grpSpPr>
        <p:sp>
          <p:nvSpPr>
            <p:cNvPr id="290" name="Arrow"/>
            <p:cNvSpPr/>
            <p:nvPr/>
          </p:nvSpPr>
          <p:spPr>
            <a:xfrm>
              <a:off x="0" y="0"/>
              <a:ext cx="6224314" cy="2166502"/>
            </a:xfrm>
            <a:prstGeom prst="rightArrow">
              <a:avLst>
                <a:gd name="adj1" fmla="val 100000"/>
                <a:gd name="adj2" fmla="val 35619"/>
              </a:avLst>
            </a:prstGeom>
            <a:solidFill>
              <a:srgbClr val="DF3062"/>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291"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DF3062"/>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294" name="Group"/>
            <p:cNvGrpSpPr/>
            <p:nvPr/>
          </p:nvGrpSpPr>
          <p:grpSpPr>
            <a:xfrm>
              <a:off x="237607" y="61212"/>
              <a:ext cx="322002" cy="2044078"/>
              <a:chOff x="0" y="0"/>
              <a:chExt cx="322001" cy="2044077"/>
            </a:xfrm>
          </p:grpSpPr>
          <p:sp>
            <p:nvSpPr>
              <p:cNvPr id="292"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293"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295" name="April 26…"/>
            <p:cNvSpPr txBox="1"/>
            <p:nvPr/>
          </p:nvSpPr>
          <p:spPr>
            <a:xfrm>
              <a:off x="773960" y="134263"/>
              <a:ext cx="4781758"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dirty="0"/>
                <a:t>April </a:t>
              </a:r>
              <a:r>
                <a:rPr lang="en-US" dirty="0"/>
                <a:t>30</a:t>
              </a:r>
              <a:endParaRPr dirty="0"/>
            </a:p>
            <a:p>
              <a:pPr marL="0" indent="0">
                <a:buSzTx/>
                <a:buNone/>
                <a:defRPr>
                  <a:solidFill>
                    <a:srgbClr val="FFFFFF"/>
                  </a:solidFill>
                </a:defRPr>
              </a:pPr>
              <a:r>
                <a:rPr dirty="0"/>
                <a:t>Expertise &amp; conflicts</a:t>
              </a:r>
            </a:p>
          </p:txBody>
        </p:sp>
        <p:sp>
          <p:nvSpPr>
            <p:cNvPr id="296" name="Reviewer specify scientific expertise in User Profile…"/>
            <p:cNvSpPr txBox="1"/>
            <p:nvPr/>
          </p:nvSpPr>
          <p:spPr>
            <a:xfrm>
              <a:off x="6658040" y="224767"/>
              <a:ext cx="13902606" cy="13065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DF3062"/>
                  </a:solidFill>
                </a:defRPr>
              </a:pPr>
              <a:r>
                <a:t>Reviewer specify scientific expertise in User Profile</a:t>
              </a:r>
            </a:p>
            <a:p>
              <a:pPr marL="740833" indent="-740833">
                <a:buAutoNum type="arabicParenR"/>
                <a:defRPr>
                  <a:solidFill>
                    <a:srgbClr val="DF3062"/>
                  </a:solidFill>
                </a:defRPr>
              </a:pPr>
              <a:r>
                <a:t>Reviewer provide list of conflicts of interest in User Profile</a:t>
              </a: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What is considered a conflict of interest?"/>
          <p:cNvSpPr txBox="1">
            <a:spLocks noGrp="1"/>
          </p:cNvSpPr>
          <p:nvPr>
            <p:ph type="ctrTitle"/>
          </p:nvPr>
        </p:nvSpPr>
        <p:spPr>
          <a:prstGeom prst="rect">
            <a:avLst/>
          </a:prstGeom>
        </p:spPr>
        <p:txBody>
          <a:bodyPr/>
          <a:lstStyle>
            <a:lvl1pPr defTabSz="1804370">
              <a:defRPr sz="7104" spc="-142"/>
            </a:lvl1pPr>
          </a:lstStyle>
          <a:p>
            <a:r>
              <a:t>What is considered a conflict of interest?</a:t>
            </a:r>
          </a:p>
        </p:txBody>
      </p:sp>
      <p:sp>
        <p:nvSpPr>
          <p:cNvPr id="300" name="If a reviewer does not provide their conflicts, the PHT will determine conflicts based on the reviewer’s proposal history for the past three cycles."/>
          <p:cNvSpPr txBox="1"/>
          <p:nvPr/>
        </p:nvSpPr>
        <p:spPr>
          <a:xfrm>
            <a:off x="1889227" y="12030569"/>
            <a:ext cx="22356068" cy="1297840"/>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If a reviewer does not provide their conflicts, the PHT will determine conflicts based on the reviewer’s proposal history for the past three cycles.</a:t>
            </a:r>
          </a:p>
        </p:txBody>
      </p:sp>
      <p:pic>
        <p:nvPicPr>
          <p:cNvPr id="301" name="5f2425097c6de62144066da8f37d00cf.png" descr="5f2425097c6de62144066da8f37d00cf.png"/>
          <p:cNvPicPr>
            <a:picLocks noChangeAspect="1"/>
          </p:cNvPicPr>
          <p:nvPr/>
        </p:nvPicPr>
        <p:blipFill>
          <a:blip r:embed="rId3"/>
          <a:stretch>
            <a:fillRect/>
          </a:stretch>
        </p:blipFill>
        <p:spPr>
          <a:xfrm>
            <a:off x="113304" y="11836912"/>
            <a:ext cx="1685153" cy="1685153"/>
          </a:xfrm>
          <a:prstGeom prst="rect">
            <a:avLst/>
          </a:prstGeom>
          <a:ln w="12700">
            <a:miter lim="400000"/>
          </a:ln>
        </p:spPr>
      </p:pic>
      <p:sp>
        <p:nvSpPr>
          <p:cNvPr id="302" name="In general, a reviewer has a major conflict of interest when their personal or work interests would benefit if the proposal under review is accepted or rejected."/>
          <p:cNvSpPr txBox="1"/>
          <p:nvPr/>
        </p:nvSpPr>
        <p:spPr>
          <a:xfrm>
            <a:off x="2937557" y="3216608"/>
            <a:ext cx="20712044"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584200"/>
          </a:lstStyle>
          <a:p>
            <a:r>
              <a:t>In general, a reviewer has a major conflict of interest when their personal or work interests would benefit if the proposal under review is accepted or rejected.</a:t>
            </a:r>
          </a:p>
        </p:txBody>
      </p:sp>
      <p:sp>
        <p:nvSpPr>
          <p:cNvPr id="303" name="Close collaborators, which are defined as a substantial collaboration on three or more papers within the past three years or an active, substantial collaboration on a current project. Co-membership in a large team on its own does not constitute a conflic"/>
          <p:cNvSpPr txBox="1"/>
          <p:nvPr/>
        </p:nvSpPr>
        <p:spPr>
          <a:xfrm>
            <a:off x="2937557" y="5818069"/>
            <a:ext cx="20712044" cy="53197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584200" algn="just" defTabSz="457200">
              <a:spcBef>
                <a:spcPts val="700"/>
              </a:spcBef>
              <a:buFont typeface="Arial"/>
            </a:pPr>
            <a:r>
              <a:t>Close collaborators, which are defined as a </a:t>
            </a:r>
            <a:r>
              <a:rPr u="sng"/>
              <a:t>substantial</a:t>
            </a:r>
            <a:r>
              <a:t> collaboration on three or more papers within the past three years or an </a:t>
            </a:r>
            <a:r>
              <a:rPr u="sng"/>
              <a:t>active</a:t>
            </a:r>
            <a:r>
              <a:t>, </a:t>
            </a:r>
            <a:r>
              <a:rPr u="sng"/>
              <a:t>substantial</a:t>
            </a:r>
            <a:r>
              <a:t> collaboration on a current project. Co-membership in a large team on its own does not constitute a conflict of interest.</a:t>
            </a:r>
          </a:p>
          <a:p>
            <a:pPr marL="584200" algn="just" defTabSz="457200">
              <a:spcBef>
                <a:spcPts val="700"/>
              </a:spcBef>
              <a:buFont typeface="Arial"/>
            </a:pPr>
            <a:r>
              <a:t>Students and postdocs under supervision of the reviewer within the past three years</a:t>
            </a:r>
          </a:p>
          <a:p>
            <a:pPr marL="584200" algn="just" defTabSz="457200">
              <a:spcBef>
                <a:spcPts val="700"/>
              </a:spcBef>
              <a:buFont typeface="Arial"/>
            </a:pPr>
            <a:r>
              <a:t>A reviewer’s supervisor (for student and postdoc reviewers)</a:t>
            </a:r>
          </a:p>
          <a:p>
            <a:pPr marL="584200" algn="just" defTabSz="457200">
              <a:spcBef>
                <a:spcPts val="700"/>
              </a:spcBef>
              <a:buFont typeface="Arial"/>
            </a:pPr>
            <a:r>
              <a:t>Close personal ties (e.g., family member, partner) that are ALMA users</a:t>
            </a:r>
          </a:p>
          <a:p>
            <a:pPr marL="584200" algn="just" defTabSz="457200">
              <a:spcBef>
                <a:spcPts val="700"/>
              </a:spcBef>
              <a:buFont typeface="Arial"/>
            </a:pPr>
            <a:r>
              <a:t>Any other reason in which a reviewer believes a major conflict of interest exists</a:t>
            </a:r>
          </a:p>
        </p:txBody>
      </p:sp>
      <p:sp>
        <p:nvSpPr>
          <p:cNvPr id="304" name="Ballot"/>
          <p:cNvSpPr/>
          <p:nvPr/>
        </p:nvSpPr>
        <p:spPr>
          <a:xfrm>
            <a:off x="1291068" y="6119571"/>
            <a:ext cx="1067588" cy="142196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2342"/>
                </a:lnTo>
                <a:lnTo>
                  <a:pt x="18478" y="0"/>
                </a:lnTo>
                <a:lnTo>
                  <a:pt x="0" y="0"/>
                </a:lnTo>
                <a:close/>
                <a:moveTo>
                  <a:pt x="2780" y="2106"/>
                </a:moveTo>
                <a:lnTo>
                  <a:pt x="15405" y="2106"/>
                </a:lnTo>
                <a:lnTo>
                  <a:pt x="15405" y="4226"/>
                </a:lnTo>
                <a:lnTo>
                  <a:pt x="2780" y="4226"/>
                </a:lnTo>
                <a:lnTo>
                  <a:pt x="2780" y="2106"/>
                </a:lnTo>
                <a:close/>
                <a:moveTo>
                  <a:pt x="17628" y="2106"/>
                </a:moveTo>
                <a:cubicBezTo>
                  <a:pt x="18408" y="2106"/>
                  <a:pt x="19040" y="2581"/>
                  <a:pt x="19040" y="3166"/>
                </a:cubicBezTo>
                <a:cubicBezTo>
                  <a:pt x="19040" y="3751"/>
                  <a:pt x="18408" y="4226"/>
                  <a:pt x="17628" y="4226"/>
                </a:cubicBezTo>
                <a:cubicBezTo>
                  <a:pt x="16849" y="4226"/>
                  <a:pt x="16217" y="3751"/>
                  <a:pt x="16217" y="3166"/>
                </a:cubicBezTo>
                <a:cubicBezTo>
                  <a:pt x="16217" y="2581"/>
                  <a:pt x="16849" y="2106"/>
                  <a:pt x="17628" y="2106"/>
                </a:cubicBezTo>
                <a:close/>
                <a:moveTo>
                  <a:pt x="2780" y="5160"/>
                </a:moveTo>
                <a:lnTo>
                  <a:pt x="15405" y="5160"/>
                </a:lnTo>
                <a:lnTo>
                  <a:pt x="15405" y="7278"/>
                </a:lnTo>
                <a:lnTo>
                  <a:pt x="2780" y="7278"/>
                </a:lnTo>
                <a:lnTo>
                  <a:pt x="2780" y="5160"/>
                </a:lnTo>
                <a:close/>
                <a:moveTo>
                  <a:pt x="17628" y="5160"/>
                </a:moveTo>
                <a:cubicBezTo>
                  <a:pt x="18408" y="5160"/>
                  <a:pt x="19040" y="5635"/>
                  <a:pt x="19040" y="6220"/>
                </a:cubicBezTo>
                <a:cubicBezTo>
                  <a:pt x="19040" y="6805"/>
                  <a:pt x="18408" y="7278"/>
                  <a:pt x="17628" y="7278"/>
                </a:cubicBezTo>
                <a:cubicBezTo>
                  <a:pt x="16849" y="7278"/>
                  <a:pt x="16217" y="6805"/>
                  <a:pt x="16217" y="6220"/>
                </a:cubicBezTo>
                <a:cubicBezTo>
                  <a:pt x="16217" y="5635"/>
                  <a:pt x="16849" y="5160"/>
                  <a:pt x="17628" y="5160"/>
                </a:cubicBezTo>
                <a:close/>
                <a:moveTo>
                  <a:pt x="2780" y="8213"/>
                </a:moveTo>
                <a:lnTo>
                  <a:pt x="15405" y="8213"/>
                </a:lnTo>
                <a:lnTo>
                  <a:pt x="15405" y="10333"/>
                </a:lnTo>
                <a:lnTo>
                  <a:pt x="2780" y="10333"/>
                </a:lnTo>
                <a:lnTo>
                  <a:pt x="2780" y="8213"/>
                </a:lnTo>
                <a:close/>
                <a:moveTo>
                  <a:pt x="17628" y="8213"/>
                </a:moveTo>
                <a:cubicBezTo>
                  <a:pt x="18408" y="8213"/>
                  <a:pt x="19040" y="8688"/>
                  <a:pt x="19040" y="9273"/>
                </a:cubicBezTo>
                <a:cubicBezTo>
                  <a:pt x="19040" y="9858"/>
                  <a:pt x="18408" y="10333"/>
                  <a:pt x="17628" y="10333"/>
                </a:cubicBezTo>
                <a:cubicBezTo>
                  <a:pt x="16849" y="10333"/>
                  <a:pt x="16217" y="9858"/>
                  <a:pt x="16217" y="9273"/>
                </a:cubicBezTo>
                <a:cubicBezTo>
                  <a:pt x="16217" y="8688"/>
                  <a:pt x="16849" y="8213"/>
                  <a:pt x="17628" y="8213"/>
                </a:cubicBezTo>
                <a:close/>
                <a:moveTo>
                  <a:pt x="18404" y="8667"/>
                </a:moveTo>
                <a:cubicBezTo>
                  <a:pt x="18338" y="8670"/>
                  <a:pt x="18273" y="8694"/>
                  <a:pt x="18226" y="8735"/>
                </a:cubicBezTo>
                <a:lnTo>
                  <a:pt x="17325" y="9511"/>
                </a:lnTo>
                <a:lnTo>
                  <a:pt x="17026" y="9271"/>
                </a:lnTo>
                <a:cubicBezTo>
                  <a:pt x="16928" y="9193"/>
                  <a:pt x="16764" y="9189"/>
                  <a:pt x="16660" y="9263"/>
                </a:cubicBezTo>
                <a:cubicBezTo>
                  <a:pt x="16555" y="9336"/>
                  <a:pt x="16548" y="9459"/>
                  <a:pt x="16646" y="9538"/>
                </a:cubicBezTo>
                <a:lnTo>
                  <a:pt x="17143" y="9934"/>
                </a:lnTo>
                <a:cubicBezTo>
                  <a:pt x="17192" y="9974"/>
                  <a:pt x="17260" y="9997"/>
                  <a:pt x="17332" y="9997"/>
                </a:cubicBezTo>
                <a:cubicBezTo>
                  <a:pt x="17333" y="9997"/>
                  <a:pt x="17337" y="9997"/>
                  <a:pt x="17338" y="9997"/>
                </a:cubicBezTo>
                <a:cubicBezTo>
                  <a:pt x="17412" y="9996"/>
                  <a:pt x="17479" y="9971"/>
                  <a:pt x="17527" y="9929"/>
                </a:cubicBezTo>
                <a:lnTo>
                  <a:pt x="18617" y="8989"/>
                </a:lnTo>
                <a:cubicBezTo>
                  <a:pt x="18711" y="8908"/>
                  <a:pt x="18701" y="8785"/>
                  <a:pt x="18593" y="8714"/>
                </a:cubicBezTo>
                <a:cubicBezTo>
                  <a:pt x="18539" y="8679"/>
                  <a:pt x="18470" y="8664"/>
                  <a:pt x="18404" y="8667"/>
                </a:cubicBezTo>
                <a:close/>
                <a:moveTo>
                  <a:pt x="2780" y="11266"/>
                </a:moveTo>
                <a:lnTo>
                  <a:pt x="15405" y="11266"/>
                </a:lnTo>
                <a:lnTo>
                  <a:pt x="15405" y="13385"/>
                </a:lnTo>
                <a:lnTo>
                  <a:pt x="2780" y="13385"/>
                </a:lnTo>
                <a:lnTo>
                  <a:pt x="2780" y="11266"/>
                </a:lnTo>
                <a:close/>
                <a:moveTo>
                  <a:pt x="17628" y="11266"/>
                </a:moveTo>
                <a:cubicBezTo>
                  <a:pt x="18408" y="11266"/>
                  <a:pt x="19040" y="11740"/>
                  <a:pt x="19040" y="12325"/>
                </a:cubicBezTo>
                <a:cubicBezTo>
                  <a:pt x="19040" y="12911"/>
                  <a:pt x="18408" y="13385"/>
                  <a:pt x="17628" y="13385"/>
                </a:cubicBezTo>
                <a:cubicBezTo>
                  <a:pt x="16849" y="13385"/>
                  <a:pt x="16217" y="12911"/>
                  <a:pt x="16217" y="12325"/>
                </a:cubicBezTo>
                <a:cubicBezTo>
                  <a:pt x="16217" y="11740"/>
                  <a:pt x="16849" y="11266"/>
                  <a:pt x="17628" y="11266"/>
                </a:cubicBezTo>
                <a:close/>
                <a:moveTo>
                  <a:pt x="2780" y="14320"/>
                </a:moveTo>
                <a:lnTo>
                  <a:pt x="15405" y="14320"/>
                </a:lnTo>
                <a:lnTo>
                  <a:pt x="15405" y="16440"/>
                </a:lnTo>
                <a:lnTo>
                  <a:pt x="2780" y="16440"/>
                </a:lnTo>
                <a:lnTo>
                  <a:pt x="2780" y="14320"/>
                </a:lnTo>
                <a:close/>
                <a:moveTo>
                  <a:pt x="17628" y="14320"/>
                </a:moveTo>
                <a:cubicBezTo>
                  <a:pt x="18408" y="14320"/>
                  <a:pt x="19040" y="14795"/>
                  <a:pt x="19040" y="15380"/>
                </a:cubicBezTo>
                <a:cubicBezTo>
                  <a:pt x="19040" y="15965"/>
                  <a:pt x="18408" y="16440"/>
                  <a:pt x="17628" y="16440"/>
                </a:cubicBezTo>
                <a:cubicBezTo>
                  <a:pt x="16849" y="16440"/>
                  <a:pt x="16217" y="15965"/>
                  <a:pt x="16217" y="15380"/>
                </a:cubicBezTo>
                <a:cubicBezTo>
                  <a:pt x="16217" y="14795"/>
                  <a:pt x="16849" y="14320"/>
                  <a:pt x="17628" y="14320"/>
                </a:cubicBezTo>
                <a:close/>
                <a:moveTo>
                  <a:pt x="2780" y="17373"/>
                </a:moveTo>
                <a:lnTo>
                  <a:pt x="15405" y="17373"/>
                </a:lnTo>
                <a:lnTo>
                  <a:pt x="15405" y="19492"/>
                </a:lnTo>
                <a:lnTo>
                  <a:pt x="2780" y="19492"/>
                </a:lnTo>
                <a:lnTo>
                  <a:pt x="2780" y="17373"/>
                </a:lnTo>
                <a:close/>
                <a:moveTo>
                  <a:pt x="17628" y="17373"/>
                </a:moveTo>
                <a:cubicBezTo>
                  <a:pt x="18408" y="17373"/>
                  <a:pt x="19040" y="17847"/>
                  <a:pt x="19040" y="18433"/>
                </a:cubicBezTo>
                <a:cubicBezTo>
                  <a:pt x="19040" y="19018"/>
                  <a:pt x="18408" y="19492"/>
                  <a:pt x="17628" y="19492"/>
                </a:cubicBezTo>
                <a:cubicBezTo>
                  <a:pt x="16849" y="19492"/>
                  <a:pt x="16217" y="19018"/>
                  <a:pt x="16217" y="18433"/>
                </a:cubicBezTo>
                <a:cubicBezTo>
                  <a:pt x="16217" y="17847"/>
                  <a:pt x="16849" y="17373"/>
                  <a:pt x="17628" y="17373"/>
                </a:cubicBezTo>
                <a:close/>
              </a:path>
            </a:pathLst>
          </a:custGeom>
          <a:solidFill>
            <a:schemeClr val="accent1"/>
          </a:solidFill>
          <a:ln w="12700">
            <a:miter lim="400000"/>
          </a:ln>
        </p:spPr>
        <p:txBody>
          <a:bodyPr lIns="50800" tIns="50800" rIns="50800" bIns="50800" anchor="ct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305" name="Scales"/>
          <p:cNvSpPr/>
          <p:nvPr/>
        </p:nvSpPr>
        <p:spPr>
          <a:xfrm>
            <a:off x="897235" y="3073516"/>
            <a:ext cx="1822413" cy="15927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0226" y="0"/>
                  <a:pt x="9760" y="531"/>
                  <a:pt x="9760" y="1187"/>
                </a:cubicBezTo>
                <a:cubicBezTo>
                  <a:pt x="9760" y="1611"/>
                  <a:pt x="9955" y="1983"/>
                  <a:pt x="10246" y="2193"/>
                </a:cubicBezTo>
                <a:lnTo>
                  <a:pt x="10246" y="2956"/>
                </a:lnTo>
                <a:cubicBezTo>
                  <a:pt x="9939" y="3110"/>
                  <a:pt x="9689" y="3387"/>
                  <a:pt x="9546" y="3734"/>
                </a:cubicBezTo>
                <a:lnTo>
                  <a:pt x="2528" y="3734"/>
                </a:lnTo>
                <a:lnTo>
                  <a:pt x="2528" y="4844"/>
                </a:lnTo>
                <a:lnTo>
                  <a:pt x="3409" y="4844"/>
                </a:lnTo>
                <a:lnTo>
                  <a:pt x="845" y="13979"/>
                </a:lnTo>
                <a:lnTo>
                  <a:pt x="0" y="13979"/>
                </a:lnTo>
                <a:cubicBezTo>
                  <a:pt x="713" y="15444"/>
                  <a:pt x="2079" y="16435"/>
                  <a:pt x="3648" y="16435"/>
                </a:cubicBezTo>
                <a:cubicBezTo>
                  <a:pt x="5218" y="16435"/>
                  <a:pt x="6585" y="15444"/>
                  <a:pt x="7298" y="13979"/>
                </a:cubicBezTo>
                <a:lnTo>
                  <a:pt x="6453" y="13979"/>
                </a:lnTo>
                <a:lnTo>
                  <a:pt x="3888" y="4844"/>
                </a:lnTo>
                <a:lnTo>
                  <a:pt x="9469" y="4844"/>
                </a:lnTo>
                <a:cubicBezTo>
                  <a:pt x="9583" y="5301"/>
                  <a:pt x="9872" y="5673"/>
                  <a:pt x="10246" y="5860"/>
                </a:cubicBezTo>
                <a:lnTo>
                  <a:pt x="10246" y="10137"/>
                </a:lnTo>
                <a:lnTo>
                  <a:pt x="9447" y="13379"/>
                </a:lnTo>
                <a:lnTo>
                  <a:pt x="9447" y="19963"/>
                </a:lnTo>
                <a:lnTo>
                  <a:pt x="6460" y="19963"/>
                </a:lnTo>
                <a:cubicBezTo>
                  <a:pt x="6276" y="19963"/>
                  <a:pt x="6111" y="20093"/>
                  <a:pt x="6046" y="20289"/>
                </a:cubicBezTo>
                <a:lnTo>
                  <a:pt x="5613" y="21600"/>
                </a:lnTo>
                <a:lnTo>
                  <a:pt x="15987" y="21600"/>
                </a:lnTo>
                <a:lnTo>
                  <a:pt x="15552" y="20289"/>
                </a:lnTo>
                <a:cubicBezTo>
                  <a:pt x="15487" y="20093"/>
                  <a:pt x="15322" y="19963"/>
                  <a:pt x="15139" y="19963"/>
                </a:cubicBezTo>
                <a:lnTo>
                  <a:pt x="12153" y="19963"/>
                </a:lnTo>
                <a:lnTo>
                  <a:pt x="12153" y="13379"/>
                </a:lnTo>
                <a:lnTo>
                  <a:pt x="11354" y="10139"/>
                </a:lnTo>
                <a:lnTo>
                  <a:pt x="11354" y="5860"/>
                </a:lnTo>
                <a:cubicBezTo>
                  <a:pt x="11728" y="5673"/>
                  <a:pt x="12016" y="5302"/>
                  <a:pt x="12130" y="4846"/>
                </a:cubicBezTo>
                <a:lnTo>
                  <a:pt x="17710" y="4846"/>
                </a:lnTo>
                <a:lnTo>
                  <a:pt x="15147" y="13979"/>
                </a:lnTo>
                <a:lnTo>
                  <a:pt x="14302" y="13979"/>
                </a:lnTo>
                <a:cubicBezTo>
                  <a:pt x="15015" y="15444"/>
                  <a:pt x="16380" y="16435"/>
                  <a:pt x="17950" y="16435"/>
                </a:cubicBezTo>
                <a:cubicBezTo>
                  <a:pt x="19519" y="16435"/>
                  <a:pt x="20887" y="15444"/>
                  <a:pt x="21600" y="13979"/>
                </a:cubicBezTo>
                <a:lnTo>
                  <a:pt x="20753" y="13979"/>
                </a:lnTo>
                <a:lnTo>
                  <a:pt x="18190" y="4844"/>
                </a:lnTo>
                <a:lnTo>
                  <a:pt x="19072" y="4844"/>
                </a:lnTo>
                <a:lnTo>
                  <a:pt x="19072" y="3734"/>
                </a:lnTo>
                <a:lnTo>
                  <a:pt x="12052" y="3734"/>
                </a:lnTo>
                <a:cubicBezTo>
                  <a:pt x="11909" y="3388"/>
                  <a:pt x="11661" y="3110"/>
                  <a:pt x="11354" y="2956"/>
                </a:cubicBezTo>
                <a:lnTo>
                  <a:pt x="11354" y="2193"/>
                </a:lnTo>
                <a:cubicBezTo>
                  <a:pt x="11645" y="1983"/>
                  <a:pt x="11838" y="1611"/>
                  <a:pt x="11838" y="1187"/>
                </a:cubicBezTo>
                <a:cubicBezTo>
                  <a:pt x="11838" y="531"/>
                  <a:pt x="11374" y="0"/>
                  <a:pt x="10800" y="0"/>
                </a:cubicBezTo>
                <a:close/>
                <a:moveTo>
                  <a:pt x="3486" y="5791"/>
                </a:moveTo>
                <a:lnTo>
                  <a:pt x="3486" y="13979"/>
                </a:lnTo>
                <a:lnTo>
                  <a:pt x="1188" y="13979"/>
                </a:lnTo>
                <a:lnTo>
                  <a:pt x="3486" y="5791"/>
                </a:lnTo>
                <a:close/>
                <a:moveTo>
                  <a:pt x="3812" y="5791"/>
                </a:moveTo>
                <a:lnTo>
                  <a:pt x="6110" y="13979"/>
                </a:lnTo>
                <a:lnTo>
                  <a:pt x="3812" y="13979"/>
                </a:lnTo>
                <a:lnTo>
                  <a:pt x="3812" y="5791"/>
                </a:lnTo>
                <a:close/>
                <a:moveTo>
                  <a:pt x="17788" y="5791"/>
                </a:moveTo>
                <a:lnTo>
                  <a:pt x="17788" y="13979"/>
                </a:lnTo>
                <a:lnTo>
                  <a:pt x="15490" y="13979"/>
                </a:lnTo>
                <a:lnTo>
                  <a:pt x="17788" y="5791"/>
                </a:lnTo>
                <a:close/>
                <a:moveTo>
                  <a:pt x="18114" y="5791"/>
                </a:moveTo>
                <a:lnTo>
                  <a:pt x="20412" y="13979"/>
                </a:lnTo>
                <a:lnTo>
                  <a:pt x="18114" y="13979"/>
                </a:lnTo>
                <a:lnTo>
                  <a:pt x="18114" y="5791"/>
                </a:lnTo>
                <a:close/>
              </a:path>
            </a:pathLst>
          </a:custGeom>
          <a:solidFill>
            <a:schemeClr val="accent1"/>
          </a:solidFill>
          <a:ln w="12700">
            <a:miter lim="400000"/>
          </a:ln>
        </p:spPr>
        <p:txBody>
          <a:bodyPr lIns="50800" tIns="50800" rIns="50800" bIns="50800" anchor="ct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How does the PHT use the conflicts of interest?"/>
          <p:cNvSpPr txBox="1">
            <a:spLocks noGrp="1"/>
          </p:cNvSpPr>
          <p:nvPr>
            <p:ph type="ctrTitle"/>
          </p:nvPr>
        </p:nvSpPr>
        <p:spPr>
          <a:prstGeom prst="rect">
            <a:avLst/>
          </a:prstGeom>
        </p:spPr>
        <p:txBody>
          <a:bodyPr/>
          <a:lstStyle>
            <a:lvl1pPr defTabSz="1536153">
              <a:defRPr sz="6048" spc="-120"/>
            </a:lvl1pPr>
          </a:lstStyle>
          <a:p>
            <a:r>
              <a:t>How does the PHT use the conflicts of interest?</a:t>
            </a:r>
          </a:p>
        </p:txBody>
      </p:sp>
      <p:pic>
        <p:nvPicPr>
          <p:cNvPr id="310" name="thumbs-up-and-down-icons-blue-like-button-vector-26162672.jpg" descr="thumbs-up-and-down-icons-blue-like-button-vector-26162672.jpg"/>
          <p:cNvPicPr>
            <a:picLocks noChangeAspect="1"/>
          </p:cNvPicPr>
          <p:nvPr/>
        </p:nvPicPr>
        <p:blipFill>
          <a:blip r:embed="rId3"/>
          <a:srcRect t="23357" r="50462" b="31875"/>
          <a:stretch>
            <a:fillRect/>
          </a:stretch>
        </p:blipFill>
        <p:spPr>
          <a:xfrm>
            <a:off x="818833" y="2828695"/>
            <a:ext cx="1979374" cy="1931850"/>
          </a:xfrm>
          <a:prstGeom prst="rect">
            <a:avLst/>
          </a:prstGeom>
          <a:ln w="12700">
            <a:miter lim="400000"/>
          </a:ln>
        </p:spPr>
      </p:pic>
      <p:sp>
        <p:nvSpPr>
          <p:cNvPr id="311" name="The PHT will not assign reviewers a proposal in which a PI, co-PI, or co-I is in their list of conflicts of interest."/>
          <p:cNvSpPr txBox="1"/>
          <p:nvPr/>
        </p:nvSpPr>
        <p:spPr>
          <a:xfrm>
            <a:off x="3143812" y="3216608"/>
            <a:ext cx="20712044"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0" indent="0">
              <a:buSzTx/>
              <a:buNone/>
            </a:lvl1pPr>
          </a:lstStyle>
          <a:p>
            <a:r>
              <a:t>The PHT will not assign reviewers a proposal in which a PI, co-PI, or co-I is in their list of conflicts of interest.</a:t>
            </a:r>
          </a:p>
        </p:txBody>
      </p:sp>
      <p:sp>
        <p:nvSpPr>
          <p:cNvPr id="312" name="Reviewers can also declare conflicts of interest when they receive their proposal assignments."/>
          <p:cNvSpPr txBox="1"/>
          <p:nvPr/>
        </p:nvSpPr>
        <p:spPr>
          <a:xfrm>
            <a:off x="1889227" y="12305600"/>
            <a:ext cx="22356068" cy="747777"/>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Reviewers can also declare conflicts of interest when they receive their proposal assignments.</a:t>
            </a:r>
          </a:p>
        </p:txBody>
      </p:sp>
      <p:pic>
        <p:nvPicPr>
          <p:cNvPr id="313" name="5f2425097c6de62144066da8f37d00cf.png" descr="5f2425097c6de62144066da8f37d00cf.png"/>
          <p:cNvPicPr>
            <a:picLocks noChangeAspect="1"/>
          </p:cNvPicPr>
          <p:nvPr/>
        </p:nvPicPr>
        <p:blipFill>
          <a:blip r:embed="rId4"/>
          <a:stretch>
            <a:fillRect/>
          </a:stretch>
        </p:blipFill>
        <p:spPr>
          <a:xfrm>
            <a:off x="113304" y="11836912"/>
            <a:ext cx="1685153" cy="1685153"/>
          </a:xfrm>
          <a:prstGeom prst="rect">
            <a:avLst/>
          </a:prstGeom>
          <a:ln w="12700">
            <a:miter lim="400000"/>
          </a:ln>
        </p:spPr>
      </p:pic>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tage 1: Review assigned proposals"/>
          <p:cNvSpPr txBox="1">
            <a:spLocks noGrp="1"/>
          </p:cNvSpPr>
          <p:nvPr>
            <p:ph type="ctrTitle"/>
          </p:nvPr>
        </p:nvSpPr>
        <p:spPr>
          <a:prstGeom prst="rect">
            <a:avLst/>
          </a:prstGeom>
        </p:spPr>
        <p:txBody>
          <a:bodyPr/>
          <a:lstStyle>
            <a:lvl1pPr defTabSz="2023821">
              <a:defRPr sz="7968" spc="-159"/>
            </a:lvl1pPr>
          </a:lstStyle>
          <a:p>
            <a:r>
              <a:t>Stage 1: Review assigned proposals</a:t>
            </a:r>
          </a:p>
        </p:txBody>
      </p:sp>
      <p:sp>
        <p:nvSpPr>
          <p:cNvPr id="318" name="Declare any additional conflicts in your assigned proposals…"/>
          <p:cNvSpPr txBox="1"/>
          <p:nvPr/>
        </p:nvSpPr>
        <p:spPr>
          <a:xfrm>
            <a:off x="3348062" y="6319653"/>
            <a:ext cx="20712044"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marL="0" indent="0" algn="just" defTabSz="457200">
              <a:spcBef>
                <a:spcPts val="4500"/>
              </a:spcBef>
              <a:buSzTx/>
              <a:buFont typeface="Arial"/>
              <a:buNone/>
            </a:pPr>
            <a:r>
              <a:t>Declare any additional conflicts in your assigned proposals</a:t>
            </a:r>
          </a:p>
          <a:p>
            <a:pPr marL="1270000" indent="-635000" algn="just" defTabSz="457200">
              <a:spcBef>
                <a:spcPts val="700"/>
              </a:spcBef>
            </a:pPr>
            <a:r>
              <a:t>for example: observing the same object(s) with the same goals</a:t>
            </a:r>
          </a:p>
        </p:txBody>
      </p:sp>
      <p:sp>
        <p:nvSpPr>
          <p:cNvPr id="319" name="If you identify a conflict after you submitted your conflicts, contact the PHT to be assigned another proposal."/>
          <p:cNvSpPr txBox="1"/>
          <p:nvPr/>
        </p:nvSpPr>
        <p:spPr>
          <a:xfrm>
            <a:off x="1889227" y="12030569"/>
            <a:ext cx="22356068" cy="1297840"/>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If you identify a conflict after you submitted your conflicts, contact the PHT to be assigned another proposal.</a:t>
            </a:r>
          </a:p>
        </p:txBody>
      </p:sp>
      <p:pic>
        <p:nvPicPr>
          <p:cNvPr id="320" name="5f2425097c6de62144066da8f37d00cf.png" descr="5f2425097c6de62144066da8f37d00cf.png"/>
          <p:cNvPicPr>
            <a:picLocks noChangeAspect="1"/>
          </p:cNvPicPr>
          <p:nvPr/>
        </p:nvPicPr>
        <p:blipFill>
          <a:blip r:embed="rId3"/>
          <a:stretch>
            <a:fillRect/>
          </a:stretch>
        </p:blipFill>
        <p:spPr>
          <a:xfrm>
            <a:off x="113304" y="11836912"/>
            <a:ext cx="1685153" cy="1685153"/>
          </a:xfrm>
          <a:prstGeom prst="rect">
            <a:avLst/>
          </a:prstGeom>
          <a:ln w="12700">
            <a:miter lim="400000"/>
          </a:ln>
        </p:spPr>
      </p:pic>
      <p:pic>
        <p:nvPicPr>
          <p:cNvPr id="321" name="images.png" descr="images.png"/>
          <p:cNvPicPr>
            <a:picLocks noChangeAspect="1"/>
          </p:cNvPicPr>
          <p:nvPr/>
        </p:nvPicPr>
        <p:blipFill>
          <a:blip r:embed="rId4"/>
          <a:srcRect r="4287"/>
          <a:stretch>
            <a:fillRect/>
          </a:stretch>
        </p:blipFill>
        <p:spPr>
          <a:xfrm>
            <a:off x="698788" y="6015485"/>
            <a:ext cx="2423463" cy="1684951"/>
          </a:xfrm>
          <a:prstGeom prst="rect">
            <a:avLst/>
          </a:prstGeom>
          <a:ln w="12700">
            <a:miter lim="400000"/>
          </a:ln>
        </p:spPr>
      </p:pic>
      <p:grpSp>
        <p:nvGrpSpPr>
          <p:cNvPr id="329" name="Group"/>
          <p:cNvGrpSpPr/>
          <p:nvPr/>
        </p:nvGrpSpPr>
        <p:grpSpPr>
          <a:xfrm>
            <a:off x="734553" y="2806700"/>
            <a:ext cx="22914895" cy="2166503"/>
            <a:chOff x="0" y="0"/>
            <a:chExt cx="22914893" cy="2166502"/>
          </a:xfrm>
        </p:grpSpPr>
        <p:sp>
          <p:nvSpPr>
            <p:cNvPr id="322" name="Arrow"/>
            <p:cNvSpPr/>
            <p:nvPr/>
          </p:nvSpPr>
          <p:spPr>
            <a:xfrm>
              <a:off x="0" y="0"/>
              <a:ext cx="6224314" cy="2166502"/>
            </a:xfrm>
            <a:prstGeom prst="rightArrow">
              <a:avLst>
                <a:gd name="adj1" fmla="val 100000"/>
                <a:gd name="adj2" fmla="val 35619"/>
              </a:avLst>
            </a:prstGeom>
            <a:solidFill>
              <a:srgbClr val="F5B935"/>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323"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F5B935"/>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326" name="Group"/>
            <p:cNvGrpSpPr/>
            <p:nvPr/>
          </p:nvGrpSpPr>
          <p:grpSpPr>
            <a:xfrm>
              <a:off x="237607" y="61212"/>
              <a:ext cx="322002" cy="2044078"/>
              <a:chOff x="0" y="0"/>
              <a:chExt cx="322001" cy="2044077"/>
            </a:xfrm>
          </p:grpSpPr>
          <p:sp>
            <p:nvSpPr>
              <p:cNvPr id="324"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325"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327" name="May 4 - June 1…"/>
            <p:cNvSpPr txBox="1"/>
            <p:nvPr/>
          </p:nvSpPr>
          <p:spPr>
            <a:xfrm>
              <a:off x="773960" y="134263"/>
              <a:ext cx="4555734"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lang="en-US" dirty="0"/>
                <a:t>May 4 - June </a:t>
              </a:r>
              <a:r>
                <a:rPr lang="en-US" altLang="zh-CN" dirty="0"/>
                <a:t>5</a:t>
              </a:r>
              <a:endParaRPr lang="en-US" dirty="0"/>
            </a:p>
            <a:p>
              <a:pPr marL="0" indent="0">
                <a:buSzTx/>
                <a:buNone/>
                <a:defRPr>
                  <a:solidFill>
                    <a:srgbClr val="FFFFFF"/>
                  </a:solidFill>
                </a:defRPr>
              </a:pPr>
              <a:r>
                <a:rPr lang="en-US" dirty="0"/>
                <a:t>Stage 1</a:t>
              </a:r>
            </a:p>
          </p:txBody>
        </p:sp>
        <p:sp>
          <p:nvSpPr>
            <p:cNvPr id="328" name="Declare any conflicts of interest in assigned proposals by May 11…"/>
            <p:cNvSpPr txBox="1"/>
            <p:nvPr/>
          </p:nvSpPr>
          <p:spPr>
            <a:xfrm>
              <a:off x="6658040" y="161267"/>
              <a:ext cx="15770022" cy="13336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F5B935"/>
                  </a:solidFill>
                </a:defRPr>
              </a:pPr>
              <a:r>
                <a:rPr lang="en-US" dirty="0"/>
                <a:t>Declare any conflicts of interest in assigned proposals by May 15</a:t>
              </a:r>
            </a:p>
            <a:p>
              <a:pPr marL="740833" indent="-740833">
                <a:buAutoNum type="arabicParenR"/>
                <a:defRPr>
                  <a:solidFill>
                    <a:srgbClr val="F5B935"/>
                  </a:solidFill>
                </a:defRPr>
              </a:pPr>
              <a:r>
                <a:rPr lang="en-US" dirty="0"/>
                <a:t>Complete reviews by June 5 @ 15 UT   </a:t>
              </a:r>
              <a:r>
                <a:rPr lang="en-US" b="1" dirty="0"/>
                <a:t>(MANDATORY!)</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2FC61DA-0771-A065-8F04-703D6513C3A1}"/>
              </a:ext>
            </a:extLst>
          </p:cNvPr>
          <p:cNvSpPr>
            <a:spLocks noGrp="1"/>
          </p:cNvSpPr>
          <p:nvPr>
            <p:ph type="title"/>
          </p:nvPr>
        </p:nvSpPr>
        <p:spPr/>
        <p:txBody>
          <a:bodyPr/>
          <a:lstStyle/>
          <a:p>
            <a:r>
              <a:rPr lang="en-US" dirty="0"/>
              <a:t>Important Timeline of ALMA Cycle-11</a:t>
            </a:r>
          </a:p>
        </p:txBody>
      </p:sp>
      <p:graphicFrame>
        <p:nvGraphicFramePr>
          <p:cNvPr id="5" name="Table 4">
            <a:extLst>
              <a:ext uri="{FF2B5EF4-FFF2-40B4-BE49-F238E27FC236}">
                <a16:creationId xmlns:a16="http://schemas.microsoft.com/office/drawing/2014/main" id="{FA84443C-8044-AE8B-305A-8A51D984CFF2}"/>
              </a:ext>
            </a:extLst>
          </p:cNvPr>
          <p:cNvGraphicFramePr>
            <a:graphicFrameLocks noGrp="1"/>
          </p:cNvGraphicFramePr>
          <p:nvPr>
            <p:extLst>
              <p:ext uri="{D42A27DB-BD31-4B8C-83A1-F6EECF244321}">
                <p14:modId xmlns:p14="http://schemas.microsoft.com/office/powerpoint/2010/main" val="1410541703"/>
              </p:ext>
            </p:extLst>
          </p:nvPr>
        </p:nvGraphicFramePr>
        <p:xfrm>
          <a:off x="2621280" y="3200400"/>
          <a:ext cx="20299680" cy="9052561"/>
        </p:xfrm>
        <a:graphic>
          <a:graphicData uri="http://schemas.openxmlformats.org/drawingml/2006/table">
            <a:tbl>
              <a:tblPr/>
              <a:tblGrid>
                <a:gridCol w="6283235">
                  <a:extLst>
                    <a:ext uri="{9D8B030D-6E8A-4147-A177-3AD203B41FA5}">
                      <a16:colId xmlns:a16="http://schemas.microsoft.com/office/drawing/2014/main" val="3078214972"/>
                    </a:ext>
                  </a:extLst>
                </a:gridCol>
                <a:gridCol w="14016445">
                  <a:extLst>
                    <a:ext uri="{9D8B030D-6E8A-4147-A177-3AD203B41FA5}">
                      <a16:colId xmlns:a16="http://schemas.microsoft.com/office/drawing/2014/main" val="3587003739"/>
                    </a:ext>
                  </a:extLst>
                </a:gridCol>
              </a:tblGrid>
              <a:tr h="2353666">
                <a:tc>
                  <a:txBody>
                    <a:bodyPr/>
                    <a:lstStyle/>
                    <a:p>
                      <a:pPr fontAlgn="t"/>
                      <a:r>
                        <a:rPr lang="en-US" sz="4000" dirty="0">
                          <a:effectLst/>
                          <a:latin typeface="Helvetica" pitchFamily="2" charset="0"/>
                        </a:rPr>
                        <a:t>21 March 2024 </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fontAlgn="t"/>
                      <a:r>
                        <a:rPr lang="en-US" sz="4000" dirty="0">
                          <a:effectLst/>
                          <a:latin typeface="Helvetica" pitchFamily="2" charset="0"/>
                        </a:rPr>
                        <a:t>Release of Cycle 11 </a:t>
                      </a:r>
                      <a:r>
                        <a:rPr lang="en-US" sz="4000" dirty="0" err="1">
                          <a:effectLst/>
                          <a:latin typeface="Helvetica" pitchFamily="2" charset="0"/>
                        </a:rPr>
                        <a:t>CfP</a:t>
                      </a:r>
                      <a:r>
                        <a:rPr lang="en-US" sz="4000" dirty="0">
                          <a:effectLst/>
                          <a:latin typeface="Helvetica" pitchFamily="2" charset="0"/>
                        </a:rPr>
                        <a:t>, Observing Tool, and supporting documents, and opening of the Archive for proposal submission</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3950984848"/>
                  </a:ext>
                </a:extLst>
              </a:tr>
              <a:tr h="1629461">
                <a:tc>
                  <a:txBody>
                    <a:bodyPr/>
                    <a:lstStyle/>
                    <a:p>
                      <a:pPr fontAlgn="t"/>
                      <a:r>
                        <a:rPr lang="en-US" sz="4000" b="1" dirty="0">
                          <a:effectLst/>
                          <a:latin typeface="Helvetica" pitchFamily="2" charset="0"/>
                        </a:rPr>
                        <a:t>25 April 2024 </a:t>
                      </a:r>
                    </a:p>
                    <a:p>
                      <a:pPr fontAlgn="t"/>
                      <a:r>
                        <a:rPr lang="en-US" sz="4000" b="1" dirty="0">
                          <a:effectLst/>
                          <a:latin typeface="Helvetica" pitchFamily="2" charset="0"/>
                        </a:rPr>
                        <a:t>(15:00 UT; 8AM Tucson)</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6F6F6"/>
                    </a:solidFill>
                  </a:tcPr>
                </a:tc>
                <a:tc>
                  <a:txBody>
                    <a:bodyPr/>
                    <a:lstStyle/>
                    <a:p>
                      <a:pPr fontAlgn="t"/>
                      <a:r>
                        <a:rPr lang="en-US" sz="4000" b="1" dirty="0">
                          <a:effectLst/>
                          <a:latin typeface="Helvetica" pitchFamily="2" charset="0"/>
                        </a:rPr>
                        <a:t>Proposal submission deadline for Cycle 11 proposals</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6F6F6"/>
                    </a:solidFill>
                  </a:tcPr>
                </a:tc>
                <a:extLst>
                  <a:ext uri="{0D108BD9-81ED-4DB2-BD59-A6C34878D82A}">
                    <a16:rowId xmlns:a16="http://schemas.microsoft.com/office/drawing/2014/main" val="156828937"/>
                  </a:ext>
                </a:extLst>
              </a:tr>
              <a:tr h="1629461">
                <a:tc>
                  <a:txBody>
                    <a:bodyPr/>
                    <a:lstStyle/>
                    <a:p>
                      <a:pPr fontAlgn="t"/>
                      <a:r>
                        <a:rPr lang="en-US" sz="4000" dirty="0">
                          <a:effectLst/>
                          <a:latin typeface="Helvetica" pitchFamily="2" charset="0"/>
                        </a:rPr>
                        <a:t>5 June 2024 </a:t>
                      </a:r>
                    </a:p>
                    <a:p>
                      <a:pPr fontAlgn="t"/>
                      <a:r>
                        <a:rPr lang="en-US" sz="4000" dirty="0">
                          <a:effectLst/>
                          <a:latin typeface="Helvetica" pitchFamily="2" charset="0"/>
                        </a:rPr>
                        <a:t>(15:00 UT; 8AM Tucson)</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fontAlgn="t"/>
                      <a:r>
                        <a:rPr lang="en-US" sz="4000">
                          <a:effectLst/>
                          <a:latin typeface="Helvetica" pitchFamily="2" charset="0"/>
                        </a:rPr>
                        <a:t>Deadline to submit reviews for the distributed peer review system</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023125431"/>
                  </a:ext>
                </a:extLst>
              </a:tr>
              <a:tr h="1629461">
                <a:tc>
                  <a:txBody>
                    <a:bodyPr/>
                    <a:lstStyle/>
                    <a:p>
                      <a:pPr fontAlgn="t"/>
                      <a:r>
                        <a:rPr lang="en-US" sz="4000">
                          <a:effectLst/>
                          <a:latin typeface="Helvetica" pitchFamily="2" charset="0"/>
                        </a:rPr>
                        <a:t>August 2024</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6F6F6"/>
                    </a:solidFill>
                  </a:tcPr>
                </a:tc>
                <a:tc>
                  <a:txBody>
                    <a:bodyPr/>
                    <a:lstStyle/>
                    <a:p>
                      <a:pPr fontAlgn="t"/>
                      <a:r>
                        <a:rPr lang="en-US" sz="4000">
                          <a:effectLst/>
                          <a:latin typeface="Helvetica" pitchFamily="2" charset="0"/>
                        </a:rPr>
                        <a:t>Announcement of the outcome of the proposal review process</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6F6F6"/>
                    </a:solidFill>
                  </a:tcPr>
                </a:tc>
                <a:extLst>
                  <a:ext uri="{0D108BD9-81ED-4DB2-BD59-A6C34878D82A}">
                    <a16:rowId xmlns:a16="http://schemas.microsoft.com/office/drawing/2014/main" val="273001693"/>
                  </a:ext>
                </a:extLst>
              </a:tr>
              <a:tr h="905256">
                <a:tc>
                  <a:txBody>
                    <a:bodyPr/>
                    <a:lstStyle/>
                    <a:p>
                      <a:pPr fontAlgn="t"/>
                      <a:r>
                        <a:rPr lang="en-US" sz="4000">
                          <a:effectLst/>
                          <a:latin typeface="Helvetica" pitchFamily="2" charset="0"/>
                        </a:rPr>
                        <a:t>1 October 2024</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tc>
                  <a:txBody>
                    <a:bodyPr/>
                    <a:lstStyle/>
                    <a:p>
                      <a:pPr fontAlgn="t"/>
                      <a:r>
                        <a:rPr lang="en-US" sz="4000">
                          <a:effectLst/>
                          <a:latin typeface="Helvetica" pitchFamily="2" charset="0"/>
                        </a:rPr>
                        <a:t>Start of ALMA Cycle 11 science observations (anticipated)</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FFFFF"/>
                    </a:solidFill>
                  </a:tcPr>
                </a:tc>
                <a:extLst>
                  <a:ext uri="{0D108BD9-81ED-4DB2-BD59-A6C34878D82A}">
                    <a16:rowId xmlns:a16="http://schemas.microsoft.com/office/drawing/2014/main" val="1295985150"/>
                  </a:ext>
                </a:extLst>
              </a:tr>
              <a:tr h="905256">
                <a:tc>
                  <a:txBody>
                    <a:bodyPr/>
                    <a:lstStyle/>
                    <a:p>
                      <a:pPr fontAlgn="t"/>
                      <a:r>
                        <a:rPr lang="en-US" sz="4000" dirty="0">
                          <a:effectLst/>
                          <a:latin typeface="Helvetica" pitchFamily="2" charset="0"/>
                        </a:rPr>
                        <a:t>30 September 2025</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6F6F6"/>
                    </a:solidFill>
                  </a:tcPr>
                </a:tc>
                <a:tc>
                  <a:txBody>
                    <a:bodyPr/>
                    <a:lstStyle/>
                    <a:p>
                      <a:pPr fontAlgn="t"/>
                      <a:r>
                        <a:rPr lang="en-US" sz="4000" dirty="0">
                          <a:effectLst/>
                          <a:latin typeface="Helvetica" pitchFamily="2" charset="0"/>
                        </a:rPr>
                        <a:t>End of ALMA Cycle 11</a:t>
                      </a:r>
                    </a:p>
                  </a:txBody>
                  <a:tcPr marL="76200" marR="76200" marT="76200" marB="76200" anchor="ctr">
                    <a:lnL w="9525" cap="flat" cmpd="sng" algn="ctr">
                      <a:solidFill>
                        <a:srgbClr val="E5E5E5"/>
                      </a:solidFill>
                      <a:prstDash val="solid"/>
                      <a:round/>
                      <a:headEnd type="none" w="med" len="med"/>
                      <a:tailEnd type="none" w="med" len="med"/>
                    </a:lnL>
                    <a:lnR w="9525" cap="flat" cmpd="sng" algn="ctr">
                      <a:solidFill>
                        <a:srgbClr val="E5E5E5"/>
                      </a:solidFill>
                      <a:prstDash val="solid"/>
                      <a:round/>
                      <a:headEnd type="none" w="med" len="med"/>
                      <a:tailEnd type="none" w="med" len="med"/>
                    </a:lnR>
                    <a:lnT w="9525" cap="flat" cmpd="sng" algn="ctr">
                      <a:solidFill>
                        <a:srgbClr val="E5E5E5"/>
                      </a:solidFill>
                      <a:prstDash val="solid"/>
                      <a:round/>
                      <a:headEnd type="none" w="med" len="med"/>
                      <a:tailEnd type="none" w="med" len="med"/>
                    </a:lnT>
                    <a:lnB w="9525" cap="flat" cmpd="sng" algn="ctr">
                      <a:solidFill>
                        <a:srgbClr val="E5E5E5"/>
                      </a:solidFill>
                      <a:prstDash val="solid"/>
                      <a:round/>
                      <a:headEnd type="none" w="med" len="med"/>
                      <a:tailEnd type="none" w="med" len="med"/>
                    </a:lnB>
                    <a:solidFill>
                      <a:srgbClr val="F6F6F6"/>
                    </a:solidFill>
                  </a:tcPr>
                </a:tc>
                <a:extLst>
                  <a:ext uri="{0D108BD9-81ED-4DB2-BD59-A6C34878D82A}">
                    <a16:rowId xmlns:a16="http://schemas.microsoft.com/office/drawing/2014/main" val="2912132689"/>
                  </a:ext>
                </a:extLst>
              </a:tr>
            </a:tbl>
          </a:graphicData>
        </a:graphic>
      </p:graphicFrame>
    </p:spTree>
    <p:extLst>
      <p:ext uri="{BB962C8B-B14F-4D97-AF65-F5344CB8AC3E}">
        <p14:creationId xmlns:p14="http://schemas.microsoft.com/office/powerpoint/2010/main" val="1635823680"/>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tage 1: Review assigned proposals"/>
          <p:cNvSpPr txBox="1">
            <a:spLocks noGrp="1"/>
          </p:cNvSpPr>
          <p:nvPr>
            <p:ph type="ctrTitle"/>
          </p:nvPr>
        </p:nvSpPr>
        <p:spPr>
          <a:prstGeom prst="rect">
            <a:avLst/>
          </a:prstGeom>
        </p:spPr>
        <p:txBody>
          <a:bodyPr/>
          <a:lstStyle>
            <a:lvl1pPr defTabSz="2023821">
              <a:defRPr sz="7968" spc="-159"/>
            </a:lvl1pPr>
          </a:lstStyle>
          <a:p>
            <a:r>
              <a:t>Stage 1: Review assigned proposals</a:t>
            </a:r>
          </a:p>
        </p:txBody>
      </p:sp>
      <p:pic>
        <p:nvPicPr>
          <p:cNvPr id="334" name="deadline-1476467-1248773.png" descr="deadline-1476467-1248773.png"/>
          <p:cNvPicPr>
            <a:picLocks noChangeAspect="1"/>
          </p:cNvPicPr>
          <p:nvPr/>
        </p:nvPicPr>
        <p:blipFill>
          <a:blip r:embed="rId3"/>
          <a:stretch>
            <a:fillRect/>
          </a:stretch>
        </p:blipFill>
        <p:spPr>
          <a:xfrm>
            <a:off x="918673" y="9271870"/>
            <a:ext cx="1781241" cy="1781241"/>
          </a:xfrm>
          <a:prstGeom prst="rect">
            <a:avLst/>
          </a:prstGeom>
          <a:ln w="12700">
            <a:miter lim="400000"/>
          </a:ln>
        </p:spPr>
      </p:pic>
      <p:sp>
        <p:nvSpPr>
          <p:cNvPr id="335" name="Reviewer’s proposal will be canceled if the reviews are not submitted on time!…"/>
          <p:cNvSpPr txBox="1"/>
          <p:nvPr/>
        </p:nvSpPr>
        <p:spPr>
          <a:xfrm>
            <a:off x="3676466" y="9271870"/>
            <a:ext cx="20712044" cy="142346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just" defTabSz="457200">
              <a:spcBef>
                <a:spcPts val="700"/>
              </a:spcBef>
              <a:buFont typeface="Arial"/>
              <a:defRPr b="1"/>
            </a:pPr>
            <a:r>
              <a:rPr dirty="0"/>
              <a:t>Reviewer’s proposal will be canceled if the reviews are not submitted on time!</a:t>
            </a:r>
          </a:p>
          <a:p>
            <a:pPr algn="just" defTabSz="457200">
              <a:spcBef>
                <a:spcPts val="700"/>
              </a:spcBef>
              <a:buFont typeface="Arial"/>
            </a:pPr>
            <a:r>
              <a:rPr dirty="0"/>
              <a:t>Extensions will not be granted since Stage 2 starts on June </a:t>
            </a:r>
            <a:r>
              <a:rPr lang="en-US" dirty="0"/>
              <a:t>5</a:t>
            </a:r>
            <a:r>
              <a:rPr dirty="0"/>
              <a:t>.</a:t>
            </a:r>
          </a:p>
        </p:txBody>
      </p:sp>
      <p:sp>
        <p:nvSpPr>
          <p:cNvPr id="336" name="The reviewer can be changed after the proposal deadline in exceptional circumstances by having the proposal PI contact the PHT. The Stage 1 deadline though will remain the same."/>
          <p:cNvSpPr txBox="1"/>
          <p:nvPr/>
        </p:nvSpPr>
        <p:spPr>
          <a:xfrm>
            <a:off x="1889227" y="12030569"/>
            <a:ext cx="22356068" cy="1297840"/>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The reviewer can be changed after the proposal deadline in exceptional circumstances by having the proposal PI contact the PHT. The Stage 1 deadline though will remain the same.</a:t>
            </a:r>
          </a:p>
        </p:txBody>
      </p:sp>
      <p:pic>
        <p:nvPicPr>
          <p:cNvPr id="337" name="5f2425097c6de62144066da8f37d00cf.png" descr="5f2425097c6de62144066da8f37d00cf.png"/>
          <p:cNvPicPr>
            <a:picLocks noChangeAspect="1"/>
          </p:cNvPicPr>
          <p:nvPr/>
        </p:nvPicPr>
        <p:blipFill>
          <a:blip r:embed="rId4"/>
          <a:stretch>
            <a:fillRect/>
          </a:stretch>
        </p:blipFill>
        <p:spPr>
          <a:xfrm>
            <a:off x="113304" y="11836912"/>
            <a:ext cx="1685153" cy="1685153"/>
          </a:xfrm>
          <a:prstGeom prst="rect">
            <a:avLst/>
          </a:prstGeom>
          <a:ln w="12700">
            <a:miter lim="400000"/>
          </a:ln>
        </p:spPr>
      </p:pic>
      <p:pic>
        <p:nvPicPr>
          <p:cNvPr id="338" name="3933037771600677167-512.png" descr="3933037771600677167-512.png"/>
          <p:cNvPicPr>
            <a:picLocks noChangeAspect="1"/>
          </p:cNvPicPr>
          <p:nvPr/>
        </p:nvPicPr>
        <p:blipFill>
          <a:blip r:embed="rId5"/>
          <a:stretch>
            <a:fillRect/>
          </a:stretch>
        </p:blipFill>
        <p:spPr>
          <a:xfrm>
            <a:off x="817993" y="6943511"/>
            <a:ext cx="1982601" cy="1982600"/>
          </a:xfrm>
          <a:prstGeom prst="rect">
            <a:avLst/>
          </a:prstGeom>
          <a:ln w="12700">
            <a:miter lim="400000"/>
          </a:ln>
        </p:spPr>
      </p:pic>
      <p:sp>
        <p:nvSpPr>
          <p:cNvPr id="339" name="Rank the proposals from 1 (strongest) to 10 (weakest) based on scientific merit."/>
          <p:cNvSpPr txBox="1"/>
          <p:nvPr/>
        </p:nvSpPr>
        <p:spPr>
          <a:xfrm>
            <a:off x="3676466" y="5385477"/>
            <a:ext cx="20712044"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lvl1pPr algn="just" defTabSz="457200">
              <a:spcBef>
                <a:spcPts val="700"/>
              </a:spcBef>
              <a:buFont typeface="Arial"/>
            </a:lvl1pPr>
          </a:lstStyle>
          <a:p>
            <a:r>
              <a:t>Rank the proposals from 1 (strongest) to 10 (weakest) based on scientific merit.</a:t>
            </a:r>
          </a:p>
        </p:txBody>
      </p:sp>
      <p:sp>
        <p:nvSpPr>
          <p:cNvPr id="340" name="Write comments that summarize the strengths and weaknesses of the proposal…"/>
          <p:cNvSpPr txBox="1"/>
          <p:nvPr/>
        </p:nvSpPr>
        <p:spPr>
          <a:xfrm>
            <a:off x="3676466" y="7237072"/>
            <a:ext cx="20712044" cy="13954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pPr algn="just" defTabSz="457200">
              <a:spcBef>
                <a:spcPts val="700"/>
              </a:spcBef>
              <a:buFont typeface="Arial"/>
            </a:pPr>
            <a:r>
              <a:t>Write comments that summarize the strengths and weaknesses of the proposal</a:t>
            </a:r>
          </a:p>
          <a:p>
            <a:pPr algn="just" defTabSz="457200">
              <a:spcBef>
                <a:spcPts val="700"/>
              </a:spcBef>
              <a:buFont typeface="Arial"/>
            </a:pPr>
            <a:r>
              <a:t>Comments will be sent to the PI verbatim.</a:t>
            </a:r>
          </a:p>
        </p:txBody>
      </p:sp>
      <p:pic>
        <p:nvPicPr>
          <p:cNvPr id="341" name="number-icon-set-vector-illustration-260nw-1854225340.jpg.jpeg" descr="number-icon-set-vector-illustration-260nw-1854225340.jpg.jpeg"/>
          <p:cNvPicPr>
            <a:picLocks noChangeAspect="1"/>
          </p:cNvPicPr>
          <p:nvPr/>
        </p:nvPicPr>
        <p:blipFill>
          <a:blip r:embed="rId6"/>
          <a:srcRect b="55010"/>
          <a:stretch>
            <a:fillRect/>
          </a:stretch>
        </p:blipFill>
        <p:spPr>
          <a:xfrm>
            <a:off x="305732" y="5166831"/>
            <a:ext cx="3007003" cy="1134108"/>
          </a:xfrm>
          <a:prstGeom prst="rect">
            <a:avLst/>
          </a:prstGeom>
          <a:ln w="12700">
            <a:miter lim="400000"/>
          </a:ln>
        </p:spPr>
      </p:pic>
      <p:grpSp>
        <p:nvGrpSpPr>
          <p:cNvPr id="349" name="Group"/>
          <p:cNvGrpSpPr/>
          <p:nvPr/>
        </p:nvGrpSpPr>
        <p:grpSpPr>
          <a:xfrm>
            <a:off x="734553" y="2806700"/>
            <a:ext cx="22914895" cy="2166503"/>
            <a:chOff x="0" y="0"/>
            <a:chExt cx="22914893" cy="2166502"/>
          </a:xfrm>
        </p:grpSpPr>
        <p:sp>
          <p:nvSpPr>
            <p:cNvPr id="342" name="Arrow"/>
            <p:cNvSpPr/>
            <p:nvPr/>
          </p:nvSpPr>
          <p:spPr>
            <a:xfrm>
              <a:off x="0" y="0"/>
              <a:ext cx="6224314" cy="2166502"/>
            </a:xfrm>
            <a:prstGeom prst="rightArrow">
              <a:avLst>
                <a:gd name="adj1" fmla="val 100000"/>
                <a:gd name="adj2" fmla="val 35619"/>
              </a:avLst>
            </a:prstGeom>
            <a:solidFill>
              <a:srgbClr val="F5B935"/>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343"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F5B935"/>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346" name="Group"/>
            <p:cNvGrpSpPr/>
            <p:nvPr/>
          </p:nvGrpSpPr>
          <p:grpSpPr>
            <a:xfrm>
              <a:off x="237607" y="61212"/>
              <a:ext cx="322002" cy="2044078"/>
              <a:chOff x="0" y="0"/>
              <a:chExt cx="322001" cy="2044077"/>
            </a:xfrm>
          </p:grpSpPr>
          <p:sp>
            <p:nvSpPr>
              <p:cNvPr id="344"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345"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347" name="May 4 - June 1…"/>
            <p:cNvSpPr txBox="1"/>
            <p:nvPr/>
          </p:nvSpPr>
          <p:spPr>
            <a:xfrm>
              <a:off x="773960" y="134263"/>
              <a:ext cx="4555734"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lang="en-US" dirty="0"/>
                <a:t>May 4 - June </a:t>
              </a:r>
              <a:r>
                <a:rPr lang="en-US" altLang="zh-CN" dirty="0"/>
                <a:t>5</a:t>
              </a:r>
              <a:endParaRPr lang="en-US" dirty="0"/>
            </a:p>
            <a:p>
              <a:pPr marL="0" indent="0">
                <a:buSzTx/>
                <a:buNone/>
                <a:defRPr>
                  <a:solidFill>
                    <a:srgbClr val="FFFFFF"/>
                  </a:solidFill>
                </a:defRPr>
              </a:pPr>
              <a:r>
                <a:rPr lang="en-US" dirty="0"/>
                <a:t>Stage 1</a:t>
              </a:r>
            </a:p>
          </p:txBody>
        </p:sp>
        <p:sp>
          <p:nvSpPr>
            <p:cNvPr id="348" name="Declare any conflicts of interest in assigned proposals by May 11…"/>
            <p:cNvSpPr txBox="1"/>
            <p:nvPr/>
          </p:nvSpPr>
          <p:spPr>
            <a:xfrm>
              <a:off x="6658040" y="161267"/>
              <a:ext cx="15770022" cy="133369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F5B935"/>
                  </a:solidFill>
                </a:defRPr>
              </a:pPr>
              <a:r>
                <a:rPr lang="en-US" dirty="0"/>
                <a:t>Declare any conflicts of interest in assigned proposals by May 15</a:t>
              </a:r>
            </a:p>
            <a:p>
              <a:pPr marL="740833" indent="-740833">
                <a:buAutoNum type="arabicParenR"/>
                <a:defRPr>
                  <a:solidFill>
                    <a:srgbClr val="F5B935"/>
                  </a:solidFill>
                </a:defRPr>
              </a:pPr>
              <a:r>
                <a:rPr lang="en-US" dirty="0"/>
                <a:t>Complete reviews by June 5 @ 15 UT   </a:t>
              </a:r>
              <a:r>
                <a:rPr lang="en-US" b="1" dirty="0"/>
                <a:t>(MANDATORY!)</a:t>
              </a:r>
            </a:p>
          </p:txBody>
        </p:sp>
      </p:gr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Stage 2: Finalize the ranks and reviews"/>
          <p:cNvSpPr txBox="1">
            <a:spLocks noGrp="1"/>
          </p:cNvSpPr>
          <p:nvPr>
            <p:ph type="ctrTitle"/>
          </p:nvPr>
        </p:nvSpPr>
        <p:spPr>
          <a:prstGeom prst="rect">
            <a:avLst/>
          </a:prstGeom>
        </p:spPr>
        <p:txBody>
          <a:bodyPr/>
          <a:lstStyle>
            <a:lvl1pPr defTabSz="1877520">
              <a:defRPr sz="7392" spc="-147"/>
            </a:lvl1pPr>
          </a:lstStyle>
          <a:p>
            <a:r>
              <a:t>Stage 2: Finalize the ranks and reviews</a:t>
            </a:r>
          </a:p>
        </p:txBody>
      </p:sp>
      <p:pic>
        <p:nvPicPr>
          <p:cNvPr id="354" name="2541988.png" descr="2541988.png"/>
          <p:cNvPicPr>
            <a:picLocks noChangeAspect="1"/>
          </p:cNvPicPr>
          <p:nvPr/>
        </p:nvPicPr>
        <p:blipFill>
          <a:blip r:embed="rId3"/>
          <a:stretch>
            <a:fillRect/>
          </a:stretch>
        </p:blipFill>
        <p:spPr>
          <a:xfrm>
            <a:off x="1028067" y="6060514"/>
            <a:ext cx="1594973" cy="1594972"/>
          </a:xfrm>
          <a:prstGeom prst="rect">
            <a:avLst/>
          </a:prstGeom>
          <a:ln w="12700">
            <a:miter lim="400000"/>
          </a:ln>
        </p:spPr>
      </p:pic>
      <p:sp>
        <p:nvSpPr>
          <p:cNvPr id="355" name="Read comments from the other reviewers to see if you overlooked any critical strengths or weaknesses."/>
          <p:cNvSpPr txBox="1"/>
          <p:nvPr/>
        </p:nvSpPr>
        <p:spPr>
          <a:xfrm>
            <a:off x="3331641" y="6073350"/>
            <a:ext cx="20712044"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0" indent="0" algn="just" defTabSz="457200">
              <a:spcBef>
                <a:spcPts val="700"/>
              </a:spcBef>
              <a:buSzTx/>
              <a:buFont typeface="Arial"/>
              <a:buNone/>
            </a:lvl1pPr>
          </a:lstStyle>
          <a:p>
            <a:r>
              <a:t>Read comments from the other reviewers to see if you overlooked any critical strengths or weaknesses.</a:t>
            </a:r>
          </a:p>
        </p:txBody>
      </p:sp>
      <p:pic>
        <p:nvPicPr>
          <p:cNvPr id="356" name="images.png" descr="images.png"/>
          <p:cNvPicPr>
            <a:picLocks noChangeAspect="1"/>
          </p:cNvPicPr>
          <p:nvPr/>
        </p:nvPicPr>
        <p:blipFill>
          <a:blip r:embed="rId4"/>
          <a:stretch>
            <a:fillRect/>
          </a:stretch>
        </p:blipFill>
        <p:spPr>
          <a:xfrm>
            <a:off x="1106608" y="8598894"/>
            <a:ext cx="1789193" cy="1781241"/>
          </a:xfrm>
          <a:prstGeom prst="rect">
            <a:avLst/>
          </a:prstGeom>
          <a:ln w="12700">
            <a:miter lim="400000"/>
          </a:ln>
        </p:spPr>
      </p:pic>
      <p:sp>
        <p:nvSpPr>
          <p:cNvPr id="357" name="Update your ranks and comments as needed."/>
          <p:cNvSpPr txBox="1"/>
          <p:nvPr/>
        </p:nvSpPr>
        <p:spPr>
          <a:xfrm>
            <a:off x="3331641" y="9001021"/>
            <a:ext cx="20712044"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0" indent="0" algn="just" defTabSz="457200">
              <a:spcBef>
                <a:spcPts val="700"/>
              </a:spcBef>
              <a:buSzTx/>
              <a:buFont typeface="Arial"/>
              <a:buNone/>
            </a:lvl1pPr>
          </a:lstStyle>
          <a:p>
            <a:r>
              <a:t>Update your ranks and comments as needed.</a:t>
            </a:r>
          </a:p>
        </p:txBody>
      </p:sp>
      <p:sp>
        <p:nvSpPr>
          <p:cNvPr id="358" name="Stage 2 is optional. If a reviewer does not complete Stage 2, the Stage 1 ranks/comments are considered final."/>
          <p:cNvSpPr txBox="1"/>
          <p:nvPr/>
        </p:nvSpPr>
        <p:spPr>
          <a:xfrm>
            <a:off x="1889227" y="12030569"/>
            <a:ext cx="22356068" cy="1297840"/>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Stage 2 is optional. If a reviewer does not complete Stage 2, the Stage 1 ranks/comments are considered final.</a:t>
            </a:r>
          </a:p>
        </p:txBody>
      </p:sp>
      <p:pic>
        <p:nvPicPr>
          <p:cNvPr id="359" name="5f2425097c6de62144066da8f37d00cf.png" descr="5f2425097c6de62144066da8f37d00cf.png"/>
          <p:cNvPicPr>
            <a:picLocks noChangeAspect="1"/>
          </p:cNvPicPr>
          <p:nvPr/>
        </p:nvPicPr>
        <p:blipFill>
          <a:blip r:embed="rId5"/>
          <a:stretch>
            <a:fillRect/>
          </a:stretch>
        </p:blipFill>
        <p:spPr>
          <a:xfrm>
            <a:off x="113304" y="11836912"/>
            <a:ext cx="1685153" cy="1685153"/>
          </a:xfrm>
          <a:prstGeom prst="rect">
            <a:avLst/>
          </a:prstGeom>
          <a:ln w="12700">
            <a:miter lim="400000"/>
          </a:ln>
        </p:spPr>
      </p:pic>
      <p:grpSp>
        <p:nvGrpSpPr>
          <p:cNvPr id="367" name="Group"/>
          <p:cNvGrpSpPr/>
          <p:nvPr/>
        </p:nvGrpSpPr>
        <p:grpSpPr>
          <a:xfrm>
            <a:off x="734553" y="2806700"/>
            <a:ext cx="22914895" cy="2166503"/>
            <a:chOff x="0" y="0"/>
            <a:chExt cx="22914893" cy="2166502"/>
          </a:xfrm>
        </p:grpSpPr>
        <p:sp>
          <p:nvSpPr>
            <p:cNvPr id="360" name="Arrow"/>
            <p:cNvSpPr/>
            <p:nvPr/>
          </p:nvSpPr>
          <p:spPr>
            <a:xfrm>
              <a:off x="0" y="0"/>
              <a:ext cx="6224314" cy="2166502"/>
            </a:xfrm>
            <a:prstGeom prst="rightArrow">
              <a:avLst>
                <a:gd name="adj1" fmla="val 100000"/>
                <a:gd name="adj2" fmla="val 35619"/>
              </a:avLst>
            </a:prstGeom>
            <a:solidFill>
              <a:srgbClr val="4BAC3F"/>
            </a:solidFill>
            <a:ln w="12700" cap="flat">
              <a:noFill/>
              <a:miter lim="400000"/>
            </a:ln>
            <a:effectLst/>
          </p:spPr>
          <p:txBody>
            <a:bodyPr wrap="square" lIns="50800" tIns="50800" rIns="50800" bIns="50800" numCol="1" anchor="ctr">
              <a:noAutofit/>
            </a:bodyP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361" name="Rectangle 2"/>
            <p:cNvSpPr/>
            <p:nvPr/>
          </p:nvSpPr>
          <p:spPr>
            <a:xfrm>
              <a:off x="5677553" y="61212"/>
              <a:ext cx="17237340" cy="204407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0" y="21600"/>
                  </a:lnTo>
                  <a:lnTo>
                    <a:pt x="898" y="10800"/>
                  </a:lnTo>
                  <a:lnTo>
                    <a:pt x="0" y="0"/>
                  </a:lnTo>
                  <a:close/>
                </a:path>
              </a:pathLst>
            </a:custGeom>
            <a:solidFill>
              <a:srgbClr val="FFFFFF"/>
            </a:solidFill>
            <a:ln w="101600" cap="flat">
              <a:solidFill>
                <a:srgbClr val="4BAC3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nvGrpSpPr>
            <p:cNvPr id="364" name="Group"/>
            <p:cNvGrpSpPr/>
            <p:nvPr/>
          </p:nvGrpSpPr>
          <p:grpSpPr>
            <a:xfrm>
              <a:off x="237607" y="61212"/>
              <a:ext cx="322002" cy="2044078"/>
              <a:chOff x="0" y="0"/>
              <a:chExt cx="322001" cy="2044077"/>
            </a:xfrm>
          </p:grpSpPr>
          <p:sp>
            <p:nvSpPr>
              <p:cNvPr id="362" name="Rectangle 272"/>
              <p:cNvSpPr/>
              <p:nvPr/>
            </p:nvSpPr>
            <p:spPr>
              <a:xfrm>
                <a:off x="0" y="0"/>
                <a:ext cx="40882"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sp>
            <p:nvSpPr>
              <p:cNvPr id="363" name="Rectangle 273"/>
              <p:cNvSpPr/>
              <p:nvPr/>
            </p:nvSpPr>
            <p:spPr>
              <a:xfrm>
                <a:off x="281119" y="0"/>
                <a:ext cx="40883" cy="2044078"/>
              </a:xfrm>
              <a:prstGeom prst="rect">
                <a:avLst/>
              </a:prstGeom>
              <a:solidFill>
                <a:srgbClr val="FFFFFF"/>
              </a:solidFill>
              <a:ln w="101600" cap="flat">
                <a:solidFill>
                  <a:srgbClr val="FFFFFF"/>
                </a:solidFill>
                <a:prstDash val="solid"/>
                <a:miter lim="800000"/>
              </a:ln>
              <a:effectLst/>
            </p:spPr>
            <p:txBody>
              <a:bodyPr wrap="square" lIns="91439" tIns="91439" rIns="91439" bIns="91439" numCol="1" anchor="ctr">
                <a:noAutofit/>
              </a:bodyPr>
              <a:lstStyle/>
              <a:p>
                <a:pPr marL="0" indent="0" algn="ctr" defTabSz="1828800">
                  <a:buSzTx/>
                  <a:buNone/>
                  <a:defRPr sz="5400">
                    <a:solidFill>
                      <a:srgbClr val="FFFFFF"/>
                    </a:solidFill>
                    <a:latin typeface="Arial"/>
                    <a:ea typeface="Arial"/>
                    <a:cs typeface="Arial"/>
                    <a:sym typeface="Arial"/>
                  </a:defRPr>
                </a:pPr>
                <a:endParaRPr/>
              </a:p>
            </p:txBody>
          </p:sp>
        </p:grpSp>
        <p:sp>
          <p:nvSpPr>
            <p:cNvPr id="365" name="June 2 - 16…"/>
            <p:cNvSpPr txBox="1"/>
            <p:nvPr/>
          </p:nvSpPr>
          <p:spPr>
            <a:xfrm>
              <a:off x="773960" y="339458"/>
              <a:ext cx="3508974" cy="1487586"/>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ctr">
              <a:spAutoFit/>
            </a:bodyPr>
            <a:lstStyle/>
            <a:p>
              <a:pPr marL="0" indent="0">
                <a:buSzTx/>
                <a:buNone/>
                <a:defRPr sz="5000" b="1">
                  <a:solidFill>
                    <a:srgbClr val="FFFFFF"/>
                  </a:solidFill>
                </a:defRPr>
              </a:pPr>
              <a:r>
                <a:rPr lang="en-US" dirty="0"/>
                <a:t>June </a:t>
              </a:r>
              <a:r>
                <a:rPr lang="en-US" altLang="zh-CN" dirty="0"/>
                <a:t>6</a:t>
              </a:r>
              <a:r>
                <a:rPr lang="en-US" dirty="0"/>
                <a:t> – </a:t>
              </a:r>
              <a:r>
                <a:rPr lang="en-US" altLang="zh-CN" dirty="0"/>
                <a:t>20</a:t>
              </a:r>
              <a:endParaRPr lang="en-US" dirty="0"/>
            </a:p>
            <a:p>
              <a:pPr marL="0" indent="0">
                <a:buSzTx/>
                <a:buNone/>
                <a:defRPr>
                  <a:solidFill>
                    <a:srgbClr val="FFFFFF"/>
                  </a:solidFill>
                </a:defRPr>
              </a:pPr>
              <a:r>
                <a:rPr lang="en-US" dirty="0"/>
                <a:t>Stage 2</a:t>
              </a:r>
            </a:p>
          </p:txBody>
        </p:sp>
        <p:sp>
          <p:nvSpPr>
            <p:cNvPr id="366" name="Read reviews from other reviewers (optional)…"/>
            <p:cNvSpPr txBox="1"/>
            <p:nvPr/>
          </p:nvSpPr>
          <p:spPr>
            <a:xfrm>
              <a:off x="6658040" y="161267"/>
              <a:ext cx="13210710" cy="191617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numCol="1" anchor="t">
              <a:spAutoFit/>
            </a:bodyPr>
            <a:lstStyle/>
            <a:p>
              <a:pPr marL="740833" indent="-740833">
                <a:buAutoNum type="arabicParenR"/>
                <a:defRPr>
                  <a:solidFill>
                    <a:srgbClr val="4BAC3F"/>
                  </a:solidFill>
                </a:defRPr>
              </a:pPr>
              <a:r>
                <a:t>Read reviews from other reviewers (optional)</a:t>
              </a:r>
            </a:p>
            <a:p>
              <a:pPr marL="740833" indent="-740833">
                <a:buAutoNum type="arabicParenR"/>
                <a:defRPr>
                  <a:solidFill>
                    <a:srgbClr val="4BAC3F"/>
                  </a:solidFill>
                </a:defRPr>
              </a:pPr>
              <a:r>
                <a:t>Modify your ranks and comments as needed (optional)</a:t>
              </a:r>
            </a:p>
          </p:txBody>
        </p:sp>
      </p:gr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Reviewing proposals"/>
          <p:cNvSpPr txBox="1">
            <a:spLocks noGrp="1"/>
          </p:cNvSpPr>
          <p:nvPr>
            <p:ph type="ctrTitle"/>
          </p:nvPr>
        </p:nvSpPr>
        <p:spPr>
          <a:prstGeom prst="rect">
            <a:avLst/>
          </a:prstGeom>
        </p:spPr>
        <p:txBody>
          <a:bodyPr/>
          <a:lstStyle>
            <a:lvl1pPr defTabSz="2292038">
              <a:defRPr sz="9024" spc="-180"/>
            </a:lvl1pPr>
          </a:lstStyle>
          <a:p>
            <a:r>
              <a:t>Reviewing proposals</a:t>
            </a:r>
          </a:p>
        </p:txBody>
      </p:sp>
      <p:sp>
        <p:nvSpPr>
          <p:cNvPr id="372" name="Review criteria"/>
          <p:cNvSpPr txBox="1"/>
          <p:nvPr/>
        </p:nvSpPr>
        <p:spPr>
          <a:xfrm>
            <a:off x="3143812" y="3521408"/>
            <a:ext cx="20712044"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0" indent="0">
              <a:buSzTx/>
              <a:buNone/>
            </a:lvl1pPr>
          </a:lstStyle>
          <a:p>
            <a:r>
              <a:t>Review criteria</a:t>
            </a:r>
          </a:p>
        </p:txBody>
      </p:sp>
      <p:sp>
        <p:nvSpPr>
          <p:cNvPr id="373" name="Dingbat Check"/>
          <p:cNvSpPr/>
          <p:nvPr/>
        </p:nvSpPr>
        <p:spPr>
          <a:xfrm>
            <a:off x="1247544" y="3251493"/>
            <a:ext cx="1301543" cy="1236808"/>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olidFill>
          <a:ln w="12700">
            <a:miter lim="400000"/>
          </a:ln>
        </p:spPr>
        <p:txBody>
          <a:bodyPr lIns="50800" tIns="50800" rIns="50800" bIns="50800" anchor="ct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374" name="Tips for reviewing proposals"/>
          <p:cNvSpPr txBox="1"/>
          <p:nvPr/>
        </p:nvSpPr>
        <p:spPr>
          <a:xfrm>
            <a:off x="3129456" y="6016130"/>
            <a:ext cx="20712044"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0" indent="0">
              <a:buSzTx/>
              <a:buNone/>
            </a:lvl1pPr>
          </a:lstStyle>
          <a:p>
            <a:r>
              <a:t>Tips for reviewing proposals</a:t>
            </a:r>
          </a:p>
        </p:txBody>
      </p:sp>
      <p:sp>
        <p:nvSpPr>
          <p:cNvPr id="375" name="Dingbat Check"/>
          <p:cNvSpPr/>
          <p:nvPr/>
        </p:nvSpPr>
        <p:spPr>
          <a:xfrm>
            <a:off x="1233188" y="5746214"/>
            <a:ext cx="1301543" cy="1236809"/>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olidFill>
          <a:ln w="12700">
            <a:miter lim="400000"/>
          </a:ln>
        </p:spPr>
        <p:txBody>
          <a:bodyPr lIns="50800" tIns="50800" rIns="50800" bIns="50800" anchor="ct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376" name="Writing comments for PIs"/>
          <p:cNvSpPr txBox="1"/>
          <p:nvPr/>
        </p:nvSpPr>
        <p:spPr>
          <a:xfrm>
            <a:off x="3115099" y="8780767"/>
            <a:ext cx="20712044"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0" indent="0">
              <a:buSzTx/>
              <a:buNone/>
            </a:lvl1pPr>
          </a:lstStyle>
          <a:p>
            <a:r>
              <a:t>Writing comments for PIs</a:t>
            </a:r>
          </a:p>
        </p:txBody>
      </p:sp>
      <p:sp>
        <p:nvSpPr>
          <p:cNvPr id="377" name="Dingbat Check"/>
          <p:cNvSpPr/>
          <p:nvPr/>
        </p:nvSpPr>
        <p:spPr>
          <a:xfrm>
            <a:off x="1218831" y="8510851"/>
            <a:ext cx="1301543" cy="1236809"/>
          </a:xfrm>
          <a:custGeom>
            <a:avLst/>
            <a:gdLst/>
            <a:ahLst/>
            <a:cxnLst>
              <a:cxn ang="0">
                <a:pos x="wd2" y="hd2"/>
              </a:cxn>
              <a:cxn ang="5400000">
                <a:pos x="wd2" y="hd2"/>
              </a:cxn>
              <a:cxn ang="10800000">
                <a:pos x="wd2" y="hd2"/>
              </a:cxn>
              <a:cxn ang="16200000">
                <a:pos x="wd2" y="hd2"/>
              </a:cxn>
            </a:cxnLst>
            <a:rect l="0" t="0" r="r" b="b"/>
            <a:pathLst>
              <a:path w="21452" h="20404"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1"/>
          </a:solidFill>
          <a:ln w="12700">
            <a:miter lim="400000"/>
          </a:ln>
        </p:spPr>
        <p:txBody>
          <a:bodyPr lIns="50800" tIns="50800" rIns="50800" bIns="50800" anchor="ct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378" name="Extensive guidance available on the ALMA Science Portal (Proposing =&gt; ALMA Proposal Review)."/>
          <p:cNvSpPr txBox="1"/>
          <p:nvPr/>
        </p:nvSpPr>
        <p:spPr>
          <a:xfrm>
            <a:off x="1889227" y="12305600"/>
            <a:ext cx="22356068" cy="747777"/>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Extensive guidance available on the ALMA Science Portal (Proposing =&gt; ALMA Proposal Review).</a:t>
            </a:r>
          </a:p>
        </p:txBody>
      </p:sp>
      <p:pic>
        <p:nvPicPr>
          <p:cNvPr id="379" name="5f2425097c6de62144066da8f37d00cf.png" descr="5f2425097c6de62144066da8f37d00cf.png"/>
          <p:cNvPicPr>
            <a:picLocks noChangeAspect="1"/>
          </p:cNvPicPr>
          <p:nvPr/>
        </p:nvPicPr>
        <p:blipFill>
          <a:blip r:embed="rId3"/>
          <a:stretch>
            <a:fillRect/>
          </a:stretch>
        </p:blipFill>
        <p:spPr>
          <a:xfrm>
            <a:off x="113304" y="11836912"/>
            <a:ext cx="1685153" cy="1685153"/>
          </a:xfrm>
          <a:prstGeom prst="rect">
            <a:avLst/>
          </a:prstGeom>
          <a:ln w="12700">
            <a:miter lim="400000"/>
          </a:ln>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roposal components"/>
          <p:cNvSpPr txBox="1">
            <a:spLocks noGrp="1"/>
          </p:cNvSpPr>
          <p:nvPr>
            <p:ph type="ctrTitle"/>
          </p:nvPr>
        </p:nvSpPr>
        <p:spPr>
          <a:prstGeom prst="rect">
            <a:avLst/>
          </a:prstGeom>
        </p:spPr>
        <p:txBody>
          <a:bodyPr/>
          <a:lstStyle>
            <a:lvl1pPr defTabSz="2292038">
              <a:defRPr sz="9024" spc="-180"/>
            </a:lvl1pPr>
          </a:lstStyle>
          <a:p>
            <a:r>
              <a:t>Proposal components</a:t>
            </a:r>
          </a:p>
        </p:txBody>
      </p:sp>
      <p:pic>
        <p:nvPicPr>
          <p:cNvPr id="384" name="text_align_justified_icon.png" descr="text_align_justified_icon.png"/>
          <p:cNvPicPr>
            <a:picLocks noChangeAspect="1"/>
          </p:cNvPicPr>
          <p:nvPr/>
        </p:nvPicPr>
        <p:blipFill>
          <a:blip r:embed="rId3"/>
          <a:srcRect l="66446" r="249" b="33321"/>
          <a:stretch>
            <a:fillRect/>
          </a:stretch>
        </p:blipFill>
        <p:spPr>
          <a:xfrm>
            <a:off x="9416799" y="4940796"/>
            <a:ext cx="5075428" cy="5080929"/>
          </a:xfrm>
          <a:prstGeom prst="rect">
            <a:avLst/>
          </a:prstGeom>
          <a:ln w="12700">
            <a:miter lim="400000"/>
          </a:ln>
        </p:spPr>
      </p:pic>
      <p:pic>
        <p:nvPicPr>
          <p:cNvPr id="385" name="text_align_justified_icon.png" descr="text_align_justified_icon.png"/>
          <p:cNvPicPr>
            <a:picLocks noChangeAspect="1"/>
          </p:cNvPicPr>
          <p:nvPr/>
        </p:nvPicPr>
        <p:blipFill>
          <a:blip r:embed="rId3"/>
          <a:srcRect r="50568"/>
          <a:stretch>
            <a:fillRect/>
          </a:stretch>
        </p:blipFill>
        <p:spPr>
          <a:xfrm>
            <a:off x="1461192" y="4905871"/>
            <a:ext cx="5092155" cy="5150697"/>
          </a:xfrm>
          <a:prstGeom prst="rect">
            <a:avLst/>
          </a:prstGeom>
          <a:ln w="12700">
            <a:miter lim="400000"/>
          </a:ln>
        </p:spPr>
      </p:pic>
      <p:sp>
        <p:nvSpPr>
          <p:cNvPr id="386" name="Abstract"/>
          <p:cNvSpPr txBox="1"/>
          <p:nvPr/>
        </p:nvSpPr>
        <p:spPr>
          <a:xfrm>
            <a:off x="2990582" y="3901974"/>
            <a:ext cx="2033525"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t>Abstract</a:t>
            </a:r>
          </a:p>
        </p:txBody>
      </p:sp>
      <p:sp>
        <p:nvSpPr>
          <p:cNvPr id="387" name="Scientific Justification"/>
          <p:cNvSpPr txBox="1"/>
          <p:nvPr/>
        </p:nvSpPr>
        <p:spPr>
          <a:xfrm>
            <a:off x="9423054" y="3901974"/>
            <a:ext cx="5062729"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t>Scientific Justification</a:t>
            </a:r>
          </a:p>
        </p:txBody>
      </p:sp>
      <p:sp>
        <p:nvSpPr>
          <p:cNvPr id="388" name="Technical Justification"/>
          <p:cNvSpPr txBox="1"/>
          <p:nvPr/>
        </p:nvSpPr>
        <p:spPr>
          <a:xfrm>
            <a:off x="17380249" y="3901974"/>
            <a:ext cx="5100829"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t>Technical Justification</a:t>
            </a:r>
          </a:p>
        </p:txBody>
      </p:sp>
      <p:pic>
        <p:nvPicPr>
          <p:cNvPr id="389" name="technical-37-453357.png" descr="technical-37-453357.png"/>
          <p:cNvPicPr>
            <a:picLocks noChangeAspect="1"/>
          </p:cNvPicPr>
          <p:nvPr/>
        </p:nvPicPr>
        <p:blipFill>
          <a:blip r:embed="rId4"/>
          <a:stretch>
            <a:fillRect/>
          </a:stretch>
        </p:blipFill>
        <p:spPr>
          <a:xfrm>
            <a:off x="17355340" y="4905871"/>
            <a:ext cx="5150645" cy="5150645"/>
          </a:xfrm>
          <a:prstGeom prst="rect">
            <a:avLst/>
          </a:prstGeom>
          <a:ln w="12700">
            <a:miter lim="400000"/>
          </a:ln>
        </p:spPr>
      </p:pic>
      <p:sp>
        <p:nvSpPr>
          <p:cNvPr id="390" name="All three components are important and should be read by the reviewers."/>
          <p:cNvSpPr txBox="1"/>
          <p:nvPr/>
        </p:nvSpPr>
        <p:spPr>
          <a:xfrm>
            <a:off x="1889227" y="12305600"/>
            <a:ext cx="22356068" cy="747777"/>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All three components are important and should be read by the reviewers.</a:t>
            </a:r>
          </a:p>
        </p:txBody>
      </p:sp>
      <p:pic>
        <p:nvPicPr>
          <p:cNvPr id="391" name="5f2425097c6de62144066da8f37d00cf.png" descr="5f2425097c6de62144066da8f37d00cf.png"/>
          <p:cNvPicPr>
            <a:picLocks noChangeAspect="1"/>
          </p:cNvPicPr>
          <p:nvPr/>
        </p:nvPicPr>
        <p:blipFill>
          <a:blip r:embed="rId5"/>
          <a:stretch>
            <a:fillRect/>
          </a:stretch>
        </p:blipFill>
        <p:spPr>
          <a:xfrm>
            <a:off x="113304" y="11836912"/>
            <a:ext cx="1685153" cy="1685153"/>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Review criteria"/>
          <p:cNvSpPr txBox="1">
            <a:spLocks noGrp="1"/>
          </p:cNvSpPr>
          <p:nvPr>
            <p:ph type="ctrTitle"/>
          </p:nvPr>
        </p:nvSpPr>
        <p:spPr>
          <a:prstGeom prst="rect">
            <a:avLst/>
          </a:prstGeom>
        </p:spPr>
        <p:txBody>
          <a:bodyPr/>
          <a:lstStyle>
            <a:lvl1pPr defTabSz="2292038">
              <a:defRPr sz="9024" spc="-180"/>
            </a:lvl1pPr>
          </a:lstStyle>
          <a:p>
            <a:r>
              <a:t>Review criteria</a:t>
            </a:r>
          </a:p>
        </p:txBody>
      </p:sp>
      <p:sp>
        <p:nvSpPr>
          <p:cNvPr id="396" name="Overall scientific merit…"/>
          <p:cNvSpPr txBox="1">
            <a:spLocks noGrp="1"/>
          </p:cNvSpPr>
          <p:nvPr>
            <p:ph type="subTitle" idx="4294967295"/>
          </p:nvPr>
        </p:nvSpPr>
        <p:spPr>
          <a:xfrm>
            <a:off x="3733800" y="2921000"/>
            <a:ext cx="20162903" cy="10283478"/>
          </a:xfrm>
          <a:prstGeom prst="rect">
            <a:avLst/>
          </a:prstGeom>
        </p:spPr>
        <p:txBody>
          <a:bodyPr/>
          <a:lstStyle/>
          <a:p>
            <a:pPr marL="0" indent="0" defTabSz="457200">
              <a:lnSpc>
                <a:spcPct val="100000"/>
              </a:lnSpc>
              <a:buSzTx/>
              <a:buNone/>
              <a:defRPr sz="5000" b="1">
                <a:solidFill>
                  <a:srgbClr val="2451A4"/>
                </a:solidFill>
              </a:defRPr>
            </a:pPr>
            <a:r>
              <a:rPr dirty="0"/>
              <a:t>Overall scientific merit</a:t>
            </a:r>
          </a:p>
          <a:p>
            <a:pPr marL="1143000" lvl="4" indent="-444500" defTabSz="457200">
              <a:lnSpc>
                <a:spcPct val="100000"/>
              </a:lnSpc>
              <a:spcBef>
                <a:spcPts val="1000"/>
              </a:spcBef>
              <a:buSzPct val="100000"/>
              <a:buFont typeface="Avenir Book"/>
              <a:defRPr sz="4000">
                <a:solidFill>
                  <a:srgbClr val="2451A4"/>
                </a:solidFill>
              </a:defRPr>
            </a:pPr>
            <a:r>
              <a:rPr dirty="0"/>
              <a:t>Does the proposal clearly indicate which important, outstanding questions will be addressed?</a:t>
            </a:r>
          </a:p>
          <a:p>
            <a:pPr marL="1143000" lvl="4" indent="-444500" defTabSz="457200">
              <a:lnSpc>
                <a:spcPct val="100000"/>
              </a:lnSpc>
              <a:spcBef>
                <a:spcPts val="1000"/>
              </a:spcBef>
              <a:buSzPct val="100000"/>
              <a:buFont typeface="Avenir Book"/>
              <a:defRPr sz="4000">
                <a:solidFill>
                  <a:srgbClr val="2451A4"/>
                </a:solidFill>
              </a:defRPr>
            </a:pPr>
            <a:r>
              <a:rPr dirty="0"/>
              <a:t>Will the proposed observations have a high scientific impact on this particular field and address the specific science goals of the proposal?</a:t>
            </a:r>
          </a:p>
          <a:p>
            <a:pPr marL="1143000" lvl="4" indent="-444500" defTabSz="457200">
              <a:lnSpc>
                <a:spcPct val="100000"/>
              </a:lnSpc>
              <a:spcBef>
                <a:spcPts val="1000"/>
              </a:spcBef>
              <a:buSzPct val="100000"/>
              <a:buFont typeface="Avenir Book"/>
              <a:defRPr sz="4000">
                <a:solidFill>
                  <a:srgbClr val="2451A4"/>
                </a:solidFill>
              </a:defRPr>
            </a:pPr>
            <a:r>
              <a:rPr dirty="0"/>
              <a:t>Does the proposal clearly describe how the data will be analyzed in order to achieve the science goals?</a:t>
            </a:r>
          </a:p>
          <a:p>
            <a:pPr marL="0" indent="0" defTabSz="457200">
              <a:lnSpc>
                <a:spcPct val="100000"/>
              </a:lnSpc>
              <a:buSzTx/>
              <a:buNone/>
              <a:defRPr sz="5000" b="1">
                <a:solidFill>
                  <a:srgbClr val="2451A4"/>
                </a:solidFill>
              </a:defRPr>
            </a:pPr>
            <a:r>
              <a:rPr dirty="0"/>
              <a:t>Suitability of the observations to achieve the scientific goals</a:t>
            </a:r>
          </a:p>
          <a:p>
            <a:pPr marL="1143000" lvl="4" indent="-444500" defTabSz="457200">
              <a:lnSpc>
                <a:spcPct val="100000"/>
              </a:lnSpc>
              <a:spcBef>
                <a:spcPts val="1000"/>
              </a:spcBef>
              <a:buSzPct val="100000"/>
              <a:buFont typeface="Avenir Book"/>
              <a:defRPr sz="4000">
                <a:solidFill>
                  <a:srgbClr val="2451A4"/>
                </a:solidFill>
              </a:defRPr>
            </a:pPr>
            <a:r>
              <a:rPr dirty="0"/>
              <a:t>Is the choice of target (or targets) clearly described and well justified?</a:t>
            </a:r>
          </a:p>
          <a:p>
            <a:pPr marL="1143000" lvl="4" indent="-444500" defTabSz="457200">
              <a:lnSpc>
                <a:spcPct val="100000"/>
              </a:lnSpc>
              <a:spcBef>
                <a:spcPts val="1000"/>
              </a:spcBef>
              <a:buSzPct val="100000"/>
              <a:buFont typeface="Avenir Book"/>
              <a:defRPr sz="4000">
                <a:solidFill>
                  <a:srgbClr val="2451A4"/>
                </a:solidFill>
              </a:defRPr>
            </a:pPr>
            <a:r>
              <a:rPr dirty="0"/>
              <a:t>Are the requested signal-to-noise ratio, angular resolution, largest angular scale, and spectral setup sufficient to achieve the science goals?</a:t>
            </a:r>
          </a:p>
          <a:p>
            <a:pPr marL="1143000" lvl="4" indent="-444500" defTabSz="457200">
              <a:lnSpc>
                <a:spcPct val="100000"/>
              </a:lnSpc>
              <a:spcBef>
                <a:spcPts val="1000"/>
              </a:spcBef>
              <a:buSzPct val="100000"/>
              <a:buFont typeface="Avenir Book"/>
              <a:defRPr sz="4000">
                <a:solidFill>
                  <a:srgbClr val="2451A4"/>
                </a:solidFill>
              </a:defRPr>
            </a:pPr>
            <a:r>
              <a:rPr dirty="0"/>
              <a:t>Does the proposal justify why new observations are needed to achieve the goals?</a:t>
            </a:r>
          </a:p>
        </p:txBody>
      </p:sp>
      <p:pic>
        <p:nvPicPr>
          <p:cNvPr id="397" name="images.jpeg" descr="images.jpeg"/>
          <p:cNvPicPr>
            <a:picLocks noChangeAspect="1"/>
          </p:cNvPicPr>
          <p:nvPr/>
        </p:nvPicPr>
        <p:blipFill>
          <a:blip r:embed="rId3"/>
          <a:stretch>
            <a:fillRect/>
          </a:stretch>
        </p:blipFill>
        <p:spPr>
          <a:xfrm>
            <a:off x="213540" y="4282688"/>
            <a:ext cx="3251259" cy="4060031"/>
          </a:xfrm>
          <a:prstGeom prst="rect">
            <a:avLst/>
          </a:prstGeom>
          <a:ln w="12700">
            <a:miter lim="400000"/>
          </a:ln>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Technical Justification"/>
          <p:cNvSpPr txBox="1">
            <a:spLocks noGrp="1"/>
          </p:cNvSpPr>
          <p:nvPr>
            <p:ph type="ctrTitle"/>
          </p:nvPr>
        </p:nvSpPr>
        <p:spPr>
          <a:prstGeom prst="rect">
            <a:avLst/>
          </a:prstGeom>
        </p:spPr>
        <p:txBody>
          <a:bodyPr/>
          <a:lstStyle>
            <a:lvl1pPr defTabSz="2292038">
              <a:defRPr sz="9024" spc="-180"/>
            </a:lvl1pPr>
          </a:lstStyle>
          <a:p>
            <a:r>
              <a:t>Technical Justification</a:t>
            </a:r>
          </a:p>
        </p:txBody>
      </p:sp>
      <p:sp>
        <p:nvSpPr>
          <p:cNvPr id="402" name="Reviewers should evaluate if setup is sufficient to achieve science goals."/>
          <p:cNvSpPr txBox="1"/>
          <p:nvPr/>
        </p:nvSpPr>
        <p:spPr>
          <a:xfrm>
            <a:off x="5709809" y="7751035"/>
            <a:ext cx="18142740" cy="15459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lvl="2" indent="0">
              <a:lnSpc>
                <a:spcPct val="90000"/>
              </a:lnSpc>
              <a:spcBef>
                <a:spcPts val="4500"/>
              </a:spcBef>
            </a:pPr>
            <a:r>
              <a:t>Reviewers should evaluate if setup is sufficient to achieve science goals.</a:t>
            </a:r>
          </a:p>
        </p:txBody>
      </p:sp>
      <p:sp>
        <p:nvSpPr>
          <p:cNvPr id="403" name="Largest angular scale"/>
          <p:cNvSpPr/>
          <p:nvPr/>
        </p:nvSpPr>
        <p:spPr>
          <a:xfrm>
            <a:off x="7977902" y="10625929"/>
            <a:ext cx="3212626" cy="1183617"/>
          </a:xfrm>
          <a:prstGeom prst="roundRect">
            <a:avLst>
              <a:gd name="adj" fmla="val 45065"/>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0" indent="0" algn="ctr" defTabSz="825500">
              <a:buSzTx/>
              <a:buNone/>
              <a:defRPr sz="3200">
                <a:solidFill>
                  <a:srgbClr val="FFFFFF"/>
                </a:solidFill>
                <a:latin typeface="Helvetica Neue Medium"/>
                <a:ea typeface="Helvetica Neue Medium"/>
                <a:cs typeface="Helvetica Neue Medium"/>
                <a:sym typeface="Helvetica Neue Medium"/>
              </a:defRPr>
            </a:lvl1pPr>
          </a:lstStyle>
          <a:p>
            <a:r>
              <a:t>Largest angular scale</a:t>
            </a:r>
          </a:p>
        </p:txBody>
      </p:sp>
      <p:sp>
        <p:nvSpPr>
          <p:cNvPr id="404" name="Angular resolution"/>
          <p:cNvSpPr/>
          <p:nvPr/>
        </p:nvSpPr>
        <p:spPr>
          <a:xfrm>
            <a:off x="13261082" y="10625929"/>
            <a:ext cx="3212625" cy="1183617"/>
          </a:xfrm>
          <a:prstGeom prst="roundRect">
            <a:avLst>
              <a:gd name="adj" fmla="val 45065"/>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0" indent="0" algn="ctr" defTabSz="825500">
              <a:buSzTx/>
              <a:buNone/>
              <a:defRPr sz="3200">
                <a:solidFill>
                  <a:srgbClr val="FFFFFF"/>
                </a:solidFill>
                <a:latin typeface="Helvetica Neue Medium"/>
                <a:ea typeface="Helvetica Neue Medium"/>
                <a:cs typeface="Helvetica Neue Medium"/>
                <a:sym typeface="Helvetica Neue Medium"/>
              </a:defRPr>
            </a:lvl1pPr>
          </a:lstStyle>
          <a:p>
            <a:r>
              <a:t>Angular resolution</a:t>
            </a:r>
          </a:p>
        </p:txBody>
      </p:sp>
      <p:sp>
        <p:nvSpPr>
          <p:cNvPr id="405" name="Correlator setup"/>
          <p:cNvSpPr/>
          <p:nvPr/>
        </p:nvSpPr>
        <p:spPr>
          <a:xfrm>
            <a:off x="13200267" y="8922639"/>
            <a:ext cx="3212625" cy="1183617"/>
          </a:xfrm>
          <a:prstGeom prst="roundRect">
            <a:avLst>
              <a:gd name="adj" fmla="val 45065"/>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0" indent="0" algn="ctr" defTabSz="825500">
              <a:buSzTx/>
              <a:buNone/>
              <a:defRPr sz="3200">
                <a:solidFill>
                  <a:srgbClr val="FFFFFF"/>
                </a:solidFill>
                <a:latin typeface="Helvetica Neue Medium"/>
                <a:ea typeface="Helvetica Neue Medium"/>
                <a:cs typeface="Helvetica Neue Medium"/>
                <a:sym typeface="Helvetica Neue Medium"/>
              </a:defRPr>
            </a:lvl1pPr>
          </a:lstStyle>
          <a:p>
            <a:r>
              <a:t>Correlator setup</a:t>
            </a:r>
          </a:p>
        </p:txBody>
      </p:sp>
      <p:sp>
        <p:nvSpPr>
          <p:cNvPr id="406" name="Sensitivity"/>
          <p:cNvSpPr/>
          <p:nvPr/>
        </p:nvSpPr>
        <p:spPr>
          <a:xfrm>
            <a:off x="7977902" y="8922639"/>
            <a:ext cx="3212626" cy="1183617"/>
          </a:xfrm>
          <a:prstGeom prst="roundRect">
            <a:avLst>
              <a:gd name="adj" fmla="val 45065"/>
            </a:avLst>
          </a:prstGeom>
          <a:solidFill>
            <a:schemeClr val="accent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lstStyle>
            <a:lvl1pPr marL="0" indent="0" algn="ctr" defTabSz="825500">
              <a:buSzTx/>
              <a:buNone/>
              <a:defRPr sz="3200">
                <a:solidFill>
                  <a:srgbClr val="FFFFFF"/>
                </a:solidFill>
                <a:latin typeface="Helvetica Neue Medium"/>
                <a:ea typeface="Helvetica Neue Medium"/>
                <a:cs typeface="Helvetica Neue Medium"/>
                <a:sym typeface="Helvetica Neue Medium"/>
              </a:defRPr>
            </a:lvl1pPr>
          </a:lstStyle>
          <a:p>
            <a:r>
              <a:t>Sensitivity</a:t>
            </a:r>
          </a:p>
        </p:txBody>
      </p:sp>
      <p:pic>
        <p:nvPicPr>
          <p:cNvPr id="407" name="vector-satellite-dish-antenna-concept-colored-icon-or-logo-vector-clipart_csp89226005.jpg.jpeg" descr="vector-satellite-dish-antenna-concept-colored-icon-or-logo-vector-clipart_csp89226005.jpg.jpeg"/>
          <p:cNvPicPr>
            <a:picLocks noChangeAspect="1"/>
          </p:cNvPicPr>
          <p:nvPr/>
        </p:nvPicPr>
        <p:blipFill>
          <a:blip r:embed="rId3"/>
          <a:srcRect t="18160" r="17315" b="18160"/>
          <a:stretch>
            <a:fillRect/>
          </a:stretch>
        </p:blipFill>
        <p:spPr>
          <a:xfrm>
            <a:off x="768247" y="8699366"/>
            <a:ext cx="3824027" cy="3129079"/>
          </a:xfrm>
          <a:prstGeom prst="rect">
            <a:avLst/>
          </a:prstGeom>
          <a:ln w="12700">
            <a:miter lim="400000"/>
          </a:ln>
        </p:spPr>
      </p:pic>
      <p:sp>
        <p:nvSpPr>
          <p:cNvPr id="408" name="The proposal is responsible for clearly justifying the setup with references as appropriate."/>
          <p:cNvSpPr txBox="1"/>
          <p:nvPr/>
        </p:nvSpPr>
        <p:spPr>
          <a:xfrm>
            <a:off x="1889227" y="12585000"/>
            <a:ext cx="22356068" cy="747777"/>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The proposal is responsible for clearly justifying the setup with references as appropriate. </a:t>
            </a:r>
          </a:p>
        </p:txBody>
      </p:sp>
      <p:pic>
        <p:nvPicPr>
          <p:cNvPr id="409" name="5f2425097c6de62144066da8f37d00cf.png" descr="5f2425097c6de62144066da8f37d00cf.png"/>
          <p:cNvPicPr>
            <a:picLocks noChangeAspect="1"/>
          </p:cNvPicPr>
          <p:nvPr/>
        </p:nvPicPr>
        <p:blipFill>
          <a:blip r:embed="rId4"/>
          <a:stretch>
            <a:fillRect/>
          </a:stretch>
        </p:blipFill>
        <p:spPr>
          <a:xfrm>
            <a:off x="113304" y="12116312"/>
            <a:ext cx="1685153" cy="1685153"/>
          </a:xfrm>
          <a:prstGeom prst="rect">
            <a:avLst/>
          </a:prstGeom>
          <a:ln w="12700">
            <a:miter lim="400000"/>
          </a:ln>
        </p:spPr>
      </p:pic>
      <p:sp>
        <p:nvSpPr>
          <p:cNvPr id="410" name="Observing Tool performs (most) technical validations…"/>
          <p:cNvSpPr txBox="1"/>
          <p:nvPr/>
        </p:nvSpPr>
        <p:spPr>
          <a:xfrm>
            <a:off x="5709875" y="3679079"/>
            <a:ext cx="18442039" cy="27818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lstStyle/>
          <a:p>
            <a:pPr lvl="2" indent="0">
              <a:lnSpc>
                <a:spcPct val="90000"/>
              </a:lnSpc>
              <a:spcBef>
                <a:spcPts val="4500"/>
              </a:spcBef>
            </a:pPr>
            <a:r>
              <a:rPr dirty="0"/>
              <a:t>Observing Tool performs (most) technical validations</a:t>
            </a:r>
          </a:p>
          <a:p>
            <a:pPr marL="850900" lvl="2" indent="-850900">
              <a:lnSpc>
                <a:spcPct val="90000"/>
              </a:lnSpc>
              <a:spcBef>
                <a:spcPts val="2000"/>
              </a:spcBef>
              <a:buSzPct val="137000"/>
              <a:buChar char="➡"/>
            </a:pPr>
            <a:r>
              <a:rPr dirty="0"/>
              <a:t>reviewers can assume requested sensitivity, angular resolution, largest angular scale, and correlator setup are valid and can be achieved technically.</a:t>
            </a:r>
          </a:p>
        </p:txBody>
      </p:sp>
      <p:grpSp>
        <p:nvGrpSpPr>
          <p:cNvPr id="413" name="Group"/>
          <p:cNvGrpSpPr/>
          <p:nvPr/>
        </p:nvGrpSpPr>
        <p:grpSpPr>
          <a:xfrm>
            <a:off x="1246583" y="3170731"/>
            <a:ext cx="3523263" cy="4105858"/>
            <a:chOff x="0" y="0"/>
            <a:chExt cx="3523262" cy="4105857"/>
          </a:xfrm>
        </p:grpSpPr>
        <p:pic>
          <p:nvPicPr>
            <p:cNvPr id="411" name="pUbAi9q6_400x400.png" descr="pUbAi9q6_400x400.png"/>
            <p:cNvPicPr>
              <a:picLocks noChangeAspect="1"/>
            </p:cNvPicPr>
            <p:nvPr/>
          </p:nvPicPr>
          <p:blipFill>
            <a:blip r:embed="rId5"/>
            <a:stretch>
              <a:fillRect/>
            </a:stretch>
          </p:blipFill>
          <p:spPr>
            <a:xfrm>
              <a:off x="0" y="586873"/>
              <a:ext cx="3518984" cy="3518985"/>
            </a:xfrm>
            <a:prstGeom prst="rect">
              <a:avLst/>
            </a:prstGeom>
            <a:ln w="12700" cap="flat">
              <a:noFill/>
              <a:miter lim="400000"/>
            </a:ln>
            <a:effectLst/>
          </p:spPr>
        </p:pic>
        <p:sp>
          <p:nvSpPr>
            <p:cNvPr id="412" name="ALMA Observing Tool"/>
            <p:cNvSpPr txBox="1"/>
            <p:nvPr/>
          </p:nvSpPr>
          <p:spPr>
            <a:xfrm>
              <a:off x="2700" y="-1"/>
              <a:ext cx="3520563" cy="623641"/>
            </a:xfrm>
            <a:prstGeom prst="rect">
              <a:avLst/>
            </a:prstGeom>
            <a:solidFill>
              <a:schemeClr val="accent1">
                <a:hueOff val="114395"/>
                <a:lumOff val="-24975"/>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0800" tIns="50800" rIns="50800" bIns="50800" numCol="1" anchor="ctr">
              <a:noAutofit/>
            </a:bodyPr>
            <a:lstStyle>
              <a:lvl1pPr marL="0" indent="0" algn="ctr">
                <a:buSzTx/>
                <a:buNone/>
                <a:defRPr sz="2600">
                  <a:solidFill>
                    <a:srgbClr val="FFFFFF"/>
                  </a:solidFill>
                </a:defRPr>
              </a:lvl1pPr>
            </a:lstStyle>
            <a:p>
              <a:r>
                <a:t>ALMA Observing Tool</a:t>
              </a:r>
            </a:p>
          </p:txBody>
        </p:sp>
      </p:gr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Best practices for writing reviews"/>
          <p:cNvSpPr txBox="1">
            <a:spLocks noGrp="1"/>
          </p:cNvSpPr>
          <p:nvPr>
            <p:ph type="ctrTitle"/>
          </p:nvPr>
        </p:nvSpPr>
        <p:spPr>
          <a:prstGeom prst="rect">
            <a:avLst/>
          </a:prstGeom>
        </p:spPr>
        <p:txBody>
          <a:bodyPr/>
          <a:lstStyle>
            <a:lvl1pPr defTabSz="2194505">
              <a:defRPr sz="8639" spc="-172"/>
            </a:lvl1pPr>
          </a:lstStyle>
          <a:p>
            <a:r>
              <a:t>Best practices for writing reviews</a:t>
            </a:r>
          </a:p>
        </p:txBody>
      </p:sp>
      <p:sp>
        <p:nvSpPr>
          <p:cNvPr id="418" name="Summarize both strengths and weaknesses…"/>
          <p:cNvSpPr txBox="1"/>
          <p:nvPr/>
        </p:nvSpPr>
        <p:spPr>
          <a:xfrm>
            <a:off x="4063986" y="4212563"/>
            <a:ext cx="18655748" cy="19492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rPr dirty="0"/>
              <a:t>Summarize both strengths and weaknesses</a:t>
            </a:r>
          </a:p>
          <a:p>
            <a:r>
              <a:rPr dirty="0"/>
              <a:t>Take care to ensure strengths and weaknesses do not contradict each other</a:t>
            </a:r>
          </a:p>
          <a:p>
            <a:r>
              <a:rPr dirty="0">
                <a:solidFill>
                  <a:srgbClr val="C00000"/>
                </a:solidFill>
              </a:rPr>
              <a:t>Avoid giving the impression a minor weakness was the cause of a poor ranking</a:t>
            </a:r>
          </a:p>
        </p:txBody>
      </p:sp>
      <p:pic>
        <p:nvPicPr>
          <p:cNvPr id="419" name="kisspng-computer-icons-clip-art-sbi-po-exam-evaluation-ico-fabsdrive-school-management-system-principal-da-5b66314b5b13d5.6202905015334239473731.png" descr="kisspng-computer-icons-clip-art-sbi-po-exam-evaluation-ico-fabsdrive-school-management-system-principal-da-5b66314b5b13d5.6202905015334239473731.png"/>
          <p:cNvPicPr>
            <a:picLocks noChangeAspect="1"/>
          </p:cNvPicPr>
          <p:nvPr/>
        </p:nvPicPr>
        <p:blipFill>
          <a:blip r:embed="rId3"/>
          <a:stretch>
            <a:fillRect/>
          </a:stretch>
        </p:blipFill>
        <p:spPr>
          <a:xfrm>
            <a:off x="638248" y="3656467"/>
            <a:ext cx="3061443" cy="3061442"/>
          </a:xfrm>
          <a:prstGeom prst="rect">
            <a:avLst/>
          </a:prstGeom>
          <a:ln w="12700">
            <a:miter lim="400000"/>
          </a:ln>
        </p:spPr>
      </p:pic>
      <p:sp>
        <p:nvSpPr>
          <p:cNvPr id="420" name="A proposal review is NOT just a summary of the proposal…"/>
          <p:cNvSpPr txBox="1"/>
          <p:nvPr/>
        </p:nvSpPr>
        <p:spPr>
          <a:xfrm>
            <a:off x="4102100" y="7797800"/>
            <a:ext cx="19313870" cy="19161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r>
              <a:rPr dirty="0"/>
              <a:t>A proposal review is NOT just a summary of the proposal</a:t>
            </a:r>
          </a:p>
          <a:p>
            <a:r>
              <a:rPr dirty="0"/>
              <a:t>While the reviewer may include a BRIEF (~ 1 sentence) summary, the bulk of the contents need to discuss the strengths and weaknesses of the proposal </a:t>
            </a:r>
          </a:p>
        </p:txBody>
      </p:sp>
      <p:pic>
        <p:nvPicPr>
          <p:cNvPr id="421" name="review-icon-1389608042.jpeg" descr="review-icon-1389608042.jpeg"/>
          <p:cNvPicPr>
            <a:picLocks noChangeAspect="1"/>
          </p:cNvPicPr>
          <p:nvPr/>
        </p:nvPicPr>
        <p:blipFill>
          <a:blip r:embed="rId4"/>
          <a:stretch>
            <a:fillRect/>
          </a:stretch>
        </p:blipFill>
        <p:spPr>
          <a:xfrm>
            <a:off x="764309" y="7593614"/>
            <a:ext cx="2809321" cy="2809320"/>
          </a:xfrm>
          <a:prstGeom prst="rect">
            <a:avLst/>
          </a:prstGeom>
          <a:ln w="12700">
            <a:miter lim="400000"/>
          </a:ln>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Best practices for writing reviews"/>
          <p:cNvSpPr txBox="1">
            <a:spLocks noGrp="1"/>
          </p:cNvSpPr>
          <p:nvPr>
            <p:ph type="ctrTitle"/>
          </p:nvPr>
        </p:nvSpPr>
        <p:spPr>
          <a:prstGeom prst="rect">
            <a:avLst/>
          </a:prstGeom>
        </p:spPr>
        <p:txBody>
          <a:bodyPr/>
          <a:lstStyle>
            <a:lvl1pPr defTabSz="2194505">
              <a:defRPr sz="8639" spc="-172"/>
            </a:lvl1pPr>
          </a:lstStyle>
          <a:p>
            <a:r>
              <a:t>Best practices for writing reviews</a:t>
            </a:r>
          </a:p>
        </p:txBody>
      </p:sp>
      <p:pic>
        <p:nvPicPr>
          <p:cNvPr id="426" name="Sentences.png" descr="Sentences.png"/>
          <p:cNvPicPr>
            <a:picLocks noChangeAspect="1"/>
          </p:cNvPicPr>
          <p:nvPr/>
        </p:nvPicPr>
        <p:blipFill>
          <a:blip r:embed="rId2"/>
          <a:stretch>
            <a:fillRect/>
          </a:stretch>
        </p:blipFill>
        <p:spPr>
          <a:xfrm>
            <a:off x="939805" y="3502733"/>
            <a:ext cx="2497458" cy="2681834"/>
          </a:xfrm>
          <a:prstGeom prst="rect">
            <a:avLst/>
          </a:prstGeom>
          <a:ln w="12700">
            <a:miter lim="400000"/>
          </a:ln>
        </p:spPr>
      </p:pic>
      <p:sp>
        <p:nvSpPr>
          <p:cNvPr id="427" name="Use complete sentences when writing the comments."/>
          <p:cNvSpPr txBox="1"/>
          <p:nvPr/>
        </p:nvSpPr>
        <p:spPr>
          <a:xfrm>
            <a:off x="4064000" y="4229100"/>
            <a:ext cx="12734545"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r>
              <a:t>Use complete sentences when writing the comments.</a:t>
            </a:r>
          </a:p>
        </p:txBody>
      </p:sp>
      <p:pic>
        <p:nvPicPr>
          <p:cNvPr id="428" name="3151936-chat-bubbles-chatting-conversation-message-speech-bubbles.png" descr="3151936-chat-bubbles-chatting-conversation-message-speech-bubbles.png"/>
          <p:cNvPicPr>
            <a:picLocks noChangeAspect="1"/>
          </p:cNvPicPr>
          <p:nvPr/>
        </p:nvPicPr>
        <p:blipFill>
          <a:blip r:embed="rId3"/>
          <a:stretch>
            <a:fillRect/>
          </a:stretch>
        </p:blipFill>
        <p:spPr>
          <a:xfrm>
            <a:off x="748636" y="7226888"/>
            <a:ext cx="2879796" cy="2879796"/>
          </a:xfrm>
          <a:prstGeom prst="rect">
            <a:avLst/>
          </a:prstGeom>
          <a:ln w="12700">
            <a:miter lim="400000"/>
          </a:ln>
        </p:spPr>
      </p:pic>
      <p:sp>
        <p:nvSpPr>
          <p:cNvPr id="429" name="Be concise…"/>
          <p:cNvSpPr txBox="1"/>
          <p:nvPr/>
        </p:nvSpPr>
        <p:spPr>
          <a:xfrm>
            <a:off x="4064000" y="7797800"/>
            <a:ext cx="18443449"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Be concise</a:t>
            </a:r>
          </a:p>
          <a:p>
            <a:r>
              <a:t>It is not necessary to write a lengthy review, but avoid writing a single sentence</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Best practices for writing reviews"/>
          <p:cNvSpPr txBox="1">
            <a:spLocks noGrp="1"/>
          </p:cNvSpPr>
          <p:nvPr>
            <p:ph type="ctrTitle"/>
          </p:nvPr>
        </p:nvSpPr>
        <p:spPr>
          <a:prstGeom prst="rect">
            <a:avLst/>
          </a:prstGeom>
        </p:spPr>
        <p:txBody>
          <a:bodyPr/>
          <a:lstStyle>
            <a:lvl1pPr defTabSz="2194505">
              <a:defRPr sz="8639" spc="-172"/>
            </a:lvl1pPr>
          </a:lstStyle>
          <a:p>
            <a:r>
              <a:t>Best practices for writing reviews</a:t>
            </a:r>
          </a:p>
        </p:txBody>
      </p:sp>
      <p:sp>
        <p:nvSpPr>
          <p:cNvPr id="432" name="Do not ask questions in your review…"/>
          <p:cNvSpPr txBox="1"/>
          <p:nvPr/>
        </p:nvSpPr>
        <p:spPr>
          <a:xfrm>
            <a:off x="4069898" y="7799236"/>
            <a:ext cx="18078197"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r>
              <a:t>Do not ask questions in your review</a:t>
            </a:r>
          </a:p>
          <a:p>
            <a:r>
              <a:t>Questions usually indicate a proposal weakness - state the weakness directly</a:t>
            </a:r>
          </a:p>
        </p:txBody>
      </p:sp>
      <p:pic>
        <p:nvPicPr>
          <p:cNvPr id="433" name="images.jpeg" descr="images.jpeg"/>
          <p:cNvPicPr>
            <a:picLocks noChangeAspect="1"/>
          </p:cNvPicPr>
          <p:nvPr/>
        </p:nvPicPr>
        <p:blipFill>
          <a:blip r:embed="rId2"/>
          <a:stretch>
            <a:fillRect/>
          </a:stretch>
        </p:blipFill>
        <p:spPr>
          <a:xfrm>
            <a:off x="361939" y="7290474"/>
            <a:ext cx="3492501" cy="2324101"/>
          </a:xfrm>
          <a:prstGeom prst="rect">
            <a:avLst/>
          </a:prstGeom>
          <a:ln w="12700">
            <a:miter lim="400000"/>
          </a:ln>
        </p:spPr>
      </p:pic>
      <p:pic>
        <p:nvPicPr>
          <p:cNvPr id="434" name="target-challenge-objective-icon-competitive-advantage-symbol-successful-shot-darts-isolated-white-background-vector-131034872.jpg" descr="target-challenge-objective-icon-competitive-advantage-symbol-successful-shot-darts-isolated-white-background-vector-131034872.jpg"/>
          <p:cNvPicPr>
            <a:picLocks noChangeAspect="1"/>
          </p:cNvPicPr>
          <p:nvPr/>
        </p:nvPicPr>
        <p:blipFill>
          <a:blip r:embed="rId3"/>
          <a:srcRect l="16233" t="15353" r="14958" b="17441"/>
          <a:stretch>
            <a:fillRect/>
          </a:stretch>
        </p:blipFill>
        <p:spPr>
          <a:xfrm>
            <a:off x="799295" y="3601023"/>
            <a:ext cx="2617681" cy="2556705"/>
          </a:xfrm>
          <a:prstGeom prst="rect">
            <a:avLst/>
          </a:prstGeom>
          <a:ln w="12700">
            <a:miter lim="400000"/>
          </a:ln>
        </p:spPr>
      </p:pic>
      <p:sp>
        <p:nvSpPr>
          <p:cNvPr id="435" name="Be specific as possible when writing reviews…"/>
          <p:cNvSpPr txBox="1"/>
          <p:nvPr/>
        </p:nvSpPr>
        <p:spPr>
          <a:xfrm>
            <a:off x="4066880" y="4226070"/>
            <a:ext cx="14372845"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p>
            <a:r>
              <a:t>Be specific as possible when writing reviews</a:t>
            </a:r>
          </a:p>
          <a:p>
            <a:r>
              <a:t>Avoid generic statements that could apply to most proposals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Best practices for writing reviews"/>
          <p:cNvSpPr txBox="1">
            <a:spLocks noGrp="1"/>
          </p:cNvSpPr>
          <p:nvPr>
            <p:ph type="ctrTitle"/>
          </p:nvPr>
        </p:nvSpPr>
        <p:spPr>
          <a:prstGeom prst="rect">
            <a:avLst/>
          </a:prstGeom>
        </p:spPr>
        <p:txBody>
          <a:bodyPr/>
          <a:lstStyle>
            <a:lvl1pPr defTabSz="2194505">
              <a:defRPr sz="8639" spc="-172"/>
            </a:lvl1pPr>
          </a:lstStyle>
          <a:p>
            <a:r>
              <a:t>Best practices for writing reviews</a:t>
            </a:r>
          </a:p>
        </p:txBody>
      </p:sp>
      <p:pic>
        <p:nvPicPr>
          <p:cNvPr id="438" name="evaluation-rgb-color-icon-assessment-research-check-data-statistic-find-information-report-inspect-exam-paper-administrative-184249800.jpg" descr="evaluation-rgb-color-icon-assessment-research-check-data-statistic-find-information-report-inspect-exam-paper-administrative-184249800.jpg"/>
          <p:cNvPicPr>
            <a:picLocks noChangeAspect="1"/>
          </p:cNvPicPr>
          <p:nvPr/>
        </p:nvPicPr>
        <p:blipFill>
          <a:blip r:embed="rId2"/>
          <a:srcRect l="17074" t="12288" r="18645" b="12802"/>
          <a:stretch>
            <a:fillRect/>
          </a:stretch>
        </p:blipFill>
        <p:spPr>
          <a:xfrm>
            <a:off x="1220288" y="3991205"/>
            <a:ext cx="2052513" cy="2391909"/>
          </a:xfrm>
          <a:prstGeom prst="rect">
            <a:avLst/>
          </a:prstGeom>
          <a:ln w="12700">
            <a:miter lim="400000"/>
          </a:ln>
        </p:spPr>
      </p:pic>
      <p:sp>
        <p:nvSpPr>
          <p:cNvPr id="439" name="Be professional and constructive…"/>
          <p:cNvSpPr txBox="1"/>
          <p:nvPr/>
        </p:nvSpPr>
        <p:spPr>
          <a:xfrm>
            <a:off x="4064000" y="4229100"/>
            <a:ext cx="13516356" cy="19161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r>
              <a:t>Be professional and constructive</a:t>
            </a:r>
          </a:p>
          <a:p>
            <a:r>
              <a:t>Do not use sarcasm or any insulting language</a:t>
            </a:r>
          </a:p>
          <a:p>
            <a:r>
              <a:t>Critique the proposal and not the PI or the proposal team</a:t>
            </a:r>
          </a:p>
        </p:txBody>
      </p:sp>
      <p:sp>
        <p:nvSpPr>
          <p:cNvPr id="440" name="Be aware of unconscious bias…"/>
          <p:cNvSpPr txBox="1"/>
          <p:nvPr/>
        </p:nvSpPr>
        <p:spPr>
          <a:xfrm>
            <a:off x="4102100" y="7797800"/>
            <a:ext cx="12187429"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spAutoFit/>
          </a:bodyPr>
          <a:lstStyle/>
          <a:p>
            <a:r>
              <a:rPr dirty="0"/>
              <a:t>Be aware of unconscious bias</a:t>
            </a:r>
          </a:p>
          <a:p>
            <a:r>
              <a:rPr dirty="0"/>
              <a:t>Keep your review factual and objective as possible </a:t>
            </a:r>
          </a:p>
        </p:txBody>
      </p:sp>
      <p:pic>
        <p:nvPicPr>
          <p:cNvPr id="441" name="law-balance-scale-justice-judicial-system-legal-8-28180.png" descr="law-balance-scale-justice-judicial-system-legal-8-28180.png"/>
          <p:cNvPicPr>
            <a:picLocks noChangeAspect="1"/>
          </p:cNvPicPr>
          <p:nvPr/>
        </p:nvPicPr>
        <p:blipFill>
          <a:blip r:embed="rId3"/>
          <a:stretch>
            <a:fillRect/>
          </a:stretch>
        </p:blipFill>
        <p:spPr>
          <a:xfrm>
            <a:off x="1130466" y="7334946"/>
            <a:ext cx="2232283" cy="2232284"/>
          </a:xfrm>
          <a:prstGeom prst="rect">
            <a:avLst/>
          </a:prstGeom>
          <a:ln w="12700">
            <a:miter lim="400000"/>
          </a:ln>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A62614C-2D57-F73A-2C9C-18A2758C6284}"/>
              </a:ext>
            </a:extLst>
          </p:cNvPr>
          <p:cNvSpPr>
            <a:spLocks noGrp="1"/>
          </p:cNvSpPr>
          <p:nvPr>
            <p:ph type="title"/>
          </p:nvPr>
        </p:nvSpPr>
        <p:spPr/>
        <p:txBody>
          <a:bodyPr/>
          <a:lstStyle/>
          <a:p>
            <a:r>
              <a:rPr lang="en-US" dirty="0"/>
              <a:t>Cycle-11: Relevant New Capabilities</a:t>
            </a:r>
          </a:p>
        </p:txBody>
      </p:sp>
      <p:sp>
        <p:nvSpPr>
          <p:cNvPr id="4" name="TextBox 3">
            <a:extLst>
              <a:ext uri="{FF2B5EF4-FFF2-40B4-BE49-F238E27FC236}">
                <a16:creationId xmlns:a16="http://schemas.microsoft.com/office/drawing/2014/main" id="{6A46E1EB-392C-5935-3154-7D447E77BD8F}"/>
              </a:ext>
            </a:extLst>
          </p:cNvPr>
          <p:cNvSpPr txBox="1"/>
          <p:nvPr/>
        </p:nvSpPr>
        <p:spPr>
          <a:xfrm>
            <a:off x="625642" y="3274142"/>
            <a:ext cx="23461579" cy="844333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444500" marR="0" indent="-444500" algn="l" defTabSz="2438338" rtl="0" fontAlgn="auto" latinLnBrk="0" hangingPunct="0">
              <a:lnSpc>
                <a:spcPct val="100000"/>
              </a:lnSpc>
              <a:spcBef>
                <a:spcPts val="1200"/>
              </a:spcBef>
              <a:spcAft>
                <a:spcPts val="1200"/>
              </a:spcAft>
              <a:buClrTx/>
              <a:buSzPct val="100000"/>
              <a:buFontTx/>
              <a:buChar char="•"/>
              <a:tabLst/>
            </a:pPr>
            <a:r>
              <a:rPr kumimoji="0" lang="en-US" altLang="zh-CN" sz="4400" b="1" i="0" u="none" strike="noStrike" cap="none" spc="0" normalizeH="0" baseline="0" dirty="0">
                <a:ln>
                  <a:noFill/>
                </a:ln>
                <a:solidFill>
                  <a:srgbClr val="2451A4"/>
                </a:solidFill>
                <a:effectLst/>
                <a:uFillTx/>
                <a:latin typeface="+mn-lt"/>
                <a:ea typeface="+mn-ea"/>
                <a:cs typeface="+mn-cs"/>
                <a:sym typeface="Helvetica Neue"/>
              </a:rPr>
              <a:t>Band</a:t>
            </a:r>
            <a:r>
              <a:rPr kumimoji="0" lang="zh-CN" altLang="en-US" sz="4400" b="1"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1" i="0" u="none" strike="noStrike" cap="none" spc="0" normalizeH="0" baseline="0" dirty="0">
                <a:ln>
                  <a:noFill/>
                </a:ln>
                <a:solidFill>
                  <a:srgbClr val="2451A4"/>
                </a:solidFill>
                <a:effectLst/>
                <a:uFillTx/>
                <a:latin typeface="+mn-lt"/>
                <a:ea typeface="+mn-ea"/>
                <a:cs typeface="+mn-cs"/>
                <a:sym typeface="Helvetica Neue"/>
              </a:rPr>
              <a:t>1</a:t>
            </a:r>
            <a:r>
              <a:rPr kumimoji="0" lang="zh-CN" altLang="en-US" sz="4400" b="1"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1" i="0" u="none" strike="noStrike" cap="none" spc="0" normalizeH="0" baseline="0" dirty="0">
                <a:ln>
                  <a:noFill/>
                </a:ln>
                <a:solidFill>
                  <a:srgbClr val="2451A4"/>
                </a:solidFill>
                <a:effectLst/>
                <a:uFillTx/>
                <a:latin typeface="+mn-lt"/>
                <a:ea typeface="+mn-ea"/>
                <a:cs typeface="+mn-cs"/>
                <a:sym typeface="Helvetica Neue"/>
              </a:rPr>
              <a:t>on</a:t>
            </a:r>
            <a:r>
              <a:rPr kumimoji="0" lang="zh-CN" altLang="en-US" sz="4400" b="1"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1" i="0" u="none" strike="noStrike" cap="none" spc="0" normalizeH="0" baseline="0" dirty="0">
                <a:ln>
                  <a:noFill/>
                </a:ln>
                <a:solidFill>
                  <a:srgbClr val="2451A4"/>
                </a:solidFill>
                <a:effectLst/>
                <a:uFillTx/>
                <a:latin typeface="+mn-lt"/>
                <a:ea typeface="+mn-ea"/>
                <a:cs typeface="+mn-cs"/>
                <a:sym typeface="Helvetica Neue"/>
              </a:rPr>
              <a:t>12</a:t>
            </a:r>
            <a:r>
              <a:rPr lang="en-US" altLang="zh-CN" sz="4400" b="1" dirty="0"/>
              <a:t>-m</a:t>
            </a:r>
            <a:r>
              <a:rPr lang="zh-CN" altLang="en-US" sz="4400" b="1" dirty="0"/>
              <a:t> </a:t>
            </a:r>
            <a:r>
              <a:rPr lang="en-US" altLang="zh-CN" sz="4400" b="1" dirty="0"/>
              <a:t>array</a:t>
            </a:r>
            <a:r>
              <a:rPr lang="zh-CN" altLang="en-US" sz="4400" b="1" dirty="0"/>
              <a:t> </a:t>
            </a:r>
            <a:r>
              <a:rPr lang="en-US" altLang="zh-CN" sz="4400" b="1" dirty="0"/>
              <a:t>with</a:t>
            </a:r>
            <a:r>
              <a:rPr lang="zh-CN" altLang="en-US" sz="4400" b="1" dirty="0"/>
              <a:t> </a:t>
            </a:r>
            <a:r>
              <a:rPr lang="en-US" altLang="zh-CN" sz="4400" b="1" dirty="0"/>
              <a:t>full</a:t>
            </a:r>
            <a:r>
              <a:rPr lang="zh-CN" altLang="en-US" sz="4400" b="1" dirty="0"/>
              <a:t> </a:t>
            </a:r>
            <a:r>
              <a:rPr lang="en-US" altLang="zh-CN" sz="4400" b="1" dirty="0"/>
              <a:t>polarization</a:t>
            </a:r>
            <a:r>
              <a:rPr lang="zh-CN" altLang="en-US" sz="4400" b="1" dirty="0"/>
              <a:t> </a:t>
            </a:r>
            <a:r>
              <a:rPr lang="en-US" altLang="zh-CN" sz="4400" dirty="0"/>
              <a:t>(previously</a:t>
            </a:r>
            <a:r>
              <a:rPr lang="zh-CN" altLang="en-US" sz="4400" dirty="0"/>
              <a:t> </a:t>
            </a:r>
            <a:r>
              <a:rPr lang="en-US" altLang="zh-CN" sz="4400" dirty="0"/>
              <a:t>only</a:t>
            </a:r>
            <a:r>
              <a:rPr lang="zh-CN" altLang="en-US" sz="4400" dirty="0"/>
              <a:t> </a:t>
            </a:r>
            <a:r>
              <a:rPr lang="en-US" altLang="zh-CN" sz="4400" dirty="0"/>
              <a:t>Stokes</a:t>
            </a:r>
            <a:r>
              <a:rPr lang="zh-CN" altLang="en-US" sz="4400" dirty="0"/>
              <a:t> </a:t>
            </a:r>
            <a:r>
              <a:rPr lang="en-US" altLang="zh-CN" sz="4400" dirty="0"/>
              <a:t>I);</a:t>
            </a:r>
          </a:p>
          <a:p>
            <a:pPr marL="0" marR="0" indent="0" algn="r" defTabSz="2438338" rtl="0" fontAlgn="auto" latinLnBrk="0" hangingPunct="0">
              <a:lnSpc>
                <a:spcPct val="100000"/>
              </a:lnSpc>
              <a:spcBef>
                <a:spcPts val="1200"/>
              </a:spcBef>
              <a:spcAft>
                <a:spcPts val="1200"/>
              </a:spcAft>
              <a:buClrTx/>
              <a:buSzPct val="100000"/>
              <a:buNone/>
              <a:tabLst/>
            </a:pPr>
            <a:r>
              <a:rPr lang="en-US" altLang="zh-CN" sz="4400" dirty="0"/>
              <a:t>Band-1: 35 – 50 GHz, high-z CO?</a:t>
            </a:r>
          </a:p>
          <a:p>
            <a:pPr marL="0" marR="0" indent="0" algn="r" defTabSz="2438338" rtl="0" fontAlgn="auto" latinLnBrk="0" hangingPunct="0">
              <a:lnSpc>
                <a:spcPct val="100000"/>
              </a:lnSpc>
              <a:spcBef>
                <a:spcPts val="1200"/>
              </a:spcBef>
              <a:spcAft>
                <a:spcPts val="2400"/>
              </a:spcAft>
              <a:buClrTx/>
              <a:buSzPct val="100000"/>
              <a:buNone/>
              <a:tabLst/>
            </a:pPr>
            <a:r>
              <a:rPr lang="en-US" altLang="zh-CN" sz="4400" dirty="0"/>
              <a:t>note that ALMA Band-1 sensitivity is not significantly better than JVLA in Ka band. </a:t>
            </a:r>
          </a:p>
          <a:p>
            <a:pPr marL="444500" marR="0" indent="-444500" algn="l" defTabSz="2438338" rtl="0" fontAlgn="auto" latinLnBrk="0" hangingPunct="0">
              <a:lnSpc>
                <a:spcPct val="100000"/>
              </a:lnSpc>
              <a:spcBef>
                <a:spcPts val="1200"/>
              </a:spcBef>
              <a:spcAft>
                <a:spcPts val="2400"/>
              </a:spcAft>
              <a:buClrTx/>
              <a:buSzPct val="100000"/>
              <a:buFontTx/>
              <a:buChar char="•"/>
              <a:tabLst/>
            </a:pP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Band</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1</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on</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the</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7-m</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array</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with</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Stokes</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I</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(previously</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no</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band</a:t>
            </a:r>
            <a:r>
              <a:rPr kumimoji="0" lang="zh-CN" altLang="en-US" sz="4400" b="0" i="0" u="none" strike="noStrike" cap="none" spc="0" normalizeH="0" baseline="0" dirty="0">
                <a:ln>
                  <a:noFill/>
                </a:ln>
                <a:solidFill>
                  <a:srgbClr val="2451A4"/>
                </a:solidFill>
                <a:effectLst/>
                <a:uFillTx/>
                <a:latin typeface="+mn-lt"/>
                <a:ea typeface="+mn-ea"/>
                <a:cs typeface="+mn-cs"/>
                <a:sym typeface="Helvetica Neue"/>
              </a:rPr>
              <a:t> </a:t>
            </a:r>
            <a:r>
              <a:rPr kumimoji="0" lang="en-US" altLang="zh-CN" sz="4400" b="0" i="0" u="none" strike="noStrike" cap="none" spc="0" normalizeH="0" baseline="0" dirty="0">
                <a:ln>
                  <a:noFill/>
                </a:ln>
                <a:solidFill>
                  <a:srgbClr val="2451A4"/>
                </a:solidFill>
                <a:effectLst/>
                <a:uFillTx/>
                <a:latin typeface="+mn-lt"/>
                <a:ea typeface="+mn-ea"/>
                <a:cs typeface="+mn-cs"/>
                <a:sym typeface="Helvetica Neue"/>
              </a:rPr>
              <a:t>1);</a:t>
            </a:r>
          </a:p>
          <a:p>
            <a:pPr marL="444500" marR="0" indent="-444500" algn="l" defTabSz="2438338" rtl="0" fontAlgn="auto" latinLnBrk="0" hangingPunct="0">
              <a:lnSpc>
                <a:spcPct val="100000"/>
              </a:lnSpc>
              <a:spcBef>
                <a:spcPts val="1200"/>
              </a:spcBef>
              <a:spcAft>
                <a:spcPts val="1200"/>
              </a:spcAft>
              <a:buClrTx/>
              <a:buSzPct val="100000"/>
              <a:buFontTx/>
              <a:buChar char="•"/>
              <a:tabLst/>
            </a:pPr>
            <a:r>
              <a:rPr kumimoji="0" lang="en-US" sz="4400" b="1" i="0" u="none" strike="noStrike" cap="none" spc="0" normalizeH="0" baseline="0" dirty="0">
                <a:ln>
                  <a:noFill/>
                </a:ln>
                <a:solidFill>
                  <a:schemeClr val="tx1">
                    <a:lumMod val="75000"/>
                  </a:schemeClr>
                </a:solidFill>
                <a:effectLst/>
                <a:uFillTx/>
                <a:latin typeface="+mn-lt"/>
                <a:ea typeface="+mn-ea"/>
                <a:cs typeface="+mn-cs"/>
                <a:sym typeface="Helvetica Neue"/>
              </a:rPr>
              <a:t>High</a:t>
            </a:r>
            <a:r>
              <a:rPr kumimoji="0" lang="en-US" altLang="zh-CN" sz="4400" b="1" i="0" u="none" strike="noStrike" cap="none" spc="0" normalizeH="0" baseline="0" dirty="0">
                <a:ln>
                  <a:noFill/>
                </a:ln>
                <a:solidFill>
                  <a:schemeClr val="tx1">
                    <a:lumMod val="75000"/>
                  </a:schemeClr>
                </a:solidFill>
                <a:effectLst/>
                <a:uFillTx/>
                <a:latin typeface="+mn-lt"/>
                <a:ea typeface="+mn-ea"/>
                <a:cs typeface="+mn-cs"/>
                <a:sym typeface="Helvetica Neue"/>
              </a:rPr>
              <a:t>-frequency</a:t>
            </a:r>
            <a:r>
              <a:rPr kumimoji="0" lang="zh-CN" altLang="en-US" sz="4400" b="1" i="0" u="none" strike="noStrike" cap="none" spc="0" normalizeH="0" baseline="0" dirty="0">
                <a:ln>
                  <a:noFill/>
                </a:ln>
                <a:solidFill>
                  <a:schemeClr val="tx1">
                    <a:lumMod val="75000"/>
                  </a:schemeClr>
                </a:solidFill>
                <a:effectLst/>
                <a:uFillTx/>
                <a:latin typeface="+mn-lt"/>
                <a:ea typeface="+mn-ea"/>
                <a:cs typeface="+mn-cs"/>
                <a:sym typeface="Helvetica Neue"/>
              </a:rPr>
              <a:t> </a:t>
            </a:r>
            <a:r>
              <a:rPr kumimoji="0" lang="en-US" altLang="zh-CN" sz="4400" b="1" i="0" u="none" strike="noStrike" cap="none" spc="0" normalizeH="0" baseline="0" dirty="0">
                <a:ln>
                  <a:noFill/>
                </a:ln>
                <a:solidFill>
                  <a:schemeClr val="tx1">
                    <a:lumMod val="75000"/>
                  </a:schemeClr>
                </a:solidFill>
                <a:effectLst/>
                <a:uFillTx/>
                <a:latin typeface="+mn-lt"/>
                <a:ea typeface="+mn-ea"/>
                <a:cs typeface="+mn-cs"/>
                <a:sym typeface="Helvetica Neue"/>
              </a:rPr>
              <a:t>Long-base</a:t>
            </a:r>
            <a:r>
              <a:rPr lang="en-US" altLang="zh-CN" sz="4400" b="1" dirty="0">
                <a:solidFill>
                  <a:schemeClr val="tx1">
                    <a:lumMod val="75000"/>
                  </a:schemeClr>
                </a:solidFill>
              </a:rPr>
              <a:t>line</a:t>
            </a:r>
            <a:r>
              <a:rPr lang="zh-CN" altLang="en-US" sz="4400" b="1" dirty="0">
                <a:solidFill>
                  <a:schemeClr val="tx1">
                    <a:lumMod val="75000"/>
                  </a:schemeClr>
                </a:solidFill>
              </a:rPr>
              <a:t> </a:t>
            </a:r>
            <a:r>
              <a:rPr lang="en-US" altLang="zh-CN" sz="4400" b="1" dirty="0">
                <a:solidFill>
                  <a:schemeClr val="tx1">
                    <a:lumMod val="75000"/>
                  </a:schemeClr>
                </a:solidFill>
              </a:rPr>
              <a:t>observations</a:t>
            </a:r>
            <a:r>
              <a:rPr lang="zh-CN" altLang="en-US" sz="4400" b="1" dirty="0">
                <a:solidFill>
                  <a:schemeClr val="tx1">
                    <a:lumMod val="75000"/>
                  </a:schemeClr>
                </a:solidFill>
              </a:rPr>
              <a:t> </a:t>
            </a:r>
            <a:r>
              <a:rPr lang="en-US" altLang="zh-CN" sz="4400" dirty="0"/>
              <a:t>(Band 9 with C-10, Band 10 with C-9/C-10);</a:t>
            </a:r>
          </a:p>
          <a:p>
            <a:pPr lvl="1" algn="r">
              <a:spcBef>
                <a:spcPts val="1200"/>
              </a:spcBef>
              <a:spcAft>
                <a:spcPts val="2400"/>
              </a:spcAft>
            </a:pPr>
            <a:r>
              <a:rPr lang="en-US" altLang="zh-CN" sz="4400" b="1" dirty="0">
                <a:solidFill>
                  <a:schemeClr val="tx1">
                    <a:lumMod val="75000"/>
                  </a:schemeClr>
                </a:solidFill>
              </a:rPr>
              <a:t>Long baselines (C9, C-10) are only offered once per two years</a:t>
            </a:r>
          </a:p>
          <a:p>
            <a:pPr marL="444500" marR="0" indent="-444500" algn="l" defTabSz="2438338" rtl="0" fontAlgn="auto" latinLnBrk="0" hangingPunct="0">
              <a:lnSpc>
                <a:spcPct val="100000"/>
              </a:lnSpc>
              <a:spcBef>
                <a:spcPts val="1200"/>
              </a:spcBef>
              <a:spcAft>
                <a:spcPts val="1200"/>
              </a:spcAft>
              <a:buClrTx/>
              <a:buSzPct val="100000"/>
              <a:buFontTx/>
              <a:buChar char="•"/>
              <a:tabLst/>
            </a:pPr>
            <a:r>
              <a:rPr kumimoji="0" lang="en-US" sz="4400" b="1" i="0" u="none" strike="noStrike" cap="none" spc="0" normalizeH="0" baseline="0" dirty="0">
                <a:ln>
                  <a:noFill/>
                </a:ln>
                <a:solidFill>
                  <a:srgbClr val="2451A4"/>
                </a:solidFill>
                <a:effectLst/>
                <a:uFillTx/>
                <a:latin typeface="+mn-lt"/>
                <a:ea typeface="+mn-ea"/>
                <a:cs typeface="+mn-cs"/>
                <a:sym typeface="Helvetica Neue"/>
              </a:rPr>
              <a:t>4x4</a:t>
            </a:r>
            <a:r>
              <a:rPr lang="en-US" sz="4400" b="1" dirty="0"/>
              <a:t>-</a:t>
            </a:r>
            <a:r>
              <a:rPr kumimoji="0" lang="en-US" sz="4400" b="1" i="0" u="none" strike="noStrike" cap="none" spc="0" normalizeH="0" baseline="0" dirty="0">
                <a:ln>
                  <a:noFill/>
                </a:ln>
                <a:solidFill>
                  <a:srgbClr val="2451A4"/>
                </a:solidFill>
                <a:effectLst/>
                <a:uFillTx/>
                <a:latin typeface="+mn-lt"/>
                <a:ea typeface="+mn-ea"/>
                <a:cs typeface="+mn-cs"/>
                <a:sym typeface="Helvetica Neue"/>
              </a:rPr>
              <a:t>bit spectral model on 7-m </a:t>
            </a:r>
            <a:r>
              <a:rPr kumimoji="0" lang="en-US" sz="4400" b="0" i="0" u="none" strike="noStrike" cap="none" spc="0" normalizeH="0" baseline="0" dirty="0">
                <a:ln>
                  <a:noFill/>
                </a:ln>
                <a:solidFill>
                  <a:srgbClr val="2451A4"/>
                </a:solidFill>
                <a:effectLst/>
                <a:uFillTx/>
                <a:latin typeface="+mn-lt"/>
                <a:ea typeface="+mn-ea"/>
                <a:cs typeface="+mn-cs"/>
                <a:sym typeface="Helvetica Neue"/>
              </a:rPr>
              <a:t>(previously only on 12-m);</a:t>
            </a:r>
          </a:p>
          <a:p>
            <a:pPr marL="0" marR="0" indent="0" algn="r" defTabSz="2438338" rtl="0" fontAlgn="auto" latinLnBrk="0" hangingPunct="0">
              <a:lnSpc>
                <a:spcPct val="100000"/>
              </a:lnSpc>
              <a:spcBef>
                <a:spcPts val="1200"/>
              </a:spcBef>
              <a:spcAft>
                <a:spcPts val="1200"/>
              </a:spcAft>
              <a:buClrTx/>
              <a:buSzPct val="100000"/>
              <a:buNone/>
              <a:tabLst/>
            </a:pPr>
            <a:r>
              <a:rPr lang="en-US" sz="4400" dirty="0"/>
              <a:t>Slightly enhanced </a:t>
            </a:r>
            <a:r>
              <a:rPr lang="en-US" sz="4400" b="1" dirty="0"/>
              <a:t>emission-line sensitivity</a:t>
            </a:r>
            <a:r>
              <a:rPr lang="en-US" sz="4400" dirty="0"/>
              <a:t> with 7-m array</a:t>
            </a:r>
            <a:endParaRPr kumimoji="0" lang="en-US" sz="4400" b="0" i="0" u="none" strike="noStrike" cap="none" spc="0" normalizeH="0" baseline="0" dirty="0">
              <a:ln>
                <a:noFill/>
              </a:ln>
              <a:solidFill>
                <a:srgbClr val="2451A4"/>
              </a:solidFill>
              <a:effectLst/>
              <a:uFillTx/>
              <a:latin typeface="+mn-lt"/>
              <a:ea typeface="+mn-ea"/>
              <a:cs typeface="+mn-cs"/>
              <a:sym typeface="Helvetica Neue"/>
            </a:endParaRPr>
          </a:p>
        </p:txBody>
      </p:sp>
    </p:spTree>
    <p:extLst>
      <p:ext uri="{BB962C8B-B14F-4D97-AF65-F5344CB8AC3E}">
        <p14:creationId xmlns:p14="http://schemas.microsoft.com/office/powerpoint/2010/main" val="299333446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Example review"/>
          <p:cNvSpPr txBox="1">
            <a:spLocks noGrp="1"/>
          </p:cNvSpPr>
          <p:nvPr>
            <p:ph type="ctrTitle"/>
          </p:nvPr>
        </p:nvSpPr>
        <p:spPr>
          <a:prstGeom prst="rect">
            <a:avLst/>
          </a:prstGeom>
        </p:spPr>
        <p:txBody>
          <a:bodyPr/>
          <a:lstStyle>
            <a:lvl1pPr defTabSz="2292038">
              <a:defRPr sz="9024" spc="-180"/>
            </a:lvl1pPr>
          </a:lstStyle>
          <a:p>
            <a:r>
              <a:t>Example review</a:t>
            </a:r>
          </a:p>
        </p:txBody>
      </p:sp>
      <p:sp>
        <p:nvSpPr>
          <p:cNvPr id="444" name="Jets and outflows have been shown to be a common phenomenon during the protostellar phase, but details about the exact mechanism in the type of source proposed here are not fully known. The proposed target is very well justified and given its proximity, "/>
          <p:cNvSpPr txBox="1">
            <a:spLocks noGrp="1"/>
          </p:cNvSpPr>
          <p:nvPr>
            <p:ph type="subTitle" sz="half" idx="4294967295"/>
          </p:nvPr>
        </p:nvSpPr>
        <p:spPr>
          <a:xfrm>
            <a:off x="1285851" y="3526306"/>
            <a:ext cx="10885767" cy="9296401"/>
          </a:xfrm>
          <a:prstGeom prst="rect">
            <a:avLst/>
          </a:prstGeom>
        </p:spPr>
        <p:txBody>
          <a:bodyPr>
            <a:noAutofit/>
          </a:bodyPr>
          <a:lstStyle/>
          <a:p>
            <a:pPr marL="0" indent="0" algn="just" defTabSz="825500">
              <a:lnSpc>
                <a:spcPct val="100000"/>
              </a:lnSpc>
              <a:spcBef>
                <a:spcPts val="5900"/>
              </a:spcBef>
              <a:buSzTx/>
              <a:buNone/>
              <a:defRPr sz="3000"/>
            </a:pPr>
            <a:r>
              <a:t>Jets and outflows have been shown to be a common phenomenon during the protostellar phase, but details about the exact mechanism in the type of source proposed here are not fully known. </a:t>
            </a:r>
            <a:r>
              <a:rPr>
                <a:solidFill>
                  <a:schemeClr val="accent3">
                    <a:hueOff val="362282"/>
                    <a:satOff val="31803"/>
                    <a:lumOff val="-18242"/>
                  </a:schemeClr>
                </a:solidFill>
              </a:rPr>
              <a:t>The proposed target is very well justified and given its proximity, will provide excellent spatial resolution to study the structure of the outflow. The observations and analysis described will shed light on the physics of jet launching and accretion, leading to a better understanding of the evolution of this type of source.</a:t>
            </a:r>
          </a:p>
          <a:p>
            <a:pPr marL="0" lvl="1" indent="0" algn="just" defTabSz="825500">
              <a:lnSpc>
                <a:spcPct val="100000"/>
              </a:lnSpc>
              <a:spcBef>
                <a:spcPts val="5900"/>
              </a:spcBef>
              <a:buSzTx/>
              <a:buNone/>
              <a:defRPr sz="3000">
                <a:solidFill>
                  <a:schemeClr val="accent1">
                    <a:lumOff val="-13575"/>
                  </a:schemeClr>
                </a:solidFill>
              </a:defRPr>
            </a:pPr>
            <a:r>
              <a:t>However, the proposal did not adequately explain how the proposed observations will test whether the observed phenomenon is a result of the particular outflow launching mechanism or other scenarios discussed in the proposal. Also, the proposal did not adequately explain why the requested number of molecular transitions are needed for the proposed excitation analysis, compared with the pros and cons of instead observing fewer or different transitions.</a:t>
            </a:r>
          </a:p>
        </p:txBody>
      </p:sp>
      <p:sp>
        <p:nvSpPr>
          <p:cNvPr id="445" name="Brief summary of proposal"/>
          <p:cNvSpPr txBox="1"/>
          <p:nvPr/>
        </p:nvSpPr>
        <p:spPr>
          <a:xfrm>
            <a:off x="13412779" y="4150264"/>
            <a:ext cx="4931665" cy="560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defTabSz="825500">
              <a:buSzTx/>
              <a:buNone/>
              <a:defRPr sz="3000" b="1">
                <a:solidFill>
                  <a:srgbClr val="000000"/>
                </a:solidFill>
              </a:defRPr>
            </a:lvl1pPr>
          </a:lstStyle>
          <a:p>
            <a:r>
              <a:t>Brief summary of proposal</a:t>
            </a:r>
          </a:p>
        </p:txBody>
      </p:sp>
      <p:sp>
        <p:nvSpPr>
          <p:cNvPr id="446" name="Strengths specific to the proposal"/>
          <p:cNvSpPr txBox="1"/>
          <p:nvPr/>
        </p:nvSpPr>
        <p:spPr>
          <a:xfrm>
            <a:off x="13412779" y="6073312"/>
            <a:ext cx="6267070" cy="5604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defTabSz="825500">
              <a:buSzTx/>
              <a:buNone/>
              <a:defRPr sz="3000" b="1">
                <a:solidFill>
                  <a:schemeClr val="accent3">
                    <a:hueOff val="362282"/>
                    <a:satOff val="31803"/>
                    <a:lumOff val="-18242"/>
                  </a:schemeClr>
                </a:solidFill>
              </a:defRPr>
            </a:lvl1pPr>
          </a:lstStyle>
          <a:p>
            <a:r>
              <a:t>Strengths specific to the proposal</a:t>
            </a:r>
          </a:p>
        </p:txBody>
      </p:sp>
      <p:sp>
        <p:nvSpPr>
          <p:cNvPr id="447" name="Weaknesses specific to the proposal"/>
          <p:cNvSpPr txBox="1"/>
          <p:nvPr/>
        </p:nvSpPr>
        <p:spPr>
          <a:xfrm>
            <a:off x="13408730" y="8916880"/>
            <a:ext cx="6773419" cy="5604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defTabSz="825500">
              <a:buSzTx/>
              <a:buNone/>
              <a:defRPr sz="3000" b="1">
                <a:solidFill>
                  <a:schemeClr val="accent1">
                    <a:lumOff val="-13575"/>
                  </a:schemeClr>
                </a:solidFill>
              </a:defRPr>
            </a:lvl1pPr>
          </a:lstStyle>
          <a:p>
            <a:r>
              <a:t>Weaknesses specific to the proposal</a:t>
            </a:r>
          </a:p>
        </p:txBody>
      </p:sp>
      <p:sp>
        <p:nvSpPr>
          <p:cNvPr id="448" name="Oval"/>
          <p:cNvSpPr/>
          <p:nvPr/>
        </p:nvSpPr>
        <p:spPr>
          <a:xfrm>
            <a:off x="1160648" y="10187877"/>
            <a:ext cx="2592862" cy="627345"/>
          </a:xfrm>
          <a:prstGeom prst="ellipse">
            <a:avLst/>
          </a:prstGeom>
          <a:ln w="63500">
            <a:solidFill>
              <a:schemeClr val="accent1">
                <a:lumOff val="-13575"/>
              </a:schemeClr>
            </a:solidFill>
            <a:miter lim="400000"/>
          </a:ln>
        </p:spPr>
        <p:txBody>
          <a:bodyPr lIns="0" tIns="0" rIns="0" bIns="0" anchor="ctr"/>
          <a:lstStyle/>
          <a:p>
            <a:pPr marL="0" indent="0" algn="ctr" defTabSz="825500">
              <a:buSzTx/>
              <a:buNone/>
              <a:defRPr sz="3200">
                <a:solidFill>
                  <a:srgbClr val="FFFFFF"/>
                </a:solidFill>
                <a:latin typeface="Helvetica Neue Medium"/>
                <a:ea typeface="Helvetica Neue Medium"/>
                <a:cs typeface="Helvetica Neue Medium"/>
                <a:sym typeface="Helvetica Neue Medium"/>
              </a:defRPr>
            </a:pPr>
            <a:endParaRPr/>
          </a:p>
        </p:txBody>
      </p:sp>
      <p:sp>
        <p:nvSpPr>
          <p:cNvPr id="449" name="Line"/>
          <p:cNvSpPr/>
          <p:nvPr/>
        </p:nvSpPr>
        <p:spPr>
          <a:xfrm flipH="1" flipV="1">
            <a:off x="3967236" y="10326068"/>
            <a:ext cx="9396996" cy="1"/>
          </a:xfrm>
          <a:prstGeom prst="line">
            <a:avLst/>
          </a:prstGeom>
          <a:ln w="25400">
            <a:solidFill>
              <a:schemeClr val="accent1">
                <a:lumOff val="-13575"/>
              </a:schemeClr>
            </a:solidFill>
            <a:miter lim="400000"/>
            <a:tailEnd type="triangle"/>
          </a:ln>
        </p:spPr>
        <p:txBody>
          <a:bodyPr lIns="50800" tIns="50800" rIns="50800" bIns="50800" anchor="ctr"/>
          <a:lstStyle/>
          <a:p>
            <a:pPr marL="0" indent="0" defTabSz="825500">
              <a:buSzTx/>
              <a:buNone/>
              <a:defRPr sz="3000" b="1">
                <a:solidFill>
                  <a:srgbClr val="000000"/>
                </a:solidFill>
              </a:defRPr>
            </a:pPr>
            <a:endParaRPr/>
          </a:p>
        </p:txBody>
      </p:sp>
      <p:sp>
        <p:nvSpPr>
          <p:cNvPr id="450" name="Comments should indicate the strengths/weaknesses of the proposal, not the PI or the proposal team."/>
          <p:cNvSpPr txBox="1"/>
          <p:nvPr/>
        </p:nvSpPr>
        <p:spPr>
          <a:xfrm>
            <a:off x="13407544" y="10052078"/>
            <a:ext cx="9396996" cy="100533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marL="0" indent="0" defTabSz="825500">
              <a:buSzTx/>
              <a:buNone/>
              <a:defRPr sz="3000">
                <a:solidFill>
                  <a:schemeClr val="accent1">
                    <a:lumOff val="-13575"/>
                  </a:schemeClr>
                </a:solidFill>
              </a:defRPr>
            </a:lvl1pPr>
          </a:lstStyle>
          <a:p>
            <a:r>
              <a:t>Comments should indicate the strengths/weaknesses of the proposal, not the PI or the proposal team.</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Everyone can write helpful reviews!"/>
          <p:cNvSpPr txBox="1">
            <a:spLocks noGrp="1"/>
          </p:cNvSpPr>
          <p:nvPr>
            <p:ph type="ctrTitle"/>
          </p:nvPr>
        </p:nvSpPr>
        <p:spPr>
          <a:prstGeom prst="rect">
            <a:avLst/>
          </a:prstGeom>
        </p:spPr>
        <p:txBody>
          <a:bodyPr/>
          <a:lstStyle>
            <a:lvl1pPr defTabSz="2072588">
              <a:defRPr sz="8160" spc="-163"/>
            </a:lvl1pPr>
          </a:lstStyle>
          <a:p>
            <a:r>
              <a:t>Everyone can write helpful reviews!</a:t>
            </a:r>
          </a:p>
        </p:txBody>
      </p:sp>
      <p:graphicFrame>
        <p:nvGraphicFramePr>
          <p:cNvPr id="453" name="Helpfulness of a review vs. career status of the reviewer in Cycle 8"/>
          <p:cNvGraphicFramePr/>
          <p:nvPr/>
        </p:nvGraphicFramePr>
        <p:xfrm>
          <a:off x="3058133" y="2829582"/>
          <a:ext cx="15545486" cy="9360848"/>
        </p:xfrm>
        <a:graphic>
          <a:graphicData uri="http://schemas.openxmlformats.org/drawingml/2006/chart">
            <c:chart xmlns:c="http://schemas.openxmlformats.org/drawingml/2006/chart" xmlns:r="http://schemas.openxmlformats.org/officeDocument/2006/relationships" r:id="rId2"/>
          </a:graphicData>
        </a:graphic>
      </p:graphicFrame>
      <p:sp>
        <p:nvSpPr>
          <p:cNvPr id="454" name="Students and young postdocs write just as helpful reviews as more experienced astronomers."/>
          <p:cNvSpPr txBox="1"/>
          <p:nvPr/>
        </p:nvSpPr>
        <p:spPr>
          <a:xfrm>
            <a:off x="1847349" y="12585000"/>
            <a:ext cx="22356068" cy="747777"/>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Students and young postdocs write just as helpful reviews as more experienced astronomers.</a:t>
            </a:r>
          </a:p>
        </p:txBody>
      </p:sp>
      <p:pic>
        <p:nvPicPr>
          <p:cNvPr id="455" name="5f2425097c6de62144066da8f37d00cf.png" descr="5f2425097c6de62144066da8f37d00cf.png"/>
          <p:cNvPicPr>
            <a:picLocks noChangeAspect="1"/>
          </p:cNvPicPr>
          <p:nvPr/>
        </p:nvPicPr>
        <p:blipFill>
          <a:blip r:embed="rId3"/>
          <a:stretch>
            <a:fillRect/>
          </a:stretch>
        </p:blipFill>
        <p:spPr>
          <a:xfrm>
            <a:off x="113304" y="12116312"/>
            <a:ext cx="1685153" cy="1685153"/>
          </a:xfrm>
          <a:prstGeom prst="rect">
            <a:avLst/>
          </a:prstGeom>
          <a:ln w="12700">
            <a:miter lim="400000"/>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How many proposals set can I review?"/>
          <p:cNvSpPr txBox="1">
            <a:spLocks noGrp="1"/>
          </p:cNvSpPr>
          <p:nvPr>
            <p:ph type="ctrTitle"/>
          </p:nvPr>
        </p:nvSpPr>
        <p:spPr>
          <a:prstGeom prst="rect">
            <a:avLst/>
          </a:prstGeom>
        </p:spPr>
        <p:txBody>
          <a:bodyPr/>
          <a:lstStyle>
            <a:lvl1pPr defTabSz="1901904">
              <a:defRPr sz="7487" spc="-149"/>
            </a:lvl1pPr>
          </a:lstStyle>
          <a:p>
            <a:r>
              <a:t>How many proposals set can I review?</a:t>
            </a:r>
          </a:p>
        </p:txBody>
      </p:sp>
      <p:graphicFrame>
        <p:nvGraphicFramePr>
          <p:cNvPr id="458" name="Helpfulness of a review vs. number of proposals sets reviewed in Cycle 8"/>
          <p:cNvGraphicFramePr/>
          <p:nvPr/>
        </p:nvGraphicFramePr>
        <p:xfrm>
          <a:off x="3053830" y="2823870"/>
          <a:ext cx="15297670" cy="9367177"/>
        </p:xfrm>
        <a:graphic>
          <a:graphicData uri="http://schemas.openxmlformats.org/drawingml/2006/chart">
            <c:chart xmlns:c="http://schemas.openxmlformats.org/drawingml/2006/chart" xmlns:r="http://schemas.openxmlformats.org/officeDocument/2006/relationships" r:id="rId2"/>
          </a:graphicData>
        </a:graphic>
      </p:graphicFrame>
      <p:sp>
        <p:nvSpPr>
          <p:cNvPr id="459" name="The PHT recommends to review 3 Proposal Sets or less to keep workload manageable. PIs can delegate their review assignments to a coI in the Observing Tool."/>
          <p:cNvSpPr txBox="1"/>
          <p:nvPr/>
        </p:nvSpPr>
        <p:spPr>
          <a:xfrm>
            <a:off x="1889227" y="12309969"/>
            <a:ext cx="22356068" cy="1297840"/>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The PHT recommends to review 3 Proposal Sets or less to keep workload manageable. PIs can delegate their review assignments to a coI in the Observing Tool.</a:t>
            </a:r>
          </a:p>
        </p:txBody>
      </p:sp>
      <p:pic>
        <p:nvPicPr>
          <p:cNvPr id="460" name="5f2425097c6de62144066da8f37d00cf.png" descr="5f2425097c6de62144066da8f37d00cf.png"/>
          <p:cNvPicPr>
            <a:picLocks noChangeAspect="1"/>
          </p:cNvPicPr>
          <p:nvPr/>
        </p:nvPicPr>
        <p:blipFill>
          <a:blip r:embed="rId3"/>
          <a:stretch>
            <a:fillRect/>
          </a:stretch>
        </p:blipFill>
        <p:spPr>
          <a:xfrm>
            <a:off x="113304" y="12116312"/>
            <a:ext cx="1685153" cy="1685153"/>
          </a:xfrm>
          <a:prstGeom prst="rect">
            <a:avLst/>
          </a:prstGeom>
          <a:ln w="12700">
            <a:miter lim="400000"/>
          </a:ln>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How many proposals set can I review?"/>
          <p:cNvSpPr txBox="1">
            <a:spLocks noGrp="1"/>
          </p:cNvSpPr>
          <p:nvPr>
            <p:ph type="ctrTitle"/>
          </p:nvPr>
        </p:nvSpPr>
        <p:spPr>
          <a:prstGeom prst="rect">
            <a:avLst/>
          </a:prstGeom>
        </p:spPr>
        <p:txBody>
          <a:bodyPr/>
          <a:lstStyle>
            <a:lvl1pPr defTabSz="1901904">
              <a:defRPr sz="7487" spc="-149"/>
            </a:lvl1pPr>
          </a:lstStyle>
          <a:p>
            <a:r>
              <a:t>How many proposals set can I review?</a:t>
            </a:r>
          </a:p>
        </p:txBody>
      </p:sp>
      <p:graphicFrame>
        <p:nvGraphicFramePr>
          <p:cNvPr id="463" name="Helpfulness of a review vs. number of proposals sets reviewed in Cycle 8"/>
          <p:cNvGraphicFramePr/>
          <p:nvPr/>
        </p:nvGraphicFramePr>
        <p:xfrm>
          <a:off x="3053830" y="2823870"/>
          <a:ext cx="15297670" cy="9367177"/>
        </p:xfrm>
        <a:graphic>
          <a:graphicData uri="http://schemas.openxmlformats.org/drawingml/2006/chart">
            <c:chart xmlns:c="http://schemas.openxmlformats.org/drawingml/2006/chart" xmlns:r="http://schemas.openxmlformats.org/officeDocument/2006/relationships" r:id="rId2"/>
          </a:graphicData>
        </a:graphic>
      </p:graphicFrame>
      <p:sp>
        <p:nvSpPr>
          <p:cNvPr id="464" name="You should plan to spend about 1 working day to review one proposal set (= 10 proposals)."/>
          <p:cNvSpPr txBox="1"/>
          <p:nvPr/>
        </p:nvSpPr>
        <p:spPr>
          <a:xfrm>
            <a:off x="1889227" y="12585000"/>
            <a:ext cx="22356068" cy="747777"/>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You should plan to spend about 1 working day to review one proposal set (= 10 proposals).</a:t>
            </a:r>
          </a:p>
        </p:txBody>
      </p:sp>
      <p:pic>
        <p:nvPicPr>
          <p:cNvPr id="465" name="5f2425097c6de62144066da8f37d00cf.png" descr="5f2425097c6de62144066da8f37d00cf.png"/>
          <p:cNvPicPr>
            <a:picLocks noChangeAspect="1"/>
          </p:cNvPicPr>
          <p:nvPr/>
        </p:nvPicPr>
        <p:blipFill>
          <a:blip r:embed="rId3"/>
          <a:stretch>
            <a:fillRect/>
          </a:stretch>
        </p:blipFill>
        <p:spPr>
          <a:xfrm>
            <a:off x="113304" y="12116312"/>
            <a:ext cx="1685153" cy="1685153"/>
          </a:xfrm>
          <a:prstGeom prst="rect">
            <a:avLst/>
          </a:prstGeom>
          <a:ln w="12700">
            <a:miter lim="400000"/>
          </a:ln>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Length of review"/>
          <p:cNvSpPr txBox="1">
            <a:spLocks noGrp="1"/>
          </p:cNvSpPr>
          <p:nvPr>
            <p:ph type="ctrTitle"/>
          </p:nvPr>
        </p:nvSpPr>
        <p:spPr>
          <a:prstGeom prst="rect">
            <a:avLst/>
          </a:prstGeom>
        </p:spPr>
        <p:txBody>
          <a:bodyPr/>
          <a:lstStyle>
            <a:lvl1pPr defTabSz="2292038">
              <a:defRPr sz="9024" spc="-180"/>
            </a:lvl1pPr>
          </a:lstStyle>
          <a:p>
            <a:r>
              <a:t>Length of review</a:t>
            </a:r>
          </a:p>
        </p:txBody>
      </p:sp>
      <p:pic>
        <p:nvPicPr>
          <p:cNvPr id="468" name="comments_cycle8.jpg" descr="comments_cycle8.jpg"/>
          <p:cNvPicPr>
            <a:picLocks noChangeAspect="1"/>
          </p:cNvPicPr>
          <p:nvPr/>
        </p:nvPicPr>
        <p:blipFill>
          <a:blip r:embed="rId2"/>
          <a:srcRect t="2633" b="2633"/>
          <a:stretch>
            <a:fillRect/>
          </a:stretch>
        </p:blipFill>
        <p:spPr>
          <a:xfrm>
            <a:off x="1807025" y="3064811"/>
            <a:ext cx="9028505" cy="8553000"/>
          </a:xfrm>
          <a:prstGeom prst="rect">
            <a:avLst/>
          </a:prstGeom>
          <a:ln w="12700">
            <a:miter lim="400000"/>
          </a:ln>
        </p:spPr>
      </p:pic>
      <p:sp>
        <p:nvSpPr>
          <p:cNvPr id="469" name="Length of reviews in Cycle 8"/>
          <p:cNvSpPr txBox="1"/>
          <p:nvPr/>
        </p:nvSpPr>
        <p:spPr>
          <a:xfrm>
            <a:off x="3469407" y="2698994"/>
            <a:ext cx="5703889" cy="609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defRPr sz="3500">
                <a:solidFill>
                  <a:srgbClr val="2454A4"/>
                </a:solidFill>
              </a:defRPr>
            </a:lvl1pPr>
          </a:lstStyle>
          <a:p>
            <a:r>
              <a:t>Length of reviews in Cycle 8</a:t>
            </a:r>
          </a:p>
        </p:txBody>
      </p:sp>
      <p:sp>
        <p:nvSpPr>
          <p:cNvPr id="470" name="You should plan to spend about 1 working day to review one proposal set (= 10 proposals)."/>
          <p:cNvSpPr txBox="1"/>
          <p:nvPr/>
        </p:nvSpPr>
        <p:spPr>
          <a:xfrm>
            <a:off x="1889227" y="12585000"/>
            <a:ext cx="22356068" cy="747777"/>
          </a:xfrm>
          <a:prstGeom prst="rect">
            <a:avLst/>
          </a:prstGeom>
          <a:solidFill>
            <a:schemeClr val="accent1">
              <a:alpha val="40158"/>
            </a:schemeClr>
          </a:solidFill>
          <a:ln w="50800">
            <a:solidFill>
              <a:srgbClr val="000000"/>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p>
            <a:pPr lvl="1" indent="0">
              <a:lnSpc>
                <a:spcPct val="90000"/>
              </a:lnSpc>
              <a:spcBef>
                <a:spcPts val="4500"/>
              </a:spcBef>
            </a:pPr>
            <a:r>
              <a:t>You should plan to spend about 1 working day to review one proposal set (= 10 proposals).</a:t>
            </a:r>
          </a:p>
        </p:txBody>
      </p:sp>
      <p:pic>
        <p:nvPicPr>
          <p:cNvPr id="471" name="5f2425097c6de62144066da8f37d00cf.png" descr="5f2425097c6de62144066da8f37d00cf.png"/>
          <p:cNvPicPr>
            <a:picLocks noChangeAspect="1"/>
          </p:cNvPicPr>
          <p:nvPr/>
        </p:nvPicPr>
        <p:blipFill>
          <a:blip r:embed="rId3"/>
          <a:stretch>
            <a:fillRect/>
          </a:stretch>
        </p:blipFill>
        <p:spPr>
          <a:xfrm>
            <a:off x="113304" y="12116312"/>
            <a:ext cx="1685153" cy="1685153"/>
          </a:xfrm>
          <a:prstGeom prst="rect">
            <a:avLst/>
          </a:prstGeom>
          <a:ln w="12700">
            <a:miter lim="400000"/>
          </a:ln>
        </p:spPr>
      </p:pic>
      <p:sp>
        <p:nvSpPr>
          <p:cNvPr id="472" name="Typical length of a review is ~700 characters, or about 6 sentences."/>
          <p:cNvSpPr txBox="1"/>
          <p:nvPr/>
        </p:nvSpPr>
        <p:spPr>
          <a:xfrm>
            <a:off x="11027261" y="3471112"/>
            <a:ext cx="10834846" cy="13065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spAutoFit/>
          </a:bodyPr>
          <a:lstStyle/>
          <a:p>
            <a:r>
              <a:t>Typical length of a review is ~700 characters, or about 6 sentences.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Summary"/>
          <p:cNvSpPr txBox="1">
            <a:spLocks noGrp="1"/>
          </p:cNvSpPr>
          <p:nvPr>
            <p:ph type="ctrTitle"/>
          </p:nvPr>
        </p:nvSpPr>
        <p:spPr>
          <a:prstGeom prst="rect">
            <a:avLst/>
          </a:prstGeom>
        </p:spPr>
        <p:txBody>
          <a:bodyPr/>
          <a:lstStyle>
            <a:lvl1pPr defTabSz="2292038">
              <a:defRPr sz="9024" spc="-180"/>
            </a:lvl1pPr>
          </a:lstStyle>
          <a:p>
            <a:r>
              <a:t>Summary</a:t>
            </a:r>
          </a:p>
        </p:txBody>
      </p:sp>
      <p:sp>
        <p:nvSpPr>
          <p:cNvPr id="475" name="ALMA distributed peer review…"/>
          <p:cNvSpPr txBox="1">
            <a:spLocks noGrp="1"/>
          </p:cNvSpPr>
          <p:nvPr>
            <p:ph type="subTitle" idx="4294967295"/>
          </p:nvPr>
        </p:nvSpPr>
        <p:spPr>
          <a:xfrm>
            <a:off x="1204809" y="2883253"/>
            <a:ext cx="20162903" cy="10283479"/>
          </a:xfrm>
          <a:prstGeom prst="rect">
            <a:avLst/>
          </a:prstGeom>
        </p:spPr>
        <p:txBody>
          <a:bodyPr/>
          <a:lstStyle/>
          <a:p>
            <a:pPr marL="0" indent="0" defTabSz="397763">
              <a:lnSpc>
                <a:spcPct val="100000"/>
              </a:lnSpc>
              <a:spcBef>
                <a:spcPts val="3900"/>
              </a:spcBef>
              <a:buSzTx/>
              <a:buNone/>
              <a:defRPr sz="4350" b="1">
                <a:solidFill>
                  <a:srgbClr val="2451A4"/>
                </a:solidFill>
              </a:defRPr>
            </a:pPr>
            <a:r>
              <a:t>ALMA distributed peer review</a:t>
            </a:r>
          </a:p>
          <a:p>
            <a:pPr marL="994410" lvl="4" indent="-386715" defTabSz="397763">
              <a:lnSpc>
                <a:spcPct val="100000"/>
              </a:lnSpc>
              <a:spcBef>
                <a:spcPts val="800"/>
              </a:spcBef>
              <a:buSzPct val="100000"/>
              <a:buFont typeface="Avenir Book"/>
              <a:defRPr sz="3480">
                <a:solidFill>
                  <a:srgbClr val="2451A4"/>
                </a:solidFill>
              </a:defRPr>
            </a:pPr>
            <a:r>
              <a:t>Actions to take before and right after the proposal deadline:</a:t>
            </a:r>
          </a:p>
          <a:p>
            <a:pPr marL="1359027" lvl="7" indent="-386715" defTabSz="397763">
              <a:lnSpc>
                <a:spcPct val="100000"/>
              </a:lnSpc>
              <a:spcBef>
                <a:spcPts val="800"/>
              </a:spcBef>
              <a:buSzPct val="100000"/>
              <a:buFont typeface="Avenir Book"/>
              <a:defRPr sz="3480">
                <a:solidFill>
                  <a:srgbClr val="2451A4"/>
                </a:solidFill>
              </a:defRPr>
            </a:pPr>
            <a:r>
              <a:t>Designate a reviewer</a:t>
            </a:r>
          </a:p>
          <a:p>
            <a:pPr marL="1359027" lvl="7" indent="-386715" defTabSz="397763">
              <a:lnSpc>
                <a:spcPct val="100000"/>
              </a:lnSpc>
              <a:spcBef>
                <a:spcPts val="800"/>
              </a:spcBef>
              <a:buSzPct val="100000"/>
              <a:buFont typeface="Avenir Book"/>
              <a:defRPr sz="3480">
                <a:solidFill>
                  <a:srgbClr val="2451A4"/>
                </a:solidFill>
              </a:defRPr>
            </a:pPr>
            <a:r>
              <a:t>Reviewers update their profile information</a:t>
            </a:r>
          </a:p>
          <a:p>
            <a:pPr marL="994410" lvl="4" indent="-386715" defTabSz="397763">
              <a:lnSpc>
                <a:spcPct val="100000"/>
              </a:lnSpc>
              <a:spcBef>
                <a:spcPts val="800"/>
              </a:spcBef>
              <a:buSzPct val="100000"/>
              <a:buFont typeface="Avenir Book"/>
              <a:defRPr sz="3480">
                <a:solidFill>
                  <a:srgbClr val="2451A4"/>
                </a:solidFill>
              </a:defRPr>
            </a:pPr>
            <a:r>
              <a:t>Stage 1 --&gt; Rank and write comments --&gt; Mandatory</a:t>
            </a:r>
          </a:p>
          <a:p>
            <a:pPr marL="994410" lvl="4" indent="-386715" defTabSz="397763">
              <a:lnSpc>
                <a:spcPct val="100000"/>
              </a:lnSpc>
              <a:spcBef>
                <a:spcPts val="800"/>
              </a:spcBef>
              <a:buSzPct val="100000"/>
              <a:buFont typeface="Avenir Book"/>
              <a:defRPr sz="3480">
                <a:solidFill>
                  <a:srgbClr val="2451A4"/>
                </a:solidFill>
              </a:defRPr>
            </a:pPr>
            <a:r>
              <a:t>Stage 2 --&gt; Update ranks and comments Optional</a:t>
            </a:r>
          </a:p>
          <a:p>
            <a:pPr marL="0" indent="0" defTabSz="397763">
              <a:lnSpc>
                <a:spcPct val="100000"/>
              </a:lnSpc>
              <a:spcBef>
                <a:spcPts val="3900"/>
              </a:spcBef>
              <a:buSzTx/>
              <a:buNone/>
              <a:defRPr sz="4350" b="1">
                <a:solidFill>
                  <a:srgbClr val="2451A4"/>
                </a:solidFill>
              </a:defRPr>
            </a:pPr>
            <a:r>
              <a:t>The work of the reviewer</a:t>
            </a:r>
          </a:p>
          <a:p>
            <a:pPr marL="994410" lvl="4" indent="-386715" defTabSz="397763">
              <a:lnSpc>
                <a:spcPct val="100000"/>
              </a:lnSpc>
              <a:spcBef>
                <a:spcPts val="800"/>
              </a:spcBef>
              <a:buSzPct val="100000"/>
              <a:buFont typeface="Avenir Book"/>
              <a:defRPr sz="3480">
                <a:solidFill>
                  <a:srgbClr val="2451A4"/>
                </a:solidFill>
              </a:defRPr>
            </a:pPr>
            <a:r>
              <a:t>Reviewers take into account all componentes of the proposal, looking the scientific merit and suitability of the observation </a:t>
            </a:r>
          </a:p>
          <a:p>
            <a:pPr marL="994410" lvl="4" indent="-386715" defTabSz="397763">
              <a:lnSpc>
                <a:spcPct val="100000"/>
              </a:lnSpc>
              <a:spcBef>
                <a:spcPts val="800"/>
              </a:spcBef>
              <a:buSzPct val="100000"/>
              <a:buFont typeface="Avenir Book"/>
              <a:defRPr sz="3480">
                <a:solidFill>
                  <a:srgbClr val="2451A4"/>
                </a:solidFill>
              </a:defRPr>
            </a:pPr>
            <a:endParaRPr/>
          </a:p>
          <a:p>
            <a:pPr marL="0" indent="0" defTabSz="397763">
              <a:lnSpc>
                <a:spcPct val="100000"/>
              </a:lnSpc>
              <a:spcBef>
                <a:spcPts val="800"/>
              </a:spcBef>
              <a:buSzTx/>
              <a:buNone/>
              <a:defRPr sz="4350" b="1">
                <a:solidFill>
                  <a:srgbClr val="2451A4"/>
                </a:solidFill>
              </a:defRPr>
            </a:pPr>
            <a:r>
              <a:t>Lessons from Cycle 8</a:t>
            </a:r>
          </a:p>
          <a:p>
            <a:pPr marL="994410" lvl="4" indent="-386715" defTabSz="397763">
              <a:lnSpc>
                <a:spcPct val="100000"/>
              </a:lnSpc>
              <a:spcBef>
                <a:spcPts val="800"/>
              </a:spcBef>
              <a:buSzPct val="100000"/>
              <a:buFont typeface="Avenir Book"/>
              <a:defRPr sz="3480">
                <a:solidFill>
                  <a:srgbClr val="2451A4"/>
                </a:solidFill>
              </a:defRPr>
            </a:pPr>
            <a:r>
              <a:t>Everyone can write helpful reviews</a:t>
            </a:r>
          </a:p>
          <a:p>
            <a:pPr marL="994410" lvl="4" indent="-386715" defTabSz="397763">
              <a:lnSpc>
                <a:spcPct val="100000"/>
              </a:lnSpc>
              <a:spcBef>
                <a:spcPts val="800"/>
              </a:spcBef>
              <a:buSzPct val="100000"/>
              <a:buFont typeface="Avenir Book"/>
              <a:defRPr sz="3480">
                <a:solidFill>
                  <a:srgbClr val="2451A4"/>
                </a:solidFill>
              </a:defRPr>
            </a:pPr>
            <a:r>
              <a:t>Workload matters --&gt;</a:t>
            </a:r>
          </a:p>
          <a:p>
            <a:pPr marL="1359027" lvl="7" indent="-386715" defTabSz="397763">
              <a:lnSpc>
                <a:spcPct val="100000"/>
              </a:lnSpc>
              <a:spcBef>
                <a:spcPts val="800"/>
              </a:spcBef>
              <a:buSzPct val="100000"/>
              <a:buFont typeface="Avenir Book"/>
              <a:defRPr sz="3480">
                <a:solidFill>
                  <a:srgbClr val="2451A4"/>
                </a:solidFill>
              </a:defRPr>
            </a:pPr>
            <a:r>
              <a:t>Reviewer should expect to spend 1-2 work days per proposal set</a:t>
            </a:r>
          </a:p>
          <a:p>
            <a:pPr marL="1359027" lvl="7" indent="-386715" defTabSz="397763">
              <a:lnSpc>
                <a:spcPct val="100000"/>
              </a:lnSpc>
              <a:spcBef>
                <a:spcPts val="800"/>
              </a:spcBef>
              <a:buSzPct val="100000"/>
              <a:buFont typeface="Avenir Book"/>
              <a:defRPr sz="3480">
                <a:solidFill>
                  <a:srgbClr val="2451A4"/>
                </a:solidFill>
              </a:defRPr>
            </a:pPr>
            <a:r>
              <a:t>No more than 3 Proposal Sets</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Summary"/>
          <p:cNvSpPr txBox="1">
            <a:spLocks noGrp="1"/>
          </p:cNvSpPr>
          <p:nvPr>
            <p:ph type="ctrTitle"/>
          </p:nvPr>
        </p:nvSpPr>
        <p:spPr>
          <a:prstGeom prst="rect">
            <a:avLst/>
          </a:prstGeom>
        </p:spPr>
        <p:txBody>
          <a:bodyPr/>
          <a:lstStyle>
            <a:lvl1pPr defTabSz="2292038">
              <a:defRPr sz="9024" spc="-180"/>
            </a:lvl1pPr>
          </a:lstStyle>
          <a:p>
            <a:r>
              <a:t>Summary</a:t>
            </a:r>
          </a:p>
        </p:txBody>
      </p:sp>
      <p:sp>
        <p:nvSpPr>
          <p:cNvPr id="478" name="More information…"/>
          <p:cNvSpPr txBox="1">
            <a:spLocks noGrp="1"/>
          </p:cNvSpPr>
          <p:nvPr>
            <p:ph type="subTitle" sz="half" idx="4294967295"/>
          </p:nvPr>
        </p:nvSpPr>
        <p:spPr>
          <a:xfrm>
            <a:off x="1204809" y="2883253"/>
            <a:ext cx="20162903" cy="6620598"/>
          </a:xfrm>
          <a:prstGeom prst="rect">
            <a:avLst/>
          </a:prstGeom>
        </p:spPr>
        <p:txBody>
          <a:bodyPr/>
          <a:lstStyle/>
          <a:p>
            <a:pPr marL="0" indent="0" defTabSz="457200">
              <a:lnSpc>
                <a:spcPct val="100000"/>
              </a:lnSpc>
              <a:buSzTx/>
              <a:buNone/>
              <a:defRPr sz="5000" b="1">
                <a:solidFill>
                  <a:srgbClr val="2451A4"/>
                </a:solidFill>
              </a:defRPr>
            </a:pPr>
            <a:r>
              <a:t>More information</a:t>
            </a:r>
          </a:p>
          <a:p>
            <a:pPr marL="0" lvl="4" indent="1828800" defTabSz="457200">
              <a:lnSpc>
                <a:spcPct val="100000"/>
              </a:lnSpc>
              <a:buSzTx/>
              <a:buNone/>
              <a:defRPr sz="5000">
                <a:solidFill>
                  <a:srgbClr val="2451A4"/>
                </a:solidFill>
              </a:defRPr>
            </a:pPr>
            <a:r>
              <a:rPr u="sng">
                <a:hlinkClick r:id="rId2"/>
              </a:rPr>
              <a:t>https://almascience.nrao.edu/proposing/alma-proposal-review</a:t>
            </a:r>
          </a:p>
          <a:p>
            <a:pPr marL="0" indent="0" defTabSz="457200">
              <a:lnSpc>
                <a:spcPct val="100000"/>
              </a:lnSpc>
              <a:spcBef>
                <a:spcPts val="1000"/>
              </a:spcBef>
              <a:buSzTx/>
              <a:buNone/>
              <a:defRPr sz="5000" b="1">
                <a:solidFill>
                  <a:srgbClr val="2451A4"/>
                </a:solidFill>
              </a:defRPr>
            </a:pPr>
            <a:endParaRPr u="sng">
              <a:hlinkClick r:id="rId2"/>
            </a:endParaRPr>
          </a:p>
          <a:p>
            <a:pPr marL="1143000" lvl="4" indent="-444500" defTabSz="457200">
              <a:lnSpc>
                <a:spcPct val="100000"/>
              </a:lnSpc>
              <a:spcBef>
                <a:spcPts val="1000"/>
              </a:spcBef>
              <a:buSzPct val="100000"/>
              <a:buFont typeface="Avenir Book"/>
              <a:defRPr sz="4000">
                <a:solidFill>
                  <a:srgbClr val="2451A4"/>
                </a:solidFill>
              </a:defRPr>
            </a:pPr>
            <a:r>
              <a:t>Dual-anonymous guidelines</a:t>
            </a:r>
          </a:p>
          <a:p>
            <a:pPr marL="1143000" lvl="4" indent="-444500" defTabSz="457200">
              <a:lnSpc>
                <a:spcPct val="100000"/>
              </a:lnSpc>
              <a:spcBef>
                <a:spcPts val="1000"/>
              </a:spcBef>
              <a:buSzPct val="100000"/>
              <a:buFont typeface="Avenir Book"/>
              <a:defRPr sz="4000">
                <a:solidFill>
                  <a:srgbClr val="2451A4"/>
                </a:solidFill>
              </a:defRPr>
            </a:pPr>
            <a:r>
              <a:t>Description of the distributed peer review</a:t>
            </a:r>
          </a:p>
          <a:p>
            <a:pPr marL="1143000" lvl="4" indent="-444500" defTabSz="457200">
              <a:lnSpc>
                <a:spcPct val="100000"/>
              </a:lnSpc>
              <a:spcBef>
                <a:spcPts val="1000"/>
              </a:spcBef>
              <a:buSzPct val="100000"/>
              <a:buFont typeface="Avenir Book"/>
              <a:defRPr sz="4000">
                <a:solidFill>
                  <a:srgbClr val="2451A4"/>
                </a:solidFill>
              </a:defRPr>
            </a:pPr>
            <a:r>
              <a:t>Detailed guidelines for the reviewers</a:t>
            </a:r>
          </a:p>
          <a:p>
            <a:pPr marL="1143000" lvl="4" indent="-444500" defTabSz="457200">
              <a:lnSpc>
                <a:spcPct val="100000"/>
              </a:lnSpc>
              <a:spcBef>
                <a:spcPts val="1000"/>
              </a:spcBef>
              <a:buSzPct val="100000"/>
              <a:buFont typeface="Avenir Book"/>
              <a:defRPr sz="4000">
                <a:solidFill>
                  <a:srgbClr val="2451A4"/>
                </a:solidFill>
              </a:defRPr>
            </a:pPr>
            <a:r>
              <a:t>FAQ</a:t>
            </a:r>
          </a:p>
        </p:txBody>
      </p:sp>
      <p:pic>
        <p:nvPicPr>
          <p:cNvPr id="479" name="Image" descr="Image"/>
          <p:cNvPicPr>
            <a:picLocks noChangeAspect="1"/>
          </p:cNvPicPr>
          <p:nvPr/>
        </p:nvPicPr>
        <p:blipFill>
          <a:blip r:embed="rId3"/>
          <a:stretch>
            <a:fillRect/>
          </a:stretch>
        </p:blipFill>
        <p:spPr>
          <a:xfrm>
            <a:off x="1581432" y="4030484"/>
            <a:ext cx="1270001" cy="1270001"/>
          </a:xfrm>
          <a:prstGeom prst="rect">
            <a:avLst/>
          </a:prstGeom>
          <a:ln w="12700">
            <a:miter lim="400000"/>
          </a:ln>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 name="Questions?"/>
          <p:cNvSpPr txBox="1">
            <a:spLocks noGrp="1"/>
          </p:cNvSpPr>
          <p:nvPr>
            <p:ph type="ctrTitle"/>
          </p:nvPr>
        </p:nvSpPr>
        <p:spPr>
          <a:xfrm>
            <a:off x="8530948" y="4509329"/>
            <a:ext cx="6104499" cy="1492005"/>
          </a:xfrm>
          <a:prstGeom prst="rect">
            <a:avLst/>
          </a:prstGeom>
        </p:spPr>
        <p:txBody>
          <a:bodyPr/>
          <a:lstStyle>
            <a:lvl1pPr defTabSz="2292038">
              <a:defRPr sz="9024" spc="-180"/>
            </a:lvl1pPr>
          </a:lstStyle>
          <a:p>
            <a:r>
              <a:t>Questions?</a:t>
            </a:r>
          </a:p>
        </p:txBody>
      </p:sp>
      <p:pic>
        <p:nvPicPr>
          <p:cNvPr id="482" name="2e095de08301a57890aad6898ad8ba4c-yellow-circle-question-mark-icon-by-vexels.png" descr="2e095de08301a57890aad6898ad8ba4c-yellow-circle-question-mark-icon-by-vexels.png"/>
          <p:cNvPicPr>
            <a:picLocks noChangeAspect="1"/>
          </p:cNvPicPr>
          <p:nvPr/>
        </p:nvPicPr>
        <p:blipFill>
          <a:blip r:embed="rId2"/>
          <a:stretch>
            <a:fillRect/>
          </a:stretch>
        </p:blipFill>
        <p:spPr>
          <a:xfrm>
            <a:off x="8514102" y="6409766"/>
            <a:ext cx="6502401" cy="6502401"/>
          </a:xfrm>
          <a:prstGeom prst="rect">
            <a:avLst/>
          </a:prstGeom>
          <a:ln w="12700">
            <a:miter lim="400000"/>
          </a:ln>
        </p:spPr>
      </p:pic>
      <p:sp>
        <p:nvSpPr>
          <p:cNvPr id="483" name="Thank you!"/>
          <p:cNvSpPr/>
          <p:nvPr/>
        </p:nvSpPr>
        <p:spPr>
          <a:xfrm>
            <a:off x="7265406" y="1861989"/>
            <a:ext cx="8999792" cy="249005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ormAutofit/>
          </a:bodyPr>
          <a:lstStyle>
            <a:lvl1pPr marL="0" indent="0">
              <a:lnSpc>
                <a:spcPct val="80000"/>
              </a:lnSpc>
              <a:buSzTx/>
              <a:buNone/>
              <a:defRPr sz="12600" b="1" spc="-252"/>
            </a:lvl1pPr>
          </a:lstStyle>
          <a:p>
            <a:r>
              <a:t>Thank you!</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9" name="Goal of presentation"/>
          <p:cNvSpPr txBox="1">
            <a:spLocks noGrp="1"/>
          </p:cNvSpPr>
          <p:nvPr>
            <p:ph type="ctrTitle"/>
          </p:nvPr>
        </p:nvSpPr>
        <p:spPr>
          <a:prstGeom prst="rect">
            <a:avLst/>
          </a:prstGeom>
        </p:spPr>
        <p:txBody>
          <a:bodyPr/>
          <a:lstStyle>
            <a:lvl1pPr defTabSz="2292038">
              <a:defRPr sz="9024" spc="-180"/>
            </a:lvl1pPr>
          </a:lstStyle>
          <a:p>
            <a:r>
              <a:t>Goal of presentation</a:t>
            </a:r>
          </a:p>
        </p:txBody>
      </p:sp>
      <p:pic>
        <p:nvPicPr>
          <p:cNvPr id="200" name="Eryy38-eqgYkb08kAdPGk31aONpRCt6mzK0tZ5WqbGSWSEdzkjhxXKk0FAvIAQr2MnfBayayzQTLwhDNG-iTLZCHLINSc-ydQAJ4L0Cz3GtLWnG1Y47CECORtvPV_C9MjADkI5GlEiA.png" descr="Eryy38-eqgYkb08kAdPGk31aONpRCt6mzK0tZ5WqbGSWSEdzkjhxXKk0FAvIAQr2MnfBayayzQTLwhDNG-iTLZCHLINSc-ydQAJ4L0Cz3GtLWnG1Y47CECORtvPV_C9MjADkI5GlEiA.png"/>
          <p:cNvPicPr>
            <a:picLocks noChangeAspect="1"/>
          </p:cNvPicPr>
          <p:nvPr/>
        </p:nvPicPr>
        <p:blipFill>
          <a:blip r:embed="rId2"/>
          <a:stretch>
            <a:fillRect/>
          </a:stretch>
        </p:blipFill>
        <p:spPr>
          <a:xfrm>
            <a:off x="18696179" y="823788"/>
            <a:ext cx="4932666" cy="1781242"/>
          </a:xfrm>
          <a:prstGeom prst="rect">
            <a:avLst/>
          </a:prstGeom>
          <a:ln w="12700">
            <a:miter lim="400000"/>
          </a:ln>
        </p:spPr>
      </p:pic>
      <p:sp>
        <p:nvSpPr>
          <p:cNvPr id="201" name="What to expect from distributed peer review"/>
          <p:cNvSpPr txBox="1"/>
          <p:nvPr/>
        </p:nvSpPr>
        <p:spPr>
          <a:xfrm>
            <a:off x="5230712" y="4131449"/>
            <a:ext cx="10078213"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t>What to expect from distributed peer review</a:t>
            </a:r>
          </a:p>
        </p:txBody>
      </p:sp>
      <p:sp>
        <p:nvSpPr>
          <p:cNvPr id="202" name="Guidelines to reviewing proposals"/>
          <p:cNvSpPr txBox="1"/>
          <p:nvPr/>
        </p:nvSpPr>
        <p:spPr>
          <a:xfrm>
            <a:off x="5230712" y="7296115"/>
            <a:ext cx="7762749"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t>Guidelines to reviewing proposals</a:t>
            </a:r>
          </a:p>
        </p:txBody>
      </p:sp>
      <p:pic>
        <p:nvPicPr>
          <p:cNvPr id="203" name="Unknown.png" descr="Unknown.png"/>
          <p:cNvPicPr>
            <a:picLocks noChangeAspect="1"/>
          </p:cNvPicPr>
          <p:nvPr/>
        </p:nvPicPr>
        <p:blipFill>
          <a:blip r:embed="rId3"/>
          <a:stretch>
            <a:fillRect/>
          </a:stretch>
        </p:blipFill>
        <p:spPr>
          <a:xfrm>
            <a:off x="1673731" y="3335958"/>
            <a:ext cx="2287960" cy="2287959"/>
          </a:xfrm>
          <a:prstGeom prst="rect">
            <a:avLst/>
          </a:prstGeom>
          <a:ln w="12700">
            <a:miter lim="400000"/>
          </a:ln>
        </p:spPr>
      </p:pic>
      <p:pic>
        <p:nvPicPr>
          <p:cNvPr id="204" name="images.png" descr="images.png"/>
          <p:cNvPicPr>
            <a:picLocks noChangeAspect="1"/>
          </p:cNvPicPr>
          <p:nvPr/>
        </p:nvPicPr>
        <p:blipFill>
          <a:blip r:embed="rId4"/>
          <a:stretch>
            <a:fillRect/>
          </a:stretch>
        </p:blipFill>
        <p:spPr>
          <a:xfrm>
            <a:off x="1673731" y="6505708"/>
            <a:ext cx="2287960" cy="2277791"/>
          </a:xfrm>
          <a:prstGeom prst="rect">
            <a:avLst/>
          </a:prstGeom>
          <a:ln w="12700">
            <a:miter lim="400000"/>
          </a:ln>
        </p:spPr>
      </p:pic>
      <p:sp>
        <p:nvSpPr>
          <p:cNvPr id="205" name="Best practices for distributed peer review"/>
          <p:cNvSpPr txBox="1"/>
          <p:nvPr/>
        </p:nvSpPr>
        <p:spPr>
          <a:xfrm>
            <a:off x="5230712" y="10808322"/>
            <a:ext cx="9455913" cy="696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50800" tIns="50800" rIns="50800" bIns="50800" anchor="ctr">
            <a:spAutoFit/>
          </a:bodyPr>
          <a:lstStyle>
            <a:lvl1pPr marL="0" indent="0">
              <a:buSzTx/>
              <a:buNone/>
            </a:lvl1pPr>
          </a:lstStyle>
          <a:p>
            <a:r>
              <a:rPr dirty="0"/>
              <a:t>Best practices for distributed peer review</a:t>
            </a:r>
          </a:p>
        </p:txBody>
      </p:sp>
      <p:pic>
        <p:nvPicPr>
          <p:cNvPr id="206" name="best-practice-ribbon-banner-icon-260nw-178760483.jpg.jpeg" descr="best-practice-ribbon-banner-icon-260nw-178760483.jpg.jpeg"/>
          <p:cNvPicPr>
            <a:picLocks noChangeAspect="1"/>
          </p:cNvPicPr>
          <p:nvPr/>
        </p:nvPicPr>
        <p:blipFill>
          <a:blip r:embed="rId5"/>
          <a:srcRect t="6383" r="5888" b="12326"/>
          <a:stretch>
            <a:fillRect/>
          </a:stretch>
        </p:blipFill>
        <p:spPr>
          <a:xfrm>
            <a:off x="1899342" y="10017977"/>
            <a:ext cx="1836556" cy="2277817"/>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6F7FFCD-48BB-3387-69F6-E92643B84239}"/>
              </a:ext>
            </a:extLst>
          </p:cNvPr>
          <p:cNvSpPr>
            <a:spLocks noGrp="1"/>
          </p:cNvSpPr>
          <p:nvPr>
            <p:ph type="body" idx="1"/>
          </p:nvPr>
        </p:nvSpPr>
        <p:spPr>
          <a:xfrm>
            <a:off x="2605548" y="2340299"/>
            <a:ext cx="19172904" cy="1373176"/>
          </a:xfrm>
        </p:spPr>
        <p:txBody>
          <a:bodyPr/>
          <a:lstStyle/>
          <a:p>
            <a:r>
              <a:rPr lang="en-US" b="1" dirty="0"/>
              <a:t>Regular</a:t>
            </a:r>
            <a:r>
              <a:rPr lang="en-US" dirty="0"/>
              <a:t> proposals (</a:t>
            </a:r>
            <a:r>
              <a:rPr lang="en-US" b="1" dirty="0"/>
              <a:t>&lt;50 </a:t>
            </a:r>
            <a:r>
              <a:rPr lang="en-US" b="1" dirty="0" err="1"/>
              <a:t>hr</a:t>
            </a:r>
            <a:r>
              <a:rPr lang="en-US" b="1" dirty="0"/>
              <a:t> with 12-m; </a:t>
            </a:r>
            <a:r>
              <a:rPr lang="en-US" dirty="0"/>
              <a:t>&lt;150-hr with 7-m);</a:t>
            </a:r>
          </a:p>
        </p:txBody>
      </p:sp>
      <p:sp>
        <p:nvSpPr>
          <p:cNvPr id="3" name="Title 2">
            <a:extLst>
              <a:ext uri="{FF2B5EF4-FFF2-40B4-BE49-F238E27FC236}">
                <a16:creationId xmlns:a16="http://schemas.microsoft.com/office/drawing/2014/main" id="{73793DFC-4220-F5BC-05B3-8F885B751C71}"/>
              </a:ext>
            </a:extLst>
          </p:cNvPr>
          <p:cNvSpPr>
            <a:spLocks noGrp="1"/>
          </p:cNvSpPr>
          <p:nvPr>
            <p:ph type="title"/>
          </p:nvPr>
        </p:nvSpPr>
        <p:spPr/>
        <p:txBody>
          <a:bodyPr/>
          <a:lstStyle/>
          <a:p>
            <a:r>
              <a:rPr lang="en-US" dirty="0"/>
              <a:t>Proposal format &amp; Category</a:t>
            </a:r>
          </a:p>
        </p:txBody>
      </p:sp>
      <p:pic>
        <p:nvPicPr>
          <p:cNvPr id="4" name="Picture 3">
            <a:extLst>
              <a:ext uri="{FF2B5EF4-FFF2-40B4-BE49-F238E27FC236}">
                <a16:creationId xmlns:a16="http://schemas.microsoft.com/office/drawing/2014/main" id="{5F2DE019-C559-82D6-5E30-A813E77D14C4}"/>
              </a:ext>
            </a:extLst>
          </p:cNvPr>
          <p:cNvPicPr>
            <a:picLocks noChangeAspect="1"/>
          </p:cNvPicPr>
          <p:nvPr/>
        </p:nvPicPr>
        <p:blipFill>
          <a:blip r:embed="rId2"/>
          <a:stretch>
            <a:fillRect/>
          </a:stretch>
        </p:blipFill>
        <p:spPr>
          <a:xfrm>
            <a:off x="869607" y="3442500"/>
            <a:ext cx="22644786" cy="7913757"/>
          </a:xfrm>
          <a:prstGeom prst="rect">
            <a:avLst/>
          </a:prstGeom>
        </p:spPr>
      </p:pic>
      <p:sp>
        <p:nvSpPr>
          <p:cNvPr id="5" name="TextBox 4">
            <a:extLst>
              <a:ext uri="{FF2B5EF4-FFF2-40B4-BE49-F238E27FC236}">
                <a16:creationId xmlns:a16="http://schemas.microsoft.com/office/drawing/2014/main" id="{3BDD4771-D956-06F4-8307-0AE2B0EE6241}"/>
              </a:ext>
            </a:extLst>
          </p:cNvPr>
          <p:cNvSpPr txBox="1"/>
          <p:nvPr/>
        </p:nvSpPr>
        <p:spPr>
          <a:xfrm>
            <a:off x="3834581" y="11943956"/>
            <a:ext cx="20024713"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444500" marR="0" indent="-444500" algn="l" defTabSz="2438338" rtl="0" fontAlgn="auto" latinLnBrk="0" hangingPunct="0">
              <a:lnSpc>
                <a:spcPct val="100000"/>
              </a:lnSpc>
              <a:spcBef>
                <a:spcPts val="0"/>
              </a:spcBef>
              <a:spcAft>
                <a:spcPts val="0"/>
              </a:spcAft>
              <a:buClrTx/>
              <a:buSzPct val="100000"/>
              <a:buFontTx/>
              <a:buChar char="•"/>
              <a:tabLst/>
            </a:pPr>
            <a:r>
              <a:rPr kumimoji="0" lang="en-US" sz="4000" b="0" i="0" u="none" strike="noStrike" cap="none" spc="0" normalizeH="0" baseline="0" dirty="0">
                <a:ln>
                  <a:noFill/>
                </a:ln>
                <a:solidFill>
                  <a:srgbClr val="2451A4"/>
                </a:solidFill>
                <a:effectLst/>
                <a:uFillTx/>
                <a:latin typeface="+mn-lt"/>
                <a:ea typeface="+mn-ea"/>
                <a:cs typeface="+mn-cs"/>
                <a:sym typeface="Helvetica Neue"/>
              </a:rPr>
              <a:t>If you PI one, you (or your </a:t>
            </a:r>
            <a:r>
              <a:rPr lang="en-US" dirty="0"/>
              <a:t>co-I) will </a:t>
            </a:r>
            <a:r>
              <a:rPr kumimoji="0" lang="en-US" sz="4000" b="0" i="0" u="none" strike="noStrike" cap="none" spc="0" normalizeH="0" baseline="0" dirty="0">
                <a:ln>
                  <a:noFill/>
                </a:ln>
                <a:solidFill>
                  <a:srgbClr val="2451A4"/>
                </a:solidFill>
                <a:effectLst/>
                <a:uFillTx/>
                <a:latin typeface="+mn-lt"/>
                <a:ea typeface="+mn-ea"/>
                <a:cs typeface="+mn-cs"/>
                <a:sym typeface="Helvetica Neue"/>
              </a:rPr>
              <a:t>review 10 proposals -&gt; ”distributed peer review”</a:t>
            </a:r>
          </a:p>
          <a:p>
            <a:pPr marL="444500" marR="0" indent="-444500" algn="l" defTabSz="2438338" rtl="0" fontAlgn="auto" latinLnBrk="0" hangingPunct="0">
              <a:lnSpc>
                <a:spcPct val="100000"/>
              </a:lnSpc>
              <a:spcBef>
                <a:spcPts val="0"/>
              </a:spcBef>
              <a:spcAft>
                <a:spcPts val="0"/>
              </a:spcAft>
              <a:buClrTx/>
              <a:buSzPct val="100000"/>
              <a:buFontTx/>
              <a:buChar char="•"/>
              <a:tabLst/>
            </a:pPr>
            <a:r>
              <a:rPr kumimoji="0" lang="en-US" sz="4000" b="0" i="0" u="none" strike="noStrike" cap="none" spc="0" normalizeH="0" baseline="0" dirty="0">
                <a:ln>
                  <a:noFill/>
                </a:ln>
                <a:solidFill>
                  <a:srgbClr val="2451A4"/>
                </a:solidFill>
                <a:effectLst/>
                <a:uFillTx/>
                <a:latin typeface="+mn-lt"/>
                <a:ea typeface="+mn-ea"/>
                <a:cs typeface="+mn-cs"/>
                <a:sym typeface="Helvetica Neue"/>
              </a:rPr>
              <a:t>No one is allowed to review more than 5 sets; I did 3-4 sets over the past </a:t>
            </a:r>
            <a:r>
              <a:rPr lang="en-US" dirty="0"/>
              <a:t>two </a:t>
            </a:r>
            <a:r>
              <a:rPr kumimoji="0" lang="en-US" sz="4000" b="0" i="0" u="none" strike="noStrike" cap="none" spc="0" normalizeH="0" baseline="0" dirty="0">
                <a:ln>
                  <a:noFill/>
                </a:ln>
                <a:solidFill>
                  <a:srgbClr val="2451A4"/>
                </a:solidFill>
                <a:effectLst/>
                <a:uFillTx/>
                <a:latin typeface="+mn-lt"/>
                <a:ea typeface="+mn-ea"/>
                <a:cs typeface="+mn-cs"/>
                <a:sym typeface="Helvetica Neue"/>
              </a:rPr>
              <a:t>cycles;</a:t>
            </a:r>
          </a:p>
        </p:txBody>
      </p:sp>
      <p:cxnSp>
        <p:nvCxnSpPr>
          <p:cNvPr id="7" name="Straight Arrow Connector 6">
            <a:extLst>
              <a:ext uri="{FF2B5EF4-FFF2-40B4-BE49-F238E27FC236}">
                <a16:creationId xmlns:a16="http://schemas.microsoft.com/office/drawing/2014/main" id="{705CAAAC-53A2-BCF2-0A2E-1387DABAF56A}"/>
              </a:ext>
            </a:extLst>
          </p:cNvPr>
          <p:cNvCxnSpPr/>
          <p:nvPr/>
        </p:nvCxnSpPr>
        <p:spPr>
          <a:xfrm>
            <a:off x="18143621" y="5630779"/>
            <a:ext cx="745958" cy="745958"/>
          </a:xfrm>
          <a:prstGeom prst="straightConnector1">
            <a:avLst/>
          </a:prstGeom>
          <a:noFill/>
          <a:ln w="76200" cap="flat">
            <a:solidFill>
              <a:srgbClr val="C00000"/>
            </a:solidFill>
            <a:prstDash val="solid"/>
            <a:miter lim="4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7540203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891B303-8813-461C-DD87-02136CC21276}"/>
              </a:ext>
            </a:extLst>
          </p:cNvPr>
          <p:cNvSpPr>
            <a:spLocks noGrp="1"/>
          </p:cNvSpPr>
          <p:nvPr>
            <p:ph type="body" idx="1"/>
          </p:nvPr>
        </p:nvSpPr>
        <p:spPr>
          <a:xfrm>
            <a:off x="1684421" y="1889582"/>
            <a:ext cx="18543994" cy="1285877"/>
          </a:xfrm>
        </p:spPr>
        <p:txBody>
          <a:bodyPr/>
          <a:lstStyle/>
          <a:p>
            <a:r>
              <a:rPr lang="en-US" dirty="0"/>
              <a:t>Large Programs (≥50 hours with 12-m; ≥150 hours with 7-m)</a:t>
            </a:r>
          </a:p>
        </p:txBody>
      </p:sp>
      <p:sp>
        <p:nvSpPr>
          <p:cNvPr id="3" name="Title 2">
            <a:extLst>
              <a:ext uri="{FF2B5EF4-FFF2-40B4-BE49-F238E27FC236}">
                <a16:creationId xmlns:a16="http://schemas.microsoft.com/office/drawing/2014/main" id="{4354C3C3-B5E3-24B7-8671-31D928D46E27}"/>
              </a:ext>
            </a:extLst>
          </p:cNvPr>
          <p:cNvSpPr>
            <a:spLocks noGrp="1"/>
          </p:cNvSpPr>
          <p:nvPr>
            <p:ph type="title"/>
          </p:nvPr>
        </p:nvSpPr>
        <p:spPr/>
        <p:txBody>
          <a:bodyPr/>
          <a:lstStyle/>
          <a:p>
            <a:r>
              <a:rPr lang="en-US" dirty="0"/>
              <a:t>Proposal format &amp; Category </a:t>
            </a:r>
          </a:p>
        </p:txBody>
      </p:sp>
      <p:pic>
        <p:nvPicPr>
          <p:cNvPr id="4" name="Picture 3">
            <a:extLst>
              <a:ext uri="{FF2B5EF4-FFF2-40B4-BE49-F238E27FC236}">
                <a16:creationId xmlns:a16="http://schemas.microsoft.com/office/drawing/2014/main" id="{403D903A-D173-A347-FC77-51581B063397}"/>
              </a:ext>
            </a:extLst>
          </p:cNvPr>
          <p:cNvPicPr>
            <a:picLocks noChangeAspect="1"/>
          </p:cNvPicPr>
          <p:nvPr/>
        </p:nvPicPr>
        <p:blipFill>
          <a:blip r:embed="rId2"/>
          <a:stretch>
            <a:fillRect/>
          </a:stretch>
        </p:blipFill>
        <p:spPr>
          <a:xfrm>
            <a:off x="2334859" y="2879660"/>
            <a:ext cx="19714282" cy="9354225"/>
          </a:xfrm>
          <a:prstGeom prst="rect">
            <a:avLst/>
          </a:prstGeom>
        </p:spPr>
      </p:pic>
      <p:sp>
        <p:nvSpPr>
          <p:cNvPr id="5" name="TextBox 4">
            <a:extLst>
              <a:ext uri="{FF2B5EF4-FFF2-40B4-BE49-F238E27FC236}">
                <a16:creationId xmlns:a16="http://schemas.microsoft.com/office/drawing/2014/main" id="{CE590E98-E9CA-D59F-DDD8-0D5119A2B2FF}"/>
              </a:ext>
            </a:extLst>
          </p:cNvPr>
          <p:cNvSpPr txBox="1"/>
          <p:nvPr/>
        </p:nvSpPr>
        <p:spPr>
          <a:xfrm>
            <a:off x="287660" y="12233885"/>
            <a:ext cx="24096340"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2438338" rtl="0" fontAlgn="auto" latinLnBrk="0" hangingPunct="0">
              <a:lnSpc>
                <a:spcPct val="100000"/>
              </a:lnSpc>
              <a:spcBef>
                <a:spcPts val="0"/>
              </a:spcBef>
              <a:spcAft>
                <a:spcPts val="0"/>
              </a:spcAft>
              <a:buClrTx/>
              <a:buSzPct val="100000"/>
              <a:buNone/>
              <a:tabLst/>
            </a:pPr>
            <a:r>
              <a:rPr lang="en-US" dirty="0"/>
              <a:t>T</a:t>
            </a:r>
            <a:r>
              <a:rPr kumimoji="0" lang="en-US" sz="4000" b="0" i="0" u="none" strike="noStrike" cap="none" spc="0" normalizeH="0" baseline="0" dirty="0">
                <a:ln>
                  <a:noFill/>
                </a:ln>
                <a:solidFill>
                  <a:srgbClr val="2451A4"/>
                </a:solidFill>
                <a:effectLst/>
                <a:uFillTx/>
                <a:latin typeface="+mn-lt"/>
                <a:ea typeface="+mn-ea"/>
                <a:cs typeface="+mn-cs"/>
                <a:sym typeface="Helvetica Neue"/>
              </a:rPr>
              <a:t>ypically 1 acceptance per year; </a:t>
            </a:r>
          </a:p>
          <a:p>
            <a:pPr marL="0" marR="0" indent="0" algn="l" defTabSz="2438338" rtl="0" fontAlgn="auto" latinLnBrk="0" hangingPunct="0">
              <a:lnSpc>
                <a:spcPct val="100000"/>
              </a:lnSpc>
              <a:spcBef>
                <a:spcPts val="0"/>
              </a:spcBef>
              <a:spcAft>
                <a:spcPts val="0"/>
              </a:spcAft>
              <a:buClrTx/>
              <a:buSzPct val="100000"/>
              <a:buNone/>
              <a:tabLst/>
            </a:pPr>
            <a:r>
              <a:rPr kumimoji="0" lang="en-US" sz="4000" b="0" i="0" u="none" strike="noStrike" cap="none" spc="0" normalizeH="0" baseline="0" dirty="0">
                <a:ln>
                  <a:noFill/>
                </a:ln>
                <a:solidFill>
                  <a:srgbClr val="2451A4"/>
                </a:solidFill>
                <a:effectLst/>
                <a:uFillTx/>
                <a:latin typeface="+mn-lt"/>
                <a:ea typeface="+mn-ea"/>
                <a:cs typeface="+mn-cs"/>
                <a:sym typeface="Helvetica Neue"/>
              </a:rPr>
              <a:t>7 pages SJ + Management plan (anonymous), plus an expertise statement; Justify scheduling feasibility  </a:t>
            </a:r>
          </a:p>
        </p:txBody>
      </p:sp>
    </p:spTree>
    <p:extLst>
      <p:ext uri="{BB962C8B-B14F-4D97-AF65-F5344CB8AC3E}">
        <p14:creationId xmlns:p14="http://schemas.microsoft.com/office/powerpoint/2010/main" val="120254465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0D7549F-938C-EAB3-9970-7890974D6AEB}"/>
              </a:ext>
            </a:extLst>
          </p:cNvPr>
          <p:cNvSpPr>
            <a:spLocks noGrp="1"/>
          </p:cNvSpPr>
          <p:nvPr>
            <p:ph type="title"/>
          </p:nvPr>
        </p:nvSpPr>
        <p:spPr/>
        <p:txBody>
          <a:bodyPr/>
          <a:lstStyle/>
          <a:p>
            <a:r>
              <a:rPr lang="en-US" dirty="0"/>
              <a:t>Proposal format &amp; Category </a:t>
            </a:r>
          </a:p>
        </p:txBody>
      </p:sp>
      <p:pic>
        <p:nvPicPr>
          <p:cNvPr id="4" name="Picture 3">
            <a:extLst>
              <a:ext uri="{FF2B5EF4-FFF2-40B4-BE49-F238E27FC236}">
                <a16:creationId xmlns:a16="http://schemas.microsoft.com/office/drawing/2014/main" id="{6642F62C-25EA-373F-E372-ADBE46F9A846}"/>
              </a:ext>
            </a:extLst>
          </p:cNvPr>
          <p:cNvPicPr>
            <a:picLocks noChangeAspect="1"/>
          </p:cNvPicPr>
          <p:nvPr/>
        </p:nvPicPr>
        <p:blipFill>
          <a:blip r:embed="rId2"/>
          <a:stretch>
            <a:fillRect/>
          </a:stretch>
        </p:blipFill>
        <p:spPr>
          <a:xfrm>
            <a:off x="4077765" y="2395787"/>
            <a:ext cx="16228469" cy="3407276"/>
          </a:xfrm>
          <a:prstGeom prst="rect">
            <a:avLst/>
          </a:prstGeom>
        </p:spPr>
      </p:pic>
      <p:sp>
        <p:nvSpPr>
          <p:cNvPr id="5" name="TextBox 4">
            <a:extLst>
              <a:ext uri="{FF2B5EF4-FFF2-40B4-BE49-F238E27FC236}">
                <a16:creationId xmlns:a16="http://schemas.microsoft.com/office/drawing/2014/main" id="{560A5772-A39E-5911-D1A7-58DDC2BD0DD8}"/>
              </a:ext>
            </a:extLst>
          </p:cNvPr>
          <p:cNvSpPr txBox="1"/>
          <p:nvPr/>
        </p:nvSpPr>
        <p:spPr>
          <a:xfrm>
            <a:off x="613609" y="5803063"/>
            <a:ext cx="23156779" cy="74892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t">
            <a:spAutoFit/>
          </a:bodyPr>
          <a:lstStyle/>
          <a:p>
            <a:pPr marL="0" marR="0" indent="0" algn="l" defTabSz="2438338" rtl="0" fontAlgn="auto" latinLnBrk="0" hangingPunct="0">
              <a:lnSpc>
                <a:spcPct val="100000"/>
              </a:lnSpc>
              <a:spcBef>
                <a:spcPts val="1200"/>
              </a:spcBef>
              <a:spcAft>
                <a:spcPts val="1200"/>
              </a:spcAft>
              <a:buClrTx/>
              <a:buSzPct val="100000"/>
              <a:buNone/>
              <a:tabLst/>
            </a:pPr>
            <a:r>
              <a:rPr kumimoji="0" lang="en-US" sz="4000" b="0" i="0" u="none" strike="noStrike" cap="none" spc="0" normalizeH="0" baseline="0" dirty="0">
                <a:ln>
                  <a:noFill/>
                </a:ln>
                <a:solidFill>
                  <a:srgbClr val="2451A4"/>
                </a:solidFill>
                <a:effectLst/>
                <a:uFillTx/>
                <a:latin typeface="+mn-lt"/>
                <a:ea typeface="+mn-ea"/>
                <a:cs typeface="+mn-cs"/>
                <a:sym typeface="Helvetica Neue"/>
              </a:rPr>
              <a:t>For ALMA joint JWST, you w</a:t>
            </a:r>
            <a:r>
              <a:rPr lang="en-US" dirty="0"/>
              <a:t>ill need to write:</a:t>
            </a:r>
          </a:p>
          <a:p>
            <a:pPr marL="444500" marR="0" indent="-444500" algn="l" defTabSz="2438338" rtl="0" fontAlgn="auto" latinLnBrk="0" hangingPunct="0">
              <a:lnSpc>
                <a:spcPct val="100000"/>
              </a:lnSpc>
              <a:spcBef>
                <a:spcPts val="1200"/>
              </a:spcBef>
              <a:spcAft>
                <a:spcPts val="1200"/>
              </a:spcAft>
              <a:buClrTx/>
              <a:buSzPct val="100000"/>
              <a:buFontTx/>
              <a:buChar char="•"/>
              <a:tabLst/>
            </a:pPr>
            <a:r>
              <a:rPr lang="en-US" dirty="0"/>
              <a:t>Short </a:t>
            </a:r>
            <a:r>
              <a:rPr lang="en-US" b="1" dirty="0"/>
              <a:t>JWST scientific justification </a:t>
            </a:r>
            <a:r>
              <a:rPr lang="en-US" dirty="0"/>
              <a:t>in 4-page ALMA scientific justification pdf;</a:t>
            </a:r>
          </a:p>
          <a:p>
            <a:pPr marL="444500" marR="0" indent="-444500" algn="l" defTabSz="2438338" rtl="0" fontAlgn="auto" latinLnBrk="0" hangingPunct="0">
              <a:lnSpc>
                <a:spcPct val="100000"/>
              </a:lnSpc>
              <a:spcBef>
                <a:spcPts val="1200"/>
              </a:spcBef>
              <a:spcAft>
                <a:spcPts val="1200"/>
              </a:spcAft>
              <a:buClrTx/>
              <a:buSzPct val="100000"/>
              <a:buFontTx/>
              <a:buChar char="•"/>
              <a:tabLst/>
            </a:pPr>
            <a:r>
              <a:rPr lang="en-US" b="1" dirty="0"/>
              <a:t>JWST technical justification </a:t>
            </a:r>
            <a:r>
              <a:rPr lang="en-US" dirty="0"/>
              <a:t>to put in ALMA OT </a:t>
            </a:r>
          </a:p>
          <a:p>
            <a:pPr marL="444500" marR="0" indent="-444500" algn="l" defTabSz="2438338" rtl="0" fontAlgn="auto" latinLnBrk="0" hangingPunct="0">
              <a:lnSpc>
                <a:spcPct val="100000"/>
              </a:lnSpc>
              <a:spcBef>
                <a:spcPts val="1200"/>
              </a:spcBef>
              <a:spcAft>
                <a:spcPts val="1200"/>
              </a:spcAft>
              <a:buClrTx/>
              <a:buSzPct val="100000"/>
              <a:buFontTx/>
              <a:buChar char="•"/>
              <a:tabLst/>
            </a:pPr>
            <a:r>
              <a:rPr kumimoji="0" lang="en-US" sz="4000" b="1" i="0" u="none" strike="noStrike" cap="none" spc="0" normalizeH="0" baseline="0" dirty="0">
                <a:ln>
                  <a:noFill/>
                </a:ln>
                <a:solidFill>
                  <a:srgbClr val="2451A4"/>
                </a:solidFill>
                <a:effectLst/>
                <a:uFillTx/>
                <a:latin typeface="+mn-lt"/>
                <a:ea typeface="+mn-ea"/>
                <a:cs typeface="+mn-cs"/>
                <a:sym typeface="Helvetica Neue"/>
              </a:rPr>
              <a:t>J</a:t>
            </a:r>
            <a:r>
              <a:rPr lang="en-US" b="1" dirty="0"/>
              <a:t>WST APT file &amp; Extended Justification </a:t>
            </a:r>
            <a:r>
              <a:rPr lang="en-US" dirty="0"/>
              <a:t>to submit to </a:t>
            </a:r>
            <a:r>
              <a:rPr lang="en-US" dirty="0" err="1"/>
              <a:t>STScI</a:t>
            </a:r>
            <a:r>
              <a:rPr lang="en-US" dirty="0"/>
              <a:t> (within 4 weeks from ALMA deadline);</a:t>
            </a:r>
          </a:p>
          <a:p>
            <a:pPr marL="0" marR="0" indent="0" algn="l" defTabSz="2438338" rtl="0" fontAlgn="auto" latinLnBrk="0" hangingPunct="0">
              <a:lnSpc>
                <a:spcPct val="100000"/>
              </a:lnSpc>
              <a:spcBef>
                <a:spcPts val="1200"/>
              </a:spcBef>
              <a:spcAft>
                <a:spcPts val="1200"/>
              </a:spcAft>
              <a:buClrTx/>
              <a:buSzPct val="100000"/>
              <a:buNone/>
              <a:tabLst/>
            </a:pPr>
            <a:endParaRPr kumimoji="0" lang="en-US" sz="4000" b="0" i="0" u="none" strike="noStrike" cap="none" spc="0" normalizeH="0" baseline="0" dirty="0">
              <a:ln>
                <a:noFill/>
              </a:ln>
              <a:solidFill>
                <a:srgbClr val="2451A4"/>
              </a:solidFill>
              <a:effectLst/>
              <a:uFillTx/>
              <a:latin typeface="+mn-lt"/>
              <a:ea typeface="+mn-ea"/>
              <a:cs typeface="+mn-cs"/>
              <a:sym typeface="Helvetica Neue"/>
            </a:endParaRPr>
          </a:p>
          <a:p>
            <a:pPr marL="0" marR="0" indent="0" algn="l" defTabSz="2438338" rtl="0" fontAlgn="auto" latinLnBrk="0" hangingPunct="0">
              <a:lnSpc>
                <a:spcPct val="100000"/>
              </a:lnSpc>
              <a:spcBef>
                <a:spcPts val="1200"/>
              </a:spcBef>
              <a:spcAft>
                <a:spcPts val="1200"/>
              </a:spcAft>
              <a:buClrTx/>
              <a:buSzPct val="100000"/>
              <a:buNone/>
              <a:tabLst/>
            </a:pPr>
            <a:r>
              <a:rPr lang="en-US" dirty="0"/>
              <a:t>I was on a Cycle-10 ALMA joint JWST (PI: Fujimoto) and it went through. The JWST scientific justification was short (7 lines) and reviewers didn’t attack much on that. However, there are existing JWST imaging / IFU data for the target, and the JWST request (very small) is clearly not the main focus of the proposal.    Public JWST pdf: </a:t>
            </a:r>
            <a:r>
              <a:rPr lang="en-US" dirty="0">
                <a:hlinkClick r:id="rId3"/>
              </a:rPr>
              <a:t>https://www.stsci.edu/jwst/phase2-public/4573.pdf</a:t>
            </a:r>
            <a:r>
              <a:rPr lang="en-US" dirty="0"/>
              <a:t> </a:t>
            </a:r>
            <a:endParaRPr kumimoji="0" lang="en-US" sz="4000" b="0" i="0" u="none" strike="noStrike" cap="none" spc="0" normalizeH="0" baseline="0" dirty="0">
              <a:ln>
                <a:noFill/>
              </a:ln>
              <a:solidFill>
                <a:srgbClr val="2451A4"/>
              </a:solidFill>
              <a:effectLst/>
              <a:uFillTx/>
              <a:latin typeface="+mn-lt"/>
              <a:ea typeface="+mn-ea"/>
              <a:cs typeface="+mn-cs"/>
              <a:sym typeface="Helvetica Neue"/>
            </a:endParaRPr>
          </a:p>
        </p:txBody>
      </p:sp>
    </p:spTree>
    <p:extLst>
      <p:ext uri="{BB962C8B-B14F-4D97-AF65-F5344CB8AC3E}">
        <p14:creationId xmlns:p14="http://schemas.microsoft.com/office/powerpoint/2010/main" val="111148384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D259369-1F26-B9C1-861F-22DA7134B5FF}"/>
              </a:ext>
            </a:extLst>
          </p:cNvPr>
          <p:cNvSpPr>
            <a:spLocks noGrp="1"/>
          </p:cNvSpPr>
          <p:nvPr>
            <p:ph type="title"/>
          </p:nvPr>
        </p:nvSpPr>
        <p:spPr/>
        <p:txBody>
          <a:bodyPr/>
          <a:lstStyle/>
          <a:p>
            <a:r>
              <a:rPr lang="en-US" dirty="0"/>
              <a:t>Observing Pressure</a:t>
            </a:r>
          </a:p>
        </p:txBody>
      </p:sp>
      <p:pic>
        <p:nvPicPr>
          <p:cNvPr id="4" name="Picture 3">
            <a:extLst>
              <a:ext uri="{FF2B5EF4-FFF2-40B4-BE49-F238E27FC236}">
                <a16:creationId xmlns:a16="http://schemas.microsoft.com/office/drawing/2014/main" id="{2341BAE2-0782-7224-9398-B84A072B3CE6}"/>
              </a:ext>
            </a:extLst>
          </p:cNvPr>
          <p:cNvPicPr>
            <a:picLocks noChangeAspect="1"/>
          </p:cNvPicPr>
          <p:nvPr/>
        </p:nvPicPr>
        <p:blipFill>
          <a:blip r:embed="rId2"/>
          <a:stretch>
            <a:fillRect/>
          </a:stretch>
        </p:blipFill>
        <p:spPr>
          <a:xfrm>
            <a:off x="4234700" y="2661064"/>
            <a:ext cx="15914600" cy="10588212"/>
          </a:xfrm>
          <a:prstGeom prst="rect">
            <a:avLst/>
          </a:prstGeom>
        </p:spPr>
      </p:pic>
      <p:sp>
        <p:nvSpPr>
          <p:cNvPr id="5" name="TextBox 4">
            <a:extLst>
              <a:ext uri="{FF2B5EF4-FFF2-40B4-BE49-F238E27FC236}">
                <a16:creationId xmlns:a16="http://schemas.microsoft.com/office/drawing/2014/main" id="{DC8DCF9E-1543-1136-74CA-9A37F24E2E2F}"/>
              </a:ext>
            </a:extLst>
          </p:cNvPr>
          <p:cNvSpPr txBox="1"/>
          <p:nvPr/>
        </p:nvSpPr>
        <p:spPr>
          <a:xfrm>
            <a:off x="1997242" y="1981099"/>
            <a:ext cx="9040937"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2438338" rtl="0" fontAlgn="auto" latinLnBrk="0" hangingPunct="0">
              <a:lnSpc>
                <a:spcPct val="100000"/>
              </a:lnSpc>
              <a:spcBef>
                <a:spcPts val="0"/>
              </a:spcBef>
              <a:spcAft>
                <a:spcPts val="0"/>
              </a:spcAft>
              <a:buClrTx/>
              <a:buSzPct val="100000"/>
              <a:buNone/>
              <a:tabLst/>
            </a:pPr>
            <a:r>
              <a:rPr kumimoji="0" lang="en-US" sz="4000" b="1" i="0" u="none" strike="noStrike" cap="none" spc="0" normalizeH="0" baseline="0" dirty="0">
                <a:ln>
                  <a:noFill/>
                </a:ln>
                <a:solidFill>
                  <a:srgbClr val="2451A4"/>
                </a:solidFill>
                <a:effectLst/>
                <a:uFillTx/>
                <a:latin typeface="+mn-lt"/>
                <a:ea typeface="+mn-ea"/>
                <a:cs typeface="+mn-cs"/>
                <a:sym typeface="Helvetica Neue"/>
              </a:rPr>
              <a:t>easier to observe at lower frequency</a:t>
            </a:r>
          </a:p>
        </p:txBody>
      </p:sp>
      <p:sp>
        <p:nvSpPr>
          <p:cNvPr id="6" name="TextBox 5">
            <a:extLst>
              <a:ext uri="{FF2B5EF4-FFF2-40B4-BE49-F238E27FC236}">
                <a16:creationId xmlns:a16="http://schemas.microsoft.com/office/drawing/2014/main" id="{8DC0CD3C-6BEB-FC5C-7644-50751E51B28C}"/>
              </a:ext>
            </a:extLst>
          </p:cNvPr>
          <p:cNvSpPr txBox="1"/>
          <p:nvPr/>
        </p:nvSpPr>
        <p:spPr>
          <a:xfrm>
            <a:off x="14251601" y="12890203"/>
            <a:ext cx="9347111"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2438338" rtl="0" fontAlgn="auto" latinLnBrk="0" hangingPunct="0">
              <a:lnSpc>
                <a:spcPct val="100000"/>
              </a:lnSpc>
              <a:spcBef>
                <a:spcPts val="0"/>
              </a:spcBef>
              <a:spcAft>
                <a:spcPts val="0"/>
              </a:spcAft>
              <a:buClrTx/>
              <a:buSzPct val="100000"/>
              <a:buNone/>
              <a:tabLst/>
            </a:pPr>
            <a:r>
              <a:rPr kumimoji="0" lang="en-US" sz="4000" b="1" i="0" u="none" strike="noStrike" cap="none" spc="0" normalizeH="0" baseline="0" dirty="0">
                <a:ln>
                  <a:noFill/>
                </a:ln>
                <a:solidFill>
                  <a:srgbClr val="2451A4"/>
                </a:solidFill>
                <a:effectLst/>
                <a:uFillTx/>
                <a:latin typeface="+mn-lt"/>
                <a:ea typeface="+mn-ea"/>
                <a:cs typeface="+mn-cs"/>
                <a:sym typeface="Helvetica Neue"/>
              </a:rPr>
              <a:t>harder to observe at higher frequency</a:t>
            </a:r>
          </a:p>
        </p:txBody>
      </p:sp>
    </p:spTree>
    <p:extLst>
      <p:ext uri="{BB962C8B-B14F-4D97-AF65-F5344CB8AC3E}">
        <p14:creationId xmlns:p14="http://schemas.microsoft.com/office/powerpoint/2010/main" val="248085527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14CB56-298F-DB24-16B8-D3166BDC49A4}"/>
              </a:ext>
            </a:extLst>
          </p:cNvPr>
          <p:cNvSpPr>
            <a:spLocks noGrp="1"/>
          </p:cNvSpPr>
          <p:nvPr>
            <p:ph type="title"/>
          </p:nvPr>
        </p:nvSpPr>
        <p:spPr/>
        <p:txBody>
          <a:bodyPr/>
          <a:lstStyle/>
          <a:p>
            <a:r>
              <a:rPr lang="en-US" dirty="0"/>
              <a:t>Observing Pressure</a:t>
            </a:r>
          </a:p>
        </p:txBody>
      </p:sp>
      <p:pic>
        <p:nvPicPr>
          <p:cNvPr id="4" name="Picture 3">
            <a:extLst>
              <a:ext uri="{FF2B5EF4-FFF2-40B4-BE49-F238E27FC236}">
                <a16:creationId xmlns:a16="http://schemas.microsoft.com/office/drawing/2014/main" id="{93E33178-5159-6C14-1A49-D76D11E90DBE}"/>
              </a:ext>
            </a:extLst>
          </p:cNvPr>
          <p:cNvPicPr>
            <a:picLocks noChangeAspect="1"/>
          </p:cNvPicPr>
          <p:nvPr/>
        </p:nvPicPr>
        <p:blipFill>
          <a:blip r:embed="rId2"/>
          <a:stretch>
            <a:fillRect/>
          </a:stretch>
        </p:blipFill>
        <p:spPr>
          <a:xfrm>
            <a:off x="628522" y="1926885"/>
            <a:ext cx="14019969" cy="11129887"/>
          </a:xfrm>
          <a:prstGeom prst="rect">
            <a:avLst/>
          </a:prstGeom>
        </p:spPr>
      </p:pic>
      <p:sp>
        <p:nvSpPr>
          <p:cNvPr id="5" name="Rectangle 4">
            <a:extLst>
              <a:ext uri="{FF2B5EF4-FFF2-40B4-BE49-F238E27FC236}">
                <a16:creationId xmlns:a16="http://schemas.microsoft.com/office/drawing/2014/main" id="{FF493DE0-C161-29DA-F685-5DF8B8244CA2}"/>
              </a:ext>
            </a:extLst>
          </p:cNvPr>
          <p:cNvSpPr/>
          <p:nvPr/>
        </p:nvSpPr>
        <p:spPr>
          <a:xfrm>
            <a:off x="1101349" y="8590549"/>
            <a:ext cx="13234737" cy="3513221"/>
          </a:xfrm>
          <a:prstGeom prst="rect">
            <a:avLst/>
          </a:prstGeom>
          <a:noFill/>
          <a:ln w="762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graphicFrame>
        <p:nvGraphicFramePr>
          <p:cNvPr id="8" name="Table 7">
            <a:extLst>
              <a:ext uri="{FF2B5EF4-FFF2-40B4-BE49-F238E27FC236}">
                <a16:creationId xmlns:a16="http://schemas.microsoft.com/office/drawing/2014/main" id="{A891AA30-FEF2-FE0D-BB67-D2BFC4514B46}"/>
              </a:ext>
            </a:extLst>
          </p:cNvPr>
          <p:cNvGraphicFramePr>
            <a:graphicFrameLocks noGrp="1"/>
          </p:cNvGraphicFramePr>
          <p:nvPr>
            <p:extLst>
              <p:ext uri="{D42A27DB-BD31-4B8C-83A1-F6EECF244321}">
                <p14:modId xmlns:p14="http://schemas.microsoft.com/office/powerpoint/2010/main" val="388382083"/>
              </p:ext>
            </p:extLst>
          </p:nvPr>
        </p:nvGraphicFramePr>
        <p:xfrm>
          <a:off x="14648492" y="8590551"/>
          <a:ext cx="9106986" cy="3566160"/>
        </p:xfrm>
        <a:graphic>
          <a:graphicData uri="http://schemas.openxmlformats.org/drawingml/2006/table">
            <a:tbl>
              <a:tblPr firstRow="1" bandRow="1">
                <a:tableStyleId>{5940675A-B579-460E-94D1-54222C63F5DA}</a:tableStyleId>
              </a:tblPr>
              <a:tblGrid>
                <a:gridCol w="3035662">
                  <a:extLst>
                    <a:ext uri="{9D8B030D-6E8A-4147-A177-3AD203B41FA5}">
                      <a16:colId xmlns:a16="http://schemas.microsoft.com/office/drawing/2014/main" val="1078936900"/>
                    </a:ext>
                  </a:extLst>
                </a:gridCol>
                <a:gridCol w="3035662">
                  <a:extLst>
                    <a:ext uri="{9D8B030D-6E8A-4147-A177-3AD203B41FA5}">
                      <a16:colId xmlns:a16="http://schemas.microsoft.com/office/drawing/2014/main" val="3719439737"/>
                    </a:ext>
                  </a:extLst>
                </a:gridCol>
                <a:gridCol w="3035662">
                  <a:extLst>
                    <a:ext uri="{9D8B030D-6E8A-4147-A177-3AD203B41FA5}">
                      <a16:colId xmlns:a16="http://schemas.microsoft.com/office/drawing/2014/main" val="2918300221"/>
                    </a:ext>
                  </a:extLst>
                </a:gridCol>
              </a:tblGrid>
              <a:tr h="1171073">
                <a:tc>
                  <a:txBody>
                    <a:bodyPr/>
                    <a:lstStyle/>
                    <a:p>
                      <a:endParaRPr lang="en-US" sz="3600" dirty="0"/>
                    </a:p>
                  </a:txBody>
                  <a:tcPr anchor="ctr"/>
                </a:tc>
                <a:tc>
                  <a:txBody>
                    <a:bodyPr/>
                    <a:lstStyle/>
                    <a:p>
                      <a:r>
                        <a:rPr lang="en-US" sz="3600" dirty="0"/>
                        <a:t>high-frequency</a:t>
                      </a:r>
                    </a:p>
                  </a:txBody>
                  <a:tcPr anchor="ctr"/>
                </a:tc>
                <a:tc>
                  <a:txBody>
                    <a:bodyPr/>
                    <a:lstStyle/>
                    <a:p>
                      <a:r>
                        <a:rPr lang="en-US" sz="3600" dirty="0"/>
                        <a:t>low frequency</a:t>
                      </a:r>
                    </a:p>
                  </a:txBody>
                  <a:tcPr anchor="ctr"/>
                </a:tc>
                <a:extLst>
                  <a:ext uri="{0D108BD9-81ED-4DB2-BD59-A6C34878D82A}">
                    <a16:rowId xmlns:a16="http://schemas.microsoft.com/office/drawing/2014/main" val="98407573"/>
                  </a:ext>
                </a:extLst>
              </a:tr>
              <a:tr h="1171073">
                <a:tc>
                  <a:txBody>
                    <a:bodyPr/>
                    <a:lstStyle/>
                    <a:p>
                      <a:r>
                        <a:rPr lang="en-US" sz="3600" dirty="0"/>
                        <a:t>high-resolution</a:t>
                      </a:r>
                    </a:p>
                  </a:txBody>
                  <a:tcPr anchor="ctr"/>
                </a:tc>
                <a:tc>
                  <a:txBody>
                    <a:bodyPr/>
                    <a:lstStyle/>
                    <a:p>
                      <a:r>
                        <a:rPr lang="en-US" sz="3600" b="1" dirty="0">
                          <a:solidFill>
                            <a:schemeClr val="accent3">
                              <a:lumMod val="50000"/>
                            </a:schemeClr>
                          </a:solidFill>
                        </a:rPr>
                        <a:t>good</a:t>
                      </a:r>
                    </a:p>
                  </a:txBody>
                  <a:tcPr anchor="ctr"/>
                </a:tc>
                <a:tc>
                  <a:txBody>
                    <a:bodyPr/>
                    <a:lstStyle/>
                    <a:p>
                      <a:r>
                        <a:rPr lang="en-US" sz="3600" b="1" dirty="0">
                          <a:solidFill>
                            <a:schemeClr val="accent3">
                              <a:lumMod val="50000"/>
                            </a:schemeClr>
                          </a:solidFill>
                        </a:rPr>
                        <a:t>good</a:t>
                      </a:r>
                    </a:p>
                  </a:txBody>
                  <a:tcPr anchor="ctr"/>
                </a:tc>
                <a:extLst>
                  <a:ext uri="{0D108BD9-81ED-4DB2-BD59-A6C34878D82A}">
                    <a16:rowId xmlns:a16="http://schemas.microsoft.com/office/drawing/2014/main" val="974922909"/>
                  </a:ext>
                </a:extLst>
              </a:tr>
              <a:tr h="1171073">
                <a:tc>
                  <a:txBody>
                    <a:bodyPr/>
                    <a:lstStyle/>
                    <a:p>
                      <a:r>
                        <a:rPr lang="en-US" sz="3600" dirty="0"/>
                        <a:t>low-resolution</a:t>
                      </a:r>
                    </a:p>
                  </a:txBody>
                  <a:tcPr anchor="ctr"/>
                </a:tc>
                <a:tc>
                  <a:txBody>
                    <a:bodyPr/>
                    <a:lstStyle/>
                    <a:p>
                      <a:r>
                        <a:rPr lang="en-US" sz="3600" b="1" dirty="0">
                          <a:solidFill>
                            <a:srgbClr val="C00000"/>
                          </a:solidFill>
                        </a:rPr>
                        <a:t>bad</a:t>
                      </a:r>
                    </a:p>
                  </a:txBody>
                  <a:tcPr anchor="ctr"/>
                </a:tc>
                <a:tc>
                  <a:txBody>
                    <a:bodyPr/>
                    <a:lstStyle/>
                    <a:p>
                      <a:r>
                        <a:rPr lang="en-US" sz="3600" dirty="0"/>
                        <a:t>bad</a:t>
                      </a:r>
                    </a:p>
                  </a:txBody>
                  <a:tcPr anchor="ctr"/>
                </a:tc>
                <a:extLst>
                  <a:ext uri="{0D108BD9-81ED-4DB2-BD59-A6C34878D82A}">
                    <a16:rowId xmlns:a16="http://schemas.microsoft.com/office/drawing/2014/main" val="3772612910"/>
                  </a:ext>
                </a:extLst>
              </a:tr>
            </a:tbl>
          </a:graphicData>
        </a:graphic>
      </p:graphicFrame>
      <p:graphicFrame>
        <p:nvGraphicFramePr>
          <p:cNvPr id="10" name="Table 9">
            <a:extLst>
              <a:ext uri="{FF2B5EF4-FFF2-40B4-BE49-F238E27FC236}">
                <a16:creationId xmlns:a16="http://schemas.microsoft.com/office/drawing/2014/main" id="{DDF863E1-37CF-D7ED-29E9-EE691D72D26E}"/>
              </a:ext>
            </a:extLst>
          </p:cNvPr>
          <p:cNvGraphicFramePr>
            <a:graphicFrameLocks noGrp="1"/>
          </p:cNvGraphicFramePr>
          <p:nvPr>
            <p:extLst>
              <p:ext uri="{D42A27DB-BD31-4B8C-83A1-F6EECF244321}">
                <p14:modId xmlns:p14="http://schemas.microsoft.com/office/powerpoint/2010/main" val="529992118"/>
              </p:ext>
            </p:extLst>
          </p:nvPr>
        </p:nvGraphicFramePr>
        <p:xfrm>
          <a:off x="14648491" y="3331261"/>
          <a:ext cx="9106986" cy="3566160"/>
        </p:xfrm>
        <a:graphic>
          <a:graphicData uri="http://schemas.openxmlformats.org/drawingml/2006/table">
            <a:tbl>
              <a:tblPr firstRow="1" bandRow="1">
                <a:tableStyleId>{5940675A-B579-460E-94D1-54222C63F5DA}</a:tableStyleId>
              </a:tblPr>
              <a:tblGrid>
                <a:gridCol w="3035662">
                  <a:extLst>
                    <a:ext uri="{9D8B030D-6E8A-4147-A177-3AD203B41FA5}">
                      <a16:colId xmlns:a16="http://schemas.microsoft.com/office/drawing/2014/main" val="1078936900"/>
                    </a:ext>
                  </a:extLst>
                </a:gridCol>
                <a:gridCol w="3035662">
                  <a:extLst>
                    <a:ext uri="{9D8B030D-6E8A-4147-A177-3AD203B41FA5}">
                      <a16:colId xmlns:a16="http://schemas.microsoft.com/office/drawing/2014/main" val="3719439737"/>
                    </a:ext>
                  </a:extLst>
                </a:gridCol>
                <a:gridCol w="3035662">
                  <a:extLst>
                    <a:ext uri="{9D8B030D-6E8A-4147-A177-3AD203B41FA5}">
                      <a16:colId xmlns:a16="http://schemas.microsoft.com/office/drawing/2014/main" val="2918300221"/>
                    </a:ext>
                  </a:extLst>
                </a:gridCol>
              </a:tblGrid>
              <a:tr h="1171073">
                <a:tc>
                  <a:txBody>
                    <a:bodyPr/>
                    <a:lstStyle/>
                    <a:p>
                      <a:endParaRPr lang="en-US" sz="3600" dirty="0"/>
                    </a:p>
                  </a:txBody>
                  <a:tcPr anchor="ctr"/>
                </a:tc>
                <a:tc>
                  <a:txBody>
                    <a:bodyPr/>
                    <a:lstStyle/>
                    <a:p>
                      <a:r>
                        <a:rPr lang="en-US" sz="3600" dirty="0"/>
                        <a:t>high-frequency</a:t>
                      </a:r>
                    </a:p>
                  </a:txBody>
                  <a:tcPr anchor="ctr"/>
                </a:tc>
                <a:tc>
                  <a:txBody>
                    <a:bodyPr/>
                    <a:lstStyle/>
                    <a:p>
                      <a:r>
                        <a:rPr lang="en-US" sz="3600" dirty="0"/>
                        <a:t>low frequency</a:t>
                      </a:r>
                    </a:p>
                  </a:txBody>
                  <a:tcPr anchor="ctr"/>
                </a:tc>
                <a:extLst>
                  <a:ext uri="{0D108BD9-81ED-4DB2-BD59-A6C34878D82A}">
                    <a16:rowId xmlns:a16="http://schemas.microsoft.com/office/drawing/2014/main" val="98407573"/>
                  </a:ext>
                </a:extLst>
              </a:tr>
              <a:tr h="1171073">
                <a:tc>
                  <a:txBody>
                    <a:bodyPr/>
                    <a:lstStyle/>
                    <a:p>
                      <a:r>
                        <a:rPr lang="en-US" sz="3600" dirty="0"/>
                        <a:t>high-resolution</a:t>
                      </a:r>
                    </a:p>
                  </a:txBody>
                  <a:tcPr anchor="ctr"/>
                </a:tc>
                <a:tc>
                  <a:txBody>
                    <a:bodyPr/>
                    <a:lstStyle/>
                    <a:p>
                      <a:r>
                        <a:rPr lang="en-US" sz="3600" dirty="0"/>
                        <a:t>bad</a:t>
                      </a:r>
                    </a:p>
                  </a:txBody>
                  <a:tcPr anchor="ctr"/>
                </a:tc>
                <a:tc>
                  <a:txBody>
                    <a:bodyPr/>
                    <a:lstStyle/>
                    <a:p>
                      <a:r>
                        <a:rPr lang="en-US" sz="3600" dirty="0"/>
                        <a:t>bad</a:t>
                      </a:r>
                    </a:p>
                  </a:txBody>
                  <a:tcPr anchor="ctr"/>
                </a:tc>
                <a:extLst>
                  <a:ext uri="{0D108BD9-81ED-4DB2-BD59-A6C34878D82A}">
                    <a16:rowId xmlns:a16="http://schemas.microsoft.com/office/drawing/2014/main" val="974922909"/>
                  </a:ext>
                </a:extLst>
              </a:tr>
              <a:tr h="1171073">
                <a:tc>
                  <a:txBody>
                    <a:bodyPr/>
                    <a:lstStyle/>
                    <a:p>
                      <a:r>
                        <a:rPr lang="en-US" sz="3600" dirty="0"/>
                        <a:t>low-resolution</a:t>
                      </a:r>
                    </a:p>
                  </a:txBody>
                  <a:tcPr anchor="ctr"/>
                </a:tc>
                <a:tc>
                  <a:txBody>
                    <a:bodyPr/>
                    <a:lstStyle/>
                    <a:p>
                      <a:r>
                        <a:rPr lang="en-US" sz="3600" b="1" dirty="0">
                          <a:solidFill>
                            <a:srgbClr val="C00000"/>
                          </a:solidFill>
                        </a:rPr>
                        <a:t>bad</a:t>
                      </a:r>
                    </a:p>
                  </a:txBody>
                  <a:tcPr anchor="ctr"/>
                </a:tc>
                <a:tc>
                  <a:txBody>
                    <a:bodyPr/>
                    <a:lstStyle/>
                    <a:p>
                      <a:r>
                        <a:rPr lang="en-US" sz="3600" b="1" dirty="0">
                          <a:solidFill>
                            <a:schemeClr val="accent3">
                              <a:lumMod val="50000"/>
                            </a:schemeClr>
                          </a:solidFill>
                        </a:rPr>
                        <a:t>good</a:t>
                      </a:r>
                    </a:p>
                  </a:txBody>
                  <a:tcPr anchor="ctr"/>
                </a:tc>
                <a:extLst>
                  <a:ext uri="{0D108BD9-81ED-4DB2-BD59-A6C34878D82A}">
                    <a16:rowId xmlns:a16="http://schemas.microsoft.com/office/drawing/2014/main" val="3772612910"/>
                  </a:ext>
                </a:extLst>
              </a:tr>
            </a:tbl>
          </a:graphicData>
        </a:graphic>
      </p:graphicFrame>
      <p:sp>
        <p:nvSpPr>
          <p:cNvPr id="11" name="Rectangle 10">
            <a:extLst>
              <a:ext uri="{FF2B5EF4-FFF2-40B4-BE49-F238E27FC236}">
                <a16:creationId xmlns:a16="http://schemas.microsoft.com/office/drawing/2014/main" id="{9DB5B54D-A21F-BB0A-3AB9-5CCCECC8617E}"/>
              </a:ext>
            </a:extLst>
          </p:cNvPr>
          <p:cNvSpPr/>
          <p:nvPr/>
        </p:nvSpPr>
        <p:spPr>
          <a:xfrm>
            <a:off x="1101349" y="3432326"/>
            <a:ext cx="13234737" cy="3513221"/>
          </a:xfrm>
          <a:prstGeom prst="rect">
            <a:avLst/>
          </a:prstGeom>
          <a:noFill/>
          <a:ln w="76200" cap="flat">
            <a:solidFill>
              <a:srgbClr val="C00000"/>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TextBox 12">
            <a:extLst>
              <a:ext uri="{FF2B5EF4-FFF2-40B4-BE49-F238E27FC236}">
                <a16:creationId xmlns:a16="http://schemas.microsoft.com/office/drawing/2014/main" id="{BE94E999-2529-0C89-B7D4-83AD3ECD224B}"/>
              </a:ext>
            </a:extLst>
          </p:cNvPr>
          <p:cNvSpPr txBox="1"/>
          <p:nvPr/>
        </p:nvSpPr>
        <p:spPr>
          <a:xfrm>
            <a:off x="-35115" y="12866140"/>
            <a:ext cx="24319158"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r" defTabSz="2438338" rtl="0" fontAlgn="auto" latinLnBrk="0" hangingPunct="0">
              <a:lnSpc>
                <a:spcPct val="100000"/>
              </a:lnSpc>
              <a:spcBef>
                <a:spcPts val="0"/>
              </a:spcBef>
              <a:spcAft>
                <a:spcPts val="0"/>
              </a:spcAft>
              <a:buClrTx/>
              <a:buSzPct val="100000"/>
              <a:buNone/>
              <a:tabLst/>
            </a:pPr>
            <a:r>
              <a:rPr kumimoji="0" lang="en-US" sz="4000" b="0" i="0" u="none" strike="noStrike" cap="none" spc="0" normalizeH="0" baseline="0" dirty="0">
                <a:ln>
                  <a:noFill/>
                </a:ln>
                <a:solidFill>
                  <a:srgbClr val="C00000"/>
                </a:solidFill>
                <a:effectLst/>
                <a:uFillTx/>
                <a:latin typeface="+mn-lt"/>
                <a:ea typeface="+mn-ea"/>
                <a:cs typeface="+mn-cs"/>
                <a:sym typeface="Helvetica Neue"/>
              </a:rPr>
              <a:t>Always bad for low-resolution high-frequency observation this cycle. Check Fig-5 in the proposer’s guide.</a:t>
            </a:r>
          </a:p>
        </p:txBody>
      </p:sp>
    </p:spTree>
    <p:extLst>
      <p:ext uri="{BB962C8B-B14F-4D97-AF65-F5344CB8AC3E}">
        <p14:creationId xmlns:p14="http://schemas.microsoft.com/office/powerpoint/2010/main" val="3602876541"/>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54E85F-CEDA-44E8-7737-5A9959B0591E}"/>
              </a:ext>
            </a:extLst>
          </p:cNvPr>
          <p:cNvSpPr>
            <a:spLocks noGrp="1"/>
          </p:cNvSpPr>
          <p:nvPr>
            <p:ph type="title"/>
          </p:nvPr>
        </p:nvSpPr>
        <p:spPr/>
        <p:txBody>
          <a:bodyPr/>
          <a:lstStyle/>
          <a:p>
            <a:r>
              <a:rPr lang="en-US" dirty="0"/>
              <a:t>Observing Pressure</a:t>
            </a:r>
          </a:p>
        </p:txBody>
      </p:sp>
      <p:pic>
        <p:nvPicPr>
          <p:cNvPr id="4" name="Picture 3">
            <a:extLst>
              <a:ext uri="{FF2B5EF4-FFF2-40B4-BE49-F238E27FC236}">
                <a16:creationId xmlns:a16="http://schemas.microsoft.com/office/drawing/2014/main" id="{C939B243-B40C-3965-4E9E-4604CF601525}"/>
              </a:ext>
            </a:extLst>
          </p:cNvPr>
          <p:cNvPicPr>
            <a:picLocks noChangeAspect="1"/>
          </p:cNvPicPr>
          <p:nvPr/>
        </p:nvPicPr>
        <p:blipFill>
          <a:blip r:embed="rId2"/>
          <a:stretch>
            <a:fillRect/>
          </a:stretch>
        </p:blipFill>
        <p:spPr>
          <a:xfrm>
            <a:off x="3358011" y="2991467"/>
            <a:ext cx="17667977" cy="9876110"/>
          </a:xfrm>
          <a:prstGeom prst="rect">
            <a:avLst/>
          </a:prstGeom>
        </p:spPr>
      </p:pic>
      <p:sp>
        <p:nvSpPr>
          <p:cNvPr id="5" name="TextBox 4">
            <a:extLst>
              <a:ext uri="{FF2B5EF4-FFF2-40B4-BE49-F238E27FC236}">
                <a16:creationId xmlns:a16="http://schemas.microsoft.com/office/drawing/2014/main" id="{E2199B69-515B-DF37-448F-3AB2CC0B6D64}"/>
              </a:ext>
            </a:extLst>
          </p:cNvPr>
          <p:cNvSpPr txBox="1"/>
          <p:nvPr/>
        </p:nvSpPr>
        <p:spPr>
          <a:xfrm>
            <a:off x="2791829" y="2160640"/>
            <a:ext cx="18234159"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444500" marR="0" indent="-444500" algn="l" defTabSz="2438338" rtl="0" fontAlgn="auto" latinLnBrk="0" hangingPunct="0">
              <a:lnSpc>
                <a:spcPct val="100000"/>
              </a:lnSpc>
              <a:spcBef>
                <a:spcPts val="0"/>
              </a:spcBef>
              <a:spcAft>
                <a:spcPts val="0"/>
              </a:spcAft>
              <a:buClrTx/>
              <a:buSzPct val="100000"/>
              <a:buFontTx/>
              <a:buChar char="•"/>
              <a:tabLst/>
            </a:pPr>
            <a:r>
              <a:rPr kumimoji="0" lang="en-US" sz="4000" b="0" i="0" u="none" strike="noStrike" cap="none" spc="0" normalizeH="0" baseline="0" dirty="0">
                <a:ln>
                  <a:noFill/>
                </a:ln>
                <a:solidFill>
                  <a:srgbClr val="2451A4"/>
                </a:solidFill>
                <a:effectLst/>
                <a:uFillTx/>
                <a:latin typeface="+mn-lt"/>
                <a:ea typeface="+mn-ea"/>
                <a:cs typeface="+mn-cs"/>
                <a:sym typeface="Helvetica Neue"/>
              </a:rPr>
              <a:t>Cycle-9 Executed Time Summary (similar configuration schedule as Cycle-11)</a:t>
            </a:r>
          </a:p>
        </p:txBody>
      </p:sp>
      <p:sp>
        <p:nvSpPr>
          <p:cNvPr id="6" name="TextBox 5">
            <a:extLst>
              <a:ext uri="{FF2B5EF4-FFF2-40B4-BE49-F238E27FC236}">
                <a16:creationId xmlns:a16="http://schemas.microsoft.com/office/drawing/2014/main" id="{2D7E4820-24BE-2F44-32F9-8519EA774673}"/>
              </a:ext>
            </a:extLst>
          </p:cNvPr>
          <p:cNvSpPr txBox="1"/>
          <p:nvPr/>
        </p:nvSpPr>
        <p:spPr>
          <a:xfrm>
            <a:off x="10611852" y="12769888"/>
            <a:ext cx="12397625"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444500" marR="0" indent="-444500" algn="l" defTabSz="2438338" rtl="0" fontAlgn="auto" latinLnBrk="0" hangingPunct="0">
              <a:lnSpc>
                <a:spcPct val="100000"/>
              </a:lnSpc>
              <a:spcBef>
                <a:spcPts val="0"/>
              </a:spcBef>
              <a:spcAft>
                <a:spcPts val="0"/>
              </a:spcAft>
              <a:buClrTx/>
              <a:buSzPct val="100000"/>
              <a:buFontTx/>
              <a:buChar char="•"/>
              <a:tabLst/>
            </a:pPr>
            <a:r>
              <a:rPr kumimoji="0" lang="en-US" sz="4000" b="0" i="0" u="none" strike="noStrike" cap="none" spc="0" normalizeH="0" baseline="0" dirty="0">
                <a:ln>
                  <a:noFill/>
                </a:ln>
                <a:solidFill>
                  <a:srgbClr val="2451A4"/>
                </a:solidFill>
                <a:effectLst/>
                <a:uFillTx/>
                <a:latin typeface="+mn-lt"/>
                <a:ea typeface="+mn-ea"/>
                <a:cs typeface="+mn-cs"/>
                <a:sym typeface="Helvetica Neue"/>
              </a:rPr>
              <a:t>Seems like C-9/10 time is not too over-subscribed?</a:t>
            </a:r>
          </a:p>
        </p:txBody>
      </p:sp>
      <p:sp>
        <p:nvSpPr>
          <p:cNvPr id="7" name="TextBox 6">
            <a:extLst>
              <a:ext uri="{FF2B5EF4-FFF2-40B4-BE49-F238E27FC236}">
                <a16:creationId xmlns:a16="http://schemas.microsoft.com/office/drawing/2014/main" id="{17B98D87-1DC4-A0F0-E51C-6501F7A0F628}"/>
              </a:ext>
            </a:extLst>
          </p:cNvPr>
          <p:cNvSpPr txBox="1"/>
          <p:nvPr/>
        </p:nvSpPr>
        <p:spPr>
          <a:xfrm>
            <a:off x="4836695" y="10716900"/>
            <a:ext cx="1538883"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2438338" rtl="0" fontAlgn="auto" latinLnBrk="0" hangingPunct="0">
              <a:lnSpc>
                <a:spcPct val="100000"/>
              </a:lnSpc>
              <a:spcBef>
                <a:spcPts val="0"/>
              </a:spcBef>
              <a:spcAft>
                <a:spcPts val="0"/>
              </a:spcAft>
              <a:buClrTx/>
              <a:buSzPct val="100000"/>
              <a:buNone/>
              <a:tabLst/>
            </a:pPr>
            <a:r>
              <a:rPr kumimoji="0" lang="en-US" sz="4000" b="0" i="0" u="none" strike="noStrike" cap="none" spc="0" normalizeH="0" baseline="0" dirty="0">
                <a:ln>
                  <a:noFill/>
                </a:ln>
                <a:solidFill>
                  <a:srgbClr val="C00000"/>
                </a:solidFill>
                <a:effectLst/>
                <a:uFillTx/>
                <a:latin typeface="+mn-lt"/>
                <a:ea typeface="+mn-ea"/>
                <a:cs typeface="+mn-cs"/>
                <a:sym typeface="Helvetica Neue"/>
              </a:rPr>
              <a:t>taurus</a:t>
            </a:r>
          </a:p>
        </p:txBody>
      </p:sp>
      <p:sp>
        <p:nvSpPr>
          <p:cNvPr id="8" name="TextBox 7">
            <a:extLst>
              <a:ext uri="{FF2B5EF4-FFF2-40B4-BE49-F238E27FC236}">
                <a16:creationId xmlns:a16="http://schemas.microsoft.com/office/drawing/2014/main" id="{35D00535-BC40-6373-A14E-B68F54AB6F65}"/>
              </a:ext>
            </a:extLst>
          </p:cNvPr>
          <p:cNvSpPr txBox="1"/>
          <p:nvPr/>
        </p:nvSpPr>
        <p:spPr>
          <a:xfrm>
            <a:off x="6991846" y="10685202"/>
            <a:ext cx="862416"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2438338" rtl="0" fontAlgn="auto" latinLnBrk="0" hangingPunct="0">
              <a:lnSpc>
                <a:spcPct val="100000"/>
              </a:lnSpc>
              <a:spcBef>
                <a:spcPts val="0"/>
              </a:spcBef>
              <a:spcAft>
                <a:spcPts val="0"/>
              </a:spcAft>
              <a:buClrTx/>
              <a:buSzPct val="100000"/>
              <a:buNone/>
              <a:tabLst/>
            </a:pPr>
            <a:r>
              <a:rPr lang="en-US" dirty="0">
                <a:solidFill>
                  <a:srgbClr val="C00000"/>
                </a:solidFill>
              </a:rPr>
              <a:t>GC</a:t>
            </a:r>
            <a:endParaRPr kumimoji="0" lang="en-US" sz="4000" b="0" i="0" u="none" strike="noStrike" cap="none" spc="0" normalizeH="0" baseline="0" dirty="0">
              <a:ln>
                <a:noFill/>
              </a:ln>
              <a:solidFill>
                <a:srgbClr val="C00000"/>
              </a:solidFill>
              <a:effectLst/>
              <a:uFillTx/>
              <a:latin typeface="+mn-lt"/>
              <a:ea typeface="+mn-ea"/>
              <a:cs typeface="+mn-cs"/>
              <a:sym typeface="Helvetica Neue"/>
            </a:endParaRPr>
          </a:p>
        </p:txBody>
      </p:sp>
      <p:sp>
        <p:nvSpPr>
          <p:cNvPr id="9" name="TextBox 8">
            <a:extLst>
              <a:ext uri="{FF2B5EF4-FFF2-40B4-BE49-F238E27FC236}">
                <a16:creationId xmlns:a16="http://schemas.microsoft.com/office/drawing/2014/main" id="{8D778A7E-B14F-6165-FC52-C994B23783D5}"/>
              </a:ext>
            </a:extLst>
          </p:cNvPr>
          <p:cNvSpPr txBox="1"/>
          <p:nvPr/>
        </p:nvSpPr>
        <p:spPr>
          <a:xfrm>
            <a:off x="8301790" y="3753852"/>
            <a:ext cx="1460336" cy="13336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2438338" rtl="0" fontAlgn="auto" latinLnBrk="0" hangingPunct="0">
              <a:lnSpc>
                <a:spcPct val="100000"/>
              </a:lnSpc>
              <a:spcBef>
                <a:spcPts val="0"/>
              </a:spcBef>
              <a:spcAft>
                <a:spcPts val="0"/>
              </a:spcAft>
              <a:buClrTx/>
              <a:buSzPct val="100000"/>
              <a:buNone/>
              <a:tabLst/>
            </a:pPr>
            <a:r>
              <a:rPr kumimoji="0" lang="en-US" sz="4000" b="0" i="0" u="none" strike="noStrike" cap="none" spc="0" normalizeH="0" baseline="0" dirty="0">
                <a:ln>
                  <a:noFill/>
                </a:ln>
                <a:solidFill>
                  <a:srgbClr val="2451A4"/>
                </a:solidFill>
                <a:effectLst/>
                <a:uFillTx/>
                <a:latin typeface="+mn-lt"/>
                <a:ea typeface="+mn-ea"/>
                <a:cs typeface="+mn-cs"/>
                <a:sym typeface="Helvetica Neue"/>
              </a:rPr>
              <a:t>UDS</a:t>
            </a:r>
          </a:p>
          <a:p>
            <a:pPr marL="0" marR="0" indent="0" algn="l" defTabSz="2438338" rtl="0" fontAlgn="auto" latinLnBrk="0" hangingPunct="0">
              <a:lnSpc>
                <a:spcPct val="100000"/>
              </a:lnSpc>
              <a:spcBef>
                <a:spcPts val="0"/>
              </a:spcBef>
              <a:spcAft>
                <a:spcPts val="0"/>
              </a:spcAft>
              <a:buClrTx/>
              <a:buSzPct val="100000"/>
              <a:buNone/>
              <a:tabLst/>
            </a:pPr>
            <a:r>
              <a:rPr lang="en-US" dirty="0"/>
              <a:t>CFDS</a:t>
            </a:r>
            <a:endParaRPr kumimoji="0" lang="en-US" sz="4000" b="0" i="0" u="none" strike="noStrike" cap="none" spc="0" normalizeH="0" baseline="0" dirty="0">
              <a:ln>
                <a:noFill/>
              </a:ln>
              <a:solidFill>
                <a:srgbClr val="2451A4"/>
              </a:solidFill>
              <a:effectLst/>
              <a:uFillTx/>
              <a:latin typeface="+mn-lt"/>
              <a:ea typeface="+mn-ea"/>
              <a:cs typeface="+mn-cs"/>
              <a:sym typeface="Helvetica Neue"/>
            </a:endParaRPr>
          </a:p>
        </p:txBody>
      </p:sp>
      <p:sp>
        <p:nvSpPr>
          <p:cNvPr id="10" name="TextBox 9">
            <a:extLst>
              <a:ext uri="{FF2B5EF4-FFF2-40B4-BE49-F238E27FC236}">
                <a16:creationId xmlns:a16="http://schemas.microsoft.com/office/drawing/2014/main" id="{F2BBE88A-FAA8-F8D6-197D-2EF7416C97A7}"/>
              </a:ext>
            </a:extLst>
          </p:cNvPr>
          <p:cNvSpPr txBox="1"/>
          <p:nvPr/>
        </p:nvSpPr>
        <p:spPr>
          <a:xfrm>
            <a:off x="9829173" y="4061628"/>
            <a:ext cx="2362826" cy="7181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t">
            <a:spAutoFit/>
          </a:bodyPr>
          <a:lstStyle/>
          <a:p>
            <a:pPr marL="0" marR="0" indent="0" algn="l" defTabSz="2438338" rtl="0" fontAlgn="auto" latinLnBrk="0" hangingPunct="0">
              <a:lnSpc>
                <a:spcPct val="100000"/>
              </a:lnSpc>
              <a:spcBef>
                <a:spcPts val="0"/>
              </a:spcBef>
              <a:spcAft>
                <a:spcPts val="0"/>
              </a:spcAft>
              <a:buClrTx/>
              <a:buSzPct val="100000"/>
              <a:buNone/>
              <a:tabLst/>
            </a:pPr>
            <a:r>
              <a:rPr kumimoji="0" lang="en-US" sz="4000" b="0" i="0" u="none" strike="noStrike" cap="none" spc="0" normalizeH="0" baseline="0" dirty="0">
                <a:ln>
                  <a:noFill/>
                </a:ln>
                <a:solidFill>
                  <a:srgbClr val="2451A4"/>
                </a:solidFill>
                <a:effectLst/>
                <a:uFillTx/>
                <a:latin typeface="+mn-lt"/>
                <a:ea typeface="+mn-ea"/>
                <a:cs typeface="+mn-cs"/>
                <a:sym typeface="Helvetica Neue"/>
              </a:rPr>
              <a:t>COSMOS</a:t>
            </a:r>
          </a:p>
        </p:txBody>
      </p:sp>
    </p:spTree>
    <p:extLst>
      <p:ext uri="{BB962C8B-B14F-4D97-AF65-F5344CB8AC3E}">
        <p14:creationId xmlns:p14="http://schemas.microsoft.com/office/powerpoint/2010/main" val="4259743748"/>
      </p:ext>
    </p:extLst>
  </p:cSld>
  <p:clrMapOvr>
    <a:masterClrMapping/>
  </p:clrMapOvr>
  <p:transition spd="med"/>
</p:sld>
</file>

<file path=ppt/theme/theme1.xml><?xml version="1.0" encoding="utf-8"?>
<a:theme xmlns:a="http://schemas.openxmlformats.org/drawingml/2006/main" name="21_BasicWhite">
  <a:themeElements>
    <a:clrScheme name="21_BasicWhite">
      <a:dk1>
        <a:srgbClr val="FFFFFF"/>
      </a:dk1>
      <a:lt1>
        <a:srgbClr val="2451A4"/>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spAutoFit/>
      </a:bodyPr>
      <a:lstStyle>
        <a:defPPr marL="444500" marR="0" indent="-444500" algn="l" defTabSz="2438338" rtl="0" fontAlgn="auto" latinLnBrk="0" hangingPunct="0">
          <a:lnSpc>
            <a:spcPct val="100000"/>
          </a:lnSpc>
          <a:spcBef>
            <a:spcPts val="0"/>
          </a:spcBef>
          <a:spcAft>
            <a:spcPts val="0"/>
          </a:spcAft>
          <a:buClrTx/>
          <a:buSzPct val="100000"/>
          <a:buFontTx/>
          <a:buChar char="•"/>
          <a:tabLst/>
          <a:defRPr kumimoji="0" sz="4000" b="0" i="0" u="none" strike="noStrike" cap="none" spc="0" normalizeH="0" baseline="0">
            <a:ln>
              <a:noFill/>
            </a:ln>
            <a:solidFill>
              <a:srgbClr val="2451A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t">
        <a:spAutoFit/>
      </a:bodyPr>
      <a:lstStyle>
        <a:defPPr marL="444500" marR="0" indent="-444500" algn="l" defTabSz="2438338" rtl="0" fontAlgn="auto" latinLnBrk="0" hangingPunct="0">
          <a:lnSpc>
            <a:spcPct val="100000"/>
          </a:lnSpc>
          <a:spcBef>
            <a:spcPts val="0"/>
          </a:spcBef>
          <a:spcAft>
            <a:spcPts val="0"/>
          </a:spcAft>
          <a:buClrTx/>
          <a:buSzPct val="100000"/>
          <a:buFontTx/>
          <a:buChar char="•"/>
          <a:tabLst/>
          <a:defRPr kumimoji="0" sz="4000" b="0" i="0" u="none" strike="noStrike" cap="none" spc="0" normalizeH="0" baseline="0">
            <a:ln>
              <a:noFill/>
            </a:ln>
            <a:solidFill>
              <a:srgbClr val="2451A4"/>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485</TotalTime>
  <Words>2422</Words>
  <Application>Microsoft Macintosh PowerPoint</Application>
  <PresentationFormat>Custom</PresentationFormat>
  <Paragraphs>273</Paragraphs>
  <Slides>38</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Avenir Book</vt:lpstr>
      <vt:lpstr>Calibri</vt:lpstr>
      <vt:lpstr>Helvetica</vt:lpstr>
      <vt:lpstr>Helvetica Neue</vt:lpstr>
      <vt:lpstr>Helvetica Neue Medium</vt:lpstr>
      <vt:lpstr>21_BasicWhite</vt:lpstr>
      <vt:lpstr>Digest of ALMA Cycle 11  Proposer’s guide </vt:lpstr>
      <vt:lpstr>Important Timeline of ALMA Cycle-11</vt:lpstr>
      <vt:lpstr>Cycle-11: Relevant New Capabilities</vt:lpstr>
      <vt:lpstr>Proposal format &amp; Category</vt:lpstr>
      <vt:lpstr>Proposal format &amp; Category </vt:lpstr>
      <vt:lpstr>Proposal format &amp; Category </vt:lpstr>
      <vt:lpstr>Observing Pressure</vt:lpstr>
      <vt:lpstr>Observing Pressure</vt:lpstr>
      <vt:lpstr>Observing Pressure</vt:lpstr>
      <vt:lpstr>ALMA Distributed Peer Review (DPR) and proposal preparation EURECAA meeting edition, Fengwu Sun</vt:lpstr>
      <vt:lpstr>Basics of distributed peer review</vt:lpstr>
      <vt:lpstr>Reviewer timeline for Cycle 11</vt:lpstr>
      <vt:lpstr>PI designates the reviewer</vt:lpstr>
      <vt:lpstr>Reviewer expertise</vt:lpstr>
      <vt:lpstr>How the PHT uses keywords to assign proposals</vt:lpstr>
      <vt:lpstr>Reviewers can specify their conflicts of interest</vt:lpstr>
      <vt:lpstr>What is considered a conflict of interest?</vt:lpstr>
      <vt:lpstr>How does the PHT use the conflicts of interest?</vt:lpstr>
      <vt:lpstr>Stage 1: Review assigned proposals</vt:lpstr>
      <vt:lpstr>Stage 1: Review assigned proposals</vt:lpstr>
      <vt:lpstr>Stage 2: Finalize the ranks and reviews</vt:lpstr>
      <vt:lpstr>Reviewing proposals</vt:lpstr>
      <vt:lpstr>Proposal components</vt:lpstr>
      <vt:lpstr>Review criteria</vt:lpstr>
      <vt:lpstr>Technical Justification</vt:lpstr>
      <vt:lpstr>Best practices for writing reviews</vt:lpstr>
      <vt:lpstr>Best practices for writing reviews</vt:lpstr>
      <vt:lpstr>Best practices for writing reviews</vt:lpstr>
      <vt:lpstr>Best practices for writing reviews</vt:lpstr>
      <vt:lpstr>Example review</vt:lpstr>
      <vt:lpstr>Everyone can write helpful reviews!</vt:lpstr>
      <vt:lpstr>How many proposals set can I review?</vt:lpstr>
      <vt:lpstr>How many proposals set can I review?</vt:lpstr>
      <vt:lpstr>Length of review</vt:lpstr>
      <vt:lpstr>Summary</vt:lpstr>
      <vt:lpstr>Summary</vt:lpstr>
      <vt:lpstr>Questions?</vt:lpstr>
      <vt:lpstr>Goal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Distributed peer review and proposal preparation ALMA Ambassadors Training</dc:title>
  <cp:lastModifiedBy>凤梧 孙</cp:lastModifiedBy>
  <cp:revision>20</cp:revision>
  <dcterms:modified xsi:type="dcterms:W3CDTF">2024-03-23T01:01:27Z</dcterms:modified>
</cp:coreProperties>
</file>