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roxima Nova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bold.fntdata"/><Relationship Id="rId12" Type="http://schemas.openxmlformats.org/officeDocument/2006/relationships/slide" Target="slides/slide7.xml"/><Relationship Id="rId34" Type="http://schemas.openxmlformats.org/officeDocument/2006/relationships/font" Target="fonts/ProximaNova-regular.fntdata"/><Relationship Id="rId15" Type="http://schemas.openxmlformats.org/officeDocument/2006/relationships/slide" Target="slides/slide10.xml"/><Relationship Id="rId37" Type="http://schemas.openxmlformats.org/officeDocument/2006/relationships/font" Target="fonts/ProximaNova-boldItalic.fntdata"/><Relationship Id="rId14" Type="http://schemas.openxmlformats.org/officeDocument/2006/relationships/slide" Target="slides/slide9.xml"/><Relationship Id="rId36" Type="http://schemas.openxmlformats.org/officeDocument/2006/relationships/font" Target="fonts/ProximaNova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c5ee7427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c5ee7427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c65899a5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fc65899a5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fc65899a5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fc65899a5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b9130902cf_0_2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b9130902cf_0_2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b63a103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0b63a103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b11880ee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0b11880ee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0b11880ee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0b11880ee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0b63a103f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0b63a103f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0b63a103f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0b63a103f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0b63a103f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0b63a103f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a5f455b8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a5f455b8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a8512095b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a8512095b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fc65899a5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fc65899a5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fc65899a5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fc65899a5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fc65899a5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fc65899a5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fc65899a5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fc65899a5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fc65899a5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fc65899a5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fc65899a5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fc65899a5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fc65899a5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fc65899a5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b9130902cf_0_2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b9130902cf_0_2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a5f455b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a5f455b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9130902cf_0_2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9130902cf_0_2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9130902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9130902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a8512095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a8512095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b11880ee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b11880ee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b11880ee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b11880ee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a8512095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ba8512095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4977100"/>
            <a:ext cx="9144000" cy="16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258775" y="116925"/>
            <a:ext cx="8520600" cy="572700"/>
          </a:xfrm>
          <a:prstGeom prst="rect">
            <a:avLst/>
          </a:prstGeom>
          <a:solidFill>
            <a:srgbClr val="FFF9C2">
              <a:alpha val="4510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9C2">
              <a:alpha val="4510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b="46027" l="9525" r="6546" t="0"/>
          <a:stretch/>
        </p:blipFill>
        <p:spPr>
          <a:xfrm>
            <a:off x="8250775" y="4988475"/>
            <a:ext cx="254000" cy="14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9933" y="4977103"/>
            <a:ext cx="144068" cy="1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8825" y="4977095"/>
            <a:ext cx="166500" cy="1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79375" y="4977107"/>
            <a:ext cx="166500" cy="16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/>
        </p:nvSpPr>
        <p:spPr>
          <a:xfrm>
            <a:off x="0" y="4977100"/>
            <a:ext cx="45825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DAXA and XGA - Jessica Pilling - 21.10.24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gradFill>
          <a:gsLst>
            <a:gs pos="0">
              <a:srgbClr val="161776"/>
            </a:gs>
            <a:gs pos="100000">
              <a:srgbClr val="D264EB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39.png"/><Relationship Id="rId7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41.png"/><Relationship Id="rId7" Type="http://schemas.openxmlformats.org/officeDocument/2006/relationships/image" Target="../media/image24.png"/><Relationship Id="rId8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11" Type="http://schemas.openxmlformats.org/officeDocument/2006/relationships/image" Target="../media/image46.png"/><Relationship Id="rId10" Type="http://schemas.openxmlformats.org/officeDocument/2006/relationships/image" Target="../media/image28.png"/><Relationship Id="rId9" Type="http://schemas.openxmlformats.org/officeDocument/2006/relationships/image" Target="../media/image32.png"/><Relationship Id="rId5" Type="http://schemas.openxmlformats.org/officeDocument/2006/relationships/image" Target="../media/image29.png"/><Relationship Id="rId6" Type="http://schemas.openxmlformats.org/officeDocument/2006/relationships/image" Target="../media/image37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30.png"/><Relationship Id="rId5" Type="http://schemas.openxmlformats.org/officeDocument/2006/relationships/image" Target="../media/image40.png"/><Relationship Id="rId6" Type="http://schemas.openxmlformats.org/officeDocument/2006/relationships/image" Target="../media/image36.png"/><Relationship Id="rId7" Type="http://schemas.openxmlformats.org/officeDocument/2006/relationships/image" Target="../media/image31.png"/><Relationship Id="rId8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38.png"/><Relationship Id="rId5" Type="http://schemas.openxmlformats.org/officeDocument/2006/relationships/image" Target="../media/image4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4.png"/><Relationship Id="rId4" Type="http://schemas.openxmlformats.org/officeDocument/2006/relationships/image" Target="../media/image2.png"/><Relationship Id="rId5" Type="http://schemas.openxmlformats.org/officeDocument/2006/relationships/image" Target="../media/image4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42.png"/><Relationship Id="rId5" Type="http://schemas.openxmlformats.org/officeDocument/2006/relationships/image" Target="../media/image4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48.png"/><Relationship Id="rId5" Type="http://schemas.openxmlformats.org/officeDocument/2006/relationships/image" Target="../media/image5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49.jpg"/><Relationship Id="rId5" Type="http://schemas.openxmlformats.org/officeDocument/2006/relationships/image" Target="../media/image3.png"/><Relationship Id="rId6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39.png"/><Relationship Id="rId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2556475" y="910325"/>
            <a:ext cx="4073400" cy="10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DAXA and XGA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151250" y="2256750"/>
            <a:ext cx="68415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2280"/>
              <a:t>O</a:t>
            </a:r>
            <a:r>
              <a:rPr lang="en" sz="2280"/>
              <a:t>pen source Python modules</a:t>
            </a:r>
            <a:endParaRPr sz="22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2280"/>
              <a:t>for transparent and </a:t>
            </a:r>
            <a:r>
              <a:rPr lang="en" sz="2280"/>
              <a:t>reproducible</a:t>
            </a:r>
            <a:r>
              <a:rPr lang="en" sz="2280"/>
              <a:t> X-ray Astronomy</a:t>
            </a:r>
            <a:endParaRPr sz="2280"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b="0" l="16171" r="16164" t="0"/>
          <a:stretch/>
        </p:blipFill>
        <p:spPr>
          <a:xfrm>
            <a:off x="184039" y="354087"/>
            <a:ext cx="2283410" cy="214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8900" y="354087"/>
            <a:ext cx="2143576" cy="214357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151250" y="3299575"/>
            <a:ext cx="68415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2180"/>
              <a:t>Joe Hall for Bristol Astro Dev Group</a:t>
            </a:r>
            <a:endParaRPr sz="21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2180"/>
              <a:t>Presentation originally by: </a:t>
            </a:r>
            <a:r>
              <a:rPr lang="en" sz="2180"/>
              <a:t>Jessica Pilling</a:t>
            </a:r>
            <a:endParaRPr sz="21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18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8087" y="4090283"/>
            <a:ext cx="658132" cy="570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9538" y="4044426"/>
            <a:ext cx="856374" cy="662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13896" y="4038811"/>
            <a:ext cx="683629" cy="673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48243" y="4038800"/>
            <a:ext cx="683629" cy="67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258775" y="11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DAXA - Democratising Archival X-ray Astronomy </a:t>
            </a:r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 rotWithShape="1">
          <a:blip r:embed="rId3">
            <a:alphaModFix/>
          </a:blip>
          <a:srcRect b="0" l="16171" r="16164" t="0"/>
          <a:stretch/>
        </p:blipFill>
        <p:spPr>
          <a:xfrm>
            <a:off x="7282425" y="116925"/>
            <a:ext cx="1496950" cy="14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/>
          <p:nvPr/>
        </p:nvSpPr>
        <p:spPr>
          <a:xfrm>
            <a:off x="6460425" y="1861100"/>
            <a:ext cx="2144400" cy="22680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Downloading all observations of A3667 from XMM, Chandra, eRASS:1, and ROSAT 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775" y="970200"/>
            <a:ext cx="5691498" cy="8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775" y="1861100"/>
            <a:ext cx="1947425" cy="8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775" y="2830975"/>
            <a:ext cx="2307675" cy="8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8775" y="3765125"/>
            <a:ext cx="3330750" cy="9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2"/>
          <p:cNvSpPr/>
          <p:nvPr/>
        </p:nvSpPr>
        <p:spPr>
          <a:xfrm>
            <a:off x="3398475" y="1861100"/>
            <a:ext cx="2887434" cy="2593674"/>
          </a:xfrm>
          <a:prstGeom prst="irregularSeal1">
            <a:avLst/>
          </a:prstGeom>
          <a:solidFill>
            <a:srgbClr val="FFC2EB">
              <a:alpha val="45100"/>
            </a:srgbClr>
          </a:solidFill>
          <a:ln cap="flat" cmpd="sng" w="9525">
            <a:solidFill>
              <a:srgbClr val="E54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There are case studies available in the DAXA documentation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258775" y="11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DAXA - Democratising Archival X-ray Astronomy </a:t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 rotWithShape="1">
          <a:blip r:embed="rId3">
            <a:alphaModFix/>
          </a:blip>
          <a:srcRect b="0" l="16171" r="16164" t="0"/>
          <a:stretch/>
        </p:blipFill>
        <p:spPr>
          <a:xfrm>
            <a:off x="7282425" y="116925"/>
            <a:ext cx="1496950" cy="14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/>
          <p:nvPr/>
        </p:nvSpPr>
        <p:spPr>
          <a:xfrm>
            <a:off x="6634975" y="1781725"/>
            <a:ext cx="2144400" cy="22680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Downloading and Processing raw XMM Data of A907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7" name="Google Shape;197;p23"/>
          <p:cNvPicPr preferRelativeResize="0"/>
          <p:nvPr/>
        </p:nvPicPr>
        <p:blipFill rotWithShape="1">
          <a:blip r:embed="rId4">
            <a:alphaModFix/>
          </a:blip>
          <a:srcRect b="64121" l="0" r="31417" t="0"/>
          <a:stretch/>
        </p:blipFill>
        <p:spPr>
          <a:xfrm>
            <a:off x="258775" y="862375"/>
            <a:ext cx="4627201" cy="70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775" y="1741025"/>
            <a:ext cx="336232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775" y="2713875"/>
            <a:ext cx="6155626" cy="1999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258775" y="11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DAXA - Democratising Archival X-ray Astronomy </a:t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 rotWithShape="1">
          <a:blip r:embed="rId3">
            <a:alphaModFix/>
          </a:blip>
          <a:srcRect b="0" l="16171" r="16164" t="0"/>
          <a:stretch/>
        </p:blipFill>
        <p:spPr>
          <a:xfrm>
            <a:off x="7282425" y="116925"/>
            <a:ext cx="1496950" cy="14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4"/>
          <p:cNvSpPr/>
          <p:nvPr/>
        </p:nvSpPr>
        <p:spPr>
          <a:xfrm>
            <a:off x="6634975" y="1781725"/>
            <a:ext cx="2144400" cy="22680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Functionality can be adjusting for level of expertise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025" y="1992738"/>
            <a:ext cx="6330175" cy="1845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258775" y="11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XGA - X-ray: Generate and Analyse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5218975" y="1020475"/>
            <a:ext cx="3560400" cy="572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Generating and Analysing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887" y="1792775"/>
            <a:ext cx="2016600" cy="201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311700" y="1152475"/>
            <a:ext cx="4577700" cy="3416400"/>
          </a:xfrm>
          <a:prstGeom prst="rect">
            <a:avLst/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❏"/>
            </a:pPr>
            <a:r>
              <a:rPr lang="en" sz="1900">
                <a:solidFill>
                  <a:schemeClr val="lt1"/>
                </a:solidFill>
              </a:rPr>
              <a:t>Provide the RA, DEC of a source/ sample of sources</a:t>
            </a:r>
            <a:endParaRPr sz="1900">
              <a:solidFill>
                <a:schemeClr val="lt1"/>
              </a:solidFill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❏"/>
            </a:pPr>
            <a:r>
              <a:rPr lang="en" sz="1900">
                <a:solidFill>
                  <a:schemeClr val="lt1"/>
                </a:solidFill>
              </a:rPr>
              <a:t>XGA gets relevant data for each source from your current dataset</a:t>
            </a:r>
            <a:endParaRPr sz="1900">
              <a:solidFill>
                <a:schemeClr val="lt1"/>
              </a:solidFill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❏"/>
            </a:pPr>
            <a:r>
              <a:rPr b="1" lang="en" sz="1900">
                <a:solidFill>
                  <a:schemeClr val="lt1"/>
                </a:solidFill>
              </a:rPr>
              <a:t>Generates</a:t>
            </a:r>
            <a:r>
              <a:rPr lang="en" sz="1900">
                <a:solidFill>
                  <a:schemeClr val="lt1"/>
                </a:solidFill>
              </a:rPr>
              <a:t> images, exposure maps, ratemaps, spectra</a:t>
            </a:r>
            <a:r>
              <a:rPr lang="en" sz="1900">
                <a:solidFill>
                  <a:schemeClr val="lt1"/>
                </a:solidFill>
              </a:rPr>
              <a:t>, and light curves</a:t>
            </a:r>
            <a:endParaRPr sz="1900">
              <a:solidFill>
                <a:schemeClr val="lt1"/>
              </a:solidFill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❏"/>
            </a:pPr>
            <a:r>
              <a:rPr lang="en" sz="1900">
                <a:solidFill>
                  <a:schemeClr val="lt1"/>
                </a:solidFill>
              </a:rPr>
              <a:t>Performs further </a:t>
            </a:r>
            <a:r>
              <a:rPr b="1" lang="en" sz="1900">
                <a:solidFill>
                  <a:schemeClr val="lt1"/>
                </a:solidFill>
              </a:rPr>
              <a:t>analyses</a:t>
            </a:r>
            <a:r>
              <a:rPr lang="en" sz="1900">
                <a:solidFill>
                  <a:schemeClr val="lt1"/>
                </a:solidFill>
              </a:rPr>
              <a:t>:</a:t>
            </a:r>
            <a:endParaRPr sz="1900">
              <a:solidFill>
                <a:schemeClr val="lt1"/>
              </a:solidFill>
            </a:endParaRPr>
          </a:p>
          <a:p>
            <a:pPr indent="-340201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❏"/>
            </a:pPr>
            <a:r>
              <a:rPr lang="en" sz="1900">
                <a:solidFill>
                  <a:schemeClr val="lt1"/>
                </a:solidFill>
              </a:rPr>
              <a:t>Variability Assessment</a:t>
            </a:r>
            <a:endParaRPr sz="1900">
              <a:solidFill>
                <a:schemeClr val="lt1"/>
              </a:solidFill>
            </a:endParaRPr>
          </a:p>
          <a:p>
            <a:pPr indent="-340201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❏"/>
            </a:pPr>
            <a:r>
              <a:rPr lang="en" sz="1900">
                <a:solidFill>
                  <a:schemeClr val="lt1"/>
                </a:solidFill>
              </a:rPr>
              <a:t>Temperature</a:t>
            </a:r>
            <a:endParaRPr sz="1900">
              <a:solidFill>
                <a:schemeClr val="lt1"/>
              </a:solidFill>
            </a:endParaRPr>
          </a:p>
          <a:p>
            <a:pPr indent="-340201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❏"/>
            </a:pPr>
            <a:r>
              <a:rPr lang="en" sz="1900">
                <a:solidFill>
                  <a:schemeClr val="lt1"/>
                </a:solidFill>
              </a:rPr>
              <a:t>Gas Density</a:t>
            </a:r>
            <a:endParaRPr sz="1900">
              <a:solidFill>
                <a:schemeClr val="lt1"/>
              </a:solidFill>
            </a:endParaRPr>
          </a:p>
          <a:p>
            <a:pPr indent="-340201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❏"/>
            </a:pPr>
            <a:r>
              <a:rPr lang="en" sz="1900">
                <a:solidFill>
                  <a:schemeClr val="lt1"/>
                </a:solidFill>
              </a:rPr>
              <a:t>Surface Brightness</a:t>
            </a:r>
            <a:endParaRPr sz="1900">
              <a:solidFill>
                <a:schemeClr val="lt1"/>
              </a:solidFill>
            </a:endParaRPr>
          </a:p>
          <a:p>
            <a:pPr indent="-340201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❏"/>
            </a:pPr>
            <a:r>
              <a:rPr lang="en" sz="1900">
                <a:solidFill>
                  <a:schemeClr val="lt1"/>
                </a:solidFill>
              </a:rPr>
              <a:t>Hydrostatic Mass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5376863" y="4008950"/>
            <a:ext cx="1359900" cy="442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3D297">
              <a:alpha val="32499"/>
            </a:srgbClr>
          </a:solidFill>
          <a:ln cap="flat" cmpd="sng" w="19050">
            <a:solidFill>
              <a:srgbClr val="E54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XMM </a:t>
            </a:r>
            <a:endParaRPr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7257700" y="4008950"/>
            <a:ext cx="1359900" cy="442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3D297">
              <a:alpha val="32499"/>
            </a:srgbClr>
          </a:solidFill>
          <a:ln cap="flat" cmpd="sng" w="19050">
            <a:solidFill>
              <a:srgbClr val="E547A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eROSITA</a:t>
            </a:r>
            <a:endParaRPr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258775" y="11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XGA - X-ray: Generate and Analyse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7376" y="230825"/>
            <a:ext cx="1102000" cy="11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6"/>
          <p:cNvSpPr/>
          <p:nvPr/>
        </p:nvSpPr>
        <p:spPr>
          <a:xfrm>
            <a:off x="1066800" y="1145975"/>
            <a:ext cx="1515618" cy="425250"/>
          </a:xfrm>
          <a:prstGeom prst="flowChartTerminator">
            <a:avLst/>
          </a:prstGeom>
          <a:solidFill>
            <a:srgbClr val="63D297">
              <a:alpha val="32499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Declare a Source or Sample</a:t>
            </a:r>
            <a:endParaRPr b="1"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26"/>
          <p:cNvSpPr/>
          <p:nvPr/>
        </p:nvSpPr>
        <p:spPr>
          <a:xfrm>
            <a:off x="3540500" y="1145975"/>
            <a:ext cx="1638306" cy="425250"/>
          </a:xfrm>
          <a:prstGeom prst="flowChartTerminator">
            <a:avLst/>
          </a:prstGeom>
          <a:solidFill>
            <a:srgbClr val="63D297">
              <a:alpha val="324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Generate Products</a:t>
            </a:r>
            <a:endParaRPr b="1"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5978900" y="1145975"/>
            <a:ext cx="1638306" cy="425250"/>
          </a:xfrm>
          <a:prstGeom prst="flowChartTerminator">
            <a:avLst/>
          </a:prstGeom>
          <a:solidFill>
            <a:srgbClr val="63D297">
              <a:alpha val="324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Analyse Products</a:t>
            </a:r>
            <a:endParaRPr b="1"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7" name="Google Shape;227;p26"/>
          <p:cNvCxnSpPr/>
          <p:nvPr/>
        </p:nvCxnSpPr>
        <p:spPr>
          <a:xfrm flipH="1" rot="10800000">
            <a:off x="2730500" y="1359800"/>
            <a:ext cx="635100" cy="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6"/>
          <p:cNvCxnSpPr/>
          <p:nvPr/>
        </p:nvCxnSpPr>
        <p:spPr>
          <a:xfrm flipH="1" rot="10800000">
            <a:off x="5261300" y="1359800"/>
            <a:ext cx="635100" cy="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524400" y="1689788"/>
            <a:ext cx="2600400" cy="1397100"/>
          </a:xfrm>
          <a:prstGeom prst="rect">
            <a:avLst/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</a:rPr>
              <a:t>Paths to science ready event lists</a:t>
            </a:r>
            <a:endParaRPr sz="12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50">
                <a:solidFill>
                  <a:schemeClr val="lt1"/>
                </a:solidFill>
              </a:rPr>
              <a:t>Optionally paths to region files</a:t>
            </a:r>
            <a:endParaRPr i="1" sz="12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>
                <a:solidFill>
                  <a:schemeClr val="lt1"/>
                </a:solidFill>
              </a:rPr>
              <a:t>RA, DEC of Source</a:t>
            </a:r>
            <a:endParaRPr sz="1250">
              <a:solidFill>
                <a:schemeClr val="lt1"/>
              </a:solidFill>
            </a:endParaRPr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524300" y="3205450"/>
            <a:ext cx="2600400" cy="1608600"/>
          </a:xfrm>
          <a:prstGeom prst="rect">
            <a:avLst/>
          </a:prstGeom>
          <a:solidFill>
            <a:srgbClr val="63D297">
              <a:alpha val="32499"/>
            </a:srgbClr>
          </a:solidFill>
          <a:ln cap="flat" cmpd="sng" w="19050">
            <a:solidFill>
              <a:srgbClr val="E54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</a:rPr>
              <a:t>Finds observations within radius of source</a:t>
            </a:r>
            <a:endParaRPr sz="12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</a:rPr>
              <a:t>Assigns relevant observations to Source object</a:t>
            </a:r>
            <a:endParaRPr sz="12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>
                <a:solidFill>
                  <a:schemeClr val="lt1"/>
                </a:solidFill>
              </a:rPr>
              <a:t>Match region to Source and identify contaminating ones</a:t>
            </a:r>
            <a:endParaRPr sz="1250">
              <a:solidFill>
                <a:schemeClr val="lt1"/>
              </a:solidFill>
            </a:endParaRPr>
          </a:p>
        </p:txBody>
      </p:sp>
      <p:sp>
        <p:nvSpPr>
          <p:cNvPr id="231" name="Google Shape;231;p26"/>
          <p:cNvSpPr txBox="1"/>
          <p:nvPr/>
        </p:nvSpPr>
        <p:spPr>
          <a:xfrm rot="-5400000">
            <a:off x="-239850" y="2233775"/>
            <a:ext cx="8043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USER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2" name="Google Shape;232;p26"/>
          <p:cNvSpPr txBox="1"/>
          <p:nvPr/>
        </p:nvSpPr>
        <p:spPr>
          <a:xfrm rot="-5400000">
            <a:off x="-239850" y="3847450"/>
            <a:ext cx="8043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XGA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258775" y="11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XGA - X-ray: Generate and Analyse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7376" y="230825"/>
            <a:ext cx="1102000" cy="11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7"/>
          <p:cNvSpPr/>
          <p:nvPr/>
        </p:nvSpPr>
        <p:spPr>
          <a:xfrm>
            <a:off x="1066800" y="1145975"/>
            <a:ext cx="1515618" cy="425250"/>
          </a:xfrm>
          <a:prstGeom prst="flowChartTerminator">
            <a:avLst/>
          </a:prstGeom>
          <a:solidFill>
            <a:srgbClr val="63D297">
              <a:alpha val="32499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Declare a Source or Sample</a:t>
            </a:r>
            <a:endParaRPr b="1"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0" name="Google Shape;240;p27"/>
          <p:cNvSpPr/>
          <p:nvPr/>
        </p:nvSpPr>
        <p:spPr>
          <a:xfrm>
            <a:off x="3540500" y="1145975"/>
            <a:ext cx="1638306" cy="425250"/>
          </a:xfrm>
          <a:prstGeom prst="flowChartTerminator">
            <a:avLst/>
          </a:prstGeom>
          <a:solidFill>
            <a:srgbClr val="63D297">
              <a:alpha val="324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Generate Products</a:t>
            </a:r>
            <a:endParaRPr b="1"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1" name="Google Shape;241;p27"/>
          <p:cNvSpPr/>
          <p:nvPr/>
        </p:nvSpPr>
        <p:spPr>
          <a:xfrm>
            <a:off x="5978900" y="1145975"/>
            <a:ext cx="1638306" cy="425250"/>
          </a:xfrm>
          <a:prstGeom prst="flowChartTerminator">
            <a:avLst/>
          </a:prstGeom>
          <a:solidFill>
            <a:srgbClr val="63D297">
              <a:alpha val="324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Analyse Products</a:t>
            </a:r>
            <a:endParaRPr b="1"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42" name="Google Shape;242;p27"/>
          <p:cNvCxnSpPr/>
          <p:nvPr/>
        </p:nvCxnSpPr>
        <p:spPr>
          <a:xfrm flipH="1" rot="10800000">
            <a:off x="2730500" y="1359800"/>
            <a:ext cx="635100" cy="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7"/>
          <p:cNvCxnSpPr/>
          <p:nvPr/>
        </p:nvCxnSpPr>
        <p:spPr>
          <a:xfrm flipH="1" rot="10800000">
            <a:off x="5261300" y="1359800"/>
            <a:ext cx="635100" cy="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524400" y="1689788"/>
            <a:ext cx="2600400" cy="1397100"/>
          </a:xfrm>
          <a:prstGeom prst="rect">
            <a:avLst/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</a:rPr>
              <a:t>Paths to science ready event lists</a:t>
            </a:r>
            <a:endParaRPr sz="12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50">
                <a:solidFill>
                  <a:schemeClr val="lt1"/>
                </a:solidFill>
              </a:rPr>
              <a:t>Optionally paths to region files</a:t>
            </a:r>
            <a:endParaRPr i="1" sz="12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>
                <a:solidFill>
                  <a:schemeClr val="lt1"/>
                </a:solidFill>
              </a:rPr>
              <a:t>RA, DEC of Source</a:t>
            </a:r>
            <a:endParaRPr sz="1250">
              <a:solidFill>
                <a:schemeClr val="lt1"/>
              </a:solidFill>
            </a:endParaRPr>
          </a:p>
        </p:txBody>
      </p:sp>
      <p:sp>
        <p:nvSpPr>
          <p:cNvPr id="245" name="Google Shape;245;p27"/>
          <p:cNvSpPr txBox="1"/>
          <p:nvPr>
            <p:ph idx="1" type="body"/>
          </p:nvPr>
        </p:nvSpPr>
        <p:spPr>
          <a:xfrm>
            <a:off x="524300" y="3205450"/>
            <a:ext cx="2600400" cy="1608600"/>
          </a:xfrm>
          <a:prstGeom prst="rect">
            <a:avLst/>
          </a:prstGeom>
          <a:solidFill>
            <a:srgbClr val="63D297">
              <a:alpha val="32499"/>
            </a:srgbClr>
          </a:solidFill>
          <a:ln cap="flat" cmpd="sng" w="19050">
            <a:solidFill>
              <a:srgbClr val="E54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</a:rPr>
              <a:t>Finds observations within radius of source</a:t>
            </a:r>
            <a:endParaRPr sz="12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</a:rPr>
              <a:t>Assigns relevant observations to Source object</a:t>
            </a:r>
            <a:endParaRPr sz="12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>
                <a:solidFill>
                  <a:schemeClr val="lt1"/>
                </a:solidFill>
              </a:rPr>
              <a:t>Match region to Source and identify contaminating ones</a:t>
            </a:r>
            <a:endParaRPr sz="1250">
              <a:solidFill>
                <a:schemeClr val="lt1"/>
              </a:solidFill>
            </a:endParaRPr>
          </a:p>
        </p:txBody>
      </p:sp>
      <p:sp>
        <p:nvSpPr>
          <p:cNvPr id="246" name="Google Shape;246;p27"/>
          <p:cNvSpPr txBox="1"/>
          <p:nvPr/>
        </p:nvSpPr>
        <p:spPr>
          <a:xfrm rot="-5400000">
            <a:off x="-239850" y="2233775"/>
            <a:ext cx="8043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USER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 rot="-5400000">
            <a:off x="-239850" y="3847450"/>
            <a:ext cx="8043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XGA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48" name="Google Shape;248;p27"/>
          <p:cNvGrpSpPr/>
          <p:nvPr/>
        </p:nvGrpSpPr>
        <p:grpSpPr>
          <a:xfrm>
            <a:off x="3758462" y="1719576"/>
            <a:ext cx="2226354" cy="2793182"/>
            <a:chOff x="258768" y="1026775"/>
            <a:chExt cx="2847000" cy="3548700"/>
          </a:xfrm>
        </p:grpSpPr>
        <p:sp>
          <p:nvSpPr>
            <p:cNvPr id="249" name="Google Shape;249;p27"/>
            <p:cNvSpPr/>
            <p:nvPr/>
          </p:nvSpPr>
          <p:spPr>
            <a:xfrm>
              <a:off x="258768" y="1026775"/>
              <a:ext cx="2847000" cy="35487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FFC2EB">
                <a:alpha val="45100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Proxima Nova"/>
                <a:buChar char="-"/>
              </a:pPr>
              <a:r>
                <a:rPr b="1" lang="en" sz="1200">
                  <a:latin typeface="Proxima Nova"/>
                  <a:ea typeface="Proxima Nova"/>
                  <a:cs typeface="Proxima Nova"/>
                  <a:sym typeface="Proxima Nova"/>
                </a:rPr>
                <a:t>ra</a:t>
              </a:r>
              <a:endParaRPr b="1" sz="12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Proxima Nova"/>
                <a:buChar char="-"/>
              </a:pPr>
              <a:r>
                <a:rPr b="1" lang="en" sz="1200">
                  <a:latin typeface="Proxima Nova"/>
                  <a:ea typeface="Proxima Nova"/>
                  <a:cs typeface="Proxima Nova"/>
                  <a:sym typeface="Proxima Nova"/>
                </a:rPr>
                <a:t>dec</a:t>
              </a:r>
              <a:endParaRPr b="1" sz="12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Proxima Nova"/>
                <a:buChar char="-"/>
              </a:pPr>
              <a:r>
                <a:rPr b="1" lang="en" sz="1200">
                  <a:latin typeface="Proxima Nova"/>
                  <a:ea typeface="Proxima Nova"/>
                  <a:cs typeface="Proxima Nova"/>
                  <a:sym typeface="Proxima Nova"/>
                </a:rPr>
                <a:t>redshift</a:t>
              </a:r>
              <a:endParaRPr b="1" sz="12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Proxima Nova"/>
                <a:buChar char="-"/>
              </a:pPr>
              <a:r>
                <a:rPr b="1" lang="en" sz="1200">
                  <a:latin typeface="Proxima Nova"/>
                  <a:ea typeface="Proxima Nova"/>
                  <a:cs typeface="Proxima Nova"/>
                  <a:sym typeface="Proxima Nova"/>
                </a:rPr>
                <a:t>nH</a:t>
              </a:r>
              <a:endParaRPr b="1" sz="12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Proxima Nova"/>
                <a:buChar char="-"/>
              </a:pPr>
              <a:r>
                <a:rPr b="1" lang="en" sz="1200">
                  <a:latin typeface="Proxima Nova"/>
                  <a:ea typeface="Proxima Nova"/>
                  <a:cs typeface="Proxima Nova"/>
                  <a:sym typeface="Proxima Nova"/>
                </a:rPr>
                <a:t>name</a:t>
              </a:r>
              <a:endParaRPr b="1" sz="12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Proxima Nova"/>
                <a:buChar char="-"/>
              </a:pPr>
              <a:r>
                <a:rPr b="1" lang="en" sz="1200">
                  <a:latin typeface="Proxima Nova"/>
                  <a:ea typeface="Proxima Nova"/>
                  <a:cs typeface="Proxima Nova"/>
                  <a:sym typeface="Proxima Nova"/>
                </a:rPr>
                <a:t>obs_ids</a:t>
              </a:r>
              <a:endParaRPr b="1" sz="12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Proxima Nova"/>
                <a:buChar char="-"/>
              </a:pPr>
              <a:r>
                <a:rPr b="1" lang="en" sz="1200">
                  <a:latin typeface="Proxima Nova"/>
                  <a:ea typeface="Proxima Nova"/>
                  <a:cs typeface="Proxima Nova"/>
                  <a:sym typeface="Proxima Nova"/>
                </a:rPr>
                <a:t>instruments</a:t>
              </a:r>
              <a:endParaRPr b="1" sz="12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Proxima Nova"/>
                <a:buChar char="-"/>
              </a:pPr>
              <a:r>
                <a:rPr b="1" lang="en" sz="1200">
                  <a:latin typeface="Proxima Nova"/>
                  <a:ea typeface="Proxima Nova"/>
                  <a:cs typeface="Proxima Nova"/>
                  <a:sym typeface="Proxima Nova"/>
                </a:rPr>
                <a:t>telescopes</a:t>
              </a:r>
              <a:endParaRPr b="1" sz="12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Proxima Nova"/>
                  <a:ea typeface="Proxima Nova"/>
                  <a:cs typeface="Proxima Nova"/>
                  <a:sym typeface="Proxima Nova"/>
                </a:rPr>
                <a:t>—----------------------------------</a:t>
              </a:r>
              <a:endParaRPr b="1" sz="12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Proxima Nova"/>
                <a:buChar char="+"/>
              </a:pPr>
              <a:r>
                <a:rPr b="1" lang="en" sz="1200">
                  <a:latin typeface="Proxima Nova"/>
                  <a:ea typeface="Proxima Nova"/>
                  <a:cs typeface="Proxima Nova"/>
                  <a:sym typeface="Proxima Nova"/>
                </a:rPr>
                <a:t>get_source_mask()</a:t>
              </a:r>
              <a:endParaRPr b="1" sz="12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Proxima Nova"/>
                <a:buChar char="+"/>
              </a:pPr>
              <a:r>
                <a:rPr b="1" lang="en" sz="1200">
                  <a:latin typeface="Proxima Nova"/>
                  <a:ea typeface="Proxima Nova"/>
                  <a:cs typeface="Proxima Nova"/>
                  <a:sym typeface="Proxima Nova"/>
                </a:rPr>
                <a:t>within_region()</a:t>
              </a:r>
              <a:endParaRPr b="1" sz="12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Proxima Nova"/>
                <a:buChar char="+"/>
              </a:pPr>
              <a:r>
                <a:rPr b="1" lang="en" sz="1200">
                  <a:latin typeface="Proxima Nova"/>
                  <a:ea typeface="Proxima Nova"/>
                  <a:cs typeface="Proxima Nova"/>
                  <a:sym typeface="Proxima Nova"/>
                </a:rPr>
                <a:t>get_radius()</a:t>
              </a:r>
              <a:endParaRPr b="1" sz="12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Proxima Nova"/>
                <a:buChar char="+"/>
              </a:pPr>
              <a:r>
                <a:rPr b="1" lang="en" sz="1200">
                  <a:latin typeface="Proxima Nova"/>
                  <a:ea typeface="Proxima Nova"/>
                  <a:cs typeface="Proxima Nova"/>
                  <a:sym typeface="Proxima Nova"/>
                </a:rPr>
                <a:t>get_products()</a:t>
              </a:r>
              <a:endParaRPr b="1" sz="12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258768" y="1026775"/>
              <a:ext cx="2847000" cy="4530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63D297">
                <a:alpha val="32499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</a:t>
              </a:r>
              <a:r>
                <a:rPr b="1" lang="en" sz="17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Source</a:t>
              </a:r>
              <a:r>
                <a:rPr b="1" lang="en" sz="17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/ Sample</a:t>
              </a:r>
              <a:endParaRPr b="1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51" name="Google Shape;251;p27"/>
          <p:cNvGrpSpPr/>
          <p:nvPr/>
        </p:nvGrpSpPr>
        <p:grpSpPr>
          <a:xfrm>
            <a:off x="6119313" y="2768546"/>
            <a:ext cx="2660129" cy="1743348"/>
            <a:chOff x="258768" y="1026775"/>
            <a:chExt cx="3401700" cy="2214900"/>
          </a:xfrm>
        </p:grpSpPr>
        <p:sp>
          <p:nvSpPr>
            <p:cNvPr id="252" name="Google Shape;252;p27"/>
            <p:cNvSpPr/>
            <p:nvPr/>
          </p:nvSpPr>
          <p:spPr>
            <a:xfrm>
              <a:off x="258768" y="1026775"/>
              <a:ext cx="3401700" cy="22149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FFC2EB">
                <a:alpha val="45100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Font typeface="Proxima Nova"/>
                <a:buChar char="-"/>
              </a:pPr>
              <a:r>
                <a:rPr b="1" lang="en" sz="1000">
                  <a:latin typeface="Proxima Nova"/>
                  <a:ea typeface="Proxima Nova"/>
                  <a:cs typeface="Proxima Nova"/>
                  <a:sym typeface="Proxima Nova"/>
                </a:rPr>
                <a:t>r500</a:t>
              </a:r>
              <a:endParaRPr b="1" sz="10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Font typeface="Proxima Nova"/>
                <a:buChar char="-"/>
              </a:pPr>
              <a:r>
                <a:rPr b="1" lang="en" sz="1000">
                  <a:latin typeface="Proxima Nova"/>
                  <a:ea typeface="Proxima Nova"/>
                  <a:cs typeface="Proxima Nova"/>
                  <a:sym typeface="Proxima Nova"/>
                </a:rPr>
                <a:t>richness</a:t>
              </a:r>
              <a:endParaRPr b="1" sz="10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Proxima Nova"/>
                  <a:ea typeface="Proxima Nova"/>
                  <a:cs typeface="Proxima Nova"/>
                  <a:sym typeface="Proxima Nova"/>
                </a:rPr>
                <a:t>—----------------------------------</a:t>
              </a:r>
              <a:endParaRPr b="1" sz="10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Font typeface="Proxima Nova"/>
                <a:buChar char="+"/>
              </a:pPr>
              <a:r>
                <a:rPr b="1" lang="en" sz="1000">
                  <a:latin typeface="Proxima Nova"/>
                  <a:ea typeface="Proxima Nova"/>
                  <a:cs typeface="Proxima Nova"/>
                  <a:sym typeface="Proxima Nova"/>
                </a:rPr>
                <a:t>get_temperature()</a:t>
              </a:r>
              <a:endParaRPr b="1" sz="10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Font typeface="Proxima Nova"/>
                <a:buChar char="+"/>
              </a:pPr>
              <a:r>
                <a:rPr b="1" lang="en" sz="1000">
                  <a:latin typeface="Proxima Nova"/>
                  <a:ea typeface="Proxima Nova"/>
                  <a:cs typeface="Proxima Nova"/>
                  <a:sym typeface="Proxima Nova"/>
                </a:rPr>
                <a:t>get_3d_temp_profiles()</a:t>
              </a:r>
              <a:endParaRPr b="1" sz="10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+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get_density_profiles()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+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get_hydrostatic_mass_profiles()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258768" y="1026775"/>
              <a:ext cx="3401700" cy="4218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63D297">
                <a:alpha val="32499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GalaxyCluster</a:t>
              </a:r>
              <a:endParaRPr b="1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54" name="Google Shape;254;p27"/>
          <p:cNvGrpSpPr/>
          <p:nvPr/>
        </p:nvGrpSpPr>
        <p:grpSpPr>
          <a:xfrm>
            <a:off x="6119319" y="1719544"/>
            <a:ext cx="1733847" cy="900679"/>
            <a:chOff x="258767" y="1026769"/>
            <a:chExt cx="3401701" cy="1588500"/>
          </a:xfrm>
        </p:grpSpPr>
        <p:sp>
          <p:nvSpPr>
            <p:cNvPr id="255" name="Google Shape;255;p27"/>
            <p:cNvSpPr/>
            <p:nvPr/>
          </p:nvSpPr>
          <p:spPr>
            <a:xfrm>
              <a:off x="258767" y="1026769"/>
              <a:ext cx="3401700" cy="1588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FFC2EB">
                <a:alpha val="45100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-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distance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-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proper_motion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-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point_radius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 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258768" y="1026775"/>
              <a:ext cx="3401700" cy="4218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63D297">
                <a:alpha val="32499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Star</a:t>
              </a:r>
              <a:endParaRPr b="1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cxnSp>
        <p:nvCxnSpPr>
          <p:cNvPr id="257" name="Google Shape;257;p27"/>
          <p:cNvCxnSpPr/>
          <p:nvPr/>
        </p:nvCxnSpPr>
        <p:spPr>
          <a:xfrm>
            <a:off x="3280876" y="4115110"/>
            <a:ext cx="433800" cy="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27"/>
          <p:cNvSpPr/>
          <p:nvPr/>
        </p:nvSpPr>
        <p:spPr>
          <a:xfrm>
            <a:off x="3758450" y="4546746"/>
            <a:ext cx="2158800" cy="3720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*</a:t>
            </a: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Other sources types are available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type="title"/>
          </p:nvPr>
        </p:nvSpPr>
        <p:spPr>
          <a:xfrm>
            <a:off x="258775" y="11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XGA - X-ray: Generate and Analyse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7376" y="230825"/>
            <a:ext cx="1102000" cy="11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8"/>
          <p:cNvSpPr/>
          <p:nvPr/>
        </p:nvSpPr>
        <p:spPr>
          <a:xfrm>
            <a:off x="1066800" y="1145975"/>
            <a:ext cx="1515618" cy="425250"/>
          </a:xfrm>
          <a:prstGeom prst="flowChartTerminator">
            <a:avLst/>
          </a:prstGeom>
          <a:solidFill>
            <a:srgbClr val="63D297">
              <a:alpha val="324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Declare a Source or Sample</a:t>
            </a:r>
            <a:endParaRPr b="1"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6" name="Google Shape;266;p28"/>
          <p:cNvSpPr/>
          <p:nvPr/>
        </p:nvSpPr>
        <p:spPr>
          <a:xfrm>
            <a:off x="3540500" y="1145975"/>
            <a:ext cx="1638306" cy="425250"/>
          </a:xfrm>
          <a:prstGeom prst="flowChartTerminator">
            <a:avLst/>
          </a:prstGeom>
          <a:solidFill>
            <a:srgbClr val="63D297">
              <a:alpha val="32499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Generate Products</a:t>
            </a:r>
            <a:endParaRPr b="1"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7" name="Google Shape;267;p28"/>
          <p:cNvSpPr/>
          <p:nvPr/>
        </p:nvSpPr>
        <p:spPr>
          <a:xfrm>
            <a:off x="5978900" y="1145975"/>
            <a:ext cx="1638306" cy="425250"/>
          </a:xfrm>
          <a:prstGeom prst="flowChartTerminator">
            <a:avLst/>
          </a:prstGeom>
          <a:solidFill>
            <a:srgbClr val="63D297">
              <a:alpha val="324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Analyse</a:t>
            </a: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Products</a:t>
            </a:r>
            <a:endParaRPr b="1"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68" name="Google Shape;268;p28"/>
          <p:cNvCxnSpPr/>
          <p:nvPr/>
        </p:nvCxnSpPr>
        <p:spPr>
          <a:xfrm flipH="1" rot="10800000">
            <a:off x="2730500" y="1359800"/>
            <a:ext cx="635100" cy="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8"/>
          <p:cNvCxnSpPr/>
          <p:nvPr/>
        </p:nvCxnSpPr>
        <p:spPr>
          <a:xfrm flipH="1" rot="10800000">
            <a:off x="5261300" y="1359800"/>
            <a:ext cx="635100" cy="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28"/>
          <p:cNvSpPr txBox="1"/>
          <p:nvPr>
            <p:ph idx="1" type="body"/>
          </p:nvPr>
        </p:nvSpPr>
        <p:spPr>
          <a:xfrm>
            <a:off x="3218875" y="1697525"/>
            <a:ext cx="2384100" cy="1397100"/>
          </a:xfrm>
          <a:prstGeom prst="rect">
            <a:avLst/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</a:rPr>
              <a:t>Generate: images, exposure maps, rate maps, spectra, annular spectra, lightcurves</a:t>
            </a:r>
            <a:endParaRPr sz="12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>
                <a:solidFill>
                  <a:schemeClr val="lt1"/>
                </a:solidFill>
              </a:rPr>
              <a:t>Plot and view all products</a:t>
            </a:r>
            <a:endParaRPr sz="1250">
              <a:solidFill>
                <a:schemeClr val="lt1"/>
              </a:solidFill>
            </a:endParaRPr>
          </a:p>
        </p:txBody>
      </p:sp>
      <p:sp>
        <p:nvSpPr>
          <p:cNvPr id="271" name="Google Shape;271;p28"/>
          <p:cNvSpPr txBox="1"/>
          <p:nvPr>
            <p:ph idx="1" type="body"/>
          </p:nvPr>
        </p:nvSpPr>
        <p:spPr>
          <a:xfrm>
            <a:off x="3218875" y="3205450"/>
            <a:ext cx="2384100" cy="1608600"/>
          </a:xfrm>
          <a:prstGeom prst="rect">
            <a:avLst/>
          </a:prstGeom>
          <a:solidFill>
            <a:srgbClr val="63D297">
              <a:alpha val="32499"/>
            </a:srgbClr>
          </a:solidFill>
          <a:ln cap="flat" cmpd="sng" w="19050">
            <a:solidFill>
              <a:srgbClr val="E54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</a:rPr>
              <a:t>Interact with telescope specific and X-ray software - ie. interfaces with SAS, eSASS, and XSPEC</a:t>
            </a:r>
            <a:endParaRPr sz="12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>
                <a:solidFill>
                  <a:schemeClr val="lt1"/>
                </a:solidFill>
              </a:rPr>
              <a:t>Stores results in accessible way</a:t>
            </a:r>
            <a:endParaRPr sz="1250">
              <a:solidFill>
                <a:schemeClr val="lt1"/>
              </a:solidFill>
            </a:endParaRPr>
          </a:p>
        </p:txBody>
      </p:sp>
      <p:sp>
        <p:nvSpPr>
          <p:cNvPr id="272" name="Google Shape;272;p28"/>
          <p:cNvSpPr txBox="1"/>
          <p:nvPr/>
        </p:nvSpPr>
        <p:spPr>
          <a:xfrm rot="-5400000">
            <a:off x="2537625" y="2247475"/>
            <a:ext cx="8043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USER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28"/>
          <p:cNvSpPr txBox="1"/>
          <p:nvPr/>
        </p:nvSpPr>
        <p:spPr>
          <a:xfrm rot="-5400000">
            <a:off x="2537625" y="3861150"/>
            <a:ext cx="8043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XGA</a:t>
            </a:r>
            <a:endParaRPr b="1"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/>
          <p:nvPr>
            <p:ph type="title"/>
          </p:nvPr>
        </p:nvSpPr>
        <p:spPr>
          <a:xfrm>
            <a:off x="258775" y="11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XGA - X-ray: Generate and Analyse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7376" y="230825"/>
            <a:ext cx="1102000" cy="11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9"/>
          <p:cNvSpPr/>
          <p:nvPr/>
        </p:nvSpPr>
        <p:spPr>
          <a:xfrm>
            <a:off x="1066800" y="1145975"/>
            <a:ext cx="1515618" cy="425250"/>
          </a:xfrm>
          <a:prstGeom prst="flowChartTerminator">
            <a:avLst/>
          </a:prstGeom>
          <a:solidFill>
            <a:srgbClr val="63D297">
              <a:alpha val="324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Declare a Source or Sample</a:t>
            </a:r>
            <a:endParaRPr b="1"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3540500" y="1145975"/>
            <a:ext cx="1638306" cy="425250"/>
          </a:xfrm>
          <a:prstGeom prst="flowChartTerminator">
            <a:avLst/>
          </a:prstGeom>
          <a:solidFill>
            <a:srgbClr val="63D297">
              <a:alpha val="32499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Generate Products</a:t>
            </a:r>
            <a:endParaRPr b="1"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2" name="Google Shape;282;p29"/>
          <p:cNvSpPr/>
          <p:nvPr/>
        </p:nvSpPr>
        <p:spPr>
          <a:xfrm>
            <a:off x="5978900" y="1145975"/>
            <a:ext cx="1638306" cy="425250"/>
          </a:xfrm>
          <a:prstGeom prst="flowChartTerminator">
            <a:avLst/>
          </a:prstGeom>
          <a:solidFill>
            <a:srgbClr val="63D297">
              <a:alpha val="324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Analyse Products</a:t>
            </a:r>
            <a:endParaRPr b="1"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83" name="Google Shape;283;p29"/>
          <p:cNvCxnSpPr/>
          <p:nvPr/>
        </p:nvCxnSpPr>
        <p:spPr>
          <a:xfrm flipH="1" rot="10800000">
            <a:off x="2730500" y="1359800"/>
            <a:ext cx="635100" cy="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9"/>
          <p:cNvCxnSpPr/>
          <p:nvPr/>
        </p:nvCxnSpPr>
        <p:spPr>
          <a:xfrm flipH="1" rot="10800000">
            <a:off x="5261300" y="1359800"/>
            <a:ext cx="635100" cy="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29"/>
          <p:cNvSpPr txBox="1"/>
          <p:nvPr>
            <p:ph idx="1" type="body"/>
          </p:nvPr>
        </p:nvSpPr>
        <p:spPr>
          <a:xfrm>
            <a:off x="2390838" y="1657625"/>
            <a:ext cx="2384100" cy="1397100"/>
          </a:xfrm>
          <a:prstGeom prst="rect">
            <a:avLst/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</a:rPr>
              <a:t>Generate: images, exposure maps, rate maps, spectra, annular spectra, lightcurves</a:t>
            </a:r>
            <a:endParaRPr sz="12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>
                <a:solidFill>
                  <a:schemeClr val="lt1"/>
                </a:solidFill>
              </a:rPr>
              <a:t>Plot and view all products</a:t>
            </a:r>
            <a:endParaRPr sz="1250">
              <a:solidFill>
                <a:schemeClr val="lt1"/>
              </a:solidFill>
            </a:endParaRPr>
          </a:p>
        </p:txBody>
      </p:sp>
      <p:sp>
        <p:nvSpPr>
          <p:cNvPr id="286" name="Google Shape;286;p29"/>
          <p:cNvSpPr txBox="1"/>
          <p:nvPr>
            <p:ph idx="1" type="body"/>
          </p:nvPr>
        </p:nvSpPr>
        <p:spPr>
          <a:xfrm>
            <a:off x="2390838" y="3165550"/>
            <a:ext cx="2384100" cy="1608600"/>
          </a:xfrm>
          <a:prstGeom prst="rect">
            <a:avLst/>
          </a:prstGeom>
          <a:solidFill>
            <a:srgbClr val="63D297">
              <a:alpha val="32499"/>
            </a:srgbClr>
          </a:solidFill>
          <a:ln cap="flat" cmpd="sng" w="19050">
            <a:solidFill>
              <a:srgbClr val="E54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</a:rPr>
              <a:t>Interact with telescope specific software - ie. interfaces with SAS and eSASS</a:t>
            </a:r>
            <a:endParaRPr sz="12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>
                <a:solidFill>
                  <a:schemeClr val="lt1"/>
                </a:solidFill>
              </a:rPr>
              <a:t>Stores results in accessible way</a:t>
            </a:r>
            <a:endParaRPr sz="1250">
              <a:solidFill>
                <a:schemeClr val="lt1"/>
              </a:solidFill>
            </a:endParaRPr>
          </a:p>
        </p:txBody>
      </p:sp>
      <p:grpSp>
        <p:nvGrpSpPr>
          <p:cNvPr id="287" name="Google Shape;287;p29"/>
          <p:cNvGrpSpPr/>
          <p:nvPr/>
        </p:nvGrpSpPr>
        <p:grpSpPr>
          <a:xfrm>
            <a:off x="441084" y="1657627"/>
            <a:ext cx="1865373" cy="2498105"/>
            <a:chOff x="258763" y="1218448"/>
            <a:chExt cx="2254500" cy="3043500"/>
          </a:xfrm>
        </p:grpSpPr>
        <p:sp>
          <p:nvSpPr>
            <p:cNvPr id="288" name="Google Shape;288;p29"/>
            <p:cNvSpPr/>
            <p:nvPr/>
          </p:nvSpPr>
          <p:spPr>
            <a:xfrm>
              <a:off x="258763" y="1218448"/>
              <a:ext cx="2254500" cy="304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FFC2EB">
                <a:alpha val="45100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-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path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-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obs_id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-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instrument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-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telescope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-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gen_cmd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-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stdout_str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-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stderr_str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-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energy_bounds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—-------------------------------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+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view()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+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save_view()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258763" y="1218448"/>
              <a:ext cx="2254500" cy="3702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63D297">
                <a:alpha val="32499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Products</a:t>
              </a:r>
              <a:endParaRPr b="1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90" name="Google Shape;290;p29"/>
          <p:cNvGrpSpPr/>
          <p:nvPr/>
        </p:nvGrpSpPr>
        <p:grpSpPr>
          <a:xfrm>
            <a:off x="4863069" y="1657623"/>
            <a:ext cx="1571268" cy="2013945"/>
            <a:chOff x="258779" y="1218440"/>
            <a:chExt cx="2847016" cy="3152700"/>
          </a:xfrm>
        </p:grpSpPr>
        <p:sp>
          <p:nvSpPr>
            <p:cNvPr id="291" name="Google Shape;291;p29"/>
            <p:cNvSpPr/>
            <p:nvPr/>
          </p:nvSpPr>
          <p:spPr>
            <a:xfrm>
              <a:off x="258794" y="1218440"/>
              <a:ext cx="2847000" cy="31527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FFC2EB">
                <a:alpha val="45100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-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regions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-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smoothed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-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data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-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radec_wcs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—--------------------------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+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coord_conv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+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get_count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+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get_exp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258779" y="1218448"/>
              <a:ext cx="2847000" cy="8052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63D297">
                <a:alpha val="32499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Image, ExpMap, RateMap</a:t>
              </a:r>
              <a:endParaRPr b="1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93" name="Google Shape;293;p29"/>
          <p:cNvGrpSpPr/>
          <p:nvPr/>
        </p:nvGrpSpPr>
        <p:grpSpPr>
          <a:xfrm>
            <a:off x="6522464" y="1657625"/>
            <a:ext cx="1755752" cy="2681398"/>
            <a:chOff x="258750" y="1218456"/>
            <a:chExt cx="2339131" cy="5073600"/>
          </a:xfrm>
        </p:grpSpPr>
        <p:sp>
          <p:nvSpPr>
            <p:cNvPr id="294" name="Google Shape;294;p29"/>
            <p:cNvSpPr/>
            <p:nvPr/>
          </p:nvSpPr>
          <p:spPr>
            <a:xfrm>
              <a:off x="258781" y="1218456"/>
              <a:ext cx="2339100" cy="50736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FFC2EB">
                <a:alpha val="45100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-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rmf_path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-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arf_path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-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b_path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-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b_rmf_path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-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b_arf_path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-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central_coord 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-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inn_rad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-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out_rad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-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grouped 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-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min_counts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-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min_snr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-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region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-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counts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258750" y="1218456"/>
              <a:ext cx="2339100" cy="4359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63D297">
                <a:alpha val="32499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Spectrum</a:t>
              </a:r>
              <a:endParaRPr b="1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296" name="Google Shape;296;p29"/>
          <p:cNvSpPr/>
          <p:nvPr/>
        </p:nvSpPr>
        <p:spPr>
          <a:xfrm>
            <a:off x="4856813" y="3797875"/>
            <a:ext cx="1571400" cy="2304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AnnularSpectra</a:t>
            </a:r>
            <a:endParaRPr b="1"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7" name="Google Shape;297;p29"/>
          <p:cNvSpPr/>
          <p:nvPr/>
        </p:nvSpPr>
        <p:spPr>
          <a:xfrm>
            <a:off x="4869175" y="4120000"/>
            <a:ext cx="1571400" cy="2304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LightCurve</a:t>
            </a:r>
            <a:endParaRPr b="1"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8" name="Google Shape;298;p29"/>
          <p:cNvSpPr/>
          <p:nvPr/>
        </p:nvSpPr>
        <p:spPr>
          <a:xfrm>
            <a:off x="5684838" y="4482025"/>
            <a:ext cx="1571400" cy="2304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EventList</a:t>
            </a:r>
            <a:endParaRPr b="1"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 txBox="1"/>
          <p:nvPr>
            <p:ph type="title"/>
          </p:nvPr>
        </p:nvSpPr>
        <p:spPr>
          <a:xfrm>
            <a:off x="258775" y="11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XGA - X-ray: Generate and Analyse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7376" y="230825"/>
            <a:ext cx="1102000" cy="11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0"/>
          <p:cNvSpPr/>
          <p:nvPr/>
        </p:nvSpPr>
        <p:spPr>
          <a:xfrm>
            <a:off x="1066800" y="1145975"/>
            <a:ext cx="1515618" cy="425250"/>
          </a:xfrm>
          <a:prstGeom prst="flowChartTerminator">
            <a:avLst/>
          </a:prstGeom>
          <a:solidFill>
            <a:srgbClr val="63D297">
              <a:alpha val="324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Declare a Source or Sample</a:t>
            </a:r>
            <a:endParaRPr b="1"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6" name="Google Shape;306;p30"/>
          <p:cNvSpPr/>
          <p:nvPr/>
        </p:nvSpPr>
        <p:spPr>
          <a:xfrm>
            <a:off x="3540500" y="1145975"/>
            <a:ext cx="1638306" cy="425250"/>
          </a:xfrm>
          <a:prstGeom prst="flowChartTerminator">
            <a:avLst/>
          </a:prstGeom>
          <a:solidFill>
            <a:srgbClr val="63D297">
              <a:alpha val="324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Generate Products</a:t>
            </a:r>
            <a:endParaRPr b="1"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7" name="Google Shape;307;p30"/>
          <p:cNvSpPr/>
          <p:nvPr/>
        </p:nvSpPr>
        <p:spPr>
          <a:xfrm>
            <a:off x="5978900" y="1145975"/>
            <a:ext cx="1638306" cy="425250"/>
          </a:xfrm>
          <a:prstGeom prst="flowChartTerminator">
            <a:avLst/>
          </a:prstGeom>
          <a:solidFill>
            <a:srgbClr val="63D297">
              <a:alpha val="32499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Analyse Products</a:t>
            </a:r>
            <a:endParaRPr b="1"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08" name="Google Shape;308;p30"/>
          <p:cNvCxnSpPr/>
          <p:nvPr/>
        </p:nvCxnSpPr>
        <p:spPr>
          <a:xfrm flipH="1" rot="10800000">
            <a:off x="2730500" y="1359800"/>
            <a:ext cx="635100" cy="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30"/>
          <p:cNvCxnSpPr/>
          <p:nvPr/>
        </p:nvCxnSpPr>
        <p:spPr>
          <a:xfrm flipH="1" rot="10800000">
            <a:off x="5261300" y="1359800"/>
            <a:ext cx="635100" cy="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30"/>
          <p:cNvSpPr txBox="1"/>
          <p:nvPr>
            <p:ph idx="1" type="body"/>
          </p:nvPr>
        </p:nvSpPr>
        <p:spPr>
          <a:xfrm>
            <a:off x="5606000" y="1628950"/>
            <a:ext cx="2384100" cy="1397100"/>
          </a:xfrm>
          <a:prstGeom prst="rect">
            <a:avLst/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</a:rPr>
              <a:t>Fit models to spectra and annular spectra</a:t>
            </a:r>
            <a:endParaRPr sz="12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</a:rPr>
              <a:t>Make surface brightness, temperature, density, entropy, and hydrostatic mass profiles </a:t>
            </a:r>
            <a:endParaRPr sz="12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</a:endParaRPr>
          </a:p>
        </p:txBody>
      </p:sp>
      <p:sp>
        <p:nvSpPr>
          <p:cNvPr id="311" name="Google Shape;311;p30"/>
          <p:cNvSpPr txBox="1"/>
          <p:nvPr>
            <p:ph idx="1" type="body"/>
          </p:nvPr>
        </p:nvSpPr>
        <p:spPr>
          <a:xfrm>
            <a:off x="5606000" y="3136875"/>
            <a:ext cx="2384100" cy="1608600"/>
          </a:xfrm>
          <a:prstGeom prst="rect">
            <a:avLst/>
          </a:prstGeom>
          <a:solidFill>
            <a:srgbClr val="63D297">
              <a:alpha val="32499"/>
            </a:srgbClr>
          </a:solidFill>
          <a:ln cap="flat" cmpd="sng" w="19050">
            <a:solidFill>
              <a:srgbClr val="E54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</a:rPr>
              <a:t>Interfaces with XSPEC</a:t>
            </a:r>
            <a:endParaRPr sz="12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</a:rPr>
              <a:t>Stores fit results in accessible way</a:t>
            </a:r>
            <a:endParaRPr sz="12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>
                <a:solidFill>
                  <a:schemeClr val="lt1"/>
                </a:solidFill>
              </a:rPr>
              <a:t>Fit models to data</a:t>
            </a:r>
            <a:endParaRPr sz="12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/>
          <p:nvPr>
            <p:ph type="title"/>
          </p:nvPr>
        </p:nvSpPr>
        <p:spPr>
          <a:xfrm>
            <a:off x="258775" y="11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XGA - X-ray: Generate and Analyse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7376" y="230825"/>
            <a:ext cx="1102000" cy="11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1"/>
          <p:cNvSpPr/>
          <p:nvPr/>
        </p:nvSpPr>
        <p:spPr>
          <a:xfrm>
            <a:off x="1066800" y="1145975"/>
            <a:ext cx="1515618" cy="425250"/>
          </a:xfrm>
          <a:prstGeom prst="flowChartTerminator">
            <a:avLst/>
          </a:prstGeom>
          <a:solidFill>
            <a:srgbClr val="63D297">
              <a:alpha val="324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Declare a Source or Sample</a:t>
            </a:r>
            <a:endParaRPr b="1"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9" name="Google Shape;319;p31"/>
          <p:cNvSpPr/>
          <p:nvPr/>
        </p:nvSpPr>
        <p:spPr>
          <a:xfrm>
            <a:off x="3540500" y="1145975"/>
            <a:ext cx="1638306" cy="425250"/>
          </a:xfrm>
          <a:prstGeom prst="flowChartTerminator">
            <a:avLst/>
          </a:prstGeom>
          <a:solidFill>
            <a:srgbClr val="63D297">
              <a:alpha val="324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Generate Products</a:t>
            </a:r>
            <a:endParaRPr b="1"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0" name="Google Shape;320;p31"/>
          <p:cNvSpPr/>
          <p:nvPr/>
        </p:nvSpPr>
        <p:spPr>
          <a:xfrm>
            <a:off x="5978900" y="1145975"/>
            <a:ext cx="1638306" cy="425250"/>
          </a:xfrm>
          <a:prstGeom prst="flowChartTerminator">
            <a:avLst/>
          </a:prstGeom>
          <a:solidFill>
            <a:srgbClr val="63D297">
              <a:alpha val="32499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Analyse Products</a:t>
            </a:r>
            <a:endParaRPr b="1"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21" name="Google Shape;321;p31"/>
          <p:cNvCxnSpPr/>
          <p:nvPr/>
        </p:nvCxnSpPr>
        <p:spPr>
          <a:xfrm flipH="1" rot="10800000">
            <a:off x="2730500" y="1359800"/>
            <a:ext cx="635100" cy="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31"/>
          <p:cNvCxnSpPr/>
          <p:nvPr/>
        </p:nvCxnSpPr>
        <p:spPr>
          <a:xfrm flipH="1" rot="10800000">
            <a:off x="5261300" y="1359800"/>
            <a:ext cx="635100" cy="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31"/>
          <p:cNvSpPr txBox="1"/>
          <p:nvPr>
            <p:ph idx="1" type="body"/>
          </p:nvPr>
        </p:nvSpPr>
        <p:spPr>
          <a:xfrm>
            <a:off x="5606000" y="1628950"/>
            <a:ext cx="2384100" cy="1397100"/>
          </a:xfrm>
          <a:prstGeom prst="rect">
            <a:avLst/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</a:rPr>
              <a:t>Fit models to spectra and annular spectra</a:t>
            </a:r>
            <a:endParaRPr sz="12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</a:rPr>
              <a:t>Make surface brightness, temperature, density, entropy, and hydrostatic mass profiles </a:t>
            </a:r>
            <a:endParaRPr sz="12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</a:endParaRPr>
          </a:p>
        </p:txBody>
      </p:sp>
      <p:sp>
        <p:nvSpPr>
          <p:cNvPr id="324" name="Google Shape;324;p31"/>
          <p:cNvSpPr txBox="1"/>
          <p:nvPr>
            <p:ph idx="1" type="body"/>
          </p:nvPr>
        </p:nvSpPr>
        <p:spPr>
          <a:xfrm>
            <a:off x="5606000" y="3136875"/>
            <a:ext cx="2384100" cy="1608600"/>
          </a:xfrm>
          <a:prstGeom prst="rect">
            <a:avLst/>
          </a:prstGeom>
          <a:solidFill>
            <a:srgbClr val="63D297">
              <a:alpha val="32499"/>
            </a:srgbClr>
          </a:solidFill>
          <a:ln cap="flat" cmpd="sng" w="19050">
            <a:solidFill>
              <a:srgbClr val="E54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</a:rPr>
              <a:t>Interfaces with XSPEC</a:t>
            </a:r>
            <a:endParaRPr sz="12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</a:rPr>
              <a:t>Stores fit results in accessible way</a:t>
            </a:r>
            <a:endParaRPr sz="12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>
                <a:solidFill>
                  <a:schemeClr val="lt1"/>
                </a:solidFill>
              </a:rPr>
              <a:t>Fit models to data</a:t>
            </a:r>
            <a:endParaRPr sz="1250">
              <a:solidFill>
                <a:schemeClr val="lt1"/>
              </a:solidFill>
            </a:endParaRPr>
          </a:p>
        </p:txBody>
      </p:sp>
      <p:grpSp>
        <p:nvGrpSpPr>
          <p:cNvPr id="325" name="Google Shape;325;p31"/>
          <p:cNvGrpSpPr/>
          <p:nvPr/>
        </p:nvGrpSpPr>
        <p:grpSpPr>
          <a:xfrm>
            <a:off x="987922" y="1694302"/>
            <a:ext cx="1865373" cy="2498105"/>
            <a:chOff x="258763" y="1218448"/>
            <a:chExt cx="2254500" cy="3043500"/>
          </a:xfrm>
        </p:grpSpPr>
        <p:sp>
          <p:nvSpPr>
            <p:cNvPr id="326" name="Google Shape;326;p31"/>
            <p:cNvSpPr/>
            <p:nvPr/>
          </p:nvSpPr>
          <p:spPr>
            <a:xfrm>
              <a:off x="258763" y="1218448"/>
              <a:ext cx="2254500" cy="304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FFC2EB">
                <a:alpha val="45100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-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radii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-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obs_id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-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instrument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-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telescope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-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fit_method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—-------------------------------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+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emcee_fit()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+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view_chains()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+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view_corner()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+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nlls_fit()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Font typeface="Proxima Nova"/>
                <a:buChar char="+"/>
              </a:pPr>
              <a:r>
                <a:rPr b="1" lang="en" sz="1100">
                  <a:latin typeface="Proxima Nova"/>
                  <a:ea typeface="Proxima Nova"/>
                  <a:cs typeface="Proxima Nova"/>
                  <a:sym typeface="Proxima Nova"/>
                </a:rPr>
                <a:t>view()</a:t>
              </a:r>
              <a:endParaRPr b="1" sz="11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258763" y="1218448"/>
              <a:ext cx="2254500" cy="3702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63D297">
                <a:alpha val="32499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Profile</a:t>
              </a:r>
              <a:endParaRPr b="1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328" name="Google Shape;328;p31"/>
          <p:cNvSpPr/>
          <p:nvPr/>
        </p:nvSpPr>
        <p:spPr>
          <a:xfrm>
            <a:off x="3050272" y="1694302"/>
            <a:ext cx="1865400" cy="303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SurfaceBrightness1D</a:t>
            </a:r>
            <a:endParaRPr b="1"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9" name="Google Shape;329;p31"/>
          <p:cNvSpPr/>
          <p:nvPr/>
        </p:nvSpPr>
        <p:spPr>
          <a:xfrm>
            <a:off x="3050247" y="2479202"/>
            <a:ext cx="1865400" cy="303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GasDensity3D</a:t>
            </a:r>
            <a:endParaRPr b="1"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0" name="Google Shape;330;p31"/>
          <p:cNvSpPr/>
          <p:nvPr/>
        </p:nvSpPr>
        <p:spPr>
          <a:xfrm>
            <a:off x="3050251" y="2871675"/>
            <a:ext cx="2384100" cy="303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ProjectedGasTemperature1D</a:t>
            </a:r>
            <a:endParaRPr b="1"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1" name="Google Shape;331;p31"/>
          <p:cNvSpPr/>
          <p:nvPr/>
        </p:nvSpPr>
        <p:spPr>
          <a:xfrm>
            <a:off x="3050259" y="2086727"/>
            <a:ext cx="1865400" cy="303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GasMass1D</a:t>
            </a:r>
            <a:endParaRPr b="1"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2" name="Google Shape;332;p31"/>
          <p:cNvSpPr/>
          <p:nvPr/>
        </p:nvSpPr>
        <p:spPr>
          <a:xfrm>
            <a:off x="3050251" y="3264150"/>
            <a:ext cx="2384100" cy="303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EmissionMeasure1D</a:t>
            </a:r>
            <a:endParaRPr b="1"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3" name="Google Shape;333;p31"/>
          <p:cNvSpPr/>
          <p:nvPr/>
        </p:nvSpPr>
        <p:spPr>
          <a:xfrm>
            <a:off x="3050251" y="3656625"/>
            <a:ext cx="2384100" cy="303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ProjectedGasMetallicity1D</a:t>
            </a:r>
            <a:endParaRPr b="1"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4" name="Google Shape;334;p31"/>
          <p:cNvSpPr/>
          <p:nvPr/>
        </p:nvSpPr>
        <p:spPr>
          <a:xfrm>
            <a:off x="3050251" y="4049100"/>
            <a:ext cx="2384100" cy="303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GasTemperature3D</a:t>
            </a:r>
            <a:endParaRPr b="1"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5" name="Google Shape;335;p31"/>
          <p:cNvSpPr/>
          <p:nvPr/>
        </p:nvSpPr>
        <p:spPr>
          <a:xfrm>
            <a:off x="3050251" y="4441575"/>
            <a:ext cx="2384100" cy="303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Hydrostatic Mass</a:t>
            </a:r>
            <a:endParaRPr b="1"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6" name="Google Shape;336;p31"/>
          <p:cNvSpPr/>
          <p:nvPr/>
        </p:nvSpPr>
        <p:spPr>
          <a:xfrm>
            <a:off x="1337700" y="4441575"/>
            <a:ext cx="1515600" cy="303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SpecificEntropy</a:t>
            </a:r>
            <a:endParaRPr b="1"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Schedule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" name="Google Shape;77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Fergus’ Admin Announcements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W’s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L’s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DAXA and XGA Demo and talk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AoB</a:t>
            </a:r>
            <a:endParaRPr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500" fill="hold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500" fill="hold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500" fill="hold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500" fill="hold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500" fill="hold"/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500" fill="hold"/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/>
          <p:nvPr>
            <p:ph type="title"/>
          </p:nvPr>
        </p:nvSpPr>
        <p:spPr>
          <a:xfrm>
            <a:off x="258775" y="11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XGA - Generating X-ray Products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2600" y="116925"/>
            <a:ext cx="930025" cy="93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1725" y="2136422"/>
            <a:ext cx="2939576" cy="25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775" y="849500"/>
            <a:ext cx="5517951" cy="10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775" y="2091650"/>
            <a:ext cx="5517949" cy="509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8775" y="2761247"/>
            <a:ext cx="2743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8775" y="3568822"/>
            <a:ext cx="29908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8775" y="3967372"/>
            <a:ext cx="1000125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2"/>
          <p:cNvSpPr/>
          <p:nvPr/>
        </p:nvSpPr>
        <p:spPr>
          <a:xfrm>
            <a:off x="5926300" y="984313"/>
            <a:ext cx="1515618" cy="425250"/>
          </a:xfrm>
          <a:prstGeom prst="flowChartTerminator">
            <a:avLst/>
          </a:prstGeom>
          <a:solidFill>
            <a:srgbClr val="63D297">
              <a:alpha val="324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Declare a Source or Sample</a:t>
            </a:r>
            <a:endParaRPr b="1"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0" name="Google Shape;350;p32"/>
          <p:cNvSpPr/>
          <p:nvPr/>
        </p:nvSpPr>
        <p:spPr>
          <a:xfrm>
            <a:off x="3143625" y="2872475"/>
            <a:ext cx="1638306" cy="425250"/>
          </a:xfrm>
          <a:prstGeom prst="flowChartTerminator">
            <a:avLst/>
          </a:prstGeom>
          <a:solidFill>
            <a:srgbClr val="63D297">
              <a:alpha val="324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Generate Products</a:t>
            </a:r>
            <a:endParaRPr b="1"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"/>
          <p:cNvSpPr txBox="1"/>
          <p:nvPr>
            <p:ph type="title"/>
          </p:nvPr>
        </p:nvSpPr>
        <p:spPr>
          <a:xfrm>
            <a:off x="258775" y="11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XGA - Generating X-ray Products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7410" y="116926"/>
            <a:ext cx="1405215" cy="14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7410" y="116926"/>
            <a:ext cx="1405215" cy="14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763" y="1913700"/>
            <a:ext cx="2245974" cy="19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2388" y="2478912"/>
            <a:ext cx="3145650" cy="2191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775" y="833200"/>
            <a:ext cx="308610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8775" y="1253000"/>
            <a:ext cx="99060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16125" y="828438"/>
            <a:ext cx="36766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16125" y="1701813"/>
            <a:ext cx="10287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68038" y="2460150"/>
            <a:ext cx="3199550" cy="22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16125" y="1297125"/>
            <a:ext cx="4572000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"/>
          <p:cNvSpPr txBox="1"/>
          <p:nvPr>
            <p:ph idx="1" type="body"/>
          </p:nvPr>
        </p:nvSpPr>
        <p:spPr>
          <a:xfrm>
            <a:off x="4472500" y="1806875"/>
            <a:ext cx="4299600" cy="312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</a:endParaRPr>
          </a:p>
        </p:txBody>
      </p:sp>
      <p:sp>
        <p:nvSpPr>
          <p:cNvPr id="371" name="Google Shape;371;p34"/>
          <p:cNvSpPr txBox="1"/>
          <p:nvPr>
            <p:ph type="title"/>
          </p:nvPr>
        </p:nvSpPr>
        <p:spPr>
          <a:xfrm>
            <a:off x="258775" y="11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XGA - Generating X-ray Products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050" y="116925"/>
            <a:ext cx="1097575" cy="10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2500" y="1850425"/>
            <a:ext cx="4200126" cy="3120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775" y="1302525"/>
            <a:ext cx="4693858" cy="2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8775" y="881775"/>
            <a:ext cx="56102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8775" y="1788675"/>
            <a:ext cx="3669846" cy="2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8775" y="2274825"/>
            <a:ext cx="1448222" cy="2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4"/>
          <p:cNvSpPr/>
          <p:nvPr/>
        </p:nvSpPr>
        <p:spPr>
          <a:xfrm>
            <a:off x="5044050" y="1287913"/>
            <a:ext cx="1638306" cy="425250"/>
          </a:xfrm>
          <a:prstGeom prst="flowChartTerminator">
            <a:avLst/>
          </a:prstGeom>
          <a:solidFill>
            <a:srgbClr val="63D297">
              <a:alpha val="324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Analyse Products</a:t>
            </a:r>
            <a:endParaRPr b="1"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"/>
          <p:cNvSpPr txBox="1"/>
          <p:nvPr>
            <p:ph type="title"/>
          </p:nvPr>
        </p:nvSpPr>
        <p:spPr>
          <a:xfrm>
            <a:off x="258775" y="11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XGA - Generating X-ray Products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Google Shape;3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050" y="116925"/>
            <a:ext cx="1097575" cy="1097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5"/>
          <p:cNvSpPr txBox="1"/>
          <p:nvPr>
            <p:ph idx="1" type="body"/>
          </p:nvPr>
        </p:nvSpPr>
        <p:spPr>
          <a:xfrm>
            <a:off x="0" y="1559175"/>
            <a:ext cx="9144000" cy="319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</a:endParaRPr>
          </a:p>
        </p:txBody>
      </p:sp>
      <p:pic>
        <p:nvPicPr>
          <p:cNvPr id="386" name="Google Shape;38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59175"/>
            <a:ext cx="4515025" cy="3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559200"/>
            <a:ext cx="4515025" cy="3190453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5"/>
          <p:cNvSpPr/>
          <p:nvPr/>
        </p:nvSpPr>
        <p:spPr>
          <a:xfrm>
            <a:off x="1780249" y="1087050"/>
            <a:ext cx="1438800" cy="303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GasDensity3D</a:t>
            </a:r>
            <a:endParaRPr b="1"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9" name="Google Shape;389;p35"/>
          <p:cNvSpPr/>
          <p:nvPr/>
        </p:nvSpPr>
        <p:spPr>
          <a:xfrm>
            <a:off x="5728925" y="1087050"/>
            <a:ext cx="1706100" cy="303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GasTemperature3D</a:t>
            </a:r>
            <a:endParaRPr b="1"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6"/>
          <p:cNvSpPr txBox="1"/>
          <p:nvPr>
            <p:ph idx="1" type="body"/>
          </p:nvPr>
        </p:nvSpPr>
        <p:spPr>
          <a:xfrm>
            <a:off x="0" y="1559175"/>
            <a:ext cx="9144000" cy="319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</a:endParaRPr>
          </a:p>
        </p:txBody>
      </p:sp>
      <p:pic>
        <p:nvPicPr>
          <p:cNvPr id="395" name="Google Shape;3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2025"/>
            <a:ext cx="4286175" cy="30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6"/>
          <p:cNvSpPr txBox="1"/>
          <p:nvPr>
            <p:ph type="title"/>
          </p:nvPr>
        </p:nvSpPr>
        <p:spPr>
          <a:xfrm>
            <a:off x="258775" y="11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XGA - Generating X-ray Products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7" name="Google Shape;39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5050" y="116925"/>
            <a:ext cx="1097575" cy="10976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6"/>
          <p:cNvSpPr/>
          <p:nvPr/>
        </p:nvSpPr>
        <p:spPr>
          <a:xfrm>
            <a:off x="1669238" y="998875"/>
            <a:ext cx="1482900" cy="303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HydrostaticMass</a:t>
            </a:r>
            <a:endParaRPr b="1"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99" name="Google Shape;39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4100" y="1612025"/>
            <a:ext cx="4258603" cy="30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6"/>
          <p:cNvSpPr/>
          <p:nvPr/>
        </p:nvSpPr>
        <p:spPr>
          <a:xfrm>
            <a:off x="5785600" y="998875"/>
            <a:ext cx="1515600" cy="303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SpecificEntropy</a:t>
            </a:r>
            <a:endParaRPr b="1"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7"/>
          <p:cNvSpPr txBox="1"/>
          <p:nvPr>
            <p:ph type="title"/>
          </p:nvPr>
        </p:nvSpPr>
        <p:spPr>
          <a:xfrm>
            <a:off x="258775" y="11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XGA - X-ray: Generate and Analyse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7"/>
          <p:cNvSpPr txBox="1"/>
          <p:nvPr>
            <p:ph idx="1" type="body"/>
          </p:nvPr>
        </p:nvSpPr>
        <p:spPr>
          <a:xfrm>
            <a:off x="1835025" y="812000"/>
            <a:ext cx="4823700" cy="432600"/>
          </a:xfrm>
          <a:prstGeom prst="rect">
            <a:avLst/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Analyses </a:t>
            </a:r>
            <a:r>
              <a:rPr lang="en" sz="1900">
                <a:solidFill>
                  <a:schemeClr val="lt1"/>
                </a:solidFill>
              </a:rPr>
              <a:t>of</a:t>
            </a:r>
            <a:r>
              <a:rPr lang="en" sz="1900">
                <a:solidFill>
                  <a:schemeClr val="lt1"/>
                </a:solidFill>
              </a:rPr>
              <a:t> large samples with XMM from Turner et al. 2024:</a:t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407" name="Google Shape;4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050" y="116925"/>
            <a:ext cx="1097575" cy="109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7"/>
          <p:cNvSpPr txBox="1"/>
          <p:nvPr>
            <p:ph idx="1" type="body"/>
          </p:nvPr>
        </p:nvSpPr>
        <p:spPr>
          <a:xfrm>
            <a:off x="1663577" y="4522175"/>
            <a:ext cx="1200600" cy="342000"/>
          </a:xfrm>
          <a:prstGeom prst="rect">
            <a:avLst/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en" sz="1102">
                <a:solidFill>
                  <a:schemeClr val="lt1"/>
                </a:solidFill>
              </a:rPr>
              <a:t>Giles et al. 2016</a:t>
            </a:r>
            <a:endParaRPr sz="1102">
              <a:solidFill>
                <a:schemeClr val="lt1"/>
              </a:solidFill>
            </a:endParaRPr>
          </a:p>
        </p:txBody>
      </p:sp>
      <p:sp>
        <p:nvSpPr>
          <p:cNvPr id="409" name="Google Shape;409;p37"/>
          <p:cNvSpPr txBox="1"/>
          <p:nvPr>
            <p:ph idx="1" type="body"/>
          </p:nvPr>
        </p:nvSpPr>
        <p:spPr>
          <a:xfrm>
            <a:off x="4658300" y="4522175"/>
            <a:ext cx="3624900" cy="342000"/>
          </a:xfrm>
          <a:prstGeom prst="rect">
            <a:avLst/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en" sz="1102">
                <a:solidFill>
                  <a:schemeClr val="lt1"/>
                </a:solidFill>
              </a:rPr>
              <a:t>Martino et al. 2014, Lovisari et al. 2020, Poon et al. 2023</a:t>
            </a:r>
            <a:endParaRPr sz="1102">
              <a:solidFill>
                <a:schemeClr val="lt1"/>
              </a:solidFill>
            </a:endParaRPr>
          </a:p>
        </p:txBody>
      </p:sp>
      <p:pic>
        <p:nvPicPr>
          <p:cNvPr id="410" name="Google Shape;41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850" y="1366975"/>
            <a:ext cx="3016040" cy="305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398419"/>
            <a:ext cx="3797500" cy="2969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8"/>
          <p:cNvSpPr txBox="1"/>
          <p:nvPr>
            <p:ph type="title"/>
          </p:nvPr>
        </p:nvSpPr>
        <p:spPr>
          <a:xfrm>
            <a:off x="258775" y="11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XGA - X-ray: Generate and Analyse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8"/>
          <p:cNvSpPr txBox="1"/>
          <p:nvPr>
            <p:ph idx="1" type="body"/>
          </p:nvPr>
        </p:nvSpPr>
        <p:spPr>
          <a:xfrm>
            <a:off x="2725800" y="781975"/>
            <a:ext cx="3692400" cy="432600"/>
          </a:xfrm>
          <a:prstGeom prst="rect">
            <a:avLst/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Analyses on large samples with eROSITA:</a:t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418" name="Google Shape;4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050" y="116925"/>
            <a:ext cx="1097575" cy="10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526" y="1407125"/>
            <a:ext cx="3196025" cy="316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875" y="1393100"/>
            <a:ext cx="3196025" cy="319602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8"/>
          <p:cNvSpPr txBox="1"/>
          <p:nvPr>
            <p:ph idx="1" type="body"/>
          </p:nvPr>
        </p:nvSpPr>
        <p:spPr>
          <a:xfrm>
            <a:off x="1525137" y="4575100"/>
            <a:ext cx="1477500" cy="342000"/>
          </a:xfrm>
          <a:prstGeom prst="rect">
            <a:avLst/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en" sz="1102">
                <a:solidFill>
                  <a:schemeClr val="lt1"/>
                </a:solidFill>
              </a:rPr>
              <a:t>Migkas et al. 2024</a:t>
            </a:r>
            <a:endParaRPr sz="1102">
              <a:solidFill>
                <a:schemeClr val="lt1"/>
              </a:solidFill>
            </a:endParaRPr>
          </a:p>
        </p:txBody>
      </p:sp>
      <p:sp>
        <p:nvSpPr>
          <p:cNvPr id="422" name="Google Shape;422;p38"/>
          <p:cNvSpPr txBox="1"/>
          <p:nvPr>
            <p:ph idx="1" type="body"/>
          </p:nvPr>
        </p:nvSpPr>
        <p:spPr>
          <a:xfrm>
            <a:off x="5582800" y="4575100"/>
            <a:ext cx="1477500" cy="342000"/>
          </a:xfrm>
          <a:prstGeom prst="rect">
            <a:avLst/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en" sz="1102">
                <a:solidFill>
                  <a:schemeClr val="lt1"/>
                </a:solidFill>
              </a:rPr>
              <a:t>Bulbul et al. 2024</a:t>
            </a:r>
            <a:endParaRPr sz="1102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9"/>
          <p:cNvSpPr txBox="1"/>
          <p:nvPr>
            <p:ph type="title"/>
          </p:nvPr>
        </p:nvSpPr>
        <p:spPr>
          <a:xfrm>
            <a:off x="258775" y="11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428" name="Google Shape;428;p39"/>
          <p:cNvSpPr txBox="1"/>
          <p:nvPr>
            <p:ph idx="1" type="body"/>
          </p:nvPr>
        </p:nvSpPr>
        <p:spPr>
          <a:xfrm>
            <a:off x="1378825" y="1879300"/>
            <a:ext cx="6045300" cy="1187400"/>
          </a:xfrm>
          <a:prstGeom prst="rect">
            <a:avLst/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❏"/>
            </a:pPr>
            <a:r>
              <a:rPr lang="en">
                <a:solidFill>
                  <a:schemeClr val="lt1"/>
                </a:solidFill>
              </a:rPr>
              <a:t>Version 1.0 of XGA - full inclusion of eROSITA</a:t>
            </a:r>
            <a:endParaRPr>
              <a:solidFill>
                <a:schemeClr val="lt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❏"/>
            </a:pPr>
            <a:r>
              <a:rPr lang="en">
                <a:solidFill>
                  <a:schemeClr val="lt1"/>
                </a:solidFill>
              </a:rPr>
              <a:t>Adding Chandra compatibility</a:t>
            </a:r>
            <a:endParaRPr>
              <a:solidFill>
                <a:schemeClr val="lt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❏"/>
            </a:pPr>
            <a:r>
              <a:rPr lang="en">
                <a:solidFill>
                  <a:schemeClr val="lt1"/>
                </a:solidFill>
              </a:rPr>
              <a:t>Generation of </a:t>
            </a:r>
            <a:r>
              <a:rPr lang="en">
                <a:solidFill>
                  <a:schemeClr val="lt1"/>
                </a:solidFill>
              </a:rPr>
              <a:t>temperature, metallicity, and pseudo-entropy maps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29" name="Google Shape;4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575" y="230300"/>
            <a:ext cx="1507800" cy="1507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"/>
          <p:cNvSpPr txBox="1"/>
          <p:nvPr>
            <p:ph type="title"/>
          </p:nvPr>
        </p:nvSpPr>
        <p:spPr>
          <a:xfrm>
            <a:off x="258775" y="11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 </a:t>
            </a:r>
            <a:endParaRPr/>
          </a:p>
        </p:txBody>
      </p:sp>
      <p:sp>
        <p:nvSpPr>
          <p:cNvPr id="435" name="Google Shape;435;p40"/>
          <p:cNvSpPr txBox="1"/>
          <p:nvPr>
            <p:ph idx="1" type="body"/>
          </p:nvPr>
        </p:nvSpPr>
        <p:spPr>
          <a:xfrm>
            <a:off x="1596400" y="3405075"/>
            <a:ext cx="6045300" cy="1243200"/>
          </a:xfrm>
          <a:prstGeom prst="rect">
            <a:avLst/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Visit </a:t>
            </a:r>
            <a:r>
              <a:rPr lang="en" u="sng">
                <a:solidFill>
                  <a:srgbClr val="6D9EEB"/>
                </a:solidFill>
              </a:rPr>
              <a:t>https://github.com/DavidT3</a:t>
            </a:r>
            <a:r>
              <a:rPr lang="en">
                <a:solidFill>
                  <a:schemeClr val="lt1"/>
                </a:solidFill>
              </a:rPr>
              <a:t> for the repositories,</a:t>
            </a:r>
            <a:r>
              <a:rPr lang="en">
                <a:solidFill>
                  <a:schemeClr val="lt1"/>
                </a:solidFill>
              </a:rPr>
              <a:t> tutorials, and documentation.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Contact David at: </a:t>
            </a:r>
            <a:r>
              <a:rPr lang="en" u="sng">
                <a:solidFill>
                  <a:srgbClr val="6D9EEB"/>
                </a:solidFill>
              </a:rPr>
              <a:t>turne540@msu.edu</a:t>
            </a:r>
            <a:r>
              <a:rPr lang="en">
                <a:solidFill>
                  <a:schemeClr val="lt1"/>
                </a:solidFill>
              </a:rPr>
              <a:t>  or Jessica at: </a:t>
            </a:r>
            <a:r>
              <a:rPr lang="en" u="sng">
                <a:solidFill>
                  <a:srgbClr val="6D9EEB"/>
                </a:solidFill>
              </a:rPr>
              <a:t>J.Pilling@sussex.ac.uk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36" name="Google Shape;436;p40"/>
          <p:cNvPicPr preferRelativeResize="0"/>
          <p:nvPr/>
        </p:nvPicPr>
        <p:blipFill rotWithShape="1">
          <a:blip r:embed="rId3">
            <a:alphaModFix/>
          </a:blip>
          <a:srcRect b="0" l="16171" r="16164" t="0"/>
          <a:stretch/>
        </p:blipFill>
        <p:spPr>
          <a:xfrm>
            <a:off x="7090725" y="1863990"/>
            <a:ext cx="1507799" cy="1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625" y="1817800"/>
            <a:ext cx="1507800" cy="1507888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0"/>
          <p:cNvSpPr txBox="1"/>
          <p:nvPr>
            <p:ph idx="1" type="body"/>
          </p:nvPr>
        </p:nvSpPr>
        <p:spPr>
          <a:xfrm>
            <a:off x="2071525" y="986375"/>
            <a:ext cx="4895100" cy="1912800"/>
          </a:xfrm>
          <a:prstGeom prst="rect">
            <a:avLst/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XGA and DAXA are open source Python </a:t>
            </a:r>
            <a:r>
              <a:rPr lang="en">
                <a:solidFill>
                  <a:schemeClr val="lt1"/>
                </a:solidFill>
              </a:rPr>
              <a:t>modules for transparent and reproducible X-ray astronomy.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Consistent interfaces encourage multi-mission analysis, and full exploitation of the X-ray archive.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Excellent tools for processing large samples consistently.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2556475" y="910325"/>
            <a:ext cx="4073400" cy="10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DAXA and XGA</a:t>
            </a:r>
            <a:endParaRPr/>
          </a:p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1151250" y="2256750"/>
            <a:ext cx="68415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2280"/>
              <a:t>Open source Python modules</a:t>
            </a:r>
            <a:endParaRPr sz="22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2280"/>
              <a:t>for transparent and reproducible X-ray Astronomy</a:t>
            </a:r>
            <a:endParaRPr sz="2280"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0" l="16171" r="16164" t="0"/>
          <a:stretch/>
        </p:blipFill>
        <p:spPr>
          <a:xfrm>
            <a:off x="184039" y="354087"/>
            <a:ext cx="2283410" cy="214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8900" y="354087"/>
            <a:ext cx="2143576" cy="214357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>
            <p:ph idx="1" type="subTitle"/>
          </p:nvPr>
        </p:nvSpPr>
        <p:spPr>
          <a:xfrm>
            <a:off x="1151250" y="3299575"/>
            <a:ext cx="68415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2180"/>
              <a:t>Joe Hall for Bristol Astro Dev Group</a:t>
            </a:r>
            <a:endParaRPr sz="21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2180"/>
              <a:t>Presentation originally by: Jessica Pilling</a:t>
            </a:r>
            <a:endParaRPr sz="21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180"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8087" y="4090283"/>
            <a:ext cx="658132" cy="570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9538" y="4044426"/>
            <a:ext cx="856374" cy="662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13896" y="4038811"/>
            <a:ext cx="683629" cy="673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48243" y="4038800"/>
            <a:ext cx="683629" cy="67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258775" y="11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XGA and DAXA 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11700" y="1152475"/>
            <a:ext cx="5883000" cy="3416400"/>
          </a:xfrm>
          <a:prstGeom prst="rect">
            <a:avLst/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❏"/>
            </a:pPr>
            <a:r>
              <a:rPr lang="en" sz="1900">
                <a:solidFill>
                  <a:schemeClr val="lt1"/>
                </a:solidFill>
              </a:rPr>
              <a:t>Big thank you to David Turner and Jess Pilling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❏"/>
            </a:pPr>
            <a:r>
              <a:rPr lang="en" sz="1900">
                <a:solidFill>
                  <a:schemeClr val="lt1"/>
                </a:solidFill>
              </a:rPr>
              <a:t>XGA and DAXA are both:</a:t>
            </a:r>
            <a:endParaRPr sz="1900">
              <a:solidFill>
                <a:schemeClr val="l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❏"/>
            </a:pPr>
            <a:r>
              <a:rPr lang="en" sz="1700">
                <a:solidFill>
                  <a:schemeClr val="lt1"/>
                </a:solidFill>
              </a:rPr>
              <a:t>Open source</a:t>
            </a:r>
            <a:r>
              <a:rPr lang="en" sz="1700">
                <a:solidFill>
                  <a:schemeClr val="lt1"/>
                </a:solidFill>
              </a:rPr>
              <a:t> Python modules</a:t>
            </a:r>
            <a:endParaRPr sz="1700">
              <a:solidFill>
                <a:schemeClr val="l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❏"/>
            </a:pPr>
            <a:r>
              <a:rPr lang="en" sz="1700">
                <a:solidFill>
                  <a:schemeClr val="lt1"/>
                </a:solidFill>
              </a:rPr>
              <a:t>Fully documented</a:t>
            </a:r>
            <a:endParaRPr sz="1700">
              <a:solidFill>
                <a:schemeClr val="l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❏"/>
            </a:pPr>
            <a:r>
              <a:rPr lang="en" sz="1700">
                <a:solidFill>
                  <a:schemeClr val="lt1"/>
                </a:solidFill>
              </a:rPr>
              <a:t>Provide a consistent interface for </a:t>
            </a:r>
            <a:r>
              <a:rPr lang="en" sz="1700">
                <a:solidFill>
                  <a:schemeClr val="lt1"/>
                </a:solidFill>
              </a:rPr>
              <a:t>interacti</a:t>
            </a:r>
            <a:r>
              <a:rPr lang="en" sz="1700">
                <a:solidFill>
                  <a:schemeClr val="lt1"/>
                </a:solidFill>
              </a:rPr>
              <a:t>on</a:t>
            </a:r>
            <a:r>
              <a:rPr lang="en" sz="1700">
                <a:solidFill>
                  <a:schemeClr val="lt1"/>
                </a:solidFill>
              </a:rPr>
              <a:t> with telescope specific software</a:t>
            </a:r>
            <a:endParaRPr sz="17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❏"/>
            </a:pPr>
            <a:r>
              <a:rPr lang="en" sz="1900">
                <a:solidFill>
                  <a:schemeClr val="lt1"/>
                </a:solidFill>
              </a:rPr>
              <a:t>For completely transparent and </a:t>
            </a:r>
            <a:r>
              <a:rPr lang="en" sz="1900">
                <a:solidFill>
                  <a:schemeClr val="lt1"/>
                </a:solidFill>
              </a:rPr>
              <a:t>reproducible science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❏"/>
            </a:pPr>
            <a:r>
              <a:rPr lang="en" sz="1900">
                <a:solidFill>
                  <a:schemeClr val="lt1"/>
                </a:solidFill>
              </a:rPr>
              <a:t>Making X-ray astronomy </a:t>
            </a:r>
            <a:r>
              <a:rPr lang="en" sz="1900">
                <a:solidFill>
                  <a:schemeClr val="lt1"/>
                </a:solidFill>
              </a:rPr>
              <a:t>accessible</a:t>
            </a:r>
            <a:r>
              <a:rPr lang="en" sz="1900">
                <a:solidFill>
                  <a:schemeClr val="lt1"/>
                </a:solidFill>
              </a:rPr>
              <a:t> to non-experts</a:t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 b="9210" l="0" r="0" t="12197"/>
          <a:stretch/>
        </p:blipFill>
        <p:spPr>
          <a:xfrm>
            <a:off x="6393250" y="1149650"/>
            <a:ext cx="1315650" cy="16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 rotWithShape="1">
          <a:blip r:embed="rId4">
            <a:alphaModFix/>
          </a:blip>
          <a:srcRect b="0" l="0" r="50746" t="0"/>
          <a:stretch/>
        </p:blipFill>
        <p:spPr>
          <a:xfrm>
            <a:off x="7346250" y="3289350"/>
            <a:ext cx="840300" cy="1279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2350" y="3411350"/>
            <a:ext cx="840300" cy="84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>
            <p:ph idx="4294967295" type="subTitle"/>
          </p:nvPr>
        </p:nvSpPr>
        <p:spPr>
          <a:xfrm>
            <a:off x="6393250" y="2524225"/>
            <a:ext cx="895800" cy="3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2180">
                <a:solidFill>
                  <a:schemeClr val="lt1"/>
                </a:solidFill>
              </a:rPr>
              <a:t>David</a:t>
            </a:r>
            <a:endParaRPr sz="2180">
              <a:solidFill>
                <a:schemeClr val="lt1"/>
              </a:solidFill>
            </a:endParaRPr>
          </a:p>
        </p:txBody>
      </p:sp>
      <p:sp>
        <p:nvSpPr>
          <p:cNvPr id="102" name="Google Shape;102;p16"/>
          <p:cNvSpPr txBox="1"/>
          <p:nvPr>
            <p:ph idx="4294967295" type="subTitle"/>
          </p:nvPr>
        </p:nvSpPr>
        <p:spPr>
          <a:xfrm>
            <a:off x="7316800" y="3228600"/>
            <a:ext cx="727500" cy="3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2180">
                <a:solidFill>
                  <a:schemeClr val="lt1"/>
                </a:solidFill>
              </a:rPr>
              <a:t>Paul</a:t>
            </a:r>
            <a:endParaRPr sz="2180">
              <a:solidFill>
                <a:schemeClr val="lt1"/>
              </a:solidFill>
            </a:endParaRPr>
          </a:p>
        </p:txBody>
      </p:sp>
      <p:sp>
        <p:nvSpPr>
          <p:cNvPr id="103" name="Google Shape;103;p16"/>
          <p:cNvSpPr txBox="1"/>
          <p:nvPr>
            <p:ph idx="4294967295" type="subTitle"/>
          </p:nvPr>
        </p:nvSpPr>
        <p:spPr>
          <a:xfrm>
            <a:off x="6393250" y="4251650"/>
            <a:ext cx="895800" cy="3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2180">
                <a:solidFill>
                  <a:schemeClr val="lt1"/>
                </a:solidFill>
              </a:rPr>
              <a:t>Kathy</a:t>
            </a:r>
            <a:endParaRPr sz="2180">
              <a:solidFill>
                <a:schemeClr val="lt1"/>
              </a:solidFill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6175" y="1640771"/>
            <a:ext cx="1417675" cy="141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>
            <p:ph idx="4294967295" type="subTitle"/>
          </p:nvPr>
        </p:nvSpPr>
        <p:spPr>
          <a:xfrm>
            <a:off x="8044300" y="1281150"/>
            <a:ext cx="895800" cy="3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2180">
                <a:solidFill>
                  <a:schemeClr val="lt1"/>
                </a:solidFill>
              </a:rPr>
              <a:t>Jess</a:t>
            </a:r>
            <a:endParaRPr sz="218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258775" y="11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XGA and DAXA 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512" y="1914438"/>
            <a:ext cx="2016600" cy="201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 rotWithShape="1">
          <a:blip r:embed="rId4">
            <a:alphaModFix/>
          </a:blip>
          <a:srcRect b="0" l="16171" r="16164" t="0"/>
          <a:stretch/>
        </p:blipFill>
        <p:spPr>
          <a:xfrm>
            <a:off x="810363" y="1951475"/>
            <a:ext cx="2069224" cy="194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188675" y="1219538"/>
            <a:ext cx="3312600" cy="572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Acquiring and Cleaning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5266938" y="1219538"/>
            <a:ext cx="3473700" cy="572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Generation and Analysis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3431650" y="2338938"/>
            <a:ext cx="2140500" cy="11676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Multi-mission dataset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6" name="Google Shape;116;p17"/>
          <p:cNvCxnSpPr>
            <a:stCxn id="112" idx="2"/>
            <a:endCxn id="115" idx="2"/>
          </p:cNvCxnSpPr>
          <p:nvPr/>
        </p:nvCxnSpPr>
        <p:spPr>
          <a:xfrm rot="-5400000">
            <a:off x="2152625" y="2614950"/>
            <a:ext cx="971400" cy="1586700"/>
          </a:xfrm>
          <a:prstGeom prst="curvedConnector4">
            <a:avLst>
              <a:gd fmla="val -24514" name="adj1"/>
              <a:gd fmla="val 82601" name="adj2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7"/>
          <p:cNvCxnSpPr>
            <a:stCxn id="115" idx="0"/>
            <a:endCxn id="111" idx="2"/>
          </p:cNvCxnSpPr>
          <p:nvPr/>
        </p:nvCxnSpPr>
        <p:spPr>
          <a:xfrm>
            <a:off x="5572150" y="2922738"/>
            <a:ext cx="1431600" cy="1008300"/>
          </a:xfrm>
          <a:prstGeom prst="curvedConnector4">
            <a:avLst>
              <a:gd fmla="val 14787" name="adj1"/>
              <a:gd fmla="val 123614" name="adj2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258775" y="881400"/>
            <a:ext cx="6186600" cy="3416400"/>
          </a:xfrm>
          <a:prstGeom prst="rect">
            <a:avLst/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❏"/>
            </a:pPr>
            <a:r>
              <a:rPr lang="en" sz="1900">
                <a:solidFill>
                  <a:schemeClr val="lt1"/>
                </a:solidFill>
              </a:rPr>
              <a:t>Assembles science ready, multi-mission X-ray datasets 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❏"/>
            </a:pPr>
            <a:r>
              <a:rPr b="1" lang="en" sz="1900">
                <a:solidFill>
                  <a:schemeClr val="lt1"/>
                </a:solidFill>
              </a:rPr>
              <a:t>Acquiring</a:t>
            </a:r>
            <a:endParaRPr b="1" sz="1900">
              <a:solidFill>
                <a:schemeClr val="l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❏"/>
            </a:pPr>
            <a:r>
              <a:rPr lang="en" sz="1900">
                <a:solidFill>
                  <a:schemeClr val="lt1"/>
                </a:solidFill>
              </a:rPr>
              <a:t>Can filter observations based on these criteria: position, time, obs id, target type, and object </a:t>
            </a:r>
            <a:endParaRPr sz="1900">
              <a:solidFill>
                <a:schemeClr val="l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❏"/>
            </a:pPr>
            <a:r>
              <a:rPr lang="en" sz="1900">
                <a:solidFill>
                  <a:schemeClr val="lt1"/>
                </a:solidFill>
              </a:rPr>
              <a:t>Or entire telescope archives </a:t>
            </a:r>
            <a:endParaRPr sz="1900">
              <a:solidFill>
                <a:schemeClr val="l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❏"/>
            </a:pPr>
            <a:r>
              <a:rPr lang="en" sz="1900">
                <a:solidFill>
                  <a:schemeClr val="lt1"/>
                </a:solidFill>
              </a:rPr>
              <a:t>Images and Exposure maps</a:t>
            </a:r>
            <a:r>
              <a:rPr lang="en" sz="1900">
                <a:solidFill>
                  <a:schemeClr val="lt1"/>
                </a:solidFill>
              </a:rPr>
              <a:t> </a:t>
            </a:r>
            <a:r>
              <a:rPr lang="en" sz="1791">
                <a:solidFill>
                  <a:schemeClr val="lt1"/>
                </a:solidFill>
              </a:rPr>
              <a:t>- for some telescopes</a:t>
            </a:r>
            <a:endParaRPr sz="1791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❏"/>
            </a:pPr>
            <a:r>
              <a:rPr b="1" lang="en" sz="1900">
                <a:solidFill>
                  <a:schemeClr val="lt1"/>
                </a:solidFill>
              </a:rPr>
              <a:t>Cleaning</a:t>
            </a:r>
            <a:r>
              <a:rPr lang="en" sz="1900">
                <a:solidFill>
                  <a:schemeClr val="lt1"/>
                </a:solidFill>
              </a:rPr>
              <a:t> - for some telescopes</a:t>
            </a:r>
            <a:endParaRPr sz="1900">
              <a:solidFill>
                <a:schemeClr val="l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❏"/>
            </a:pPr>
            <a:r>
              <a:rPr lang="en" sz="1900">
                <a:solidFill>
                  <a:schemeClr val="lt1"/>
                </a:solidFill>
              </a:rPr>
              <a:t>Removes bad events</a:t>
            </a:r>
            <a:endParaRPr sz="1900">
              <a:solidFill>
                <a:schemeClr val="l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❏"/>
            </a:pPr>
            <a:r>
              <a:rPr lang="en" sz="1900">
                <a:solidFill>
                  <a:schemeClr val="lt1"/>
                </a:solidFill>
              </a:rPr>
              <a:t>Removes events from soft proton flares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23" name="Google Shape;123;p18"/>
          <p:cNvSpPr txBox="1"/>
          <p:nvPr>
            <p:ph type="title"/>
          </p:nvPr>
        </p:nvSpPr>
        <p:spPr>
          <a:xfrm>
            <a:off x="258775" y="11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DAXA - Democratising Archival X-ray Astronomy</a:t>
            </a:r>
            <a:r>
              <a:rPr lang="en"/>
              <a:t> 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0" l="16171" r="16164" t="0"/>
          <a:stretch/>
        </p:blipFill>
        <p:spPr>
          <a:xfrm>
            <a:off x="6710163" y="1232937"/>
            <a:ext cx="2069224" cy="194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>
            <a:off x="6490913" y="3382175"/>
            <a:ext cx="1359900" cy="3123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3D297">
              <a:alpha val="32499"/>
            </a:srgbClr>
          </a:solidFill>
          <a:ln cap="flat" cmpd="sng" w="19050">
            <a:solidFill>
              <a:srgbClr val="E54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XMM-Pointed 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866513" y="4403550"/>
            <a:ext cx="841800" cy="238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Chandra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7896374" y="3486000"/>
            <a:ext cx="1187400" cy="385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3D297">
              <a:alpha val="32499"/>
            </a:srgbClr>
          </a:solidFill>
          <a:ln cap="flat" cmpd="sng" w="19050">
            <a:solidFill>
              <a:srgbClr val="E54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eROSITA All-Sky DR1-DE</a:t>
            </a:r>
            <a:endParaRPr sz="1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6490925" y="3777263"/>
            <a:ext cx="1359900" cy="3123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3D297">
              <a:alpha val="32499"/>
            </a:srgbClr>
          </a:solidFill>
          <a:ln cap="flat" cmpd="sng" w="19050">
            <a:solidFill>
              <a:srgbClr val="E54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eROSITA CalPV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5015663" y="4346100"/>
            <a:ext cx="1359900" cy="3534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NuStar Pointed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7217123" y="4326000"/>
            <a:ext cx="573600" cy="3123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Swift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3242049" y="4366650"/>
            <a:ext cx="1726500" cy="3123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ROSAT All Sky Survey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1786113" y="4399800"/>
            <a:ext cx="1408800" cy="238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ROSAT-Pointed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41413" y="4403550"/>
            <a:ext cx="747300" cy="238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Suzaku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6422688" y="4362900"/>
            <a:ext cx="747300" cy="238500"/>
          </a:xfrm>
          <a:prstGeom prst="round2DiagRect">
            <a:avLst>
              <a:gd fmla="val 33087" name="adj1"/>
              <a:gd fmla="val 0" name="adj2"/>
            </a:avLst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ASCA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7837850" y="4326300"/>
            <a:ext cx="1287900" cy="385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INTEGRAL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Pointed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676" y="179400"/>
            <a:ext cx="4508501" cy="4508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19"/>
          <p:cNvGrpSpPr/>
          <p:nvPr/>
        </p:nvGrpSpPr>
        <p:grpSpPr>
          <a:xfrm>
            <a:off x="5174375" y="933650"/>
            <a:ext cx="3487200" cy="3754200"/>
            <a:chOff x="258775" y="1032575"/>
            <a:chExt cx="3487200" cy="3754200"/>
          </a:xfrm>
        </p:grpSpPr>
        <p:sp>
          <p:nvSpPr>
            <p:cNvPr id="142" name="Google Shape;142;p19"/>
            <p:cNvSpPr/>
            <p:nvPr/>
          </p:nvSpPr>
          <p:spPr>
            <a:xfrm>
              <a:off x="258775" y="1032575"/>
              <a:ext cx="3487200" cy="37542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FFC2EB">
                <a:alpha val="45100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SzPts val="1500"/>
                <a:buFont typeface="Proxima Nova"/>
                <a:buChar char="-"/>
              </a:pPr>
              <a:r>
                <a:rPr b="1" lang="en" sz="1500">
                  <a:latin typeface="Proxima Nova"/>
                  <a:ea typeface="Proxima Nova"/>
                  <a:cs typeface="Proxima Nova"/>
                  <a:sym typeface="Proxima Nova"/>
                </a:rPr>
                <a:t>all_mission_instruments</a:t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SzPts val="1500"/>
                <a:buFont typeface="Proxima Nova"/>
                <a:buChar char="-"/>
              </a:pPr>
              <a:r>
                <a:rPr b="1" lang="en" sz="1500">
                  <a:latin typeface="Proxima Nova"/>
                  <a:ea typeface="Proxima Nova"/>
                  <a:cs typeface="Proxima Nova"/>
                  <a:sym typeface="Proxima Nova"/>
                </a:rPr>
                <a:t>chosen_instruments</a:t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SzPts val="1500"/>
                <a:buFont typeface="Proxima Nova"/>
                <a:buChar char="-"/>
              </a:pPr>
              <a:r>
                <a:rPr b="1" lang="en" sz="1500">
                  <a:latin typeface="Proxima Nova"/>
                  <a:ea typeface="Proxima Nova"/>
                  <a:cs typeface="Proxima Nova"/>
                  <a:sym typeface="Proxima Nova"/>
                </a:rPr>
                <a:t>fov</a:t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SzPts val="1500"/>
                <a:buFont typeface="Proxima Nova"/>
                <a:buChar char="-"/>
              </a:pPr>
              <a:r>
                <a:rPr b="1" lang="en" sz="1500">
                  <a:latin typeface="Proxima Nova"/>
                  <a:ea typeface="Proxima Nova"/>
                  <a:cs typeface="Proxima Nova"/>
                  <a:sym typeface="Proxima Nova"/>
                </a:rPr>
                <a:t>all_obs_info</a:t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latin typeface="Proxima Nova"/>
                  <a:ea typeface="Proxima Nova"/>
                  <a:cs typeface="Proxima Nova"/>
                  <a:sym typeface="Proxima Nova"/>
                </a:rPr>
                <a:t>—--------------------------------------------------</a:t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SzPts val="1500"/>
                <a:buFont typeface="Proxima Nova"/>
                <a:buChar char="+"/>
              </a:pPr>
              <a:r>
                <a:rPr b="1" lang="en" sz="1500">
                  <a:latin typeface="Proxima Nova"/>
                  <a:ea typeface="Proxima Nova"/>
                  <a:cs typeface="Proxima Nova"/>
                  <a:sym typeface="Proxima Nova"/>
                </a:rPr>
                <a:t>filter_on_obs_ids()</a:t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SzPts val="1500"/>
                <a:buFont typeface="Proxima Nova"/>
                <a:buChar char="+"/>
              </a:pPr>
              <a:r>
                <a:rPr b="1" lang="en" sz="1500">
                  <a:latin typeface="Proxima Nova"/>
                  <a:ea typeface="Proxima Nova"/>
                  <a:cs typeface="Proxima Nova"/>
                  <a:sym typeface="Proxima Nova"/>
                </a:rPr>
                <a:t>filter_on_positions()</a:t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SzPts val="1500"/>
                <a:buFont typeface="Proxima Nova"/>
                <a:buChar char="+"/>
              </a:pPr>
              <a:r>
                <a:rPr b="1" lang="en" sz="1500">
                  <a:latin typeface="Proxima Nova"/>
                  <a:ea typeface="Proxima Nova"/>
                  <a:cs typeface="Proxima Nova"/>
                  <a:sym typeface="Proxima Nova"/>
                </a:rPr>
                <a:t>filter_on_name()</a:t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SzPts val="1500"/>
                <a:buFont typeface="Proxima Nova"/>
                <a:buChar char="+"/>
              </a:pPr>
              <a:r>
                <a:rPr b="1" lang="en" sz="1500">
                  <a:latin typeface="Proxima Nova"/>
                  <a:ea typeface="Proxima Nova"/>
                  <a:cs typeface="Proxima Nova"/>
                  <a:sym typeface="Proxima Nova"/>
                </a:rPr>
                <a:t>filter_on_target_type()</a:t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SzPts val="1500"/>
                <a:buFont typeface="Proxima Nova"/>
                <a:buChar char="+"/>
              </a:pPr>
              <a:r>
                <a:rPr b="1" lang="en" sz="1500">
                  <a:latin typeface="Proxima Nova"/>
                  <a:ea typeface="Proxima Nova"/>
                  <a:cs typeface="Proxima Nova"/>
                  <a:sym typeface="Proxima Nova"/>
                </a:rPr>
                <a:t>show_allowed_target_types()</a:t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SzPts val="1500"/>
                <a:buFont typeface="Proxima Nova"/>
                <a:buChar char="+"/>
              </a:pPr>
              <a:r>
                <a:rPr b="1" lang="en" sz="1500">
                  <a:latin typeface="Proxima Nova"/>
                  <a:ea typeface="Proxima Nova"/>
                  <a:cs typeface="Proxima Nova"/>
                  <a:sym typeface="Proxima Nova"/>
                </a:rPr>
                <a:t>filter_on_time()</a:t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SzPts val="1500"/>
                <a:buFont typeface="Proxima Nova"/>
                <a:buChar char="+"/>
              </a:pPr>
              <a:r>
                <a:rPr b="1" lang="en" sz="1500">
                  <a:latin typeface="Proxima Nova"/>
                  <a:ea typeface="Proxima Nova"/>
                  <a:cs typeface="Proxima Nova"/>
                  <a:sym typeface="Proxima Nova"/>
                </a:rPr>
                <a:t>filter_on_positions_at_time()</a:t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SzPts val="1500"/>
                <a:buFont typeface="Proxima Nova"/>
                <a:buChar char="+"/>
              </a:pPr>
              <a:r>
                <a:rPr b="1" lang="en" sz="1500">
                  <a:latin typeface="Proxima Nova"/>
                  <a:ea typeface="Proxima Nova"/>
                  <a:cs typeface="Proxima Nova"/>
                  <a:sym typeface="Proxima Nova"/>
                </a:rPr>
                <a:t>download()</a:t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258775" y="1032575"/>
              <a:ext cx="3487200" cy="5727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63D297">
                <a:alpha val="32499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Mission</a:t>
              </a:r>
              <a:endParaRPr b="1" sz="2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pic>
        <p:nvPicPr>
          <p:cNvPr id="144" name="Google Shape;144;p19"/>
          <p:cNvPicPr preferRelativeResize="0"/>
          <p:nvPr/>
        </p:nvPicPr>
        <p:blipFill rotWithShape="1">
          <a:blip r:embed="rId4">
            <a:alphaModFix/>
          </a:blip>
          <a:srcRect b="0" l="16171" r="16164" t="0"/>
          <a:stretch/>
        </p:blipFill>
        <p:spPr>
          <a:xfrm>
            <a:off x="8257700" y="0"/>
            <a:ext cx="886300" cy="8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676" y="179400"/>
            <a:ext cx="4508501" cy="45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 rotWithShape="1">
          <a:blip r:embed="rId4">
            <a:alphaModFix/>
          </a:blip>
          <a:srcRect b="0" l="16171" r="16164" t="0"/>
          <a:stretch/>
        </p:blipFill>
        <p:spPr>
          <a:xfrm>
            <a:off x="8085700" y="39300"/>
            <a:ext cx="886300" cy="832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20"/>
          <p:cNvGrpSpPr/>
          <p:nvPr/>
        </p:nvGrpSpPr>
        <p:grpSpPr>
          <a:xfrm>
            <a:off x="5429525" y="1053875"/>
            <a:ext cx="2711491" cy="2683800"/>
            <a:chOff x="258766" y="1218450"/>
            <a:chExt cx="2847009" cy="2683800"/>
          </a:xfrm>
        </p:grpSpPr>
        <p:sp>
          <p:nvSpPr>
            <p:cNvPr id="152" name="Google Shape;152;p20"/>
            <p:cNvSpPr/>
            <p:nvPr/>
          </p:nvSpPr>
          <p:spPr>
            <a:xfrm>
              <a:off x="258766" y="1218450"/>
              <a:ext cx="2847000" cy="26838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FFC2EB">
                <a:alpha val="45100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SzPts val="1500"/>
                <a:buFont typeface="Proxima Nova"/>
                <a:buChar char="-"/>
              </a:pPr>
              <a:r>
                <a:rPr b="1" lang="en" sz="1500">
                  <a:latin typeface="Proxima Nova"/>
                  <a:ea typeface="Proxima Nova"/>
                  <a:cs typeface="Proxima Nova"/>
                  <a:sym typeface="Proxima Nova"/>
                </a:rPr>
                <a:t>missions</a:t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SzPts val="1500"/>
                <a:buFont typeface="Proxima Nova"/>
                <a:buChar char="-"/>
              </a:pPr>
              <a:r>
                <a:rPr b="1" lang="en" sz="1500">
                  <a:latin typeface="Proxima Nova"/>
                  <a:ea typeface="Proxima Nova"/>
                  <a:cs typeface="Proxima Nova"/>
                  <a:sym typeface="Proxima Nova"/>
                </a:rPr>
                <a:t>archive_path</a:t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SzPts val="1500"/>
                <a:buFont typeface="Proxima Nova"/>
                <a:buChar char="-"/>
              </a:pPr>
              <a:r>
                <a:rPr b="1" lang="en" sz="1500">
                  <a:latin typeface="Proxima Nova"/>
                  <a:ea typeface="Proxima Nova"/>
                  <a:cs typeface="Proxima Nova"/>
                  <a:sym typeface="Proxima Nova"/>
                </a:rPr>
                <a:t>process_success</a:t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SzPts val="1500"/>
                <a:buFont typeface="Proxima Nova"/>
                <a:buChar char="-"/>
              </a:pPr>
              <a:r>
                <a:rPr b="1" lang="en" sz="1500">
                  <a:latin typeface="Proxima Nova"/>
                  <a:ea typeface="Proxima Nova"/>
                  <a:cs typeface="Proxima Nova"/>
                  <a:sym typeface="Proxima Nova"/>
                </a:rPr>
                <a:t>process_errors</a:t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SzPts val="1500"/>
                <a:buFont typeface="Proxima Nova"/>
                <a:buChar char="-"/>
              </a:pPr>
              <a:r>
                <a:rPr b="1" lang="en" sz="1500">
                  <a:latin typeface="Proxima Nova"/>
                  <a:ea typeface="Proxima Nova"/>
                  <a:cs typeface="Proxima Nova"/>
                  <a:sym typeface="Proxima Nova"/>
                </a:rPr>
                <a:t>process_logs</a:t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SzPts val="1500"/>
                <a:buFont typeface="Proxima Nova"/>
                <a:buChar char="-"/>
              </a:pPr>
              <a:r>
                <a:rPr b="1" lang="en" sz="1500">
                  <a:latin typeface="Proxima Nova"/>
                  <a:ea typeface="Proxima Nova"/>
                  <a:cs typeface="Proxima Nova"/>
                  <a:sym typeface="Proxima Nova"/>
                </a:rPr>
                <a:t>source_regions</a:t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latin typeface="Proxima Nova"/>
                  <a:ea typeface="Proxima Nova"/>
                  <a:cs typeface="Proxima Nova"/>
                  <a:sym typeface="Proxima Nova"/>
                </a:rPr>
                <a:t>—------------------------------------</a:t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SzPts val="1500"/>
                <a:buFont typeface="Proxima Nova"/>
                <a:buChar char="+"/>
              </a:pPr>
              <a:r>
                <a:rPr b="1" lang="en" sz="1500">
                  <a:latin typeface="Proxima Nova"/>
                  <a:ea typeface="Proxima Nova"/>
                  <a:cs typeface="Proxima Nova"/>
                  <a:sym typeface="Proxima Nova"/>
                </a:rPr>
                <a:t>info()</a:t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258775" y="1218450"/>
              <a:ext cx="2847000" cy="5727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63D297">
                <a:alpha val="32499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Archive</a:t>
              </a:r>
              <a:endParaRPr b="1" sz="2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54" name="Google Shape;154;p20"/>
          <p:cNvGrpSpPr/>
          <p:nvPr/>
        </p:nvGrpSpPr>
        <p:grpSpPr>
          <a:xfrm>
            <a:off x="5038925" y="179401"/>
            <a:ext cx="886446" cy="383006"/>
            <a:chOff x="258816" y="1151267"/>
            <a:chExt cx="3487200" cy="562500"/>
          </a:xfrm>
        </p:grpSpPr>
        <p:sp>
          <p:nvSpPr>
            <p:cNvPr id="155" name="Google Shape;155;p20"/>
            <p:cNvSpPr/>
            <p:nvPr/>
          </p:nvSpPr>
          <p:spPr>
            <a:xfrm>
              <a:off x="258816" y="1151267"/>
              <a:ext cx="3487200" cy="562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FFC2EB">
                <a:alpha val="45100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258816" y="1151268"/>
              <a:ext cx="3487200" cy="4539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63D297">
                <a:alpha val="32499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Mission 1</a:t>
              </a:r>
              <a:endParaRPr b="1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57" name="Google Shape;157;p20"/>
          <p:cNvSpPr/>
          <p:nvPr/>
        </p:nvSpPr>
        <p:spPr>
          <a:xfrm>
            <a:off x="7107575" y="334000"/>
            <a:ext cx="84300" cy="73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7268765" y="334000"/>
            <a:ext cx="84300" cy="73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7429945" y="334000"/>
            <a:ext cx="84300" cy="73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60" name="Google Shape;160;p20"/>
          <p:cNvGrpSpPr/>
          <p:nvPr/>
        </p:nvGrpSpPr>
        <p:grpSpPr>
          <a:xfrm>
            <a:off x="6073250" y="179401"/>
            <a:ext cx="886446" cy="383006"/>
            <a:chOff x="258816" y="1151267"/>
            <a:chExt cx="3487200" cy="562500"/>
          </a:xfrm>
        </p:grpSpPr>
        <p:sp>
          <p:nvSpPr>
            <p:cNvPr id="161" name="Google Shape;161;p20"/>
            <p:cNvSpPr/>
            <p:nvPr/>
          </p:nvSpPr>
          <p:spPr>
            <a:xfrm>
              <a:off x="258816" y="1151267"/>
              <a:ext cx="3487200" cy="562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FFC2EB">
                <a:alpha val="45100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258816" y="1151268"/>
              <a:ext cx="3487200" cy="4539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63D297">
                <a:alpha val="32499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Mission 2</a:t>
              </a:r>
              <a:endParaRPr b="1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63" name="Google Shape;163;p20"/>
          <p:cNvSpPr/>
          <p:nvPr/>
        </p:nvSpPr>
        <p:spPr>
          <a:xfrm>
            <a:off x="5032013" y="4151652"/>
            <a:ext cx="1769742" cy="425250"/>
          </a:xfrm>
          <a:prstGeom prst="flowChartTerminator">
            <a:avLst/>
          </a:prstGeom>
          <a:solidFill>
            <a:srgbClr val="63D297">
              <a:alpha val="32499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Assemble( Archive )</a:t>
            </a:r>
            <a:endParaRPr b="1"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7000513" y="4172765"/>
            <a:ext cx="1538028" cy="383022"/>
          </a:xfrm>
          <a:prstGeom prst="flowChartTerminator">
            <a:avLst/>
          </a:prstGeom>
          <a:solidFill>
            <a:srgbClr val="63D297">
              <a:alpha val="32499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Clean( Archive )</a:t>
            </a:r>
            <a:endParaRPr b="1"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5" name="Google Shape;165;p20"/>
          <p:cNvCxnSpPr/>
          <p:nvPr/>
        </p:nvCxnSpPr>
        <p:spPr>
          <a:xfrm>
            <a:off x="6695775" y="676875"/>
            <a:ext cx="0" cy="26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0"/>
          <p:cNvCxnSpPr/>
          <p:nvPr/>
        </p:nvCxnSpPr>
        <p:spPr>
          <a:xfrm>
            <a:off x="6695775" y="3813400"/>
            <a:ext cx="0" cy="26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258775" y="11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DAXA - Democratising Archival X-ray Astronomy </a:t>
            </a:r>
            <a:endParaRPr/>
          </a:p>
        </p:txBody>
      </p:sp>
      <p:pic>
        <p:nvPicPr>
          <p:cNvPr id="172" name="Google Shape;172;p21"/>
          <p:cNvPicPr preferRelativeResize="0"/>
          <p:nvPr/>
        </p:nvPicPr>
        <p:blipFill rotWithShape="1">
          <a:blip r:embed="rId3">
            <a:alphaModFix/>
          </a:blip>
          <a:srcRect b="0" l="16171" r="16164" t="0"/>
          <a:stretch/>
        </p:blipFill>
        <p:spPr>
          <a:xfrm>
            <a:off x="7282425" y="116925"/>
            <a:ext cx="1496950" cy="14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/>
          <p:nvPr/>
        </p:nvSpPr>
        <p:spPr>
          <a:xfrm>
            <a:off x="6460425" y="1861100"/>
            <a:ext cx="2144400" cy="22680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63D297">
              <a:alpha val="32499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Downloading</a:t>
            </a: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all observations of A3667 from XMM, Chandra, eRASS:1, and ROSAT 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4" name="Google Shape;17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775" y="970200"/>
            <a:ext cx="5691498" cy="8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775" y="1861100"/>
            <a:ext cx="1947425" cy="8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775" y="2830975"/>
            <a:ext cx="2307675" cy="8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8775" y="3765125"/>
            <a:ext cx="3330750" cy="9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