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300" r:id="rId2"/>
    <p:sldId id="322" r:id="rId3"/>
    <p:sldId id="323" r:id="rId4"/>
    <p:sldId id="325" r:id="rId5"/>
    <p:sldId id="326" r:id="rId6"/>
    <p:sldId id="327" r:id="rId7"/>
    <p:sldId id="320" r:id="rId8"/>
    <p:sldId id="301" r:id="rId9"/>
    <p:sldId id="321" r:id="rId10"/>
    <p:sldId id="328" r:id="rId11"/>
    <p:sldId id="329" r:id="rId12"/>
    <p:sldId id="330" r:id="rId13"/>
    <p:sldId id="315" r:id="rId14"/>
    <p:sldId id="316" r:id="rId15"/>
    <p:sldId id="317" r:id="rId16"/>
    <p:sldId id="332" r:id="rId17"/>
    <p:sldId id="339" r:id="rId18"/>
    <p:sldId id="340" r:id="rId19"/>
    <p:sldId id="336" r:id="rId20"/>
    <p:sldId id="318" r:id="rId21"/>
    <p:sldId id="319" r:id="rId22"/>
    <p:sldId id="338" r:id="rId23"/>
    <p:sldId id="341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3515" autoAdjust="0"/>
  </p:normalViewPr>
  <p:slideViewPr>
    <p:cSldViewPr snapToGrid="0">
      <p:cViewPr varScale="1">
        <p:scale>
          <a:sx n="65" d="100"/>
          <a:sy n="65" d="100"/>
        </p:scale>
        <p:origin x="1323" y="3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C6EAC6-2598-478F-AD12-64310331A9A8}" type="datetimeFigureOut">
              <a:rPr lang="en-US" smtClean="0"/>
              <a:pPr/>
              <a:t>4/9/2017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63155-67C8-4F2A-91B9-7F3D5CFB39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208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563155-67C8-4F2A-91B9-7F3D5CFB394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134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hyperlink" Target="http://www.tamu.edu/index.html" TargetMode="Externa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4"/>
            <a:ext cx="7772400" cy="1470025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5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1ADED-2821-4C1B-9DB9-F47C98B7748E}" type="datetimeFigureOut">
              <a:rPr lang="en-US" smtClean="0"/>
              <a:pPr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14D6D-D520-4C96-A515-FB91A2C16A0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3" descr="C:\Users\WeiZh\Pictures\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26200"/>
            <a:ext cx="9144000" cy="43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WeiZh\Pictures\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E:\weizhang\Desktop\Computer Science and Engineering Logos\PNG\CSCE-logo-whit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93128"/>
            <a:ext cx="2895600" cy="509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14438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1ADED-2821-4C1B-9DB9-F47C98B7748E}" type="datetimeFigureOut">
              <a:rPr lang="en-US" smtClean="0"/>
              <a:pPr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14D6D-D520-4C96-A515-FB91A2C16A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65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1ADED-2821-4C1B-9DB9-F47C98B7748E}" type="datetimeFigureOut">
              <a:rPr lang="en-US" smtClean="0"/>
              <a:pPr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14D6D-D520-4C96-A515-FB91A2C16A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5638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 cstate="print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5298" y="214290"/>
            <a:ext cx="7448602" cy="781052"/>
          </a:xfrm>
        </p:spPr>
        <p:txBody>
          <a:bodyPr anchor="ctr"/>
          <a:lstStyle>
            <a:lvl1pPr algn="ctr" rtl="0">
              <a:spcBef>
                <a:spcPct val="0"/>
              </a:spcBef>
              <a:buNone/>
              <a:defRPr sz="2700" b="0" kern="1200" spc="38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2" y="6243637"/>
            <a:ext cx="3180375" cy="614367"/>
          </a:xfrm>
        </p:spPr>
        <p:txBody>
          <a:bodyPr anchor="t"/>
          <a:lstStyle>
            <a:lvl1pPr marL="0" indent="0" algn="r">
              <a:buNone/>
              <a:defRPr sz="1050"/>
            </a:lvl1pPr>
            <a:lvl2pPr marL="342900" indent="0" algn="r">
              <a:buNone/>
              <a:defRPr sz="900"/>
            </a:lvl2pPr>
            <a:lvl3pPr marL="685800" indent="0" algn="r">
              <a:buNone/>
              <a:defRPr sz="750"/>
            </a:lvl3pPr>
            <a:lvl4pPr marL="1028700" indent="0" algn="r">
              <a:buNone/>
              <a:defRPr sz="675"/>
            </a:lvl4pPr>
            <a:lvl5pPr marL="1371600" indent="0" algn="r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1" y="6492882"/>
            <a:ext cx="1676384" cy="365125"/>
          </a:xfrm>
          <a:prstGeom prst="rect">
            <a:avLst/>
          </a:prstGeom>
        </p:spPr>
        <p:txBody>
          <a:bodyPr/>
          <a:lstStyle/>
          <a:p>
            <a:fld id="{4B61ADED-2821-4C1B-9DB9-F47C98B7748E}" type="datetimeFigureOut">
              <a:rPr lang="en-US" smtClean="0"/>
              <a:pPr/>
              <a:t>4/9/2017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2285986" y="6492880"/>
            <a:ext cx="2643206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83073" y="5347005"/>
            <a:ext cx="871200" cy="871200"/>
          </a:xfrm>
          <a:prstGeom prst="rtTriangl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fld id="{B9F14D6D-D520-4C96-A515-FB91A2C16A0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9" y="0"/>
            <a:ext cx="1008093" cy="14287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2" descr="Texas A&amp;M University Logo - aTm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43600" y="152401"/>
            <a:ext cx="2895600" cy="49038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36149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71196"/>
            <a:ext cx="8229600" cy="5715681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1ADED-2821-4C1B-9DB9-F47C98B7748E}" type="datetimeFigureOut">
              <a:rPr lang="en-US" smtClean="0"/>
              <a:pPr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14D6D-D520-4C96-A515-FB91A2C16A0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C:\Users\WeiZh\Pictures\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20744"/>
            <a:ext cx="9144000" cy="437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E:\weizhang\Desktop\Computer Science and Engineering Logos\PNG\CSCE-logo-whit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5068" y="6480005"/>
            <a:ext cx="1955799" cy="344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C:\Users\WeiZh\Pictures\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99" y="16927"/>
            <a:ext cx="8785209" cy="736600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2660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1ADED-2821-4C1B-9DB9-F47C98B7748E}" type="datetimeFigureOut">
              <a:rPr lang="en-US" smtClean="0"/>
              <a:pPr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14D6D-D520-4C96-A515-FB91A2C16A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391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1ADED-2821-4C1B-9DB9-F47C98B7748E}" type="datetimeFigureOut">
              <a:rPr lang="en-US" smtClean="0"/>
              <a:pPr/>
              <a:t>4/9/2017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14D6D-D520-4C96-A515-FB91A2C16A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0619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1ADED-2821-4C1B-9DB9-F47C98B7748E}" type="datetimeFigureOut">
              <a:rPr lang="en-US" smtClean="0"/>
              <a:pPr/>
              <a:t>4/9/2017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14D6D-D520-4C96-A515-FB91A2C16A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5047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1ADED-2821-4C1B-9DB9-F47C98B7748E}" type="datetimeFigureOut">
              <a:rPr lang="en-US" smtClean="0"/>
              <a:pPr/>
              <a:t>4/9/2017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14D6D-D520-4C96-A515-FB91A2C16A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511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1ADED-2821-4C1B-9DB9-F47C98B7748E}" type="datetimeFigureOut">
              <a:rPr lang="en-US" smtClean="0"/>
              <a:pPr/>
              <a:t>4/9/2017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14D6D-D520-4C96-A515-FB91A2C16A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814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1ADED-2821-4C1B-9DB9-F47C98B7748E}" type="datetimeFigureOut">
              <a:rPr lang="en-US" smtClean="0"/>
              <a:pPr/>
              <a:t>4/9/2017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14D6D-D520-4C96-A515-FB91A2C16A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970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1ADED-2821-4C1B-9DB9-F47C98B7748E}" type="datetimeFigureOut">
              <a:rPr lang="en-US" smtClean="0"/>
              <a:pPr/>
              <a:t>4/9/2017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14D6D-D520-4C96-A515-FB91A2C16A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828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1ADED-2821-4C1B-9DB9-F47C98B7748E}" type="datetimeFigureOut">
              <a:rPr lang="en-US" smtClean="0"/>
              <a:pPr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14D6D-D520-4C96-A515-FB91A2C16A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305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piazza.com/class_profile/get_resource/ixdg3rspy5263r/j1187vqynjnak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piazza.com/class_profile/get_resource/ixdg3rspy5263r/j1187vqynjnak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24672"/>
            <a:ext cx="7772400" cy="1470025"/>
          </a:xfrm>
        </p:spPr>
        <p:txBody>
          <a:bodyPr>
            <a:noAutofit/>
          </a:bodyPr>
          <a:lstStyle/>
          <a:p>
            <a:r>
              <a:rPr lang="en-US" sz="5400" dirty="0" smtClean="0"/>
              <a:t>CSCE 313</a:t>
            </a:r>
            <a:br>
              <a:rPr lang="en-US" sz="5400" dirty="0" smtClean="0"/>
            </a:br>
            <a:r>
              <a:rPr lang="en-US" sz="5400" dirty="0" smtClean="0"/>
              <a:t>Unix Threads </a:t>
            </a:r>
            <a:r>
              <a:rPr lang="en-US" sz="5400" dirty="0" smtClean="0"/>
              <a:t>MP7</a:t>
            </a:r>
            <a:br>
              <a:rPr lang="en-US" sz="5400" dirty="0" smtClean="0"/>
            </a:br>
            <a:r>
              <a:rPr lang="en-US" sz="5400" dirty="0" smtClean="0">
                <a:solidFill>
                  <a:srgbClr val="FF0000"/>
                </a:solidFill>
              </a:rPr>
              <a:t>DUE: FRI APR 21, 2017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3" name="Subtitle 2" hidden="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Wei Zhang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2720318" y="6063655"/>
            <a:ext cx="6423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Acknowledgment: </a:t>
            </a:r>
            <a:r>
              <a:rPr lang="en-US" dirty="0"/>
              <a:t>Yi Cui, </a:t>
            </a:r>
            <a:r>
              <a:rPr lang="en-US" dirty="0" smtClean="0"/>
              <a:t>Wei Zhang, Prof</a:t>
            </a:r>
            <a:r>
              <a:rPr lang="en-US" dirty="0"/>
              <a:t>. Tanzir Ahmed, CSCE-313</a:t>
            </a:r>
          </a:p>
        </p:txBody>
      </p:sp>
    </p:spTree>
    <p:extLst>
      <p:ext uri="{BB962C8B-B14F-4D97-AF65-F5344CB8AC3E}">
        <p14:creationId xmlns:p14="http://schemas.microsoft.com/office/powerpoint/2010/main" val="202471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dataserver.cpp</a:t>
            </a:r>
            <a:r>
              <a:rPr lang="en-US" dirty="0"/>
              <a:t>, </a:t>
            </a:r>
            <a:r>
              <a:rPr lang="en-US" dirty="0" err="1"/>
              <a:t>reqchannel.h</a:t>
            </a:r>
            <a:r>
              <a:rPr lang="en-US" dirty="0"/>
              <a:t>, </a:t>
            </a:r>
            <a:r>
              <a:rPr lang="en-US" dirty="0" smtClean="0"/>
              <a:t>reqchannel.cpp, and </a:t>
            </a:r>
            <a:r>
              <a:rPr lang="en-US" dirty="0" err="1" smtClean="0"/>
              <a:t>makefile</a:t>
            </a:r>
            <a:r>
              <a:rPr lang="en-US" dirty="0" smtClean="0"/>
              <a:t> </a:t>
            </a:r>
            <a:r>
              <a:rPr lang="en-US" dirty="0"/>
              <a:t>are </a:t>
            </a:r>
            <a:r>
              <a:rPr lang="en-US" dirty="0" smtClean="0"/>
              <a:t>already done </a:t>
            </a:r>
            <a:r>
              <a:rPr lang="en-US" dirty="0"/>
              <a:t>for you</a:t>
            </a:r>
          </a:p>
          <a:p>
            <a:r>
              <a:rPr lang="en-US" u="sng" dirty="0"/>
              <a:t>Your </a:t>
            </a:r>
            <a:r>
              <a:rPr lang="en-US" u="sng" dirty="0" smtClean="0"/>
              <a:t>task</a:t>
            </a:r>
            <a:endParaRPr lang="en-US" dirty="0"/>
          </a:p>
          <a:p>
            <a:pPr lvl="1"/>
            <a:r>
              <a:rPr lang="en-US" dirty="0" smtClean="0"/>
              <a:t>Implement </a:t>
            </a:r>
            <a:r>
              <a:rPr lang="en-US" dirty="0" smtClean="0"/>
              <a:t>bounded buffer, semaphore classes and </a:t>
            </a:r>
            <a:r>
              <a:rPr lang="en-US" dirty="0" smtClean="0"/>
              <a:t>client functions in accordance with the requirements published in </a:t>
            </a:r>
            <a:r>
              <a:rPr lang="en-US" dirty="0" smtClean="0"/>
              <a:t>the “Assignment” section of MP7_handout.pdf </a:t>
            </a:r>
            <a:r>
              <a:rPr lang="en-US" dirty="0" smtClean="0"/>
              <a:t>available </a:t>
            </a:r>
            <a:r>
              <a:rPr lang="en-US" dirty="0" smtClean="0">
                <a:hlinkClick r:id="rId2"/>
              </a:rPr>
              <a:t>here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 smtClean="0"/>
              <a:t>In </a:t>
            </a:r>
            <a:r>
              <a:rPr lang="en-US" dirty="0" smtClean="0"/>
              <a:t>addition, write a report with three key sections:</a:t>
            </a:r>
          </a:p>
          <a:p>
            <a:pPr lvl="2"/>
            <a:r>
              <a:rPr lang="en-US" dirty="0" smtClean="0"/>
              <a:t>Performance Evaluation (especially relative to MP6)</a:t>
            </a:r>
            <a:endParaRPr lang="en-US" dirty="0" smtClean="0"/>
          </a:p>
          <a:p>
            <a:pPr lvl="2"/>
            <a:r>
              <a:rPr lang="en-US" dirty="0" smtClean="0"/>
              <a:t>Graph the runtime of your client </a:t>
            </a:r>
            <a:r>
              <a:rPr lang="en-US" dirty="0" smtClean="0"/>
              <a:t>program</a:t>
            </a:r>
          </a:p>
          <a:p>
            <a:pPr lvl="3"/>
            <a:r>
              <a:rPr lang="en-US" dirty="0" smtClean="0"/>
              <a:t>execution </a:t>
            </a:r>
            <a:r>
              <a:rPr lang="en-US" dirty="0" smtClean="0"/>
              <a:t>time versus the number of worker </a:t>
            </a:r>
            <a:r>
              <a:rPr lang="en-US" dirty="0" smtClean="0"/>
              <a:t>threads (i.e. w)</a:t>
            </a:r>
          </a:p>
          <a:p>
            <a:pPr lvl="3"/>
            <a:r>
              <a:rPr lang="en-US" dirty="0"/>
              <a:t>execution time versus the </a:t>
            </a:r>
            <a:r>
              <a:rPr lang="en-US" dirty="0" smtClean="0"/>
              <a:t>size of request buffer (i.e</a:t>
            </a:r>
            <a:r>
              <a:rPr lang="en-US" dirty="0"/>
              <a:t>. </a:t>
            </a:r>
            <a:r>
              <a:rPr lang="en-US" dirty="0" smtClean="0"/>
              <a:t>b)</a:t>
            </a:r>
            <a:endParaRPr lang="en-US" dirty="0" smtClean="0"/>
          </a:p>
          <a:p>
            <a:pPr lvl="2"/>
            <a:r>
              <a:rPr lang="en-US" dirty="0" smtClean="0"/>
              <a:t>Commentary on your client program performance in context of the system you ran it 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MP7 </a:t>
            </a:r>
            <a:r>
              <a:rPr lang="en-US" dirty="0" smtClean="0"/>
              <a:t>– Tangibles of the Assignment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59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sure to take note of the specific DON’T(s) mentioned on pp. 4 of </a:t>
            </a:r>
            <a:r>
              <a:rPr lang="en-US" dirty="0"/>
              <a:t>MP7_handout.pdf available </a:t>
            </a:r>
            <a:r>
              <a:rPr lang="en-US" dirty="0" smtClean="0">
                <a:hlinkClick r:id="rId2"/>
              </a:rPr>
              <a:t>here</a:t>
            </a:r>
            <a:r>
              <a:rPr lang="en-US" dirty="0" smtClean="0"/>
              <a:t>.</a:t>
            </a:r>
          </a:p>
          <a:p>
            <a:r>
              <a:rPr lang="en-US" dirty="0" smtClean="0"/>
              <a:t>Take note of the operations of Semaphore and Bounded Buffer classes </a:t>
            </a:r>
            <a:r>
              <a:rPr lang="en-US" dirty="0"/>
              <a:t>mentioned on pp. </a:t>
            </a:r>
            <a:r>
              <a:rPr lang="en-US" dirty="0" smtClean="0"/>
              <a:t>4-5 </a:t>
            </a:r>
            <a:r>
              <a:rPr lang="en-US" dirty="0"/>
              <a:t>of MP7_handout.pdf available </a:t>
            </a:r>
            <a:r>
              <a:rPr lang="en-US" dirty="0">
                <a:hlinkClick r:id="rId2"/>
              </a:rPr>
              <a:t>here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Consider taking advantage of the BONUS points opportunity mentioned on pp. 5-6 of </a:t>
            </a:r>
            <a:r>
              <a:rPr lang="en-US" dirty="0"/>
              <a:t>MP7_handout.pdf available </a:t>
            </a:r>
            <a:r>
              <a:rPr lang="en-US" dirty="0">
                <a:hlinkClick r:id="rId2"/>
              </a:rPr>
              <a:t>here</a:t>
            </a:r>
            <a:r>
              <a:rPr lang="en-US" dirty="0"/>
              <a:t>.</a:t>
            </a:r>
          </a:p>
          <a:p>
            <a:r>
              <a:rPr lang="en-US" dirty="0" smtClean="0"/>
              <a:t>Read the rubrics carefully! They are listed on the last page pp. 7 </a:t>
            </a:r>
            <a:r>
              <a:rPr lang="en-US" dirty="0"/>
              <a:t>of MP7_handout.pdf available </a:t>
            </a:r>
            <a:r>
              <a:rPr lang="en-US" dirty="0">
                <a:hlinkClick r:id="rId2"/>
              </a:rPr>
              <a:t>here</a:t>
            </a:r>
            <a:r>
              <a:rPr lang="en-US" dirty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Reminders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58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6534" y="2944482"/>
            <a:ext cx="8785209" cy="7366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USEFUL BACKGROUND MATERIAL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451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classical yet powerful multi-thread programming framework</a:t>
            </a:r>
          </a:p>
          <a:p>
            <a:pPr lvl="1"/>
            <a:r>
              <a:rPr lang="en-US" dirty="0" smtClean="0"/>
              <a:t>Three parts: producers, consumers, and a bounded buffer</a:t>
            </a:r>
          </a:p>
          <a:p>
            <a:pPr lvl="1"/>
            <a:r>
              <a:rPr lang="en-US" dirty="0" smtClean="0"/>
              <a:t>Simple and efficient: producers and consumers don’t need to talk to each other, they both interact with the queue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Producer-Consumer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793506" y="4165052"/>
            <a:ext cx="5602974" cy="1514374"/>
            <a:chOff x="1353953" y="1621844"/>
            <a:chExt cx="5602974" cy="1514374"/>
          </a:xfrm>
        </p:grpSpPr>
        <p:sp>
          <p:nvSpPr>
            <p:cNvPr id="5" name="Rectangle 4"/>
            <p:cNvSpPr/>
            <p:nvPr/>
          </p:nvSpPr>
          <p:spPr>
            <a:xfrm>
              <a:off x="3436218" y="2098294"/>
              <a:ext cx="1732548" cy="58714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bounded buffer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FIFO queue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353953" y="1633074"/>
              <a:ext cx="1658752" cy="44596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producer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361974" y="2690249"/>
              <a:ext cx="1658752" cy="44596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producer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021657" y="2338926"/>
              <a:ext cx="461665" cy="45238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529713" y="1621844"/>
              <a:ext cx="1427214" cy="44596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consumer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537735" y="2679019"/>
              <a:ext cx="1419192" cy="44596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consumer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197417" y="2327696"/>
              <a:ext cx="461665" cy="45238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cxnSp>
          <p:nvCxnSpPr>
            <p:cNvPr id="13" name="Elbow Connector 12"/>
            <p:cNvCxnSpPr>
              <a:stCxn id="6" idx="3"/>
              <a:endCxn id="5" idx="1"/>
            </p:cNvCxnSpPr>
            <p:nvPr/>
          </p:nvCxnSpPr>
          <p:spPr>
            <a:xfrm>
              <a:off x="3012705" y="1856059"/>
              <a:ext cx="423513" cy="53580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Elbow Connector 13"/>
            <p:cNvCxnSpPr>
              <a:stCxn id="7" idx="3"/>
              <a:endCxn id="5" idx="1"/>
            </p:cNvCxnSpPr>
            <p:nvPr/>
          </p:nvCxnSpPr>
          <p:spPr>
            <a:xfrm flipV="1">
              <a:off x="3020726" y="2391865"/>
              <a:ext cx="415492" cy="52136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14"/>
            <p:cNvCxnSpPr>
              <a:stCxn id="5" idx="3"/>
              <a:endCxn id="9" idx="1"/>
            </p:cNvCxnSpPr>
            <p:nvPr/>
          </p:nvCxnSpPr>
          <p:spPr>
            <a:xfrm flipV="1">
              <a:off x="5168766" y="1844829"/>
              <a:ext cx="360947" cy="54703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15"/>
            <p:cNvCxnSpPr>
              <a:stCxn id="5" idx="3"/>
              <a:endCxn id="10" idx="1"/>
            </p:cNvCxnSpPr>
            <p:nvPr/>
          </p:nvCxnSpPr>
          <p:spPr>
            <a:xfrm>
              <a:off x="5168766" y="2391865"/>
              <a:ext cx="368969" cy="51013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MP4, we do not set any bounds on queue size, which may lead to two problems</a:t>
            </a:r>
          </a:p>
          <a:p>
            <a:pPr lvl="1"/>
            <a:r>
              <a:rPr lang="en-US" u="sng" dirty="0" smtClean="0"/>
              <a:t>Overflow</a:t>
            </a:r>
            <a:r>
              <a:rPr lang="en-US" dirty="0" smtClean="0"/>
              <a:t>: the queue size can grow to infinity (limited by RAM size)</a:t>
            </a:r>
          </a:p>
          <a:p>
            <a:pPr lvl="1"/>
            <a:r>
              <a:rPr lang="en-US" u="sng" dirty="0" smtClean="0"/>
              <a:t>Underflow</a:t>
            </a:r>
            <a:r>
              <a:rPr lang="en-US" dirty="0" smtClean="0"/>
              <a:t>: consumers may attempt to pop an empty queue</a:t>
            </a:r>
          </a:p>
          <a:p>
            <a:r>
              <a:rPr lang="en-US" dirty="0" smtClean="0"/>
              <a:t>To solve the problems, we introduce bounded buffers</a:t>
            </a:r>
          </a:p>
          <a:p>
            <a:pPr lvl="1"/>
            <a:r>
              <a:rPr lang="en-US" dirty="0" smtClean="0"/>
              <a:t>The queue size S is bounded by K. When S = K, producers must wait for consumers; when S = 0, consumers must wait for producers</a:t>
            </a:r>
          </a:p>
          <a:p>
            <a:pPr lvl="1"/>
            <a:r>
              <a:rPr lang="en-US" dirty="0" smtClean="0"/>
              <a:t>Use </a:t>
            </a:r>
            <a:r>
              <a:rPr lang="en-US" dirty="0" smtClean="0">
                <a:solidFill>
                  <a:schemeClr val="tx2"/>
                </a:solidFill>
              </a:rPr>
              <a:t>semaphores</a:t>
            </a:r>
            <a:r>
              <a:rPr lang="en-US" dirty="0" smtClean="0"/>
              <a:t> to control the queue size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Bounded Buffer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simply view a semaphore as a </a:t>
            </a:r>
            <a:r>
              <a:rPr lang="en-US" dirty="0" smtClean="0">
                <a:solidFill>
                  <a:schemeClr val="tx2"/>
                </a:solidFill>
              </a:rPr>
              <a:t>counter</a:t>
            </a:r>
          </a:p>
          <a:p>
            <a:r>
              <a:rPr lang="en-US" dirty="0" smtClean="0"/>
              <a:t>When a thread calls </a:t>
            </a:r>
            <a:r>
              <a:rPr lang="en-US" dirty="0" err="1" smtClean="0"/>
              <a:t>sem.p</a:t>
            </a:r>
            <a:r>
              <a:rPr lang="en-US" dirty="0" smtClean="0"/>
              <a:t>()</a:t>
            </a:r>
            <a:endParaRPr lang="en-US" dirty="0" smtClean="0"/>
          </a:p>
          <a:p>
            <a:pPr lvl="1"/>
            <a:r>
              <a:rPr lang="en-US" dirty="0" smtClean="0"/>
              <a:t>Decrease the counter value C</a:t>
            </a:r>
          </a:p>
          <a:p>
            <a:pPr lvl="1"/>
            <a:r>
              <a:rPr lang="en-US" dirty="0" smtClean="0"/>
              <a:t>If C &gt;= 0, it can pass; otherwise, it is blocked, i.e., the maximum allowed number has been reached</a:t>
            </a:r>
          </a:p>
          <a:p>
            <a:r>
              <a:rPr lang="en-US" dirty="0" smtClean="0"/>
              <a:t>When a thread calls </a:t>
            </a:r>
            <a:r>
              <a:rPr lang="en-US" dirty="0" err="1" smtClean="0"/>
              <a:t>sem.v</a:t>
            </a:r>
            <a:r>
              <a:rPr lang="en-US" dirty="0" smtClean="0"/>
              <a:t>()</a:t>
            </a:r>
            <a:endParaRPr lang="en-US" dirty="0" smtClean="0"/>
          </a:p>
          <a:p>
            <a:pPr lvl="1"/>
            <a:r>
              <a:rPr lang="en-US" dirty="0" smtClean="0"/>
              <a:t>Increase the counter value C</a:t>
            </a:r>
          </a:p>
          <a:p>
            <a:pPr lvl="1"/>
            <a:r>
              <a:rPr lang="en-US" dirty="0" smtClean="0"/>
              <a:t>If C &lt;= 0, release a blocked thread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Semaphore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753527"/>
                <a:ext cx="8810978" cy="5633350"/>
              </a:xfrm>
            </p:spPr>
            <p:txBody>
              <a:bodyPr/>
              <a:lstStyle/>
              <a:p>
                <a:r>
                  <a:rPr lang="en-US" dirty="0" smtClean="0"/>
                  <a:t>NOT standardized, you need to implement it.</a:t>
                </a:r>
              </a:p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𝑠𝑒𝑚</m:t>
                    </m:r>
                  </m:oMath>
                </a14:m>
                <a:r>
                  <a:rPr lang="en-US" dirty="0" smtClean="0"/>
                  <a:t> be a semaphore</a:t>
                </a:r>
              </a:p>
              <a:p>
                <a:pPr lvl="1"/>
                <a:r>
                  <a:rPr lang="en-US" b="0" dirty="0" smtClean="0">
                    <a:latin typeface="Cambria Math" panose="02040503050406030204" pitchFamily="18" charset="0"/>
                  </a:rPr>
                  <a:t>Two operations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𝑠𝑒𝑚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𝑠𝑒𝑚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A </a:t>
                </a:r>
                <a:r>
                  <a:rPr lang="en-US" dirty="0"/>
                  <a:t>class called semaphore (or other names)</a:t>
                </a:r>
              </a:p>
              <a:p>
                <a:pPr lvl="1"/>
                <a:r>
                  <a:rPr lang="en-US" dirty="0"/>
                  <a:t>A </a:t>
                </a:r>
                <a:r>
                  <a:rPr lang="en-US" dirty="0" err="1"/>
                  <a:t>int</a:t>
                </a:r>
                <a:r>
                  <a:rPr lang="en-US" dirty="0"/>
                  <a:t> variable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𝑐𝑜𝑢𝑛𝑡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dirty="0">
                    <a:latin typeface="Cambria Math" panose="02040503050406030204" pitchFamily="18" charset="0"/>
                  </a:rPr>
                  <a:t>A </a:t>
                </a:r>
                <a:r>
                  <a:rPr lang="en-US" dirty="0" err="1">
                    <a:latin typeface="Cambria Math" panose="02040503050406030204" pitchFamily="18" charset="0"/>
                  </a:rPr>
                  <a:t>mutex</a:t>
                </a:r>
                <a:r>
                  <a:rPr lang="en-US" dirty="0">
                    <a:latin typeface="Cambria Math" panose="02040503050406030204" pitchFamily="18" charset="0"/>
                  </a:rPr>
                  <a:t> variable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𝑚𝑢</m:t>
                    </m:r>
                  </m:oMath>
                </a14:m>
                <a:endParaRPr lang="en-US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dirty="0">
                    <a:latin typeface="Cambria Math" panose="02040503050406030204" pitchFamily="18" charset="0"/>
                  </a:rPr>
                  <a:t>A </a:t>
                </a:r>
                <a:r>
                  <a:rPr lang="en-US" dirty="0" smtClean="0">
                    <a:latin typeface="Cambria Math" panose="02040503050406030204" pitchFamily="18" charset="0"/>
                  </a:rPr>
                  <a:t>conditional variable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753527"/>
                <a:ext cx="8810978" cy="5633350"/>
              </a:xfrm>
              <a:blipFill rotWithShape="0">
                <a:blip r:embed="rId2"/>
                <a:stretch>
                  <a:fillRect l="-1869" t="-1732" r="-14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Semaphore -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14D6D-D520-4C96-A515-FB91A2C16A0C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031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 hidden="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753527"/>
                <a:ext cx="8480408" cy="563335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𝑠𝑒𝑚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𝑙𝑜𝑐𝑘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𝑜𝑢𝑛𝑡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−−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𝑢𝑡𝑒𝑥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𝑢𝑛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𝑙𝑜𝑐𝑘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2" name="Content Placeholder 1" hidden="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753527"/>
                <a:ext cx="8480408" cy="5633350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smtClean="0"/>
                  <a:t>implementation - Example</a:t>
                </a:r>
                <a:endParaRPr lang="en-US" dirty="0"/>
              </a:p>
            </p:txBody>
          </p:sp>
        </mc:Choice>
        <mc:Fallback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t="-12397" b="-330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14D6D-D520-4C96-A515-FB91A2C16A0C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4116" y="1339624"/>
            <a:ext cx="864177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sem</a:t>
            </a:r>
            <a:r>
              <a:rPr lang="en-US" sz="3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en-US" sz="3200" b="1" dirty="0">
                <a:solidFill>
                  <a:srgbClr val="000080"/>
                </a:solidFill>
                <a:latin typeface="Consolas" panose="020B0609020204030204" pitchFamily="49" charset="0"/>
              </a:rPr>
              <a:t>()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sz="3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32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{</a:t>
            </a: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3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mu</a:t>
            </a:r>
            <a:r>
              <a:rPr lang="en-US" sz="3200" b="1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sz="3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lock</a:t>
            </a:r>
            <a:r>
              <a:rPr lang="en-US" sz="3200" b="1" dirty="0">
                <a:solidFill>
                  <a:srgbClr val="000080"/>
                </a:solidFill>
                <a:latin typeface="Consolas" panose="020B0609020204030204" pitchFamily="49" charset="0"/>
              </a:rPr>
              <a:t>();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sz="3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count</a:t>
            </a:r>
            <a:r>
              <a:rPr lang="en-US" sz="32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-</a:t>
            </a:r>
            <a:r>
              <a:rPr lang="en-US" sz="3200" b="1" dirty="0">
                <a:solidFill>
                  <a:srgbClr val="000080"/>
                </a:solidFill>
                <a:latin typeface="Consolas" panose="020B0609020204030204" pitchFamily="49" charset="0"/>
              </a:rPr>
              <a:t>-;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32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count</a:t>
            </a:r>
            <a:r>
              <a:rPr lang="en-US" sz="32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&lt;</a:t>
            </a:r>
            <a:r>
              <a:rPr lang="en-US" sz="3200" dirty="0" smtClean="0">
                <a:solidFill>
                  <a:srgbClr val="FF8000"/>
                </a:solidFill>
                <a:latin typeface="Consolas" panose="020B0609020204030204" pitchFamily="49" charset="0"/>
              </a:rPr>
              <a:t>0</a:t>
            </a:r>
            <a:r>
              <a:rPr lang="en-US" sz="3200" b="1" dirty="0">
                <a:solidFill>
                  <a:srgbClr val="000080"/>
                </a:solidFill>
                <a:latin typeface="Consolas" panose="020B0609020204030204" pitchFamily="49" charset="0"/>
              </a:rPr>
              <a:t>)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b="1" dirty="0">
                <a:solidFill>
                  <a:srgbClr val="000080"/>
                </a:solidFill>
                <a:latin typeface="Consolas" panose="020B0609020204030204" pitchFamily="49" charset="0"/>
              </a:rPr>
              <a:t>{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sz="3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3200" dirty="0" err="1" smtClean="0">
                <a:latin typeface="Consolas" panose="020B0609020204030204" pitchFamily="49" charset="0"/>
              </a:rPr>
              <a:t>cond_wait</a:t>
            </a:r>
            <a:r>
              <a:rPr lang="en-US" sz="3200" dirty="0">
                <a:latin typeface="Consolas" panose="020B0609020204030204" pitchFamily="49" charset="0"/>
              </a:rPr>
              <a:t>(</a:t>
            </a:r>
            <a:r>
              <a:rPr lang="en-US" sz="3200" b="1" dirty="0">
                <a:solidFill>
                  <a:srgbClr val="000080"/>
                </a:solidFill>
                <a:latin typeface="Consolas" panose="020B0609020204030204" pitchFamily="49" charset="0"/>
              </a:rPr>
              <a:t>&amp;</a:t>
            </a:r>
            <a:r>
              <a:rPr lang="en-US" sz="3200" dirty="0" err="1">
                <a:latin typeface="Consolas" panose="020B0609020204030204" pitchFamily="49" charset="0"/>
              </a:rPr>
              <a:t>q,</a:t>
            </a:r>
            <a:r>
              <a:rPr lang="en-US" sz="3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&amp;</a:t>
            </a:r>
            <a:r>
              <a:rPr lang="en-US" sz="3200" dirty="0" err="1">
                <a:latin typeface="Consolas" panose="020B0609020204030204" pitchFamily="49" charset="0"/>
              </a:rPr>
              <a:t>mu</a:t>
            </a:r>
            <a:r>
              <a:rPr lang="en-US" sz="3200" dirty="0">
                <a:latin typeface="Consolas" panose="020B0609020204030204" pitchFamily="49" charset="0"/>
              </a:rPr>
              <a:t>)</a:t>
            </a:r>
            <a:endParaRPr lang="en-US" sz="3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32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	}</a:t>
            </a: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3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  <a:r>
              <a:rPr lang="en-US" sz="3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mu</a:t>
            </a:r>
            <a:r>
              <a:rPr lang="en-US" sz="3200" b="1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sz="3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unlock</a:t>
            </a:r>
            <a:r>
              <a:rPr lang="en-US" sz="3200" b="1" dirty="0">
                <a:solidFill>
                  <a:srgbClr val="000080"/>
                </a:solidFill>
                <a:latin typeface="Consolas" panose="020B0609020204030204" pitchFamily="49" charset="0"/>
              </a:rPr>
              <a:t>();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sz="3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32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}</a:t>
            </a:r>
            <a:endParaRPr lang="en-US" sz="3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43713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 hidden="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753527"/>
                <a:ext cx="8480408" cy="563335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𝑠𝑒𝑚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𝑙𝑜𝑐𝑘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𝑜𝑢𝑛𝑡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−−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𝑢𝑡𝑒𝑥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𝑢𝑛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𝑙𝑜𝑐𝑘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2" name="Content Placeholder 1" hidden="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753527"/>
                <a:ext cx="8480408" cy="5633350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smtClean="0"/>
                  <a:t>implementation - Example</a:t>
                </a:r>
                <a:endParaRPr lang="en-US" dirty="0"/>
              </a:p>
            </p:txBody>
          </p:sp>
        </mc:Choice>
        <mc:Fallback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t="-12397" b="-330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14D6D-D520-4C96-A515-FB91A2C16A0C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4116" y="1339624"/>
            <a:ext cx="864177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sem</a:t>
            </a:r>
            <a:r>
              <a:rPr lang="en-US" sz="3200" b="1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sz="3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v</a:t>
            </a:r>
            <a:r>
              <a:rPr lang="en-US" sz="32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()</a:t>
            </a: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32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{</a:t>
            </a: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3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mu</a:t>
            </a:r>
            <a:r>
              <a:rPr lang="en-US" sz="3200" b="1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sz="3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lock</a:t>
            </a:r>
            <a:r>
              <a:rPr lang="en-US" sz="32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count</a:t>
            </a:r>
            <a:r>
              <a:rPr lang="en-US" sz="3200" b="1" dirty="0">
                <a:solidFill>
                  <a:srgbClr val="000080"/>
                </a:solidFill>
                <a:latin typeface="Consolas" panose="020B0609020204030204" pitchFamily="49" charset="0"/>
              </a:rPr>
              <a:t>++;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sz="3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32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sz="3200" dirty="0" smtClean="0">
                <a:latin typeface="Consolas" panose="020B0609020204030204" pitchFamily="49" charset="0"/>
              </a:rPr>
              <a:t>count</a:t>
            </a:r>
            <a:r>
              <a:rPr lang="en-US" sz="3200" b="1" dirty="0">
                <a:solidFill>
                  <a:srgbClr val="000080"/>
                </a:solidFill>
                <a:latin typeface="Consolas" panose="020B0609020204030204" pitchFamily="49" charset="0"/>
              </a:rPr>
              <a:t>&lt;=</a:t>
            </a:r>
            <a:r>
              <a:rPr lang="en-US" sz="3200" dirty="0">
                <a:solidFill>
                  <a:srgbClr val="FF8000"/>
                </a:solidFill>
                <a:latin typeface="Consolas" panose="020B0609020204030204" pitchFamily="49" charset="0"/>
              </a:rPr>
              <a:t>0</a:t>
            </a:r>
            <a:r>
              <a:rPr lang="en-US" sz="32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)</a:t>
            </a: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{</a:t>
            </a:r>
            <a:r>
              <a:rPr lang="en-US" sz="3200" dirty="0">
                <a:solidFill>
                  <a:srgbClr val="008000"/>
                </a:solidFill>
                <a:latin typeface="Consolas" panose="020B0609020204030204" pitchFamily="49" charset="0"/>
              </a:rPr>
              <a:t>//if Q is empty </a:t>
            </a:r>
          </a:p>
          <a:p>
            <a:r>
              <a:rPr lang="en-US" sz="32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		</a:t>
            </a:r>
            <a:r>
              <a:rPr lang="en-US" sz="3200" dirty="0" err="1" smtClean="0">
                <a:latin typeface="Consolas" panose="020B0609020204030204" pitchFamily="49" charset="0"/>
              </a:rPr>
              <a:t>cond_signal</a:t>
            </a:r>
            <a:r>
              <a:rPr lang="en-US" sz="32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sz="3200" b="1" dirty="0">
                <a:solidFill>
                  <a:srgbClr val="000080"/>
                </a:solidFill>
                <a:latin typeface="Consolas" panose="020B0609020204030204" pitchFamily="49" charset="0"/>
              </a:rPr>
              <a:t>&amp;</a:t>
            </a:r>
            <a:r>
              <a:rPr lang="en-US" sz="3200" dirty="0" smtClean="0">
                <a:latin typeface="Consolas" panose="020B0609020204030204" pitchFamily="49" charset="0"/>
              </a:rPr>
              <a:t>q</a:t>
            </a:r>
            <a:r>
              <a:rPr lang="en-US" sz="32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3200" b="1" dirty="0">
                <a:solidFill>
                  <a:srgbClr val="000080"/>
                </a:solidFill>
                <a:latin typeface="Consolas" panose="020B0609020204030204" pitchFamily="49" charset="0"/>
              </a:rPr>
              <a:t>	</a:t>
            </a:r>
            <a:r>
              <a:rPr lang="en-US" sz="32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}</a:t>
            </a: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3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mu</a:t>
            </a:r>
            <a:r>
              <a:rPr lang="en-US" sz="3200" b="1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sz="3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unlock</a:t>
            </a:r>
            <a:r>
              <a:rPr lang="en-US" sz="3200" b="1" dirty="0">
                <a:solidFill>
                  <a:srgbClr val="000080"/>
                </a:solidFill>
                <a:latin typeface="Consolas" panose="020B0609020204030204" pitchFamily="49" charset="0"/>
              </a:rPr>
              <a:t>();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sz="3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32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}</a:t>
            </a:r>
            <a:endParaRPr lang="en-US" sz="3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73974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Retrieving data (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standardized routine</a:t>
                </a:r>
                <a:r>
                  <a:rPr lang="en-US" dirty="0" smtClean="0"/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𝑓𝑢𝑙𝑙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</a:rPr>
                      <m:t>Remove</m:t>
                    </m:r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</a:rPr>
                      <m:t>the</m:t>
                    </m:r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</a:rPr>
                      <m:t>data</m:t>
                    </m:r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</a:rPr>
                      <m:t>from</m:t>
                    </m:r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</a:rPr>
                      <m:t>the</m:t>
                    </m:r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</a:rPr>
                      <m:t>buffer</m:t>
                    </m:r>
                  </m:oMath>
                </a14:m>
                <a:endParaRPr lang="en-US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𝑒𝑚𝑝𝑡𝑦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endParaRPr lang="en-US" dirty="0" smtClean="0"/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Inserting data (</a:t>
                </a:r>
                <a:r>
                  <a:rPr lang="en-US" dirty="0">
                    <a:solidFill>
                      <a:srgbClr val="FF0000"/>
                    </a:solidFill>
                  </a:rPr>
                  <a:t>standardized routine</a:t>
                </a:r>
                <a:r>
                  <a:rPr lang="en-US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𝑒𝑚𝑝𝑡𝑦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 smtClean="0">
                    <a:latin typeface="Cambria Math" panose="02040503050406030204" pitchFamily="18" charset="0"/>
                  </a:rPr>
                  <a:t>Add the </a:t>
                </a:r>
                <a:r>
                  <a:rPr lang="en-US" dirty="0">
                    <a:latin typeface="Cambria Math" panose="02040503050406030204" pitchFamily="18" charset="0"/>
                  </a:rPr>
                  <a:t>data </a:t>
                </a:r>
                <a:r>
                  <a:rPr lang="en-US" dirty="0" smtClean="0">
                    <a:latin typeface="Cambria Math" panose="02040503050406030204" pitchFamily="18" charset="0"/>
                  </a:rPr>
                  <a:t>to the </a:t>
                </a:r>
                <a:r>
                  <a:rPr lang="en-US" dirty="0">
                    <a:latin typeface="Cambria Math" panose="02040503050406030204" pitchFamily="18" charset="0"/>
                  </a:rPr>
                  <a:t>buffer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𝑓𝑢𝑙𝑙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000" t="-1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semaphore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14D6D-D520-4C96-A515-FB91A2C16A0C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485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753527"/>
            <a:ext cx="8480408" cy="6061634"/>
          </a:xfrm>
        </p:spPr>
        <p:txBody>
          <a:bodyPr>
            <a:normAutofit/>
          </a:bodyPr>
          <a:lstStyle/>
          <a:p>
            <a:r>
              <a:rPr lang="en-US" dirty="0" smtClean="0"/>
              <a:t>Client creates 3 threads</a:t>
            </a:r>
          </a:p>
          <a:p>
            <a:pPr lvl="1"/>
            <a:r>
              <a:rPr lang="en-US" dirty="0" smtClean="0"/>
              <a:t>Generate </a:t>
            </a:r>
            <a:r>
              <a:rPr lang="en-US" i="1" dirty="0" smtClean="0"/>
              <a:t>3n</a:t>
            </a:r>
            <a:r>
              <a:rPr lang="en-US" dirty="0" smtClean="0"/>
              <a:t> DATA in the buffer, </a:t>
            </a:r>
            <a:r>
              <a:rPr lang="en-US" dirty="0"/>
              <a:t>each thread generate one </a:t>
            </a:r>
            <a:r>
              <a:rPr lang="en-US" dirty="0" smtClean="0"/>
              <a:t>type of data.</a:t>
            </a:r>
          </a:p>
          <a:p>
            <a:pPr lvl="1"/>
            <a:r>
              <a:rPr lang="en-US" dirty="0" smtClean="0"/>
              <a:t>Run </a:t>
            </a:r>
            <a:r>
              <a:rPr lang="en-US" dirty="0" smtClean="0"/>
              <a:t>concurrently</a:t>
            </a:r>
            <a:endParaRPr lang="en-US" dirty="0" smtClean="0"/>
          </a:p>
          <a:p>
            <a:pPr lvl="2"/>
            <a:r>
              <a:rPr lang="en-US" dirty="0" smtClean="0"/>
              <a:t>Feed the data to the buffer, </a:t>
            </a:r>
            <a:r>
              <a:rPr lang="en-US" dirty="0" smtClean="0">
                <a:solidFill>
                  <a:srgbClr val="FF0000"/>
                </a:solidFill>
              </a:rPr>
              <a:t>handle race condition!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/>
              <a:t>Then creates </a:t>
            </a:r>
            <a:r>
              <a:rPr lang="en-US" i="1" dirty="0" smtClean="0"/>
              <a:t>w</a:t>
            </a:r>
            <a:r>
              <a:rPr lang="en-US" dirty="0" smtClean="0"/>
              <a:t> worker threads</a:t>
            </a:r>
          </a:p>
          <a:p>
            <a:pPr lvl="1"/>
            <a:r>
              <a:rPr lang="en-US" dirty="0" smtClean="0"/>
              <a:t>Each thread creates its own data channel</a:t>
            </a:r>
          </a:p>
          <a:p>
            <a:pPr lvl="1"/>
            <a:r>
              <a:rPr lang="en-US" dirty="0" smtClean="0"/>
              <a:t>Run </a:t>
            </a:r>
            <a:r>
              <a:rPr lang="en-US" dirty="0" smtClean="0"/>
              <a:t>concurrently</a:t>
            </a:r>
            <a:endParaRPr lang="en-US" dirty="0" smtClean="0"/>
          </a:p>
          <a:p>
            <a:pPr lvl="2"/>
            <a:r>
              <a:rPr lang="en-US" dirty="0" smtClean="0"/>
              <a:t>Retrieve data form the buffer</a:t>
            </a:r>
          </a:p>
          <a:p>
            <a:pPr lvl="2"/>
            <a:r>
              <a:rPr lang="en-US" dirty="0" smtClean="0"/>
              <a:t>Send the data to the server, </a:t>
            </a:r>
            <a:r>
              <a:rPr lang="en-US" dirty="0">
                <a:solidFill>
                  <a:srgbClr val="FF0000"/>
                </a:solidFill>
              </a:rPr>
              <a:t>handle race </a:t>
            </a:r>
            <a:r>
              <a:rPr lang="en-US" dirty="0" smtClean="0">
                <a:solidFill>
                  <a:srgbClr val="FF0000"/>
                </a:solidFill>
              </a:rPr>
              <a:t>condition!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 </a:t>
            </a:r>
            <a:r>
              <a:rPr lang="en-US" dirty="0" smtClean="0"/>
              <a:t>6: </a:t>
            </a:r>
            <a:r>
              <a:rPr lang="en-US" dirty="0"/>
              <a:t>R</a:t>
            </a:r>
            <a:r>
              <a:rPr lang="en-US" dirty="0" smtClean="0"/>
              <a:t>ecap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14D6D-D520-4C96-A515-FB91A2C16A0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103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 standard approach</a:t>
            </a:r>
          </a:p>
          <a:p>
            <a:pPr lvl="1"/>
            <a:r>
              <a:rPr lang="en-US" sz="2400" dirty="0" smtClean="0"/>
              <a:t>Two semaphores </a:t>
            </a:r>
            <a:r>
              <a:rPr lang="en-US" sz="2400" dirty="0" smtClean="0">
                <a:solidFill>
                  <a:schemeClr val="tx2"/>
                </a:solidFill>
              </a:rPr>
              <a:t>full</a:t>
            </a:r>
            <a:r>
              <a:rPr lang="en-US" sz="2400" dirty="0" smtClean="0"/>
              <a:t> and </a:t>
            </a:r>
            <a:r>
              <a:rPr lang="en-US" sz="2400" dirty="0" smtClean="0">
                <a:solidFill>
                  <a:schemeClr val="tx2"/>
                </a:solidFill>
              </a:rPr>
              <a:t>empty</a:t>
            </a:r>
            <a:r>
              <a:rPr lang="en-US" sz="2400" dirty="0" smtClean="0"/>
              <a:t>, which count the number of items and empty slots in the </a:t>
            </a:r>
            <a:r>
              <a:rPr lang="en-US" sz="2400" dirty="0" smtClean="0"/>
              <a:t>queue</a:t>
            </a:r>
          </a:p>
          <a:p>
            <a:pPr lvl="1"/>
            <a:r>
              <a:rPr lang="en-US" sz="2400" dirty="0">
                <a:solidFill>
                  <a:schemeClr val="accent1"/>
                </a:solidFill>
              </a:rPr>
              <a:t>e</a:t>
            </a:r>
            <a:r>
              <a:rPr lang="en-US" sz="2400" dirty="0" smtClean="0">
                <a:solidFill>
                  <a:schemeClr val="accent1"/>
                </a:solidFill>
              </a:rPr>
              <a:t>mpty</a:t>
            </a:r>
            <a:r>
              <a:rPr lang="en-US" sz="2400" dirty="0" smtClean="0"/>
              <a:t> initialized to buffer capacity, </a:t>
            </a:r>
            <a:r>
              <a:rPr lang="en-US" sz="2400" dirty="0" smtClean="0">
                <a:solidFill>
                  <a:schemeClr val="accent1"/>
                </a:solidFill>
              </a:rPr>
              <a:t>full</a:t>
            </a:r>
            <a:r>
              <a:rPr lang="en-US" sz="2400" dirty="0" smtClean="0"/>
              <a:t> initialized to 0</a:t>
            </a:r>
            <a:endParaRPr lang="en-US" sz="2400" dirty="0" smtClean="0"/>
          </a:p>
          <a:p>
            <a:pPr lvl="1"/>
            <a:r>
              <a:rPr lang="en-US" sz="2400" dirty="0" smtClean="0"/>
              <a:t>A </a:t>
            </a:r>
            <a:r>
              <a:rPr lang="en-US" sz="2400" dirty="0" err="1" smtClean="0"/>
              <a:t>mutex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tx2"/>
                </a:solidFill>
              </a:rPr>
              <a:t>m</a:t>
            </a:r>
            <a:r>
              <a:rPr lang="en-US" sz="2400" dirty="0" smtClean="0"/>
              <a:t> to control concurrency on queue operations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Producer-Consumer Implementation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36880" y="3027680"/>
            <a:ext cx="421686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Producer() {</a:t>
            </a:r>
          </a:p>
          <a:p>
            <a:r>
              <a:rPr lang="en-US" dirty="0" smtClean="0"/>
              <a:t>    while (true) {</a:t>
            </a:r>
          </a:p>
          <a:p>
            <a:r>
              <a:rPr lang="en-US" dirty="0" smtClean="0"/>
              <a:t>        // decrease the counter of empty slots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empty.p</a:t>
            </a:r>
            <a:r>
              <a:rPr lang="en-US" dirty="0" smtClean="0"/>
              <a:t>(); </a:t>
            </a:r>
            <a:endParaRPr lang="en-US" dirty="0" smtClean="0"/>
          </a:p>
          <a:p>
            <a:r>
              <a:rPr lang="en-US" dirty="0" smtClean="0"/>
              <a:t>        </a:t>
            </a:r>
            <a:r>
              <a:rPr lang="en-US" dirty="0" err="1" smtClean="0"/>
              <a:t>m.lock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     add one item to the queue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m.unlock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     // increase the counter of items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full.v</a:t>
            </a:r>
            <a:r>
              <a:rPr lang="en-US" dirty="0" smtClean="0"/>
              <a:t>();</a:t>
            </a:r>
            <a:endParaRPr lang="en-US" dirty="0" smtClean="0"/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43120" y="3027680"/>
            <a:ext cx="415434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Consumer</a:t>
            </a:r>
            <a:r>
              <a:rPr lang="en-US" dirty="0" smtClean="0"/>
              <a:t>() {</a:t>
            </a:r>
          </a:p>
          <a:p>
            <a:r>
              <a:rPr lang="en-US" dirty="0" smtClean="0"/>
              <a:t>    while (true) {</a:t>
            </a:r>
          </a:p>
          <a:p>
            <a:r>
              <a:rPr lang="en-US" dirty="0" smtClean="0"/>
              <a:t>        // decrease the counter of items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full.p</a:t>
            </a:r>
            <a:r>
              <a:rPr lang="en-US" dirty="0" smtClean="0"/>
              <a:t>(); </a:t>
            </a:r>
            <a:endParaRPr lang="en-US" dirty="0" smtClean="0"/>
          </a:p>
          <a:p>
            <a:r>
              <a:rPr lang="en-US" dirty="0" smtClean="0"/>
              <a:t>        </a:t>
            </a:r>
            <a:r>
              <a:rPr lang="en-US" dirty="0" err="1" smtClean="0"/>
              <a:t>m.lock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     pop one item from the queue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m.unlock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     // increase the counter of empty slots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empty.v</a:t>
            </a:r>
            <a:r>
              <a:rPr lang="en-US" dirty="0" smtClean="0"/>
              <a:t>();</a:t>
            </a:r>
            <a:endParaRPr lang="en-US" dirty="0" smtClean="0"/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consumers perspective, assume there are currently 3 items in the queue (semaphore full = 3)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Each consumer that reaches the queue must be able to find one item to consume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Concurrency Control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2560320" y="1757680"/>
            <a:ext cx="6060234" cy="2814320"/>
            <a:chOff x="2550160" y="1899920"/>
            <a:chExt cx="6060234" cy="2814320"/>
          </a:xfrm>
        </p:grpSpPr>
        <p:sp>
          <p:nvSpPr>
            <p:cNvPr id="4" name="Rectangle 3"/>
            <p:cNvSpPr/>
            <p:nvPr/>
          </p:nvSpPr>
          <p:spPr>
            <a:xfrm>
              <a:off x="2570480" y="4389120"/>
              <a:ext cx="2021840" cy="32512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FIFO queue (S = 3)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560320" y="3484880"/>
              <a:ext cx="2011680" cy="325120"/>
            </a:xfrm>
            <a:prstGeom prst="rect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mutex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550160" y="2468880"/>
              <a:ext cx="2032000" cy="335280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semaphore full = 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rot="5400000">
              <a:off x="3058160" y="2133600"/>
              <a:ext cx="406400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rot="5400000">
              <a:off x="3251200" y="2133600"/>
              <a:ext cx="406400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rot="5400000">
              <a:off x="3810000" y="2143760"/>
              <a:ext cx="406400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576320" y="1899920"/>
              <a:ext cx="477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257040" y="1940560"/>
              <a:ext cx="18962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100 threads arrive</a:t>
              </a:r>
              <a:endParaRPr lang="en-US" dirty="0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rot="5400000">
              <a:off x="3149600" y="3159760"/>
              <a:ext cx="406400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rot="5400000">
              <a:off x="3342640" y="3159760"/>
              <a:ext cx="406400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rot="5400000">
              <a:off x="3535680" y="3159760"/>
              <a:ext cx="406400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4257040" y="2946400"/>
              <a:ext cx="26440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 threads pass semaphore</a:t>
              </a:r>
              <a:endParaRPr lang="en-US" dirty="0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rot="5400000">
              <a:off x="3383280" y="4135120"/>
              <a:ext cx="406400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318000" y="3942080"/>
              <a:ext cx="4292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 thread passes </a:t>
              </a:r>
              <a:r>
                <a:rPr lang="en-US" dirty="0" err="1" smtClean="0"/>
                <a:t>mutex</a:t>
              </a:r>
              <a:r>
                <a:rPr lang="en-US" dirty="0" smtClean="0"/>
                <a:t> and reach the queue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 </a:t>
            </a:r>
            <a:r>
              <a:rPr lang="en-US" dirty="0" smtClean="0"/>
              <a:t>request </a:t>
            </a:r>
            <a:r>
              <a:rPr lang="en-US" dirty="0" smtClean="0"/>
              <a:t>threads</a:t>
            </a:r>
          </a:p>
          <a:p>
            <a:pPr lvl="1"/>
            <a:r>
              <a:rPr lang="en-US" dirty="0" smtClean="0"/>
              <a:t>1</a:t>
            </a:r>
            <a:r>
              <a:rPr lang="en-US" dirty="0" smtClean="0"/>
              <a:t> </a:t>
            </a:r>
            <a:r>
              <a:rPr lang="en-US" dirty="0" smtClean="0"/>
              <a:t>bounded </a:t>
            </a:r>
            <a:r>
              <a:rPr lang="en-US" dirty="0" smtClean="0"/>
              <a:t>buffer </a:t>
            </a:r>
            <a:r>
              <a:rPr lang="en-US" dirty="0" smtClean="0"/>
              <a:t>for </a:t>
            </a:r>
            <a:r>
              <a:rPr lang="en-US" dirty="0" smtClean="0"/>
              <a:t>requests</a:t>
            </a:r>
            <a:endParaRPr lang="en-US" dirty="0" smtClean="0"/>
          </a:p>
          <a:p>
            <a:pPr lvl="2"/>
            <a:r>
              <a:rPr lang="en-US" dirty="0" smtClean="0"/>
              <a:t>The w worker threads </a:t>
            </a:r>
            <a:r>
              <a:rPr lang="en-US" dirty="0" smtClean="0"/>
              <a:t>convey requests to the </a:t>
            </a:r>
            <a:r>
              <a:rPr lang="en-US" dirty="0" err="1" smtClean="0"/>
              <a:t>dataserver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Parting Reminder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14D6D-D520-4C96-A515-FB91A2C16A0C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Can 4"/>
          <p:cNvSpPr/>
          <p:nvPr/>
        </p:nvSpPr>
        <p:spPr>
          <a:xfrm rot="16200000">
            <a:off x="3580883" y="3598811"/>
            <a:ext cx="762000" cy="3276600"/>
          </a:xfrm>
          <a:prstGeom prst="can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875783" y="4475111"/>
            <a:ext cx="914400" cy="380999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875783" y="5046610"/>
            <a:ext cx="914400" cy="380999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875783" y="5618109"/>
            <a:ext cx="914400" cy="380999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185147" y="4326147"/>
            <a:ext cx="1683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i="1" dirty="0"/>
              <a:t> Bounded </a:t>
            </a:r>
            <a:r>
              <a:rPr lang="en-US" i="1" dirty="0" smtClean="0"/>
              <a:t>buffer</a:t>
            </a:r>
            <a:endParaRPr lang="en-US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491150" y="3980764"/>
            <a:ext cx="203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i="1" dirty="0" smtClean="0"/>
              <a:t>Request threads = 3</a:t>
            </a:r>
            <a:endParaRPr lang="en-US" i="1" dirty="0"/>
          </a:p>
        </p:txBody>
      </p:sp>
      <p:sp>
        <p:nvSpPr>
          <p:cNvPr id="11" name="Right Arrow 10"/>
          <p:cNvSpPr/>
          <p:nvPr/>
        </p:nvSpPr>
        <p:spPr>
          <a:xfrm>
            <a:off x="6232163" y="4451162"/>
            <a:ext cx="914400" cy="380999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6232163" y="5594160"/>
            <a:ext cx="914400" cy="380999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847530" y="3956815"/>
            <a:ext cx="186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i="1" dirty="0"/>
              <a:t>w</a:t>
            </a:r>
            <a:r>
              <a:rPr lang="en-US" i="1" dirty="0" smtClean="0"/>
              <a:t> worker threads </a:t>
            </a:r>
            <a:endParaRPr lang="en-US" i="1" dirty="0"/>
          </a:p>
        </p:txBody>
      </p:sp>
      <p:sp>
        <p:nvSpPr>
          <p:cNvPr id="14" name="TextBox 13"/>
          <p:cNvSpPr txBox="1"/>
          <p:nvPr/>
        </p:nvSpPr>
        <p:spPr>
          <a:xfrm rot="5400000">
            <a:off x="6273224" y="4839848"/>
            <a:ext cx="7697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4000" i="1" dirty="0" smtClean="0"/>
              <a:t> … </a:t>
            </a:r>
            <a:endParaRPr lang="en-US" sz="4000" i="1" dirty="0"/>
          </a:p>
        </p:txBody>
      </p:sp>
      <p:sp>
        <p:nvSpPr>
          <p:cNvPr id="15" name="Oval 14"/>
          <p:cNvSpPr/>
          <p:nvPr/>
        </p:nvSpPr>
        <p:spPr>
          <a:xfrm>
            <a:off x="7657583" y="4691909"/>
            <a:ext cx="1165208" cy="1122622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</a:p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952548" y="5745656"/>
            <a:ext cx="1947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i="1" dirty="0" smtClean="0"/>
              <a:t>Semaphore to sync</a:t>
            </a:r>
            <a:endParaRPr lang="en-US" i="1" dirty="0"/>
          </a:p>
        </p:txBody>
      </p:sp>
      <p:sp>
        <p:nvSpPr>
          <p:cNvPr id="21" name="TextBox 20"/>
          <p:cNvSpPr txBox="1"/>
          <p:nvPr/>
        </p:nvSpPr>
        <p:spPr>
          <a:xfrm rot="5400000">
            <a:off x="5816591" y="4855335"/>
            <a:ext cx="7697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4000" i="1" dirty="0" smtClean="0"/>
              <a:t> … </a:t>
            </a:r>
            <a:endParaRPr lang="en-US" sz="4000" i="1" dirty="0"/>
          </a:p>
        </p:txBody>
      </p:sp>
      <p:sp>
        <p:nvSpPr>
          <p:cNvPr id="22" name="Oval 21"/>
          <p:cNvSpPr/>
          <p:nvPr/>
        </p:nvSpPr>
        <p:spPr>
          <a:xfrm>
            <a:off x="7657583" y="4691909"/>
            <a:ext cx="1165208" cy="1122622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</a:p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574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/>
      <p:bldP spid="9" grpId="1"/>
      <p:bldP spid="10" grpId="0"/>
      <p:bldP spid="10" grpId="1"/>
      <p:bldP spid="11" grpId="0" animBg="1"/>
      <p:bldP spid="11" grpId="1" animBg="1"/>
      <p:bldP spid="12" grpId="0" animBg="1"/>
      <p:bldP spid="12" grpId="1" animBg="1"/>
      <p:bldP spid="13" grpId="0"/>
      <p:bldP spid="13" grpId="1"/>
      <p:bldP spid="14" grpId="0"/>
      <p:bldP spid="14" grpId="1"/>
      <p:bldP spid="15" grpId="0" animBg="1"/>
      <p:bldP spid="15" grpId="1" animBg="1"/>
      <p:bldP spid="16" grpId="0"/>
      <p:bldP spid="16" grpId="1"/>
      <p:bldP spid="21" grpId="0"/>
      <p:bldP spid="2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 statistics threads</a:t>
            </a:r>
          </a:p>
          <a:p>
            <a:pPr lvl="1"/>
            <a:r>
              <a:rPr lang="en-US" dirty="0" smtClean="0"/>
              <a:t>Draw histogram</a:t>
            </a:r>
          </a:p>
          <a:p>
            <a:pPr lvl="1"/>
            <a:r>
              <a:rPr lang="en-US" dirty="0" smtClean="0"/>
              <a:t>3 bounded buffers for response reception</a:t>
            </a:r>
          </a:p>
          <a:p>
            <a:pPr lvl="2"/>
            <a:r>
              <a:rPr lang="en-US" dirty="0" smtClean="0"/>
              <a:t>The w worker threads put the corresponding responses to the right buffer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Parting Reminder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14D6D-D520-4C96-A515-FB91A2C16A0C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 rot="5400000">
            <a:off x="6273224" y="4839848"/>
            <a:ext cx="7697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4000" i="1" dirty="0" smtClean="0"/>
              <a:t> … </a:t>
            </a:r>
            <a:endParaRPr lang="en-US" sz="4000" i="1" dirty="0"/>
          </a:p>
        </p:txBody>
      </p:sp>
      <p:sp>
        <p:nvSpPr>
          <p:cNvPr id="15" name="Oval 14"/>
          <p:cNvSpPr/>
          <p:nvPr/>
        </p:nvSpPr>
        <p:spPr>
          <a:xfrm>
            <a:off x="7657583" y="4691909"/>
            <a:ext cx="1165208" cy="1122622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</a:p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952547" y="5945778"/>
            <a:ext cx="1947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i="1" dirty="0" smtClean="0"/>
              <a:t>Semaphore to sync</a:t>
            </a:r>
            <a:endParaRPr lang="en-US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338564" y="3799495"/>
            <a:ext cx="2116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i="1" dirty="0" smtClean="0"/>
              <a:t>Statistics threads = 3</a:t>
            </a:r>
            <a:endParaRPr lang="en-US" i="1" dirty="0"/>
          </a:p>
        </p:txBody>
      </p:sp>
      <p:sp>
        <p:nvSpPr>
          <p:cNvPr id="18" name="Right Arrow 17"/>
          <p:cNvSpPr/>
          <p:nvPr/>
        </p:nvSpPr>
        <p:spPr>
          <a:xfrm rot="10800000">
            <a:off x="5676383" y="4451160"/>
            <a:ext cx="1470180" cy="380999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10800000">
            <a:off x="5600182" y="5594158"/>
            <a:ext cx="1546380" cy="380999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706847" y="3710369"/>
            <a:ext cx="18152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i="1" dirty="0"/>
              <a:t>w</a:t>
            </a:r>
            <a:r>
              <a:rPr lang="en-US" i="1" dirty="0" smtClean="0"/>
              <a:t> worker threads</a:t>
            </a:r>
          </a:p>
          <a:p>
            <a:pPr marL="0" lvl="1"/>
            <a:r>
              <a:rPr lang="en-US" i="1" dirty="0"/>
              <a:t>g</a:t>
            </a:r>
            <a:r>
              <a:rPr lang="en-US" i="1" dirty="0" smtClean="0"/>
              <a:t>et the response</a:t>
            </a:r>
            <a:endParaRPr lang="en-US" i="1" dirty="0"/>
          </a:p>
        </p:txBody>
      </p:sp>
      <p:sp>
        <p:nvSpPr>
          <p:cNvPr id="21" name="TextBox 20"/>
          <p:cNvSpPr txBox="1"/>
          <p:nvPr/>
        </p:nvSpPr>
        <p:spPr>
          <a:xfrm rot="5400000">
            <a:off x="5816591" y="4855335"/>
            <a:ext cx="7697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4000" i="1" dirty="0" smtClean="0"/>
              <a:t> … </a:t>
            </a:r>
            <a:endParaRPr lang="en-US" sz="4000" i="1" dirty="0"/>
          </a:p>
        </p:txBody>
      </p:sp>
      <p:sp>
        <p:nvSpPr>
          <p:cNvPr id="22" name="Oval 21"/>
          <p:cNvSpPr/>
          <p:nvPr/>
        </p:nvSpPr>
        <p:spPr>
          <a:xfrm>
            <a:off x="7657583" y="4691909"/>
            <a:ext cx="1165208" cy="1122622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</a:p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723383" y="4513210"/>
            <a:ext cx="838200" cy="240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23383" y="5062730"/>
            <a:ext cx="838200" cy="240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23383" y="5605960"/>
            <a:ext cx="838200" cy="240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57200" y="5975159"/>
            <a:ext cx="1692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i="1" dirty="0" smtClean="0"/>
              <a:t>Draw histogram</a:t>
            </a:r>
            <a:endParaRPr lang="en-US" i="1" dirty="0"/>
          </a:p>
        </p:txBody>
      </p:sp>
      <p:sp>
        <p:nvSpPr>
          <p:cNvPr id="27" name="Can 26"/>
          <p:cNvSpPr/>
          <p:nvPr/>
        </p:nvSpPr>
        <p:spPr>
          <a:xfrm rot="16200000">
            <a:off x="3508838" y="3312316"/>
            <a:ext cx="304800" cy="2658689"/>
          </a:xfrm>
          <a:prstGeom prst="can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Can 27"/>
          <p:cNvSpPr/>
          <p:nvPr/>
        </p:nvSpPr>
        <p:spPr>
          <a:xfrm rot="16200000">
            <a:off x="3508838" y="3883487"/>
            <a:ext cx="304800" cy="2658689"/>
          </a:xfrm>
          <a:prstGeom prst="can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Can 28"/>
          <p:cNvSpPr/>
          <p:nvPr/>
        </p:nvSpPr>
        <p:spPr>
          <a:xfrm rot="16200000">
            <a:off x="3508838" y="4455314"/>
            <a:ext cx="304800" cy="2658689"/>
          </a:xfrm>
          <a:prstGeom prst="can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906150" y="3710370"/>
            <a:ext cx="2040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i="1" dirty="0" smtClean="0"/>
              <a:t>3 bounded buffers for response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976292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14" grpId="0"/>
      <p:bldP spid="14" grpId="1"/>
      <p:bldP spid="15" grpId="0" animBg="1"/>
      <p:bldP spid="15" grpId="1" animBg="1"/>
      <p:bldP spid="16" grpId="0"/>
      <p:bldP spid="16" grpId="1"/>
      <p:bldP spid="17" grpId="0"/>
      <p:bldP spid="18" grpId="0" animBg="1"/>
      <p:bldP spid="19" grpId="0" animBg="1"/>
      <p:bldP spid="20" grpId="0"/>
      <p:bldP spid="21" grpId="0"/>
      <p:bldP spid="22" grpId="0" animBg="1"/>
      <p:bldP spid="23" grpId="0" animBg="1"/>
      <p:bldP spid="24" grpId="0" animBg="1"/>
      <p:bldP spid="25" grpId="0" animBg="1"/>
      <p:bldP spid="26" grpId="0"/>
      <p:bldP spid="27" grpId="0" animBg="1"/>
      <p:bldP spid="28" grpId="0" animBg="1"/>
      <p:bldP spid="29" grpId="0" animBg="1"/>
      <p:bldP spid="3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 hidden="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MP6: recap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14D6D-D520-4C96-A515-FB91A2C16A0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Can 4"/>
          <p:cNvSpPr/>
          <p:nvPr/>
        </p:nvSpPr>
        <p:spPr>
          <a:xfrm rot="16200000">
            <a:off x="4821853" y="2246399"/>
            <a:ext cx="492644" cy="2059113"/>
          </a:xfrm>
          <a:prstGeom prst="can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dirty="0" smtClean="0"/>
              <a:t>Data channel </a:t>
            </a:r>
            <a:r>
              <a:rPr lang="en-US" dirty="0" smtClean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7435289" y="2702821"/>
            <a:ext cx="1240466" cy="1203918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Data</a:t>
            </a:r>
          </a:p>
          <a:p>
            <a:pPr algn="ctr"/>
            <a:r>
              <a:rPr lang="en-US" sz="2000" dirty="0" smtClean="0"/>
              <a:t>Server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595426" y="2662174"/>
            <a:ext cx="838200" cy="1285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Client</a:t>
            </a:r>
            <a:endParaRPr lang="en-US" sz="2000" dirty="0"/>
          </a:p>
        </p:txBody>
      </p:sp>
      <p:sp>
        <p:nvSpPr>
          <p:cNvPr id="8" name="Right Arrow 7"/>
          <p:cNvSpPr/>
          <p:nvPr/>
        </p:nvSpPr>
        <p:spPr>
          <a:xfrm>
            <a:off x="2958445" y="3006854"/>
            <a:ext cx="815458" cy="3526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6483859" y="3018838"/>
            <a:ext cx="725728" cy="3286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DATA</a:t>
            </a:r>
            <a:endParaRPr lang="en-US" sz="1400" dirty="0"/>
          </a:p>
        </p:txBody>
      </p:sp>
      <p:sp>
        <p:nvSpPr>
          <p:cNvPr id="10" name="Left Arrow 9"/>
          <p:cNvSpPr/>
          <p:nvPr/>
        </p:nvSpPr>
        <p:spPr>
          <a:xfrm>
            <a:off x="6436951" y="3347519"/>
            <a:ext cx="733172" cy="376359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REP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1" name="Left Arrow 10"/>
          <p:cNvSpPr/>
          <p:nvPr/>
        </p:nvSpPr>
        <p:spPr>
          <a:xfrm>
            <a:off x="2913319" y="3323160"/>
            <a:ext cx="733172" cy="376359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REP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Can 11"/>
          <p:cNvSpPr/>
          <p:nvPr/>
        </p:nvSpPr>
        <p:spPr>
          <a:xfrm rot="16200000">
            <a:off x="4792850" y="1304856"/>
            <a:ext cx="492644" cy="2059113"/>
          </a:xfrm>
          <a:prstGeom prst="can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dirty="0" smtClean="0"/>
              <a:t>Data channel 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2929442" y="2065311"/>
            <a:ext cx="815458" cy="3526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4" name="Right Arrow 13"/>
          <p:cNvSpPr/>
          <p:nvPr/>
        </p:nvSpPr>
        <p:spPr>
          <a:xfrm>
            <a:off x="6454856" y="2077295"/>
            <a:ext cx="725728" cy="3286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DATA</a:t>
            </a:r>
            <a:endParaRPr lang="en-US" sz="1400" dirty="0"/>
          </a:p>
        </p:txBody>
      </p:sp>
      <p:sp>
        <p:nvSpPr>
          <p:cNvPr id="15" name="Left Arrow 14"/>
          <p:cNvSpPr/>
          <p:nvPr/>
        </p:nvSpPr>
        <p:spPr>
          <a:xfrm>
            <a:off x="6407948" y="2405976"/>
            <a:ext cx="733172" cy="376359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REP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6" name="Left Arrow 15"/>
          <p:cNvSpPr/>
          <p:nvPr/>
        </p:nvSpPr>
        <p:spPr>
          <a:xfrm>
            <a:off x="2884316" y="2381617"/>
            <a:ext cx="733172" cy="376359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REP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7" name="Can 16"/>
          <p:cNvSpPr/>
          <p:nvPr/>
        </p:nvSpPr>
        <p:spPr>
          <a:xfrm rot="16200000">
            <a:off x="4821853" y="3342148"/>
            <a:ext cx="492644" cy="2059113"/>
          </a:xfrm>
          <a:prstGeom prst="can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dirty="0" smtClean="0"/>
              <a:t>Data channel </a:t>
            </a:r>
            <a:r>
              <a:rPr lang="en-US" dirty="0" smtClean="0">
                <a:solidFill>
                  <a:srgbClr val="FF0000"/>
                </a:solidFill>
              </a:rPr>
              <a:t>w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2958445" y="3994573"/>
            <a:ext cx="815458" cy="3526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9" name="Right Arrow 18"/>
          <p:cNvSpPr/>
          <p:nvPr/>
        </p:nvSpPr>
        <p:spPr>
          <a:xfrm>
            <a:off x="6483859" y="4006557"/>
            <a:ext cx="725728" cy="3286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DATA</a:t>
            </a:r>
            <a:endParaRPr lang="en-US" sz="1400" dirty="0"/>
          </a:p>
        </p:txBody>
      </p:sp>
      <p:sp>
        <p:nvSpPr>
          <p:cNvPr id="20" name="Left Arrow 19"/>
          <p:cNvSpPr/>
          <p:nvPr/>
        </p:nvSpPr>
        <p:spPr>
          <a:xfrm>
            <a:off x="6436951" y="4335238"/>
            <a:ext cx="733172" cy="376359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REP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1" name="Left Arrow 20"/>
          <p:cNvSpPr/>
          <p:nvPr/>
        </p:nvSpPr>
        <p:spPr>
          <a:xfrm>
            <a:off x="2913319" y="4310879"/>
            <a:ext cx="733172" cy="376359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REP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800819" y="3696354"/>
            <a:ext cx="461665" cy="25103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645167" y="1239851"/>
            <a:ext cx="1853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1"/>
                </a:solidFill>
              </a:rPr>
              <a:t>w</a:t>
            </a:r>
            <a:r>
              <a:rPr lang="en-US" dirty="0" smtClean="0">
                <a:solidFill>
                  <a:schemeClr val="accent1"/>
                </a:solidFill>
              </a:rPr>
              <a:t> worker threads retrieve and send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048021" y="2621528"/>
            <a:ext cx="600727" cy="1285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BUF</a:t>
            </a:r>
            <a:endParaRPr lang="en-US" dirty="0"/>
          </a:p>
        </p:txBody>
      </p:sp>
      <p:sp>
        <p:nvSpPr>
          <p:cNvPr id="25" name="Right Arrow 24"/>
          <p:cNvSpPr/>
          <p:nvPr/>
        </p:nvSpPr>
        <p:spPr>
          <a:xfrm>
            <a:off x="1600411" y="3098000"/>
            <a:ext cx="307676" cy="255461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>
            <a:off x="1600411" y="2784582"/>
            <a:ext cx="307676" cy="255461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1600411" y="3440893"/>
            <a:ext cx="307676" cy="255461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483965" y="1951935"/>
            <a:ext cx="11086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1"/>
                </a:solidFill>
              </a:rPr>
              <a:t>3</a:t>
            </a:r>
            <a:r>
              <a:rPr lang="en-US" dirty="0" smtClean="0">
                <a:solidFill>
                  <a:schemeClr val="accent1"/>
                </a:solidFill>
              </a:rPr>
              <a:t> threads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gen DATA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505896" y="2621528"/>
            <a:ext cx="415062" cy="12852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855434" y="1896014"/>
            <a:ext cx="3370408" cy="293116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452381" y="4310879"/>
            <a:ext cx="1308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Handle race condition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184229" y="1263780"/>
            <a:ext cx="1308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Handle race condition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2106650" y="3994573"/>
            <a:ext cx="0" cy="31630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645271" y="1937484"/>
            <a:ext cx="3477" cy="65667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698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8" grpId="0"/>
      <p:bldP spid="29" grpId="0" animBg="1"/>
      <p:bldP spid="30" grpId="0" animBg="1"/>
      <p:bldP spid="31" grpId="0"/>
      <p:bldP spid="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Limitation #1</a:t>
            </a:r>
            <a:r>
              <a:rPr lang="en-US" dirty="0" smtClean="0"/>
              <a:t>: </a:t>
            </a:r>
            <a:r>
              <a:rPr lang="en-US" dirty="0" smtClean="0"/>
              <a:t>Fill </a:t>
            </a:r>
            <a:r>
              <a:rPr lang="en-US" dirty="0" smtClean="0"/>
              <a:t>the buffer first (with 3 threads), then drain the buffer (using w threads)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FIX: Can </a:t>
            </a:r>
            <a:r>
              <a:rPr lang="en-US" dirty="0" smtClean="0">
                <a:solidFill>
                  <a:srgbClr val="FF0000"/>
                </a:solidFill>
              </a:rPr>
              <a:t>fill and drain happen simultaneously?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 </a:t>
            </a:r>
            <a:r>
              <a:rPr lang="en-US" dirty="0" smtClean="0"/>
              <a:t>6 </a:t>
            </a:r>
            <a:r>
              <a:rPr lang="en-US" dirty="0"/>
              <a:t>L</a:t>
            </a:r>
            <a:r>
              <a:rPr lang="en-US" dirty="0" smtClean="0"/>
              <a:t>imitations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14D6D-D520-4C96-A515-FB91A2C16A0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Can 4"/>
          <p:cNvSpPr/>
          <p:nvPr/>
        </p:nvSpPr>
        <p:spPr>
          <a:xfrm rot="16200000">
            <a:off x="4832898" y="3668796"/>
            <a:ext cx="492644" cy="2059113"/>
          </a:xfrm>
          <a:prstGeom prst="can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dirty="0" smtClean="0"/>
              <a:t>Data channel </a:t>
            </a:r>
            <a:r>
              <a:rPr lang="en-US" dirty="0" smtClean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7446334" y="4125218"/>
            <a:ext cx="1240466" cy="1203918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Data</a:t>
            </a:r>
          </a:p>
          <a:p>
            <a:pPr algn="ctr"/>
            <a:r>
              <a:rPr lang="en-US" sz="2000" dirty="0" smtClean="0"/>
              <a:t>Server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606471" y="4084571"/>
            <a:ext cx="838200" cy="1285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Client</a:t>
            </a:r>
            <a:endParaRPr lang="en-US" sz="2000" dirty="0"/>
          </a:p>
        </p:txBody>
      </p:sp>
      <p:sp>
        <p:nvSpPr>
          <p:cNvPr id="8" name="Right Arrow 7"/>
          <p:cNvSpPr/>
          <p:nvPr/>
        </p:nvSpPr>
        <p:spPr>
          <a:xfrm>
            <a:off x="2969490" y="4429251"/>
            <a:ext cx="815458" cy="3526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6494904" y="4441235"/>
            <a:ext cx="725728" cy="3286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DATA</a:t>
            </a:r>
            <a:endParaRPr lang="en-US" sz="1400" dirty="0"/>
          </a:p>
        </p:txBody>
      </p:sp>
      <p:sp>
        <p:nvSpPr>
          <p:cNvPr id="10" name="Left Arrow 9"/>
          <p:cNvSpPr/>
          <p:nvPr/>
        </p:nvSpPr>
        <p:spPr>
          <a:xfrm>
            <a:off x="6447996" y="4769916"/>
            <a:ext cx="733172" cy="376359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REP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1" name="Left Arrow 10"/>
          <p:cNvSpPr/>
          <p:nvPr/>
        </p:nvSpPr>
        <p:spPr>
          <a:xfrm>
            <a:off x="2924364" y="4745557"/>
            <a:ext cx="733172" cy="376359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REP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Can 11"/>
          <p:cNvSpPr/>
          <p:nvPr/>
        </p:nvSpPr>
        <p:spPr>
          <a:xfrm rot="16200000">
            <a:off x="4803895" y="2727253"/>
            <a:ext cx="492644" cy="2059113"/>
          </a:xfrm>
          <a:prstGeom prst="can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dirty="0" smtClean="0"/>
              <a:t>Data channel 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2940487" y="3487708"/>
            <a:ext cx="815458" cy="3526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4" name="Right Arrow 13"/>
          <p:cNvSpPr/>
          <p:nvPr/>
        </p:nvSpPr>
        <p:spPr>
          <a:xfrm>
            <a:off x="6465901" y="3499692"/>
            <a:ext cx="725728" cy="3286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DATA</a:t>
            </a:r>
            <a:endParaRPr lang="en-US" sz="1400" dirty="0"/>
          </a:p>
        </p:txBody>
      </p:sp>
      <p:sp>
        <p:nvSpPr>
          <p:cNvPr id="15" name="Left Arrow 14"/>
          <p:cNvSpPr/>
          <p:nvPr/>
        </p:nvSpPr>
        <p:spPr>
          <a:xfrm>
            <a:off x="6418993" y="3828373"/>
            <a:ext cx="733172" cy="376359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REP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6" name="Left Arrow 15"/>
          <p:cNvSpPr/>
          <p:nvPr/>
        </p:nvSpPr>
        <p:spPr>
          <a:xfrm>
            <a:off x="2895361" y="3804014"/>
            <a:ext cx="733172" cy="376359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REP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7" name="Can 16"/>
          <p:cNvSpPr/>
          <p:nvPr/>
        </p:nvSpPr>
        <p:spPr>
          <a:xfrm rot="16200000">
            <a:off x="4832898" y="4764545"/>
            <a:ext cx="492644" cy="2059113"/>
          </a:xfrm>
          <a:prstGeom prst="can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dirty="0" smtClean="0"/>
              <a:t>Data channel </a:t>
            </a:r>
            <a:r>
              <a:rPr lang="en-US" dirty="0" smtClean="0">
                <a:solidFill>
                  <a:srgbClr val="FF0000"/>
                </a:solidFill>
              </a:rPr>
              <a:t>w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2969490" y="5416970"/>
            <a:ext cx="815458" cy="3526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9" name="Right Arrow 18"/>
          <p:cNvSpPr/>
          <p:nvPr/>
        </p:nvSpPr>
        <p:spPr>
          <a:xfrm>
            <a:off x="6494904" y="5428954"/>
            <a:ext cx="725728" cy="3286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DATA</a:t>
            </a:r>
            <a:endParaRPr lang="en-US" sz="1400" dirty="0"/>
          </a:p>
        </p:txBody>
      </p:sp>
      <p:sp>
        <p:nvSpPr>
          <p:cNvPr id="20" name="Left Arrow 19"/>
          <p:cNvSpPr/>
          <p:nvPr/>
        </p:nvSpPr>
        <p:spPr>
          <a:xfrm>
            <a:off x="6447996" y="5757635"/>
            <a:ext cx="733172" cy="376359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REP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1" name="Left Arrow 20"/>
          <p:cNvSpPr/>
          <p:nvPr/>
        </p:nvSpPr>
        <p:spPr>
          <a:xfrm>
            <a:off x="2924364" y="5733276"/>
            <a:ext cx="733172" cy="376359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REP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811864" y="5118751"/>
            <a:ext cx="461665" cy="25103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2059066" y="4043925"/>
            <a:ext cx="600727" cy="1285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BUF</a:t>
            </a:r>
            <a:endParaRPr lang="en-US" dirty="0"/>
          </a:p>
        </p:txBody>
      </p:sp>
      <p:sp>
        <p:nvSpPr>
          <p:cNvPr id="24" name="Right Arrow 23"/>
          <p:cNvSpPr/>
          <p:nvPr/>
        </p:nvSpPr>
        <p:spPr>
          <a:xfrm>
            <a:off x="1611456" y="4520397"/>
            <a:ext cx="307676" cy="255461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>
            <a:off x="1611456" y="4206979"/>
            <a:ext cx="307676" cy="255461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>
            <a:off x="1611456" y="4863290"/>
            <a:ext cx="307676" cy="255461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1474319" y="3311390"/>
            <a:ext cx="626924" cy="27029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2619138" y="3263017"/>
            <a:ext cx="1362058" cy="30248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1580833" y="3564080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fill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957333" y="3256410"/>
            <a:ext cx="66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drain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58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5" grpId="0" uiExpand="1" animBg="1"/>
      <p:bldP spid="6" grpId="0" uiExpand="1" animBg="1"/>
      <p:bldP spid="7" grpId="0" uiExpand="1" animBg="1"/>
      <p:bldP spid="8" grpId="0" uiExpand="1" animBg="1"/>
      <p:bldP spid="9" grpId="0" uiExpand="1" animBg="1"/>
      <p:bldP spid="10" grpId="0" uiExpand="1" animBg="1"/>
      <p:bldP spid="11" grpId="0" uiExpand="1" animBg="1"/>
      <p:bldP spid="12" grpId="0" uiExpand="1" animBg="1"/>
      <p:bldP spid="13" grpId="0" uiExpand="1" animBg="1"/>
      <p:bldP spid="14" grpId="0" uiExpand="1" animBg="1"/>
      <p:bldP spid="15" grpId="0" uiExpand="1" animBg="1"/>
      <p:bldP spid="16" grpId="0" uiExpand="1" animBg="1"/>
      <p:bldP spid="17" grpId="0" uiExpand="1" animBg="1"/>
      <p:bldP spid="18" grpId="0" uiExpand="1" animBg="1"/>
      <p:bldP spid="19" grpId="0" uiExpand="1" animBg="1"/>
      <p:bldP spid="20" grpId="0" uiExpand="1" animBg="1"/>
      <p:bldP spid="21" grpId="0" uiExpand="1" animBg="1"/>
      <p:bldP spid="22" grpId="0" uiExpand="1"/>
      <p:bldP spid="23" grpId="0" uiExpand="1" animBg="1"/>
      <p:bldP spid="24" grpId="0" uiExpand="1" animBg="1"/>
      <p:bldP spid="25" grpId="0" uiExpand="1" animBg="1"/>
      <p:bldP spid="26" grpId="0" uiExpand="1" animBg="1"/>
      <p:bldP spid="36" grpId="0" animBg="1"/>
      <p:bldP spid="37" grpId="0" animBg="1"/>
      <p:bldP spid="42" grpId="0"/>
      <p:bldP spid="4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Limitation #2: The </a:t>
            </a:r>
            <a:r>
              <a:rPr lang="en-US" dirty="0" smtClean="0"/>
              <a:t>buffer can be infinite in MP5</a:t>
            </a:r>
          </a:p>
          <a:p>
            <a:pPr lvl="2"/>
            <a:r>
              <a:rPr lang="en-US" dirty="0" smtClean="0"/>
              <a:t>We have no idea how many data a user can generate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FIX: Can </a:t>
            </a:r>
            <a:r>
              <a:rPr lang="en-US" dirty="0" smtClean="0">
                <a:solidFill>
                  <a:srgbClr val="FF0000"/>
                </a:solidFill>
              </a:rPr>
              <a:t>we limit the size of the buffer?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 </a:t>
            </a:r>
            <a:r>
              <a:rPr lang="en-US" dirty="0" smtClean="0"/>
              <a:t>6 </a:t>
            </a:r>
            <a:r>
              <a:rPr lang="en-US" dirty="0"/>
              <a:t>L</a:t>
            </a:r>
            <a:r>
              <a:rPr lang="en-US" dirty="0" smtClean="0"/>
              <a:t>imitations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14D6D-D520-4C96-A515-FB91A2C16A0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377592" y="2392789"/>
            <a:ext cx="1429200" cy="2878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028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Limitation #3: Poor modularity for worker threads</a:t>
            </a:r>
            <a:endParaRPr lang="en-US" dirty="0" smtClean="0"/>
          </a:p>
          <a:p>
            <a:pPr lvl="2"/>
            <a:r>
              <a:rPr lang="en-US" dirty="0" smtClean="0"/>
              <a:t>Two distinct roles – (a) interact with server and (b) create stats. 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FIX: Can </a:t>
            </a:r>
            <a:r>
              <a:rPr lang="en-US" dirty="0" smtClean="0">
                <a:solidFill>
                  <a:srgbClr val="FF0000"/>
                </a:solidFill>
              </a:rPr>
              <a:t>we </a:t>
            </a:r>
            <a:r>
              <a:rPr lang="en-US" dirty="0" smtClean="0">
                <a:solidFill>
                  <a:srgbClr val="FF0000"/>
                </a:solidFill>
              </a:rPr>
              <a:t>devise a scheme to separate these two roles?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 </a:t>
            </a:r>
            <a:r>
              <a:rPr lang="en-US" dirty="0" smtClean="0"/>
              <a:t>6 </a:t>
            </a:r>
            <a:r>
              <a:rPr lang="en-US" dirty="0"/>
              <a:t>L</a:t>
            </a:r>
            <a:r>
              <a:rPr lang="en-US" dirty="0" smtClean="0"/>
              <a:t>imitations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14D6D-D520-4C96-A515-FB91A2C16A0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30403" y="2982725"/>
            <a:ext cx="1429200" cy="2878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BUF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1747684" y="3959942"/>
            <a:ext cx="2082719" cy="7447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 rot="10800000">
            <a:off x="5259603" y="3967316"/>
            <a:ext cx="2082719" cy="7447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664120" y="4579374"/>
            <a:ext cx="1124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WORKERS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990738" y="4579374"/>
            <a:ext cx="1105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STATISTAS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60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Request threads can now </a:t>
            </a:r>
            <a:r>
              <a:rPr lang="en-US" u="sng" dirty="0" smtClean="0"/>
              <a:t>run concurrently </a:t>
            </a:r>
            <a:r>
              <a:rPr lang="en-US" dirty="0" smtClean="0"/>
              <a:t>with worker threads</a:t>
            </a:r>
          </a:p>
          <a:p>
            <a:r>
              <a:rPr lang="en-US" u="sng" dirty="0" smtClean="0"/>
              <a:t>Request Buffer is BOUNDED</a:t>
            </a:r>
          </a:p>
          <a:p>
            <a:r>
              <a:rPr lang="en-US" dirty="0" smtClean="0"/>
              <a:t>Worker Threads record server responses in a </a:t>
            </a:r>
            <a:r>
              <a:rPr lang="en-US" u="sng" dirty="0" smtClean="0"/>
              <a:t>BOUNDED Response Buffer</a:t>
            </a:r>
          </a:p>
          <a:p>
            <a:r>
              <a:rPr lang="en-US" u="sng" dirty="0" smtClean="0"/>
              <a:t>Statistics Threads </a:t>
            </a:r>
            <a:r>
              <a:rPr lang="en-US" dirty="0" smtClean="0"/>
              <a:t>run </a:t>
            </a:r>
            <a:r>
              <a:rPr lang="en-US" u="sng" dirty="0" smtClean="0"/>
              <a:t>concurrently</a:t>
            </a:r>
            <a:r>
              <a:rPr lang="en-US" dirty="0" smtClean="0"/>
              <a:t> with Worker threads and </a:t>
            </a:r>
            <a:r>
              <a:rPr lang="en-US" u="sng" dirty="0" smtClean="0"/>
              <a:t>compile frequency counts </a:t>
            </a:r>
            <a:r>
              <a:rPr lang="en-US" dirty="0" smtClean="0"/>
              <a:t>from entries in the Response Buffer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NET: What’s new in MP7 relative to MP6?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18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Requests from </a:t>
            </a:r>
            <a:r>
              <a:rPr lang="en-US" dirty="0" smtClean="0"/>
              <a:t>John</a:t>
            </a:r>
            <a:r>
              <a:rPr lang="en-US" dirty="0" smtClean="0"/>
              <a:t>, </a:t>
            </a:r>
            <a:r>
              <a:rPr lang="en-US" dirty="0" smtClean="0"/>
              <a:t>Jane</a:t>
            </a:r>
            <a:r>
              <a:rPr lang="en-US" dirty="0" smtClean="0"/>
              <a:t>, and </a:t>
            </a:r>
            <a:r>
              <a:rPr lang="en-US" dirty="0" smtClean="0"/>
              <a:t>Joe </a:t>
            </a:r>
            <a:r>
              <a:rPr lang="en-US" dirty="0" smtClean="0"/>
              <a:t>are mixed into one request buffer</a:t>
            </a:r>
          </a:p>
          <a:p>
            <a:r>
              <a:rPr lang="en-US" dirty="0" smtClean="0"/>
              <a:t>Workers obtain responses from data server and send them to three separate buffers</a:t>
            </a:r>
          </a:p>
          <a:p>
            <a:r>
              <a:rPr lang="en-US" dirty="0" smtClean="0"/>
              <a:t>Each person has a dedicated stats thread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MP7 Structure</a:t>
            </a:r>
            <a:endParaRPr lang="en-US" dirty="0"/>
          </a:p>
        </p:txBody>
      </p:sp>
      <p:grpSp>
        <p:nvGrpSpPr>
          <p:cNvPr id="155" name="Group 154"/>
          <p:cNvGrpSpPr/>
          <p:nvPr/>
        </p:nvGrpSpPr>
        <p:grpSpPr>
          <a:xfrm>
            <a:off x="335280" y="3284343"/>
            <a:ext cx="8605520" cy="1809091"/>
            <a:chOff x="314960" y="2268343"/>
            <a:chExt cx="8605520" cy="1809091"/>
          </a:xfrm>
        </p:grpSpPr>
        <p:sp>
          <p:nvSpPr>
            <p:cNvPr id="12" name="TextBox 11"/>
            <p:cNvSpPr txBox="1"/>
            <p:nvPr/>
          </p:nvSpPr>
          <p:spPr>
            <a:xfrm>
              <a:off x="4271295" y="2820724"/>
              <a:ext cx="461665" cy="45238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335280" y="2268343"/>
              <a:ext cx="1412240" cy="38341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solidFill>
                    <a:schemeClr val="tx1"/>
                  </a:solidFill>
                </a:rPr>
                <a:t>Req</a:t>
              </a:r>
              <a:r>
                <a:rPr lang="en-US" sz="1400" dirty="0" smtClean="0">
                  <a:solidFill>
                    <a:schemeClr val="tx1"/>
                  </a:solidFill>
                </a:rPr>
                <a:t> thread john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335280" y="2786503"/>
              <a:ext cx="1412240" cy="38341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solidFill>
                    <a:schemeClr val="tx1"/>
                  </a:solidFill>
                </a:rPr>
                <a:t>Req</a:t>
              </a:r>
              <a:r>
                <a:rPr lang="en-US" sz="1400" dirty="0" smtClean="0">
                  <a:solidFill>
                    <a:schemeClr val="tx1"/>
                  </a:solidFill>
                </a:rPr>
                <a:t> thread 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jane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335280" y="3284343"/>
              <a:ext cx="1412240" cy="38341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solidFill>
                    <a:schemeClr val="tx1"/>
                  </a:solidFill>
                </a:rPr>
                <a:t>Req</a:t>
              </a:r>
              <a:r>
                <a:rPr lang="en-US" sz="1400" dirty="0" smtClean="0">
                  <a:solidFill>
                    <a:schemeClr val="tx1"/>
                  </a:solidFill>
                </a:rPr>
                <a:t> thread 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joe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2133600" y="2786503"/>
              <a:ext cx="1412240" cy="38341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Request buffer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03" name="Straight Arrow Connector 102"/>
            <p:cNvCxnSpPr>
              <a:stCxn id="99" idx="3"/>
              <a:endCxn id="101" idx="1"/>
            </p:cNvCxnSpPr>
            <p:nvPr/>
          </p:nvCxnSpPr>
          <p:spPr>
            <a:xfrm>
              <a:off x="1747520" y="2978212"/>
              <a:ext cx="386080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Elbow Connector 104"/>
            <p:cNvCxnSpPr>
              <a:stCxn id="81" idx="3"/>
              <a:endCxn id="101" idx="1"/>
            </p:cNvCxnSpPr>
            <p:nvPr/>
          </p:nvCxnSpPr>
          <p:spPr>
            <a:xfrm>
              <a:off x="1747520" y="2460052"/>
              <a:ext cx="386080" cy="51816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Elbow Connector 106"/>
            <p:cNvCxnSpPr>
              <a:stCxn id="100" idx="3"/>
              <a:endCxn id="101" idx="1"/>
            </p:cNvCxnSpPr>
            <p:nvPr/>
          </p:nvCxnSpPr>
          <p:spPr>
            <a:xfrm flipV="1">
              <a:off x="1747520" y="2978212"/>
              <a:ext cx="386080" cy="49784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Rectangle 107"/>
            <p:cNvSpPr/>
            <p:nvPr/>
          </p:nvSpPr>
          <p:spPr>
            <a:xfrm>
              <a:off x="3911600" y="2349623"/>
              <a:ext cx="955040" cy="38341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Worker 1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3911600" y="3243703"/>
              <a:ext cx="955040" cy="38341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Worker w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11" name="Elbow Connector 110"/>
            <p:cNvCxnSpPr>
              <a:stCxn id="101" idx="3"/>
              <a:endCxn id="108" idx="1"/>
            </p:cNvCxnSpPr>
            <p:nvPr/>
          </p:nvCxnSpPr>
          <p:spPr>
            <a:xfrm flipV="1">
              <a:off x="3545840" y="2541332"/>
              <a:ext cx="365760" cy="43688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Elbow Connector 112"/>
            <p:cNvCxnSpPr>
              <a:stCxn id="101" idx="3"/>
              <a:endCxn id="109" idx="1"/>
            </p:cNvCxnSpPr>
            <p:nvPr/>
          </p:nvCxnSpPr>
          <p:spPr>
            <a:xfrm>
              <a:off x="3545840" y="2978212"/>
              <a:ext cx="365760" cy="45720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Rectangle 113"/>
            <p:cNvSpPr/>
            <p:nvPr/>
          </p:nvSpPr>
          <p:spPr>
            <a:xfrm>
              <a:off x="5588000" y="2268343"/>
              <a:ext cx="1412240" cy="38341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Response john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5588000" y="2786503"/>
              <a:ext cx="1412240" cy="38341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Response 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jane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5588000" y="3284343"/>
              <a:ext cx="1412240" cy="38341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Response 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joe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20" name="Shape 119"/>
            <p:cNvCxnSpPr>
              <a:endCxn id="114" idx="1"/>
            </p:cNvCxnSpPr>
            <p:nvPr/>
          </p:nvCxnSpPr>
          <p:spPr>
            <a:xfrm rot="5400000" flipH="1" flipV="1">
              <a:off x="5177186" y="2545746"/>
              <a:ext cx="496508" cy="325120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hape 121"/>
            <p:cNvCxnSpPr>
              <a:endCxn id="116" idx="1"/>
            </p:cNvCxnSpPr>
            <p:nvPr/>
          </p:nvCxnSpPr>
          <p:spPr>
            <a:xfrm rot="16200000" flipH="1">
              <a:off x="5160614" y="3048666"/>
              <a:ext cx="529652" cy="325120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>
              <a:stCxn id="115" idx="1"/>
            </p:cNvCxnSpPr>
            <p:nvPr/>
          </p:nvCxnSpPr>
          <p:spPr>
            <a:xfrm rot="10800000">
              <a:off x="5090160" y="2976880"/>
              <a:ext cx="497840" cy="133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hape 137"/>
            <p:cNvCxnSpPr>
              <a:stCxn id="108" idx="3"/>
            </p:cNvCxnSpPr>
            <p:nvPr/>
          </p:nvCxnSpPr>
          <p:spPr>
            <a:xfrm>
              <a:off x="4866640" y="2541332"/>
              <a:ext cx="223520" cy="445708"/>
            </a:xfrm>
            <a:prstGeom prst="bentConnector2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hape 139"/>
            <p:cNvCxnSpPr>
              <a:stCxn id="109" idx="3"/>
            </p:cNvCxnSpPr>
            <p:nvPr/>
          </p:nvCxnSpPr>
          <p:spPr>
            <a:xfrm flipV="1">
              <a:off x="4866640" y="2987040"/>
              <a:ext cx="223520" cy="448372"/>
            </a:xfrm>
            <a:prstGeom prst="bentConnector2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Rectangle 140"/>
            <p:cNvSpPr/>
            <p:nvPr/>
          </p:nvSpPr>
          <p:spPr>
            <a:xfrm>
              <a:off x="7416800" y="2268343"/>
              <a:ext cx="1503680" cy="38341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Stats thread john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7416800" y="2786503"/>
              <a:ext cx="1493520" cy="38341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Stats thread 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jane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7416800" y="3284343"/>
              <a:ext cx="1493520" cy="38341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Stats thread 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joe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45" name="Straight Arrow Connector 144"/>
            <p:cNvCxnSpPr>
              <a:stCxn id="114" idx="3"/>
              <a:endCxn id="141" idx="1"/>
            </p:cNvCxnSpPr>
            <p:nvPr/>
          </p:nvCxnSpPr>
          <p:spPr>
            <a:xfrm>
              <a:off x="7000240" y="2460052"/>
              <a:ext cx="416560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/>
            <p:cNvCxnSpPr>
              <a:stCxn id="115" idx="3"/>
              <a:endCxn id="142" idx="1"/>
            </p:cNvCxnSpPr>
            <p:nvPr/>
          </p:nvCxnSpPr>
          <p:spPr>
            <a:xfrm>
              <a:off x="7000240" y="2978212"/>
              <a:ext cx="416560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/>
            <p:cNvCxnSpPr>
              <a:stCxn id="116" idx="3"/>
              <a:endCxn id="143" idx="1"/>
            </p:cNvCxnSpPr>
            <p:nvPr/>
          </p:nvCxnSpPr>
          <p:spPr>
            <a:xfrm>
              <a:off x="7000240" y="3476052"/>
              <a:ext cx="416560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TextBox 149"/>
            <p:cNvSpPr txBox="1"/>
            <p:nvPr/>
          </p:nvSpPr>
          <p:spPr>
            <a:xfrm>
              <a:off x="2082800" y="3220720"/>
              <a:ext cx="1492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Bounded buffer</a:t>
              </a:r>
              <a:endParaRPr lang="en-US" sz="1600" dirty="0"/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5557520" y="3728720"/>
              <a:ext cx="1492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Bounded buffer</a:t>
              </a:r>
              <a:endParaRPr lang="en-US" sz="1600" dirty="0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314960" y="3728720"/>
              <a:ext cx="15402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Request threads</a:t>
              </a:r>
              <a:endParaRPr lang="en-US" sz="1600" dirty="0"/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3718560" y="3738880"/>
              <a:ext cx="14812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Worker threads</a:t>
              </a:r>
              <a:endParaRPr lang="en-US" sz="1600" dirty="0"/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7467600" y="3728720"/>
              <a:ext cx="12707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Stats threads</a:t>
              </a:r>
              <a:endParaRPr lang="en-US" sz="16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look at MP7 Structure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333" y="870155"/>
            <a:ext cx="7901772" cy="518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54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B76A1045-6D75-4005-A32B-A44110F036A8}" vid="{479D1BC2-C132-4C3E-9BA9-E1DF2DA89A3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3526</TotalTime>
  <Words>1250</Words>
  <Application>Microsoft Office PowerPoint</Application>
  <PresentationFormat>On-screen Show (4:3)</PresentationFormat>
  <Paragraphs>281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宋体</vt:lpstr>
      <vt:lpstr>Arial</vt:lpstr>
      <vt:lpstr>Calibri</vt:lpstr>
      <vt:lpstr>Cambria Math</vt:lpstr>
      <vt:lpstr>Consolas</vt:lpstr>
      <vt:lpstr>Wingdings</vt:lpstr>
      <vt:lpstr>Theme1</vt:lpstr>
      <vt:lpstr>CSCE 313 Unix Threads MP7 DUE: FRI APR 21, 2017</vt:lpstr>
      <vt:lpstr>MP 6: Recap</vt:lpstr>
      <vt:lpstr>MP6: recap</vt:lpstr>
      <vt:lpstr>MP 6 Limitations</vt:lpstr>
      <vt:lpstr>MP 6 Limitations </vt:lpstr>
      <vt:lpstr>MP 6 Limitations </vt:lpstr>
      <vt:lpstr>NET: What’s new in MP7 relative to MP6?</vt:lpstr>
      <vt:lpstr>MP7 Structure</vt:lpstr>
      <vt:lpstr>Another look at MP7 Structure</vt:lpstr>
      <vt:lpstr>MP7 – Tangibles of the Assignment</vt:lpstr>
      <vt:lpstr>Key Reminders</vt:lpstr>
      <vt:lpstr>USEFUL BACKGROUND MATERIAL</vt:lpstr>
      <vt:lpstr>Producer-Consumer</vt:lpstr>
      <vt:lpstr>Bounded Buffer</vt:lpstr>
      <vt:lpstr>Semaphore</vt:lpstr>
      <vt:lpstr>Semaphore - Example</vt:lpstr>
      <vt:lpstr>p() implementation - Example</vt:lpstr>
      <vt:lpstr>v() implementation - Example</vt:lpstr>
      <vt:lpstr>Use semaphore</vt:lpstr>
      <vt:lpstr>Producer-Consumer Implementation</vt:lpstr>
      <vt:lpstr>Concurrency Control</vt:lpstr>
      <vt:lpstr>Parting Reminder </vt:lpstr>
      <vt:lpstr>Parting Reminder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LAB1: Machine Problem 1</dc:title>
  <dc:creator>Yi Cui</dc:creator>
  <cp:lastModifiedBy>Tyagi, Aakash</cp:lastModifiedBy>
  <cp:revision>394</cp:revision>
  <dcterms:created xsi:type="dcterms:W3CDTF">2014-09-07T15:17:58Z</dcterms:created>
  <dcterms:modified xsi:type="dcterms:W3CDTF">2017-04-09T18:47:42Z</dcterms:modified>
</cp:coreProperties>
</file>