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1"/>
  </p:notesMasterIdLst>
  <p:handoutMasterIdLst>
    <p:handoutMasterId r:id="rId12"/>
  </p:handoutMasterIdLst>
  <p:sldIdLst>
    <p:sldId id="363" r:id="rId2"/>
    <p:sldId id="364" r:id="rId3"/>
    <p:sldId id="366" r:id="rId4"/>
    <p:sldId id="367" r:id="rId5"/>
    <p:sldId id="365" r:id="rId6"/>
    <p:sldId id="258" r:id="rId7"/>
    <p:sldId id="368" r:id="rId8"/>
    <p:sldId id="369" r:id="rId9"/>
    <p:sldId id="370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66FF"/>
    <a:srgbClr val="00FF00"/>
    <a:srgbClr val="FF00FF"/>
    <a:srgbClr val="9966FF"/>
    <a:srgbClr val="FFFF00"/>
    <a:srgbClr val="3333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pPr>
              <a:defRPr/>
            </a:pPr>
            <a:r>
              <a:rPr lang="en-US"/>
              <a:t>CSE Dept RLJIT  J V Gorabal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3F713C60-53E7-47D3-A7EB-C2B8572D2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pPr>
              <a:defRPr/>
            </a:pPr>
            <a:r>
              <a:rPr lang="en-US"/>
              <a:t>CSE Dept RLJIT  J V Gorabal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6A8FCA4F-4697-4DDE-AAB8-03E403DF4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10D30-78C6-4CF9-9681-0294692F7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F9416-A327-42C6-B042-57D0E0BCF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B2D9F-C449-40E0-B703-2CF19884F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CFC40-4A1C-4194-9E03-81C537BA5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0F81-C93D-4C00-87BF-39EBB268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8F88D-DF7E-4DD7-9D65-827A9584B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72B4C-7489-46FD-B47F-88613C7E0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2EF42-10CC-4A35-990D-6F32B2A08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E8930-13E4-4CF1-9F3B-D12E2F279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3F98B-C4A7-41B9-956F-D97F0594F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JVGorabal Asst Prof CSE Dept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012A2-EC8E-4156-B6CD-0AD3146F1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dirty="0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Compiled By </a:t>
            </a:r>
            <a:r>
              <a:rPr lang="en-US" dirty="0" err="1"/>
              <a:t>JVGorabal</a:t>
            </a:r>
            <a:r>
              <a:rPr lang="en-US" dirty="0"/>
              <a:t> </a:t>
            </a:r>
            <a:r>
              <a:rPr lang="en-US" dirty="0" err="1"/>
              <a:t>Asst</a:t>
            </a:r>
            <a:r>
              <a:rPr lang="en-US" dirty="0"/>
              <a:t> Prof CSE </a:t>
            </a:r>
            <a:r>
              <a:rPr lang="en-US" dirty="0" err="1"/>
              <a:t>Dept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A95C5C8-82E9-4667-9588-636C0CB38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9" r:id="rId2"/>
    <p:sldLayoutId id="2147483808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9" r:id="rId9"/>
    <p:sldLayoutId id="2147483805" r:id="rId10"/>
    <p:sldLayoutId id="2147483806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66800"/>
            <a:ext cx="6740936" cy="544118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Bonus Part for Machine Problem 1</a:t>
            </a:r>
            <a:br>
              <a:rPr lang="en-US" sz="4000" b="1" i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br>
              <a:rPr lang="en-US" sz="4000" b="1" i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32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 will explain some more details and also how free_data_pointer works for the bonus part.</a:t>
            </a:r>
            <a:br>
              <a:rPr lang="en-US" sz="3200" b="1" i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br>
              <a:rPr lang="en-US" sz="3200" b="1" i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endParaRPr lang="en-IN" sz="3200" b="1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9144000" cy="72390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The 4 Pointers ( free_data_pointer is only for the bonus part)</a:t>
            </a:r>
            <a:b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* head_pointer: always point to the allocated address from malloc, you should free it in the Destroy function if you allocate the initial memory to it.</a:t>
            </a:r>
            <a:b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b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* front_pointer: always point to the first node in the linked list; if the first node is deleted, it will point to the second node if there is a second one. it is set to null when the linked list is or becomes empty;</a:t>
            </a:r>
            <a:b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b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* free_pointer: always point to the last initialized node in the linked list; it is set to null when the linked list is empty or becomes empty. </a:t>
            </a:r>
            <a:b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b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*free_data_pointer: always point to the address the next insertion will happen. The introduction of this pointer actually saves the memory from the deleted node, you will see examples.</a:t>
            </a:r>
            <a:b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b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free_data_pointer actually controls the “free list” in which we will insert new node. It effectively uses the space from delated node.</a:t>
            </a:r>
            <a:b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b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0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57200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2800" dirty="0"/>
              <a:t>The 4 Functions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524002" y="-152401"/>
            <a:ext cx="5867399" cy="7848602"/>
          </a:xfrm>
        </p:spPr>
        <p:txBody>
          <a:bodyPr/>
          <a:lstStyle/>
          <a:p>
            <a:r>
              <a:rPr lang="en-US" sz="1200" dirty="0">
                <a:latin typeface="Consolas" panose="020B0609020204030204" pitchFamily="49" charset="0"/>
              </a:rPr>
              <a:t>I wrote some pseudocode, they reflect the basic idea, but they are not guaranteed to compile and run.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Init(int M, int b){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Allocate memory by using malloc();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Construct nodes and connect them by using the “connector” *next:</a:t>
            </a:r>
          </a:p>
          <a:p>
            <a:pPr lvl="2"/>
            <a:r>
              <a:rPr lang="en-US" sz="1200" dirty="0">
                <a:latin typeface="Consolas" panose="020B0609020204030204" pitchFamily="49" charset="0"/>
              </a:rPr>
              <a:t> you should start from the given memory address given by malloc, remember to do a typecasting if you use a node* type iterator, eg. node* node_iterator = (node*)malloc(M);</a:t>
            </a:r>
          </a:p>
          <a:p>
            <a:pPr lvl="2"/>
            <a:r>
              <a:rPr lang="en-US" sz="1200" dirty="0">
                <a:latin typeface="Consolas" panose="020B0609020204030204" pitchFamily="49" charset="0"/>
              </a:rPr>
              <a:t>Since you know how many nodes you will create, so you can use a while loop or for loop until you have initialized M/b nodes;</a:t>
            </a:r>
          </a:p>
          <a:p>
            <a:pPr lvl="2"/>
            <a:r>
              <a:rPr lang="en-US" sz="1200" dirty="0">
                <a:latin typeface="Consolas" panose="020B0609020204030204" pitchFamily="49" charset="0"/>
              </a:rPr>
              <a:t>Last node should point to a NULL</a:t>
            </a:r>
          </a:p>
          <a:p>
            <a:pPr lvl="2"/>
            <a:r>
              <a:rPr lang="en-US" sz="1200" dirty="0">
                <a:latin typeface="Consolas" panose="020B0609020204030204" pitchFamily="49" charset="0"/>
              </a:rPr>
              <a:t>Here is an simple example, assuming we haven’t reached the last node.</a:t>
            </a:r>
          </a:p>
          <a:p>
            <a:pPr marL="668337" lvl="2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while we haven’t finished initialization for all nodes{</a:t>
            </a:r>
          </a:p>
          <a:p>
            <a:pPr marL="668337" lvl="2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if you are working with the last node, then its next will be NULL and break the 	while loop here.</a:t>
            </a:r>
          </a:p>
          <a:p>
            <a:pPr marL="668337" lvl="2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	node_iterator -&gt;key = dummy_value;</a:t>
            </a:r>
          </a:p>
          <a:p>
            <a:pPr marL="668337" lvl="2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node_iterator-&gt;value_len = dummy_value;</a:t>
            </a:r>
          </a:p>
          <a:p>
            <a:pPr marL="668337" lvl="2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node* next_node = (node*)((char*)node_iterator + b);</a:t>
            </a:r>
          </a:p>
          <a:p>
            <a:pPr marL="668337" lvl="2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node_iterator-&gt;next = next_node;</a:t>
            </a:r>
          </a:p>
          <a:p>
            <a:pPr marL="668337" lvl="2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node_iterator = node_iterator-&gt;next;</a:t>
            </a:r>
          </a:p>
          <a:p>
            <a:pPr marL="668337" lvl="2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>
                <a:latin typeface="Consolas" panose="020B0609020204030204" pitchFamily="49" charset="0"/>
              </a:rPr>
              <a:t>Remember to set initial values for those linked list class members</a:t>
            </a:r>
          </a:p>
        </p:txBody>
      </p:sp>
    </p:spTree>
    <p:extLst>
      <p:ext uri="{BB962C8B-B14F-4D97-AF65-F5344CB8AC3E}">
        <p14:creationId xmlns:p14="http://schemas.microsoft.com/office/powerpoint/2010/main" val="94163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56" y="203593"/>
            <a:ext cx="8067644" cy="710808"/>
          </a:xfrm>
        </p:spPr>
        <p:txBody>
          <a:bodyPr/>
          <a:lstStyle/>
          <a:p>
            <a:r>
              <a:rPr lang="en-US" sz="3200" i="1" dirty="0"/>
              <a:t>Insert(key, data, val_len) </a:t>
            </a:r>
            <a:r>
              <a:rPr lang="en-US" sz="3200" i="1" dirty="0">
                <a:solidFill>
                  <a:srgbClr val="FF0000"/>
                </a:solidFill>
              </a:rPr>
              <a:t>for Bonus Part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552698" y="527537"/>
            <a:ext cx="5867403" cy="6857998"/>
          </a:xfrm>
        </p:spPr>
        <p:txBody>
          <a:bodyPr/>
          <a:lstStyle/>
          <a:p>
            <a:r>
              <a:rPr lang="en-US" sz="1800" dirty="0">
                <a:latin typeface="Consolas" panose="020B0609020204030204" pitchFamily="49" charset="0"/>
              </a:rPr>
              <a:t>Constraints for insertion: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Is the linked list already full?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Is the val_len is bigger than the maximum_data_size (block_size –sizeof(node));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Is the key already used for some node?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Since free_data_pointer points to the node we are going to insert next, thus when a (key, data, val_len) comes, you can set key and val_len for the node the free_data_pointer points to. Use memcpy(*des, *src, amount) to make a copy of the src to des, des is the starting address of payload part. Note that if you do not use free_data_pointer, it will be free_pointer+b+sizeof(node); if you use free_data_pointer, it should be free_data_pointer+ sizeof(node);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When a new node is inserted, the free_pointer points to the new node. And free_data_pointer points to the next location the future node will be inserted at.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6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654"/>
            <a:ext cx="8305800" cy="394774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Following Slides give you a simple example how the free_data_pointer works here.</a:t>
            </a:r>
          </a:p>
        </p:txBody>
      </p:sp>
    </p:spTree>
    <p:extLst>
      <p:ext uri="{BB962C8B-B14F-4D97-AF65-F5344CB8AC3E}">
        <p14:creationId xmlns:p14="http://schemas.microsoft.com/office/powerpoint/2010/main" val="611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381000" y="375443"/>
            <a:ext cx="9906000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b="0" dirty="0"/>
              <a:t> </a:t>
            </a:r>
          </a:p>
          <a:p>
            <a:pPr algn="l"/>
            <a:r>
              <a:rPr lang="en-US" sz="1800" b="0" dirty="0"/>
              <a:t>                     </a:t>
            </a:r>
            <a:endParaRPr lang="en-US" sz="2800" dirty="0">
              <a:solidFill>
                <a:srgbClr val="FF3300"/>
              </a:solidFill>
            </a:endParaRPr>
          </a:p>
          <a:p>
            <a:pPr algn="l"/>
            <a:endParaRPr lang="en-US" sz="2800" dirty="0">
              <a:solidFill>
                <a:srgbClr val="FF3300"/>
              </a:solidFill>
            </a:endParaRPr>
          </a:p>
          <a:p>
            <a:pPr algn="l"/>
            <a:endParaRPr lang="en-US" sz="2800" dirty="0">
              <a:solidFill>
                <a:srgbClr val="FF3300"/>
              </a:solidFill>
            </a:endParaRP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776917" y="2865438"/>
            <a:ext cx="1579423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1268" name="Rectangle 12"/>
          <p:cNvSpPr>
            <a:spLocks noChangeArrowheads="1"/>
          </p:cNvSpPr>
          <p:nvPr/>
        </p:nvSpPr>
        <p:spPr bwMode="auto">
          <a:xfrm>
            <a:off x="2798883" y="2895599"/>
            <a:ext cx="1620717" cy="661011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>
              <a:solidFill>
                <a:srgbClr val="3333FF"/>
              </a:solidFill>
            </a:endParaRPr>
          </a:p>
        </p:txBody>
      </p:sp>
      <p:sp>
        <p:nvSpPr>
          <p:cNvPr id="11269" name="Rectangle 13"/>
          <p:cNvSpPr>
            <a:spLocks noChangeArrowheads="1"/>
          </p:cNvSpPr>
          <p:nvPr/>
        </p:nvSpPr>
        <p:spPr bwMode="auto">
          <a:xfrm>
            <a:off x="4950069" y="2881373"/>
            <a:ext cx="1723293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1272" name="Line 16"/>
          <p:cNvSpPr>
            <a:spLocks noChangeShapeType="1"/>
          </p:cNvSpPr>
          <p:nvPr/>
        </p:nvSpPr>
        <p:spPr bwMode="auto">
          <a:xfrm>
            <a:off x="1181100" y="28575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3" name="Line 17"/>
          <p:cNvSpPr>
            <a:spLocks noChangeShapeType="1"/>
          </p:cNvSpPr>
          <p:nvPr/>
        </p:nvSpPr>
        <p:spPr bwMode="auto">
          <a:xfrm>
            <a:off x="3200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" name="Line 18"/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5" name="Text Box 19"/>
          <p:cNvSpPr txBox="1">
            <a:spLocks noChangeArrowheads="1"/>
          </p:cNvSpPr>
          <p:nvPr/>
        </p:nvSpPr>
        <p:spPr bwMode="auto">
          <a:xfrm>
            <a:off x="1137270" y="2966122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 dirty="0"/>
              <a:t>10</a:t>
            </a:r>
          </a:p>
        </p:txBody>
      </p: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1550510" y="3005045"/>
            <a:ext cx="7620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10</a:t>
            </a:r>
          </a:p>
          <a:p>
            <a:endParaRPr lang="en-US" sz="1800" b="0" dirty="0"/>
          </a:p>
        </p:txBody>
      </p:sp>
      <p:sp>
        <p:nvSpPr>
          <p:cNvPr id="11279" name="Text Box 23"/>
          <p:cNvSpPr txBox="1">
            <a:spLocks noChangeArrowheads="1"/>
          </p:cNvSpPr>
          <p:nvPr/>
        </p:nvSpPr>
        <p:spPr bwMode="auto">
          <a:xfrm>
            <a:off x="3754317" y="3045747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8</a:t>
            </a:r>
          </a:p>
        </p:txBody>
      </p:sp>
      <p:sp>
        <p:nvSpPr>
          <p:cNvPr id="11280" name="Text Box 24"/>
          <p:cNvSpPr txBox="1">
            <a:spLocks noChangeArrowheads="1"/>
          </p:cNvSpPr>
          <p:nvPr/>
        </p:nvSpPr>
        <p:spPr bwMode="auto">
          <a:xfrm>
            <a:off x="3270740" y="3035620"/>
            <a:ext cx="51275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1285" name="AutoShape 29"/>
          <p:cNvSpPr>
            <a:spLocks noChangeArrowheads="1"/>
          </p:cNvSpPr>
          <p:nvPr/>
        </p:nvSpPr>
        <p:spPr bwMode="auto">
          <a:xfrm rot="16200000" flipH="1">
            <a:off x="1559474" y="1402943"/>
            <a:ext cx="744172" cy="2232885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1286" name="Text Box 31"/>
          <p:cNvSpPr txBox="1">
            <a:spLocks noChangeArrowheads="1"/>
          </p:cNvSpPr>
          <p:nvPr/>
        </p:nvSpPr>
        <p:spPr bwMode="auto">
          <a:xfrm>
            <a:off x="747610" y="258391"/>
            <a:ext cx="710099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have a linked list like the following, each node has two values, key and value_len. The linked list has 4 blocks, but we only insert 3 pairs in this example. For now, you can see where the pointers are. 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Note, in the project, the memory we allocated is contiguous, here, I separated them to make these slides simple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039707" y="2856646"/>
            <a:ext cx="1629510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7391400" y="28320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18640" y="3072757"/>
            <a:ext cx="50116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8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987562" y="3072757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7937355" y="4944764"/>
            <a:ext cx="1019907" cy="660858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7384422" y="2946929"/>
            <a:ext cx="492443" cy="5546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8" name="AutoShape 29"/>
          <p:cNvSpPr>
            <a:spLocks noChangeArrowheads="1"/>
          </p:cNvSpPr>
          <p:nvPr/>
        </p:nvSpPr>
        <p:spPr bwMode="auto">
          <a:xfrm rot="16200000" flipH="1">
            <a:off x="3672102" y="1381972"/>
            <a:ext cx="732998" cy="2285999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8108321" y="2978769"/>
            <a:ext cx="492443" cy="5546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 rot="16200000" flipH="1">
            <a:off x="5821234" y="1413937"/>
            <a:ext cx="684709" cy="2232884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16317" y="3581400"/>
            <a:ext cx="43375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3527116" y="3958254"/>
            <a:ext cx="175259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free_pointer</a:t>
            </a:r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4771231" y="4340674"/>
            <a:ext cx="223617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free_data_pointer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175132" y="3394776"/>
            <a:ext cx="832275" cy="106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8447308" y="495577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918191" y="4860445"/>
            <a:ext cx="492443" cy="87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0" name="AutoShape 29"/>
          <p:cNvSpPr>
            <a:spLocks noChangeArrowheads="1"/>
          </p:cNvSpPr>
          <p:nvPr/>
        </p:nvSpPr>
        <p:spPr bwMode="auto">
          <a:xfrm rot="19908942">
            <a:off x="7224812" y="3440342"/>
            <a:ext cx="359911" cy="1954375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-81929" y="4417529"/>
            <a:ext cx="175259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front_pointer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64124" y="3502334"/>
            <a:ext cx="583486" cy="99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304800" y="520336"/>
            <a:ext cx="10439400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b="0" dirty="0"/>
              <a:t> </a:t>
            </a:r>
          </a:p>
          <a:p>
            <a:pPr algn="l"/>
            <a:r>
              <a:rPr lang="en-US" sz="1800" b="0" dirty="0"/>
              <a:t>                     </a:t>
            </a:r>
            <a:endParaRPr lang="en-US" sz="2800" dirty="0">
              <a:solidFill>
                <a:srgbClr val="FF3300"/>
              </a:solidFill>
            </a:endParaRPr>
          </a:p>
          <a:p>
            <a:pPr algn="l"/>
            <a:endParaRPr lang="en-US" sz="2800" dirty="0">
              <a:solidFill>
                <a:srgbClr val="FF3300"/>
              </a:solidFill>
            </a:endParaRPr>
          </a:p>
          <a:p>
            <a:pPr algn="l"/>
            <a:endParaRPr lang="en-US" sz="2800" dirty="0">
              <a:solidFill>
                <a:srgbClr val="FF3300"/>
              </a:solidFill>
            </a:endParaRP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776917" y="2865438"/>
            <a:ext cx="1579423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1268" name="Rectangle 12"/>
          <p:cNvSpPr>
            <a:spLocks noChangeArrowheads="1"/>
          </p:cNvSpPr>
          <p:nvPr/>
        </p:nvSpPr>
        <p:spPr bwMode="auto">
          <a:xfrm>
            <a:off x="2798884" y="2895599"/>
            <a:ext cx="1497624" cy="661011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>
              <a:solidFill>
                <a:srgbClr val="3333FF"/>
              </a:solidFill>
            </a:endParaRPr>
          </a:p>
        </p:txBody>
      </p:sp>
      <p:sp>
        <p:nvSpPr>
          <p:cNvPr id="11269" name="Rectangle 13"/>
          <p:cNvSpPr>
            <a:spLocks noChangeArrowheads="1"/>
          </p:cNvSpPr>
          <p:nvPr/>
        </p:nvSpPr>
        <p:spPr bwMode="auto">
          <a:xfrm>
            <a:off x="4950070" y="2881373"/>
            <a:ext cx="1475582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1272" name="Line 16"/>
          <p:cNvSpPr>
            <a:spLocks noChangeShapeType="1"/>
          </p:cNvSpPr>
          <p:nvPr/>
        </p:nvSpPr>
        <p:spPr bwMode="auto">
          <a:xfrm>
            <a:off x="1181100" y="28575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3" name="Line 17"/>
          <p:cNvSpPr>
            <a:spLocks noChangeShapeType="1"/>
          </p:cNvSpPr>
          <p:nvPr/>
        </p:nvSpPr>
        <p:spPr bwMode="auto">
          <a:xfrm>
            <a:off x="3200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" name="Line 18"/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5" name="Text Box 19"/>
          <p:cNvSpPr txBox="1">
            <a:spLocks noChangeArrowheads="1"/>
          </p:cNvSpPr>
          <p:nvPr/>
        </p:nvSpPr>
        <p:spPr bwMode="auto">
          <a:xfrm>
            <a:off x="1137270" y="2966122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 dirty="0"/>
              <a:t>10</a:t>
            </a:r>
          </a:p>
        </p:txBody>
      </p: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1550510" y="3005045"/>
            <a:ext cx="7620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10</a:t>
            </a:r>
          </a:p>
          <a:p>
            <a:endParaRPr lang="en-US" sz="1800" b="0" dirty="0"/>
          </a:p>
        </p:txBody>
      </p:sp>
      <p:sp>
        <p:nvSpPr>
          <p:cNvPr id="11279" name="Text Box 23"/>
          <p:cNvSpPr txBox="1">
            <a:spLocks noChangeArrowheads="1"/>
          </p:cNvSpPr>
          <p:nvPr/>
        </p:nvSpPr>
        <p:spPr bwMode="auto">
          <a:xfrm>
            <a:off x="3754317" y="3045747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-1</a:t>
            </a:r>
          </a:p>
        </p:txBody>
      </p:sp>
      <p:sp>
        <p:nvSpPr>
          <p:cNvPr id="11280" name="Text Box 24"/>
          <p:cNvSpPr txBox="1">
            <a:spLocks noChangeArrowheads="1"/>
          </p:cNvSpPr>
          <p:nvPr/>
        </p:nvSpPr>
        <p:spPr bwMode="auto">
          <a:xfrm>
            <a:off x="3270740" y="3035620"/>
            <a:ext cx="51275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1285" name="AutoShape 29"/>
          <p:cNvSpPr>
            <a:spLocks noChangeArrowheads="1"/>
          </p:cNvSpPr>
          <p:nvPr/>
        </p:nvSpPr>
        <p:spPr bwMode="auto">
          <a:xfrm rot="16200000" flipH="1">
            <a:off x="2626274" y="336144"/>
            <a:ext cx="744172" cy="4366484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1286" name="Text Box 31"/>
          <p:cNvSpPr txBox="1">
            <a:spLocks noChangeArrowheads="1"/>
          </p:cNvSpPr>
          <p:nvPr/>
        </p:nvSpPr>
        <p:spPr bwMode="auto">
          <a:xfrm>
            <a:off x="597890" y="20282"/>
            <a:ext cx="8015390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Now, lets use Delete function like this: linked_list.Delete(15);</a:t>
            </a:r>
          </a:p>
          <a:p>
            <a:pPr algn="just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After successfully deletion, the linked list should be like the following </a:t>
            </a:r>
          </a:p>
          <a:p>
            <a:pPr algn="just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 coding this behavior of free_data_pointer, you just need to do (assuming you already found the node you want to delete): delete_node, </a:t>
            </a:r>
          </a:p>
          <a:p>
            <a:pPr algn="just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delete_node-&gt;next = free_data_pointer;</a:t>
            </a:r>
          </a:p>
          <a:p>
            <a:pPr algn="just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Delete_node = free_data_pointer;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//</a:t>
            </a:r>
            <a:r>
              <a:rPr lang="en-US" sz="1200" dirty="0">
                <a:solidFill>
                  <a:srgbClr val="FF0000"/>
                </a:solidFill>
              </a:rPr>
              <a:t>make sure you break the connection between delete_node and its previous one and its next one. Also connect its previous one and its next one.</a:t>
            </a:r>
          </a:p>
          <a:p>
            <a:pPr algn="just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931271" y="2856646"/>
            <a:ext cx="1737946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7391400" y="28320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388162" y="3072757"/>
            <a:ext cx="50116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8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739852" y="3064118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7937355" y="4944764"/>
            <a:ext cx="1019907" cy="660858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7384422" y="2946929"/>
            <a:ext cx="492443" cy="5546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8108321" y="2978769"/>
            <a:ext cx="492443" cy="5546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 rot="16200000" flipH="1">
            <a:off x="5821234" y="1413937"/>
            <a:ext cx="684709" cy="2232884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24400" y="3581400"/>
            <a:ext cx="225669" cy="23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3915449" y="3705323"/>
            <a:ext cx="175259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free_pointer</a:t>
            </a:r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695939" y="4713923"/>
            <a:ext cx="223617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free_data_pointer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814027" y="3439470"/>
            <a:ext cx="952159" cy="128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8447308" y="495577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966929" y="4798888"/>
            <a:ext cx="492443" cy="87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0" name="AutoShape 29"/>
          <p:cNvSpPr>
            <a:spLocks noChangeArrowheads="1"/>
          </p:cNvSpPr>
          <p:nvPr/>
        </p:nvSpPr>
        <p:spPr bwMode="auto">
          <a:xfrm rot="19908942">
            <a:off x="7254162" y="3468296"/>
            <a:ext cx="285971" cy="1954375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 rot="16200000">
            <a:off x="4508101" y="1827219"/>
            <a:ext cx="918528" cy="4390875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228601" y="5118401"/>
            <a:ext cx="7540103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Other things regarding delete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:</a:t>
            </a:r>
          </a:p>
          <a:p>
            <a:pPr algn="just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Use memset(*dst, *src, amount) to reset payload part to ‘\n’;</a:t>
            </a:r>
          </a:p>
          <a:p>
            <a:pPr algn="just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Also reset the key and val_len of the deleted node to the initial value set in Init</a:t>
            </a:r>
          </a:p>
          <a:p>
            <a:pPr algn="just"/>
            <a:endParaRPr lang="en-US" sz="12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algn="just"/>
            <a:endParaRPr lang="en-US" sz="12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130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435162" y="1102935"/>
            <a:ext cx="9906000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b="0" dirty="0"/>
              <a:t> </a:t>
            </a:r>
          </a:p>
          <a:p>
            <a:pPr algn="l"/>
            <a:r>
              <a:rPr lang="en-US" sz="1800" b="0" dirty="0"/>
              <a:t>                     </a:t>
            </a:r>
            <a:endParaRPr lang="en-US" sz="2800" dirty="0">
              <a:solidFill>
                <a:srgbClr val="FF3300"/>
              </a:solidFill>
            </a:endParaRPr>
          </a:p>
          <a:p>
            <a:pPr algn="l"/>
            <a:endParaRPr lang="en-US" sz="2800" dirty="0">
              <a:solidFill>
                <a:srgbClr val="FF3300"/>
              </a:solidFill>
            </a:endParaRPr>
          </a:p>
          <a:p>
            <a:pPr algn="l"/>
            <a:endParaRPr lang="en-US" sz="2800" dirty="0">
              <a:solidFill>
                <a:srgbClr val="FF3300"/>
              </a:solidFill>
            </a:endParaRP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776917" y="2865438"/>
            <a:ext cx="1579423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1268" name="Rectangle 12"/>
          <p:cNvSpPr>
            <a:spLocks noChangeArrowheads="1"/>
          </p:cNvSpPr>
          <p:nvPr/>
        </p:nvSpPr>
        <p:spPr bwMode="auto">
          <a:xfrm>
            <a:off x="2755627" y="3138368"/>
            <a:ext cx="1497624" cy="661011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>
              <a:solidFill>
                <a:srgbClr val="3333FF"/>
              </a:solidFill>
            </a:endParaRPr>
          </a:p>
        </p:txBody>
      </p:sp>
      <p:sp>
        <p:nvSpPr>
          <p:cNvPr id="11269" name="Rectangle 13"/>
          <p:cNvSpPr>
            <a:spLocks noChangeArrowheads="1"/>
          </p:cNvSpPr>
          <p:nvPr/>
        </p:nvSpPr>
        <p:spPr bwMode="auto">
          <a:xfrm>
            <a:off x="4950070" y="2881373"/>
            <a:ext cx="1475582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1272" name="Line 16"/>
          <p:cNvSpPr>
            <a:spLocks noChangeShapeType="1"/>
          </p:cNvSpPr>
          <p:nvPr/>
        </p:nvSpPr>
        <p:spPr bwMode="auto">
          <a:xfrm>
            <a:off x="1181100" y="28575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3" name="Line 17"/>
          <p:cNvSpPr>
            <a:spLocks noChangeShapeType="1"/>
          </p:cNvSpPr>
          <p:nvPr/>
        </p:nvSpPr>
        <p:spPr bwMode="auto">
          <a:xfrm>
            <a:off x="3124200" y="311357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" name="Line 18"/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5" name="Text Box 19"/>
          <p:cNvSpPr txBox="1">
            <a:spLocks noChangeArrowheads="1"/>
          </p:cNvSpPr>
          <p:nvPr/>
        </p:nvSpPr>
        <p:spPr bwMode="auto">
          <a:xfrm>
            <a:off x="1137270" y="2966122"/>
            <a:ext cx="53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 dirty="0"/>
              <a:t>10</a:t>
            </a:r>
          </a:p>
        </p:txBody>
      </p: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1550510" y="3005045"/>
            <a:ext cx="7620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10</a:t>
            </a:r>
          </a:p>
          <a:p>
            <a:endParaRPr lang="en-US" sz="1800" b="0" dirty="0"/>
          </a:p>
        </p:txBody>
      </p:sp>
      <p:sp>
        <p:nvSpPr>
          <p:cNvPr id="11279" name="Text Box 23"/>
          <p:cNvSpPr txBox="1">
            <a:spLocks noChangeArrowheads="1"/>
          </p:cNvSpPr>
          <p:nvPr/>
        </p:nvSpPr>
        <p:spPr bwMode="auto">
          <a:xfrm>
            <a:off x="3481498" y="3283102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6</a:t>
            </a:r>
          </a:p>
        </p:txBody>
      </p:sp>
      <p:sp>
        <p:nvSpPr>
          <p:cNvPr id="11280" name="Text Box 24"/>
          <p:cNvSpPr txBox="1">
            <a:spLocks noChangeArrowheads="1"/>
          </p:cNvSpPr>
          <p:nvPr/>
        </p:nvSpPr>
        <p:spPr bwMode="auto">
          <a:xfrm>
            <a:off x="3085877" y="3282216"/>
            <a:ext cx="51275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285" name="AutoShape 29"/>
          <p:cNvSpPr>
            <a:spLocks noChangeArrowheads="1"/>
          </p:cNvSpPr>
          <p:nvPr/>
        </p:nvSpPr>
        <p:spPr bwMode="auto">
          <a:xfrm rot="16200000" flipH="1">
            <a:off x="2626274" y="336144"/>
            <a:ext cx="744172" cy="4366484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1286" name="Text Box 31"/>
          <p:cNvSpPr txBox="1">
            <a:spLocks noChangeArrowheads="1"/>
          </p:cNvSpPr>
          <p:nvPr/>
        </p:nvSpPr>
        <p:spPr bwMode="auto">
          <a:xfrm>
            <a:off x="747610" y="258391"/>
            <a:ext cx="8015390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Now, lets use another Insert function like this: linked_list.Insert(4, “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haha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”, 6);</a:t>
            </a:r>
          </a:p>
          <a:p>
            <a:pPr algn="just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After successfully insertion, the linked list should be like this:</a:t>
            </a:r>
          </a:p>
          <a:p>
            <a:pPr algn="just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 coding this behavior of free_data_pointer, you just need to do (assuming you already found the node you want to delete): delete_node, </a:t>
            </a:r>
          </a:p>
          <a:p>
            <a:pPr algn="just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delete_node-&gt;next = free_data_pointer;</a:t>
            </a:r>
          </a:p>
          <a:p>
            <a:pPr algn="just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Delete_node = free_data_pointer;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//</a:t>
            </a:r>
            <a:r>
              <a:rPr lang="en-US" sz="1200" dirty="0">
                <a:solidFill>
                  <a:srgbClr val="FF0000"/>
                </a:solidFill>
              </a:rPr>
              <a:t>make sure you break the connection between delete_node and its previous one and its next one. Also connect its previous one and its next one.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931271" y="2856646"/>
            <a:ext cx="1737946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7391400" y="28320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388162" y="3072757"/>
            <a:ext cx="50116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8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739852" y="3064118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7937355" y="4944764"/>
            <a:ext cx="1019907" cy="660858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7384422" y="2946929"/>
            <a:ext cx="492443" cy="5546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8108321" y="2978769"/>
            <a:ext cx="492443" cy="5546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 rot="16200000" flipH="1" flipV="1">
            <a:off x="3525404" y="1737262"/>
            <a:ext cx="544222" cy="2305109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31510" y="3757508"/>
            <a:ext cx="797299" cy="33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908181" y="3981214"/>
            <a:ext cx="175259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free_pointer</a:t>
            </a:r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5097742" y="4808978"/>
            <a:ext cx="223617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free_data_pointer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047875" y="3470494"/>
            <a:ext cx="883396" cy="142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8447308" y="495577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947436" y="4836963"/>
            <a:ext cx="492443" cy="87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0" name="AutoShape 29"/>
          <p:cNvSpPr>
            <a:spLocks noChangeArrowheads="1"/>
          </p:cNvSpPr>
          <p:nvPr/>
        </p:nvSpPr>
        <p:spPr bwMode="auto">
          <a:xfrm rot="19908942">
            <a:off x="7253890" y="3467213"/>
            <a:ext cx="290558" cy="1954375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5" name="AutoShape 29"/>
          <p:cNvSpPr>
            <a:spLocks noChangeArrowheads="1"/>
          </p:cNvSpPr>
          <p:nvPr/>
        </p:nvSpPr>
        <p:spPr bwMode="auto">
          <a:xfrm rot="19908942">
            <a:off x="3084709" y="3737263"/>
            <a:ext cx="290558" cy="1954375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3784718" y="5358201"/>
            <a:ext cx="1019907" cy="660858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12272" y="5489152"/>
            <a:ext cx="870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223000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410374" y="1797827"/>
            <a:ext cx="9906000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b="0" dirty="0"/>
              <a:t> </a:t>
            </a:r>
          </a:p>
          <a:p>
            <a:pPr algn="l"/>
            <a:r>
              <a:rPr lang="en-US" sz="1800" b="0" dirty="0"/>
              <a:t>                     </a:t>
            </a:r>
            <a:endParaRPr lang="en-US" sz="2800" dirty="0">
              <a:solidFill>
                <a:srgbClr val="FF3300"/>
              </a:solidFill>
            </a:endParaRPr>
          </a:p>
          <a:p>
            <a:pPr algn="l"/>
            <a:endParaRPr lang="en-US" sz="2800" dirty="0">
              <a:solidFill>
                <a:srgbClr val="FF3300"/>
              </a:solidFill>
            </a:endParaRPr>
          </a:p>
          <a:p>
            <a:pPr algn="l"/>
            <a:endParaRPr lang="en-US" sz="2800" dirty="0">
              <a:solidFill>
                <a:srgbClr val="FF3300"/>
              </a:solidFill>
            </a:endParaRP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617074" y="4229858"/>
            <a:ext cx="1281248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1268" name="Rectangle 12"/>
          <p:cNvSpPr>
            <a:spLocks noChangeArrowheads="1"/>
          </p:cNvSpPr>
          <p:nvPr/>
        </p:nvSpPr>
        <p:spPr bwMode="auto">
          <a:xfrm>
            <a:off x="2611871" y="4333189"/>
            <a:ext cx="1285923" cy="661011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>
              <a:solidFill>
                <a:srgbClr val="3333FF"/>
              </a:solidFill>
            </a:endParaRPr>
          </a:p>
        </p:txBody>
      </p:sp>
      <p:sp>
        <p:nvSpPr>
          <p:cNvPr id="11269" name="Rectangle 13"/>
          <p:cNvSpPr>
            <a:spLocks noChangeArrowheads="1"/>
          </p:cNvSpPr>
          <p:nvPr/>
        </p:nvSpPr>
        <p:spPr bwMode="auto">
          <a:xfrm>
            <a:off x="4829796" y="4229858"/>
            <a:ext cx="1273481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1272" name="Line 16"/>
          <p:cNvSpPr>
            <a:spLocks noChangeShapeType="1"/>
          </p:cNvSpPr>
          <p:nvPr/>
        </p:nvSpPr>
        <p:spPr bwMode="auto">
          <a:xfrm>
            <a:off x="923586" y="423502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3" name="Line 17"/>
          <p:cNvSpPr>
            <a:spLocks noChangeShapeType="1"/>
          </p:cNvSpPr>
          <p:nvPr/>
        </p:nvSpPr>
        <p:spPr bwMode="auto">
          <a:xfrm>
            <a:off x="2938445" y="433140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" name="Line 18"/>
          <p:cNvSpPr>
            <a:spLocks noChangeShapeType="1"/>
          </p:cNvSpPr>
          <p:nvPr/>
        </p:nvSpPr>
        <p:spPr bwMode="auto">
          <a:xfrm>
            <a:off x="5181602" y="422985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5" name="Text Box 19"/>
          <p:cNvSpPr txBox="1">
            <a:spLocks noChangeArrowheads="1"/>
          </p:cNvSpPr>
          <p:nvPr/>
        </p:nvSpPr>
        <p:spPr bwMode="auto">
          <a:xfrm>
            <a:off x="922302" y="4414309"/>
            <a:ext cx="55919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/>
              <a:t>10</a:t>
            </a:r>
          </a:p>
        </p:txBody>
      </p: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1267341" y="4394964"/>
            <a:ext cx="484002" cy="723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FF"/>
                </a:solidFill>
              </a:rPr>
              <a:t>10</a:t>
            </a:r>
          </a:p>
          <a:p>
            <a:endParaRPr lang="en-US" sz="1800" b="0" dirty="0"/>
          </a:p>
        </p:txBody>
      </p:sp>
      <p:sp>
        <p:nvSpPr>
          <p:cNvPr id="11279" name="Text Box 23"/>
          <p:cNvSpPr txBox="1">
            <a:spLocks noChangeArrowheads="1"/>
          </p:cNvSpPr>
          <p:nvPr/>
        </p:nvSpPr>
        <p:spPr bwMode="auto">
          <a:xfrm>
            <a:off x="3240040" y="4625621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6</a:t>
            </a:r>
          </a:p>
        </p:txBody>
      </p:sp>
      <p:sp>
        <p:nvSpPr>
          <p:cNvPr id="11280" name="Text Box 24"/>
          <p:cNvSpPr txBox="1">
            <a:spLocks noChangeArrowheads="1"/>
          </p:cNvSpPr>
          <p:nvPr/>
        </p:nvSpPr>
        <p:spPr bwMode="auto">
          <a:xfrm>
            <a:off x="2920854" y="4596769"/>
            <a:ext cx="51275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285" name="AutoShape 29"/>
          <p:cNvSpPr>
            <a:spLocks noChangeArrowheads="1"/>
          </p:cNvSpPr>
          <p:nvPr/>
        </p:nvSpPr>
        <p:spPr bwMode="auto">
          <a:xfrm rot="16200000" flipH="1">
            <a:off x="2495765" y="1546640"/>
            <a:ext cx="868762" cy="4458074"/>
          </a:xfrm>
          <a:prstGeom prst="curvedRightArrow">
            <a:avLst>
              <a:gd name="adj1" fmla="val 15317"/>
              <a:gd name="adj2" fmla="val 36538"/>
              <a:gd name="adj3" fmla="val 29138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1286" name="Text Box 31"/>
          <p:cNvSpPr txBox="1">
            <a:spLocks noChangeArrowheads="1"/>
          </p:cNvSpPr>
          <p:nvPr/>
        </p:nvSpPr>
        <p:spPr bwMode="auto">
          <a:xfrm>
            <a:off x="747610" y="258391"/>
            <a:ext cx="801539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Without free_data_pointer VS With free_data_pointer: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443380" y="4208836"/>
            <a:ext cx="1271767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7742163" y="42088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159183" y="4442264"/>
            <a:ext cx="35169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8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455542" y="4443030"/>
            <a:ext cx="460129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7988758" y="5542420"/>
            <a:ext cx="1019907" cy="660858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7773285" y="4290868"/>
            <a:ext cx="492443" cy="5546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8162220" y="4282981"/>
            <a:ext cx="430887" cy="5546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600" dirty="0"/>
              <a:t>1</a:t>
            </a: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 rot="16200000" flipH="1" flipV="1">
            <a:off x="3404617" y="2935219"/>
            <a:ext cx="501276" cy="2290936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20093" y="4455130"/>
            <a:ext cx="1392241" cy="148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343329" y="5864724"/>
            <a:ext cx="175259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FF"/>
                </a:solidFill>
              </a:rPr>
              <a:t>free_pointer</a:t>
            </a:r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5363374" y="5268550"/>
            <a:ext cx="223617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FF"/>
                </a:solidFill>
              </a:rPr>
              <a:t>free_data_pointer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229789" y="4344881"/>
            <a:ext cx="1213591" cy="10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8498710" y="5548514"/>
            <a:ext cx="1" cy="66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030933" y="5440185"/>
            <a:ext cx="400110" cy="87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sp>
        <p:nvSpPr>
          <p:cNvPr id="50" name="AutoShape 29"/>
          <p:cNvSpPr>
            <a:spLocks noChangeArrowheads="1"/>
          </p:cNvSpPr>
          <p:nvPr/>
        </p:nvSpPr>
        <p:spPr bwMode="auto">
          <a:xfrm rot="19908942">
            <a:off x="7277049" y="4478473"/>
            <a:ext cx="513722" cy="1606602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3744597" y="5521414"/>
            <a:ext cx="1019907" cy="660858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797515" y="5753145"/>
            <a:ext cx="961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 rot="7852083" flipH="1" flipV="1">
            <a:off x="2951579" y="4835505"/>
            <a:ext cx="332841" cy="1509150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813890" y="1527690"/>
            <a:ext cx="1281248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43" name="AutoShape 29"/>
          <p:cNvSpPr>
            <a:spLocks noChangeArrowheads="1"/>
          </p:cNvSpPr>
          <p:nvPr/>
        </p:nvSpPr>
        <p:spPr bwMode="auto">
          <a:xfrm rot="16200000" flipH="1">
            <a:off x="2551986" y="-1072146"/>
            <a:ext cx="868398" cy="4345997"/>
          </a:xfrm>
          <a:prstGeom prst="curvedRightArrow">
            <a:avLst>
              <a:gd name="adj1" fmla="val 15317"/>
              <a:gd name="adj2" fmla="val 36538"/>
              <a:gd name="adj3" fmla="val 29138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1143000" y="152769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1546517" y="1781850"/>
            <a:ext cx="484002" cy="723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FF"/>
                </a:solidFill>
              </a:rPr>
              <a:t>10</a:t>
            </a:r>
          </a:p>
          <a:p>
            <a:endParaRPr lang="en-US" sz="1800" b="0" dirty="0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02758" y="1745321"/>
            <a:ext cx="484002" cy="723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FF"/>
                </a:solidFill>
              </a:rPr>
              <a:t>10</a:t>
            </a:r>
          </a:p>
          <a:p>
            <a:endParaRPr lang="en-US" sz="1800" b="0" dirty="0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4963629" y="1535051"/>
            <a:ext cx="1273481" cy="685800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>
            <a:off x="5271260" y="153505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5279697" y="1745321"/>
            <a:ext cx="35169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8</a:t>
            </a:r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5626413" y="1723739"/>
            <a:ext cx="460129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57" name="AutoShape 29"/>
          <p:cNvSpPr>
            <a:spLocks noChangeArrowheads="1"/>
          </p:cNvSpPr>
          <p:nvPr/>
        </p:nvSpPr>
        <p:spPr bwMode="auto">
          <a:xfrm rot="5400000" flipV="1">
            <a:off x="6067182" y="-130590"/>
            <a:ext cx="638593" cy="2681209"/>
          </a:xfrm>
          <a:prstGeom prst="curvedRightArrow">
            <a:avLst>
              <a:gd name="adj1" fmla="val 34286"/>
              <a:gd name="adj2" fmla="val 71514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7420579" y="1542985"/>
            <a:ext cx="1285923" cy="661011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 dirty="0">
              <a:solidFill>
                <a:srgbClr val="3333FF"/>
              </a:solidFill>
            </a:endParaRP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7636630" y="1722734"/>
            <a:ext cx="51275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7893007" y="1732707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</a:rPr>
              <a:t>6</a:t>
            </a: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7644252" y="153505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846951" y="2231717"/>
            <a:ext cx="175259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FF"/>
                </a:solidFill>
              </a:rPr>
              <a:t>free_pointer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6885364" y="1719820"/>
            <a:ext cx="541257" cy="61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410373" y="2718952"/>
            <a:ext cx="859829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The one with free_data_pointer effectively use the space of the deleted node.</a:t>
            </a:r>
          </a:p>
        </p:txBody>
      </p:sp>
    </p:spTree>
    <p:extLst>
      <p:ext uri="{BB962C8B-B14F-4D97-AF65-F5344CB8AC3E}">
        <p14:creationId xmlns:p14="http://schemas.microsoft.com/office/powerpoint/2010/main" val="406018267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1477</TotalTime>
  <Words>723</Words>
  <Application>Microsoft Office PowerPoint</Application>
  <PresentationFormat>On-screen Show (4:3)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Constantia</vt:lpstr>
      <vt:lpstr>Wingdings 2</vt:lpstr>
      <vt:lpstr>Flow</vt:lpstr>
      <vt:lpstr>Bonus Part for Machine Problem 1  I will explain some more details and also how free_data_pointer works for the bonus part.  </vt:lpstr>
      <vt:lpstr>The 4 Pointers ( free_data_pointer is only for the bonus part) * head_pointer: always point to the allocated address from malloc, you should free it in the Destroy function if you allocate the initial memory to it.  * front_pointer: always point to the first node in the linked list; if the first node is deleted, it will point to the second node if there is a second one. it is set to null when the linked list is or becomes empty;  * free_pointer: always point to the last initialized node in the linked list; it is set to null when the linked list is empty or becomes empty.   *free_data_pointer: always point to the address the next insertion will happen. The introduction of this pointer actually saves the memory from the deleted node, you will see examples.  free_data_pointer actually controls the “free list” in which we will insert new node. It effectively uses the space from delated node.  </vt:lpstr>
      <vt:lpstr> The 4 Functions</vt:lpstr>
      <vt:lpstr>Insert(key, data, val_len) for Bonus Part</vt:lpstr>
      <vt:lpstr>Following Slides give you a simple example how the free_data_pointer works here.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Ray</cp:lastModifiedBy>
  <cp:revision>277</cp:revision>
  <dcterms:created xsi:type="dcterms:W3CDTF">2007-11-06T03:54:55Z</dcterms:created>
  <dcterms:modified xsi:type="dcterms:W3CDTF">2017-01-31T02:59:07Z</dcterms:modified>
</cp:coreProperties>
</file>