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00" r:id="rId2"/>
    <p:sldId id="301" r:id="rId3"/>
    <p:sldId id="314" r:id="rId4"/>
    <p:sldId id="317" r:id="rId5"/>
    <p:sldId id="311" r:id="rId6"/>
    <p:sldId id="312" r:id="rId7"/>
    <p:sldId id="313" r:id="rId8"/>
    <p:sldId id="315" r:id="rId9"/>
    <p:sldId id="318" r:id="rId10"/>
    <p:sldId id="319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27" autoAdjust="0"/>
  </p:normalViewPr>
  <p:slideViewPr>
    <p:cSldViewPr snapToGrid="0">
      <p:cViewPr varScale="1">
        <p:scale>
          <a:sx n="56" d="100"/>
          <a:sy n="56" d="100"/>
        </p:scale>
        <p:origin x="1578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5C6EAC6-2598-478F-AD12-64310331A9A8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3563155-67C8-4F2A-91B9-7F3D5CFB3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0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hyperlink" Target="http://www.tamu.edu/index.html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4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C:\Users\WeiZh\Picture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6200"/>
            <a:ext cx="91440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WeiZh\Picture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E:\weizhang\Desktop\Computer Science and Engineering Logos\PNG\CSCE-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3128"/>
            <a:ext cx="2895600" cy="50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4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63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2700" b="0" kern="1200" spc="38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2" y="6243637"/>
            <a:ext cx="3180375" cy="614367"/>
          </a:xfrm>
        </p:spPr>
        <p:txBody>
          <a:bodyPr anchor="t"/>
          <a:lstStyle>
            <a:lvl1pPr marL="0" indent="0" algn="r">
              <a:buNone/>
              <a:defRPr sz="1050"/>
            </a:lvl1pPr>
            <a:lvl2pPr marL="342900" indent="0" algn="r">
              <a:buNone/>
              <a:defRPr sz="900"/>
            </a:lvl2pPr>
            <a:lvl3pPr marL="685800" indent="0" algn="r">
              <a:buNone/>
              <a:defRPr sz="750"/>
            </a:lvl3pPr>
            <a:lvl4pPr marL="1028700" indent="0" algn="r">
              <a:buNone/>
              <a:defRPr sz="675"/>
            </a:lvl4pPr>
            <a:lvl5pPr marL="1371600" indent="0" algn="r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1" y="6492882"/>
            <a:ext cx="1676384" cy="365125"/>
          </a:xfrm>
          <a:prstGeom prst="rect">
            <a:avLst/>
          </a:prstGeom>
        </p:spPr>
        <p:txBody>
          <a:bodyPr/>
          <a:lstStyle/>
          <a:p>
            <a:fld id="{4B61ADED-2821-4C1B-9DB9-F47C98B7748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6" y="6492880"/>
            <a:ext cx="26432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Texas A&amp;M University Logo - aTm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152401"/>
            <a:ext cx="2895600" cy="490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614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1196"/>
            <a:ext cx="8229600" cy="571568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:\Users\WeiZh\Picture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0744"/>
            <a:ext cx="9144000" cy="43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E:\weizhang\Desktop\Computer Science and Engineering Logos\PNG\CSCE-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68" y="6480005"/>
            <a:ext cx="1955799" cy="34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WeiZh\Picture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6927"/>
            <a:ext cx="8785209" cy="7366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6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9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0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1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7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2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ADED-2821-4C1B-9DB9-F47C98B7748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iazza.com/class_profile/get_resource/ixdg3rspy5263r/j0j1v6dte302f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geekstuff.com/2012/05/c-mutex-exampl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24672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/>
              <a:t>CSCE 313 MP6</a:t>
            </a:r>
            <a:br>
              <a:rPr lang="en-US" sz="5400" dirty="0"/>
            </a:br>
            <a:r>
              <a:rPr lang="en-US" sz="5400" dirty="0"/>
              <a:t>Unix Threads</a:t>
            </a:r>
            <a:endParaRPr lang="en-US" sz="4000" dirty="0"/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Wei Zhang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5442" y="5973511"/>
            <a:ext cx="690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Acknowledgment</a:t>
            </a:r>
            <a:r>
              <a:rPr lang="en-US" dirty="0" smtClean="0"/>
              <a:t>: </a:t>
            </a:r>
            <a:r>
              <a:rPr lang="en-US" dirty="0"/>
              <a:t>Yi Cui, GSTA, CSCE-313, Prof. Tanzir Ahmed, CSCE-313</a:t>
            </a:r>
          </a:p>
        </p:txBody>
      </p:sp>
    </p:spTree>
    <p:extLst>
      <p:ext uri="{BB962C8B-B14F-4D97-AF65-F5344CB8AC3E}">
        <p14:creationId xmlns:p14="http://schemas.microsoft.com/office/powerpoint/2010/main" val="202471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output from running client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145137"/>
            <a:ext cx="8691073" cy="2928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4106" y="4580546"/>
            <a:ext cx="7371633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HINT: You’d be well advised to write a sanity checker code inside the client </a:t>
            </a:r>
          </a:p>
          <a:p>
            <a:r>
              <a:rPr lang="en-US" dirty="0" smtClean="0"/>
              <a:t>that sums up the values across the entire range of histogram for any given </a:t>
            </a:r>
          </a:p>
          <a:p>
            <a:r>
              <a:rPr lang="en-US" dirty="0" smtClean="0"/>
              <a:t>requestor and verifies it to be equal to the # of requests from that requestor.</a:t>
            </a:r>
          </a:p>
          <a:p>
            <a:r>
              <a:rPr lang="en-US" dirty="0" smtClean="0"/>
              <a:t>This will ensure that your worker threads all completed correctly.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6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2373" y="1055180"/>
            <a:ext cx="8229600" cy="16141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System </a:t>
            </a:r>
            <a:r>
              <a:rPr lang="en-US" dirty="0"/>
              <a:t>structure of MP6</a:t>
            </a:r>
          </a:p>
          <a:p>
            <a:pPr lvl="1"/>
            <a:r>
              <a:rPr lang="en-US" dirty="0"/>
              <a:t>Two processes running: client and data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Client registers requests in a buffer, then sends them to a data server which responds back with data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MP6 – Big Picture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46960" y="4083797"/>
            <a:ext cx="1732548" cy="5871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 queue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4695" y="3618577"/>
            <a:ext cx="1658752" cy="4459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 thread</a:t>
            </a:r>
          </a:p>
        </p:txBody>
      </p:sp>
      <p:sp>
        <p:nvSpPr>
          <p:cNvPr id="8" name="Rectangle 7"/>
          <p:cNvSpPr/>
          <p:nvPr/>
        </p:nvSpPr>
        <p:spPr>
          <a:xfrm>
            <a:off x="272716" y="4675752"/>
            <a:ext cx="1658752" cy="4459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 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2399" y="4324429"/>
            <a:ext cx="461665" cy="4523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40455" y="3607347"/>
            <a:ext cx="1130963" cy="4459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48477" y="4664522"/>
            <a:ext cx="1132568" cy="4459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8159" y="4313199"/>
            <a:ext cx="461665" cy="4523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35487" y="3572053"/>
            <a:ext cx="1068404" cy="16186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server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399" y="3313776"/>
            <a:ext cx="5582649" cy="21656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80092" y="336190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16463" y="4815317"/>
            <a:ext cx="12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Safe buffer</a:t>
            </a:r>
          </a:p>
        </p:txBody>
      </p:sp>
      <p:cxnSp>
        <p:nvCxnSpPr>
          <p:cNvPr id="18" name="Elbow Connector 17"/>
          <p:cNvCxnSpPr>
            <a:stCxn id="7" idx="3"/>
            <a:endCxn id="4" idx="1"/>
          </p:cNvCxnSpPr>
          <p:nvPr/>
        </p:nvCxnSpPr>
        <p:spPr>
          <a:xfrm>
            <a:off x="1923447" y="3841562"/>
            <a:ext cx="423513" cy="5358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3"/>
            <a:endCxn id="4" idx="1"/>
          </p:cNvCxnSpPr>
          <p:nvPr/>
        </p:nvCxnSpPr>
        <p:spPr>
          <a:xfrm flipV="1">
            <a:off x="1931468" y="4377368"/>
            <a:ext cx="415492" cy="5213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3"/>
            <a:endCxn id="10" idx="1"/>
          </p:cNvCxnSpPr>
          <p:nvPr/>
        </p:nvCxnSpPr>
        <p:spPr>
          <a:xfrm flipV="1">
            <a:off x="4079508" y="3830332"/>
            <a:ext cx="360947" cy="5470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3"/>
            <a:endCxn id="11" idx="1"/>
          </p:cNvCxnSpPr>
          <p:nvPr/>
        </p:nvCxnSpPr>
        <p:spPr>
          <a:xfrm>
            <a:off x="4079508" y="4377368"/>
            <a:ext cx="368969" cy="5101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075146" y="3624992"/>
            <a:ext cx="1488702" cy="4459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channel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629170" y="3766164"/>
            <a:ext cx="38501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5619545" y="3900918"/>
            <a:ext cx="38501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629620" y="3793436"/>
            <a:ext cx="38501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7619995" y="3928190"/>
            <a:ext cx="38501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63916" y="4643666"/>
            <a:ext cx="1488702" cy="4459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channel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617940" y="4784838"/>
            <a:ext cx="38501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>
            <a:off x="5608315" y="4919592"/>
            <a:ext cx="38501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18390" y="4812110"/>
            <a:ext cx="38501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7608765" y="4946864"/>
            <a:ext cx="38501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ular Callout 41"/>
          <p:cNvSpPr/>
          <p:nvPr/>
        </p:nvSpPr>
        <p:spPr>
          <a:xfrm>
            <a:off x="6736081" y="2312762"/>
            <a:ext cx="1934678" cy="895150"/>
          </a:xfrm>
          <a:prstGeom prst="wedgeRoundRectCallout">
            <a:avLst>
              <a:gd name="adj1" fmla="val -41279"/>
              <a:gd name="adj2" fmla="val 90794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Inter-process communication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01959" y="2760074"/>
            <a:ext cx="13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Handle race condition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63001" y="3433778"/>
            <a:ext cx="3477" cy="6566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06060" y="5557561"/>
            <a:ext cx="13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Handle race condition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4079020" y="4683677"/>
            <a:ext cx="488" cy="8738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71196"/>
            <a:ext cx="8601342" cy="6186804"/>
          </a:xfrm>
        </p:spPr>
        <p:txBody>
          <a:bodyPr>
            <a:normAutofit/>
          </a:bodyPr>
          <a:lstStyle/>
          <a:p>
            <a:r>
              <a:rPr lang="en-US" sz="2000" dirty="0"/>
              <a:t>Request threads generate requests to the queue</a:t>
            </a:r>
          </a:p>
          <a:p>
            <a:r>
              <a:rPr lang="en-US" sz="2000" dirty="0"/>
              <a:t>Worker threads pop requests, deliver them to the data server, collect histogram of </a:t>
            </a:r>
            <a:r>
              <a:rPr lang="en-US" sz="2000" dirty="0" smtClean="0"/>
              <a:t>response for each request type which happens to be a number between 0 - 99 (see  typical output in </a:t>
            </a:r>
            <a:r>
              <a:rPr lang="en-US" sz="2000" dirty="0" smtClean="0">
                <a:hlinkClick r:id="rId2" action="ppaction://hlinksldjump"/>
              </a:rPr>
              <a:t>backup</a:t>
            </a:r>
            <a:r>
              <a:rPr lang="en-US" sz="2000" dirty="0" smtClean="0"/>
              <a:t> slide)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Requests </a:t>
            </a:r>
            <a:r>
              <a:rPr lang="en-US" sz="2000" dirty="0"/>
              <a:t>are sent from 3 </a:t>
            </a:r>
            <a:r>
              <a:rPr lang="en-US" sz="2000" dirty="0" smtClean="0"/>
              <a:t>requestors</a:t>
            </a:r>
            <a:endParaRPr lang="en-US" sz="2000" dirty="0"/>
          </a:p>
          <a:p>
            <a:pPr lvl="1"/>
            <a:r>
              <a:rPr lang="en-US" sz="1800" dirty="0"/>
              <a:t>Use 3 request threads, each sends n requests and </a:t>
            </a:r>
            <a:r>
              <a:rPr lang="en-US" sz="1800" dirty="0" smtClean="0"/>
              <a:t>quits; </a:t>
            </a:r>
            <a:r>
              <a:rPr lang="en-US" sz="1800" dirty="0">
                <a:solidFill>
                  <a:srgbClr val="FF0000"/>
                </a:solidFill>
              </a:rPr>
              <a:t>handle race condition</a:t>
            </a:r>
            <a:r>
              <a:rPr lang="en-US" sz="1800" dirty="0" smtClean="0">
                <a:solidFill>
                  <a:srgbClr val="FF0000"/>
                </a:solidFill>
              </a:rPr>
              <a:t>!</a:t>
            </a:r>
            <a:endParaRPr lang="en-US" sz="1800" dirty="0"/>
          </a:p>
          <a:p>
            <a:r>
              <a:rPr lang="en-US" sz="2000" dirty="0"/>
              <a:t>Create w workers to process the 3n requests</a:t>
            </a:r>
          </a:p>
          <a:p>
            <a:pPr lvl="2"/>
            <a:r>
              <a:rPr lang="en-US" sz="1800" dirty="0"/>
              <a:t>Retrieve data from the buffer</a:t>
            </a:r>
          </a:p>
          <a:p>
            <a:pPr lvl="2"/>
            <a:r>
              <a:rPr lang="en-US" sz="1800" dirty="0"/>
              <a:t>Send the data to the server and receive response from the server, </a:t>
            </a:r>
            <a:r>
              <a:rPr lang="en-US" sz="1800" dirty="0">
                <a:solidFill>
                  <a:srgbClr val="FF0000"/>
                </a:solidFill>
              </a:rPr>
              <a:t>handle race condition!</a:t>
            </a:r>
            <a:endParaRPr lang="en-US" sz="1800" dirty="0"/>
          </a:p>
          <a:p>
            <a:pPr lvl="1"/>
            <a:r>
              <a:rPr lang="en-US" sz="1800" dirty="0" smtClean="0"/>
              <a:t>When </a:t>
            </a:r>
            <a:r>
              <a:rPr lang="en-US" sz="1800" dirty="0"/>
              <a:t>do workers quit? Additionally add w “quit” </a:t>
            </a:r>
            <a:r>
              <a:rPr lang="en-US" sz="1800" dirty="0" smtClean="0"/>
              <a:t>requests in the client once all requests are entered; a </a:t>
            </a:r>
            <a:r>
              <a:rPr lang="en-US" sz="1800" dirty="0"/>
              <a:t>worker </a:t>
            </a:r>
            <a:r>
              <a:rPr lang="en-US" sz="1800" dirty="0" smtClean="0"/>
              <a:t>thread quits </a:t>
            </a:r>
            <a:r>
              <a:rPr lang="en-US" sz="1800" dirty="0"/>
              <a:t>when seeing “quit”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671586" y="2112732"/>
            <a:ext cx="5316350" cy="1577302"/>
            <a:chOff x="1353953" y="1621844"/>
            <a:chExt cx="5316350" cy="1577302"/>
          </a:xfrm>
        </p:grpSpPr>
        <p:sp>
          <p:nvSpPr>
            <p:cNvPr id="4" name="Rectangle 3"/>
            <p:cNvSpPr/>
            <p:nvPr/>
          </p:nvSpPr>
          <p:spPr>
            <a:xfrm>
              <a:off x="3436218" y="2098294"/>
              <a:ext cx="1732548" cy="5871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Request queue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53953" y="1633074"/>
              <a:ext cx="1658752" cy="44596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Request thread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61974" y="2690249"/>
              <a:ext cx="1658752" cy="44596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Request thread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21657" y="2338926"/>
              <a:ext cx="461665" cy="45238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29713" y="1621844"/>
              <a:ext cx="1130963" cy="44596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37735" y="2679019"/>
              <a:ext cx="1132568" cy="44596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97417" y="2327696"/>
              <a:ext cx="461665" cy="45238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5721" y="2829814"/>
              <a:ext cx="1205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Safe buffer</a:t>
              </a:r>
            </a:p>
          </p:txBody>
        </p:sp>
        <p:cxnSp>
          <p:nvCxnSpPr>
            <p:cNvPr id="14" name="Elbow Connector 13"/>
            <p:cNvCxnSpPr>
              <a:stCxn id="5" idx="3"/>
              <a:endCxn id="4" idx="1"/>
            </p:cNvCxnSpPr>
            <p:nvPr/>
          </p:nvCxnSpPr>
          <p:spPr>
            <a:xfrm>
              <a:off x="3012705" y="1856059"/>
              <a:ext cx="423513" cy="53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6" idx="3"/>
              <a:endCxn id="4" idx="1"/>
            </p:cNvCxnSpPr>
            <p:nvPr/>
          </p:nvCxnSpPr>
          <p:spPr>
            <a:xfrm flipV="1">
              <a:off x="3020726" y="2391865"/>
              <a:ext cx="415492" cy="521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4" idx="3"/>
              <a:endCxn id="8" idx="1"/>
            </p:cNvCxnSpPr>
            <p:nvPr/>
          </p:nvCxnSpPr>
          <p:spPr>
            <a:xfrm flipV="1">
              <a:off x="5168766" y="1844829"/>
              <a:ext cx="360947" cy="5470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4" idx="3"/>
              <a:endCxn id="9" idx="1"/>
            </p:cNvCxnSpPr>
            <p:nvPr/>
          </p:nvCxnSpPr>
          <p:spPr>
            <a:xfrm>
              <a:off x="5168766" y="2391865"/>
              <a:ext cx="368969" cy="5101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dataserver.cpp</a:t>
            </a:r>
            <a:r>
              <a:rPr lang="en-US" dirty="0"/>
              <a:t>, </a:t>
            </a:r>
            <a:r>
              <a:rPr lang="en-US" dirty="0" err="1"/>
              <a:t>reqchannel.h</a:t>
            </a:r>
            <a:r>
              <a:rPr lang="en-US" dirty="0"/>
              <a:t>, and reqchannel.cpp are </a:t>
            </a:r>
            <a:r>
              <a:rPr lang="en-US" dirty="0" smtClean="0"/>
              <a:t>already done </a:t>
            </a:r>
            <a:r>
              <a:rPr lang="en-US" dirty="0"/>
              <a:t>for you</a:t>
            </a:r>
          </a:p>
          <a:p>
            <a:r>
              <a:rPr lang="en-US" u="sng" dirty="0"/>
              <a:t>Your </a:t>
            </a:r>
            <a:r>
              <a:rPr lang="en-US" u="sng" dirty="0" smtClean="0"/>
              <a:t>task</a:t>
            </a:r>
            <a:endParaRPr lang="en-US" dirty="0"/>
          </a:p>
          <a:p>
            <a:pPr lvl="1"/>
            <a:r>
              <a:rPr lang="en-US" dirty="0" smtClean="0"/>
              <a:t>Implement </a:t>
            </a:r>
            <a:r>
              <a:rPr lang="en-US" dirty="0"/>
              <a:t>safe buffer and </a:t>
            </a:r>
            <a:r>
              <a:rPr lang="en-US" dirty="0" smtClean="0"/>
              <a:t>client functions in accordance with the requirements published in </a:t>
            </a:r>
            <a:r>
              <a:rPr lang="en-US" dirty="0" smtClean="0"/>
              <a:t>MP6_handout.pdf available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Specifically, Modify </a:t>
            </a:r>
            <a:r>
              <a:rPr lang="en-US" dirty="0" err="1"/>
              <a:t>SafeBuffer.h</a:t>
            </a:r>
            <a:r>
              <a:rPr lang="en-US" dirty="0"/>
              <a:t>, SafeBuffer.cpp, and </a:t>
            </a:r>
            <a:r>
              <a:rPr lang="en-US" dirty="0" smtClean="0"/>
              <a:t>client_MP6.cpp</a:t>
            </a:r>
          </a:p>
          <a:p>
            <a:pPr lvl="1"/>
            <a:r>
              <a:rPr lang="en-US" dirty="0" smtClean="0"/>
              <a:t>In addition, write a report with three key sections:</a:t>
            </a:r>
          </a:p>
          <a:p>
            <a:pPr lvl="2"/>
            <a:r>
              <a:rPr lang="en-US" dirty="0" smtClean="0"/>
              <a:t>Describe your implementation</a:t>
            </a:r>
          </a:p>
          <a:p>
            <a:pPr lvl="2"/>
            <a:r>
              <a:rPr lang="en-US" dirty="0" smtClean="0"/>
              <a:t>Graph the runtime of your client program (execution time versus the number of worker threads)</a:t>
            </a:r>
          </a:p>
          <a:p>
            <a:pPr lvl="2"/>
            <a:r>
              <a:rPr lang="en-US" dirty="0" smtClean="0"/>
              <a:t>Commentary on your client program performance in context of the system you ran it 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MP6 – Tangibles of the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2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Bidirectional inter-process communication</a:t>
            </a:r>
          </a:p>
          <a:p>
            <a:r>
              <a:rPr lang="en-US" dirty="0"/>
              <a:t>Not a standard concept, implemented with two unidirectional pipes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dirty="0" err="1"/>
              <a:t>reqchannel.h</a:t>
            </a:r>
            <a:r>
              <a:rPr lang="en-US" dirty="0"/>
              <a:t> and reqchannel.cpp for detail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4320" y="2230271"/>
            <a:ext cx="8417083" cy="2153468"/>
            <a:chOff x="457200" y="4136073"/>
            <a:chExt cx="8417083" cy="2153468"/>
          </a:xfrm>
        </p:grpSpPr>
        <p:sp>
          <p:nvSpPr>
            <p:cNvPr id="5" name="Can 4"/>
            <p:cNvSpPr/>
            <p:nvPr/>
          </p:nvSpPr>
          <p:spPr>
            <a:xfrm rot="16200000">
              <a:off x="3600940" y="2044303"/>
              <a:ext cx="2153468" cy="6337007"/>
            </a:xfrm>
            <a:prstGeom prst="ca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an 5"/>
            <p:cNvSpPr/>
            <p:nvPr/>
          </p:nvSpPr>
          <p:spPr>
            <a:xfrm rot="16200000">
              <a:off x="4327591" y="1850215"/>
              <a:ext cx="700165" cy="5764144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n 6"/>
            <p:cNvSpPr/>
            <p:nvPr/>
          </p:nvSpPr>
          <p:spPr>
            <a:xfrm rot="16200000">
              <a:off x="4327591" y="2738883"/>
              <a:ext cx="700165" cy="576414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827721" y="4584635"/>
              <a:ext cx="2081146" cy="2953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 rot="10800000">
              <a:off x="3827721" y="5468886"/>
              <a:ext cx="2081146" cy="2953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04837" y="5459253"/>
              <a:ext cx="672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40499" y="4533240"/>
              <a:ext cx="672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04837" y="4499974"/>
              <a:ext cx="60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4740" y="5448620"/>
              <a:ext cx="60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457200" y="4659465"/>
              <a:ext cx="584791" cy="869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8289492" y="4670098"/>
              <a:ext cx="584791" cy="869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16" name="Straight Arrow Connector 15"/>
            <p:cNvCxnSpPr>
              <a:endCxn id="6" idx="1"/>
            </p:cNvCxnSpPr>
            <p:nvPr/>
          </p:nvCxnSpPr>
          <p:spPr>
            <a:xfrm flipV="1">
              <a:off x="1041991" y="4732287"/>
              <a:ext cx="753611" cy="35008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041989" y="5155193"/>
              <a:ext cx="708715" cy="44080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2"/>
            </p:cNvCxnSpPr>
            <p:nvPr/>
          </p:nvCxnSpPr>
          <p:spPr>
            <a:xfrm flipH="1" flipV="1">
              <a:off x="7559746" y="4659465"/>
              <a:ext cx="729746" cy="44536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2"/>
            </p:cNvCxnSpPr>
            <p:nvPr/>
          </p:nvCxnSpPr>
          <p:spPr>
            <a:xfrm flipH="1">
              <a:off x="7600686" y="5104832"/>
              <a:ext cx="688806" cy="52043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first need a single control channel</a:t>
            </a:r>
          </a:p>
          <a:p>
            <a:endParaRPr lang="en-US" dirty="0"/>
          </a:p>
          <a:p>
            <a:r>
              <a:rPr lang="en-US" dirty="0"/>
              <a:t>Then, we can create multiple data channels by sending new thread commands to control channel</a:t>
            </a:r>
          </a:p>
          <a:p>
            <a:pPr lvl="1"/>
            <a:r>
              <a:rPr lang="en-US" dirty="0"/>
              <a:t>One data channel per worker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Exchange message through data channel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client.cpp for detail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470" y="1272087"/>
            <a:ext cx="853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RequestChannel</a:t>
            </a:r>
            <a:r>
              <a:rPr lang="en-US" dirty="0"/>
              <a:t> *</a:t>
            </a:r>
            <a:r>
              <a:rPr lang="en-US" dirty="0" err="1"/>
              <a:t>chan</a:t>
            </a:r>
            <a:r>
              <a:rPr lang="en-US" dirty="0"/>
              <a:t> = new </a:t>
            </a:r>
            <a:r>
              <a:rPr lang="en-US" dirty="0" err="1"/>
              <a:t>RequestChannel</a:t>
            </a:r>
            <a:r>
              <a:rPr lang="en-US" dirty="0"/>
              <a:t>("control", </a:t>
            </a:r>
            <a:r>
              <a:rPr lang="en-US" dirty="0" err="1"/>
              <a:t>RequestChannel</a:t>
            </a:r>
            <a:r>
              <a:rPr lang="en-US" dirty="0"/>
              <a:t>::CLIENT_SIDE);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087" y="3144563"/>
            <a:ext cx="8751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std::string s = </a:t>
            </a:r>
            <a:r>
              <a:rPr lang="en-US" dirty="0" err="1"/>
              <a:t>chan</a:t>
            </a:r>
            <a:r>
              <a:rPr lang="en-US" dirty="0"/>
              <a:t>-&gt;</a:t>
            </a:r>
            <a:r>
              <a:rPr lang="en-US" dirty="0" err="1"/>
              <a:t>send_request</a:t>
            </a:r>
            <a:r>
              <a:rPr lang="en-US" dirty="0"/>
              <a:t>("</a:t>
            </a:r>
            <a:r>
              <a:rPr lang="en-US" dirty="0" err="1"/>
              <a:t>newthread</a:t>
            </a:r>
            <a:r>
              <a:rPr lang="en-US" dirty="0"/>
              <a:t>");</a:t>
            </a:r>
          </a:p>
          <a:p>
            <a:r>
              <a:rPr lang="en-US" dirty="0" err="1"/>
              <a:t>RequestChannel</a:t>
            </a:r>
            <a:r>
              <a:rPr lang="en-US" dirty="0"/>
              <a:t> *</a:t>
            </a:r>
            <a:r>
              <a:rPr lang="en-US" dirty="0" err="1"/>
              <a:t>workerChannel</a:t>
            </a:r>
            <a:r>
              <a:rPr lang="en-US" dirty="0"/>
              <a:t> = new </a:t>
            </a:r>
            <a:r>
              <a:rPr lang="en-US" dirty="0" err="1"/>
              <a:t>RequestChannel</a:t>
            </a:r>
            <a:r>
              <a:rPr lang="en-US" dirty="0"/>
              <a:t>(s, </a:t>
            </a:r>
            <a:r>
              <a:rPr lang="en-US" dirty="0" err="1"/>
              <a:t>RequestChannel</a:t>
            </a:r>
            <a:r>
              <a:rPr lang="en-US" dirty="0"/>
              <a:t>::CLIENT_SIDE);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6500" y="48473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1213" y="4562167"/>
            <a:ext cx="605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std::string response = </a:t>
            </a:r>
            <a:r>
              <a:rPr lang="en-US" dirty="0" err="1"/>
              <a:t>workerChannel</a:t>
            </a:r>
            <a:r>
              <a:rPr lang="en-US" dirty="0"/>
              <a:t>-&gt;</a:t>
            </a:r>
            <a:r>
              <a:rPr lang="en-US" dirty="0" err="1"/>
              <a:t>send_request</a:t>
            </a:r>
            <a:r>
              <a:rPr lang="en-US" dirty="0"/>
              <a:t>(request);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939280" y="4907280"/>
            <a:ext cx="1595120" cy="650240"/>
          </a:xfrm>
          <a:prstGeom prst="wedgeRoundRectCallout">
            <a:avLst>
              <a:gd name="adj1" fmla="val -72446"/>
              <a:gd name="adj2" fmla="val -55444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 from client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159760" y="4927600"/>
            <a:ext cx="2021840" cy="640080"/>
          </a:xfrm>
          <a:prstGeom prst="wedgeRoundRectCallout">
            <a:avLst>
              <a:gd name="adj1" fmla="val -79452"/>
              <a:gd name="adj2" fmla="val -59729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 from data server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safe</a:t>
            </a:r>
          </a:p>
          <a:p>
            <a:pPr lvl="1"/>
            <a:r>
              <a:rPr lang="en-US" dirty="0"/>
              <a:t>Multiple threads can work on the buffer</a:t>
            </a:r>
          </a:p>
          <a:p>
            <a:pPr lvl="1"/>
            <a:r>
              <a:rPr lang="en-US" dirty="0"/>
              <a:t>Use a lock to control concurrency</a:t>
            </a:r>
          </a:p>
          <a:p>
            <a:pPr lvl="1"/>
            <a:r>
              <a:rPr lang="en-US" dirty="0"/>
              <a:t>Only one thread can work on the queue at a time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Buffer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2151" y="2877943"/>
            <a:ext cx="3771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SafeBuffer</a:t>
            </a:r>
            <a:r>
              <a:rPr lang="en-US" sz="2400" dirty="0"/>
              <a:t>::</a:t>
            </a:r>
            <a:r>
              <a:rPr lang="en-US" sz="2400" dirty="0" err="1" smtClean="0"/>
              <a:t>push_back</a:t>
            </a:r>
            <a:r>
              <a:rPr lang="en-US" sz="2400" dirty="0" smtClean="0"/>
              <a:t>(data</a:t>
            </a:r>
            <a:r>
              <a:rPr lang="en-US" sz="2400" dirty="0"/>
              <a:t>) {</a:t>
            </a:r>
          </a:p>
          <a:p>
            <a:r>
              <a:rPr lang="en-US" sz="2400" dirty="0"/>
              <a:t>    lock</a:t>
            </a:r>
          </a:p>
          <a:p>
            <a:r>
              <a:rPr lang="en-US" sz="2400" dirty="0"/>
              <a:t>    </a:t>
            </a:r>
            <a:r>
              <a:rPr lang="en-US" sz="2400" dirty="0" err="1" smtClean="0"/>
              <a:t>Q.push_back</a:t>
            </a:r>
            <a:r>
              <a:rPr lang="en-US" sz="2400" dirty="0" smtClean="0"/>
              <a:t>(data</a:t>
            </a:r>
            <a:r>
              <a:rPr lang="en-US" sz="2400" dirty="0"/>
              <a:t>);</a:t>
            </a:r>
          </a:p>
          <a:p>
            <a:r>
              <a:rPr lang="en-US" sz="2400" dirty="0"/>
              <a:t>    unlock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3649" y="2857087"/>
            <a:ext cx="35799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SafeBuffer</a:t>
            </a:r>
            <a:r>
              <a:rPr lang="en-US" sz="2400" dirty="0" smtClean="0"/>
              <a:t>::</a:t>
            </a:r>
            <a:r>
              <a:rPr lang="en-US" sz="2400" dirty="0" err="1" smtClean="0"/>
              <a:t>retrieve_front</a:t>
            </a:r>
            <a:r>
              <a:rPr lang="en-US" sz="2400" dirty="0" smtClean="0"/>
              <a:t>() </a:t>
            </a:r>
            <a:r>
              <a:rPr lang="en-US" sz="2400" dirty="0"/>
              <a:t>{</a:t>
            </a:r>
          </a:p>
          <a:p>
            <a:r>
              <a:rPr lang="en-US" sz="2400" dirty="0"/>
              <a:t>    lock</a:t>
            </a:r>
          </a:p>
          <a:p>
            <a:r>
              <a:rPr lang="en-US" sz="2400" dirty="0" smtClean="0"/>
              <a:t>    data = </a:t>
            </a:r>
            <a:r>
              <a:rPr lang="en-US" sz="2400" dirty="0" err="1" smtClean="0"/>
              <a:t>Q.front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Q.pop_front</a:t>
            </a:r>
            <a:r>
              <a:rPr lang="en-US" sz="2400" dirty="0" smtClean="0"/>
              <a:t>();</a:t>
            </a:r>
            <a:endParaRPr lang="en-US" sz="2400" dirty="0"/>
          </a:p>
          <a:p>
            <a:r>
              <a:rPr lang="en-US" sz="2400" dirty="0"/>
              <a:t>    unlock</a:t>
            </a:r>
          </a:p>
          <a:p>
            <a:r>
              <a:rPr lang="en-US" sz="2400" dirty="0"/>
              <a:t>    return data;</a:t>
            </a:r>
          </a:p>
          <a:p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 the </a:t>
            </a:r>
            <a:r>
              <a:rPr lang="en-US" dirty="0" smtClean="0"/>
              <a:t>resource </a:t>
            </a:r>
            <a:r>
              <a:rPr lang="en-US" dirty="0"/>
              <a:t>shared by multiple threads with a </a:t>
            </a:r>
            <a:r>
              <a:rPr lang="en-US" dirty="0" err="1"/>
              <a:t>mutex</a:t>
            </a:r>
            <a:r>
              <a:rPr lang="en-US" dirty="0"/>
              <a:t> lock.</a:t>
            </a:r>
          </a:p>
          <a:p>
            <a:pPr lvl="1"/>
            <a:r>
              <a:rPr lang="en-US" dirty="0"/>
              <a:t>E.g. if x++ is shared by two threads, then</a:t>
            </a:r>
          </a:p>
          <a:p>
            <a:pPr marL="685800" lvl="2" indent="0">
              <a:buNone/>
            </a:pPr>
            <a:r>
              <a:rPr lang="en-US" dirty="0" err="1"/>
              <a:t>pthread_mutex_lock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x++</a:t>
            </a:r>
          </a:p>
          <a:p>
            <a:pPr marL="685800" lvl="2" indent="0">
              <a:buNone/>
            </a:pPr>
            <a:r>
              <a:rPr lang="en-US" dirty="0" err="1"/>
              <a:t>pthread_mutex_unlock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3000" dirty="0" err="1"/>
              <a:t>pthread_mutex_init</a:t>
            </a:r>
            <a:r>
              <a:rPr lang="en-US" sz="3000" dirty="0"/>
              <a:t>() and </a:t>
            </a:r>
            <a:r>
              <a:rPr lang="en-US" sz="3000" dirty="0" err="1"/>
              <a:t>pthread_mutex_destroy</a:t>
            </a:r>
            <a:r>
              <a:rPr lang="en-US" sz="3000" dirty="0"/>
              <a:t>() is also necessary.</a:t>
            </a:r>
          </a:p>
          <a:p>
            <a:r>
              <a:rPr lang="en-US" dirty="0">
                <a:hlinkClick r:id="rId2"/>
              </a:rPr>
              <a:t>For more details and examples: http://www.thegeekstuff.com/2012/05/c-mutex-examples/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Buffer</a:t>
            </a:r>
          </a:p>
        </p:txBody>
      </p:sp>
    </p:spTree>
    <p:extLst>
      <p:ext uri="{BB962C8B-B14F-4D97-AF65-F5344CB8AC3E}">
        <p14:creationId xmlns:p14="http://schemas.microsoft.com/office/powerpoint/2010/main" val="178515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5128" y="2982318"/>
            <a:ext cx="8785209" cy="736600"/>
          </a:xfrm>
        </p:spPr>
        <p:txBody>
          <a:bodyPr/>
          <a:lstStyle/>
          <a:p>
            <a:pPr algn="ctr"/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38998" y="2315911"/>
            <a:ext cx="505337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BACKUP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58720836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76A1045-6D75-4005-A32B-A44110F036A8}" vid="{479D1BC2-C132-4C3E-9BA9-E1DF2DA89A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6419</TotalTime>
  <Words>582</Words>
  <Application>Microsoft Office PowerPoint</Application>
  <PresentationFormat>On-screen Show (4:3)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宋体</vt:lpstr>
      <vt:lpstr>Arial</vt:lpstr>
      <vt:lpstr>Calibri</vt:lpstr>
      <vt:lpstr>Theme1</vt:lpstr>
      <vt:lpstr>CSCE 313 MP6 Unix Threads</vt:lpstr>
      <vt:lpstr>MP6 – Big Picture</vt:lpstr>
      <vt:lpstr>Client</vt:lpstr>
      <vt:lpstr>MP6 – Tangibles of the Assignment</vt:lpstr>
      <vt:lpstr>Channel</vt:lpstr>
      <vt:lpstr>Channel</vt:lpstr>
      <vt:lpstr>Safe Buffer</vt:lpstr>
      <vt:lpstr>Safe Buffer</vt:lpstr>
      <vt:lpstr>BACKUP</vt:lpstr>
      <vt:lpstr>Typical output from running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LAB1: Machine Problem 1</dc:title>
  <dc:creator>张韦</dc:creator>
  <cp:lastModifiedBy>Tyagi, Aakash</cp:lastModifiedBy>
  <cp:revision>383</cp:revision>
  <cp:lastPrinted>2017-03-24T21:50:57Z</cp:lastPrinted>
  <dcterms:created xsi:type="dcterms:W3CDTF">2014-09-07T15:17:58Z</dcterms:created>
  <dcterms:modified xsi:type="dcterms:W3CDTF">2017-03-30T21:38:21Z</dcterms:modified>
</cp:coreProperties>
</file>