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sldIdLst>
    <p:sldId id="256" r:id="rId2"/>
    <p:sldId id="257" r:id="rId3"/>
    <p:sldId id="258" r:id="rId4"/>
    <p:sldId id="289" r:id="rId5"/>
    <p:sldId id="259" r:id="rId6"/>
    <p:sldId id="260" r:id="rId7"/>
    <p:sldId id="261" r:id="rId8"/>
    <p:sldId id="262" r:id="rId9"/>
    <p:sldId id="267" r:id="rId10"/>
    <p:sldId id="263" r:id="rId11"/>
    <p:sldId id="264" r:id="rId12"/>
    <p:sldId id="266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78" r:id="rId25"/>
    <p:sldId id="280" r:id="rId26"/>
    <p:sldId id="281" r:id="rId27"/>
    <p:sldId id="282" r:id="rId28"/>
    <p:sldId id="283" r:id="rId29"/>
    <p:sldId id="284" r:id="rId30"/>
    <p:sldId id="286" r:id="rId31"/>
    <p:sldId id="285" r:id="rId32"/>
    <p:sldId id="288" r:id="rId33"/>
    <p:sldId id="287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74" d="100"/>
          <a:sy n="74" d="100"/>
        </p:scale>
        <p:origin x="78" y="16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6211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212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675D3B-0BC4-46FE-A752-50EFA28715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7896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706E65-9A81-4D1E-B258-6639FE2E73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5963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5849CE-88CA-49F2-A382-DBE443ABC6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7563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A63691-B42B-4F02-ADFD-4C394EAD4A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1735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F4687F-B1B5-4C65-BF61-B5058D7FA2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122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38D5AF-A3B3-4E50-B342-48F69032DB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6075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B16385-7E58-4D6B-9665-8945200592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0236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DBC10A-B4DE-400C-95CD-8A55BCC4EB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5936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91A5D9-3635-4293-90B4-CF3EE5A05E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7974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69985F-E95C-4CCB-AAE3-4FA0EEF2EB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2128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15FB31-9F9C-4D48-90AB-E89594FEF7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4646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89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90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91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T0" fmla="*/ 116 w 43195"/>
                  <a:gd name="T1" fmla="*/ 0 h 43200"/>
                  <a:gd name="T2" fmla="*/ 0 w 43195"/>
                  <a:gd name="T3" fmla="*/ 123 h 43200"/>
                  <a:gd name="T4" fmla="*/ 119 w 43195"/>
                  <a:gd name="T5" fmla="*/ 12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185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8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8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5D115DF-BCE8-4052-AECB-F9D9A725D53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3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Overview of Database Systems</a:t>
            </a:r>
          </a:p>
        </p:txBody>
      </p:sp>
      <p:sp>
        <p:nvSpPr>
          <p:cNvPr id="30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CPSC 315 – Programming Studio</a:t>
            </a:r>
          </a:p>
          <a:p>
            <a:pPr eaLnBrk="1" hangingPunct="1"/>
            <a:r>
              <a:rPr lang="en-US" altLang="en-US" dirty="0" smtClean="0"/>
              <a:t>Spring </a:t>
            </a:r>
            <a:r>
              <a:rPr lang="en-US" altLang="en-US" dirty="0" smtClean="0"/>
              <a:t>2017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Project 1, Lecture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Entity Sets and Attributes</a:t>
            </a: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3276600" y="3200400"/>
            <a:ext cx="17526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/>
              <a:t>Senator</a:t>
            </a:r>
          </a:p>
        </p:txBody>
      </p:sp>
      <p:sp>
        <p:nvSpPr>
          <p:cNvPr id="12292" name="Oval 8"/>
          <p:cNvSpPr>
            <a:spLocks noChangeArrowheads="1"/>
          </p:cNvSpPr>
          <p:nvPr/>
        </p:nvSpPr>
        <p:spPr bwMode="auto">
          <a:xfrm>
            <a:off x="1066800" y="1600200"/>
            <a:ext cx="1524000" cy="914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/>
              <a:t>Name</a:t>
            </a:r>
          </a:p>
        </p:txBody>
      </p:sp>
      <p:sp>
        <p:nvSpPr>
          <p:cNvPr id="12293" name="Oval 10"/>
          <p:cNvSpPr>
            <a:spLocks noChangeArrowheads="1"/>
          </p:cNvSpPr>
          <p:nvPr/>
        </p:nvSpPr>
        <p:spPr bwMode="auto">
          <a:xfrm>
            <a:off x="990600" y="4343400"/>
            <a:ext cx="1524000" cy="914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/>
              <a:t>State</a:t>
            </a:r>
          </a:p>
        </p:txBody>
      </p:sp>
      <p:sp>
        <p:nvSpPr>
          <p:cNvPr id="12294" name="Oval 11"/>
          <p:cNvSpPr>
            <a:spLocks noChangeArrowheads="1"/>
          </p:cNvSpPr>
          <p:nvPr/>
        </p:nvSpPr>
        <p:spPr bwMode="auto">
          <a:xfrm>
            <a:off x="990600" y="2971800"/>
            <a:ext cx="1524000" cy="914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/>
              <a:t>Party</a:t>
            </a:r>
          </a:p>
        </p:txBody>
      </p:sp>
      <p:sp>
        <p:nvSpPr>
          <p:cNvPr id="12295" name="Oval 12"/>
          <p:cNvSpPr>
            <a:spLocks noChangeArrowheads="1"/>
          </p:cNvSpPr>
          <p:nvPr/>
        </p:nvSpPr>
        <p:spPr bwMode="auto">
          <a:xfrm>
            <a:off x="914400" y="5562600"/>
            <a:ext cx="1524000" cy="914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/>
              <a:t>Years</a:t>
            </a:r>
          </a:p>
        </p:txBody>
      </p:sp>
      <p:sp>
        <p:nvSpPr>
          <p:cNvPr id="12296" name="Line 13"/>
          <p:cNvSpPr>
            <a:spLocks noChangeShapeType="1"/>
          </p:cNvSpPr>
          <p:nvPr/>
        </p:nvSpPr>
        <p:spPr bwMode="auto">
          <a:xfrm>
            <a:off x="2514600" y="22860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7" name="Line 14"/>
          <p:cNvSpPr>
            <a:spLocks noChangeShapeType="1"/>
          </p:cNvSpPr>
          <p:nvPr/>
        </p:nvSpPr>
        <p:spPr bwMode="auto">
          <a:xfrm>
            <a:off x="2514600" y="34290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8" name="Line 15"/>
          <p:cNvSpPr>
            <a:spLocks noChangeShapeType="1"/>
          </p:cNvSpPr>
          <p:nvPr/>
        </p:nvSpPr>
        <p:spPr bwMode="auto">
          <a:xfrm flipV="1">
            <a:off x="2514600" y="39624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9" name="Line 16"/>
          <p:cNvSpPr>
            <a:spLocks noChangeShapeType="1"/>
          </p:cNvSpPr>
          <p:nvPr/>
        </p:nvSpPr>
        <p:spPr bwMode="auto">
          <a:xfrm flipV="1">
            <a:off x="2438400" y="4267200"/>
            <a:ext cx="12954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00" name="Oval 17"/>
          <p:cNvSpPr>
            <a:spLocks noChangeArrowheads="1"/>
          </p:cNvSpPr>
          <p:nvPr/>
        </p:nvSpPr>
        <p:spPr bwMode="auto">
          <a:xfrm>
            <a:off x="5257800" y="5181600"/>
            <a:ext cx="1524000" cy="914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/>
              <a:t>Name</a:t>
            </a:r>
          </a:p>
        </p:txBody>
      </p:sp>
      <p:sp>
        <p:nvSpPr>
          <p:cNvPr id="12301" name="Oval 18"/>
          <p:cNvSpPr>
            <a:spLocks noChangeArrowheads="1"/>
          </p:cNvSpPr>
          <p:nvPr/>
        </p:nvSpPr>
        <p:spPr bwMode="auto">
          <a:xfrm>
            <a:off x="7162800" y="5105400"/>
            <a:ext cx="1524000" cy="914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/>
              <a:t>Text</a:t>
            </a:r>
          </a:p>
        </p:txBody>
      </p:sp>
      <p:sp>
        <p:nvSpPr>
          <p:cNvPr id="12302" name="Rectangle 19"/>
          <p:cNvSpPr>
            <a:spLocks noChangeArrowheads="1"/>
          </p:cNvSpPr>
          <p:nvPr/>
        </p:nvSpPr>
        <p:spPr bwMode="auto">
          <a:xfrm>
            <a:off x="5867400" y="3352800"/>
            <a:ext cx="17526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/>
              <a:t>Bill</a:t>
            </a:r>
          </a:p>
        </p:txBody>
      </p:sp>
      <p:sp>
        <p:nvSpPr>
          <p:cNvPr id="12303" name="Line 20"/>
          <p:cNvSpPr>
            <a:spLocks noChangeShapeType="1"/>
          </p:cNvSpPr>
          <p:nvPr/>
        </p:nvSpPr>
        <p:spPr bwMode="auto">
          <a:xfrm flipH="1">
            <a:off x="5943600" y="44196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04" name="Line 21"/>
          <p:cNvSpPr>
            <a:spLocks noChangeShapeType="1"/>
          </p:cNvSpPr>
          <p:nvPr/>
        </p:nvSpPr>
        <p:spPr bwMode="auto">
          <a:xfrm>
            <a:off x="7239000" y="4419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Relationships</a:t>
            </a:r>
          </a:p>
        </p:txBody>
      </p:sp>
      <p:sp>
        <p:nvSpPr>
          <p:cNvPr id="133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Connect two or more entity sets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2286000" y="3200400"/>
            <a:ext cx="1139825" cy="622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Senator</a:t>
            </a:r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762000" y="2438400"/>
            <a:ext cx="990600" cy="533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Name</a:t>
            </a:r>
          </a:p>
        </p:txBody>
      </p:sp>
      <p:sp>
        <p:nvSpPr>
          <p:cNvPr id="13318" name="Oval 6"/>
          <p:cNvSpPr>
            <a:spLocks noChangeArrowheads="1"/>
          </p:cNvSpPr>
          <p:nvPr/>
        </p:nvSpPr>
        <p:spPr bwMode="auto">
          <a:xfrm>
            <a:off x="762000" y="3810000"/>
            <a:ext cx="990600" cy="533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State</a:t>
            </a:r>
          </a:p>
        </p:txBody>
      </p:sp>
      <p:sp>
        <p:nvSpPr>
          <p:cNvPr id="13319" name="Oval 7"/>
          <p:cNvSpPr>
            <a:spLocks noChangeArrowheads="1"/>
          </p:cNvSpPr>
          <p:nvPr/>
        </p:nvSpPr>
        <p:spPr bwMode="auto">
          <a:xfrm>
            <a:off x="762000" y="3124200"/>
            <a:ext cx="990600" cy="533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Party</a:t>
            </a:r>
          </a:p>
        </p:txBody>
      </p:sp>
      <p:sp>
        <p:nvSpPr>
          <p:cNvPr id="13320" name="Oval 8"/>
          <p:cNvSpPr>
            <a:spLocks noChangeArrowheads="1"/>
          </p:cNvSpPr>
          <p:nvPr/>
        </p:nvSpPr>
        <p:spPr bwMode="auto">
          <a:xfrm>
            <a:off x="762000" y="4495800"/>
            <a:ext cx="990600" cy="533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Years</a:t>
            </a:r>
          </a:p>
        </p:txBody>
      </p:sp>
      <p:sp>
        <p:nvSpPr>
          <p:cNvPr id="13321" name="Line 9"/>
          <p:cNvSpPr>
            <a:spLocks noChangeShapeType="1"/>
          </p:cNvSpPr>
          <p:nvPr/>
        </p:nvSpPr>
        <p:spPr bwMode="auto">
          <a:xfrm>
            <a:off x="1752600" y="2667000"/>
            <a:ext cx="69373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22" name="Line 10"/>
          <p:cNvSpPr>
            <a:spLocks noChangeShapeType="1"/>
          </p:cNvSpPr>
          <p:nvPr/>
        </p:nvSpPr>
        <p:spPr bwMode="auto">
          <a:xfrm>
            <a:off x="1752600" y="3429000"/>
            <a:ext cx="533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23" name="Line 11"/>
          <p:cNvSpPr>
            <a:spLocks noChangeShapeType="1"/>
          </p:cNvSpPr>
          <p:nvPr/>
        </p:nvSpPr>
        <p:spPr bwMode="auto">
          <a:xfrm flipV="1">
            <a:off x="1752600" y="3581400"/>
            <a:ext cx="544513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24" name="Line 12"/>
          <p:cNvSpPr>
            <a:spLocks noChangeShapeType="1"/>
          </p:cNvSpPr>
          <p:nvPr/>
        </p:nvSpPr>
        <p:spPr bwMode="auto">
          <a:xfrm flipV="1">
            <a:off x="1752600" y="3810000"/>
            <a:ext cx="841375" cy="977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25" name="Oval 13"/>
          <p:cNvSpPr>
            <a:spLocks noChangeArrowheads="1"/>
          </p:cNvSpPr>
          <p:nvPr/>
        </p:nvSpPr>
        <p:spPr bwMode="auto">
          <a:xfrm>
            <a:off x="3581400" y="6096000"/>
            <a:ext cx="990600" cy="533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Name</a:t>
            </a:r>
          </a:p>
        </p:txBody>
      </p:sp>
      <p:sp>
        <p:nvSpPr>
          <p:cNvPr id="13326" name="Oval 14"/>
          <p:cNvSpPr>
            <a:spLocks noChangeArrowheads="1"/>
          </p:cNvSpPr>
          <p:nvPr/>
        </p:nvSpPr>
        <p:spPr bwMode="auto">
          <a:xfrm>
            <a:off x="5257800" y="6096000"/>
            <a:ext cx="990600" cy="533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Text</a:t>
            </a:r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4267200" y="5029200"/>
            <a:ext cx="1139825" cy="622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Bill</a:t>
            </a:r>
          </a:p>
        </p:txBody>
      </p:sp>
      <p:sp>
        <p:nvSpPr>
          <p:cNvPr id="13328" name="Line 16"/>
          <p:cNvSpPr>
            <a:spLocks noChangeShapeType="1"/>
          </p:cNvSpPr>
          <p:nvPr/>
        </p:nvSpPr>
        <p:spPr bwMode="auto">
          <a:xfrm flipH="1">
            <a:off x="4114800" y="5638800"/>
            <a:ext cx="4000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29" name="Line 17"/>
          <p:cNvSpPr>
            <a:spLocks noChangeShapeType="1"/>
          </p:cNvSpPr>
          <p:nvPr/>
        </p:nvSpPr>
        <p:spPr bwMode="auto">
          <a:xfrm>
            <a:off x="5257800" y="5638800"/>
            <a:ext cx="446088" cy="476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30" name="AutoShape 18"/>
          <p:cNvSpPr>
            <a:spLocks noChangeArrowheads="1"/>
          </p:cNvSpPr>
          <p:nvPr/>
        </p:nvSpPr>
        <p:spPr bwMode="auto">
          <a:xfrm>
            <a:off x="2819400" y="4343400"/>
            <a:ext cx="1219200" cy="838200"/>
          </a:xfrm>
          <a:prstGeom prst="flowChartDecision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Sponsored</a:t>
            </a:r>
          </a:p>
        </p:txBody>
      </p:sp>
      <p:sp>
        <p:nvSpPr>
          <p:cNvPr id="13331" name="Line 20"/>
          <p:cNvSpPr>
            <a:spLocks noChangeShapeType="1"/>
          </p:cNvSpPr>
          <p:nvPr/>
        </p:nvSpPr>
        <p:spPr bwMode="auto">
          <a:xfrm>
            <a:off x="3048000" y="38100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32" name="Line 21"/>
          <p:cNvSpPr>
            <a:spLocks noChangeShapeType="1"/>
          </p:cNvSpPr>
          <p:nvPr/>
        </p:nvSpPr>
        <p:spPr bwMode="auto">
          <a:xfrm>
            <a:off x="3733800" y="49530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33" name="Oval 22"/>
          <p:cNvSpPr>
            <a:spLocks noChangeArrowheads="1"/>
          </p:cNvSpPr>
          <p:nvPr/>
        </p:nvSpPr>
        <p:spPr bwMode="auto">
          <a:xfrm>
            <a:off x="7696200" y="4343400"/>
            <a:ext cx="990600" cy="533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Name</a:t>
            </a:r>
          </a:p>
        </p:txBody>
      </p:sp>
      <p:sp>
        <p:nvSpPr>
          <p:cNvPr id="13334" name="Oval 23"/>
          <p:cNvSpPr>
            <a:spLocks noChangeArrowheads="1"/>
          </p:cNvSpPr>
          <p:nvPr/>
        </p:nvSpPr>
        <p:spPr bwMode="auto">
          <a:xfrm>
            <a:off x="7620000" y="3124200"/>
            <a:ext cx="1143000" cy="685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Organization</a:t>
            </a:r>
          </a:p>
        </p:txBody>
      </p:sp>
      <p:sp>
        <p:nvSpPr>
          <p:cNvPr id="13335" name="Rectangle 24"/>
          <p:cNvSpPr>
            <a:spLocks noChangeArrowheads="1"/>
          </p:cNvSpPr>
          <p:nvPr/>
        </p:nvSpPr>
        <p:spPr bwMode="auto">
          <a:xfrm>
            <a:off x="6172200" y="3733800"/>
            <a:ext cx="1139825" cy="622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Lobbyist</a:t>
            </a:r>
          </a:p>
        </p:txBody>
      </p:sp>
      <p:sp>
        <p:nvSpPr>
          <p:cNvPr id="13336" name="Line 25"/>
          <p:cNvSpPr>
            <a:spLocks noChangeShapeType="1"/>
          </p:cNvSpPr>
          <p:nvPr/>
        </p:nvSpPr>
        <p:spPr bwMode="auto">
          <a:xfrm flipH="1">
            <a:off x="7315200" y="35814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37" name="Line 26"/>
          <p:cNvSpPr>
            <a:spLocks noChangeShapeType="1"/>
          </p:cNvSpPr>
          <p:nvPr/>
        </p:nvSpPr>
        <p:spPr bwMode="auto">
          <a:xfrm>
            <a:off x="7315200" y="4267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38" name="AutoShape 27"/>
          <p:cNvSpPr>
            <a:spLocks noChangeArrowheads="1"/>
          </p:cNvSpPr>
          <p:nvPr/>
        </p:nvSpPr>
        <p:spPr bwMode="auto">
          <a:xfrm>
            <a:off x="5943600" y="4648200"/>
            <a:ext cx="1295400" cy="914400"/>
          </a:xfrm>
          <a:prstGeom prst="flowChartDecision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Wrote</a:t>
            </a:r>
          </a:p>
        </p:txBody>
      </p:sp>
      <p:sp>
        <p:nvSpPr>
          <p:cNvPr id="13339" name="Line 28"/>
          <p:cNvSpPr>
            <a:spLocks noChangeShapeType="1"/>
          </p:cNvSpPr>
          <p:nvPr/>
        </p:nvSpPr>
        <p:spPr bwMode="auto">
          <a:xfrm flipV="1">
            <a:off x="5410200" y="5334000"/>
            <a:ext cx="838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40" name="Line 29"/>
          <p:cNvSpPr>
            <a:spLocks noChangeShapeType="1"/>
          </p:cNvSpPr>
          <p:nvPr/>
        </p:nvSpPr>
        <p:spPr bwMode="auto">
          <a:xfrm flipV="1">
            <a:off x="6858000" y="4343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41" name="AutoShape 30"/>
          <p:cNvSpPr>
            <a:spLocks noChangeArrowheads="1"/>
          </p:cNvSpPr>
          <p:nvPr/>
        </p:nvSpPr>
        <p:spPr bwMode="auto">
          <a:xfrm>
            <a:off x="4343400" y="2819400"/>
            <a:ext cx="1295400" cy="914400"/>
          </a:xfrm>
          <a:prstGeom prst="flowChartDecision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Contributed</a:t>
            </a:r>
          </a:p>
        </p:txBody>
      </p:sp>
      <p:sp>
        <p:nvSpPr>
          <p:cNvPr id="13342" name="Line 31"/>
          <p:cNvSpPr>
            <a:spLocks noChangeShapeType="1"/>
          </p:cNvSpPr>
          <p:nvPr/>
        </p:nvSpPr>
        <p:spPr bwMode="auto">
          <a:xfrm flipH="1">
            <a:off x="3429000" y="3276600"/>
            <a:ext cx="914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43" name="Line 32"/>
          <p:cNvSpPr>
            <a:spLocks noChangeShapeType="1"/>
          </p:cNvSpPr>
          <p:nvPr/>
        </p:nvSpPr>
        <p:spPr bwMode="auto">
          <a:xfrm>
            <a:off x="5410200" y="34290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Values of Relationships</a:t>
            </a:r>
          </a:p>
        </p:txBody>
      </p:sp>
      <p:sp>
        <p:nvSpPr>
          <p:cNvPr id="143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“value” of an entity set is the entities it contains</a:t>
            </a:r>
          </a:p>
          <a:p>
            <a:pPr eaLnBrk="1" hangingPunct="1"/>
            <a:r>
              <a:rPr lang="en-US" altLang="en-US" smtClean="0"/>
              <a:t>The “value” of a relationship is a list of currently related entities (one from each entity set)</a:t>
            </a:r>
          </a:p>
        </p:txBody>
      </p:sp>
      <p:graphicFrame>
        <p:nvGraphicFramePr>
          <p:cNvPr id="15382" name="Group 22"/>
          <p:cNvGraphicFramePr>
            <a:graphicFrameLocks noGrp="1"/>
          </p:cNvGraphicFramePr>
          <p:nvPr/>
        </p:nvGraphicFramePr>
        <p:xfrm>
          <a:off x="1676400" y="4495800"/>
          <a:ext cx="5181600" cy="2073276"/>
        </p:xfrm>
        <a:graphic>
          <a:graphicData uri="http://schemas.openxmlformats.org/drawingml/2006/table">
            <a:tbl>
              <a:tblPr/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Senator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Bill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Smith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Tax Bill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Smith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Defense Bill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Jones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Tax Bill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Multi-Way Relationships</a:t>
            </a:r>
          </a:p>
        </p:txBody>
      </p:sp>
      <p:sp>
        <p:nvSpPr>
          <p:cNvPr id="153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E.g. Lobbyist lobbied Senator about Bill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2286000" y="3200400"/>
            <a:ext cx="1139825" cy="622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Senator</a:t>
            </a:r>
          </a:p>
        </p:txBody>
      </p:sp>
      <p:sp>
        <p:nvSpPr>
          <p:cNvPr id="15365" name="Oval 5"/>
          <p:cNvSpPr>
            <a:spLocks noChangeArrowheads="1"/>
          </p:cNvSpPr>
          <p:nvPr/>
        </p:nvSpPr>
        <p:spPr bwMode="auto">
          <a:xfrm>
            <a:off x="762000" y="2438400"/>
            <a:ext cx="990600" cy="533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Name</a:t>
            </a:r>
          </a:p>
        </p:txBody>
      </p:sp>
      <p:sp>
        <p:nvSpPr>
          <p:cNvPr id="15366" name="Oval 6"/>
          <p:cNvSpPr>
            <a:spLocks noChangeArrowheads="1"/>
          </p:cNvSpPr>
          <p:nvPr/>
        </p:nvSpPr>
        <p:spPr bwMode="auto">
          <a:xfrm>
            <a:off x="762000" y="3810000"/>
            <a:ext cx="990600" cy="533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State</a:t>
            </a:r>
          </a:p>
        </p:txBody>
      </p:sp>
      <p:sp>
        <p:nvSpPr>
          <p:cNvPr id="15367" name="Oval 7"/>
          <p:cNvSpPr>
            <a:spLocks noChangeArrowheads="1"/>
          </p:cNvSpPr>
          <p:nvPr/>
        </p:nvSpPr>
        <p:spPr bwMode="auto">
          <a:xfrm>
            <a:off x="762000" y="3124200"/>
            <a:ext cx="990600" cy="533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Party</a:t>
            </a:r>
          </a:p>
        </p:txBody>
      </p:sp>
      <p:sp>
        <p:nvSpPr>
          <p:cNvPr id="15368" name="Oval 8"/>
          <p:cNvSpPr>
            <a:spLocks noChangeArrowheads="1"/>
          </p:cNvSpPr>
          <p:nvPr/>
        </p:nvSpPr>
        <p:spPr bwMode="auto">
          <a:xfrm>
            <a:off x="762000" y="4495800"/>
            <a:ext cx="990600" cy="533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Years</a:t>
            </a:r>
          </a:p>
        </p:txBody>
      </p:sp>
      <p:sp>
        <p:nvSpPr>
          <p:cNvPr id="15369" name="Line 9"/>
          <p:cNvSpPr>
            <a:spLocks noChangeShapeType="1"/>
          </p:cNvSpPr>
          <p:nvPr/>
        </p:nvSpPr>
        <p:spPr bwMode="auto">
          <a:xfrm>
            <a:off x="1752600" y="2667000"/>
            <a:ext cx="69373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>
            <a:off x="1752600" y="3429000"/>
            <a:ext cx="533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 flipV="1">
            <a:off x="1752600" y="3581400"/>
            <a:ext cx="544513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2" name="Line 12"/>
          <p:cNvSpPr>
            <a:spLocks noChangeShapeType="1"/>
          </p:cNvSpPr>
          <p:nvPr/>
        </p:nvSpPr>
        <p:spPr bwMode="auto">
          <a:xfrm flipV="1">
            <a:off x="1752600" y="3810000"/>
            <a:ext cx="841375" cy="977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3" name="Oval 13"/>
          <p:cNvSpPr>
            <a:spLocks noChangeArrowheads="1"/>
          </p:cNvSpPr>
          <p:nvPr/>
        </p:nvSpPr>
        <p:spPr bwMode="auto">
          <a:xfrm>
            <a:off x="3581400" y="6096000"/>
            <a:ext cx="990600" cy="533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Name</a:t>
            </a:r>
          </a:p>
        </p:txBody>
      </p:sp>
      <p:sp>
        <p:nvSpPr>
          <p:cNvPr id="15374" name="Oval 14"/>
          <p:cNvSpPr>
            <a:spLocks noChangeArrowheads="1"/>
          </p:cNvSpPr>
          <p:nvPr/>
        </p:nvSpPr>
        <p:spPr bwMode="auto">
          <a:xfrm>
            <a:off x="5257800" y="6096000"/>
            <a:ext cx="990600" cy="533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Text</a:t>
            </a:r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4267200" y="5029200"/>
            <a:ext cx="1139825" cy="622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Bill</a:t>
            </a:r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 flipH="1">
            <a:off x="4114800" y="5638800"/>
            <a:ext cx="4000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7" name="Line 17"/>
          <p:cNvSpPr>
            <a:spLocks noChangeShapeType="1"/>
          </p:cNvSpPr>
          <p:nvPr/>
        </p:nvSpPr>
        <p:spPr bwMode="auto">
          <a:xfrm>
            <a:off x="5257800" y="5638800"/>
            <a:ext cx="446088" cy="476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8" name="Line 20"/>
          <p:cNvSpPr>
            <a:spLocks noChangeShapeType="1"/>
          </p:cNvSpPr>
          <p:nvPr/>
        </p:nvSpPr>
        <p:spPr bwMode="auto">
          <a:xfrm>
            <a:off x="4800600" y="4495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9" name="Oval 21"/>
          <p:cNvSpPr>
            <a:spLocks noChangeArrowheads="1"/>
          </p:cNvSpPr>
          <p:nvPr/>
        </p:nvSpPr>
        <p:spPr bwMode="auto">
          <a:xfrm>
            <a:off x="7696200" y="4343400"/>
            <a:ext cx="990600" cy="533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Name</a:t>
            </a:r>
          </a:p>
        </p:txBody>
      </p:sp>
      <p:sp>
        <p:nvSpPr>
          <p:cNvPr id="15380" name="Oval 22"/>
          <p:cNvSpPr>
            <a:spLocks noChangeArrowheads="1"/>
          </p:cNvSpPr>
          <p:nvPr/>
        </p:nvSpPr>
        <p:spPr bwMode="auto">
          <a:xfrm>
            <a:off x="7620000" y="3124200"/>
            <a:ext cx="1143000" cy="685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Organization</a:t>
            </a:r>
          </a:p>
        </p:txBody>
      </p:sp>
      <p:sp>
        <p:nvSpPr>
          <p:cNvPr id="15381" name="Rectangle 23"/>
          <p:cNvSpPr>
            <a:spLocks noChangeArrowheads="1"/>
          </p:cNvSpPr>
          <p:nvPr/>
        </p:nvSpPr>
        <p:spPr bwMode="auto">
          <a:xfrm>
            <a:off x="6172200" y="3733800"/>
            <a:ext cx="1139825" cy="622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Lobbyist</a:t>
            </a:r>
          </a:p>
        </p:txBody>
      </p:sp>
      <p:sp>
        <p:nvSpPr>
          <p:cNvPr id="15382" name="Line 24"/>
          <p:cNvSpPr>
            <a:spLocks noChangeShapeType="1"/>
          </p:cNvSpPr>
          <p:nvPr/>
        </p:nvSpPr>
        <p:spPr bwMode="auto">
          <a:xfrm flipH="1">
            <a:off x="7315200" y="35814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83" name="Line 25"/>
          <p:cNvSpPr>
            <a:spLocks noChangeShapeType="1"/>
          </p:cNvSpPr>
          <p:nvPr/>
        </p:nvSpPr>
        <p:spPr bwMode="auto">
          <a:xfrm>
            <a:off x="7315200" y="4267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84" name="AutoShape 29"/>
          <p:cNvSpPr>
            <a:spLocks noChangeArrowheads="1"/>
          </p:cNvSpPr>
          <p:nvPr/>
        </p:nvSpPr>
        <p:spPr bwMode="auto">
          <a:xfrm>
            <a:off x="4114800" y="3581400"/>
            <a:ext cx="1295400" cy="914400"/>
          </a:xfrm>
          <a:prstGeom prst="flowChartDecision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Lobbied</a:t>
            </a:r>
          </a:p>
        </p:txBody>
      </p:sp>
      <p:sp>
        <p:nvSpPr>
          <p:cNvPr id="15385" name="Line 30"/>
          <p:cNvSpPr>
            <a:spLocks noChangeShapeType="1"/>
          </p:cNvSpPr>
          <p:nvPr/>
        </p:nvSpPr>
        <p:spPr bwMode="auto">
          <a:xfrm flipH="1" flipV="1">
            <a:off x="3429000" y="3505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86" name="Line 31"/>
          <p:cNvSpPr>
            <a:spLocks noChangeShapeType="1"/>
          </p:cNvSpPr>
          <p:nvPr/>
        </p:nvSpPr>
        <p:spPr bwMode="auto">
          <a:xfrm>
            <a:off x="5410200" y="4038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Relationship Types</a:t>
            </a:r>
          </a:p>
        </p:txBody>
      </p:sp>
      <p:sp>
        <p:nvSpPr>
          <p:cNvPr id="163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Consider binary relationships (two entity groups in a relationship)</a:t>
            </a:r>
          </a:p>
          <a:p>
            <a:pPr eaLnBrk="1" hangingPunct="1"/>
            <a:r>
              <a:rPr lang="en-US" altLang="en-US" sz="2800" smtClean="0"/>
              <a:t>One-to-one</a:t>
            </a:r>
          </a:p>
          <a:p>
            <a:pPr lvl="1" eaLnBrk="1" hangingPunct="1"/>
            <a:r>
              <a:rPr lang="en-US" altLang="en-US" sz="2400" smtClean="0"/>
              <a:t>Each entity can have at most one in the other category</a:t>
            </a:r>
          </a:p>
          <a:p>
            <a:pPr lvl="1" eaLnBrk="1" hangingPunct="1"/>
            <a:r>
              <a:rPr lang="en-US" altLang="en-US" sz="2400" smtClean="0"/>
              <a:t>e.g. entity groups: Baseball player, Team</a:t>
            </a:r>
          </a:p>
          <a:p>
            <a:pPr lvl="1" eaLnBrk="1" hangingPunct="1"/>
            <a:r>
              <a:rPr lang="en-US" altLang="en-US" sz="2400" smtClean="0"/>
              <a:t>         relationship: Team MVP</a:t>
            </a:r>
          </a:p>
          <a:p>
            <a:pPr lvl="1" eaLnBrk="1" hangingPunct="1"/>
            <a:r>
              <a:rPr lang="en-US" altLang="en-US" sz="2400" smtClean="0"/>
              <a:t>A team can only have one MVP, and a player can only be MVP for one team.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Relationship Types</a:t>
            </a:r>
          </a:p>
        </p:txBody>
      </p:sp>
      <p:sp>
        <p:nvSpPr>
          <p:cNvPr id="174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Consider binary relationships (two entity groups in a relationship)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One-to-one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Many-to-one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Each entity of first set can go to at most one of the second set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e.g. entity groups: Person, Town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         relationship: BornIn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A person can is born in only one town, but a town can have many people born there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Relationship Types</a:t>
            </a:r>
          </a:p>
        </p:txBody>
      </p:sp>
      <p:sp>
        <p:nvSpPr>
          <p:cNvPr id="18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Consider binary relationships (two entity groups in a relationship)</a:t>
            </a:r>
          </a:p>
          <a:p>
            <a:pPr eaLnBrk="1" hangingPunct="1"/>
            <a:r>
              <a:rPr lang="en-US" altLang="en-US" sz="2800" smtClean="0"/>
              <a:t>One-to-one</a:t>
            </a:r>
          </a:p>
          <a:p>
            <a:pPr eaLnBrk="1" hangingPunct="1"/>
            <a:r>
              <a:rPr lang="en-US" altLang="en-US" sz="2800" smtClean="0"/>
              <a:t>Many-to-one</a:t>
            </a:r>
          </a:p>
          <a:p>
            <a:pPr eaLnBrk="1" hangingPunct="1"/>
            <a:r>
              <a:rPr lang="en-US" altLang="en-US" sz="2800" smtClean="0"/>
              <a:t>Many-to-many</a:t>
            </a:r>
          </a:p>
          <a:p>
            <a:pPr lvl="1" eaLnBrk="1" hangingPunct="1"/>
            <a:r>
              <a:rPr lang="en-US" altLang="en-US" sz="2400" smtClean="0"/>
              <a:t>Any number from one set to the other</a:t>
            </a:r>
          </a:p>
          <a:p>
            <a:pPr lvl="1" eaLnBrk="1" hangingPunct="1"/>
            <a:r>
              <a:rPr lang="en-US" altLang="en-US" sz="2400" smtClean="0"/>
              <a:t>e.g. Senators can sponsor many bills, and each bill can be sponsored by many Senators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Diagrams of Relationships</a:t>
            </a:r>
          </a:p>
        </p:txBody>
      </p:sp>
      <p:sp>
        <p:nvSpPr>
          <p:cNvPr id="194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Arrow shows “to one”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1371600" y="4038600"/>
            <a:ext cx="1139825" cy="622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Person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5943600" y="4038600"/>
            <a:ext cx="1139825" cy="622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Town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1447800" y="5638800"/>
            <a:ext cx="1139825" cy="622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Baseball</a:t>
            </a:r>
          </a:p>
          <a:p>
            <a:pPr algn="ctr" eaLnBrk="1" hangingPunct="1"/>
            <a:r>
              <a:rPr lang="en-US" altLang="en-US" sz="1600"/>
              <a:t>Player</a:t>
            </a: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5943600" y="5715000"/>
            <a:ext cx="1139825" cy="622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Team</a:t>
            </a:r>
          </a:p>
        </p:txBody>
      </p:sp>
      <p:sp>
        <p:nvSpPr>
          <p:cNvPr id="19464" name="AutoShape 8"/>
          <p:cNvSpPr>
            <a:spLocks noChangeArrowheads="1"/>
          </p:cNvSpPr>
          <p:nvPr/>
        </p:nvSpPr>
        <p:spPr bwMode="auto">
          <a:xfrm>
            <a:off x="3657600" y="3962400"/>
            <a:ext cx="1295400" cy="914400"/>
          </a:xfrm>
          <a:prstGeom prst="flowChartDecision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Born In</a:t>
            </a:r>
          </a:p>
        </p:txBody>
      </p:sp>
      <p:sp>
        <p:nvSpPr>
          <p:cNvPr id="19465" name="AutoShape 9"/>
          <p:cNvSpPr>
            <a:spLocks noChangeArrowheads="1"/>
          </p:cNvSpPr>
          <p:nvPr/>
        </p:nvSpPr>
        <p:spPr bwMode="auto">
          <a:xfrm>
            <a:off x="3657600" y="5486400"/>
            <a:ext cx="1295400" cy="914400"/>
          </a:xfrm>
          <a:prstGeom prst="flowChartDecision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MVP</a:t>
            </a:r>
          </a:p>
        </p:txBody>
      </p:sp>
      <p:sp>
        <p:nvSpPr>
          <p:cNvPr id="19466" name="Line 10"/>
          <p:cNvSpPr>
            <a:spLocks noChangeShapeType="1"/>
          </p:cNvSpPr>
          <p:nvPr/>
        </p:nvSpPr>
        <p:spPr bwMode="auto">
          <a:xfrm>
            <a:off x="4953000" y="5943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67" name="Line 11"/>
          <p:cNvSpPr>
            <a:spLocks noChangeShapeType="1"/>
          </p:cNvSpPr>
          <p:nvPr/>
        </p:nvSpPr>
        <p:spPr bwMode="auto">
          <a:xfrm flipH="1">
            <a:off x="2590800" y="5943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4953000" y="4419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2514600" y="4419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70" name="AutoShape 14"/>
          <p:cNvSpPr>
            <a:spLocks noChangeArrowheads="1"/>
          </p:cNvSpPr>
          <p:nvPr/>
        </p:nvSpPr>
        <p:spPr bwMode="auto">
          <a:xfrm>
            <a:off x="3581400" y="2819400"/>
            <a:ext cx="1295400" cy="914400"/>
          </a:xfrm>
          <a:prstGeom prst="flowChartDecision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Lived In</a:t>
            </a:r>
          </a:p>
        </p:txBody>
      </p:sp>
      <p:sp>
        <p:nvSpPr>
          <p:cNvPr id="19471" name="Line 15"/>
          <p:cNvSpPr>
            <a:spLocks noChangeShapeType="1"/>
          </p:cNvSpPr>
          <p:nvPr/>
        </p:nvSpPr>
        <p:spPr bwMode="auto">
          <a:xfrm flipV="1">
            <a:off x="2514600" y="3276600"/>
            <a:ext cx="1066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72" name="Line 16"/>
          <p:cNvSpPr>
            <a:spLocks noChangeShapeType="1"/>
          </p:cNvSpPr>
          <p:nvPr/>
        </p:nvSpPr>
        <p:spPr bwMode="auto">
          <a:xfrm>
            <a:off x="4876800" y="3276600"/>
            <a:ext cx="1066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Attributes on Relationships</a:t>
            </a:r>
          </a:p>
        </p:txBody>
      </p:sp>
      <p:sp>
        <p:nvSpPr>
          <p:cNvPr id="204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Can be converted to multi-way diagrams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1371600" y="3276600"/>
            <a:ext cx="1139825" cy="622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Person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5943600" y="3276600"/>
            <a:ext cx="1139825" cy="622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Town</a:t>
            </a:r>
          </a:p>
        </p:txBody>
      </p:sp>
      <p:sp>
        <p:nvSpPr>
          <p:cNvPr id="20486" name="AutoShape 6"/>
          <p:cNvSpPr>
            <a:spLocks noChangeArrowheads="1"/>
          </p:cNvSpPr>
          <p:nvPr/>
        </p:nvSpPr>
        <p:spPr bwMode="auto">
          <a:xfrm>
            <a:off x="3657600" y="3200400"/>
            <a:ext cx="1295400" cy="914400"/>
          </a:xfrm>
          <a:prstGeom prst="flowChartDecision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Born In</a:t>
            </a:r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>
            <a:off x="4953000" y="3657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>
            <a:off x="2514600" y="3657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89" name="Oval 12"/>
          <p:cNvSpPr>
            <a:spLocks noChangeArrowheads="1"/>
          </p:cNvSpPr>
          <p:nvPr/>
        </p:nvSpPr>
        <p:spPr bwMode="auto">
          <a:xfrm>
            <a:off x="3810000" y="4419600"/>
            <a:ext cx="990600" cy="533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Hospital</a:t>
            </a:r>
          </a:p>
        </p:txBody>
      </p:sp>
      <p:sp>
        <p:nvSpPr>
          <p:cNvPr id="20490" name="Line 13"/>
          <p:cNvSpPr>
            <a:spLocks noChangeShapeType="1"/>
          </p:cNvSpPr>
          <p:nvPr/>
        </p:nvSpPr>
        <p:spPr bwMode="auto">
          <a:xfrm>
            <a:off x="4267200" y="4114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Attributes on Relationships</a:t>
            </a:r>
          </a:p>
        </p:txBody>
      </p:sp>
      <p:sp>
        <p:nvSpPr>
          <p:cNvPr id="215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Can be converted to multi-way diagrams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371600" y="3276600"/>
            <a:ext cx="1139825" cy="622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Person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5943600" y="3276600"/>
            <a:ext cx="1139825" cy="622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Town</a:t>
            </a:r>
          </a:p>
        </p:txBody>
      </p:sp>
      <p:sp>
        <p:nvSpPr>
          <p:cNvPr id="21510" name="AutoShape 6"/>
          <p:cNvSpPr>
            <a:spLocks noChangeArrowheads="1"/>
          </p:cNvSpPr>
          <p:nvPr/>
        </p:nvSpPr>
        <p:spPr bwMode="auto">
          <a:xfrm>
            <a:off x="3657600" y="3200400"/>
            <a:ext cx="1295400" cy="914400"/>
          </a:xfrm>
          <a:prstGeom prst="flowChartDecision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Born In</a:t>
            </a:r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4953000" y="3657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>
            <a:off x="2514600" y="3657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513" name="Oval 9"/>
          <p:cNvSpPr>
            <a:spLocks noChangeArrowheads="1"/>
          </p:cNvSpPr>
          <p:nvPr/>
        </p:nvSpPr>
        <p:spPr bwMode="auto">
          <a:xfrm>
            <a:off x="3810000" y="5562600"/>
            <a:ext cx="990600" cy="533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Hospital</a:t>
            </a:r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>
            <a:off x="4267200" y="4114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3657600" y="4419600"/>
            <a:ext cx="1139825" cy="622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Hospitals</a:t>
            </a:r>
          </a:p>
        </p:txBody>
      </p:sp>
      <p:sp>
        <p:nvSpPr>
          <p:cNvPr id="21516" name="Line 12"/>
          <p:cNvSpPr>
            <a:spLocks noChangeShapeType="1"/>
          </p:cNvSpPr>
          <p:nvPr/>
        </p:nvSpPr>
        <p:spPr bwMode="auto">
          <a:xfrm flipH="1">
            <a:off x="4267200" y="502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Project</a:t>
            </a:r>
          </a:p>
        </p:txBody>
      </p:sp>
      <p:sp>
        <p:nvSpPr>
          <p:cNvPr id="40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Your first project (next week) will involve putting together a very basic database system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There will be a few lectures to give you an overview of database systems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This is nowhere close to what you would get in a full database course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i="1" smtClean="0"/>
              <a:t>Slides adapted from Jennifer Welch (some of hers were from Jeffrey Ullman)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Attributes on Relationships</a:t>
            </a:r>
          </a:p>
        </p:txBody>
      </p:sp>
      <p:sp>
        <p:nvSpPr>
          <p:cNvPr id="225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Note arrows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1371600" y="3276600"/>
            <a:ext cx="1139825" cy="622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Person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5943600" y="3276600"/>
            <a:ext cx="1139825" cy="622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Date</a:t>
            </a:r>
          </a:p>
        </p:txBody>
      </p:sp>
      <p:sp>
        <p:nvSpPr>
          <p:cNvPr id="22534" name="AutoShape 6"/>
          <p:cNvSpPr>
            <a:spLocks noChangeArrowheads="1"/>
          </p:cNvSpPr>
          <p:nvPr/>
        </p:nvSpPr>
        <p:spPr bwMode="auto">
          <a:xfrm>
            <a:off x="3657600" y="3200400"/>
            <a:ext cx="1295400" cy="914400"/>
          </a:xfrm>
          <a:prstGeom prst="flowChartDecision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Injured</a:t>
            </a:r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>
            <a:off x="4953000" y="3657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>
            <a:off x="2514600" y="3657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37" name="Oval 9"/>
          <p:cNvSpPr>
            <a:spLocks noChangeArrowheads="1"/>
          </p:cNvSpPr>
          <p:nvPr/>
        </p:nvSpPr>
        <p:spPr bwMode="auto">
          <a:xfrm>
            <a:off x="3810000" y="5562600"/>
            <a:ext cx="990600" cy="533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Hospital</a:t>
            </a:r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>
            <a:off x="4267200" y="4114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3657600" y="4419600"/>
            <a:ext cx="1139825" cy="622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Hospitals</a:t>
            </a:r>
          </a:p>
        </p:txBody>
      </p:sp>
      <p:sp>
        <p:nvSpPr>
          <p:cNvPr id="22540" name="Line 12"/>
          <p:cNvSpPr>
            <a:spLocks noChangeShapeType="1"/>
          </p:cNvSpPr>
          <p:nvPr/>
        </p:nvSpPr>
        <p:spPr bwMode="auto">
          <a:xfrm flipH="1">
            <a:off x="4267200" y="502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2"/>
          <p:cNvSpPr txBox="1">
            <a:spLocks noChangeArrowheads="1"/>
          </p:cNvSpPr>
          <p:nvPr/>
        </p:nvSpPr>
        <p:spPr bwMode="auto">
          <a:xfrm>
            <a:off x="2819400" y="3657600"/>
            <a:ext cx="1846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Programmer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Roles</a:t>
            </a:r>
          </a:p>
        </p:txBody>
      </p:sp>
      <p:sp>
        <p:nvSpPr>
          <p:cNvPr id="2355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If multiple references to same entity set, label edges by roles</a:t>
            </a:r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4572000" y="3733800"/>
            <a:ext cx="1139825" cy="622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Students</a:t>
            </a:r>
          </a:p>
        </p:txBody>
      </p:sp>
      <p:sp>
        <p:nvSpPr>
          <p:cNvPr id="23558" name="AutoShape 5"/>
          <p:cNvSpPr>
            <a:spLocks noChangeArrowheads="1"/>
          </p:cNvSpPr>
          <p:nvPr/>
        </p:nvSpPr>
        <p:spPr bwMode="auto">
          <a:xfrm>
            <a:off x="1676400" y="3657600"/>
            <a:ext cx="1295400" cy="914400"/>
          </a:xfrm>
          <a:prstGeom prst="flowChartDecision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Team</a:t>
            </a:r>
          </a:p>
        </p:txBody>
      </p:sp>
      <p:cxnSp>
        <p:nvCxnSpPr>
          <p:cNvPr id="23559" name="AutoShape 8"/>
          <p:cNvCxnSpPr>
            <a:cxnSpLocks noChangeShapeType="1"/>
            <a:stCxn id="23558" idx="0"/>
            <a:endCxn id="23557" idx="0"/>
          </p:cNvCxnSpPr>
          <p:nvPr/>
        </p:nvCxnSpPr>
        <p:spPr bwMode="auto">
          <a:xfrm rot="5400000" flipV="1">
            <a:off x="3694907" y="2286793"/>
            <a:ext cx="76200" cy="2817813"/>
          </a:xfrm>
          <a:prstGeom prst="curvedConnector3">
            <a:avLst>
              <a:gd name="adj1" fmla="val -30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0" name="AutoShape 9"/>
          <p:cNvCxnSpPr>
            <a:cxnSpLocks noChangeShapeType="1"/>
            <a:stCxn id="23558" idx="2"/>
            <a:endCxn id="23557" idx="2"/>
          </p:cNvCxnSpPr>
          <p:nvPr/>
        </p:nvCxnSpPr>
        <p:spPr bwMode="auto">
          <a:xfrm rot="5400000" flipH="1" flipV="1">
            <a:off x="3625057" y="3055143"/>
            <a:ext cx="215900" cy="2817813"/>
          </a:xfrm>
          <a:prstGeom prst="curvedConnector3">
            <a:avLst>
              <a:gd name="adj1" fmla="val -10588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1" name="AutoShape 10"/>
          <p:cNvCxnSpPr>
            <a:cxnSpLocks noChangeShapeType="1"/>
            <a:stCxn id="23558" idx="3"/>
            <a:endCxn id="23557" idx="1"/>
          </p:cNvCxnSpPr>
          <p:nvPr/>
        </p:nvCxnSpPr>
        <p:spPr bwMode="auto">
          <a:xfrm flipV="1">
            <a:off x="2971800" y="4044950"/>
            <a:ext cx="1600200" cy="6985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2" name="Text Box 11"/>
          <p:cNvSpPr txBox="1">
            <a:spLocks noChangeArrowheads="1"/>
          </p:cNvSpPr>
          <p:nvPr/>
        </p:nvSpPr>
        <p:spPr bwMode="auto">
          <a:xfrm>
            <a:off x="3276600" y="4343400"/>
            <a:ext cx="1030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Tester</a:t>
            </a:r>
          </a:p>
        </p:txBody>
      </p:sp>
      <p:sp>
        <p:nvSpPr>
          <p:cNvPr id="23563" name="Text Box 13"/>
          <p:cNvSpPr txBox="1">
            <a:spLocks noChangeArrowheads="1"/>
          </p:cNvSpPr>
          <p:nvPr/>
        </p:nvSpPr>
        <p:spPr bwMode="auto">
          <a:xfrm>
            <a:off x="3200400" y="3048000"/>
            <a:ext cx="167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Team Lead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Subclass</a:t>
            </a:r>
          </a:p>
        </p:txBody>
      </p:sp>
      <p:sp>
        <p:nvSpPr>
          <p:cNvPr id="245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Fewer entities, more properties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514600" y="4800600"/>
            <a:ext cx="1597025" cy="622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U.S.</a:t>
            </a:r>
          </a:p>
          <a:p>
            <a:pPr algn="ctr" eaLnBrk="1" hangingPunct="1"/>
            <a:r>
              <a:rPr lang="en-US" altLang="en-US" sz="1600"/>
              <a:t>Representative</a:t>
            </a:r>
          </a:p>
        </p:txBody>
      </p:sp>
      <p:sp>
        <p:nvSpPr>
          <p:cNvPr id="24581" name="Oval 6"/>
          <p:cNvSpPr>
            <a:spLocks noChangeArrowheads="1"/>
          </p:cNvSpPr>
          <p:nvPr/>
        </p:nvSpPr>
        <p:spPr bwMode="auto">
          <a:xfrm>
            <a:off x="4800600" y="4876800"/>
            <a:ext cx="990600" cy="533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District</a:t>
            </a:r>
          </a:p>
        </p:txBody>
      </p:sp>
      <p:sp>
        <p:nvSpPr>
          <p:cNvPr id="24582" name="Rectangle 7"/>
          <p:cNvSpPr>
            <a:spLocks noChangeArrowheads="1"/>
          </p:cNvSpPr>
          <p:nvPr/>
        </p:nvSpPr>
        <p:spPr bwMode="auto">
          <a:xfrm>
            <a:off x="2514600" y="2895600"/>
            <a:ext cx="1597025" cy="622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Elected Official</a:t>
            </a:r>
          </a:p>
        </p:txBody>
      </p:sp>
      <p:sp>
        <p:nvSpPr>
          <p:cNvPr id="24583" name="Line 8"/>
          <p:cNvSpPr>
            <a:spLocks noChangeShapeType="1"/>
          </p:cNvSpPr>
          <p:nvPr/>
        </p:nvSpPr>
        <p:spPr bwMode="auto">
          <a:xfrm>
            <a:off x="41148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584" name="Oval 9"/>
          <p:cNvSpPr>
            <a:spLocks noChangeArrowheads="1"/>
          </p:cNvSpPr>
          <p:nvPr/>
        </p:nvSpPr>
        <p:spPr bwMode="auto">
          <a:xfrm>
            <a:off x="4724400" y="2667000"/>
            <a:ext cx="990600" cy="533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Name</a:t>
            </a:r>
          </a:p>
        </p:txBody>
      </p:sp>
      <p:sp>
        <p:nvSpPr>
          <p:cNvPr id="24585" name="Oval 10"/>
          <p:cNvSpPr>
            <a:spLocks noChangeArrowheads="1"/>
          </p:cNvSpPr>
          <p:nvPr/>
        </p:nvSpPr>
        <p:spPr bwMode="auto">
          <a:xfrm>
            <a:off x="4724400" y="3352800"/>
            <a:ext cx="990600" cy="533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Party</a:t>
            </a:r>
          </a:p>
        </p:txBody>
      </p:sp>
      <p:sp>
        <p:nvSpPr>
          <p:cNvPr id="24586" name="Line 11"/>
          <p:cNvSpPr>
            <a:spLocks noChangeShapeType="1"/>
          </p:cNvSpPr>
          <p:nvPr/>
        </p:nvSpPr>
        <p:spPr bwMode="auto">
          <a:xfrm flipV="1">
            <a:off x="4114800" y="29718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587" name="Line 12"/>
          <p:cNvSpPr>
            <a:spLocks noChangeShapeType="1"/>
          </p:cNvSpPr>
          <p:nvPr/>
        </p:nvSpPr>
        <p:spPr bwMode="auto">
          <a:xfrm>
            <a:off x="4114800" y="33528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588" name="AutoShape 13"/>
          <p:cNvSpPr>
            <a:spLocks noChangeArrowheads="1"/>
          </p:cNvSpPr>
          <p:nvPr/>
        </p:nvSpPr>
        <p:spPr bwMode="auto">
          <a:xfrm>
            <a:off x="3124200" y="3886200"/>
            <a:ext cx="685800" cy="6096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isa</a:t>
            </a:r>
          </a:p>
        </p:txBody>
      </p:sp>
      <p:sp>
        <p:nvSpPr>
          <p:cNvPr id="24589" name="Line 15"/>
          <p:cNvSpPr>
            <a:spLocks noChangeShapeType="1"/>
          </p:cNvSpPr>
          <p:nvPr/>
        </p:nvSpPr>
        <p:spPr bwMode="auto">
          <a:xfrm>
            <a:off x="3444875" y="4495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590" name="Line 16"/>
          <p:cNvSpPr>
            <a:spLocks noChangeShapeType="1"/>
          </p:cNvSpPr>
          <p:nvPr/>
        </p:nvSpPr>
        <p:spPr bwMode="auto">
          <a:xfrm flipV="1">
            <a:off x="3459163" y="3505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Subclass</a:t>
            </a:r>
          </a:p>
        </p:txBody>
      </p:sp>
      <p:sp>
        <p:nvSpPr>
          <p:cNvPr id="256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Entity in all subclasses 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914400" y="4953000"/>
            <a:ext cx="1597025" cy="622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U.S.</a:t>
            </a:r>
          </a:p>
          <a:p>
            <a:pPr algn="ctr" eaLnBrk="1" hangingPunct="1"/>
            <a:r>
              <a:rPr lang="en-US" altLang="en-US" sz="1600"/>
              <a:t>Representative</a:t>
            </a:r>
          </a:p>
        </p:txBody>
      </p:sp>
      <p:sp>
        <p:nvSpPr>
          <p:cNvPr id="25605" name="Oval 5"/>
          <p:cNvSpPr>
            <a:spLocks noChangeArrowheads="1"/>
          </p:cNvSpPr>
          <p:nvPr/>
        </p:nvSpPr>
        <p:spPr bwMode="auto">
          <a:xfrm>
            <a:off x="1143000" y="6019800"/>
            <a:ext cx="990600" cy="533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District</a:t>
            </a: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2514600" y="2895600"/>
            <a:ext cx="1597025" cy="622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Elected Official</a:t>
            </a:r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 flipH="1">
            <a:off x="1600200" y="556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608" name="Oval 8"/>
          <p:cNvSpPr>
            <a:spLocks noChangeArrowheads="1"/>
          </p:cNvSpPr>
          <p:nvPr/>
        </p:nvSpPr>
        <p:spPr bwMode="auto">
          <a:xfrm>
            <a:off x="4800600" y="2895600"/>
            <a:ext cx="990600" cy="533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Name</a:t>
            </a:r>
          </a:p>
        </p:txBody>
      </p:sp>
      <p:sp>
        <p:nvSpPr>
          <p:cNvPr id="25609" name="Line 10"/>
          <p:cNvSpPr>
            <a:spLocks noChangeShapeType="1"/>
          </p:cNvSpPr>
          <p:nvPr/>
        </p:nvSpPr>
        <p:spPr bwMode="auto">
          <a:xfrm flipV="1">
            <a:off x="4114800" y="3124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610" name="AutoShape 12"/>
          <p:cNvSpPr>
            <a:spLocks noChangeArrowheads="1"/>
          </p:cNvSpPr>
          <p:nvPr/>
        </p:nvSpPr>
        <p:spPr bwMode="auto">
          <a:xfrm>
            <a:off x="1752600" y="4114800"/>
            <a:ext cx="685800" cy="6096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isa</a:t>
            </a:r>
          </a:p>
        </p:txBody>
      </p:sp>
      <p:sp>
        <p:nvSpPr>
          <p:cNvPr id="25611" name="Line 13"/>
          <p:cNvSpPr>
            <a:spLocks noChangeShapeType="1"/>
          </p:cNvSpPr>
          <p:nvPr/>
        </p:nvSpPr>
        <p:spPr bwMode="auto">
          <a:xfrm flipH="1">
            <a:off x="1828800" y="47244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612" name="Line 14"/>
          <p:cNvSpPr>
            <a:spLocks noChangeShapeType="1"/>
          </p:cNvSpPr>
          <p:nvPr/>
        </p:nvSpPr>
        <p:spPr bwMode="auto">
          <a:xfrm flipV="1">
            <a:off x="2133600" y="35052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613" name="Rectangle 18"/>
          <p:cNvSpPr>
            <a:spLocks noChangeArrowheads="1"/>
          </p:cNvSpPr>
          <p:nvPr/>
        </p:nvSpPr>
        <p:spPr bwMode="auto">
          <a:xfrm>
            <a:off x="2971800" y="4953000"/>
            <a:ext cx="1597025" cy="622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Republican</a:t>
            </a:r>
          </a:p>
        </p:txBody>
      </p:sp>
      <p:sp>
        <p:nvSpPr>
          <p:cNvPr id="25614" name="Oval 19"/>
          <p:cNvSpPr>
            <a:spLocks noChangeArrowheads="1"/>
          </p:cNvSpPr>
          <p:nvPr/>
        </p:nvSpPr>
        <p:spPr bwMode="auto">
          <a:xfrm>
            <a:off x="2819400" y="6019800"/>
            <a:ext cx="1676400" cy="533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 dirty="0" smtClean="0"/>
              <a:t>Years in Party</a:t>
            </a:r>
            <a:endParaRPr lang="en-US" altLang="en-US" sz="1600" dirty="0"/>
          </a:p>
        </p:txBody>
      </p:sp>
      <p:sp>
        <p:nvSpPr>
          <p:cNvPr id="25615" name="Line 20"/>
          <p:cNvSpPr>
            <a:spLocks noChangeShapeType="1"/>
          </p:cNvSpPr>
          <p:nvPr/>
        </p:nvSpPr>
        <p:spPr bwMode="auto">
          <a:xfrm flipH="1">
            <a:off x="3962400" y="556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616" name="AutoShape 21"/>
          <p:cNvSpPr>
            <a:spLocks noChangeArrowheads="1"/>
          </p:cNvSpPr>
          <p:nvPr/>
        </p:nvSpPr>
        <p:spPr bwMode="auto">
          <a:xfrm>
            <a:off x="3352800" y="4114800"/>
            <a:ext cx="685800" cy="6096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isa</a:t>
            </a:r>
          </a:p>
        </p:txBody>
      </p:sp>
      <p:sp>
        <p:nvSpPr>
          <p:cNvPr id="25617" name="Line 22"/>
          <p:cNvSpPr>
            <a:spLocks noChangeShapeType="1"/>
          </p:cNvSpPr>
          <p:nvPr/>
        </p:nvSpPr>
        <p:spPr bwMode="auto">
          <a:xfrm flipH="1">
            <a:off x="3733800" y="4724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618" name="Line 23"/>
          <p:cNvSpPr>
            <a:spLocks noChangeShapeType="1"/>
          </p:cNvSpPr>
          <p:nvPr/>
        </p:nvSpPr>
        <p:spPr bwMode="auto">
          <a:xfrm flipH="1" flipV="1">
            <a:off x="3352800" y="35052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Keys</a:t>
            </a:r>
          </a:p>
        </p:txBody>
      </p:sp>
      <p:sp>
        <p:nvSpPr>
          <p:cNvPr id="266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</a:t>
            </a:r>
            <a:r>
              <a:rPr lang="en-US" altLang="en-US" i="1" smtClean="0"/>
              <a:t>key</a:t>
            </a:r>
            <a:r>
              <a:rPr lang="en-US" altLang="en-US" smtClean="0"/>
              <a:t> is a set of attributes for an entity set such that no two entities agree on all the attributes.</a:t>
            </a:r>
          </a:p>
          <a:p>
            <a:pPr eaLnBrk="1" hangingPunct="1"/>
            <a:r>
              <a:rPr lang="en-US" altLang="en-US" smtClean="0"/>
              <a:t>We must have a key for every entity set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2743200" y="6019800"/>
            <a:ext cx="1597025" cy="622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U.S.</a:t>
            </a:r>
          </a:p>
          <a:p>
            <a:pPr algn="ctr" eaLnBrk="1" hangingPunct="1"/>
            <a:r>
              <a:rPr lang="en-US" altLang="en-US" sz="1600"/>
              <a:t>Representative</a:t>
            </a:r>
          </a:p>
        </p:txBody>
      </p:sp>
      <p:sp>
        <p:nvSpPr>
          <p:cNvPr id="26629" name="Oval 5"/>
          <p:cNvSpPr>
            <a:spLocks noChangeArrowheads="1"/>
          </p:cNvSpPr>
          <p:nvPr/>
        </p:nvSpPr>
        <p:spPr bwMode="auto">
          <a:xfrm>
            <a:off x="5029200" y="6096000"/>
            <a:ext cx="990600" cy="533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District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2743200" y="4114800"/>
            <a:ext cx="1597025" cy="622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Elected Official</a:t>
            </a: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4343400" y="6400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32" name="Oval 8"/>
          <p:cNvSpPr>
            <a:spLocks noChangeArrowheads="1"/>
          </p:cNvSpPr>
          <p:nvPr/>
        </p:nvSpPr>
        <p:spPr bwMode="auto">
          <a:xfrm>
            <a:off x="4953000" y="4114800"/>
            <a:ext cx="990600" cy="533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 u="sng"/>
              <a:t>Name</a:t>
            </a:r>
          </a:p>
        </p:txBody>
      </p:sp>
      <p:sp>
        <p:nvSpPr>
          <p:cNvPr id="26633" name="Oval 9"/>
          <p:cNvSpPr>
            <a:spLocks noChangeArrowheads="1"/>
          </p:cNvSpPr>
          <p:nvPr/>
        </p:nvSpPr>
        <p:spPr bwMode="auto">
          <a:xfrm>
            <a:off x="4953000" y="4876800"/>
            <a:ext cx="990600" cy="533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Party</a:t>
            </a:r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 flipV="1">
            <a:off x="4343400" y="4343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>
            <a:off x="4343400" y="4572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36" name="AutoShape 12"/>
          <p:cNvSpPr>
            <a:spLocks noChangeArrowheads="1"/>
          </p:cNvSpPr>
          <p:nvPr/>
        </p:nvSpPr>
        <p:spPr bwMode="auto">
          <a:xfrm>
            <a:off x="3352800" y="5105400"/>
            <a:ext cx="685800" cy="6096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isa</a:t>
            </a:r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>
            <a:off x="3673475" y="5715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38" name="Line 14"/>
          <p:cNvSpPr>
            <a:spLocks noChangeShapeType="1"/>
          </p:cNvSpPr>
          <p:nvPr/>
        </p:nvSpPr>
        <p:spPr bwMode="auto">
          <a:xfrm flipV="1">
            <a:off x="3687763" y="4724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6918325" y="4527550"/>
            <a:ext cx="1503363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800"/>
              <a:t>For an isa</a:t>
            </a:r>
          </a:p>
          <a:p>
            <a:pPr eaLnBrk="1" hangingPunct="1"/>
            <a:r>
              <a:rPr lang="en-US" altLang="en-US" sz="1800"/>
              <a:t>hierarchy,</a:t>
            </a:r>
          </a:p>
          <a:p>
            <a:pPr eaLnBrk="1" hangingPunct="1"/>
            <a:r>
              <a:rPr lang="en-US" altLang="en-US" sz="1800"/>
              <a:t>only root can</a:t>
            </a:r>
          </a:p>
          <a:p>
            <a:pPr eaLnBrk="1" hangingPunct="1"/>
            <a:r>
              <a:rPr lang="en-US" altLang="en-US" sz="1800"/>
              <a:t>have a key.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Key for multiple attributes</a:t>
            </a:r>
          </a:p>
        </p:txBody>
      </p:sp>
      <p:sp>
        <p:nvSpPr>
          <p:cNvPr id="276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Must choose </a:t>
            </a:r>
            <a:r>
              <a:rPr lang="en-US" altLang="en-US" i="1" smtClean="0"/>
              <a:t>one</a:t>
            </a:r>
            <a:r>
              <a:rPr lang="en-US" altLang="en-US" smtClean="0"/>
              <a:t> set of attributes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2743200" y="4114800"/>
            <a:ext cx="1597025" cy="622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Baseball Player</a:t>
            </a:r>
          </a:p>
        </p:txBody>
      </p:sp>
      <p:sp>
        <p:nvSpPr>
          <p:cNvPr id="27653" name="Oval 5"/>
          <p:cNvSpPr>
            <a:spLocks noChangeArrowheads="1"/>
          </p:cNvSpPr>
          <p:nvPr/>
        </p:nvSpPr>
        <p:spPr bwMode="auto">
          <a:xfrm>
            <a:off x="1524000" y="3124200"/>
            <a:ext cx="990600" cy="533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First</a:t>
            </a:r>
          </a:p>
          <a:p>
            <a:pPr algn="ctr" eaLnBrk="1" hangingPunct="1"/>
            <a:r>
              <a:rPr lang="en-US" altLang="en-US" sz="1600"/>
              <a:t>Name</a:t>
            </a:r>
          </a:p>
        </p:txBody>
      </p:sp>
      <p:sp>
        <p:nvSpPr>
          <p:cNvPr id="27654" name="Oval 6"/>
          <p:cNvSpPr>
            <a:spLocks noChangeArrowheads="1"/>
          </p:cNvSpPr>
          <p:nvPr/>
        </p:nvSpPr>
        <p:spPr bwMode="auto">
          <a:xfrm>
            <a:off x="2819400" y="3124200"/>
            <a:ext cx="990600" cy="533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Last</a:t>
            </a:r>
          </a:p>
          <a:p>
            <a:pPr algn="ctr" eaLnBrk="1" hangingPunct="1"/>
            <a:r>
              <a:rPr lang="en-US" altLang="en-US" sz="1600"/>
              <a:t>Name</a:t>
            </a:r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 flipV="1">
            <a:off x="3352800" y="3657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 flipV="1">
            <a:off x="3886200" y="36576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 flipH="1" flipV="1">
            <a:off x="2133600" y="36576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58" name="Oval 10"/>
          <p:cNvSpPr>
            <a:spLocks noChangeArrowheads="1"/>
          </p:cNvSpPr>
          <p:nvPr/>
        </p:nvSpPr>
        <p:spPr bwMode="auto">
          <a:xfrm>
            <a:off x="4343400" y="3124200"/>
            <a:ext cx="990600" cy="533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Number</a:t>
            </a:r>
          </a:p>
        </p:txBody>
      </p:sp>
      <p:sp>
        <p:nvSpPr>
          <p:cNvPr id="27659" name="Oval 11"/>
          <p:cNvSpPr>
            <a:spLocks noChangeArrowheads="1"/>
          </p:cNvSpPr>
          <p:nvPr/>
        </p:nvSpPr>
        <p:spPr bwMode="auto">
          <a:xfrm>
            <a:off x="5486400" y="4114800"/>
            <a:ext cx="990600" cy="533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Position</a:t>
            </a:r>
          </a:p>
        </p:txBody>
      </p:sp>
      <p:sp>
        <p:nvSpPr>
          <p:cNvPr id="27660" name="Line 12"/>
          <p:cNvSpPr>
            <a:spLocks noChangeShapeType="1"/>
          </p:cNvSpPr>
          <p:nvPr/>
        </p:nvSpPr>
        <p:spPr bwMode="auto">
          <a:xfrm flipV="1">
            <a:off x="4343400" y="43434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61" name="Line 13"/>
          <p:cNvSpPr>
            <a:spLocks noChangeShapeType="1"/>
          </p:cNvSpPr>
          <p:nvPr/>
        </p:nvSpPr>
        <p:spPr bwMode="auto">
          <a:xfrm flipV="1">
            <a:off x="2971800" y="47244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62" name="Oval 14"/>
          <p:cNvSpPr>
            <a:spLocks noChangeArrowheads="1"/>
          </p:cNvSpPr>
          <p:nvPr/>
        </p:nvSpPr>
        <p:spPr bwMode="auto">
          <a:xfrm>
            <a:off x="2514600" y="5257800"/>
            <a:ext cx="990600" cy="533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Nationality</a:t>
            </a:r>
          </a:p>
        </p:txBody>
      </p:sp>
      <p:sp>
        <p:nvSpPr>
          <p:cNvPr id="27663" name="Oval 15"/>
          <p:cNvSpPr>
            <a:spLocks noChangeArrowheads="1"/>
          </p:cNvSpPr>
          <p:nvPr/>
        </p:nvSpPr>
        <p:spPr bwMode="auto">
          <a:xfrm>
            <a:off x="4343400" y="5257800"/>
            <a:ext cx="990600" cy="533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Salary</a:t>
            </a:r>
          </a:p>
        </p:txBody>
      </p:sp>
      <p:sp>
        <p:nvSpPr>
          <p:cNvPr id="27664" name="Line 16"/>
          <p:cNvSpPr>
            <a:spLocks noChangeShapeType="1"/>
          </p:cNvSpPr>
          <p:nvPr/>
        </p:nvSpPr>
        <p:spPr bwMode="auto">
          <a:xfrm>
            <a:off x="4038600" y="47244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65" name="Oval 17"/>
          <p:cNvSpPr>
            <a:spLocks noChangeArrowheads="1"/>
          </p:cNvSpPr>
          <p:nvPr/>
        </p:nvSpPr>
        <p:spPr bwMode="auto">
          <a:xfrm>
            <a:off x="1066800" y="4572000"/>
            <a:ext cx="990600" cy="533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Birthdate</a:t>
            </a:r>
          </a:p>
        </p:txBody>
      </p:sp>
      <p:sp>
        <p:nvSpPr>
          <p:cNvPr id="27666" name="Line 18"/>
          <p:cNvSpPr>
            <a:spLocks noChangeShapeType="1"/>
          </p:cNvSpPr>
          <p:nvPr/>
        </p:nvSpPr>
        <p:spPr bwMode="auto">
          <a:xfrm flipH="1">
            <a:off x="1752600" y="4419600"/>
            <a:ext cx="990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67" name="Oval 19"/>
          <p:cNvSpPr>
            <a:spLocks noChangeArrowheads="1"/>
          </p:cNvSpPr>
          <p:nvPr/>
        </p:nvSpPr>
        <p:spPr bwMode="auto">
          <a:xfrm>
            <a:off x="5715000" y="5334000"/>
            <a:ext cx="990600" cy="533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Team</a:t>
            </a:r>
          </a:p>
        </p:txBody>
      </p:sp>
      <p:sp>
        <p:nvSpPr>
          <p:cNvPr id="27668" name="Line 20"/>
          <p:cNvSpPr>
            <a:spLocks noChangeShapeType="1"/>
          </p:cNvSpPr>
          <p:nvPr/>
        </p:nvSpPr>
        <p:spPr bwMode="auto">
          <a:xfrm>
            <a:off x="4343400" y="4648200"/>
            <a:ext cx="1905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Key for multiple attributes</a:t>
            </a:r>
          </a:p>
        </p:txBody>
      </p:sp>
      <p:sp>
        <p:nvSpPr>
          <p:cNvPr id="286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Must choose </a:t>
            </a:r>
            <a:r>
              <a:rPr lang="en-US" altLang="en-US" i="1" smtClean="0"/>
              <a:t>one</a:t>
            </a:r>
            <a:r>
              <a:rPr lang="en-US" altLang="en-US" smtClean="0"/>
              <a:t> set of attributes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2743200" y="4114800"/>
            <a:ext cx="1597025" cy="622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Baseball Player</a:t>
            </a:r>
          </a:p>
        </p:txBody>
      </p:sp>
      <p:sp>
        <p:nvSpPr>
          <p:cNvPr id="28677" name="Oval 5"/>
          <p:cNvSpPr>
            <a:spLocks noChangeArrowheads="1"/>
          </p:cNvSpPr>
          <p:nvPr/>
        </p:nvSpPr>
        <p:spPr bwMode="auto">
          <a:xfrm>
            <a:off x="1524000" y="3124200"/>
            <a:ext cx="990600" cy="533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 u="sng"/>
              <a:t>First</a:t>
            </a:r>
          </a:p>
          <a:p>
            <a:pPr algn="ctr" eaLnBrk="1" hangingPunct="1"/>
            <a:r>
              <a:rPr lang="en-US" altLang="en-US" sz="1600" u="sng"/>
              <a:t>Name</a:t>
            </a:r>
          </a:p>
        </p:txBody>
      </p:sp>
      <p:sp>
        <p:nvSpPr>
          <p:cNvPr id="28678" name="Oval 6"/>
          <p:cNvSpPr>
            <a:spLocks noChangeArrowheads="1"/>
          </p:cNvSpPr>
          <p:nvPr/>
        </p:nvSpPr>
        <p:spPr bwMode="auto">
          <a:xfrm>
            <a:off x="2819400" y="3124200"/>
            <a:ext cx="990600" cy="533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 u="sng" dirty="0"/>
              <a:t>Last</a:t>
            </a:r>
          </a:p>
          <a:p>
            <a:pPr algn="ctr" eaLnBrk="1" hangingPunct="1"/>
            <a:r>
              <a:rPr lang="en-US" altLang="en-US" sz="1600" u="sng" dirty="0"/>
              <a:t>Name</a:t>
            </a:r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 flipV="1">
            <a:off x="3352800" y="3657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 flipV="1">
            <a:off x="3886200" y="36576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 flipH="1" flipV="1">
            <a:off x="2133600" y="36576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82" name="Oval 10"/>
          <p:cNvSpPr>
            <a:spLocks noChangeArrowheads="1"/>
          </p:cNvSpPr>
          <p:nvPr/>
        </p:nvSpPr>
        <p:spPr bwMode="auto">
          <a:xfrm>
            <a:off x="4343400" y="3124200"/>
            <a:ext cx="990600" cy="533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Number</a:t>
            </a:r>
          </a:p>
        </p:txBody>
      </p:sp>
      <p:sp>
        <p:nvSpPr>
          <p:cNvPr id="28683" name="Oval 11"/>
          <p:cNvSpPr>
            <a:spLocks noChangeArrowheads="1"/>
          </p:cNvSpPr>
          <p:nvPr/>
        </p:nvSpPr>
        <p:spPr bwMode="auto">
          <a:xfrm>
            <a:off x="5486400" y="4114800"/>
            <a:ext cx="990600" cy="533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Position</a:t>
            </a:r>
          </a:p>
        </p:txBody>
      </p:sp>
      <p:sp>
        <p:nvSpPr>
          <p:cNvPr id="28684" name="Line 12"/>
          <p:cNvSpPr>
            <a:spLocks noChangeShapeType="1"/>
          </p:cNvSpPr>
          <p:nvPr/>
        </p:nvSpPr>
        <p:spPr bwMode="auto">
          <a:xfrm flipV="1">
            <a:off x="4343400" y="43434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85" name="Line 13"/>
          <p:cNvSpPr>
            <a:spLocks noChangeShapeType="1"/>
          </p:cNvSpPr>
          <p:nvPr/>
        </p:nvSpPr>
        <p:spPr bwMode="auto">
          <a:xfrm flipV="1">
            <a:off x="2971800" y="47244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86" name="Oval 14"/>
          <p:cNvSpPr>
            <a:spLocks noChangeArrowheads="1"/>
          </p:cNvSpPr>
          <p:nvPr/>
        </p:nvSpPr>
        <p:spPr bwMode="auto">
          <a:xfrm>
            <a:off x="2514600" y="5257800"/>
            <a:ext cx="990600" cy="533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Nationality</a:t>
            </a:r>
          </a:p>
        </p:txBody>
      </p:sp>
      <p:sp>
        <p:nvSpPr>
          <p:cNvPr id="28687" name="Oval 15"/>
          <p:cNvSpPr>
            <a:spLocks noChangeArrowheads="1"/>
          </p:cNvSpPr>
          <p:nvPr/>
        </p:nvSpPr>
        <p:spPr bwMode="auto">
          <a:xfrm>
            <a:off x="4343400" y="5257800"/>
            <a:ext cx="990600" cy="533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Salary</a:t>
            </a:r>
          </a:p>
        </p:txBody>
      </p:sp>
      <p:sp>
        <p:nvSpPr>
          <p:cNvPr id="28688" name="Line 16"/>
          <p:cNvSpPr>
            <a:spLocks noChangeShapeType="1"/>
          </p:cNvSpPr>
          <p:nvPr/>
        </p:nvSpPr>
        <p:spPr bwMode="auto">
          <a:xfrm>
            <a:off x="4038600" y="47244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89" name="Oval 17"/>
          <p:cNvSpPr>
            <a:spLocks noChangeArrowheads="1"/>
          </p:cNvSpPr>
          <p:nvPr/>
        </p:nvSpPr>
        <p:spPr bwMode="auto">
          <a:xfrm>
            <a:off x="1066800" y="4572000"/>
            <a:ext cx="990600" cy="533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Birthdate</a:t>
            </a:r>
          </a:p>
        </p:txBody>
      </p:sp>
      <p:sp>
        <p:nvSpPr>
          <p:cNvPr id="28690" name="Line 18"/>
          <p:cNvSpPr>
            <a:spLocks noChangeShapeType="1"/>
          </p:cNvSpPr>
          <p:nvPr/>
        </p:nvSpPr>
        <p:spPr bwMode="auto">
          <a:xfrm flipH="1">
            <a:off x="1752600" y="4419600"/>
            <a:ext cx="990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91" name="Oval 19"/>
          <p:cNvSpPr>
            <a:spLocks noChangeArrowheads="1"/>
          </p:cNvSpPr>
          <p:nvPr/>
        </p:nvSpPr>
        <p:spPr bwMode="auto">
          <a:xfrm>
            <a:off x="5715000" y="5334000"/>
            <a:ext cx="990600" cy="533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Team</a:t>
            </a:r>
          </a:p>
        </p:txBody>
      </p:sp>
      <p:sp>
        <p:nvSpPr>
          <p:cNvPr id="28692" name="Line 20"/>
          <p:cNvSpPr>
            <a:spLocks noChangeShapeType="1"/>
          </p:cNvSpPr>
          <p:nvPr/>
        </p:nvSpPr>
        <p:spPr bwMode="auto">
          <a:xfrm>
            <a:off x="4343400" y="4648200"/>
            <a:ext cx="1905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Key for multiple attributes</a:t>
            </a:r>
          </a:p>
        </p:txBody>
      </p:sp>
      <p:sp>
        <p:nvSpPr>
          <p:cNvPr id="296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Must choose </a:t>
            </a:r>
            <a:r>
              <a:rPr lang="en-US" altLang="en-US" i="1" smtClean="0"/>
              <a:t>one</a:t>
            </a:r>
            <a:r>
              <a:rPr lang="en-US" altLang="en-US" smtClean="0"/>
              <a:t> set of attributes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2743200" y="4114800"/>
            <a:ext cx="1597025" cy="622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Baseball Player</a:t>
            </a:r>
          </a:p>
        </p:txBody>
      </p:sp>
      <p:sp>
        <p:nvSpPr>
          <p:cNvPr id="29701" name="Oval 5"/>
          <p:cNvSpPr>
            <a:spLocks noChangeArrowheads="1"/>
          </p:cNvSpPr>
          <p:nvPr/>
        </p:nvSpPr>
        <p:spPr bwMode="auto">
          <a:xfrm>
            <a:off x="1524000" y="3124200"/>
            <a:ext cx="990600" cy="533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First</a:t>
            </a:r>
          </a:p>
          <a:p>
            <a:pPr algn="ctr" eaLnBrk="1" hangingPunct="1"/>
            <a:r>
              <a:rPr lang="en-US" altLang="en-US" sz="1600"/>
              <a:t>Name</a:t>
            </a:r>
          </a:p>
        </p:txBody>
      </p:sp>
      <p:sp>
        <p:nvSpPr>
          <p:cNvPr id="29702" name="Oval 6"/>
          <p:cNvSpPr>
            <a:spLocks noChangeArrowheads="1"/>
          </p:cNvSpPr>
          <p:nvPr/>
        </p:nvSpPr>
        <p:spPr bwMode="auto">
          <a:xfrm>
            <a:off x="2819400" y="3124200"/>
            <a:ext cx="990600" cy="533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Last</a:t>
            </a:r>
          </a:p>
          <a:p>
            <a:pPr algn="ctr" eaLnBrk="1" hangingPunct="1"/>
            <a:r>
              <a:rPr lang="en-US" altLang="en-US" sz="1600"/>
              <a:t>Name</a:t>
            </a:r>
          </a:p>
        </p:txBody>
      </p:sp>
      <p:sp>
        <p:nvSpPr>
          <p:cNvPr id="29703" name="Line 7"/>
          <p:cNvSpPr>
            <a:spLocks noChangeShapeType="1"/>
          </p:cNvSpPr>
          <p:nvPr/>
        </p:nvSpPr>
        <p:spPr bwMode="auto">
          <a:xfrm flipV="1">
            <a:off x="3352800" y="3657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704" name="Line 8"/>
          <p:cNvSpPr>
            <a:spLocks noChangeShapeType="1"/>
          </p:cNvSpPr>
          <p:nvPr/>
        </p:nvSpPr>
        <p:spPr bwMode="auto">
          <a:xfrm flipV="1">
            <a:off x="3886200" y="36576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 flipH="1" flipV="1">
            <a:off x="2133600" y="36576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706" name="Oval 10"/>
          <p:cNvSpPr>
            <a:spLocks noChangeArrowheads="1"/>
          </p:cNvSpPr>
          <p:nvPr/>
        </p:nvSpPr>
        <p:spPr bwMode="auto">
          <a:xfrm>
            <a:off x="4343400" y="3124200"/>
            <a:ext cx="990600" cy="533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 u="sng"/>
              <a:t>Number</a:t>
            </a:r>
          </a:p>
        </p:txBody>
      </p:sp>
      <p:sp>
        <p:nvSpPr>
          <p:cNvPr id="29707" name="Oval 11"/>
          <p:cNvSpPr>
            <a:spLocks noChangeArrowheads="1"/>
          </p:cNvSpPr>
          <p:nvPr/>
        </p:nvSpPr>
        <p:spPr bwMode="auto">
          <a:xfrm>
            <a:off x="5486400" y="4114800"/>
            <a:ext cx="990600" cy="533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Position</a:t>
            </a:r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 flipV="1">
            <a:off x="4343400" y="43434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709" name="Line 13"/>
          <p:cNvSpPr>
            <a:spLocks noChangeShapeType="1"/>
          </p:cNvSpPr>
          <p:nvPr/>
        </p:nvSpPr>
        <p:spPr bwMode="auto">
          <a:xfrm flipV="1">
            <a:off x="2971800" y="47244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710" name="Oval 14"/>
          <p:cNvSpPr>
            <a:spLocks noChangeArrowheads="1"/>
          </p:cNvSpPr>
          <p:nvPr/>
        </p:nvSpPr>
        <p:spPr bwMode="auto">
          <a:xfrm>
            <a:off x="2514600" y="5257800"/>
            <a:ext cx="990600" cy="533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Nationality</a:t>
            </a:r>
          </a:p>
        </p:txBody>
      </p:sp>
      <p:sp>
        <p:nvSpPr>
          <p:cNvPr id="29711" name="Oval 15"/>
          <p:cNvSpPr>
            <a:spLocks noChangeArrowheads="1"/>
          </p:cNvSpPr>
          <p:nvPr/>
        </p:nvSpPr>
        <p:spPr bwMode="auto">
          <a:xfrm>
            <a:off x="4343400" y="5257800"/>
            <a:ext cx="990600" cy="533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Salary</a:t>
            </a:r>
          </a:p>
        </p:txBody>
      </p:sp>
      <p:sp>
        <p:nvSpPr>
          <p:cNvPr id="29712" name="Line 16"/>
          <p:cNvSpPr>
            <a:spLocks noChangeShapeType="1"/>
          </p:cNvSpPr>
          <p:nvPr/>
        </p:nvSpPr>
        <p:spPr bwMode="auto">
          <a:xfrm>
            <a:off x="4038600" y="47244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713" name="Oval 17"/>
          <p:cNvSpPr>
            <a:spLocks noChangeArrowheads="1"/>
          </p:cNvSpPr>
          <p:nvPr/>
        </p:nvSpPr>
        <p:spPr bwMode="auto">
          <a:xfrm>
            <a:off x="1066800" y="4572000"/>
            <a:ext cx="990600" cy="533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Birthdate</a:t>
            </a:r>
          </a:p>
        </p:txBody>
      </p:sp>
      <p:sp>
        <p:nvSpPr>
          <p:cNvPr id="29714" name="Line 18"/>
          <p:cNvSpPr>
            <a:spLocks noChangeShapeType="1"/>
          </p:cNvSpPr>
          <p:nvPr/>
        </p:nvSpPr>
        <p:spPr bwMode="auto">
          <a:xfrm flipH="1">
            <a:off x="1752600" y="4419600"/>
            <a:ext cx="990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715" name="Oval 19"/>
          <p:cNvSpPr>
            <a:spLocks noChangeArrowheads="1"/>
          </p:cNvSpPr>
          <p:nvPr/>
        </p:nvSpPr>
        <p:spPr bwMode="auto">
          <a:xfrm>
            <a:off x="5715000" y="5334000"/>
            <a:ext cx="990600" cy="533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 u="sng" dirty="0"/>
              <a:t>Team</a:t>
            </a:r>
          </a:p>
        </p:txBody>
      </p:sp>
      <p:sp>
        <p:nvSpPr>
          <p:cNvPr id="29716" name="Line 20"/>
          <p:cNvSpPr>
            <a:spLocks noChangeShapeType="1"/>
          </p:cNvSpPr>
          <p:nvPr/>
        </p:nvSpPr>
        <p:spPr bwMode="auto">
          <a:xfrm>
            <a:off x="4343400" y="4648200"/>
            <a:ext cx="1905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Weak entity sets</a:t>
            </a:r>
          </a:p>
        </p:txBody>
      </p:sp>
      <p:sp>
        <p:nvSpPr>
          <p:cNvPr id="307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Need “help” to determine key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2057400" y="3505200"/>
            <a:ext cx="1597025" cy="622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Baseball Player</a:t>
            </a:r>
          </a:p>
        </p:txBody>
      </p:sp>
      <p:sp>
        <p:nvSpPr>
          <p:cNvPr id="30725" name="Oval 5"/>
          <p:cNvSpPr>
            <a:spLocks noChangeArrowheads="1"/>
          </p:cNvSpPr>
          <p:nvPr/>
        </p:nvSpPr>
        <p:spPr bwMode="auto">
          <a:xfrm>
            <a:off x="838200" y="2514600"/>
            <a:ext cx="990600" cy="533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First</a:t>
            </a:r>
          </a:p>
          <a:p>
            <a:pPr algn="ctr" eaLnBrk="1" hangingPunct="1"/>
            <a:r>
              <a:rPr lang="en-US" altLang="en-US" sz="1600"/>
              <a:t>Name</a:t>
            </a:r>
          </a:p>
        </p:txBody>
      </p:sp>
      <p:sp>
        <p:nvSpPr>
          <p:cNvPr id="30726" name="Oval 6"/>
          <p:cNvSpPr>
            <a:spLocks noChangeArrowheads="1"/>
          </p:cNvSpPr>
          <p:nvPr/>
        </p:nvSpPr>
        <p:spPr bwMode="auto">
          <a:xfrm>
            <a:off x="2133600" y="2514600"/>
            <a:ext cx="990600" cy="533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Last</a:t>
            </a:r>
          </a:p>
          <a:p>
            <a:pPr algn="ctr" eaLnBrk="1" hangingPunct="1"/>
            <a:r>
              <a:rPr lang="en-US" altLang="en-US" sz="1600"/>
              <a:t>Name</a:t>
            </a:r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 flipV="1">
            <a:off x="2667000" y="3048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auto">
          <a:xfrm flipV="1">
            <a:off x="3200400" y="30480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 flipH="1" flipV="1">
            <a:off x="1447800" y="30480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30" name="Oval 10"/>
          <p:cNvSpPr>
            <a:spLocks noChangeArrowheads="1"/>
          </p:cNvSpPr>
          <p:nvPr/>
        </p:nvSpPr>
        <p:spPr bwMode="auto">
          <a:xfrm>
            <a:off x="3657600" y="2514600"/>
            <a:ext cx="990600" cy="533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 u="sng" dirty="0"/>
              <a:t>Number</a:t>
            </a:r>
          </a:p>
        </p:txBody>
      </p:sp>
      <p:sp>
        <p:nvSpPr>
          <p:cNvPr id="30731" name="Oval 11"/>
          <p:cNvSpPr>
            <a:spLocks noChangeArrowheads="1"/>
          </p:cNvSpPr>
          <p:nvPr/>
        </p:nvSpPr>
        <p:spPr bwMode="auto">
          <a:xfrm>
            <a:off x="4800600" y="3505200"/>
            <a:ext cx="990600" cy="533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Position</a:t>
            </a:r>
          </a:p>
        </p:txBody>
      </p:sp>
      <p:sp>
        <p:nvSpPr>
          <p:cNvPr id="30732" name="Line 12"/>
          <p:cNvSpPr>
            <a:spLocks noChangeShapeType="1"/>
          </p:cNvSpPr>
          <p:nvPr/>
        </p:nvSpPr>
        <p:spPr bwMode="auto">
          <a:xfrm flipV="1">
            <a:off x="3657600" y="37338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33" name="Line 13"/>
          <p:cNvSpPr>
            <a:spLocks noChangeShapeType="1"/>
          </p:cNvSpPr>
          <p:nvPr/>
        </p:nvSpPr>
        <p:spPr bwMode="auto">
          <a:xfrm flipV="1">
            <a:off x="2286000" y="41148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34" name="Oval 14"/>
          <p:cNvSpPr>
            <a:spLocks noChangeArrowheads="1"/>
          </p:cNvSpPr>
          <p:nvPr/>
        </p:nvSpPr>
        <p:spPr bwMode="auto">
          <a:xfrm>
            <a:off x="1828800" y="4648200"/>
            <a:ext cx="990600" cy="533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Nationality</a:t>
            </a:r>
          </a:p>
        </p:txBody>
      </p:sp>
      <p:sp>
        <p:nvSpPr>
          <p:cNvPr id="30735" name="Oval 15"/>
          <p:cNvSpPr>
            <a:spLocks noChangeArrowheads="1"/>
          </p:cNvSpPr>
          <p:nvPr/>
        </p:nvSpPr>
        <p:spPr bwMode="auto">
          <a:xfrm>
            <a:off x="3657600" y="4648200"/>
            <a:ext cx="990600" cy="533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Salary</a:t>
            </a:r>
          </a:p>
        </p:txBody>
      </p:sp>
      <p:sp>
        <p:nvSpPr>
          <p:cNvPr id="30736" name="Line 16"/>
          <p:cNvSpPr>
            <a:spLocks noChangeShapeType="1"/>
          </p:cNvSpPr>
          <p:nvPr/>
        </p:nvSpPr>
        <p:spPr bwMode="auto">
          <a:xfrm>
            <a:off x="3352800" y="41148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37" name="Oval 17"/>
          <p:cNvSpPr>
            <a:spLocks noChangeArrowheads="1"/>
          </p:cNvSpPr>
          <p:nvPr/>
        </p:nvSpPr>
        <p:spPr bwMode="auto">
          <a:xfrm>
            <a:off x="381000" y="3962400"/>
            <a:ext cx="990600" cy="533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Birthdate</a:t>
            </a:r>
          </a:p>
        </p:txBody>
      </p:sp>
      <p:sp>
        <p:nvSpPr>
          <p:cNvPr id="30738" name="Line 18"/>
          <p:cNvSpPr>
            <a:spLocks noChangeShapeType="1"/>
          </p:cNvSpPr>
          <p:nvPr/>
        </p:nvSpPr>
        <p:spPr bwMode="auto">
          <a:xfrm flipH="1">
            <a:off x="1066800" y="3810000"/>
            <a:ext cx="990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39" name="Oval 19"/>
          <p:cNvSpPr>
            <a:spLocks noChangeArrowheads="1"/>
          </p:cNvSpPr>
          <p:nvPr/>
        </p:nvSpPr>
        <p:spPr bwMode="auto">
          <a:xfrm>
            <a:off x="7543800" y="5562600"/>
            <a:ext cx="990600" cy="533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 u="sng"/>
              <a:t>Name</a:t>
            </a:r>
          </a:p>
        </p:txBody>
      </p:sp>
      <p:sp>
        <p:nvSpPr>
          <p:cNvPr id="30740" name="Line 20"/>
          <p:cNvSpPr>
            <a:spLocks noChangeShapeType="1"/>
          </p:cNvSpPr>
          <p:nvPr/>
        </p:nvSpPr>
        <p:spPr bwMode="auto">
          <a:xfrm>
            <a:off x="3657600" y="4038600"/>
            <a:ext cx="1524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41" name="Rectangle 21"/>
          <p:cNvSpPr>
            <a:spLocks noChangeArrowheads="1"/>
          </p:cNvSpPr>
          <p:nvPr/>
        </p:nvSpPr>
        <p:spPr bwMode="auto">
          <a:xfrm>
            <a:off x="6705600" y="4495800"/>
            <a:ext cx="1597025" cy="622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Team</a:t>
            </a:r>
          </a:p>
        </p:txBody>
      </p:sp>
      <p:sp>
        <p:nvSpPr>
          <p:cNvPr id="30742" name="AutoShape 22"/>
          <p:cNvSpPr>
            <a:spLocks noChangeArrowheads="1"/>
          </p:cNvSpPr>
          <p:nvPr/>
        </p:nvSpPr>
        <p:spPr bwMode="auto">
          <a:xfrm>
            <a:off x="4953000" y="4343400"/>
            <a:ext cx="1295400" cy="914400"/>
          </a:xfrm>
          <a:prstGeom prst="flowChartDecision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Plays</a:t>
            </a:r>
          </a:p>
          <a:p>
            <a:pPr algn="ctr" eaLnBrk="1" hangingPunct="1"/>
            <a:r>
              <a:rPr lang="en-US" altLang="en-US" sz="1600"/>
              <a:t>On</a:t>
            </a:r>
          </a:p>
        </p:txBody>
      </p:sp>
      <p:sp>
        <p:nvSpPr>
          <p:cNvPr id="30743" name="Line 23"/>
          <p:cNvSpPr>
            <a:spLocks noChangeShapeType="1"/>
          </p:cNvSpPr>
          <p:nvPr/>
        </p:nvSpPr>
        <p:spPr bwMode="auto">
          <a:xfrm>
            <a:off x="6248400" y="4800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44" name="Line 24"/>
          <p:cNvSpPr>
            <a:spLocks noChangeShapeType="1"/>
          </p:cNvSpPr>
          <p:nvPr/>
        </p:nvSpPr>
        <p:spPr bwMode="auto">
          <a:xfrm>
            <a:off x="7772400" y="51054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45" name="Line 25"/>
          <p:cNvSpPr>
            <a:spLocks noChangeShapeType="1"/>
          </p:cNvSpPr>
          <p:nvPr/>
        </p:nvSpPr>
        <p:spPr bwMode="auto">
          <a:xfrm flipV="1">
            <a:off x="6553200" y="51054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46" name="Oval 26"/>
          <p:cNvSpPr>
            <a:spLocks noChangeArrowheads="1"/>
          </p:cNvSpPr>
          <p:nvPr/>
        </p:nvSpPr>
        <p:spPr bwMode="auto">
          <a:xfrm>
            <a:off x="6096000" y="5638800"/>
            <a:ext cx="990600" cy="533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City</a:t>
            </a:r>
          </a:p>
        </p:txBody>
      </p:sp>
      <p:sp>
        <p:nvSpPr>
          <p:cNvPr id="30747" name="Text Box 27"/>
          <p:cNvSpPr txBox="1">
            <a:spLocks noChangeArrowheads="1"/>
          </p:cNvSpPr>
          <p:nvPr/>
        </p:nvSpPr>
        <p:spPr bwMode="auto">
          <a:xfrm>
            <a:off x="6613525" y="2798763"/>
            <a:ext cx="1522413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600"/>
              <a:t>Note arrrow:</a:t>
            </a:r>
          </a:p>
          <a:p>
            <a:pPr eaLnBrk="1" hangingPunct="1"/>
            <a:r>
              <a:rPr lang="en-US" altLang="en-US" sz="1600"/>
              <a:t>indicates many</a:t>
            </a:r>
          </a:p>
          <a:p>
            <a:pPr eaLnBrk="1" hangingPunct="1"/>
            <a:r>
              <a:rPr lang="en-US" altLang="en-US" sz="1600"/>
              <a:t>to one.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Design Techniques</a:t>
            </a:r>
          </a:p>
        </p:txBody>
      </p:sp>
      <p:sp>
        <p:nvSpPr>
          <p:cNvPr id="317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Avoid redundancy</a:t>
            </a:r>
          </a:p>
          <a:p>
            <a:pPr lvl="1" eaLnBrk="1" hangingPunct="1"/>
            <a:r>
              <a:rPr lang="en-US" altLang="en-US" smtClean="0"/>
              <a:t>Say the same thing two ways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057400" y="3962400"/>
            <a:ext cx="1597025" cy="622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Baseball Player</a:t>
            </a:r>
          </a:p>
        </p:txBody>
      </p:sp>
      <p:sp>
        <p:nvSpPr>
          <p:cNvPr id="31749" name="Oval 5"/>
          <p:cNvSpPr>
            <a:spLocks noChangeArrowheads="1"/>
          </p:cNvSpPr>
          <p:nvPr/>
        </p:nvSpPr>
        <p:spPr bwMode="auto">
          <a:xfrm>
            <a:off x="838200" y="2971800"/>
            <a:ext cx="990600" cy="533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First</a:t>
            </a:r>
          </a:p>
          <a:p>
            <a:pPr algn="ctr" eaLnBrk="1" hangingPunct="1"/>
            <a:r>
              <a:rPr lang="en-US" altLang="en-US" sz="1600"/>
              <a:t>Name</a:t>
            </a:r>
          </a:p>
        </p:txBody>
      </p:sp>
      <p:sp>
        <p:nvSpPr>
          <p:cNvPr id="31750" name="Oval 6"/>
          <p:cNvSpPr>
            <a:spLocks noChangeArrowheads="1"/>
          </p:cNvSpPr>
          <p:nvPr/>
        </p:nvSpPr>
        <p:spPr bwMode="auto">
          <a:xfrm>
            <a:off x="2133600" y="2971800"/>
            <a:ext cx="990600" cy="533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Last</a:t>
            </a:r>
          </a:p>
          <a:p>
            <a:pPr algn="ctr" eaLnBrk="1" hangingPunct="1"/>
            <a:r>
              <a:rPr lang="en-US" altLang="en-US" sz="1600"/>
              <a:t>Name</a:t>
            </a:r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 flipV="1">
            <a:off x="2667000" y="3505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 flipV="1">
            <a:off x="3200400" y="35052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 flipH="1" flipV="1">
            <a:off x="1447800" y="35052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54" name="Oval 10"/>
          <p:cNvSpPr>
            <a:spLocks noChangeArrowheads="1"/>
          </p:cNvSpPr>
          <p:nvPr/>
        </p:nvSpPr>
        <p:spPr bwMode="auto">
          <a:xfrm>
            <a:off x="3657600" y="2971800"/>
            <a:ext cx="990600" cy="533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Number</a:t>
            </a:r>
          </a:p>
        </p:txBody>
      </p:sp>
      <p:sp>
        <p:nvSpPr>
          <p:cNvPr id="31755" name="Oval 11"/>
          <p:cNvSpPr>
            <a:spLocks noChangeArrowheads="1"/>
          </p:cNvSpPr>
          <p:nvPr/>
        </p:nvSpPr>
        <p:spPr bwMode="auto">
          <a:xfrm>
            <a:off x="4800600" y="3962400"/>
            <a:ext cx="990600" cy="533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Position</a:t>
            </a:r>
          </a:p>
        </p:txBody>
      </p:sp>
      <p:sp>
        <p:nvSpPr>
          <p:cNvPr id="31756" name="Line 12"/>
          <p:cNvSpPr>
            <a:spLocks noChangeShapeType="1"/>
          </p:cNvSpPr>
          <p:nvPr/>
        </p:nvSpPr>
        <p:spPr bwMode="auto">
          <a:xfrm flipV="1">
            <a:off x="3657600" y="4191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57" name="Line 13"/>
          <p:cNvSpPr>
            <a:spLocks noChangeShapeType="1"/>
          </p:cNvSpPr>
          <p:nvPr/>
        </p:nvSpPr>
        <p:spPr bwMode="auto">
          <a:xfrm flipV="1">
            <a:off x="2286000" y="45720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58" name="Oval 14"/>
          <p:cNvSpPr>
            <a:spLocks noChangeArrowheads="1"/>
          </p:cNvSpPr>
          <p:nvPr/>
        </p:nvSpPr>
        <p:spPr bwMode="auto">
          <a:xfrm>
            <a:off x="1828800" y="5105400"/>
            <a:ext cx="990600" cy="533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solidFill>
                  <a:srgbClr val="FF0000"/>
                </a:solidFill>
              </a:rPr>
              <a:t>Team</a:t>
            </a:r>
          </a:p>
          <a:p>
            <a:pPr algn="ctr" eaLnBrk="1" hangingPunct="1"/>
            <a:r>
              <a:rPr lang="en-US" altLang="en-US" sz="1600">
                <a:solidFill>
                  <a:srgbClr val="FF0000"/>
                </a:solidFill>
              </a:rPr>
              <a:t>Name</a:t>
            </a:r>
          </a:p>
        </p:txBody>
      </p:sp>
      <p:sp>
        <p:nvSpPr>
          <p:cNvPr id="31759" name="Oval 15"/>
          <p:cNvSpPr>
            <a:spLocks noChangeArrowheads="1"/>
          </p:cNvSpPr>
          <p:nvPr/>
        </p:nvSpPr>
        <p:spPr bwMode="auto">
          <a:xfrm>
            <a:off x="3657600" y="5105400"/>
            <a:ext cx="990600" cy="533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Salary</a:t>
            </a:r>
          </a:p>
        </p:txBody>
      </p:sp>
      <p:sp>
        <p:nvSpPr>
          <p:cNvPr id="31760" name="Line 16"/>
          <p:cNvSpPr>
            <a:spLocks noChangeShapeType="1"/>
          </p:cNvSpPr>
          <p:nvPr/>
        </p:nvSpPr>
        <p:spPr bwMode="auto">
          <a:xfrm>
            <a:off x="3352800" y="45720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61" name="Oval 17"/>
          <p:cNvSpPr>
            <a:spLocks noChangeArrowheads="1"/>
          </p:cNvSpPr>
          <p:nvPr/>
        </p:nvSpPr>
        <p:spPr bwMode="auto">
          <a:xfrm>
            <a:off x="381000" y="4419600"/>
            <a:ext cx="990600" cy="533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Birthdate</a:t>
            </a:r>
          </a:p>
        </p:txBody>
      </p:sp>
      <p:sp>
        <p:nvSpPr>
          <p:cNvPr id="31762" name="Line 18"/>
          <p:cNvSpPr>
            <a:spLocks noChangeShapeType="1"/>
          </p:cNvSpPr>
          <p:nvPr/>
        </p:nvSpPr>
        <p:spPr bwMode="auto">
          <a:xfrm flipH="1">
            <a:off x="1066800" y="4267200"/>
            <a:ext cx="990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63" name="Oval 19"/>
          <p:cNvSpPr>
            <a:spLocks noChangeArrowheads="1"/>
          </p:cNvSpPr>
          <p:nvPr/>
        </p:nvSpPr>
        <p:spPr bwMode="auto">
          <a:xfrm>
            <a:off x="7543800" y="6019800"/>
            <a:ext cx="990600" cy="533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solidFill>
                  <a:srgbClr val="FF0000"/>
                </a:solidFill>
              </a:rPr>
              <a:t>Name</a:t>
            </a:r>
          </a:p>
        </p:txBody>
      </p:sp>
      <p:sp>
        <p:nvSpPr>
          <p:cNvPr id="31764" name="Line 20"/>
          <p:cNvSpPr>
            <a:spLocks noChangeShapeType="1"/>
          </p:cNvSpPr>
          <p:nvPr/>
        </p:nvSpPr>
        <p:spPr bwMode="auto">
          <a:xfrm>
            <a:off x="3657600" y="4495800"/>
            <a:ext cx="1524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65" name="Rectangle 21"/>
          <p:cNvSpPr>
            <a:spLocks noChangeArrowheads="1"/>
          </p:cNvSpPr>
          <p:nvPr/>
        </p:nvSpPr>
        <p:spPr bwMode="auto">
          <a:xfrm>
            <a:off x="6705600" y="4953000"/>
            <a:ext cx="1597025" cy="622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Team</a:t>
            </a:r>
          </a:p>
        </p:txBody>
      </p:sp>
      <p:sp>
        <p:nvSpPr>
          <p:cNvPr id="31766" name="AutoShape 22"/>
          <p:cNvSpPr>
            <a:spLocks noChangeArrowheads="1"/>
          </p:cNvSpPr>
          <p:nvPr/>
        </p:nvSpPr>
        <p:spPr bwMode="auto">
          <a:xfrm>
            <a:off x="4953000" y="4800600"/>
            <a:ext cx="1295400" cy="914400"/>
          </a:xfrm>
          <a:prstGeom prst="flowChartDecision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Plays</a:t>
            </a:r>
          </a:p>
          <a:p>
            <a:pPr algn="ctr" eaLnBrk="1" hangingPunct="1"/>
            <a:r>
              <a:rPr lang="en-US" altLang="en-US" sz="1600"/>
              <a:t>On</a:t>
            </a:r>
          </a:p>
        </p:txBody>
      </p:sp>
      <p:sp>
        <p:nvSpPr>
          <p:cNvPr id="31767" name="Line 23"/>
          <p:cNvSpPr>
            <a:spLocks noChangeShapeType="1"/>
          </p:cNvSpPr>
          <p:nvPr/>
        </p:nvSpPr>
        <p:spPr bwMode="auto">
          <a:xfrm>
            <a:off x="6248400" y="5257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68" name="Line 24"/>
          <p:cNvSpPr>
            <a:spLocks noChangeShapeType="1"/>
          </p:cNvSpPr>
          <p:nvPr/>
        </p:nvSpPr>
        <p:spPr bwMode="auto">
          <a:xfrm>
            <a:off x="7772400" y="55626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69" name="Line 25"/>
          <p:cNvSpPr>
            <a:spLocks noChangeShapeType="1"/>
          </p:cNvSpPr>
          <p:nvPr/>
        </p:nvSpPr>
        <p:spPr bwMode="auto">
          <a:xfrm flipV="1">
            <a:off x="6553200" y="55626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70" name="Oval 26"/>
          <p:cNvSpPr>
            <a:spLocks noChangeArrowheads="1"/>
          </p:cNvSpPr>
          <p:nvPr/>
        </p:nvSpPr>
        <p:spPr bwMode="auto">
          <a:xfrm>
            <a:off x="6096000" y="6096000"/>
            <a:ext cx="990600" cy="533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City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Database Systems</a:t>
            </a:r>
          </a:p>
        </p:txBody>
      </p:sp>
      <p:sp>
        <p:nvSpPr>
          <p:cNvPr id="51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Systems designed to manage very large amounts of data, and to query that data to pull out useful information</a:t>
            </a:r>
          </a:p>
          <a:p>
            <a:pPr eaLnBrk="1" hangingPunct="1"/>
            <a:r>
              <a:rPr lang="en-US" altLang="en-US" smtClean="0"/>
              <a:t>Often, key considerations include:</a:t>
            </a:r>
          </a:p>
          <a:p>
            <a:pPr lvl="1" eaLnBrk="1" hangingPunct="1"/>
            <a:r>
              <a:rPr lang="en-US" altLang="en-US" smtClean="0"/>
              <a:t>Efficiency</a:t>
            </a:r>
          </a:p>
          <a:p>
            <a:pPr lvl="1" eaLnBrk="1" hangingPunct="1"/>
            <a:r>
              <a:rPr lang="en-US" altLang="en-US" smtClean="0"/>
              <a:t>Reliability </a:t>
            </a:r>
          </a:p>
          <a:p>
            <a:pPr lvl="1" eaLnBrk="1" hangingPunct="1"/>
            <a:r>
              <a:rPr lang="en-US" altLang="en-US" smtClean="0"/>
              <a:t>Ease of access (querying, distributed)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Design Techniques</a:t>
            </a:r>
          </a:p>
        </p:txBody>
      </p:sp>
      <p:sp>
        <p:nvSpPr>
          <p:cNvPr id="327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Avoid redundancy</a:t>
            </a:r>
          </a:p>
          <a:p>
            <a:pPr lvl="1" eaLnBrk="1" hangingPunct="1"/>
            <a:r>
              <a:rPr lang="en-US" altLang="en-US" smtClean="0"/>
              <a:t>Say the same thing two ways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2057400" y="3962400"/>
            <a:ext cx="1597025" cy="622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Baseball Player</a:t>
            </a:r>
          </a:p>
        </p:txBody>
      </p:sp>
      <p:sp>
        <p:nvSpPr>
          <p:cNvPr id="32773" name="Oval 5"/>
          <p:cNvSpPr>
            <a:spLocks noChangeArrowheads="1"/>
          </p:cNvSpPr>
          <p:nvPr/>
        </p:nvSpPr>
        <p:spPr bwMode="auto">
          <a:xfrm>
            <a:off x="838200" y="2971800"/>
            <a:ext cx="990600" cy="533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First</a:t>
            </a:r>
          </a:p>
          <a:p>
            <a:pPr algn="ctr" eaLnBrk="1" hangingPunct="1"/>
            <a:r>
              <a:rPr lang="en-US" altLang="en-US" sz="1600"/>
              <a:t>Name</a:t>
            </a:r>
          </a:p>
        </p:txBody>
      </p:sp>
      <p:sp>
        <p:nvSpPr>
          <p:cNvPr id="32774" name="Oval 6"/>
          <p:cNvSpPr>
            <a:spLocks noChangeArrowheads="1"/>
          </p:cNvSpPr>
          <p:nvPr/>
        </p:nvSpPr>
        <p:spPr bwMode="auto">
          <a:xfrm>
            <a:off x="2133600" y="2971800"/>
            <a:ext cx="990600" cy="533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Last</a:t>
            </a:r>
          </a:p>
          <a:p>
            <a:pPr algn="ctr" eaLnBrk="1" hangingPunct="1"/>
            <a:r>
              <a:rPr lang="en-US" altLang="en-US" sz="1600"/>
              <a:t>Name</a:t>
            </a:r>
          </a:p>
        </p:txBody>
      </p:sp>
      <p:sp>
        <p:nvSpPr>
          <p:cNvPr id="32775" name="Line 7"/>
          <p:cNvSpPr>
            <a:spLocks noChangeShapeType="1"/>
          </p:cNvSpPr>
          <p:nvPr/>
        </p:nvSpPr>
        <p:spPr bwMode="auto">
          <a:xfrm flipV="1">
            <a:off x="2667000" y="3505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76" name="Line 8"/>
          <p:cNvSpPr>
            <a:spLocks noChangeShapeType="1"/>
          </p:cNvSpPr>
          <p:nvPr/>
        </p:nvSpPr>
        <p:spPr bwMode="auto">
          <a:xfrm flipV="1">
            <a:off x="3200400" y="35052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77" name="Line 9"/>
          <p:cNvSpPr>
            <a:spLocks noChangeShapeType="1"/>
          </p:cNvSpPr>
          <p:nvPr/>
        </p:nvSpPr>
        <p:spPr bwMode="auto">
          <a:xfrm flipH="1" flipV="1">
            <a:off x="1447800" y="35052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78" name="Oval 10"/>
          <p:cNvSpPr>
            <a:spLocks noChangeArrowheads="1"/>
          </p:cNvSpPr>
          <p:nvPr/>
        </p:nvSpPr>
        <p:spPr bwMode="auto">
          <a:xfrm>
            <a:off x="3657600" y="2971800"/>
            <a:ext cx="990600" cy="533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Number</a:t>
            </a:r>
          </a:p>
        </p:txBody>
      </p:sp>
      <p:sp>
        <p:nvSpPr>
          <p:cNvPr id="32779" name="Oval 11"/>
          <p:cNvSpPr>
            <a:spLocks noChangeArrowheads="1"/>
          </p:cNvSpPr>
          <p:nvPr/>
        </p:nvSpPr>
        <p:spPr bwMode="auto">
          <a:xfrm>
            <a:off x="4800600" y="3962400"/>
            <a:ext cx="990600" cy="533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Position</a:t>
            </a:r>
          </a:p>
        </p:txBody>
      </p:sp>
      <p:sp>
        <p:nvSpPr>
          <p:cNvPr id="32780" name="Line 12"/>
          <p:cNvSpPr>
            <a:spLocks noChangeShapeType="1"/>
          </p:cNvSpPr>
          <p:nvPr/>
        </p:nvSpPr>
        <p:spPr bwMode="auto">
          <a:xfrm flipV="1">
            <a:off x="3657600" y="4191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81" name="Line 13"/>
          <p:cNvSpPr>
            <a:spLocks noChangeShapeType="1"/>
          </p:cNvSpPr>
          <p:nvPr/>
        </p:nvSpPr>
        <p:spPr bwMode="auto">
          <a:xfrm flipV="1">
            <a:off x="2286000" y="45720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82" name="Oval 14"/>
          <p:cNvSpPr>
            <a:spLocks noChangeArrowheads="1"/>
          </p:cNvSpPr>
          <p:nvPr/>
        </p:nvSpPr>
        <p:spPr bwMode="auto">
          <a:xfrm>
            <a:off x="1828800" y="5105400"/>
            <a:ext cx="990600" cy="533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solidFill>
                  <a:srgbClr val="FF0000"/>
                </a:solidFill>
              </a:rPr>
              <a:t>Team</a:t>
            </a:r>
          </a:p>
          <a:p>
            <a:pPr algn="ctr" eaLnBrk="1" hangingPunct="1"/>
            <a:r>
              <a:rPr lang="en-US" altLang="en-US" sz="1600">
                <a:solidFill>
                  <a:srgbClr val="FF0000"/>
                </a:solidFill>
              </a:rPr>
              <a:t>Name</a:t>
            </a:r>
          </a:p>
        </p:txBody>
      </p:sp>
      <p:sp>
        <p:nvSpPr>
          <p:cNvPr id="32783" name="Oval 15"/>
          <p:cNvSpPr>
            <a:spLocks noChangeArrowheads="1"/>
          </p:cNvSpPr>
          <p:nvPr/>
        </p:nvSpPr>
        <p:spPr bwMode="auto">
          <a:xfrm>
            <a:off x="3657600" y="5105400"/>
            <a:ext cx="990600" cy="533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solidFill>
                  <a:srgbClr val="FF0000"/>
                </a:solidFill>
              </a:rPr>
              <a:t>Team</a:t>
            </a:r>
          </a:p>
          <a:p>
            <a:pPr algn="ctr" eaLnBrk="1" hangingPunct="1"/>
            <a:r>
              <a:rPr lang="en-US" altLang="en-US" sz="1600">
                <a:solidFill>
                  <a:srgbClr val="FF0000"/>
                </a:solidFill>
              </a:rPr>
              <a:t>Town</a:t>
            </a:r>
          </a:p>
        </p:txBody>
      </p:sp>
      <p:sp>
        <p:nvSpPr>
          <p:cNvPr id="32784" name="Line 16"/>
          <p:cNvSpPr>
            <a:spLocks noChangeShapeType="1"/>
          </p:cNvSpPr>
          <p:nvPr/>
        </p:nvSpPr>
        <p:spPr bwMode="auto">
          <a:xfrm>
            <a:off x="3352800" y="45720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85" name="Oval 17"/>
          <p:cNvSpPr>
            <a:spLocks noChangeArrowheads="1"/>
          </p:cNvSpPr>
          <p:nvPr/>
        </p:nvSpPr>
        <p:spPr bwMode="auto">
          <a:xfrm>
            <a:off x="381000" y="4419600"/>
            <a:ext cx="990600" cy="533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Birthdate</a:t>
            </a:r>
          </a:p>
        </p:txBody>
      </p:sp>
      <p:sp>
        <p:nvSpPr>
          <p:cNvPr id="32786" name="Line 18"/>
          <p:cNvSpPr>
            <a:spLocks noChangeShapeType="1"/>
          </p:cNvSpPr>
          <p:nvPr/>
        </p:nvSpPr>
        <p:spPr bwMode="auto">
          <a:xfrm flipH="1">
            <a:off x="1066800" y="4267200"/>
            <a:ext cx="990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Design Techniques</a:t>
            </a:r>
          </a:p>
        </p:txBody>
      </p:sp>
      <p:sp>
        <p:nvSpPr>
          <p:cNvPr id="337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Don’t use entity set if attribute will do</a:t>
            </a:r>
          </a:p>
          <a:p>
            <a:pPr eaLnBrk="1" hangingPunct="1"/>
            <a:r>
              <a:rPr lang="en-US" altLang="en-US" smtClean="0"/>
              <a:t>Entity lists should either</a:t>
            </a:r>
          </a:p>
          <a:p>
            <a:pPr lvl="1" eaLnBrk="1" hangingPunct="1"/>
            <a:r>
              <a:rPr lang="en-US" altLang="en-US" smtClean="0"/>
              <a:t>Have some non-key attribute</a:t>
            </a:r>
          </a:p>
          <a:p>
            <a:pPr lvl="1" eaLnBrk="1" hangingPunct="1"/>
            <a:r>
              <a:rPr lang="en-US" altLang="en-US" smtClean="0"/>
              <a:t>Be the “many” in a many-one/many-many relationship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905000" y="4876800"/>
            <a:ext cx="1597025" cy="622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Baseball Player</a:t>
            </a:r>
          </a:p>
        </p:txBody>
      </p:sp>
      <p:sp>
        <p:nvSpPr>
          <p:cNvPr id="33797" name="Oval 5"/>
          <p:cNvSpPr>
            <a:spLocks noChangeArrowheads="1"/>
          </p:cNvSpPr>
          <p:nvPr/>
        </p:nvSpPr>
        <p:spPr bwMode="auto">
          <a:xfrm>
            <a:off x="457200" y="4876800"/>
            <a:ext cx="990600" cy="533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 u="sng"/>
              <a:t>Name</a:t>
            </a:r>
          </a:p>
        </p:txBody>
      </p:sp>
      <p:sp>
        <p:nvSpPr>
          <p:cNvPr id="33798" name="Line 9"/>
          <p:cNvSpPr>
            <a:spLocks noChangeShapeType="1"/>
          </p:cNvSpPr>
          <p:nvPr/>
        </p:nvSpPr>
        <p:spPr bwMode="auto">
          <a:xfrm flipH="1" flipV="1">
            <a:off x="1447800" y="5181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799" name="AutoShape 19"/>
          <p:cNvSpPr>
            <a:spLocks noChangeArrowheads="1"/>
          </p:cNvSpPr>
          <p:nvPr/>
        </p:nvSpPr>
        <p:spPr bwMode="auto">
          <a:xfrm>
            <a:off x="4038600" y="4724400"/>
            <a:ext cx="1295400" cy="914400"/>
          </a:xfrm>
          <a:prstGeom prst="flowChartDecision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Plays</a:t>
            </a:r>
          </a:p>
          <a:p>
            <a:pPr algn="ctr" eaLnBrk="1" hangingPunct="1"/>
            <a:r>
              <a:rPr lang="en-US" altLang="en-US" sz="1600"/>
              <a:t>On</a:t>
            </a:r>
          </a:p>
        </p:txBody>
      </p:sp>
      <p:sp>
        <p:nvSpPr>
          <p:cNvPr id="33800" name="Oval 20"/>
          <p:cNvSpPr>
            <a:spLocks noChangeArrowheads="1"/>
          </p:cNvSpPr>
          <p:nvPr/>
        </p:nvSpPr>
        <p:spPr bwMode="auto">
          <a:xfrm>
            <a:off x="6705600" y="5943600"/>
            <a:ext cx="990600" cy="533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 u="sng"/>
              <a:t>Name</a:t>
            </a:r>
          </a:p>
        </p:txBody>
      </p:sp>
      <p:sp>
        <p:nvSpPr>
          <p:cNvPr id="33801" name="Rectangle 21"/>
          <p:cNvSpPr>
            <a:spLocks noChangeArrowheads="1"/>
          </p:cNvSpPr>
          <p:nvPr/>
        </p:nvSpPr>
        <p:spPr bwMode="auto">
          <a:xfrm>
            <a:off x="5867400" y="4876800"/>
            <a:ext cx="1597025" cy="622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Team</a:t>
            </a:r>
          </a:p>
        </p:txBody>
      </p:sp>
      <p:sp>
        <p:nvSpPr>
          <p:cNvPr id="33802" name="Line 22"/>
          <p:cNvSpPr>
            <a:spLocks noChangeShapeType="1"/>
          </p:cNvSpPr>
          <p:nvPr/>
        </p:nvSpPr>
        <p:spPr bwMode="auto">
          <a:xfrm>
            <a:off x="5334000" y="5181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03" name="Line 23"/>
          <p:cNvSpPr>
            <a:spLocks noChangeShapeType="1"/>
          </p:cNvSpPr>
          <p:nvPr/>
        </p:nvSpPr>
        <p:spPr bwMode="auto">
          <a:xfrm>
            <a:off x="6934200" y="54864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04" name="Line 24"/>
          <p:cNvSpPr>
            <a:spLocks noChangeShapeType="1"/>
          </p:cNvSpPr>
          <p:nvPr/>
        </p:nvSpPr>
        <p:spPr bwMode="auto">
          <a:xfrm flipV="1">
            <a:off x="5715000" y="54864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05" name="Oval 25"/>
          <p:cNvSpPr>
            <a:spLocks noChangeArrowheads="1"/>
          </p:cNvSpPr>
          <p:nvPr/>
        </p:nvSpPr>
        <p:spPr bwMode="auto">
          <a:xfrm>
            <a:off x="5257800" y="6019800"/>
            <a:ext cx="990600" cy="533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City</a:t>
            </a:r>
          </a:p>
        </p:txBody>
      </p:sp>
      <p:sp>
        <p:nvSpPr>
          <p:cNvPr id="33806" name="Line 26"/>
          <p:cNvSpPr>
            <a:spLocks noChangeShapeType="1"/>
          </p:cNvSpPr>
          <p:nvPr/>
        </p:nvSpPr>
        <p:spPr bwMode="auto">
          <a:xfrm>
            <a:off x="3505200" y="5181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Design Techniques</a:t>
            </a:r>
          </a:p>
        </p:txBody>
      </p:sp>
      <p:sp>
        <p:nvSpPr>
          <p:cNvPr id="348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Don’t use entity set if attribute will do</a:t>
            </a:r>
          </a:p>
          <a:p>
            <a:pPr eaLnBrk="1" hangingPunct="1"/>
            <a:r>
              <a:rPr lang="en-US" altLang="en-US" smtClean="0"/>
              <a:t>Entity lists should either</a:t>
            </a:r>
          </a:p>
          <a:p>
            <a:pPr lvl="1" eaLnBrk="1" hangingPunct="1"/>
            <a:r>
              <a:rPr lang="en-US" altLang="en-US" smtClean="0"/>
              <a:t>Have some non-key attribute</a:t>
            </a:r>
          </a:p>
          <a:p>
            <a:pPr lvl="1" eaLnBrk="1" hangingPunct="1"/>
            <a:r>
              <a:rPr lang="en-US" altLang="en-US" smtClean="0"/>
              <a:t>Be the “many” in a many-one/many-many relationship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1905000" y="4876800"/>
            <a:ext cx="1597025" cy="622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Baseball Player</a:t>
            </a:r>
          </a:p>
        </p:txBody>
      </p:sp>
      <p:sp>
        <p:nvSpPr>
          <p:cNvPr id="34821" name="Oval 5"/>
          <p:cNvSpPr>
            <a:spLocks noChangeArrowheads="1"/>
          </p:cNvSpPr>
          <p:nvPr/>
        </p:nvSpPr>
        <p:spPr bwMode="auto">
          <a:xfrm>
            <a:off x="457200" y="4876800"/>
            <a:ext cx="990600" cy="533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 u="sng"/>
              <a:t>Name</a:t>
            </a:r>
          </a:p>
        </p:txBody>
      </p:sp>
      <p:sp>
        <p:nvSpPr>
          <p:cNvPr id="34822" name="Line 6"/>
          <p:cNvSpPr>
            <a:spLocks noChangeShapeType="1"/>
          </p:cNvSpPr>
          <p:nvPr/>
        </p:nvSpPr>
        <p:spPr bwMode="auto">
          <a:xfrm flipH="1" flipV="1">
            <a:off x="1447800" y="5181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23" name="Oval 8"/>
          <p:cNvSpPr>
            <a:spLocks noChangeArrowheads="1"/>
          </p:cNvSpPr>
          <p:nvPr/>
        </p:nvSpPr>
        <p:spPr bwMode="auto">
          <a:xfrm>
            <a:off x="3200400" y="6019800"/>
            <a:ext cx="990600" cy="533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Team</a:t>
            </a:r>
          </a:p>
        </p:txBody>
      </p:sp>
      <p:sp>
        <p:nvSpPr>
          <p:cNvPr id="34824" name="Line 12"/>
          <p:cNvSpPr>
            <a:spLocks noChangeShapeType="1"/>
          </p:cNvSpPr>
          <p:nvPr/>
        </p:nvSpPr>
        <p:spPr bwMode="auto">
          <a:xfrm flipH="1" flipV="1">
            <a:off x="2895600" y="54864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Design Techniques</a:t>
            </a:r>
          </a:p>
        </p:txBody>
      </p:sp>
      <p:sp>
        <p:nvSpPr>
          <p:cNvPr id="358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Don’t overuse weak entity sets</a:t>
            </a:r>
          </a:p>
          <a:p>
            <a:pPr eaLnBrk="1" hangingPunct="1"/>
            <a:r>
              <a:rPr lang="en-US" altLang="en-US" smtClean="0"/>
              <a:t>Usually use unique key for each entity set (e.g. UIN, SSN, VIN)</a:t>
            </a:r>
          </a:p>
          <a:p>
            <a:pPr eaLnBrk="1" hangingPunct="1"/>
            <a:r>
              <a:rPr lang="en-US" altLang="en-US" smtClean="0"/>
              <a:t>Not always possible, though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Databases</a:t>
            </a:r>
          </a:p>
        </p:txBody>
      </p:sp>
      <p:sp>
        <p:nvSpPr>
          <p:cNvPr id="6147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 critical part of most IT operations</a:t>
            </a:r>
          </a:p>
          <a:p>
            <a:r>
              <a:rPr lang="en-US" altLang="en-US" smtClean="0"/>
              <a:t>Accessing database information can be as common as accessing any variable/object stored in memory</a:t>
            </a:r>
          </a:p>
          <a:p>
            <a:r>
              <a:rPr lang="en-US" altLang="en-US" smtClean="0"/>
              <a:t>But, the process for accessing it is different</a:t>
            </a:r>
          </a:p>
          <a:p>
            <a:pPr lvl="1"/>
            <a:r>
              <a:rPr lang="en-US" altLang="en-US" smtClean="0"/>
              <a:t>This can be good in that it helps highlight the difference with data in memory.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Creating a Database</a:t>
            </a:r>
          </a:p>
        </p:txBody>
      </p:sp>
      <p:sp>
        <p:nvSpPr>
          <p:cNvPr id="71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database </a:t>
            </a:r>
            <a:r>
              <a:rPr lang="en-US" altLang="en-US" i="1" smtClean="0"/>
              <a:t>schema</a:t>
            </a:r>
            <a:r>
              <a:rPr lang="en-US" altLang="en-US" smtClean="0"/>
              <a:t> determines what will be represented in the database</a:t>
            </a:r>
          </a:p>
          <a:p>
            <a:pPr eaLnBrk="1" hangingPunct="1"/>
            <a:r>
              <a:rPr lang="en-US" altLang="en-US" smtClean="0"/>
              <a:t>This should be tightly controlled by a database manager</a:t>
            </a:r>
          </a:p>
          <a:p>
            <a:pPr eaLnBrk="1" hangingPunct="1"/>
            <a:r>
              <a:rPr lang="en-US" altLang="en-US" smtClean="0"/>
              <a:t>Specified through a data definition language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Querying Databases</a:t>
            </a:r>
          </a:p>
        </p:txBody>
      </p:sp>
      <p:sp>
        <p:nvSpPr>
          <p:cNvPr id="81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Once database has been populated, users can </a:t>
            </a:r>
            <a:r>
              <a:rPr lang="en-US" altLang="en-US" i="1" smtClean="0"/>
              <a:t>query</a:t>
            </a:r>
            <a:r>
              <a:rPr lang="en-US" altLang="en-US" smtClean="0"/>
              <a:t> the data</a:t>
            </a:r>
          </a:p>
          <a:p>
            <a:pPr eaLnBrk="1" hangingPunct="1"/>
            <a:r>
              <a:rPr lang="en-US" altLang="en-US" smtClean="0"/>
              <a:t>A data manipulation language controls how the user can specify queries, (and thus what types of queries are allowed)</a:t>
            </a:r>
          </a:p>
          <a:p>
            <a:pPr lvl="1" eaLnBrk="1" hangingPunct="1"/>
            <a:r>
              <a:rPr lang="en-US" altLang="en-US" smtClean="0"/>
              <a:t>SQL is probably the most well-known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Other Database Topics</a:t>
            </a:r>
          </a:p>
        </p:txBody>
      </p:sp>
      <p:sp>
        <p:nvSpPr>
          <p:cNvPr id="92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“Real” database courses include lots of other things that we’ll be ignoring here</a:t>
            </a:r>
          </a:p>
          <a:p>
            <a:pPr lvl="1" eaLnBrk="1" hangingPunct="1"/>
            <a:r>
              <a:rPr lang="en-US" altLang="en-US" smtClean="0"/>
              <a:t>More complete theory behind design</a:t>
            </a:r>
          </a:p>
          <a:p>
            <a:pPr lvl="1" eaLnBrk="1" hangingPunct="1"/>
            <a:r>
              <a:rPr lang="en-US" altLang="en-US" smtClean="0"/>
              <a:t>Query optimization</a:t>
            </a:r>
          </a:p>
          <a:p>
            <a:pPr lvl="1" eaLnBrk="1" hangingPunct="1"/>
            <a:r>
              <a:rPr lang="en-US" altLang="en-US" smtClean="0"/>
              <a:t>Efficient storage</a:t>
            </a:r>
          </a:p>
          <a:p>
            <a:pPr lvl="1" eaLnBrk="1" hangingPunct="1"/>
            <a:r>
              <a:rPr lang="en-US" altLang="en-US" smtClean="0"/>
              <a:t>Processing Transactions – grouped queries that provide atomic operations</a:t>
            </a:r>
          </a:p>
          <a:p>
            <a:pPr lvl="2" eaLnBrk="1" hangingPunct="1"/>
            <a:r>
              <a:rPr lang="en-US" altLang="en-US" smtClean="0"/>
              <a:t>Scheduling, logging, recovery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Entity-Relationship Model</a:t>
            </a:r>
          </a:p>
        </p:txBody>
      </p:sp>
      <p:sp>
        <p:nvSpPr>
          <p:cNvPr id="102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Way of expressing (in diagrammatic form) a database design</a:t>
            </a:r>
          </a:p>
          <a:p>
            <a:pPr lvl="1" eaLnBrk="1" hangingPunct="1"/>
            <a:r>
              <a:rPr lang="en-US" altLang="en-US" dirty="0" smtClean="0"/>
              <a:t>Kinds of data and how they connect</a:t>
            </a:r>
          </a:p>
          <a:p>
            <a:pPr eaLnBrk="1" hangingPunct="1"/>
            <a:r>
              <a:rPr lang="en-US" altLang="en-US" dirty="0" smtClean="0"/>
              <a:t>Easy first way to think about databases</a:t>
            </a:r>
          </a:p>
          <a:p>
            <a:pPr eaLnBrk="1" hangingPunct="1"/>
            <a:r>
              <a:rPr lang="en-US" altLang="en-US" dirty="0" smtClean="0"/>
              <a:t>Later, relational model </a:t>
            </a:r>
            <a:r>
              <a:rPr lang="en-US" altLang="en-US" dirty="0" smtClean="0"/>
              <a:t>described</a:t>
            </a:r>
          </a:p>
          <a:p>
            <a:pPr lvl="1" eaLnBrk="1" hangingPunct="1"/>
            <a:r>
              <a:rPr lang="en-US" altLang="en-US" dirty="0" smtClean="0"/>
              <a:t>Relational model is the foundation of </a:t>
            </a:r>
            <a:r>
              <a:rPr lang="en-US" altLang="en-US" smtClean="0"/>
              <a:t>most databases</a:t>
            </a:r>
            <a:endParaRPr lang="en-US" altLang="en-US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Entities and Attributes</a:t>
            </a:r>
          </a:p>
        </p:txBody>
      </p:sp>
      <p:sp>
        <p:nvSpPr>
          <p:cNvPr id="112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i="1" smtClean="0"/>
              <a:t>Entities</a:t>
            </a:r>
            <a:r>
              <a:rPr lang="en-US" altLang="en-US" smtClean="0"/>
              <a:t> are things</a:t>
            </a:r>
          </a:p>
          <a:p>
            <a:pPr eaLnBrk="1" hangingPunct="1"/>
            <a:r>
              <a:rPr lang="en-US" altLang="en-US" i="1" smtClean="0"/>
              <a:t>Entity sets</a:t>
            </a:r>
            <a:r>
              <a:rPr lang="en-US" altLang="en-US" smtClean="0"/>
              <a:t> are collections of those things</a:t>
            </a:r>
          </a:p>
          <a:p>
            <a:pPr eaLnBrk="1" hangingPunct="1"/>
            <a:r>
              <a:rPr lang="en-US" altLang="en-US" i="1" smtClean="0"/>
              <a:t>Attributes</a:t>
            </a:r>
            <a:r>
              <a:rPr lang="en-US" altLang="en-US" smtClean="0"/>
              <a:t> are properties of entity sets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213</TotalTime>
  <Words>1000</Words>
  <Application>Microsoft Office PowerPoint</Application>
  <PresentationFormat>On-screen Show (4:3)</PresentationFormat>
  <Paragraphs>305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Tahoma</vt:lpstr>
      <vt:lpstr>Arial</vt:lpstr>
      <vt:lpstr>Wingdings</vt:lpstr>
      <vt:lpstr>Calibri</vt:lpstr>
      <vt:lpstr>Blueprint</vt:lpstr>
      <vt:lpstr>Overview of Database Systems</vt:lpstr>
      <vt:lpstr>Project</vt:lpstr>
      <vt:lpstr>Database Systems</vt:lpstr>
      <vt:lpstr>Databases</vt:lpstr>
      <vt:lpstr>Creating a Database</vt:lpstr>
      <vt:lpstr>Querying Databases</vt:lpstr>
      <vt:lpstr>Other Database Topics</vt:lpstr>
      <vt:lpstr>Entity-Relationship Model</vt:lpstr>
      <vt:lpstr>Entities and Attributes</vt:lpstr>
      <vt:lpstr>Entity Sets and Attributes</vt:lpstr>
      <vt:lpstr>Relationships</vt:lpstr>
      <vt:lpstr>Values of Relationships</vt:lpstr>
      <vt:lpstr>Multi-Way Relationships</vt:lpstr>
      <vt:lpstr>Relationship Types</vt:lpstr>
      <vt:lpstr>Relationship Types</vt:lpstr>
      <vt:lpstr>Relationship Types</vt:lpstr>
      <vt:lpstr>Diagrams of Relationships</vt:lpstr>
      <vt:lpstr>Attributes on Relationships</vt:lpstr>
      <vt:lpstr>Attributes on Relationships</vt:lpstr>
      <vt:lpstr>Attributes on Relationships</vt:lpstr>
      <vt:lpstr>Roles</vt:lpstr>
      <vt:lpstr>Subclass</vt:lpstr>
      <vt:lpstr>Subclass</vt:lpstr>
      <vt:lpstr>Keys</vt:lpstr>
      <vt:lpstr>Key for multiple attributes</vt:lpstr>
      <vt:lpstr>Key for multiple attributes</vt:lpstr>
      <vt:lpstr>Key for multiple attributes</vt:lpstr>
      <vt:lpstr>Weak entity sets</vt:lpstr>
      <vt:lpstr>Design Techniques</vt:lpstr>
      <vt:lpstr>Design Techniques</vt:lpstr>
      <vt:lpstr>Design Techniques</vt:lpstr>
      <vt:lpstr>Design Techniques</vt:lpstr>
      <vt:lpstr>Design Techniques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and Michelle Keyser</dc:creator>
  <cp:lastModifiedBy>Keyser, John C</cp:lastModifiedBy>
  <cp:revision>21</cp:revision>
  <dcterms:created xsi:type="dcterms:W3CDTF">2008-01-25T07:26:01Z</dcterms:created>
  <dcterms:modified xsi:type="dcterms:W3CDTF">2017-01-30T17:03:45Z</dcterms:modified>
</cp:coreProperties>
</file>