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58" d="100"/>
          <a:sy n="58" d="100"/>
        </p:scale>
        <p:origin x="66" y="20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FA589-13E9-468E-9E4B-C19D6C7E5E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4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145BD-EA84-43FC-9CE4-15EEEB7279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3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5B9A3-DC79-4F39-99AF-CDBCD75A61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51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24ED1E-796F-4AEB-AD6D-0070F1B575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2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11242-C890-4892-866F-031A69B57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50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E8302-6C96-41AC-AD3E-387ABCD7D6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1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51D7E-6C49-4592-81F2-5887D7AF10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90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0ECD4-F328-4ED6-A5C9-878799EAC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5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78EDF-DCA1-4F1C-BF86-10C1ACD7A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9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7B398-6EBE-48D4-921A-163A4942F8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29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79EDA-CE35-4BE3-9472-2B4146373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01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8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8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416AF5-E234-4C9F-B6A2-0FB88DEFBF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Databases</a:t>
            </a:r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CPSC 315 – Programming Studio</a:t>
            </a:r>
          </a:p>
          <a:p>
            <a:pPr eaLnBrk="1" hangingPunct="1"/>
            <a:r>
              <a:rPr lang="en-US" altLang="en-US" smtClean="0"/>
              <a:t>Spring 2017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Project 1, Lecture 2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0" y="5867400"/>
            <a:ext cx="367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Slides adapted from those used by</a:t>
            </a:r>
          </a:p>
          <a:p>
            <a:pPr eaLnBrk="1" hangingPunct="1"/>
            <a:r>
              <a:rPr lang="en-US" altLang="en-US" sz="1800"/>
              <a:t>Jeffrey Ullman, via Jennifer Welch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Combining Relations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Example (many-to-one):   (Good)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Person(Name, Birthdate, Height, Weight, Eye Color, Hair Color)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 smtClean="0"/>
              <a:t>BornIn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Person,Town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Person(Name, Birthdate, Height, Weight, Eye Color, Hair Color, Town)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(Only one Town per Person)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Example(many-to-many</a:t>
            </a:r>
            <a:r>
              <a:rPr lang="en-US" altLang="en-US" sz="2800" dirty="0" smtClean="0"/>
              <a:t>):   (Bad)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Senator(Name, Party, State, Years)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Sponsored(Senator, Bill)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Senator(Name, Party, State, Years, Bill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(Many Bills per Senator)</a:t>
            </a:r>
            <a:endParaRPr lang="en-US" altLang="en-US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 Entity Sets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relation for a weak entity set must contain all the elements of its key</a:t>
            </a:r>
          </a:p>
          <a:p>
            <a:pPr eaLnBrk="1" hangingPunct="1"/>
            <a:r>
              <a:rPr lang="en-US" altLang="en-US" smtClean="0"/>
              <a:t>Supporting relationships are usually redundant (unless possibly multi-way)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 Entity Set Example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057400" y="35052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Baseball Player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838200" y="2514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First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2133600" y="2514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Last</a:t>
            </a:r>
          </a:p>
          <a:p>
            <a:pPr algn="ctr" eaLnBrk="1" hangingPunct="1"/>
            <a:r>
              <a:rPr lang="en-US" altLang="en-US" sz="1600"/>
              <a:t>Name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26670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3200400" y="3048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1447800" y="3048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3657600" y="2514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Number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800600" y="3505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Position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3657600" y="3733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V="1">
            <a:off x="2286000" y="4114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1828800" y="4648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Nationality</a:t>
            </a:r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3657600" y="4648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Salary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3352800" y="4114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381000" y="3962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Birthdate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1066800" y="38100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7543800" y="55626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3657600" y="40386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705600" y="44958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Team</a:t>
            </a:r>
          </a:p>
        </p:txBody>
      </p:sp>
      <p:sp>
        <p:nvSpPr>
          <p:cNvPr id="14358" name="AutoShape 22"/>
          <p:cNvSpPr>
            <a:spLocks noChangeArrowheads="1"/>
          </p:cNvSpPr>
          <p:nvPr/>
        </p:nvSpPr>
        <p:spPr bwMode="auto">
          <a:xfrm>
            <a:off x="4953000" y="4343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Plays</a:t>
            </a:r>
          </a:p>
          <a:p>
            <a:pPr algn="ctr" eaLnBrk="1" hangingPunct="1"/>
            <a:r>
              <a:rPr lang="en-US" altLang="en-US" sz="1600"/>
              <a:t>On</a:t>
            </a: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6248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7772400" y="5105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6553200" y="5105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62" name="Oval 26"/>
          <p:cNvSpPr>
            <a:spLocks noChangeArrowheads="1"/>
          </p:cNvSpPr>
          <p:nvPr/>
        </p:nvSpPr>
        <p:spPr bwMode="auto">
          <a:xfrm>
            <a:off x="6096000" y="5638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City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6613525" y="2798763"/>
            <a:ext cx="15224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Note arrrow:</a:t>
            </a:r>
          </a:p>
          <a:p>
            <a:pPr eaLnBrk="1" hangingPunct="1"/>
            <a:r>
              <a:rPr lang="en-US" altLang="en-US" sz="1600"/>
              <a:t>indicates many</a:t>
            </a:r>
          </a:p>
          <a:p>
            <a:pPr eaLnBrk="1" hangingPunct="1"/>
            <a:r>
              <a:rPr lang="en-US" altLang="en-US" sz="1600"/>
              <a:t>to 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 Entity Set Example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Team(</a:t>
            </a:r>
            <a:r>
              <a:rPr lang="en-US" altLang="en-US" u="sng" smtClean="0"/>
              <a:t>Name</a:t>
            </a:r>
            <a:r>
              <a:rPr lang="en-US" altLang="en-US" smtClean="0"/>
              <a:t>, City)</a:t>
            </a:r>
          </a:p>
          <a:p>
            <a:pPr eaLnBrk="1" hangingPunct="1"/>
            <a:r>
              <a:rPr lang="en-US" altLang="en-US" smtClean="0"/>
              <a:t>Baseball Player(</a:t>
            </a:r>
            <a:r>
              <a:rPr lang="en-US" altLang="en-US" u="sng" smtClean="0"/>
              <a:t>Number</a:t>
            </a:r>
            <a:r>
              <a:rPr lang="en-US" altLang="en-US" smtClean="0"/>
              <a:t>, </a:t>
            </a:r>
            <a:r>
              <a:rPr lang="en-US" altLang="en-US" u="sng" smtClean="0">
                <a:solidFill>
                  <a:srgbClr val="FF0000"/>
                </a:solidFill>
              </a:rPr>
              <a:t>TeamName</a:t>
            </a:r>
            <a:r>
              <a:rPr lang="en-US" altLang="en-US" smtClean="0"/>
              <a:t>, First Name, Last Name, Position, Birthdate, Nationality, Salary)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 Entity Set Example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Team(</a:t>
            </a:r>
            <a:r>
              <a:rPr lang="en-US" altLang="en-US" u="sng" smtClean="0"/>
              <a:t>Name</a:t>
            </a:r>
            <a:r>
              <a:rPr lang="en-US" altLang="en-US" smtClean="0"/>
              <a:t>, City)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Baseball Player(</a:t>
            </a:r>
            <a:r>
              <a:rPr lang="en-US" altLang="en-US" u="sng" smtClean="0"/>
              <a:t>Number</a:t>
            </a:r>
            <a:r>
              <a:rPr lang="en-US" altLang="en-US" smtClean="0"/>
              <a:t>, </a:t>
            </a:r>
            <a:r>
              <a:rPr lang="en-US" altLang="en-US" u="sng" smtClean="0">
                <a:solidFill>
                  <a:srgbClr val="FF0000"/>
                </a:solidFill>
              </a:rPr>
              <a:t>TeamName</a:t>
            </a:r>
            <a:r>
              <a:rPr lang="en-US" altLang="en-US" smtClean="0"/>
              <a:t>, First Name, Last Name, Position, Birthdate, Nationality, Salary)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 that we don’t need PlaysOn(BaseballPlayer.Number, BaseballPlayer.TeamName, Team.Name)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 Entity Set Example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Team(</a:t>
            </a:r>
            <a:r>
              <a:rPr lang="en-US" altLang="en-US" u="sng" smtClean="0"/>
              <a:t>Name</a:t>
            </a:r>
            <a:r>
              <a:rPr lang="en-US" altLang="en-US" smtClean="0"/>
              <a:t>, City)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Baseball Player(</a:t>
            </a:r>
            <a:r>
              <a:rPr lang="en-US" altLang="en-US" u="sng" smtClean="0"/>
              <a:t>Number</a:t>
            </a:r>
            <a:r>
              <a:rPr lang="en-US" altLang="en-US" smtClean="0"/>
              <a:t>, </a:t>
            </a:r>
            <a:r>
              <a:rPr lang="en-US" altLang="en-US" u="sng" smtClean="0">
                <a:solidFill>
                  <a:srgbClr val="FF0000"/>
                </a:solidFill>
              </a:rPr>
              <a:t>TeamName</a:t>
            </a:r>
            <a:r>
              <a:rPr lang="en-US" altLang="en-US" smtClean="0"/>
              <a:t>, First Name, Last Name, Position, Birthdate, Nationality, Salary)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 that we don’t need PlaysOn(BaseballPlayer.Number, BaseballPlayer.TeamName, Team.Name)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336925" y="5900738"/>
            <a:ext cx="268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Redundant (same)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 flipV="1">
            <a:off x="3200400" y="5638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4724400" y="5334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 Entity Set Example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Team(</a:t>
            </a:r>
            <a:r>
              <a:rPr lang="en-US" altLang="en-US" u="sng" smtClean="0"/>
              <a:t>Name</a:t>
            </a:r>
            <a:r>
              <a:rPr lang="en-US" altLang="en-US" smtClean="0"/>
              <a:t>, City)</a:t>
            </a:r>
          </a:p>
          <a:p>
            <a:pPr eaLnBrk="1" hangingPunct="1"/>
            <a:r>
              <a:rPr lang="en-US" altLang="en-US" smtClean="0"/>
              <a:t>Baseball Player(</a:t>
            </a:r>
            <a:r>
              <a:rPr lang="en-US" altLang="en-US" u="sng" smtClean="0"/>
              <a:t>Number</a:t>
            </a:r>
            <a:r>
              <a:rPr lang="en-US" altLang="en-US" smtClean="0"/>
              <a:t>, </a:t>
            </a:r>
            <a:r>
              <a:rPr lang="en-US" altLang="en-US" u="sng" smtClean="0">
                <a:solidFill>
                  <a:srgbClr val="FF0000"/>
                </a:solidFill>
              </a:rPr>
              <a:t>TeamName</a:t>
            </a:r>
            <a:r>
              <a:rPr lang="en-US" altLang="en-US" smtClean="0"/>
              <a:t>, First Name, Last Name, Position, Birthdate, Nationality, Salary)</a:t>
            </a:r>
          </a:p>
          <a:p>
            <a:pPr eaLnBrk="1" hangingPunct="1"/>
            <a:r>
              <a:rPr lang="en-US" altLang="en-US" smtClean="0"/>
              <a:t>Note that we don’t need PlaysOn(BaseballPlayer.Number, BaseballPlayer.Team.Name)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Weak Entity Set Example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Team(</a:t>
            </a:r>
            <a:r>
              <a:rPr lang="en-US" altLang="en-US" u="sng" smtClean="0"/>
              <a:t>Name</a:t>
            </a:r>
            <a:r>
              <a:rPr lang="en-US" altLang="en-US" smtClean="0"/>
              <a:t>, City)</a:t>
            </a:r>
          </a:p>
          <a:p>
            <a:pPr eaLnBrk="1" hangingPunct="1"/>
            <a:r>
              <a:rPr lang="en-US" altLang="en-US" smtClean="0"/>
              <a:t>Baseball Player(</a:t>
            </a:r>
            <a:r>
              <a:rPr lang="en-US" altLang="en-US" u="sng" smtClean="0"/>
              <a:t>Number</a:t>
            </a:r>
            <a:r>
              <a:rPr lang="en-US" altLang="en-US" smtClean="0"/>
              <a:t>, </a:t>
            </a:r>
            <a:r>
              <a:rPr lang="en-US" altLang="en-US" u="sng" smtClean="0">
                <a:solidFill>
                  <a:srgbClr val="FF0000"/>
                </a:solidFill>
              </a:rPr>
              <a:t>TeamName</a:t>
            </a:r>
            <a:r>
              <a:rPr lang="en-US" altLang="en-US" smtClean="0"/>
              <a:t>, First Name, Last Name, Position, Birthdate, Nationality, Salary)</a:t>
            </a:r>
          </a:p>
          <a:p>
            <a:pPr eaLnBrk="1" hangingPunct="1"/>
            <a:r>
              <a:rPr lang="en-US" altLang="en-US" smtClean="0"/>
              <a:t>Note that we don’t need PlaysOn(BaseballPlayer.Number, BaseballPlayer.Team.Name)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146925" y="5519738"/>
            <a:ext cx="134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Already</a:t>
            </a:r>
          </a:p>
          <a:p>
            <a:pPr eaLnBrk="1" hangingPunct="1"/>
            <a:r>
              <a:rPr lang="en-US" altLang="en-US"/>
              <a:t>Included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 flipV="1">
            <a:off x="7543800" y="3124200"/>
            <a:ext cx="304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477000" y="5029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6324600" y="5486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Subclasses</a:t>
            </a:r>
            <a:br>
              <a:rPr lang="en-US" altLang="en-US" smtClean="0"/>
            </a:br>
            <a:r>
              <a:rPr lang="en-US" altLang="en-US" smtClean="0"/>
              <a:t>Different Options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Different ways to represent subclasses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514600" y="48006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U.S.</a:t>
            </a:r>
          </a:p>
          <a:p>
            <a:pPr algn="ctr" eaLnBrk="1" hangingPunct="1"/>
            <a:r>
              <a:rPr lang="en-US" altLang="en-US" sz="1600"/>
              <a:t>Representative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800600" y="4876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District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514600" y="2895600"/>
            <a:ext cx="15970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Elected Official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4114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724400" y="2667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4724400" y="3352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Party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114800" y="2971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114800" y="3352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3124200" y="3886200"/>
            <a:ext cx="685800" cy="609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isa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444875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3459163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Object-Oriented Style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relation for each subset, including all “inherited” attributes</a:t>
            </a:r>
          </a:p>
        </p:txBody>
      </p:sp>
      <p:graphicFrame>
        <p:nvGraphicFramePr>
          <p:cNvPr id="55453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2486"/>
              </p:ext>
            </p:extLst>
          </p:nvPr>
        </p:nvGraphicFramePr>
        <p:xfrm>
          <a:off x="685800" y="3200400"/>
          <a:ext cx="3429000" cy="219428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Elected Official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Adams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Federalist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Will Hurd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5455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19342"/>
              </p:ext>
            </p:extLst>
          </p:nvPr>
        </p:nvGraphicFramePr>
        <p:xfrm>
          <a:off x="4419600" y="3200400"/>
          <a:ext cx="4343400" cy="1873250"/>
        </p:xfrm>
        <a:graphic>
          <a:graphicData uri="http://schemas.openxmlformats.org/drawingml/2006/table">
            <a:tbl>
              <a:tblPr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U.S. Representative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District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Will Hurd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Data Model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 are stored in tables</a:t>
            </a:r>
          </a:p>
          <a:p>
            <a:pPr lvl="1" eaLnBrk="1" hangingPunct="1"/>
            <a:r>
              <a:rPr lang="en-US" altLang="en-US" smtClean="0"/>
              <a:t>e.g. Sponsor(Senator,Bill)</a:t>
            </a:r>
          </a:p>
        </p:txBody>
      </p:sp>
      <p:graphicFrame>
        <p:nvGraphicFramePr>
          <p:cNvPr id="38951" name="Group 39"/>
          <p:cNvGraphicFramePr>
            <a:graphicFrameLocks noGrp="1"/>
          </p:cNvGraphicFramePr>
          <p:nvPr/>
        </p:nvGraphicFramePr>
        <p:xfrm>
          <a:off x="1844675" y="3167063"/>
          <a:ext cx="3810000" cy="3108756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Sponsor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Senator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Smith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Tax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Jones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Smith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Defense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Adams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Commerce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22" name="Text Box 40"/>
          <p:cNvSpPr txBox="1">
            <a:spLocks noChangeArrowheads="1"/>
          </p:cNvSpPr>
          <p:nvPr/>
        </p:nvSpPr>
        <p:spPr bwMode="auto">
          <a:xfrm>
            <a:off x="6705600" y="3048000"/>
            <a:ext cx="149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Atrributes</a:t>
            </a:r>
          </a:p>
        </p:txBody>
      </p:sp>
      <p:sp>
        <p:nvSpPr>
          <p:cNvPr id="4123" name="Line 41"/>
          <p:cNvSpPr>
            <a:spLocks noChangeShapeType="1"/>
          </p:cNvSpPr>
          <p:nvPr/>
        </p:nvSpPr>
        <p:spPr bwMode="auto">
          <a:xfrm flipH="1">
            <a:off x="3521075" y="3319463"/>
            <a:ext cx="3124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24" name="Line 42"/>
          <p:cNvSpPr>
            <a:spLocks noChangeShapeType="1"/>
          </p:cNvSpPr>
          <p:nvPr/>
        </p:nvSpPr>
        <p:spPr bwMode="auto">
          <a:xfrm flipH="1">
            <a:off x="5121275" y="3471863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25" name="Line 43"/>
          <p:cNvSpPr>
            <a:spLocks noChangeShapeType="1"/>
          </p:cNvSpPr>
          <p:nvPr/>
        </p:nvSpPr>
        <p:spPr bwMode="auto">
          <a:xfrm flipH="1">
            <a:off x="5730875" y="44624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26" name="Line 44"/>
          <p:cNvSpPr>
            <a:spLocks noChangeShapeType="1"/>
          </p:cNvSpPr>
          <p:nvPr/>
        </p:nvSpPr>
        <p:spPr bwMode="auto">
          <a:xfrm flipH="1">
            <a:off x="5730875" y="49958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27" name="Line 45"/>
          <p:cNvSpPr>
            <a:spLocks noChangeShapeType="1"/>
          </p:cNvSpPr>
          <p:nvPr/>
        </p:nvSpPr>
        <p:spPr bwMode="auto">
          <a:xfrm flipH="1">
            <a:off x="5730875" y="54530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28" name="Line 46"/>
          <p:cNvSpPr>
            <a:spLocks noChangeShapeType="1"/>
          </p:cNvSpPr>
          <p:nvPr/>
        </p:nvSpPr>
        <p:spPr bwMode="auto">
          <a:xfrm flipH="1">
            <a:off x="5730875" y="59864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29" name="Line 47"/>
          <p:cNvSpPr>
            <a:spLocks noChangeShapeType="1"/>
          </p:cNvSpPr>
          <p:nvPr/>
        </p:nvSpPr>
        <p:spPr bwMode="auto">
          <a:xfrm>
            <a:off x="6873875" y="44624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30" name="Line 48"/>
          <p:cNvSpPr>
            <a:spLocks noChangeShapeType="1"/>
          </p:cNvSpPr>
          <p:nvPr/>
        </p:nvSpPr>
        <p:spPr bwMode="auto">
          <a:xfrm>
            <a:off x="6873875" y="52244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31" name="Text Box 49"/>
          <p:cNvSpPr txBox="1">
            <a:spLocks noChangeArrowheads="1"/>
          </p:cNvSpPr>
          <p:nvPr/>
        </p:nvSpPr>
        <p:spPr bwMode="auto">
          <a:xfrm>
            <a:off x="7407275" y="499586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Tuples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Entity-Relationship Style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relation for each subclass (including key)</a:t>
            </a:r>
          </a:p>
        </p:txBody>
      </p:sp>
      <p:graphicFrame>
        <p:nvGraphicFramePr>
          <p:cNvPr id="56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86186"/>
              </p:ext>
            </p:extLst>
          </p:nvPr>
        </p:nvGraphicFramePr>
        <p:xfrm>
          <a:off x="685800" y="3200400"/>
          <a:ext cx="3429000" cy="219428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Elected Official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Adams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Federalist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Will Hurd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637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45747"/>
              </p:ext>
            </p:extLst>
          </p:nvPr>
        </p:nvGraphicFramePr>
        <p:xfrm>
          <a:off x="5029200" y="3200400"/>
          <a:ext cx="3276600" cy="187325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U.S. Representative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District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Will Hurd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Nulls Style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One relation total, with nulls for unknown information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 save space, but problematic if multiple subclasses or lots of NULLs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5738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90835"/>
              </p:ext>
            </p:extLst>
          </p:nvPr>
        </p:nvGraphicFramePr>
        <p:xfrm>
          <a:off x="1676400" y="2819400"/>
          <a:ext cx="4267200" cy="2247900"/>
        </p:xfrm>
        <a:graphic>
          <a:graphicData uri="http://schemas.openxmlformats.org/drawingml/2006/table">
            <a:tbl>
              <a:tblPr/>
              <a:tblGrid>
                <a:gridCol w="166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U.S. Representative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District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Bill Flores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Lloyd Doggett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Democrat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Adams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Federalist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Will Hurd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Republican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Keys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Key “functionally determines” all other attributes of the relation</a:t>
            </a:r>
          </a:p>
          <a:p>
            <a:pPr lvl="1" eaLnBrk="1" hangingPunct="1"/>
            <a:r>
              <a:rPr lang="en-US" altLang="en-US" smtClean="0"/>
              <a:t>Given a relation and a key, there is only one tuple that corresponds to it</a:t>
            </a:r>
          </a:p>
          <a:p>
            <a:pPr lvl="4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There are subtle differences from an E-R key, which we won’t go into.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Schemas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i="1" smtClean="0"/>
              <a:t>relation schema</a:t>
            </a:r>
            <a:r>
              <a:rPr lang="en-US" altLang="en-US" smtClean="0"/>
              <a:t> is a </a:t>
            </a:r>
            <a:r>
              <a:rPr lang="en-US" altLang="en-US" i="1" smtClean="0"/>
              <a:t>relation name </a:t>
            </a:r>
            <a:r>
              <a:rPr lang="en-US" altLang="en-US" smtClean="0"/>
              <a:t>and a</a:t>
            </a:r>
            <a:r>
              <a:rPr lang="en-US" altLang="en-US" i="1" smtClean="0"/>
              <a:t> list of attributes</a:t>
            </a:r>
          </a:p>
          <a:p>
            <a:pPr lvl="1" eaLnBrk="1" hangingPunct="1"/>
            <a:r>
              <a:rPr lang="en-US" altLang="en-US" smtClean="0"/>
              <a:t>Sponsor(Senator,Bill)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i="1" smtClean="0"/>
              <a:t>database</a:t>
            </a:r>
            <a:r>
              <a:rPr lang="en-US" altLang="en-US" smtClean="0"/>
              <a:t> is a collection  of relations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i="1" smtClean="0"/>
              <a:t>database schema</a:t>
            </a:r>
            <a:r>
              <a:rPr lang="en-US" altLang="en-US" smtClean="0"/>
              <a:t> is the set of </a:t>
            </a:r>
            <a:r>
              <a:rPr lang="en-US" altLang="en-US" i="1" smtClean="0"/>
              <a:t>all </a:t>
            </a:r>
            <a:r>
              <a:rPr lang="en-US" altLang="en-US" smtClean="0"/>
              <a:t>the relation schemas in the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Converting from Entity-Relationship Model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ER: Entity set -&gt; relation</a:t>
            </a:r>
          </a:p>
          <a:p>
            <a:pPr lvl="1" eaLnBrk="1" hangingPunct="1"/>
            <a:r>
              <a:rPr lang="en-US" altLang="en-US" smtClean="0"/>
              <a:t>ER Attributes become Relational attributes</a:t>
            </a:r>
          </a:p>
          <a:p>
            <a:pPr eaLnBrk="1" hangingPunct="1"/>
            <a:r>
              <a:rPr lang="en-US" altLang="en-US" smtClean="0"/>
              <a:t>ER: Relationship -&gt; relation</a:t>
            </a:r>
          </a:p>
          <a:p>
            <a:pPr lvl="1" eaLnBrk="1" hangingPunct="1"/>
            <a:r>
              <a:rPr lang="en-US" altLang="en-US" smtClean="0"/>
              <a:t>Keys of connected ER entity sets become Relational attributes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 Entity Sets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286000" y="32004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Senator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762000" y="2438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762000" y="3810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State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762000" y="3124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Party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762000" y="4495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Years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752600" y="2667000"/>
            <a:ext cx="6937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1752600" y="3429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1752600" y="3581400"/>
            <a:ext cx="5445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V="1">
            <a:off x="1752600" y="3810000"/>
            <a:ext cx="841375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3581400" y="6096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5257800" y="6096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Text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4267200" y="50292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Bill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4114800" y="5638800"/>
            <a:ext cx="400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5257800" y="5638800"/>
            <a:ext cx="446088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6" name="Oval 21"/>
          <p:cNvSpPr>
            <a:spLocks noChangeArrowheads="1"/>
          </p:cNvSpPr>
          <p:nvPr/>
        </p:nvSpPr>
        <p:spPr bwMode="auto">
          <a:xfrm>
            <a:off x="7696200" y="4343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7187" name="Oval 22"/>
          <p:cNvSpPr>
            <a:spLocks noChangeArrowheads="1"/>
          </p:cNvSpPr>
          <p:nvPr/>
        </p:nvSpPr>
        <p:spPr bwMode="auto">
          <a:xfrm>
            <a:off x="7620000" y="3124200"/>
            <a:ext cx="11430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Organization</a:t>
            </a:r>
          </a:p>
        </p:txBody>
      </p:sp>
      <p:sp>
        <p:nvSpPr>
          <p:cNvPr id="7188" name="Rectangle 23"/>
          <p:cNvSpPr>
            <a:spLocks noChangeArrowheads="1"/>
          </p:cNvSpPr>
          <p:nvPr/>
        </p:nvSpPr>
        <p:spPr bwMode="auto">
          <a:xfrm>
            <a:off x="6172200" y="37338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Lobbyist</a:t>
            </a:r>
          </a:p>
        </p:txBody>
      </p:sp>
      <p:sp>
        <p:nvSpPr>
          <p:cNvPr id="7189" name="Line 24"/>
          <p:cNvSpPr>
            <a:spLocks noChangeShapeType="1"/>
          </p:cNvSpPr>
          <p:nvPr/>
        </p:nvSpPr>
        <p:spPr bwMode="auto">
          <a:xfrm flipH="1">
            <a:off x="73152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0" name="Line 25"/>
          <p:cNvSpPr>
            <a:spLocks noChangeShapeType="1"/>
          </p:cNvSpPr>
          <p:nvPr/>
        </p:nvSpPr>
        <p:spPr bwMode="auto">
          <a:xfrm>
            <a:off x="7315200" y="426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Senator(Name,Party,State,Years)</a:t>
            </a:r>
          </a:p>
          <a:p>
            <a:pPr eaLnBrk="1" hangingPunct="1"/>
            <a:r>
              <a:rPr lang="en-US" altLang="en-US" smtClean="0"/>
              <a:t>Bill(Name,Text)</a:t>
            </a:r>
          </a:p>
          <a:p>
            <a:pPr eaLnBrk="1" hangingPunct="1"/>
            <a:r>
              <a:rPr lang="en-US" altLang="en-US" smtClean="0"/>
              <a:t>Lobbyist(Name,Organization)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ER Relationships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0" y="32004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Senator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762000" y="2438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762000" y="3810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State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762000" y="31242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Party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762000" y="44958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Years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1752600" y="2667000"/>
            <a:ext cx="6937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1752600" y="3429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V="1">
            <a:off x="1752600" y="3581400"/>
            <a:ext cx="5445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1752600" y="3810000"/>
            <a:ext cx="841375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3581400" y="6096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257800" y="60960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Text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4267200" y="50292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Bill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4114800" y="5638800"/>
            <a:ext cx="4000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5257800" y="5638800"/>
            <a:ext cx="446088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2819400" y="4343400"/>
            <a:ext cx="1219200" cy="8382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Sponsored</a:t>
            </a:r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3048000" y="3810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3733800" y="4953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7696200" y="4343400"/>
            <a:ext cx="990600" cy="533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u="sng"/>
              <a:t>Name</a:t>
            </a: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7620000" y="3124200"/>
            <a:ext cx="1143000" cy="685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Organization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172200" y="3733800"/>
            <a:ext cx="1139825" cy="622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Lobbyist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73152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7315200" y="426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2" name="AutoShape 26"/>
          <p:cNvSpPr>
            <a:spLocks noChangeArrowheads="1"/>
          </p:cNvSpPr>
          <p:nvPr/>
        </p:nvSpPr>
        <p:spPr bwMode="auto">
          <a:xfrm>
            <a:off x="5943600" y="46482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Wrote</a:t>
            </a:r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V="1">
            <a:off x="5410200" y="5334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V="1">
            <a:off x="68580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5" name="AutoShape 29"/>
          <p:cNvSpPr>
            <a:spLocks noChangeArrowheads="1"/>
          </p:cNvSpPr>
          <p:nvPr/>
        </p:nvSpPr>
        <p:spPr bwMode="auto">
          <a:xfrm>
            <a:off x="4343400" y="2819400"/>
            <a:ext cx="1295400" cy="914400"/>
          </a:xfrm>
          <a:prstGeom prst="flowChartDecision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Contributed</a:t>
            </a:r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 flipH="1">
            <a:off x="3429000" y="3276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5410200" y="3429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Sponsored(Senator,Bill)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Wrote(Bill,Lobbyist)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Contributed(Senator,Lobbyist)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Remember, each of these is expressed as a table (with the columns given by the “parameters”)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Notice that columns can refer to “bigger” items, with even more attributes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Combining Relations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Relations can sometimes be combined.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Assume a “base” entity set with its relation.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there is a many-to-one relation, then it can be combined with the base entity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Should </a:t>
            </a:r>
            <a:r>
              <a:rPr lang="en-US" altLang="en-US" b="1" smtClean="0"/>
              <a:t>not</a:t>
            </a:r>
            <a:r>
              <a:rPr lang="en-US" altLang="en-US" smtClean="0"/>
              <a:t> combine many-to-many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Would cause redundancy – each of the many stored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412</TotalTime>
  <Words>758</Words>
  <Application>Microsoft Office PowerPoint</Application>
  <PresentationFormat>On-screen Show (4:3)</PresentationFormat>
  <Paragraphs>217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Tahoma</vt:lpstr>
      <vt:lpstr>Wingdings</vt:lpstr>
      <vt:lpstr>Blueprint</vt:lpstr>
      <vt:lpstr>Relational Databases</vt:lpstr>
      <vt:lpstr>Relational Data Model</vt:lpstr>
      <vt:lpstr>Schemas</vt:lpstr>
      <vt:lpstr>Converting from Entity-Relationship Model</vt:lpstr>
      <vt:lpstr>ER Entity Sets</vt:lpstr>
      <vt:lpstr>Relations</vt:lpstr>
      <vt:lpstr>ER Relationships</vt:lpstr>
      <vt:lpstr>Relations</vt:lpstr>
      <vt:lpstr>Combining Relations</vt:lpstr>
      <vt:lpstr>Combining Relations</vt:lpstr>
      <vt:lpstr>Weak Entity Sets</vt:lpstr>
      <vt:lpstr>Weak Entity Set Example</vt:lpstr>
      <vt:lpstr>Weak Entity Set Example</vt:lpstr>
      <vt:lpstr>Weak Entity Set Example</vt:lpstr>
      <vt:lpstr>Weak Entity Set Example</vt:lpstr>
      <vt:lpstr>Weak Entity Set Example</vt:lpstr>
      <vt:lpstr>Weak Entity Set Example</vt:lpstr>
      <vt:lpstr>Subclasses Different Options</vt:lpstr>
      <vt:lpstr>Object-Oriented Style</vt:lpstr>
      <vt:lpstr>Entity-Relationship Style</vt:lpstr>
      <vt:lpstr>Using Nulls Style</vt:lpstr>
      <vt:lpstr>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and Michelle Keyser</dc:creator>
  <cp:lastModifiedBy>Keyser, John C</cp:lastModifiedBy>
  <cp:revision>29</cp:revision>
  <dcterms:created xsi:type="dcterms:W3CDTF">2008-01-25T07:26:01Z</dcterms:created>
  <dcterms:modified xsi:type="dcterms:W3CDTF">2017-02-01T18:45:51Z</dcterms:modified>
</cp:coreProperties>
</file>