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4" d="100"/>
          <a:sy n="74" d="100"/>
        </p:scale>
        <p:origin x="78" y="16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621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EF676-117D-4317-9A10-0D5118B281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8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32CFC-1698-4473-B220-634F52BC41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65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F63B7-93BF-4247-A0EE-9753D5C16B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642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920F20-A55A-4758-93D5-761A82F969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957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DCCBEF-F1E4-4C42-B4A3-2FD1E2136A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92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A992B1-BB99-400B-9D1B-CDB369A69F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23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426645-90E2-4493-A65E-F3DF989629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79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3D08A4-8E0D-4D15-ACCB-002FE2C3BD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7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6A4BDA-4001-4344-8798-C464BFC70C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5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C3C06-E897-4330-99CD-4C069081FC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46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01772F-F1B9-4792-AC7E-9A1EB662F4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16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D2467-EAC4-437C-BE6A-5DC8314BE2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17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432537-A02A-4889-8234-F78A6B525C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2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A5713-DEF6-4434-A31D-CEAA35170B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09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512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517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7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8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8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A551A4BB-63F5-4C6D-A4C6-5DA13B6EEF7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Overview</a:t>
            </a: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CPSC 315 – Programming Studio</a:t>
            </a:r>
          </a:p>
          <a:p>
            <a:pPr eaLnBrk="1" hangingPunct="1"/>
            <a:r>
              <a:rPr lang="en-US" altLang="en-US" dirty="0" smtClean="0"/>
              <a:t>Spring </a:t>
            </a:r>
            <a:r>
              <a:rPr lang="en-US" altLang="en-US" dirty="0" smtClean="0"/>
              <a:t>2017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Project 1, Part 3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572000" y="5867400"/>
            <a:ext cx="3679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0"/>
              <a:t>Slides adapted from those used by</a:t>
            </a:r>
          </a:p>
          <a:p>
            <a:pPr eaLnBrk="1" hangingPunct="1"/>
            <a:r>
              <a:rPr lang="en-US" altLang="en-US" sz="1800" b="0"/>
              <a:t>Jeffrey Ullman, via Jennifer Welch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Keys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Keys declared within CREATE statement</a:t>
            </a:r>
          </a:p>
          <a:p>
            <a:pPr eaLnBrk="1" hangingPunct="1"/>
            <a:r>
              <a:rPr lang="en-US" altLang="en-US" smtClean="0"/>
              <a:t>Key attributes functionally determine all other attributes in the relation</a:t>
            </a:r>
          </a:p>
          <a:p>
            <a:pPr eaLnBrk="1" hangingPunct="1"/>
            <a:r>
              <a:rPr lang="en-US" altLang="en-US" smtClean="0"/>
              <a:t>List under PRIMARY KEY</a:t>
            </a:r>
          </a:p>
          <a:p>
            <a:pPr lvl="1" eaLnBrk="1" hangingPunct="1"/>
            <a:r>
              <a:rPr lang="en-US" altLang="en-US" smtClean="0"/>
              <a:t>Elements of primary key can not be NULL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CREATE TABLE HouseRep 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Name VARCHAR(80),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Party CHAR(10),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Birthdate DATE,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YearsInCongress INT,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Salary REAL,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PRIMARY KEY (Name)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CREATE TABLE HouseRep 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Name VARCHAR(80),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Party CHAR(10),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Birthdate DATE,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YearsInCongress INT,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Salary REAL,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PRIMARY KEY (Name, Birthdate)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Element Modifiers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UNIQUE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Placed after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Only one tuple in that relation for each value (except NULL)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Can imply key if no primary key given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Can be NULL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NOT NULL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Cannot take value NULL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DEFAULT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Default value specified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CREATE TABLE HouseRep (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Name VARCHAR(80) UNIQUE,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Party CHAR(10),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Birthdate DATE NOT NULL,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YearsInCongress INT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        DEFAULT 0,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Salary REAL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        DEFAULT 120000.00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Table Modifications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77200" cy="41148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latin typeface="Courier New" panose="02070309020205020404" pitchFamily="49" charset="0"/>
              </a:rPr>
              <a:t>DROP &lt;name&gt;</a:t>
            </a:r>
          </a:p>
          <a:p>
            <a:pPr lvl="1" eaLnBrk="1" hangingPunct="1"/>
            <a:r>
              <a:rPr lang="en-US" altLang="en-US" smtClean="0"/>
              <a:t>Deletes that table</a:t>
            </a:r>
          </a:p>
          <a:p>
            <a:pPr eaLnBrk="1" hangingPunct="1"/>
            <a:r>
              <a:rPr lang="en-US" altLang="en-US" sz="2800" smtClean="0">
                <a:latin typeface="Courier New" panose="02070309020205020404" pitchFamily="49" charset="0"/>
              </a:rPr>
              <a:t>ALTER TABLE &lt;name&gt; ADD &lt;attribute&gt;</a:t>
            </a:r>
          </a:p>
          <a:p>
            <a:pPr lvl="1" eaLnBrk="1" hangingPunct="1"/>
            <a:r>
              <a:rPr lang="en-US" altLang="en-US" smtClean="0"/>
              <a:t>Adds a new column to table</a:t>
            </a:r>
          </a:p>
          <a:p>
            <a:pPr eaLnBrk="1" hangingPunct="1"/>
            <a:r>
              <a:rPr lang="en-US" altLang="en-US" sz="2800" smtClean="0">
                <a:latin typeface="Courier New" panose="02070309020205020404" pitchFamily="49" charset="0"/>
              </a:rPr>
              <a:t>ALTER TABLE &lt;name&gt; DROP &lt;attribute&gt;</a:t>
            </a:r>
          </a:p>
          <a:p>
            <a:pPr lvl="1" eaLnBrk="1" hangingPunct="1"/>
            <a:r>
              <a:rPr lang="en-US" altLang="en-US" smtClean="0"/>
              <a:t>Removes the column from the table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Views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Views are a sort of “virtual table”, usually created as the result of a query</a:t>
            </a:r>
          </a:p>
          <a:p>
            <a:pPr eaLnBrk="1" hangingPunct="1"/>
            <a:r>
              <a:rPr lang="en-US" altLang="en-US" smtClean="0"/>
              <a:t>Format: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CREATE VIEW &lt;name&gt; AS &lt;query&gt;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Modifying the Database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Manipulation Language</a:t>
            </a:r>
          </a:p>
          <a:p>
            <a:pPr eaLnBrk="1" hangingPunct="1"/>
            <a:r>
              <a:rPr lang="en-US" altLang="en-US" smtClean="0"/>
              <a:t>Given a schema, must “populate” the database with actual data</a:t>
            </a:r>
          </a:p>
          <a:p>
            <a:pPr eaLnBrk="1" hangingPunct="1"/>
            <a:r>
              <a:rPr lang="en-US" altLang="en-US" smtClean="0"/>
              <a:t>Insert, Delete, Modify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Insertion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 command: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INSERT INTO &lt;Relation&gt;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VALUES (&lt;value list&gt;);</a:t>
            </a:r>
          </a:p>
          <a:p>
            <a:pPr eaLnBrk="1" hangingPunct="1"/>
            <a:r>
              <a:rPr lang="en-US" altLang="en-US" smtClean="0"/>
              <a:t>Can specify only certain attributes in Relation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Relation(&lt;attribute list&gt;)</a:t>
            </a:r>
          </a:p>
          <a:p>
            <a:pPr eaLnBrk="1" hangingPunct="1"/>
            <a:r>
              <a:rPr lang="en-US" altLang="en-US" smtClean="0"/>
              <a:t>Instead of values, can have subquery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Insertion Example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Senator(Name,Party,State,Years)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INSERT INTO Senator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VALUES (Jill Smith, Republican, NY, 5);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INSERT INTO Senator(Name, State)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VALUES (Jill Smith, NY);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</a:t>
            </a:r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</a:t>
            </a:r>
            <a:r>
              <a:rPr lang="en-US" altLang="en-US" smtClean="0"/>
              <a:t>tructured </a:t>
            </a:r>
            <a:r>
              <a:rPr lang="en-US" altLang="en-US" b="1" smtClean="0"/>
              <a:t>Q</a:t>
            </a:r>
            <a:r>
              <a:rPr lang="en-US" altLang="en-US" smtClean="0"/>
              <a:t>uery </a:t>
            </a:r>
            <a:r>
              <a:rPr lang="en-US" altLang="en-US" b="1" smtClean="0"/>
              <a:t>L</a:t>
            </a:r>
            <a:r>
              <a:rPr lang="en-US" altLang="en-US" smtClean="0"/>
              <a:t>anguage</a:t>
            </a:r>
          </a:p>
          <a:p>
            <a:pPr eaLnBrk="1" hangingPunct="1"/>
            <a:r>
              <a:rPr lang="en-US" altLang="en-US" smtClean="0"/>
              <a:t>Database language used to manage and query relational databases</a:t>
            </a:r>
          </a:p>
          <a:p>
            <a:pPr eaLnBrk="1" hangingPunct="1"/>
            <a:r>
              <a:rPr lang="en-US" altLang="en-US" smtClean="0"/>
              <a:t>A well-known, commonly used standard</a:t>
            </a:r>
          </a:p>
          <a:p>
            <a:pPr lvl="1" eaLnBrk="1" hangingPunct="1"/>
            <a:r>
              <a:rPr lang="en-US" altLang="en-US" smtClean="0"/>
              <a:t>Regularly updated</a:t>
            </a:r>
          </a:p>
          <a:p>
            <a:pPr eaLnBrk="1" hangingPunct="1"/>
            <a:r>
              <a:rPr lang="en-US" altLang="en-US" b="1" smtClean="0"/>
              <a:t>Many</a:t>
            </a:r>
            <a:r>
              <a:rPr lang="en-US" altLang="en-US" smtClean="0"/>
              <a:t> extensions, variations</a:t>
            </a:r>
          </a:p>
          <a:p>
            <a:pPr lvl="1" eaLnBrk="1" hangingPunct="1"/>
            <a:r>
              <a:rPr lang="en-US" altLang="en-US" smtClean="0"/>
              <a:t>Platform-specific versions,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Deletion</a:t>
            </a: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Delete from relation according to condition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DELETE FROM &lt;Relation&gt;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WHERE &lt;condition&gt;;</a:t>
            </a:r>
          </a:p>
          <a:p>
            <a:pPr eaLnBrk="1" hangingPunct="1"/>
            <a:r>
              <a:rPr lang="en-US" altLang="en-US" smtClean="0"/>
              <a:t>Example: delete Texas Senators: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DELETE FROM Senator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WHERE State = ‘TX’;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Modification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Update subset according to condition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UPDATE &lt;Relation&gt;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SET &lt;list of attribute assignments&gt;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WHERE &lt;condition&gt;;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Example: Joe Lieberman becomes Independent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UPDATE Senator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SET Party = ‘Independent’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WHERE Name = ‘Joseph Lieberman’;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Queries</a:t>
            </a: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heart of SQL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Queries can form portion of other commands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e.g. INSERT results of a query into a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Form: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SELECT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FROM relation(s)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WHERE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graphicFrame>
        <p:nvGraphicFramePr>
          <p:cNvPr id="79950" name="Group 78"/>
          <p:cNvGraphicFramePr>
            <a:graphicFrameLocks noGrp="1"/>
          </p:cNvGraphicFramePr>
          <p:nvPr>
            <p:ph type="tbl" idx="1"/>
          </p:nvPr>
        </p:nvGraphicFramePr>
        <p:xfrm>
          <a:off x="2895600" y="1676400"/>
          <a:ext cx="4267200" cy="198120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Jill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Joe Adams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Sue 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Jim 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635" name="Rectangle 7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00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 b="0"/>
              <a:t>Senator: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endParaRPr lang="en-US" altLang="en-US" sz="2800" b="0"/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endParaRPr lang="en-US" altLang="en-US" sz="2800" b="0"/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 b="0"/>
              <a:t>Query: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SELECT Name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FROM Senator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WHERE Party = ‘Republican’;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en-US" sz="1800" b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 b="0"/>
              <a:t>Result:</a:t>
            </a:r>
          </a:p>
        </p:txBody>
      </p:sp>
      <p:graphicFrame>
        <p:nvGraphicFramePr>
          <p:cNvPr id="79986" name="Group 114"/>
          <p:cNvGraphicFramePr>
            <a:graphicFrameLocks noGrp="1"/>
          </p:cNvGraphicFramePr>
          <p:nvPr/>
        </p:nvGraphicFramePr>
        <p:xfrm>
          <a:off x="2971800" y="5029200"/>
          <a:ext cx="1295400" cy="118745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Jill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Jim 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Statement Processing</a:t>
            </a:r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Begin with the relation(s) in the FROM clause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Can be the result of another query!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Apply selection condition in WHERE clause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Can potentially be very complex, and include subqueries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Get the attributes given in (more generally, apply a projection to) the SELECT clause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Process: iterate through all tuples in FROM, checking vs. WHERE, and for those that match, apply the SELECT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 Clause - *</a:t>
            </a: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Can use a * for SELECT to indicate all attributes given in the relation listed in FROM.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Senator: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Query: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SELECT 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FROM Senator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WHERE Party = ‘Republican’;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Result: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smtClean="0"/>
          </a:p>
        </p:txBody>
      </p:sp>
      <p:graphicFrame>
        <p:nvGraphicFramePr>
          <p:cNvPr id="84996" name="Group 4"/>
          <p:cNvGraphicFramePr>
            <a:graphicFrameLocks noGrp="1"/>
          </p:cNvGraphicFramePr>
          <p:nvPr/>
        </p:nvGraphicFramePr>
        <p:xfrm>
          <a:off x="2819400" y="2362200"/>
          <a:ext cx="4267200" cy="198120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Jill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Joe Adams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Sue 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Jim 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5060" name="Group 68"/>
          <p:cNvGraphicFramePr>
            <a:graphicFrameLocks noGrp="1"/>
          </p:cNvGraphicFramePr>
          <p:nvPr/>
        </p:nvGraphicFramePr>
        <p:xfrm>
          <a:off x="2743200" y="5257800"/>
          <a:ext cx="4267200" cy="118745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Jill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Jim 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 Clause - AS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Can use AS to rename attributes in result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Senator: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Query: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SELECT Name AS Person, Party AS Affiliation, State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FROM Senator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WHERE Party = ‘Republican’;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Result: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smtClean="0"/>
          </a:p>
        </p:txBody>
      </p:sp>
      <p:graphicFrame>
        <p:nvGraphicFramePr>
          <p:cNvPr id="87044" name="Group 4"/>
          <p:cNvGraphicFramePr>
            <a:graphicFrameLocks noGrp="1"/>
          </p:cNvGraphicFramePr>
          <p:nvPr/>
        </p:nvGraphicFramePr>
        <p:xfrm>
          <a:off x="2971800" y="1981200"/>
          <a:ext cx="4267200" cy="198120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Jill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Joe Adams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Sue 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Jim 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7101" name="Group 61"/>
          <p:cNvGraphicFramePr>
            <a:graphicFrameLocks noGrp="1"/>
          </p:cNvGraphicFramePr>
          <p:nvPr/>
        </p:nvGraphicFramePr>
        <p:xfrm>
          <a:off x="2743200" y="5257800"/>
          <a:ext cx="3581400" cy="118745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Person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Affiliation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Jill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Jim 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 Clause - Expression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Can include expressions in SELECT Clause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Senator: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Query: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SELECT Name, Years * 365 AS DaysInOffice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FROM Senator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WHERE Party = ‘Republican’;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Result: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smtClean="0"/>
          </a:p>
        </p:txBody>
      </p:sp>
      <p:graphicFrame>
        <p:nvGraphicFramePr>
          <p:cNvPr id="88068" name="Group 4"/>
          <p:cNvGraphicFramePr>
            <a:graphicFrameLocks noGrp="1"/>
          </p:cNvGraphicFramePr>
          <p:nvPr/>
        </p:nvGraphicFramePr>
        <p:xfrm>
          <a:off x="2971800" y="1981200"/>
          <a:ext cx="4267200" cy="198120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Jill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Joe Adams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Sue 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Jim 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8120" name="Group 56"/>
          <p:cNvGraphicFramePr>
            <a:graphicFrameLocks noGrp="1"/>
          </p:cNvGraphicFramePr>
          <p:nvPr/>
        </p:nvGraphicFramePr>
        <p:xfrm>
          <a:off x="2743200" y="5257800"/>
          <a:ext cx="3200400" cy="118745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DaysInOffice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Jill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1825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Jim 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5475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 Clause - Constants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Can include constant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Senator: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Query: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SELECT Name, ‘Senator’ AS OfficeHeld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FROM Senator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WHERE Party = ‘Republican’;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Result: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smtClean="0"/>
          </a:p>
        </p:txBody>
      </p:sp>
      <p:graphicFrame>
        <p:nvGraphicFramePr>
          <p:cNvPr id="89092" name="Group 4"/>
          <p:cNvGraphicFramePr>
            <a:graphicFrameLocks noGrp="1"/>
          </p:cNvGraphicFramePr>
          <p:nvPr/>
        </p:nvGraphicFramePr>
        <p:xfrm>
          <a:off x="2971800" y="1981200"/>
          <a:ext cx="4267200" cy="198120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Jill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Joe Adams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Sue 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Jim 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9124" name="Group 36"/>
          <p:cNvGraphicFramePr>
            <a:graphicFrameLocks noGrp="1"/>
          </p:cNvGraphicFramePr>
          <p:nvPr/>
        </p:nvGraphicFramePr>
        <p:xfrm>
          <a:off x="2743200" y="5257800"/>
          <a:ext cx="3200400" cy="118745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OfficeHeld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Jill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Senator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Jim 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Senator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Aggregations</a:t>
            </a: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SUM, AVG, COUNT, MIN, 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COUNT(*) counts number of tuples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Applied to column in SELECT clause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Use DISTINCT to eliminate duplicates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NULLs are ignored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Aggregation is used, </a:t>
            </a:r>
            <a:r>
              <a:rPr lang="en-US" altLang="en-US" i="1" smtClean="0"/>
              <a:t>every</a:t>
            </a:r>
            <a:r>
              <a:rPr lang="en-US" altLang="en-US" smtClean="0"/>
              <a:t> selected column must be aggregated or in the GROUP BY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Generations of Programming Languages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1</a:t>
            </a:r>
            <a:r>
              <a:rPr lang="en-US" altLang="en-US" sz="2000" baseline="30000" smtClean="0"/>
              <a:t>st</a:t>
            </a:r>
            <a:r>
              <a:rPr lang="en-US" altLang="en-US" sz="2000" smtClean="0"/>
              <a:t> generation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Machine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2</a:t>
            </a:r>
            <a:r>
              <a:rPr lang="en-US" altLang="en-US" sz="2000" baseline="30000" smtClean="0"/>
              <a:t>nd</a:t>
            </a:r>
            <a:r>
              <a:rPr lang="en-US" altLang="en-US" sz="2000" smtClean="0"/>
              <a:t> generation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Human-readable but directly related to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Assembly language, C (sort of)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3</a:t>
            </a:r>
            <a:r>
              <a:rPr lang="en-US" altLang="en-US" sz="2000" baseline="30000" smtClean="0"/>
              <a:t>rd</a:t>
            </a:r>
            <a:r>
              <a:rPr lang="en-US" altLang="en-US" sz="2000" smtClean="0"/>
              <a:t> generation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Abstraction from processor, easier for humans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Fortran, C/C++, Java,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4</a:t>
            </a:r>
            <a:r>
              <a:rPr lang="en-US" altLang="en-US" sz="2000" baseline="30000" smtClean="0"/>
              <a:t>th</a:t>
            </a:r>
            <a:r>
              <a:rPr lang="en-US" altLang="en-US" sz="2000" smtClean="0"/>
              <a:t> generation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Programming Language for specific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e.g. </a:t>
            </a:r>
            <a:r>
              <a:rPr lang="en-US" altLang="en-US" sz="1800" b="1" smtClean="0"/>
              <a:t>SQL</a:t>
            </a:r>
            <a:r>
              <a:rPr lang="en-US" altLang="en-US" sz="1800" smtClean="0"/>
              <a:t>, Matlab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5</a:t>
            </a:r>
            <a:r>
              <a:rPr lang="en-US" altLang="en-US" sz="2000" baseline="30000" smtClean="0"/>
              <a:t>th</a:t>
            </a:r>
            <a:r>
              <a:rPr lang="en-US" altLang="en-US" sz="2000" smtClean="0"/>
              <a:t> generation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Give constraints (goal), and result follows logically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e.g. Prolog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Grouping Aggregations</a:t>
            </a:r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GROUP BY &lt;attribute&gt; at the end will apply aggregation only to group</a:t>
            </a:r>
          </a:p>
          <a:p>
            <a:pPr lvl="1" eaLnBrk="1" hangingPunct="1"/>
            <a:r>
              <a:rPr lang="en-US" altLang="en-US" smtClean="0"/>
              <a:t>e.g. to get the total number of U.S. Representatives from each state: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		SELECT State, COUNT(*)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		FROM USRepresentatives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		GROUP BY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HAVING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Can restrict GROUP using HAVING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HAVING can refer to the FROM clause and its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e.g. Count representatives by state, only if all representatives have 3 years experience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		SELECT State, COUNT(*)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		FROM USRepresentatives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		GROUP BY State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 		HAVING MIN(Years) &gt;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WHERE Clause – </a:t>
            </a:r>
            <a:br>
              <a:rPr lang="en-US" altLang="en-US" smtClean="0"/>
            </a:br>
            <a:r>
              <a:rPr lang="en-US" altLang="en-US" smtClean="0"/>
              <a:t>Complex Expressions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Can include NOT, AND, OR operators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Senator: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Query: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SELECT 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FROM Senator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WHERE Party = ‘Republican’ OR Years &gt; 3;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Result: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smtClean="0"/>
          </a:p>
        </p:txBody>
      </p:sp>
      <p:graphicFrame>
        <p:nvGraphicFramePr>
          <p:cNvPr id="92164" name="Group 4"/>
          <p:cNvGraphicFramePr>
            <a:graphicFrameLocks noGrp="1"/>
          </p:cNvGraphicFramePr>
          <p:nvPr/>
        </p:nvGraphicFramePr>
        <p:xfrm>
          <a:off x="2971800" y="1981200"/>
          <a:ext cx="4267200" cy="198120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Jill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Joe Adams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Sue 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Jim 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2242" name="Group 82"/>
          <p:cNvGraphicFramePr>
            <a:graphicFrameLocks noGrp="1"/>
          </p:cNvGraphicFramePr>
          <p:nvPr/>
        </p:nvGraphicFramePr>
        <p:xfrm>
          <a:off x="2743200" y="4876800"/>
          <a:ext cx="4267200" cy="158432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Jill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Sue 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Jim 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WHERE Clause – other effects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Order of operations, including parentheses</a:t>
            </a:r>
          </a:p>
          <a:p>
            <a:pPr eaLnBrk="1" hangingPunct="1"/>
            <a:r>
              <a:rPr lang="en-US" altLang="en-US" smtClean="0"/>
              <a:t>LIKE: String comparisons with wildcards</a:t>
            </a:r>
          </a:p>
          <a:p>
            <a:pPr lvl="1" eaLnBrk="1" hangingPunct="1"/>
            <a:r>
              <a:rPr lang="en-US" altLang="en-US" smtClean="0"/>
              <a:t>% means any string</a:t>
            </a:r>
          </a:p>
          <a:p>
            <a:pPr lvl="1" eaLnBrk="1" hangingPunct="1"/>
            <a:r>
              <a:rPr lang="en-US" altLang="en-US" smtClean="0"/>
              <a:t>_ means any character</a:t>
            </a:r>
          </a:p>
          <a:p>
            <a:pPr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WHERE Clause – NULL values</a:t>
            </a: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Tuples may contain NULL values</a:t>
            </a:r>
          </a:p>
          <a:p>
            <a:pPr lvl="1" eaLnBrk="1" hangingPunct="1"/>
            <a:r>
              <a:rPr lang="en-US" altLang="en-US" smtClean="0"/>
              <a:t>Undefined/Unknown</a:t>
            </a:r>
          </a:p>
          <a:p>
            <a:pPr lvl="1" eaLnBrk="1" hangingPunct="1"/>
            <a:r>
              <a:rPr lang="en-US" altLang="en-US" smtClean="0"/>
              <a:t>Inapplicable</a:t>
            </a:r>
          </a:p>
          <a:p>
            <a:pPr eaLnBrk="1" hangingPunct="1"/>
            <a:r>
              <a:rPr lang="en-US" altLang="en-US" smtClean="0"/>
              <a:t>All conditions evaluate to either TRUE, FALSE, or UNKNOWN</a:t>
            </a:r>
          </a:p>
          <a:p>
            <a:pPr eaLnBrk="1" hangingPunct="1"/>
            <a:r>
              <a:rPr lang="en-US" altLang="en-US" smtClean="0"/>
              <a:t>Comparisons to NULL are UNKNOWN</a:t>
            </a:r>
          </a:p>
          <a:p>
            <a:pPr eaLnBrk="1" hangingPunct="1"/>
            <a:r>
              <a:rPr lang="en-US" altLang="en-US" smtClean="0"/>
              <a:t>Tuples selected only if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3-valued Logic</a:t>
            </a:r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924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Can think of values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TRUE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FALSE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UNKNOWN = ½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Operations would 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OR = 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AND = MIN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NOT = 1-x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 (T AND ((NOT U OR F) AND NOT (U OR T)))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3-valued Logic</a:t>
            </a: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924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Can think of values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TRUE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FALSE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UNKNOWN = ½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Operations would 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OR = 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AND = MIN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NOT = 1-x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 (T AND (</a:t>
            </a:r>
            <a:r>
              <a:rPr lang="en-US" altLang="en-US" sz="2400" smtClean="0">
                <a:solidFill>
                  <a:srgbClr val="FF0000"/>
                </a:solidFill>
              </a:rPr>
              <a:t>(NOT U OR F)</a:t>
            </a:r>
            <a:r>
              <a:rPr lang="en-US" altLang="en-US" sz="2400" smtClean="0"/>
              <a:t> AND NOT (U OR T)))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                  MAX(1- ½,0) = MAX(½,0) = ½ = 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3-valued Logic</a:t>
            </a:r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Can think of values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TRUE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FALSE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UNKNOWN = ½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Operations would 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OR = 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AND = MIN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NOT = 1-x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 (T AND (</a:t>
            </a:r>
            <a:r>
              <a:rPr lang="en-US" altLang="en-US" sz="2400" smtClean="0">
                <a:solidFill>
                  <a:srgbClr val="FF0000"/>
                </a:solidFill>
              </a:rPr>
              <a:t>U </a:t>
            </a:r>
            <a:r>
              <a:rPr lang="en-US" altLang="en-US" sz="2400" smtClean="0"/>
              <a:t>AND NOT (U OR T)))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3-valued Logic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Can think of values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TRUE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FALSE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UNKNOWN = ½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Operations would 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OR = 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AND = MIN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NOT = 1-x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 (T AND (U AND NOT </a:t>
            </a:r>
            <a:r>
              <a:rPr lang="en-US" altLang="en-US" sz="2400" smtClean="0">
                <a:solidFill>
                  <a:srgbClr val="FF0000"/>
                </a:solidFill>
              </a:rPr>
              <a:t>(U OR T)</a:t>
            </a:r>
            <a:r>
              <a:rPr lang="en-US" altLang="en-US" sz="2400" smtClean="0"/>
              <a:t>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                  MAX(½, 1) = 1 = 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3-valued Logic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Can think of values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TRUE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FALSE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UNKNOWN = ½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Operations would 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OR = 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AND = MIN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NOT = 1-x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 (T AND (U AND NOT </a:t>
            </a:r>
            <a:r>
              <a:rPr lang="en-US" altLang="en-US" sz="2400" smtClean="0">
                <a:solidFill>
                  <a:srgbClr val="FF0000"/>
                </a:solidFill>
              </a:rPr>
              <a:t>T</a:t>
            </a:r>
            <a:r>
              <a:rPr lang="en-US" altLang="en-US" sz="240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Elements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Data Definition Language (DDL)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Supports creation of database schema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Data Manipulation Language (DML)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Supports entering/removing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Querying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Supports query operations (don’t change data itself)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Others: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Transaction control, Data control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3-valued Logic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Can think of values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TRUE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FALSE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UNKNOWN = ½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Operations would 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OR = 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AND = MIN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NOT = 1-x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 (T AND </a:t>
            </a:r>
            <a:r>
              <a:rPr lang="en-US" altLang="en-US" sz="2400" smtClean="0">
                <a:solidFill>
                  <a:srgbClr val="FF0000"/>
                </a:solidFill>
              </a:rPr>
              <a:t>(U AND NOT T)</a:t>
            </a:r>
            <a:r>
              <a:rPr lang="en-US" altLang="en-US" sz="2400" smtClean="0"/>
              <a:t>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                  MIN(½, 1-1) = MIN(½,0) = 0 = 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3-valued Logic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Can think of values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TRUE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FALSE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UNKNOWN = ½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Operations would 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OR = 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AND = MIN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NOT = 1-x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 (T AND </a:t>
            </a:r>
            <a:r>
              <a:rPr lang="en-US" altLang="en-US" sz="2400" smtClean="0">
                <a:solidFill>
                  <a:srgbClr val="FF0000"/>
                </a:solidFill>
              </a:rPr>
              <a:t>F</a:t>
            </a:r>
            <a:r>
              <a:rPr lang="en-US" altLang="en-US" sz="240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3-valued Logic</a:t>
            </a:r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Can think of values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TRUE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FALSE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UNKNOWN = ½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Operations would 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OR = 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AND = MIN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NOT = 1-x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 </a:t>
            </a:r>
            <a:r>
              <a:rPr lang="en-US" altLang="en-US" sz="2400" smtClean="0">
                <a:solidFill>
                  <a:srgbClr val="FF0000"/>
                </a:solidFill>
              </a:rPr>
              <a:t>(T AND F)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               MIN(0,1) = 0 =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3-valued Logic</a:t>
            </a:r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Can think of values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TRUE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FALSE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UNKNOWN = ½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Operations would 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OR = 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AND = MIN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NOT = 1-x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 </a:t>
            </a:r>
            <a:r>
              <a:rPr lang="en-US" altLang="en-US" sz="2400" smtClean="0">
                <a:solidFill>
                  <a:srgbClr val="FF0000"/>
                </a:solidFill>
              </a:rPr>
              <a:t>F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                (T AND ((NOT U OR F) AND NOT (U OR T)))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Unexpected Results for NULLs</a:t>
            </a:r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WHERE (Years &gt; 2) OR (Years &lt; 3)</a:t>
            </a:r>
          </a:p>
          <a:p>
            <a:pPr eaLnBrk="1" hangingPunct="1"/>
            <a:r>
              <a:rPr lang="en-US" altLang="en-US" smtClean="0"/>
              <a:t>This should “cover” all cases</a:t>
            </a:r>
          </a:p>
          <a:p>
            <a:pPr eaLnBrk="1" hangingPunct="1"/>
            <a:r>
              <a:rPr lang="en-US" altLang="en-US" smtClean="0"/>
              <a:t>If Years is NULL</a:t>
            </a:r>
          </a:p>
          <a:p>
            <a:pPr lvl="1" eaLnBrk="1" hangingPunct="1"/>
            <a:r>
              <a:rPr lang="en-US" altLang="en-US" smtClean="0"/>
              <a:t>Years &gt; 2 is UNKNOWN</a:t>
            </a:r>
          </a:p>
          <a:p>
            <a:pPr lvl="1" eaLnBrk="1" hangingPunct="1"/>
            <a:r>
              <a:rPr lang="en-US" altLang="en-US" smtClean="0"/>
              <a:t>Years &lt; 3 is UNKNOWN</a:t>
            </a:r>
          </a:p>
          <a:p>
            <a:pPr lvl="1" eaLnBrk="1" hangingPunct="1"/>
            <a:r>
              <a:rPr lang="en-US" altLang="en-US" smtClean="0"/>
              <a:t>So the OR is UNKNOWN</a:t>
            </a:r>
          </a:p>
          <a:p>
            <a:pPr lvl="1" eaLnBrk="1" hangingPunct="1"/>
            <a:r>
              <a:rPr lang="en-US" altLang="en-US" smtClean="0"/>
              <a:t>And thus the tuple is NOT selected!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WHERE Clause – </a:t>
            </a:r>
            <a:br>
              <a:rPr lang="en-US" altLang="en-US" smtClean="0"/>
            </a:br>
            <a:r>
              <a:rPr lang="en-US" altLang="en-US" smtClean="0"/>
              <a:t>IN operator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48006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&lt;tuple&gt; IN &lt;relation&gt;</a:t>
            </a:r>
          </a:p>
          <a:p>
            <a:pPr lvl="1" eaLnBrk="1" hangingPunct="1"/>
            <a:r>
              <a:rPr lang="en-US" altLang="en-US" smtClean="0"/>
              <a:t>TRUE iff the tuple is a member of the relation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SELECT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FROM ElectedOfficial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WHERE Name IN USRep</a:t>
            </a:r>
          </a:p>
        </p:txBody>
      </p:sp>
      <p:graphicFrame>
        <p:nvGraphicFramePr>
          <p:cNvPr id="105476" name="Group 4"/>
          <p:cNvGraphicFramePr>
            <a:graphicFrameLocks noGrp="1"/>
          </p:cNvGraphicFramePr>
          <p:nvPr/>
        </p:nvGraphicFramePr>
        <p:xfrm>
          <a:off x="5410200" y="1828800"/>
          <a:ext cx="3429000" cy="2194404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ElectedOfficial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Party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Lloyd Doggett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Cornyn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 Adams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Federalist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Bill Flores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5540" name="Group 68"/>
          <p:cNvGraphicFramePr>
            <a:graphicFrameLocks noGrp="1"/>
          </p:cNvGraphicFramePr>
          <p:nvPr/>
        </p:nvGraphicFramePr>
        <p:xfrm>
          <a:off x="1066800" y="5029200"/>
          <a:ext cx="3429000" cy="146367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Result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Party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Lloyd Doggett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Bill Flores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5554" name="Group 82"/>
          <p:cNvGraphicFramePr>
            <a:graphicFrameLocks noGrp="1"/>
          </p:cNvGraphicFramePr>
          <p:nvPr/>
        </p:nvGraphicFramePr>
        <p:xfrm>
          <a:off x="6248400" y="4267200"/>
          <a:ext cx="1676400" cy="182245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USRep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Lloyd Doggett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Bill Flores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WHERE Clause – </a:t>
            </a:r>
            <a:br>
              <a:rPr lang="en-US" altLang="en-US" smtClean="0"/>
            </a:br>
            <a:r>
              <a:rPr lang="en-US" altLang="en-US" smtClean="0"/>
              <a:t>EXISTS operator</a:t>
            </a:r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44958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EXISTS (&lt;relation&gt;)</a:t>
            </a:r>
          </a:p>
          <a:p>
            <a:pPr lvl="1" eaLnBrk="1" hangingPunct="1"/>
            <a:r>
              <a:rPr lang="en-US" altLang="en-US" smtClean="0"/>
              <a:t>TRUE iff the relation is not empty relation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SELECT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FROM ElectedOfficial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WHERE EXISTS(USRep)</a:t>
            </a:r>
          </a:p>
        </p:txBody>
      </p:sp>
      <p:graphicFrame>
        <p:nvGraphicFramePr>
          <p:cNvPr id="106500" name="Group 4"/>
          <p:cNvGraphicFramePr>
            <a:graphicFrameLocks noGrp="1"/>
          </p:cNvGraphicFramePr>
          <p:nvPr/>
        </p:nvGraphicFramePr>
        <p:xfrm>
          <a:off x="5410200" y="1828800"/>
          <a:ext cx="3429000" cy="2194404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ElectedOfficial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Party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Lloyd Doggett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 Cornyn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 Adams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Federalist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Bill Flores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6538" name="Group 42"/>
          <p:cNvGraphicFramePr>
            <a:graphicFrameLocks noGrp="1"/>
          </p:cNvGraphicFramePr>
          <p:nvPr/>
        </p:nvGraphicFramePr>
        <p:xfrm>
          <a:off x="6248400" y="4267200"/>
          <a:ext cx="1676400" cy="182245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USRep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Bill Flores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Lloyd Doggett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6550" name="Group 54"/>
          <p:cNvGraphicFramePr>
            <a:graphicFrameLocks noGrp="1"/>
          </p:cNvGraphicFramePr>
          <p:nvPr/>
        </p:nvGraphicFramePr>
        <p:xfrm>
          <a:off x="1828800" y="4667250"/>
          <a:ext cx="3429000" cy="2194404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Result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Party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Lloyd Doggett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Cornyn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 Adams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Federalist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Bill Flores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EXISTS (and other) operators	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Usually applied to the results of a subquery</a:t>
            </a:r>
          </a:p>
          <a:p>
            <a:pPr eaLnBrk="1" hangingPunct="1"/>
            <a:r>
              <a:rPr lang="en-US" altLang="en-US" smtClean="0"/>
              <a:t>Example: is any Senator a Whig?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EXISTS(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  SELECT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  FROM Senator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  WHERE Party = ‘Whig’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WHERE Clause – </a:t>
            </a:r>
            <a:br>
              <a:rPr lang="en-US" altLang="en-US" sz="4000" smtClean="0"/>
            </a:br>
            <a:r>
              <a:rPr lang="en-US" altLang="en-US" sz="4000" smtClean="0"/>
              <a:t>ANY and ALL operators</a:t>
            </a:r>
          </a:p>
        </p:txBody>
      </p:sp>
      <p:sp>
        <p:nvSpPr>
          <p:cNvPr id="5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x = ANY(&lt;relation&gt;)</a:t>
            </a:r>
          </a:p>
          <a:p>
            <a:pPr lvl="1" eaLnBrk="1" hangingPunct="1"/>
            <a:r>
              <a:rPr lang="en-US" altLang="en-US" sz="2400" smtClean="0"/>
              <a:t>TRUE iff x is equal to at least one tuple in the relation</a:t>
            </a:r>
          </a:p>
          <a:p>
            <a:pPr eaLnBrk="1" hangingPunct="1"/>
            <a:r>
              <a:rPr lang="en-US" altLang="en-US" sz="2800" smtClean="0"/>
              <a:t>x = ALL(&lt;relation&gt;)</a:t>
            </a:r>
          </a:p>
          <a:p>
            <a:pPr lvl="1" eaLnBrk="1" hangingPunct="1"/>
            <a:r>
              <a:rPr lang="en-US" altLang="en-US" sz="2400" smtClean="0"/>
              <a:t>TRUE iff x is equal to all tuples in the relation</a:t>
            </a:r>
          </a:p>
          <a:p>
            <a:pPr eaLnBrk="1" hangingPunct="1"/>
            <a:r>
              <a:rPr lang="en-US" altLang="en-US" sz="2800" smtClean="0"/>
              <a:t>The = can also be &gt;, &gt;=, &lt;, &lt;=, &lt;&gt;</a:t>
            </a:r>
          </a:p>
          <a:p>
            <a:pPr eaLnBrk="1" hangingPunct="1"/>
            <a:r>
              <a:rPr lang="en-US" altLang="en-US" sz="2800" smtClean="0"/>
              <a:t>The relation should have only one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ANY</a:t>
            </a:r>
          </a:p>
        </p:txBody>
      </p:sp>
      <p:sp>
        <p:nvSpPr>
          <p:cNvPr id="52227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9050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en-US" b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en-US" b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en-US" b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en-US" b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b="0">
                <a:latin typeface="Courier New" panose="02070309020205020404" pitchFamily="49" charset="0"/>
              </a:rPr>
              <a:t>SELECT *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b="0">
                <a:latin typeface="Courier New" panose="02070309020205020404" pitchFamily="49" charset="0"/>
              </a:rPr>
              <a:t>FROM ElectedOfficial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b="0">
                <a:latin typeface="Courier New" panose="02070309020205020404" pitchFamily="49" charset="0"/>
              </a:rPr>
              <a:t>WHERE Party = ANY (CurrentParties)</a:t>
            </a:r>
          </a:p>
        </p:txBody>
      </p:sp>
      <p:graphicFrame>
        <p:nvGraphicFramePr>
          <p:cNvPr id="109573" name="Group 5"/>
          <p:cNvGraphicFramePr>
            <a:graphicFrameLocks noGrp="1"/>
          </p:cNvGraphicFramePr>
          <p:nvPr/>
        </p:nvGraphicFramePr>
        <p:xfrm>
          <a:off x="1143000" y="1447800"/>
          <a:ext cx="3429000" cy="2194404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ElectedOfficial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Party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Lloyd Doggett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Bill Flores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 Adams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Federalist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Cornyn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9630" name="Group 62"/>
          <p:cNvGraphicFramePr>
            <a:graphicFrameLocks noGrp="1"/>
          </p:cNvGraphicFramePr>
          <p:nvPr/>
        </p:nvGraphicFramePr>
        <p:xfrm>
          <a:off x="5410200" y="1524000"/>
          <a:ext cx="2362200" cy="182245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CurrentParties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9631" name="Group 63"/>
          <p:cNvGraphicFramePr>
            <a:graphicFrameLocks noGrp="1"/>
          </p:cNvGraphicFramePr>
          <p:nvPr/>
        </p:nvGraphicFramePr>
        <p:xfrm>
          <a:off x="1600200" y="5032375"/>
          <a:ext cx="3429000" cy="18288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Result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Lloyd Doggett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Bill Flores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Cornyn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Our Discussion of SQL</a:t>
            </a:r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Will highlight some of the structures and features of SQL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Give you an idea of the </a:t>
            </a:r>
            <a:r>
              <a:rPr lang="en-US" altLang="en-US" i="1" smtClean="0"/>
              <a:t>basics</a:t>
            </a:r>
            <a:r>
              <a:rPr lang="en-US" altLang="en-US" smtClean="0"/>
              <a:t> of how it 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Reflects how relational databases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Not meant to make you SQL programmers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You will need to know parts of this for the first project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ALL</a:t>
            </a:r>
          </a:p>
        </p:txBody>
      </p:sp>
      <p:graphicFrame>
        <p:nvGraphicFramePr>
          <p:cNvPr id="110765" name="Group 173"/>
          <p:cNvGraphicFramePr>
            <a:graphicFrameLocks noGrp="1"/>
          </p:cNvGraphicFramePr>
          <p:nvPr>
            <p:ph sz="half" idx="1"/>
          </p:nvPr>
        </p:nvGraphicFramePr>
        <p:xfrm>
          <a:off x="838200" y="1524000"/>
          <a:ext cx="4419600" cy="2194404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Senator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Party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State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Years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Jill Smith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NY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Joe Adams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NJ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Sue Jones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Jim Brown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285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905000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en-US" b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en-US" b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en-US" b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en-US" b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en-US" b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b="0">
                <a:latin typeface="Courier New" panose="02070309020205020404" pitchFamily="49" charset="0"/>
              </a:rPr>
              <a:t>SELECT *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b="0">
                <a:latin typeface="Courier New" panose="02070309020205020404" pitchFamily="49" charset="0"/>
              </a:rPr>
              <a:t>FROM Senator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b="0">
                <a:latin typeface="Courier New" panose="02070309020205020404" pitchFamily="49" charset="0"/>
              </a:rPr>
              <a:t>WHERE Years &gt; ALL (YearsPresidentsInSenate)</a:t>
            </a:r>
          </a:p>
        </p:txBody>
      </p:sp>
      <p:graphicFrame>
        <p:nvGraphicFramePr>
          <p:cNvPr id="110781" name="Group 189"/>
          <p:cNvGraphicFramePr>
            <a:graphicFrameLocks noGrp="1"/>
          </p:cNvGraphicFramePr>
          <p:nvPr/>
        </p:nvGraphicFramePr>
        <p:xfrm>
          <a:off x="5715000" y="1600200"/>
          <a:ext cx="3124200" cy="3184525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YearsPresidentsInSenate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Years Served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0772" name="Group 180"/>
          <p:cNvGraphicFramePr>
            <a:graphicFrameLocks noGrp="1"/>
          </p:cNvGraphicFramePr>
          <p:nvPr>
            <p:ph sz="half" idx="2"/>
          </p:nvPr>
        </p:nvGraphicFramePr>
        <p:xfrm>
          <a:off x="914400" y="5486400"/>
          <a:ext cx="4419600" cy="746358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Party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State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Years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Jim Brown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UNION, INTERSECT, DIFFERENCE</a:t>
            </a:r>
          </a:p>
        </p:txBody>
      </p:sp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Can combine subqueries with Boolean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e.g. </a:t>
            </a:r>
            <a:r>
              <a:rPr lang="en-US" altLang="en-US" sz="2400" smtClean="0">
                <a:latin typeface="Courier New" panose="02070309020205020404" pitchFamily="49" charset="0"/>
              </a:rPr>
              <a:t>(subquery) UNION (subquery)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Default: duplicates are removed by these operations unless ALL is included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Courier New" panose="02070309020205020404" pitchFamily="49" charset="0"/>
              </a:rPr>
              <a:t>(subquery) INTERSECT ALL (subquery)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Likewise, can remove duplicates in normal SELECT by including DISTINCT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Courier New" panose="02070309020205020404" pitchFamily="49" charset="0"/>
              </a:rPr>
              <a:t>SELECT DISTINCT Years …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“Bag” vs. “Set” semantics</a:t>
            </a:r>
          </a:p>
        </p:txBody>
      </p:sp>
      <p:sp>
        <p:nvSpPr>
          <p:cNvPr id="55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Items are in a “bag”</a:t>
            </a:r>
          </a:p>
          <a:p>
            <a:pPr lvl="1" eaLnBrk="1" hangingPunct="1"/>
            <a:r>
              <a:rPr lang="en-US" altLang="en-US" smtClean="0"/>
              <a:t>Duplicates OK</a:t>
            </a:r>
          </a:p>
          <a:p>
            <a:pPr eaLnBrk="1" hangingPunct="1"/>
            <a:r>
              <a:rPr lang="en-US" altLang="en-US" smtClean="0"/>
              <a:t>Items are in a “set”</a:t>
            </a:r>
          </a:p>
          <a:p>
            <a:pPr lvl="1" eaLnBrk="1" hangingPunct="1"/>
            <a:r>
              <a:rPr lang="en-US" altLang="en-US" smtClean="0"/>
              <a:t>Duplicates removed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Joins</a:t>
            </a:r>
          </a:p>
        </p:txBody>
      </p:sp>
      <p:sp>
        <p:nvSpPr>
          <p:cNvPr id="56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Combining relations into one new relation</a:t>
            </a:r>
          </a:p>
          <a:p>
            <a:pPr lvl="1" eaLnBrk="1" hangingPunct="1"/>
            <a:r>
              <a:rPr lang="en-US" altLang="en-US" smtClean="0"/>
              <a:t>Many ways, variations</a:t>
            </a:r>
          </a:p>
          <a:p>
            <a:pPr eaLnBrk="1" hangingPunct="1"/>
            <a:r>
              <a:rPr lang="en-US" altLang="en-US" smtClean="0"/>
              <a:t>&lt;relation&gt; CROSS JOIN &lt;relation&gt;</a:t>
            </a:r>
          </a:p>
          <a:p>
            <a:pPr lvl="1" eaLnBrk="1" hangingPunct="1"/>
            <a:r>
              <a:rPr lang="en-US" altLang="en-US" smtClean="0"/>
              <a:t>Takes every possible combination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CROSS JOIN example</a:t>
            </a:r>
          </a:p>
        </p:txBody>
      </p:sp>
      <p:graphicFrame>
        <p:nvGraphicFramePr>
          <p:cNvPr id="117882" name="Group 122"/>
          <p:cNvGraphicFramePr>
            <a:graphicFrameLocks noGrp="1"/>
          </p:cNvGraphicFramePr>
          <p:nvPr>
            <p:ph sz="half" idx="1"/>
          </p:nvPr>
        </p:nvGraphicFramePr>
        <p:xfrm>
          <a:off x="838200" y="1600200"/>
          <a:ext cx="3810000" cy="1465262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3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VanTypes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Make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Model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Dodge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Caravan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Honda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Odyssey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7881" name="Group 121"/>
          <p:cNvGraphicFramePr>
            <a:graphicFrameLocks noGrp="1"/>
          </p:cNvGraphicFramePr>
          <p:nvPr>
            <p:ph sz="quarter" idx="2"/>
          </p:nvPr>
        </p:nvGraphicFramePr>
        <p:xfrm>
          <a:off x="1905000" y="3657600"/>
          <a:ext cx="5105400" cy="2926000"/>
        </p:xfrm>
        <a:graphic>
          <a:graphicData uri="http://schemas.openxmlformats.org/drawingml/2006/table">
            <a:tbl>
              <a:tblPr/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2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Result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Make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Model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Seats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Paint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Dodge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Caravan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Cloth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Standard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Dodge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Caravan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Leather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Standard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Dodge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Caravan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Leather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Premium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Honda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Odyssey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Cloth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Standard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Honda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Odyssey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Leather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Standard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Honda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Odyssey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Leather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Premium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7857" name="Group 97"/>
          <p:cNvGraphicFramePr>
            <a:graphicFrameLocks noGrp="1"/>
          </p:cNvGraphicFramePr>
          <p:nvPr>
            <p:ph sz="quarter" idx="3"/>
          </p:nvPr>
        </p:nvGraphicFramePr>
        <p:xfrm>
          <a:off x="4953000" y="1600200"/>
          <a:ext cx="3810000" cy="18288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7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SeatsAndPaint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Seats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Cloth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Standard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Leather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Standard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Leather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Premium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Inner Joins</a:t>
            </a:r>
          </a:p>
        </p:txBody>
      </p:sp>
      <p:sp>
        <p:nvSpPr>
          <p:cNvPr id="58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Inner Joins are based on the Cross Join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Join is usually limited by some comparison using ON (Theta Join)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e.g. </a:t>
            </a:r>
            <a:r>
              <a:rPr lang="en-US" altLang="en-US" sz="2000" smtClean="0">
                <a:latin typeface="Courier New" panose="02070309020205020404" pitchFamily="49" charset="0"/>
              </a:rPr>
              <a:t>Senator INNER JOIN Representative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ON Senator.State = Representative.State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Creates table with one (Senator, Representative) tuple for every pair from the same state.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(Note: </a:t>
            </a:r>
            <a:r>
              <a:rPr lang="en-US" altLang="en-US" i="1" smtClean="0"/>
              <a:t>both</a:t>
            </a:r>
            <a:r>
              <a:rPr lang="en-US" altLang="en-US" smtClean="0"/>
              <a:t> State attributes still appear)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Natural Joins</a:t>
            </a:r>
          </a:p>
        </p:txBody>
      </p:sp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696200" cy="2667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Automatically looks for matching columns</a:t>
            </a:r>
          </a:p>
          <a:p>
            <a:pPr eaLnBrk="1" hangingPunct="1"/>
            <a:r>
              <a:rPr lang="en-US" altLang="en-US" sz="2800" smtClean="0"/>
              <a:t>Only one column for each match, and only select tuples that match in those columns</a:t>
            </a:r>
          </a:p>
          <a:p>
            <a:pPr eaLnBrk="1" hangingPunct="1"/>
            <a:endParaRPr lang="en-US" altLang="en-US" sz="280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Natural Join Example</a:t>
            </a:r>
          </a:p>
        </p:txBody>
      </p:sp>
      <p:graphicFrame>
        <p:nvGraphicFramePr>
          <p:cNvPr id="125957" name="Group 5"/>
          <p:cNvGraphicFramePr>
            <a:graphicFrameLocks noGrp="1"/>
          </p:cNvGraphicFramePr>
          <p:nvPr/>
        </p:nvGraphicFramePr>
        <p:xfrm>
          <a:off x="838200" y="1447800"/>
          <a:ext cx="3810000" cy="2194404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Students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School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Joe Smith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Rice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Jill Smith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LSU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Sam Jones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Texas A&amp;M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Sue Jones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Rice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5979" name="Group 27"/>
          <p:cNvGraphicFramePr>
            <a:graphicFrameLocks noGrp="1"/>
          </p:cNvGraphicFramePr>
          <p:nvPr/>
        </p:nvGraphicFramePr>
        <p:xfrm>
          <a:off x="4953000" y="1524000"/>
          <a:ext cx="3810000" cy="18288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SchoolLocations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School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Texas A&amp;M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College Station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Houston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LSU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Baton Rouge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5998" name="Group 46"/>
          <p:cNvGraphicFramePr>
            <a:graphicFrameLocks noGrp="1"/>
          </p:cNvGraphicFramePr>
          <p:nvPr/>
        </p:nvGraphicFramePr>
        <p:xfrm>
          <a:off x="1447800" y="4038600"/>
          <a:ext cx="6096000" cy="2194404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Result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School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City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Joe Smith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Rice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Houston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Jill Smith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LSU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Baton Rouge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Sam Jones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Texas A&amp;M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College Station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Sue Jones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Rice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Houston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OUTER JOIN</a:t>
            </a:r>
          </a:p>
        </p:txBody>
      </p:sp>
      <p:sp>
        <p:nvSpPr>
          <p:cNvPr id="61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Includes tuples from both relations, even if no match in the other</a:t>
            </a:r>
          </a:p>
          <a:p>
            <a:pPr lvl="1" eaLnBrk="1" hangingPunct="1"/>
            <a:r>
              <a:rPr lang="en-US" altLang="en-US" smtClean="0"/>
              <a:t>Those attributes are set to NULL</a:t>
            </a:r>
          </a:p>
          <a:p>
            <a:pPr eaLnBrk="1" hangingPunct="1"/>
            <a:r>
              <a:rPr lang="en-US" altLang="en-US" smtClean="0"/>
              <a:t>LEFT, RIGHT, FULL</a:t>
            </a:r>
          </a:p>
          <a:p>
            <a:pPr lvl="1" eaLnBrk="1" hangingPunct="1"/>
            <a:r>
              <a:rPr lang="en-US" altLang="en-US" smtClean="0"/>
              <a:t>Keep all records from left table, or from right table, or from both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Schema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set of relations (tables) in the database.</a:t>
            </a:r>
          </a:p>
          <a:p>
            <a:pPr eaLnBrk="1" hangingPunct="1"/>
            <a:r>
              <a:rPr lang="en-US" altLang="en-US" smtClean="0"/>
              <a:t>Create, delete, change tables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CREATE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Define a relation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CREATE TABLE &lt;name&gt; 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&lt;element list&gt;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element = &lt;name&gt; &lt;type&gt;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Element Types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INT, INTEGER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Integers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FLOAT, REAL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Floating-Point numbers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CHAR(n)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Fixed-length string of n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VARCHAR(n)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Variable-length string of up to n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yyyy-mm-dd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hh:mm:ss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CREATE TABLE HouseRep 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Name VARCHAR(80),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Party CHAR(10),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Birthdate DATE,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YearsInCongress INT,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Salary REAL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549</TotalTime>
  <Words>2484</Words>
  <Application>Microsoft Office PowerPoint</Application>
  <PresentationFormat>On-screen Show (4:3)</PresentationFormat>
  <Paragraphs>826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Tahoma</vt:lpstr>
      <vt:lpstr>Arial</vt:lpstr>
      <vt:lpstr>Wingdings</vt:lpstr>
      <vt:lpstr>Calibri</vt:lpstr>
      <vt:lpstr>Courier New</vt:lpstr>
      <vt:lpstr>Blueprint</vt:lpstr>
      <vt:lpstr>SQL Overview</vt:lpstr>
      <vt:lpstr>SQL</vt:lpstr>
      <vt:lpstr>Generations of Programming Languages</vt:lpstr>
      <vt:lpstr>SQL Elements</vt:lpstr>
      <vt:lpstr>Our Discussion of SQL</vt:lpstr>
      <vt:lpstr>Database Schema</vt:lpstr>
      <vt:lpstr>CREATE</vt:lpstr>
      <vt:lpstr>Element Types</vt:lpstr>
      <vt:lpstr>Example</vt:lpstr>
      <vt:lpstr>Declaring Keys</vt:lpstr>
      <vt:lpstr>Example</vt:lpstr>
      <vt:lpstr>Example</vt:lpstr>
      <vt:lpstr>Other Element Modifiers</vt:lpstr>
      <vt:lpstr>Example</vt:lpstr>
      <vt:lpstr>Other Table Modifications</vt:lpstr>
      <vt:lpstr>Views</vt:lpstr>
      <vt:lpstr>Modifying the Database</vt:lpstr>
      <vt:lpstr>Insertion</vt:lpstr>
      <vt:lpstr>Insertion Example</vt:lpstr>
      <vt:lpstr>Deletion</vt:lpstr>
      <vt:lpstr>Modification</vt:lpstr>
      <vt:lpstr>Queries</vt:lpstr>
      <vt:lpstr>Example</vt:lpstr>
      <vt:lpstr>Statement Processing</vt:lpstr>
      <vt:lpstr>SELECT Clause - *</vt:lpstr>
      <vt:lpstr>SELECT Clause - AS</vt:lpstr>
      <vt:lpstr>SELECT Clause - Expression</vt:lpstr>
      <vt:lpstr>SELECT Clause - Constants</vt:lpstr>
      <vt:lpstr>Aggregations</vt:lpstr>
      <vt:lpstr>Grouping Aggregations</vt:lpstr>
      <vt:lpstr>HAVING</vt:lpstr>
      <vt:lpstr>WHERE Clause –  Complex Expressions</vt:lpstr>
      <vt:lpstr>WHERE Clause – other effects</vt:lpstr>
      <vt:lpstr>WHERE Clause – NULL values</vt:lpstr>
      <vt:lpstr>3-valued Logic</vt:lpstr>
      <vt:lpstr>3-valued Logic</vt:lpstr>
      <vt:lpstr>3-valued Logic</vt:lpstr>
      <vt:lpstr>3-valued Logic</vt:lpstr>
      <vt:lpstr>3-valued Logic</vt:lpstr>
      <vt:lpstr>3-valued Logic</vt:lpstr>
      <vt:lpstr>3-valued Logic</vt:lpstr>
      <vt:lpstr>3-valued Logic</vt:lpstr>
      <vt:lpstr>3-valued Logic</vt:lpstr>
      <vt:lpstr>Unexpected Results for NULLs</vt:lpstr>
      <vt:lpstr>WHERE Clause –  IN operator</vt:lpstr>
      <vt:lpstr>WHERE Clause –  EXISTS operator</vt:lpstr>
      <vt:lpstr>EXISTS (and other) operators </vt:lpstr>
      <vt:lpstr>WHERE Clause –  ANY and ALL operators</vt:lpstr>
      <vt:lpstr>Example: ANY</vt:lpstr>
      <vt:lpstr>Example: ALL</vt:lpstr>
      <vt:lpstr>UNION, INTERSECT, DIFFERENCE</vt:lpstr>
      <vt:lpstr>“Bag” vs. “Set” semantics</vt:lpstr>
      <vt:lpstr>Joins</vt:lpstr>
      <vt:lpstr>CROSS JOIN example</vt:lpstr>
      <vt:lpstr>Inner Joins</vt:lpstr>
      <vt:lpstr>Natural Joins</vt:lpstr>
      <vt:lpstr>Natural Join Example</vt:lpstr>
      <vt:lpstr>OUTER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and Michelle Keyser</dc:creator>
  <cp:lastModifiedBy>Keyser, John C</cp:lastModifiedBy>
  <cp:revision>42</cp:revision>
  <dcterms:created xsi:type="dcterms:W3CDTF">2008-01-25T07:26:01Z</dcterms:created>
  <dcterms:modified xsi:type="dcterms:W3CDTF">2017-02-01T20:24:11Z</dcterms:modified>
</cp:coreProperties>
</file>