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47"/>
  </p:notesMasterIdLst>
  <p:sldIdLst>
    <p:sldId id="256" r:id="rId4"/>
    <p:sldId id="367" r:id="rId5"/>
    <p:sldId id="329" r:id="rId6"/>
    <p:sldId id="331" r:id="rId7"/>
    <p:sldId id="332" r:id="rId8"/>
    <p:sldId id="333" r:id="rId9"/>
    <p:sldId id="368" r:id="rId10"/>
    <p:sldId id="334" r:id="rId11"/>
    <p:sldId id="335" r:id="rId12"/>
    <p:sldId id="369" r:id="rId13"/>
    <p:sldId id="336" r:id="rId14"/>
    <p:sldId id="337" r:id="rId15"/>
    <p:sldId id="338" r:id="rId16"/>
    <p:sldId id="370" r:id="rId17"/>
    <p:sldId id="339" r:id="rId18"/>
    <p:sldId id="371"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515" autoAdjust="0"/>
  </p:normalViewPr>
  <p:slideViewPr>
    <p:cSldViewPr>
      <p:cViewPr varScale="1">
        <p:scale>
          <a:sx n="65" d="100"/>
          <a:sy n="65" d="100"/>
        </p:scale>
        <p:origin x="1347"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228600" indent="-228600">
              <a:buFont typeface="Calibri" panose="020F0502020204030204" pitchFamily="34" charset="0"/>
              <a:buAutoNum type="arabicPeriod"/>
            </a:pPr>
            <a:r>
              <a:rPr lang="en-US" smtClean="0">
                <a:latin typeface="Times New Roman" panose="02020603050405020304" pitchFamily="18" charset="0"/>
              </a:rPr>
              <a:t>Closing an already closed file is a recipe for disaster in threaded programs </a:t>
            </a:r>
          </a:p>
          <a:p>
            <a:pPr marL="228600" indent="-228600">
              <a:buFont typeface="Calibri" panose="020F0502020204030204" pitchFamily="34" charset="0"/>
              <a:buAutoNum type="arabicPeriod"/>
            </a:pPr>
            <a:r>
              <a:rPr lang="en-US" smtClean="0">
                <a:latin typeface="Times New Roman" panose="02020603050405020304" pitchFamily="18" charset="0"/>
              </a:rPr>
              <a:t>Moral: Always check return codes, even for seemingly benign functions such as </a:t>
            </a:r>
            <a:r>
              <a:rPr lang="en-US" smtClean="0">
                <a:latin typeface="Courier New" panose="02070309020205020404" pitchFamily="49" charset="0"/>
              </a:rPr>
              <a:t>close()</a:t>
            </a:r>
            <a:endParaRPr lang="en-US" smtClean="0">
              <a:latin typeface="Times New Roman" panose="02020603050405020304" pitchFamily="18" charset="0"/>
            </a:endParaRPr>
          </a:p>
        </p:txBody>
      </p:sp>
    </p:spTree>
    <p:extLst>
      <p:ext uri="{BB962C8B-B14F-4D97-AF65-F5344CB8AC3E}">
        <p14:creationId xmlns:p14="http://schemas.microsoft.com/office/powerpoint/2010/main" val="309990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49795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48534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36808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411932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930086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01578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877182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35532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054425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t>Most of the time the higher-level I/O functions work fine, so why bother learn Unix I/O?</a:t>
            </a:r>
          </a:p>
          <a:p>
            <a:pPr lvl="1"/>
            <a:r>
              <a:rPr lang="en-US" dirty="0" smtClean="0"/>
              <a:t>Understanding Unix I/O will help us with other system concepts</a:t>
            </a:r>
          </a:p>
          <a:p>
            <a:pPr lvl="1"/>
            <a:r>
              <a:rPr lang="en-US" dirty="0" smtClean="0"/>
              <a:t>Sometimes you have no choice but to use Unix I/O</a:t>
            </a:r>
          </a:p>
          <a:p>
            <a:endParaRPr lang="en-US" dirty="0" smtClean="0">
              <a:latin typeface="Times New Roman" panose="02020603050405020304" pitchFamily="18" charset="0"/>
            </a:endParaRPr>
          </a:p>
          <a:p>
            <a:r>
              <a:rPr lang="en-US" dirty="0" smtClean="0">
                <a:latin typeface="Times New Roman" panose="02020603050405020304" pitchFamily="18" charset="0"/>
              </a:rPr>
              <a:t>File metadata requires Unix I/O.</a:t>
            </a:r>
          </a:p>
          <a:p>
            <a:r>
              <a:rPr lang="en-US" dirty="0" smtClean="0">
                <a:latin typeface="Times New Roman" panose="02020603050405020304" pitchFamily="18" charset="0"/>
              </a:rPr>
              <a:t>Standard I/O library also makes it risky for network programming.</a:t>
            </a:r>
          </a:p>
        </p:txBody>
      </p:sp>
    </p:spTree>
    <p:extLst>
      <p:ext uri="{BB962C8B-B14F-4D97-AF65-F5344CB8AC3E}">
        <p14:creationId xmlns:p14="http://schemas.microsoft.com/office/powerpoint/2010/main" val="3587208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093195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06889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this case, the first process to read gets the first character in the file, and the other reads the second character from the file.</a:t>
            </a:r>
          </a:p>
        </p:txBody>
      </p:sp>
    </p:spTree>
    <p:extLst>
      <p:ext uri="{BB962C8B-B14F-4D97-AF65-F5344CB8AC3E}">
        <p14:creationId xmlns:p14="http://schemas.microsoft.com/office/powerpoint/2010/main" val="1300294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10724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36619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77414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578041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23296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90293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54611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92236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813594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062220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97671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97278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t>There are some important cases where using higher-level I/O functions is either impossible or inappropriate. For example, the standard I/O library provides no way to access file metadata such as file size or file creation time. Further, there are problems with the standard I/O library that make it risky to use for network programming.</a:t>
            </a:r>
            <a:endParaRPr lang="en-US" dirty="0" smtClean="0">
              <a:latin typeface="Times New Roman" panose="02020603050405020304" pitchFamily="18" charset="0"/>
            </a:endParaRPr>
          </a:p>
        </p:txBody>
      </p:sp>
    </p:spTree>
    <p:extLst>
      <p:ext uri="{BB962C8B-B14F-4D97-AF65-F5344CB8AC3E}">
        <p14:creationId xmlns:p14="http://schemas.microsoft.com/office/powerpoint/2010/main" val="4001167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411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36914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72069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6163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89013" y="766763"/>
            <a:ext cx="5121275" cy="3840162"/>
          </a:xfrm>
          <a:solidFill>
            <a:srgbClr val="FFFFFF"/>
          </a:solidFill>
          <a:ln/>
        </p:spPr>
      </p:sp>
      <p:sp>
        <p:nvSpPr>
          <p:cNvPr id="13315" name="Rectangle 3"/>
          <p:cNvSpPr>
            <a:spLocks noGrp="1" noChangeArrowheads="1"/>
          </p:cNvSpPr>
          <p:nvPr>
            <p:ph type="body" idx="1"/>
          </p:nvPr>
        </p:nvSpPr>
        <p:spPr>
          <a:xfrm>
            <a:off x="946150" y="4862513"/>
            <a:ext cx="5207000" cy="4605337"/>
          </a:xfrm>
          <a:solidFill>
            <a:srgbClr val="FFFFFF"/>
          </a:solidFill>
          <a:ln>
            <a:solidFill>
              <a:srgbClr val="000000"/>
            </a:solidFill>
          </a:ln>
        </p:spPr>
        <p:txBody>
          <a:bodyPr lIns="91737" tIns="45869" rIns="91737" bIns="45869"/>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237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12733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11348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20992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854780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14761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Nov 5, 2015</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Nov 5, 2015</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 2017</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Nov 5, 2015</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 2017</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 2017</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 2017</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Nov 5, 2015</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 2017</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Nov 5, 2015</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 2017</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Nov 5, 2015</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Nov 5, 2015</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 2017</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Nov 5, 2015</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 2017</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Nov 5, 2015</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Nov 5, 2015</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 2017</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Nov 5, 2015</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Nov 5, 2015</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 2017</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smtClean="0">
                <a:solidFill>
                  <a:schemeClr val="accent1">
                    <a:lumMod val="75000"/>
                  </a:schemeClr>
                </a:solidFill>
              </a:rPr>
              <a:t>Week 5: UNIX IO</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2017</a:t>
            </a:r>
          </a:p>
        </p:txBody>
      </p:sp>
      <p:sp>
        <p:nvSpPr>
          <p:cNvPr id="5" name="TextBox 4"/>
          <p:cNvSpPr txBox="1"/>
          <p:nvPr/>
        </p:nvSpPr>
        <p:spPr>
          <a:xfrm>
            <a:off x="0" y="0"/>
            <a:ext cx="8923084" cy="2123658"/>
          </a:xfrm>
          <a:prstGeom prst="rect">
            <a:avLst/>
          </a:prstGeom>
          <a:solidFill>
            <a:srgbClr val="FFC000"/>
          </a:solidFill>
        </p:spPr>
        <p:txBody>
          <a:bodyPr wrap="none" rtlCol="0">
            <a:spAutoFit/>
          </a:bodyPr>
          <a:lstStyle/>
          <a:p>
            <a:r>
              <a:rPr lang="en-US" sz="2400" dirty="0" smtClean="0"/>
              <a:t>Reference: </a:t>
            </a:r>
            <a:endParaRPr lang="en-US" dirty="0"/>
          </a:p>
          <a:p>
            <a:pPr lvl="1"/>
            <a:r>
              <a:rPr lang="en-US" dirty="0"/>
              <a:t>Advanced Programming in the UNIX Environment, Third Edition, W. Richard Stevens and </a:t>
            </a:r>
            <a:endParaRPr lang="en-US" dirty="0" smtClean="0"/>
          </a:p>
          <a:p>
            <a:pPr lvl="1"/>
            <a:r>
              <a:rPr lang="en-US" dirty="0" smtClean="0"/>
              <a:t>Stephen </a:t>
            </a:r>
            <a:r>
              <a:rPr lang="en-US" dirty="0"/>
              <a:t>A. </a:t>
            </a:r>
            <a:r>
              <a:rPr lang="en-US" dirty="0" err="1"/>
              <a:t>Rago</a:t>
            </a:r>
            <a:r>
              <a:rPr lang="en-US" dirty="0"/>
              <a:t>, Addison-Wesley Professional Computing Series, 2013</a:t>
            </a:r>
            <a:r>
              <a:rPr lang="en-US" dirty="0" smtClean="0"/>
              <a:t>. Chapter 3</a:t>
            </a:r>
          </a:p>
          <a:p>
            <a:endParaRPr lang="en-US" dirty="0"/>
          </a:p>
          <a:p>
            <a:pPr lvl="1"/>
            <a:r>
              <a:rPr lang="en-US" i="1" dirty="0"/>
              <a:t>Computer Systems: A Programmer's Perspective</a:t>
            </a:r>
            <a:r>
              <a:rPr lang="en-US" dirty="0"/>
              <a:t>, Randal E. Bryant and David R. O'Hallaron, </a:t>
            </a:r>
            <a:endParaRPr lang="en-US" dirty="0" smtClean="0"/>
          </a:p>
          <a:p>
            <a:pPr lvl="1"/>
            <a:r>
              <a:rPr lang="en-US" dirty="0" smtClean="0"/>
              <a:t>Prentice </a:t>
            </a:r>
            <a:r>
              <a:rPr lang="en-US" dirty="0"/>
              <a:t>Hall, </a:t>
            </a:r>
            <a:r>
              <a:rPr lang="en-US" dirty="0" smtClean="0"/>
              <a:t>3</a:t>
            </a:r>
            <a:r>
              <a:rPr lang="en-US" baseline="30000" dirty="0" smtClean="0"/>
              <a:t>rd</a:t>
            </a:r>
            <a:r>
              <a:rPr lang="en-US" dirty="0" smtClean="0"/>
              <a:t> edition, 2016, Chapter 10</a:t>
            </a:r>
            <a:endParaRPr lang="en-US" dirty="0"/>
          </a:p>
          <a:p>
            <a:pPr lvl="1"/>
            <a:endParaRPr lang="en-US" dirty="0"/>
          </a:p>
        </p:txBody>
      </p:sp>
      <p:sp>
        <p:nvSpPr>
          <p:cNvPr id="6" name="Text Box 4"/>
          <p:cNvSpPr txBox="1">
            <a:spLocks noChangeArrowheads="1"/>
          </p:cNvSpPr>
          <p:nvPr/>
        </p:nvSpPr>
        <p:spPr bwMode="auto">
          <a:xfrm>
            <a:off x="2598484" y="2382495"/>
            <a:ext cx="6324600" cy="58477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smtClean="0">
                <a:latin typeface="Courier New" panose="02070309020205020404" pitchFamily="49" charset="0"/>
              </a:rPr>
              <a:t>Acknowledgment: A number of examples in a box with this color are taken from CSAPP book cited above</a:t>
            </a:r>
            <a:endParaRPr lang="en-US" sz="1600"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 y="180975"/>
            <a:ext cx="6496050" cy="573088"/>
          </a:xfrm>
        </p:spPr>
        <p:txBody>
          <a:bodyPr>
            <a:normAutofit fontScale="90000"/>
          </a:bodyPr>
          <a:lstStyle/>
          <a:p>
            <a:r>
              <a:rPr lang="en-US" smtClean="0"/>
              <a:t>Opening Files</a:t>
            </a:r>
          </a:p>
        </p:txBody>
      </p:sp>
      <p:sp>
        <p:nvSpPr>
          <p:cNvPr id="18435" name="Rectangle 3"/>
          <p:cNvSpPr>
            <a:spLocks noGrp="1" noChangeArrowheads="1"/>
          </p:cNvSpPr>
          <p:nvPr>
            <p:ph type="body" idx="1"/>
          </p:nvPr>
        </p:nvSpPr>
        <p:spPr>
          <a:xfrm>
            <a:off x="366713" y="1600200"/>
            <a:ext cx="8624887" cy="5256213"/>
          </a:xfrm>
        </p:spPr>
        <p:txBody>
          <a:bodyPr>
            <a:normAutofit/>
          </a:bodyPr>
          <a:lstStyle/>
          <a:p>
            <a:pPr>
              <a:lnSpc>
                <a:spcPct val="85000"/>
              </a:lnSpc>
              <a:spcBef>
                <a:spcPts val="1200"/>
              </a:spcBef>
            </a:pPr>
            <a:r>
              <a:rPr lang="en-US" sz="3200" dirty="0" smtClean="0"/>
              <a:t>Each process created by a Unix shell begins life with three open files associated with a terminal:</a:t>
            </a:r>
          </a:p>
          <a:p>
            <a:pPr lvl="1">
              <a:lnSpc>
                <a:spcPct val="90000"/>
              </a:lnSpc>
            </a:pPr>
            <a:r>
              <a:rPr lang="en-US" sz="3200" dirty="0" smtClean="0"/>
              <a:t>0: standard input</a:t>
            </a:r>
          </a:p>
          <a:p>
            <a:pPr lvl="1">
              <a:lnSpc>
                <a:spcPct val="90000"/>
              </a:lnSpc>
            </a:pPr>
            <a:r>
              <a:rPr lang="en-US" sz="3200" dirty="0" smtClean="0"/>
              <a:t>1: standard output</a:t>
            </a:r>
          </a:p>
          <a:p>
            <a:pPr lvl="1">
              <a:lnSpc>
                <a:spcPct val="90000"/>
              </a:lnSpc>
            </a:pPr>
            <a:r>
              <a:rPr lang="en-US" sz="3200" dirty="0" smtClean="0"/>
              <a:t>2: standard error</a:t>
            </a:r>
          </a:p>
        </p:txBody>
      </p:sp>
      <p:sp>
        <p:nvSpPr>
          <p:cNvPr id="3" name="Footer Placeholder 2"/>
          <p:cNvSpPr>
            <a:spLocks noGrp="1"/>
          </p:cNvSpPr>
          <p:nvPr>
            <p:ph type="ftr" sz="quarter" idx="11"/>
          </p:nvPr>
        </p:nvSpPr>
        <p:spPr/>
        <p:txBody>
          <a:bodyPr/>
          <a:lstStyle/>
          <a:p>
            <a:r>
              <a:rPr lang="en-US" dirty="0" smtClean="0"/>
              <a:t>CSCE-313 SP 2017</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755880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 y="76200"/>
            <a:ext cx="7591425" cy="762000"/>
          </a:xfrm>
        </p:spPr>
        <p:txBody>
          <a:bodyPr/>
          <a:lstStyle/>
          <a:p>
            <a:r>
              <a:rPr lang="en-US" smtClean="0"/>
              <a:t>Closing Files</a:t>
            </a:r>
          </a:p>
        </p:txBody>
      </p:sp>
      <p:sp>
        <p:nvSpPr>
          <p:cNvPr id="20483" name="Rectangle 3"/>
          <p:cNvSpPr>
            <a:spLocks noGrp="1" noChangeArrowheads="1"/>
          </p:cNvSpPr>
          <p:nvPr>
            <p:ph type="body" idx="1"/>
          </p:nvPr>
        </p:nvSpPr>
        <p:spPr/>
        <p:txBody>
          <a:bodyPr>
            <a:normAutofit fontScale="92500" lnSpcReduction="20000"/>
          </a:bodyPr>
          <a:lstStyle/>
          <a:p>
            <a:r>
              <a:rPr lang="en-US" smtClean="0"/>
              <a:t>Closing a file informs the kernel that you are finished accessing that file</a:t>
            </a:r>
          </a:p>
          <a:p>
            <a:endParaRPr lang="en-US" smtClean="0"/>
          </a:p>
          <a:p>
            <a:endParaRPr lang="en-US" smtClean="0"/>
          </a:p>
          <a:p>
            <a:endParaRPr lang="en-US" smtClean="0"/>
          </a:p>
          <a:p>
            <a:endParaRPr lang="en-US" smtClean="0"/>
          </a:p>
          <a:p>
            <a:endParaRPr lang="en-US" smtClean="0"/>
          </a:p>
          <a:p>
            <a:r>
              <a:rPr lang="en-US" smtClean="0"/>
              <a:t>The kernel responds by freeing the data structures associated with the file and restoring the descriptor to the available pool of available descriptors</a:t>
            </a:r>
          </a:p>
          <a:p>
            <a:r>
              <a:rPr lang="en-US" smtClean="0"/>
              <a:t>When a process terminates for any reason, the kernel closes all open files and frees their memory resources</a:t>
            </a:r>
          </a:p>
          <a:p>
            <a:endParaRPr lang="en-US" smtClean="0">
              <a:latin typeface="Courier New" panose="02070309020205020404" pitchFamily="49" charset="0"/>
            </a:endParaRPr>
          </a:p>
        </p:txBody>
      </p:sp>
      <p:sp>
        <p:nvSpPr>
          <p:cNvPr id="20484" name="Text Box 4"/>
          <p:cNvSpPr txBox="1">
            <a:spLocks noChangeArrowheads="1"/>
          </p:cNvSpPr>
          <p:nvPr/>
        </p:nvSpPr>
        <p:spPr bwMode="auto">
          <a:xfrm>
            <a:off x="1981200" y="2514600"/>
            <a:ext cx="6324600" cy="1828800"/>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file descriptor */</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retval</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return value */</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a:latin typeface="Courier New" panose="02070309020205020404" pitchFamily="49" charset="0"/>
              </a:rPr>
              <a:t>if ((</a:t>
            </a:r>
            <a:r>
              <a:rPr lang="en-US" sz="1600" dirty="0" err="1">
                <a:latin typeface="Courier New" panose="02070309020205020404" pitchFamily="49" charset="0"/>
              </a:rPr>
              <a:t>retval</a:t>
            </a:r>
            <a:r>
              <a:rPr lang="en-US" sz="1600" dirty="0">
                <a:latin typeface="Courier New" panose="02070309020205020404" pitchFamily="49" charset="0"/>
              </a:rPr>
              <a:t> = close(</a:t>
            </a:r>
            <a:r>
              <a:rPr lang="en-US" sz="1600" dirty="0" err="1">
                <a:latin typeface="Courier New" panose="02070309020205020404" pitchFamily="49" charset="0"/>
              </a:rPr>
              <a:t>fd</a:t>
            </a:r>
            <a:r>
              <a:rPr lang="en-US" sz="1600" dirty="0">
                <a:latin typeface="Courier New" panose="02070309020205020404" pitchFamily="49" charset="0"/>
              </a:rPr>
              <a:t>)) &lt; 0)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perror</a:t>
            </a:r>
            <a:r>
              <a:rPr lang="en-US" sz="1600" dirty="0">
                <a:latin typeface="Courier New" panose="02070309020205020404" pitchFamily="49" charset="0"/>
              </a:rPr>
              <a:t>("close");</a:t>
            </a:r>
          </a:p>
          <a:p>
            <a:pPr>
              <a:spcBef>
                <a:spcPct val="0"/>
              </a:spcBef>
              <a:buFontTx/>
              <a:buNone/>
            </a:pPr>
            <a:r>
              <a:rPr lang="en-US" sz="1600" dirty="0">
                <a:latin typeface="Courier New" panose="02070309020205020404" pitchFamily="49" charset="0"/>
              </a:rPr>
              <a:t>   exit(1);</a:t>
            </a:r>
          </a:p>
          <a:p>
            <a:pPr>
              <a:spcBef>
                <a:spcPct val="0"/>
              </a:spcBef>
              <a:buFontTx/>
              <a:buNone/>
            </a:pPr>
            <a:r>
              <a:rPr lang="en-US" sz="1600" dirty="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18203058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Example</a:t>
            </a:r>
          </a:p>
        </p:txBody>
      </p:sp>
      <p:sp>
        <p:nvSpPr>
          <p:cNvPr id="3" name="Content Placeholder 2"/>
          <p:cNvSpPr>
            <a:spLocks noGrp="1"/>
          </p:cNvSpPr>
          <p:nvPr>
            <p:ph idx="1"/>
          </p:nvPr>
        </p:nvSpPr>
        <p:spPr>
          <a:xfrm>
            <a:off x="612648" y="1600200"/>
            <a:ext cx="8153400" cy="5334000"/>
          </a:xfrm>
        </p:spPr>
        <p:txBody>
          <a:bodyPr>
            <a:normAutofit fontScale="85000" lnSpcReduction="20000"/>
          </a:bodyPr>
          <a:lstStyle/>
          <a:p>
            <a:r>
              <a:rPr lang="en-US" dirty="0" smtClean="0"/>
              <a:t>What is the output of the following program?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Unix processes begin life with open descriptors assigned to </a:t>
            </a:r>
            <a:r>
              <a:rPr lang="en-US" dirty="0" err="1" smtClean="0"/>
              <a:t>stdin</a:t>
            </a:r>
            <a:r>
              <a:rPr lang="en-US" dirty="0" smtClean="0"/>
              <a:t> (</a:t>
            </a:r>
            <a:r>
              <a:rPr lang="en-US" dirty="0" err="1" smtClean="0"/>
              <a:t>fd</a:t>
            </a:r>
            <a:r>
              <a:rPr lang="en-US" dirty="0" smtClean="0"/>
              <a:t>=0), </a:t>
            </a:r>
            <a:r>
              <a:rPr lang="en-US" dirty="0" err="1" smtClean="0"/>
              <a:t>stdout</a:t>
            </a:r>
            <a:r>
              <a:rPr lang="en-US" dirty="0" smtClean="0"/>
              <a:t> (</a:t>
            </a:r>
            <a:r>
              <a:rPr lang="en-US" dirty="0" err="1" smtClean="0"/>
              <a:t>fd</a:t>
            </a:r>
            <a:r>
              <a:rPr lang="en-US" dirty="0" smtClean="0"/>
              <a:t>=1), and </a:t>
            </a:r>
            <a:r>
              <a:rPr lang="en-US" dirty="0" err="1" smtClean="0"/>
              <a:t>stderr</a:t>
            </a:r>
            <a:r>
              <a:rPr lang="en-US" dirty="0" smtClean="0"/>
              <a:t> (</a:t>
            </a:r>
            <a:r>
              <a:rPr lang="en-US" dirty="0" err="1" smtClean="0"/>
              <a:t>fd</a:t>
            </a:r>
            <a:r>
              <a:rPr lang="en-US" dirty="0" smtClean="0"/>
              <a:t>=2). The open function always returns the lowest unopened descriptor so the output will be “fd2=3”</a:t>
            </a:r>
          </a:p>
        </p:txBody>
      </p:sp>
      <p:sp>
        <p:nvSpPr>
          <p:cNvPr id="22532" name="Text Box 4"/>
          <p:cNvSpPr txBox="1">
            <a:spLocks noChangeArrowheads="1"/>
          </p:cNvSpPr>
          <p:nvPr/>
        </p:nvSpPr>
        <p:spPr bwMode="auto">
          <a:xfrm>
            <a:off x="1066800" y="2057401"/>
            <a:ext cx="6934200" cy="2923877"/>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2000" b="1" dirty="0" err="1">
                <a:latin typeface="Courier New" panose="02070309020205020404" pitchFamily="49" charset="0"/>
              </a:rPr>
              <a:t>int</a:t>
            </a:r>
            <a:r>
              <a:rPr lang="en-US" sz="2000" b="1" dirty="0">
                <a:latin typeface="Courier New" panose="02070309020205020404" pitchFamily="49" charset="0"/>
              </a:rPr>
              <a:t> main ()</a:t>
            </a:r>
          </a:p>
          <a:p>
            <a:pPr>
              <a:spcBef>
                <a:spcPct val="0"/>
              </a:spcBef>
              <a:buFontTx/>
              <a:buNone/>
            </a:pPr>
            <a:r>
              <a:rPr lang="en-US" sz="2000" b="1" dirty="0">
                <a:latin typeface="Courier New" panose="02070309020205020404" pitchFamily="49" charset="0"/>
              </a:rPr>
              <a:t>{</a:t>
            </a:r>
          </a:p>
          <a:p>
            <a:pPr>
              <a:spcBef>
                <a:spcPct val="0"/>
              </a:spcBef>
              <a:buFontTx/>
              <a:buNone/>
            </a:pPr>
            <a:r>
              <a:rPr lang="en-US" sz="2000" b="1" dirty="0">
                <a:latin typeface="Courier New" panose="02070309020205020404" pitchFamily="49" charset="0"/>
              </a:rPr>
              <a:t>	</a:t>
            </a:r>
            <a:r>
              <a:rPr lang="en-US" sz="2000" b="1" dirty="0" err="1">
                <a:latin typeface="Courier New" panose="02070309020205020404" pitchFamily="49" charset="0"/>
              </a:rPr>
              <a:t>int</a:t>
            </a:r>
            <a:r>
              <a:rPr lang="en-US" sz="2000" b="1" dirty="0">
                <a:latin typeface="Courier New" panose="02070309020205020404" pitchFamily="49" charset="0"/>
              </a:rPr>
              <a:t> fd1, fd2;</a:t>
            </a:r>
          </a:p>
          <a:p>
            <a:pPr>
              <a:spcBef>
                <a:spcPct val="0"/>
              </a:spcBef>
              <a:buFontTx/>
              <a:buNone/>
            </a:pPr>
            <a:r>
              <a:rPr lang="en-US" sz="2000" b="1" dirty="0">
                <a:latin typeface="Courier New" panose="02070309020205020404" pitchFamily="49" charset="0"/>
              </a:rPr>
              <a:t>	fd1 = open(“foo.txt”, O_RDONLY, 0);</a:t>
            </a:r>
          </a:p>
          <a:p>
            <a:pPr>
              <a:spcBef>
                <a:spcPct val="0"/>
              </a:spcBef>
              <a:buFontTx/>
              <a:buNone/>
            </a:pPr>
            <a:r>
              <a:rPr lang="en-US" sz="2000" b="1" dirty="0">
                <a:latin typeface="Courier New" panose="02070309020205020404" pitchFamily="49" charset="0"/>
              </a:rPr>
              <a:t>	close(fd1);</a:t>
            </a:r>
          </a:p>
          <a:p>
            <a:pPr>
              <a:spcBef>
                <a:spcPct val="0"/>
              </a:spcBef>
              <a:buFontTx/>
              <a:buNone/>
            </a:pPr>
            <a:r>
              <a:rPr lang="en-US" sz="2000" b="1" dirty="0">
                <a:latin typeface="Courier New" panose="02070309020205020404" pitchFamily="49" charset="0"/>
              </a:rPr>
              <a:t>	fd2 = open(“baz.txt”, O_RDONLY, 0);</a:t>
            </a:r>
          </a:p>
          <a:p>
            <a:pPr>
              <a:spcBef>
                <a:spcPct val="0"/>
              </a:spcBef>
              <a:buFontTx/>
              <a:buNone/>
            </a:pPr>
            <a:r>
              <a:rPr lang="en-US" sz="2000" b="1" dirty="0">
                <a:latin typeface="Courier New" panose="02070309020205020404" pitchFamily="49" charset="0"/>
              </a:rPr>
              <a:t>	</a:t>
            </a:r>
            <a:r>
              <a:rPr lang="en-US" sz="2000" b="1" dirty="0" err="1">
                <a:latin typeface="Courier New" panose="02070309020205020404" pitchFamily="49" charset="0"/>
              </a:rPr>
              <a:t>printf</a:t>
            </a:r>
            <a:r>
              <a:rPr lang="en-US" sz="2000" b="1" dirty="0">
                <a:latin typeface="Courier New" panose="02070309020205020404" pitchFamily="49" charset="0"/>
              </a:rPr>
              <a:t>(“fd2=%d\n”, fd2);</a:t>
            </a:r>
          </a:p>
          <a:p>
            <a:pPr>
              <a:spcBef>
                <a:spcPct val="0"/>
              </a:spcBef>
              <a:buFontTx/>
              <a:buNone/>
            </a:pPr>
            <a:r>
              <a:rPr lang="en-US" sz="2000" b="1" dirty="0">
                <a:latin typeface="Courier New" panose="02070309020205020404" pitchFamily="49" charset="0"/>
              </a:rPr>
              <a:t>	exit(0);</a:t>
            </a:r>
          </a:p>
          <a:p>
            <a:pPr>
              <a:spcBef>
                <a:spcPct val="0"/>
              </a:spcBef>
              <a:buFontTx/>
              <a:buNone/>
            </a:pPr>
            <a:r>
              <a:rPr lang="en-US" sz="2000" b="1" dirty="0">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CSCE-313 SP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422726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6496050" cy="573088"/>
          </a:xfrm>
        </p:spPr>
        <p:txBody>
          <a:bodyPr>
            <a:normAutofit fontScale="90000"/>
          </a:bodyPr>
          <a:lstStyle/>
          <a:p>
            <a:r>
              <a:rPr lang="en-US" smtClean="0"/>
              <a:t>Reading Files</a:t>
            </a:r>
          </a:p>
        </p:txBody>
      </p:sp>
      <p:sp>
        <p:nvSpPr>
          <p:cNvPr id="634883" name="Rectangle 3"/>
          <p:cNvSpPr>
            <a:spLocks noGrp="1" noChangeArrowheads="1"/>
          </p:cNvSpPr>
          <p:nvPr>
            <p:ph type="body" idx="1"/>
          </p:nvPr>
        </p:nvSpPr>
        <p:spPr>
          <a:xfrm>
            <a:off x="381000" y="1600200"/>
            <a:ext cx="8307387" cy="1066800"/>
          </a:xfrm>
        </p:spPr>
        <p:txBody>
          <a:bodyPr>
            <a:normAutofit/>
          </a:bodyPr>
          <a:lstStyle/>
          <a:p>
            <a:pPr>
              <a:lnSpc>
                <a:spcPct val="85000"/>
              </a:lnSpc>
              <a:defRPr/>
            </a:pPr>
            <a:r>
              <a:rPr lang="en-US" sz="2800" dirty="0"/>
              <a:t>Reading a file copies bytes from the current file position to memory, and then updates file position</a:t>
            </a:r>
          </a:p>
          <a:p>
            <a:pPr>
              <a:lnSpc>
                <a:spcPct val="85000"/>
              </a:lnSpc>
              <a:defRPr/>
            </a:pPr>
            <a:endParaRPr lang="en-US" sz="2800" dirty="0"/>
          </a:p>
          <a:p>
            <a:pPr>
              <a:lnSpc>
                <a:spcPct val="85000"/>
              </a:lnSpc>
              <a:defRPr/>
            </a:pPr>
            <a:endParaRPr lang="en-US" sz="2800" dirty="0"/>
          </a:p>
          <a:p>
            <a:pPr>
              <a:lnSpc>
                <a:spcPct val="85000"/>
              </a:lnSpc>
              <a:defRPr/>
            </a:pPr>
            <a:endParaRPr lang="en-US" sz="2800" dirty="0"/>
          </a:p>
          <a:p>
            <a:pPr>
              <a:lnSpc>
                <a:spcPct val="85000"/>
              </a:lnSpc>
              <a:defRPr/>
            </a:pPr>
            <a:endParaRPr lang="en-US" sz="2800" dirty="0"/>
          </a:p>
          <a:p>
            <a:pPr>
              <a:lnSpc>
                <a:spcPct val="85000"/>
              </a:lnSpc>
              <a:defRPr/>
            </a:pPr>
            <a:endParaRPr lang="en-US" sz="2800" dirty="0"/>
          </a:p>
          <a:p>
            <a:pPr>
              <a:lnSpc>
                <a:spcPct val="85000"/>
              </a:lnSpc>
              <a:defRPr/>
            </a:pPr>
            <a:endParaRPr lang="en-US" sz="2800" dirty="0"/>
          </a:p>
          <a:p>
            <a:pPr>
              <a:lnSpc>
                <a:spcPct val="85000"/>
              </a:lnSpc>
              <a:defRPr/>
            </a:pPr>
            <a:endParaRPr lang="en-US" sz="2800" dirty="0" smtClean="0"/>
          </a:p>
          <a:p>
            <a:pPr marL="0" indent="0">
              <a:lnSpc>
                <a:spcPct val="85000"/>
              </a:lnSpc>
              <a:buFontTx/>
              <a:buNone/>
              <a:defRPr/>
            </a:pPr>
            <a:endParaRPr lang="en-US" sz="2800" dirty="0" smtClean="0"/>
          </a:p>
        </p:txBody>
      </p:sp>
      <p:sp>
        <p:nvSpPr>
          <p:cNvPr id="23556" name="Text Box 4"/>
          <p:cNvSpPr txBox="1">
            <a:spLocks noChangeArrowheads="1"/>
          </p:cNvSpPr>
          <p:nvPr/>
        </p:nvSpPr>
        <p:spPr bwMode="auto">
          <a:xfrm>
            <a:off x="570270" y="2667000"/>
            <a:ext cx="8268929" cy="4154984"/>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b="1" dirty="0">
                <a:latin typeface="Courier New" panose="02070309020205020404" pitchFamily="49" charset="0"/>
              </a:rPr>
              <a:t>char </a:t>
            </a:r>
            <a:r>
              <a:rPr lang="en-US" b="1" dirty="0" err="1">
                <a:latin typeface="Courier New" panose="02070309020205020404" pitchFamily="49" charset="0"/>
              </a:rPr>
              <a:t>buf</a:t>
            </a:r>
            <a:r>
              <a:rPr lang="en-US" b="1" dirty="0">
                <a:latin typeface="Courier New" panose="02070309020205020404" pitchFamily="49" charset="0"/>
              </a:rPr>
              <a:t>[512];</a:t>
            </a:r>
          </a:p>
          <a:p>
            <a:pPr>
              <a:spcBef>
                <a:spcPct val="0"/>
              </a:spcBef>
              <a:buFontTx/>
              <a:buNone/>
            </a:pPr>
            <a:r>
              <a:rPr lang="en-US" b="1" dirty="0" err="1">
                <a:latin typeface="Courier New" panose="02070309020205020404" pitchFamily="49" charset="0"/>
              </a:rPr>
              <a:t>int</a:t>
            </a:r>
            <a:r>
              <a:rPr lang="en-US" b="1" dirty="0">
                <a:latin typeface="Courier New" panose="02070309020205020404" pitchFamily="49" charset="0"/>
              </a:rPr>
              <a:t> </a:t>
            </a:r>
            <a:r>
              <a:rPr lang="en-US" b="1" dirty="0" err="1">
                <a:latin typeface="Courier New" panose="02070309020205020404" pitchFamily="49" charset="0"/>
              </a:rPr>
              <a:t>fd</a:t>
            </a:r>
            <a:r>
              <a:rPr lang="en-US" b="1" dirty="0">
                <a:latin typeface="Courier New" panose="02070309020205020404" pitchFamily="49" charset="0"/>
              </a:rPr>
              <a:t>;       </a:t>
            </a:r>
            <a:r>
              <a:rPr lang="en-US" b="1" dirty="0">
                <a:solidFill>
                  <a:srgbClr val="990000"/>
                </a:solidFill>
                <a:latin typeface="Courier New" panose="02070309020205020404" pitchFamily="49" charset="0"/>
              </a:rPr>
              <a:t>/* file descriptor */</a:t>
            </a:r>
          </a:p>
          <a:p>
            <a:pPr>
              <a:spcBef>
                <a:spcPct val="0"/>
              </a:spcBef>
              <a:buFontTx/>
              <a:buNone/>
            </a:pPr>
            <a:r>
              <a:rPr lang="en-US" b="1" dirty="0" err="1">
                <a:latin typeface="Courier New" panose="02070309020205020404" pitchFamily="49" charset="0"/>
              </a:rPr>
              <a:t>int</a:t>
            </a:r>
            <a:r>
              <a:rPr lang="en-US" b="1" dirty="0">
                <a:latin typeface="Courier New" panose="02070309020205020404" pitchFamily="49" charset="0"/>
              </a:rPr>
              <a:t> </a:t>
            </a:r>
            <a:r>
              <a:rPr lang="en-US" b="1" dirty="0" err="1">
                <a:latin typeface="Courier New" panose="02070309020205020404" pitchFamily="49" charset="0"/>
              </a:rPr>
              <a:t>nbytes</a:t>
            </a:r>
            <a:r>
              <a:rPr lang="en-US" b="1" dirty="0">
                <a:latin typeface="Courier New" panose="02070309020205020404" pitchFamily="49" charset="0"/>
              </a:rPr>
              <a:t>;   </a:t>
            </a:r>
            <a:r>
              <a:rPr lang="en-US" b="1" dirty="0">
                <a:solidFill>
                  <a:srgbClr val="990000"/>
                </a:solidFill>
                <a:latin typeface="Courier New" panose="02070309020205020404" pitchFamily="49" charset="0"/>
              </a:rPr>
              <a:t>/* number of bytes read */</a:t>
            </a:r>
          </a:p>
          <a:p>
            <a:pPr>
              <a:spcBef>
                <a:spcPct val="0"/>
              </a:spcBef>
              <a:buFontTx/>
              <a:buNone/>
            </a:pPr>
            <a:endParaRPr lang="en-US" b="1" dirty="0">
              <a:latin typeface="Courier New" panose="02070309020205020404" pitchFamily="49" charset="0"/>
            </a:endParaRPr>
          </a:p>
          <a:p>
            <a:pPr>
              <a:spcBef>
                <a:spcPct val="0"/>
              </a:spcBef>
              <a:buFontTx/>
              <a:buNone/>
            </a:pPr>
            <a:r>
              <a:rPr lang="en-US" b="1" dirty="0">
                <a:solidFill>
                  <a:srgbClr val="990000"/>
                </a:solidFill>
                <a:latin typeface="Courier New" panose="02070309020205020404" pitchFamily="49" charset="0"/>
              </a:rPr>
              <a:t>/* Open file </a:t>
            </a:r>
            <a:r>
              <a:rPr lang="en-US" b="1" dirty="0" err="1">
                <a:solidFill>
                  <a:srgbClr val="990000"/>
                </a:solidFill>
                <a:latin typeface="Courier New" panose="02070309020205020404" pitchFamily="49" charset="0"/>
              </a:rPr>
              <a:t>fd</a:t>
            </a:r>
            <a:r>
              <a:rPr lang="en-US" b="1" dirty="0">
                <a:solidFill>
                  <a:srgbClr val="990000"/>
                </a:solidFill>
                <a:latin typeface="Courier New" panose="02070309020205020404" pitchFamily="49" charset="0"/>
              </a:rPr>
              <a:t> ...  */</a:t>
            </a:r>
          </a:p>
          <a:p>
            <a:pPr>
              <a:spcBef>
                <a:spcPct val="0"/>
              </a:spcBef>
              <a:buFontTx/>
              <a:buNone/>
            </a:pPr>
            <a:r>
              <a:rPr lang="en-US" b="1" dirty="0">
                <a:solidFill>
                  <a:srgbClr val="990000"/>
                </a:solidFill>
                <a:latin typeface="Courier New" panose="02070309020205020404" pitchFamily="49" charset="0"/>
              </a:rPr>
              <a:t>/* Then read up to 512 bytes from file </a:t>
            </a:r>
            <a:r>
              <a:rPr lang="en-US" b="1" dirty="0" err="1">
                <a:solidFill>
                  <a:srgbClr val="990000"/>
                </a:solidFill>
                <a:latin typeface="Courier New" panose="02070309020205020404" pitchFamily="49" charset="0"/>
              </a:rPr>
              <a:t>fd</a:t>
            </a:r>
            <a:r>
              <a:rPr lang="en-US" b="1" dirty="0">
                <a:solidFill>
                  <a:srgbClr val="990000"/>
                </a:solidFill>
                <a:latin typeface="Courier New" panose="02070309020205020404" pitchFamily="49" charset="0"/>
              </a:rPr>
              <a:t> */</a:t>
            </a:r>
          </a:p>
          <a:p>
            <a:pPr>
              <a:spcBef>
                <a:spcPct val="0"/>
              </a:spcBef>
              <a:buFontTx/>
              <a:buNone/>
            </a:pPr>
            <a:r>
              <a:rPr lang="en-US" b="1" dirty="0">
                <a:latin typeface="Courier New" panose="02070309020205020404" pitchFamily="49" charset="0"/>
              </a:rPr>
              <a:t>if ((</a:t>
            </a:r>
            <a:r>
              <a:rPr lang="en-US" b="1" dirty="0" err="1">
                <a:latin typeface="Courier New" panose="02070309020205020404" pitchFamily="49" charset="0"/>
              </a:rPr>
              <a:t>nbytes</a:t>
            </a:r>
            <a:r>
              <a:rPr lang="en-US" b="1" dirty="0">
                <a:latin typeface="Courier New" panose="02070309020205020404" pitchFamily="49" charset="0"/>
              </a:rPr>
              <a:t> = read(</a:t>
            </a:r>
            <a:r>
              <a:rPr lang="en-US" b="1" dirty="0" err="1">
                <a:latin typeface="Courier New" panose="02070309020205020404" pitchFamily="49" charset="0"/>
              </a:rPr>
              <a:t>fd</a:t>
            </a:r>
            <a:r>
              <a:rPr lang="en-US" b="1" dirty="0">
                <a:latin typeface="Courier New" panose="02070309020205020404" pitchFamily="49" charset="0"/>
              </a:rPr>
              <a:t>, </a:t>
            </a:r>
            <a:r>
              <a:rPr lang="en-US" b="1" dirty="0" err="1">
                <a:latin typeface="Courier New" panose="02070309020205020404" pitchFamily="49" charset="0"/>
              </a:rPr>
              <a:t>buf</a:t>
            </a:r>
            <a:r>
              <a:rPr lang="en-US" b="1" dirty="0">
                <a:latin typeface="Courier New" panose="02070309020205020404" pitchFamily="49" charset="0"/>
              </a:rPr>
              <a:t>, </a:t>
            </a:r>
            <a:r>
              <a:rPr lang="en-US" b="1" dirty="0" err="1">
                <a:latin typeface="Courier New" panose="02070309020205020404" pitchFamily="49" charset="0"/>
              </a:rPr>
              <a:t>sizeof</a:t>
            </a:r>
            <a:r>
              <a:rPr lang="en-US" b="1" dirty="0">
                <a:latin typeface="Courier New" panose="02070309020205020404" pitchFamily="49" charset="0"/>
              </a:rPr>
              <a:t>(</a:t>
            </a:r>
            <a:r>
              <a:rPr lang="en-US" b="1" dirty="0" err="1">
                <a:latin typeface="Courier New" panose="02070309020205020404" pitchFamily="49" charset="0"/>
              </a:rPr>
              <a:t>buf</a:t>
            </a:r>
            <a:r>
              <a:rPr lang="en-US" b="1" dirty="0">
                <a:latin typeface="Courier New" panose="02070309020205020404" pitchFamily="49" charset="0"/>
              </a:rPr>
              <a:t>))) &lt; 0) {</a:t>
            </a:r>
          </a:p>
          <a:p>
            <a:pPr>
              <a:spcBef>
                <a:spcPct val="0"/>
              </a:spcBef>
              <a:buFontTx/>
              <a:buNone/>
            </a:pPr>
            <a:r>
              <a:rPr lang="en-US" b="1" dirty="0">
                <a:latin typeface="Courier New" panose="02070309020205020404" pitchFamily="49" charset="0"/>
              </a:rPr>
              <a:t>   </a:t>
            </a:r>
            <a:r>
              <a:rPr lang="en-US" b="1" dirty="0" err="1">
                <a:latin typeface="Courier New" panose="02070309020205020404" pitchFamily="49" charset="0"/>
              </a:rPr>
              <a:t>perror</a:t>
            </a:r>
            <a:r>
              <a:rPr lang="en-US" b="1" dirty="0">
                <a:latin typeface="Courier New" panose="02070309020205020404" pitchFamily="49" charset="0"/>
              </a:rPr>
              <a:t>("read");</a:t>
            </a:r>
          </a:p>
          <a:p>
            <a:pPr>
              <a:spcBef>
                <a:spcPct val="0"/>
              </a:spcBef>
              <a:buFontTx/>
              <a:buNone/>
            </a:pPr>
            <a:r>
              <a:rPr lang="en-US" b="1" dirty="0">
                <a:latin typeface="Courier New" panose="02070309020205020404" pitchFamily="49" charset="0"/>
              </a:rPr>
              <a:t>   exit(1);</a:t>
            </a:r>
          </a:p>
          <a:p>
            <a:pPr>
              <a:spcBef>
                <a:spcPct val="0"/>
              </a:spcBef>
              <a:buFontTx/>
              <a:buNone/>
            </a:pPr>
            <a:r>
              <a:rPr lang="en-US" b="1" dirty="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2485544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6496050" cy="573088"/>
          </a:xfrm>
        </p:spPr>
        <p:txBody>
          <a:bodyPr>
            <a:normAutofit fontScale="90000"/>
          </a:bodyPr>
          <a:lstStyle/>
          <a:p>
            <a:r>
              <a:rPr lang="en-US" smtClean="0"/>
              <a:t>Reading Files</a:t>
            </a:r>
          </a:p>
        </p:txBody>
      </p:sp>
      <p:sp>
        <p:nvSpPr>
          <p:cNvPr id="634883" name="Rectangle 3"/>
          <p:cNvSpPr>
            <a:spLocks noGrp="1" noChangeArrowheads="1"/>
          </p:cNvSpPr>
          <p:nvPr>
            <p:ph type="body" idx="1"/>
          </p:nvPr>
        </p:nvSpPr>
        <p:spPr>
          <a:xfrm>
            <a:off x="379413" y="3048000"/>
            <a:ext cx="8307387" cy="3810000"/>
          </a:xfrm>
        </p:spPr>
        <p:txBody>
          <a:bodyPr>
            <a:noAutofit/>
          </a:bodyPr>
          <a:lstStyle/>
          <a:p>
            <a:pPr marL="0" indent="0">
              <a:lnSpc>
                <a:spcPct val="85000"/>
              </a:lnSpc>
              <a:buNone/>
              <a:defRPr/>
            </a:pPr>
            <a:endParaRPr lang="en-US" sz="2800" dirty="0" smtClean="0"/>
          </a:p>
          <a:p>
            <a:pPr marL="0" indent="0">
              <a:lnSpc>
                <a:spcPct val="85000"/>
              </a:lnSpc>
              <a:buFontTx/>
              <a:buNone/>
              <a:defRPr/>
            </a:pPr>
            <a:endParaRPr lang="en-US" sz="2800" dirty="0" smtClean="0"/>
          </a:p>
          <a:p>
            <a:pPr>
              <a:lnSpc>
                <a:spcPct val="85000"/>
              </a:lnSpc>
              <a:defRPr/>
            </a:pPr>
            <a:r>
              <a:rPr lang="en-US" sz="2800" dirty="0" smtClean="0"/>
              <a:t>Returns </a:t>
            </a:r>
            <a:r>
              <a:rPr lang="en-US" sz="2800" dirty="0"/>
              <a:t>number of bytes read from file </a:t>
            </a:r>
            <a:r>
              <a:rPr lang="en-US" sz="2800" dirty="0" err="1">
                <a:latin typeface="Courier New" pitchFamily="49" charset="0"/>
              </a:rPr>
              <a:t>fd</a:t>
            </a:r>
            <a:r>
              <a:rPr lang="en-US" sz="2800" dirty="0"/>
              <a:t> into </a:t>
            </a:r>
            <a:r>
              <a:rPr lang="en-US" sz="2800" dirty="0" err="1">
                <a:latin typeface="Courier New" pitchFamily="49" charset="0"/>
              </a:rPr>
              <a:t>buf</a:t>
            </a:r>
            <a:endParaRPr lang="en-US" sz="2800" dirty="0">
              <a:latin typeface="Courier New" pitchFamily="49" charset="0"/>
            </a:endParaRPr>
          </a:p>
          <a:p>
            <a:pPr lvl="1">
              <a:lnSpc>
                <a:spcPct val="90000"/>
              </a:lnSpc>
              <a:defRPr/>
            </a:pPr>
            <a:r>
              <a:rPr lang="en-US" sz="2800" dirty="0"/>
              <a:t>Return type </a:t>
            </a:r>
            <a:r>
              <a:rPr lang="en-US" sz="2800" b="1" dirty="0" err="1">
                <a:latin typeface="Courier New" pitchFamily="49" charset="0"/>
              </a:rPr>
              <a:t>ssize_t</a:t>
            </a:r>
            <a:r>
              <a:rPr lang="en-US" sz="2800" dirty="0"/>
              <a:t> is signed integer</a:t>
            </a:r>
            <a:endParaRPr lang="en-US" sz="2800" dirty="0">
              <a:latin typeface="Courier New" pitchFamily="49" charset="0"/>
            </a:endParaRPr>
          </a:p>
          <a:p>
            <a:pPr lvl="1">
              <a:lnSpc>
                <a:spcPct val="90000"/>
              </a:lnSpc>
              <a:defRPr/>
            </a:pPr>
            <a:r>
              <a:rPr lang="en-US" sz="2800" b="1" dirty="0" err="1">
                <a:latin typeface="Courier New" pitchFamily="49" charset="0"/>
              </a:rPr>
              <a:t>nbytes</a:t>
            </a:r>
            <a:r>
              <a:rPr lang="en-US" sz="2800" b="1" dirty="0">
                <a:latin typeface="Courier New" pitchFamily="49" charset="0"/>
              </a:rPr>
              <a:t> &lt; 0</a:t>
            </a:r>
            <a:r>
              <a:rPr lang="en-US" sz="2800" b="1" dirty="0"/>
              <a:t> </a:t>
            </a:r>
            <a:r>
              <a:rPr lang="en-US" sz="2800" dirty="0"/>
              <a:t>indicates that an error occurred</a:t>
            </a:r>
          </a:p>
          <a:p>
            <a:pPr lvl="1">
              <a:lnSpc>
                <a:spcPct val="90000"/>
              </a:lnSpc>
              <a:defRPr/>
            </a:pPr>
            <a:r>
              <a:rPr lang="en-US" sz="2800" b="1" i="1" dirty="0">
                <a:solidFill>
                  <a:srgbClr val="C00000"/>
                </a:solidFill>
              </a:rPr>
              <a:t>S</a:t>
            </a:r>
            <a:r>
              <a:rPr lang="en-US" sz="2800" b="1" i="1" dirty="0" smtClean="0">
                <a:solidFill>
                  <a:srgbClr val="C00000"/>
                </a:solidFill>
              </a:rPr>
              <a:t>hort </a:t>
            </a:r>
            <a:r>
              <a:rPr lang="en-US" sz="2800" b="1" i="1" dirty="0">
                <a:solidFill>
                  <a:srgbClr val="C00000"/>
                </a:solidFill>
              </a:rPr>
              <a:t>counts</a:t>
            </a:r>
            <a:r>
              <a:rPr lang="en-US" sz="2800" b="1" dirty="0">
                <a:solidFill>
                  <a:srgbClr val="C00000"/>
                </a:solidFill>
              </a:rPr>
              <a:t> </a:t>
            </a:r>
            <a:r>
              <a:rPr lang="en-US" sz="2800" dirty="0"/>
              <a:t>(</a:t>
            </a:r>
            <a:r>
              <a:rPr lang="en-US" sz="2800" b="1" dirty="0" err="1">
                <a:latin typeface="Courier New" pitchFamily="49" charset="0"/>
              </a:rPr>
              <a:t>nbytes</a:t>
            </a:r>
            <a:r>
              <a:rPr lang="en-US" sz="2800" b="1" dirty="0">
                <a:latin typeface="Courier New" pitchFamily="49" charset="0"/>
              </a:rPr>
              <a:t> &lt; </a:t>
            </a:r>
            <a:r>
              <a:rPr lang="en-US" sz="2800" b="1" dirty="0" err="1">
                <a:latin typeface="Courier New" pitchFamily="49" charset="0"/>
              </a:rPr>
              <a:t>sizeof</a:t>
            </a:r>
            <a:r>
              <a:rPr lang="en-US" sz="2800" b="1" dirty="0">
                <a:latin typeface="Courier New" pitchFamily="49" charset="0"/>
              </a:rPr>
              <a:t>(</a:t>
            </a:r>
            <a:r>
              <a:rPr lang="en-US" sz="2800" b="1" dirty="0" err="1">
                <a:latin typeface="Courier New" pitchFamily="49" charset="0"/>
              </a:rPr>
              <a:t>buf</a:t>
            </a:r>
            <a:r>
              <a:rPr lang="en-US" sz="2800" b="1" dirty="0">
                <a:latin typeface="Courier New" pitchFamily="49" charset="0"/>
              </a:rPr>
              <a:t>)</a:t>
            </a:r>
            <a:r>
              <a:rPr lang="en-US" sz="2800" b="1" dirty="0"/>
              <a:t> </a:t>
            </a:r>
            <a:r>
              <a:rPr lang="en-US" sz="2800" dirty="0"/>
              <a:t>) are possible and are not </a:t>
            </a:r>
            <a:r>
              <a:rPr lang="en-US" sz="2800" dirty="0" smtClean="0"/>
              <a:t>errors</a:t>
            </a:r>
            <a:r>
              <a:rPr lang="en-US" sz="2800" dirty="0"/>
              <a:t> </a:t>
            </a:r>
            <a:r>
              <a:rPr lang="en-US" sz="2800" dirty="0" smtClean="0"/>
              <a:t>(</a:t>
            </a:r>
            <a:r>
              <a:rPr lang="en-US" sz="2800" dirty="0" err="1" smtClean="0"/>
              <a:t>eg</a:t>
            </a:r>
            <a:r>
              <a:rPr lang="en-US" sz="2800" dirty="0" smtClean="0"/>
              <a:t>. EOF, reading text from terminal etc.)</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7" name="Text Box 4"/>
          <p:cNvSpPr txBox="1">
            <a:spLocks noChangeArrowheads="1"/>
          </p:cNvSpPr>
          <p:nvPr/>
        </p:nvSpPr>
        <p:spPr bwMode="auto">
          <a:xfrm>
            <a:off x="3581400" y="1546539"/>
            <a:ext cx="5562600" cy="2246769"/>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b="1" dirty="0">
                <a:latin typeface="Courier New" panose="02070309020205020404" pitchFamily="49" charset="0"/>
              </a:rPr>
              <a:t>char </a:t>
            </a:r>
            <a:r>
              <a:rPr lang="en-US" sz="1400" b="1" dirty="0" err="1">
                <a:latin typeface="Courier New" panose="02070309020205020404" pitchFamily="49" charset="0"/>
              </a:rPr>
              <a:t>buf</a:t>
            </a:r>
            <a:r>
              <a:rPr lang="en-US" sz="1400" b="1" dirty="0">
                <a:latin typeface="Courier New" panose="02070309020205020404" pitchFamily="49" charset="0"/>
              </a:rPr>
              <a:t>[512];</a:t>
            </a:r>
          </a:p>
          <a:p>
            <a:pPr>
              <a:spcBef>
                <a:spcPct val="0"/>
              </a:spcBef>
              <a:buFontTx/>
              <a:buNone/>
            </a:pPr>
            <a:r>
              <a:rPr lang="en-US" sz="1400" b="1" dirty="0" err="1">
                <a:latin typeface="Courier New" panose="02070309020205020404" pitchFamily="49" charset="0"/>
              </a:rPr>
              <a:t>int</a:t>
            </a:r>
            <a:r>
              <a:rPr lang="en-US" sz="1400" b="1" dirty="0">
                <a:latin typeface="Courier New" panose="02070309020205020404" pitchFamily="49" charset="0"/>
              </a:rPr>
              <a:t> </a:t>
            </a:r>
            <a:r>
              <a:rPr lang="en-US" sz="1400" b="1" dirty="0" err="1">
                <a:latin typeface="Courier New" panose="02070309020205020404" pitchFamily="49" charset="0"/>
              </a:rPr>
              <a:t>fd</a:t>
            </a:r>
            <a:r>
              <a:rPr lang="en-US" sz="1400" b="1" dirty="0">
                <a:latin typeface="Courier New" panose="02070309020205020404" pitchFamily="49" charset="0"/>
              </a:rPr>
              <a:t>;       </a:t>
            </a:r>
            <a:r>
              <a:rPr lang="en-US" sz="1400" b="1" dirty="0">
                <a:solidFill>
                  <a:srgbClr val="990000"/>
                </a:solidFill>
                <a:latin typeface="Courier New" panose="02070309020205020404" pitchFamily="49" charset="0"/>
              </a:rPr>
              <a:t>/* file descriptor */</a:t>
            </a:r>
          </a:p>
          <a:p>
            <a:pPr>
              <a:spcBef>
                <a:spcPct val="0"/>
              </a:spcBef>
              <a:buFontTx/>
              <a:buNone/>
            </a:pPr>
            <a:r>
              <a:rPr lang="en-US" sz="1400" b="1" dirty="0" err="1">
                <a:latin typeface="Courier New" panose="02070309020205020404" pitchFamily="49" charset="0"/>
              </a:rPr>
              <a:t>int</a:t>
            </a:r>
            <a:r>
              <a:rPr lang="en-US" sz="1400" b="1" dirty="0">
                <a:latin typeface="Courier New" panose="02070309020205020404" pitchFamily="49" charset="0"/>
              </a:rPr>
              <a:t> </a:t>
            </a:r>
            <a:r>
              <a:rPr lang="en-US" sz="1400" b="1" dirty="0" err="1">
                <a:latin typeface="Courier New" panose="02070309020205020404" pitchFamily="49" charset="0"/>
              </a:rPr>
              <a:t>nbytes</a:t>
            </a:r>
            <a:r>
              <a:rPr lang="en-US" sz="1400" b="1" dirty="0">
                <a:latin typeface="Courier New" panose="02070309020205020404" pitchFamily="49" charset="0"/>
              </a:rPr>
              <a:t>;   </a:t>
            </a:r>
            <a:r>
              <a:rPr lang="en-US" sz="1400" b="1" dirty="0">
                <a:solidFill>
                  <a:srgbClr val="990000"/>
                </a:solidFill>
                <a:latin typeface="Courier New" panose="02070309020205020404" pitchFamily="49" charset="0"/>
              </a:rPr>
              <a:t>/* number of bytes read */</a:t>
            </a:r>
          </a:p>
          <a:p>
            <a:pPr>
              <a:spcBef>
                <a:spcPct val="0"/>
              </a:spcBef>
              <a:buFontTx/>
              <a:buNone/>
            </a:pPr>
            <a:endParaRPr lang="en-US" sz="1400" b="1" dirty="0">
              <a:latin typeface="Courier New" panose="02070309020205020404" pitchFamily="49" charset="0"/>
            </a:endParaRPr>
          </a:p>
          <a:p>
            <a:pPr>
              <a:spcBef>
                <a:spcPct val="0"/>
              </a:spcBef>
              <a:buFontTx/>
              <a:buNone/>
            </a:pPr>
            <a:r>
              <a:rPr lang="en-US" sz="1400" b="1" dirty="0">
                <a:solidFill>
                  <a:srgbClr val="990000"/>
                </a:solidFill>
                <a:latin typeface="Courier New" panose="02070309020205020404" pitchFamily="49" charset="0"/>
              </a:rPr>
              <a:t>/* Open file </a:t>
            </a:r>
            <a:r>
              <a:rPr lang="en-US" sz="1400" b="1" dirty="0" err="1">
                <a:solidFill>
                  <a:srgbClr val="990000"/>
                </a:solidFill>
                <a:latin typeface="Courier New" panose="02070309020205020404" pitchFamily="49" charset="0"/>
              </a:rPr>
              <a:t>fd</a:t>
            </a:r>
            <a:r>
              <a:rPr lang="en-US" sz="1400" b="1" dirty="0">
                <a:solidFill>
                  <a:srgbClr val="990000"/>
                </a:solidFill>
                <a:latin typeface="Courier New" panose="02070309020205020404" pitchFamily="49" charset="0"/>
              </a:rPr>
              <a:t> ...  */</a:t>
            </a:r>
          </a:p>
          <a:p>
            <a:pPr>
              <a:spcBef>
                <a:spcPct val="0"/>
              </a:spcBef>
              <a:buFontTx/>
              <a:buNone/>
            </a:pPr>
            <a:r>
              <a:rPr lang="en-US" sz="1400" b="1" dirty="0">
                <a:solidFill>
                  <a:srgbClr val="990000"/>
                </a:solidFill>
                <a:latin typeface="Courier New" panose="02070309020205020404" pitchFamily="49" charset="0"/>
              </a:rPr>
              <a:t>/* Then read up to 512 bytes from file </a:t>
            </a:r>
            <a:r>
              <a:rPr lang="en-US" sz="1400" b="1" dirty="0" err="1">
                <a:solidFill>
                  <a:srgbClr val="990000"/>
                </a:solidFill>
                <a:latin typeface="Courier New" panose="02070309020205020404" pitchFamily="49" charset="0"/>
              </a:rPr>
              <a:t>fd</a:t>
            </a:r>
            <a:r>
              <a:rPr lang="en-US" sz="1400" b="1" dirty="0">
                <a:solidFill>
                  <a:srgbClr val="990000"/>
                </a:solidFill>
                <a:latin typeface="Courier New" panose="02070309020205020404" pitchFamily="49" charset="0"/>
              </a:rPr>
              <a:t> */</a:t>
            </a:r>
          </a:p>
          <a:p>
            <a:pPr>
              <a:spcBef>
                <a:spcPct val="0"/>
              </a:spcBef>
              <a:buFontTx/>
              <a:buNone/>
            </a:pPr>
            <a:r>
              <a:rPr lang="en-US" sz="1400" b="1" dirty="0">
                <a:latin typeface="Courier New" panose="02070309020205020404" pitchFamily="49" charset="0"/>
              </a:rPr>
              <a:t>if ((</a:t>
            </a:r>
            <a:r>
              <a:rPr lang="en-US" sz="1400" b="1" dirty="0" err="1">
                <a:latin typeface="Courier New" panose="02070309020205020404" pitchFamily="49" charset="0"/>
              </a:rPr>
              <a:t>nbytes</a:t>
            </a:r>
            <a:r>
              <a:rPr lang="en-US" sz="1400" b="1" dirty="0">
                <a:latin typeface="Courier New" panose="02070309020205020404" pitchFamily="49" charset="0"/>
              </a:rPr>
              <a:t> = read(</a:t>
            </a:r>
            <a:r>
              <a:rPr lang="en-US" sz="1400" b="1" dirty="0" err="1">
                <a:latin typeface="Courier New" panose="02070309020205020404" pitchFamily="49" charset="0"/>
              </a:rPr>
              <a:t>fd</a:t>
            </a:r>
            <a:r>
              <a:rPr lang="en-US" sz="1400" b="1" dirty="0">
                <a:latin typeface="Courier New" panose="02070309020205020404" pitchFamily="49" charset="0"/>
              </a:rPr>
              <a:t>, </a:t>
            </a:r>
            <a:r>
              <a:rPr lang="en-US" sz="1400" b="1" dirty="0" err="1">
                <a:latin typeface="Courier New" panose="02070309020205020404" pitchFamily="49" charset="0"/>
              </a:rPr>
              <a:t>buf</a:t>
            </a:r>
            <a:r>
              <a:rPr lang="en-US" sz="1400" b="1" dirty="0">
                <a:latin typeface="Courier New" panose="02070309020205020404" pitchFamily="49" charset="0"/>
              </a:rPr>
              <a:t>, </a:t>
            </a:r>
            <a:r>
              <a:rPr lang="en-US" sz="1400" b="1" dirty="0" err="1">
                <a:latin typeface="Courier New" panose="02070309020205020404" pitchFamily="49" charset="0"/>
              </a:rPr>
              <a:t>sizeof</a:t>
            </a:r>
            <a:r>
              <a:rPr lang="en-US" sz="1400" b="1" dirty="0">
                <a:latin typeface="Courier New" panose="02070309020205020404" pitchFamily="49" charset="0"/>
              </a:rPr>
              <a:t>(</a:t>
            </a:r>
            <a:r>
              <a:rPr lang="en-US" sz="1400" b="1" dirty="0" err="1">
                <a:latin typeface="Courier New" panose="02070309020205020404" pitchFamily="49" charset="0"/>
              </a:rPr>
              <a:t>buf</a:t>
            </a:r>
            <a:r>
              <a:rPr lang="en-US" sz="1400" b="1" dirty="0">
                <a:latin typeface="Courier New" panose="02070309020205020404" pitchFamily="49" charset="0"/>
              </a:rPr>
              <a:t>))) &lt; 0) {</a:t>
            </a:r>
          </a:p>
          <a:p>
            <a:pPr>
              <a:spcBef>
                <a:spcPct val="0"/>
              </a:spcBef>
              <a:buFontTx/>
              <a:buNone/>
            </a:pPr>
            <a:r>
              <a:rPr lang="en-US" sz="1400" b="1" dirty="0">
                <a:latin typeface="Courier New" panose="02070309020205020404" pitchFamily="49" charset="0"/>
              </a:rPr>
              <a:t>   </a:t>
            </a:r>
            <a:r>
              <a:rPr lang="en-US" sz="1400" b="1" dirty="0" err="1">
                <a:latin typeface="Courier New" panose="02070309020205020404" pitchFamily="49" charset="0"/>
              </a:rPr>
              <a:t>perror</a:t>
            </a:r>
            <a:r>
              <a:rPr lang="en-US" sz="1400" b="1" dirty="0">
                <a:latin typeface="Courier New" panose="02070309020205020404" pitchFamily="49" charset="0"/>
              </a:rPr>
              <a:t>("read");</a:t>
            </a:r>
          </a:p>
          <a:p>
            <a:pPr>
              <a:spcBef>
                <a:spcPct val="0"/>
              </a:spcBef>
              <a:buFontTx/>
              <a:buNone/>
            </a:pPr>
            <a:r>
              <a:rPr lang="en-US" sz="1400" b="1" dirty="0">
                <a:latin typeface="Courier New" panose="02070309020205020404" pitchFamily="49" charset="0"/>
              </a:rPr>
              <a:t>   exit(1);</a:t>
            </a:r>
          </a:p>
          <a:p>
            <a:pPr>
              <a:spcBef>
                <a:spcPct val="0"/>
              </a:spcBef>
              <a:buFontTx/>
              <a:buNone/>
            </a:pPr>
            <a:r>
              <a:rPr lang="en-US" sz="1400" b="1" dirty="0">
                <a:latin typeface="Courier New" panose="02070309020205020404" pitchFamily="49" charset="0"/>
              </a:rPr>
              <a:t>}</a:t>
            </a:r>
          </a:p>
        </p:txBody>
      </p:sp>
    </p:spTree>
    <p:extLst>
      <p:ext uri="{BB962C8B-B14F-4D97-AF65-F5344CB8AC3E}">
        <p14:creationId xmlns:p14="http://schemas.microsoft.com/office/powerpoint/2010/main" val="3854692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04800"/>
            <a:ext cx="6634163" cy="573088"/>
          </a:xfrm>
        </p:spPr>
        <p:txBody>
          <a:bodyPr>
            <a:normAutofit fontScale="90000"/>
          </a:bodyPr>
          <a:lstStyle/>
          <a:p>
            <a:r>
              <a:rPr lang="en-US" smtClean="0"/>
              <a:t>Writing Files</a:t>
            </a:r>
          </a:p>
        </p:txBody>
      </p:sp>
      <p:sp>
        <p:nvSpPr>
          <p:cNvPr id="635907" name="Rectangle 3"/>
          <p:cNvSpPr>
            <a:spLocks noGrp="1" noChangeArrowheads="1"/>
          </p:cNvSpPr>
          <p:nvPr>
            <p:ph type="body" idx="1"/>
          </p:nvPr>
        </p:nvSpPr>
        <p:spPr>
          <a:xfrm>
            <a:off x="381000" y="1600200"/>
            <a:ext cx="8548688" cy="5105400"/>
          </a:xfrm>
        </p:spPr>
        <p:txBody>
          <a:bodyPr>
            <a:normAutofit/>
          </a:bodyPr>
          <a:lstStyle/>
          <a:p>
            <a:pPr>
              <a:defRPr/>
            </a:pPr>
            <a:r>
              <a:rPr lang="en-US" sz="3600" dirty="0"/>
              <a:t>Writing a file copies bytes from memory to the current file position, and then updates current file position</a:t>
            </a:r>
          </a:p>
          <a:p>
            <a:pPr>
              <a:defRPr/>
            </a:pPr>
            <a:endParaRPr lang="en-US" sz="3600" dirty="0"/>
          </a:p>
          <a:p>
            <a:pPr>
              <a:defRPr/>
            </a:pPr>
            <a:endParaRPr lang="en-US" sz="3600" dirty="0"/>
          </a:p>
          <a:p>
            <a:pPr>
              <a:defRPr/>
            </a:pPr>
            <a:endParaRPr lang="en-US" sz="3600" dirty="0"/>
          </a:p>
          <a:p>
            <a:pPr>
              <a:defRPr/>
            </a:pPr>
            <a:endParaRPr lang="en-US" sz="3600" dirty="0"/>
          </a:p>
          <a:p>
            <a:pPr>
              <a:defRPr/>
            </a:pPr>
            <a:endParaRPr lang="en-US" sz="3600" dirty="0"/>
          </a:p>
          <a:p>
            <a:pPr marL="0" indent="0">
              <a:buFontTx/>
              <a:buNone/>
              <a:defRPr/>
            </a:pPr>
            <a:endParaRPr lang="en-US" sz="3600" dirty="0" smtClean="0"/>
          </a:p>
        </p:txBody>
      </p:sp>
      <p:sp>
        <p:nvSpPr>
          <p:cNvPr id="25604" name="Text Box 4"/>
          <p:cNvSpPr txBox="1">
            <a:spLocks noChangeArrowheads="1"/>
          </p:cNvSpPr>
          <p:nvPr/>
        </p:nvSpPr>
        <p:spPr bwMode="auto">
          <a:xfrm>
            <a:off x="266700" y="3619003"/>
            <a:ext cx="8777288" cy="3170099"/>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2000" b="1" dirty="0">
                <a:latin typeface="Courier New" panose="02070309020205020404" pitchFamily="49" charset="0"/>
              </a:rPr>
              <a:t>char </a:t>
            </a:r>
            <a:r>
              <a:rPr lang="en-US" sz="2000" b="1" dirty="0" err="1">
                <a:latin typeface="Courier New" panose="02070309020205020404" pitchFamily="49" charset="0"/>
              </a:rPr>
              <a:t>buf</a:t>
            </a:r>
            <a:r>
              <a:rPr lang="en-US" sz="2000" b="1" dirty="0">
                <a:latin typeface="Courier New" panose="02070309020205020404" pitchFamily="49" charset="0"/>
              </a:rPr>
              <a:t>[512];</a:t>
            </a:r>
          </a:p>
          <a:p>
            <a:pPr>
              <a:spcBef>
                <a:spcPct val="0"/>
              </a:spcBef>
              <a:buFontTx/>
              <a:buNone/>
            </a:pPr>
            <a:r>
              <a:rPr lang="en-US" sz="2000" b="1" dirty="0" err="1">
                <a:latin typeface="Courier New" panose="02070309020205020404" pitchFamily="49" charset="0"/>
              </a:rPr>
              <a:t>int</a:t>
            </a:r>
            <a:r>
              <a:rPr lang="en-US" sz="2000" b="1" dirty="0">
                <a:latin typeface="Courier New" panose="02070309020205020404" pitchFamily="49" charset="0"/>
              </a:rPr>
              <a:t> </a:t>
            </a:r>
            <a:r>
              <a:rPr lang="en-US" sz="2000" b="1" dirty="0" err="1">
                <a:latin typeface="Courier New" panose="02070309020205020404" pitchFamily="49" charset="0"/>
              </a:rPr>
              <a:t>fd</a:t>
            </a:r>
            <a:r>
              <a:rPr lang="en-US" sz="2000" b="1" dirty="0">
                <a:latin typeface="Courier New" panose="02070309020205020404" pitchFamily="49" charset="0"/>
              </a:rPr>
              <a:t>;       </a:t>
            </a:r>
            <a:r>
              <a:rPr lang="en-US" sz="2000" b="1" dirty="0">
                <a:solidFill>
                  <a:srgbClr val="990000"/>
                </a:solidFill>
                <a:latin typeface="Courier New" panose="02070309020205020404" pitchFamily="49" charset="0"/>
              </a:rPr>
              <a:t>/* file descriptor */</a:t>
            </a:r>
          </a:p>
          <a:p>
            <a:pPr>
              <a:spcBef>
                <a:spcPct val="0"/>
              </a:spcBef>
              <a:buFontTx/>
              <a:buNone/>
            </a:pPr>
            <a:r>
              <a:rPr lang="en-US" sz="2000" b="1" dirty="0" err="1">
                <a:latin typeface="Courier New" panose="02070309020205020404" pitchFamily="49" charset="0"/>
              </a:rPr>
              <a:t>int</a:t>
            </a:r>
            <a:r>
              <a:rPr lang="en-US" sz="2000" b="1" dirty="0">
                <a:latin typeface="Courier New" panose="02070309020205020404" pitchFamily="49" charset="0"/>
              </a:rPr>
              <a:t> </a:t>
            </a:r>
            <a:r>
              <a:rPr lang="en-US" sz="2000" b="1" dirty="0" err="1">
                <a:latin typeface="Courier New" panose="02070309020205020404" pitchFamily="49" charset="0"/>
              </a:rPr>
              <a:t>nbytes</a:t>
            </a:r>
            <a:r>
              <a:rPr lang="en-US" sz="2000" b="1" dirty="0">
                <a:latin typeface="Courier New" panose="02070309020205020404" pitchFamily="49" charset="0"/>
              </a:rPr>
              <a:t>;   </a:t>
            </a:r>
            <a:r>
              <a:rPr lang="en-US" sz="2000" b="1" dirty="0">
                <a:solidFill>
                  <a:srgbClr val="990000"/>
                </a:solidFill>
                <a:latin typeface="Courier New" panose="02070309020205020404" pitchFamily="49" charset="0"/>
              </a:rPr>
              <a:t>/* number of bytes </a:t>
            </a:r>
            <a:r>
              <a:rPr lang="en-US" sz="2000" b="1" dirty="0" smtClean="0">
                <a:solidFill>
                  <a:srgbClr val="990000"/>
                </a:solidFill>
                <a:latin typeface="Courier New" panose="02070309020205020404" pitchFamily="49" charset="0"/>
              </a:rPr>
              <a:t>written*/</a:t>
            </a:r>
            <a:endParaRPr lang="en-US" sz="2000" b="1" dirty="0">
              <a:solidFill>
                <a:srgbClr val="990000"/>
              </a:solidFill>
              <a:latin typeface="Courier New" panose="02070309020205020404" pitchFamily="49" charset="0"/>
            </a:endParaRPr>
          </a:p>
          <a:p>
            <a:pPr>
              <a:spcBef>
                <a:spcPct val="0"/>
              </a:spcBef>
              <a:buFontTx/>
              <a:buNone/>
            </a:pPr>
            <a:endParaRPr lang="en-US" sz="2000" b="1" dirty="0">
              <a:latin typeface="Courier New" panose="02070309020205020404" pitchFamily="49" charset="0"/>
            </a:endParaRPr>
          </a:p>
          <a:p>
            <a:pPr>
              <a:spcBef>
                <a:spcPct val="0"/>
              </a:spcBef>
              <a:buFontTx/>
              <a:buNone/>
            </a:pPr>
            <a:r>
              <a:rPr lang="en-US" sz="2000" b="1" dirty="0">
                <a:solidFill>
                  <a:srgbClr val="990000"/>
                </a:solidFill>
                <a:latin typeface="Courier New" panose="02070309020205020404" pitchFamily="49" charset="0"/>
              </a:rPr>
              <a:t>/* Open the file </a:t>
            </a:r>
            <a:r>
              <a:rPr lang="en-US" sz="2000" b="1" dirty="0" err="1">
                <a:solidFill>
                  <a:srgbClr val="990000"/>
                </a:solidFill>
                <a:latin typeface="Courier New" panose="02070309020205020404" pitchFamily="49" charset="0"/>
              </a:rPr>
              <a:t>fd</a:t>
            </a:r>
            <a:r>
              <a:rPr lang="en-US" sz="2000" b="1" dirty="0">
                <a:solidFill>
                  <a:srgbClr val="990000"/>
                </a:solidFill>
                <a:latin typeface="Courier New" panose="02070309020205020404" pitchFamily="49" charset="0"/>
              </a:rPr>
              <a:t> ... */</a:t>
            </a:r>
          </a:p>
          <a:p>
            <a:pPr>
              <a:spcBef>
                <a:spcPct val="0"/>
              </a:spcBef>
              <a:buFontTx/>
              <a:buNone/>
            </a:pPr>
            <a:r>
              <a:rPr lang="en-US" sz="2000" b="1" dirty="0">
                <a:solidFill>
                  <a:srgbClr val="990000"/>
                </a:solidFill>
                <a:latin typeface="Courier New" panose="02070309020205020404" pitchFamily="49" charset="0"/>
              </a:rPr>
              <a:t>/* Then write up to 512 bytes from </a:t>
            </a:r>
            <a:r>
              <a:rPr lang="en-US" sz="2000" b="1" dirty="0" err="1">
                <a:solidFill>
                  <a:srgbClr val="990000"/>
                </a:solidFill>
                <a:latin typeface="Courier New" panose="02070309020205020404" pitchFamily="49" charset="0"/>
              </a:rPr>
              <a:t>buf</a:t>
            </a:r>
            <a:r>
              <a:rPr lang="en-US" sz="2000" b="1" dirty="0">
                <a:solidFill>
                  <a:srgbClr val="990000"/>
                </a:solidFill>
                <a:latin typeface="Courier New" panose="02070309020205020404" pitchFamily="49" charset="0"/>
              </a:rPr>
              <a:t> to file </a:t>
            </a:r>
            <a:r>
              <a:rPr lang="en-US" sz="2000" b="1" dirty="0" err="1">
                <a:solidFill>
                  <a:srgbClr val="990000"/>
                </a:solidFill>
                <a:latin typeface="Courier New" panose="02070309020205020404" pitchFamily="49" charset="0"/>
              </a:rPr>
              <a:t>fd</a:t>
            </a:r>
            <a:r>
              <a:rPr lang="en-US" sz="2000" b="1" dirty="0">
                <a:solidFill>
                  <a:srgbClr val="990000"/>
                </a:solidFill>
                <a:latin typeface="Courier New" panose="02070309020205020404" pitchFamily="49" charset="0"/>
              </a:rPr>
              <a:t> */</a:t>
            </a:r>
          </a:p>
          <a:p>
            <a:pPr>
              <a:spcBef>
                <a:spcPct val="0"/>
              </a:spcBef>
              <a:buFontTx/>
              <a:buNone/>
            </a:pPr>
            <a:r>
              <a:rPr lang="en-US" sz="2000" b="1" dirty="0">
                <a:latin typeface="Courier New" panose="02070309020205020404" pitchFamily="49" charset="0"/>
              </a:rPr>
              <a:t>if ((</a:t>
            </a:r>
            <a:r>
              <a:rPr lang="en-US" sz="2000" b="1" dirty="0" err="1">
                <a:latin typeface="Courier New" panose="02070309020205020404" pitchFamily="49" charset="0"/>
              </a:rPr>
              <a:t>nbytes</a:t>
            </a:r>
            <a:r>
              <a:rPr lang="en-US" sz="2000" b="1" dirty="0">
                <a:latin typeface="Courier New" panose="02070309020205020404" pitchFamily="49" charset="0"/>
              </a:rPr>
              <a:t> = write(</a:t>
            </a:r>
            <a:r>
              <a:rPr lang="en-US" sz="2000" b="1" dirty="0" err="1">
                <a:latin typeface="Courier New" panose="02070309020205020404" pitchFamily="49" charset="0"/>
              </a:rPr>
              <a:t>fd</a:t>
            </a:r>
            <a:r>
              <a:rPr lang="en-US" sz="2000" b="1" dirty="0">
                <a:latin typeface="Courier New" panose="02070309020205020404" pitchFamily="49" charset="0"/>
              </a:rPr>
              <a:t>, </a:t>
            </a:r>
            <a:r>
              <a:rPr lang="en-US" sz="2000" b="1" dirty="0" err="1">
                <a:latin typeface="Courier New" panose="02070309020205020404" pitchFamily="49" charset="0"/>
              </a:rPr>
              <a:t>buf</a:t>
            </a:r>
            <a:r>
              <a:rPr lang="en-US" sz="2000" b="1" dirty="0">
                <a:latin typeface="Courier New" panose="02070309020205020404" pitchFamily="49" charset="0"/>
              </a:rPr>
              <a:t>, </a:t>
            </a:r>
            <a:r>
              <a:rPr lang="en-US" sz="2000" b="1" dirty="0" err="1">
                <a:latin typeface="Courier New" panose="02070309020205020404" pitchFamily="49" charset="0"/>
              </a:rPr>
              <a:t>sizeof</a:t>
            </a:r>
            <a:r>
              <a:rPr lang="en-US" sz="2000" b="1" dirty="0">
                <a:latin typeface="Courier New" panose="02070309020205020404" pitchFamily="49" charset="0"/>
              </a:rPr>
              <a:t>(</a:t>
            </a:r>
            <a:r>
              <a:rPr lang="en-US" sz="2000" b="1" dirty="0" err="1">
                <a:latin typeface="Courier New" panose="02070309020205020404" pitchFamily="49" charset="0"/>
              </a:rPr>
              <a:t>buf</a:t>
            </a:r>
            <a:r>
              <a:rPr lang="en-US" sz="2000" b="1" dirty="0">
                <a:latin typeface="Courier New" panose="02070309020205020404" pitchFamily="49" charset="0"/>
              </a:rPr>
              <a:t>)) &lt; 0) {</a:t>
            </a:r>
          </a:p>
          <a:p>
            <a:pPr>
              <a:spcBef>
                <a:spcPct val="0"/>
              </a:spcBef>
              <a:buFontTx/>
              <a:buNone/>
            </a:pPr>
            <a:r>
              <a:rPr lang="en-US" sz="2000" b="1" dirty="0">
                <a:latin typeface="Courier New" panose="02070309020205020404" pitchFamily="49" charset="0"/>
              </a:rPr>
              <a:t>   </a:t>
            </a:r>
            <a:r>
              <a:rPr lang="en-US" sz="2000" b="1" dirty="0" err="1">
                <a:latin typeface="Courier New" panose="02070309020205020404" pitchFamily="49" charset="0"/>
              </a:rPr>
              <a:t>perror</a:t>
            </a:r>
            <a:r>
              <a:rPr lang="en-US" sz="2000" b="1" dirty="0">
                <a:latin typeface="Courier New" panose="02070309020205020404" pitchFamily="49" charset="0"/>
              </a:rPr>
              <a:t>("write");</a:t>
            </a:r>
          </a:p>
          <a:p>
            <a:pPr>
              <a:spcBef>
                <a:spcPct val="0"/>
              </a:spcBef>
              <a:buFontTx/>
              <a:buNone/>
            </a:pPr>
            <a:r>
              <a:rPr lang="en-US" sz="2000" b="1" dirty="0">
                <a:latin typeface="Courier New" panose="02070309020205020404" pitchFamily="49" charset="0"/>
              </a:rPr>
              <a:t>   exit(1);</a:t>
            </a:r>
          </a:p>
          <a:p>
            <a:pPr>
              <a:spcBef>
                <a:spcPct val="0"/>
              </a:spcBef>
              <a:buFontTx/>
              <a:buNone/>
            </a:pPr>
            <a:r>
              <a:rPr lang="en-US" sz="2000" b="1" dirty="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1198248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04800"/>
            <a:ext cx="6634163" cy="573088"/>
          </a:xfrm>
        </p:spPr>
        <p:txBody>
          <a:bodyPr>
            <a:normAutofit fontScale="90000"/>
          </a:bodyPr>
          <a:lstStyle/>
          <a:p>
            <a:r>
              <a:rPr lang="en-US" smtClean="0"/>
              <a:t>Writing Files</a:t>
            </a:r>
          </a:p>
        </p:txBody>
      </p:sp>
      <p:sp>
        <p:nvSpPr>
          <p:cNvPr id="635907" name="Rectangle 3"/>
          <p:cNvSpPr>
            <a:spLocks noGrp="1" noChangeArrowheads="1"/>
          </p:cNvSpPr>
          <p:nvPr>
            <p:ph type="body" idx="1"/>
          </p:nvPr>
        </p:nvSpPr>
        <p:spPr>
          <a:xfrm>
            <a:off x="457200" y="4357636"/>
            <a:ext cx="8548688" cy="1981200"/>
          </a:xfrm>
        </p:spPr>
        <p:txBody>
          <a:bodyPr>
            <a:normAutofit/>
          </a:bodyPr>
          <a:lstStyle/>
          <a:p>
            <a:pPr marL="0" indent="0">
              <a:buNone/>
              <a:defRPr/>
            </a:pPr>
            <a:r>
              <a:rPr lang="en-US" dirty="0" smtClean="0"/>
              <a:t>Returns </a:t>
            </a:r>
            <a:r>
              <a:rPr lang="en-US" dirty="0"/>
              <a:t>number of bytes written from </a:t>
            </a:r>
            <a:r>
              <a:rPr lang="en-US" dirty="0" err="1">
                <a:latin typeface="Courier New" pitchFamily="49" charset="0"/>
              </a:rPr>
              <a:t>buf</a:t>
            </a:r>
            <a:r>
              <a:rPr lang="en-US" dirty="0"/>
              <a:t> to file </a:t>
            </a:r>
            <a:r>
              <a:rPr lang="en-US" dirty="0" err="1">
                <a:latin typeface="Courier New" pitchFamily="49" charset="0"/>
              </a:rPr>
              <a:t>fd</a:t>
            </a:r>
            <a:endParaRPr lang="en-US" dirty="0"/>
          </a:p>
          <a:p>
            <a:pPr lvl="1">
              <a:defRPr/>
            </a:pPr>
            <a:r>
              <a:rPr lang="en-US" b="1" dirty="0" err="1">
                <a:latin typeface="Courier New" pitchFamily="49" charset="0"/>
              </a:rPr>
              <a:t>nbytes</a:t>
            </a:r>
            <a:r>
              <a:rPr lang="en-US" b="1" dirty="0">
                <a:latin typeface="Courier New" pitchFamily="49" charset="0"/>
              </a:rPr>
              <a:t> &lt; 0</a:t>
            </a:r>
            <a:r>
              <a:rPr lang="en-US" b="1" dirty="0"/>
              <a:t> </a:t>
            </a:r>
            <a:r>
              <a:rPr lang="en-US" dirty="0"/>
              <a:t>indicates that an error occurred</a:t>
            </a:r>
          </a:p>
          <a:p>
            <a:pPr lvl="1">
              <a:defRPr/>
            </a:pPr>
            <a:r>
              <a:rPr lang="en-US" dirty="0"/>
              <a:t>As with reads, short counts are possible and are not errors!</a:t>
            </a:r>
          </a:p>
        </p:txBody>
      </p:sp>
      <p:sp>
        <p:nvSpPr>
          <p:cNvPr id="25604" name="Text Box 4"/>
          <p:cNvSpPr txBox="1">
            <a:spLocks noChangeArrowheads="1"/>
          </p:cNvSpPr>
          <p:nvPr/>
        </p:nvSpPr>
        <p:spPr bwMode="auto">
          <a:xfrm>
            <a:off x="1981200" y="1572547"/>
            <a:ext cx="6565900" cy="256222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b="1" dirty="0">
                <a:latin typeface="Courier New" panose="02070309020205020404" pitchFamily="49" charset="0"/>
              </a:rPr>
              <a:t>char </a:t>
            </a:r>
            <a:r>
              <a:rPr lang="en-US" sz="1600" b="1" dirty="0" err="1">
                <a:latin typeface="Courier New" panose="02070309020205020404" pitchFamily="49" charset="0"/>
              </a:rPr>
              <a:t>buf</a:t>
            </a:r>
            <a:r>
              <a:rPr lang="en-US" sz="1600" b="1" dirty="0">
                <a:latin typeface="Courier New" panose="02070309020205020404" pitchFamily="49" charset="0"/>
              </a:rPr>
              <a:t>[512];</a:t>
            </a:r>
          </a:p>
          <a:p>
            <a:pPr>
              <a:spcBef>
                <a:spcPct val="0"/>
              </a:spcBef>
              <a:buFontTx/>
              <a:buNone/>
            </a:pPr>
            <a:r>
              <a:rPr lang="en-US" sz="1600" b="1" dirty="0" err="1">
                <a:latin typeface="Courier New" panose="02070309020205020404" pitchFamily="49" charset="0"/>
              </a:rPr>
              <a:t>int</a:t>
            </a:r>
            <a:r>
              <a:rPr lang="en-US" sz="1600" b="1" dirty="0">
                <a:latin typeface="Courier New" panose="02070309020205020404" pitchFamily="49" charset="0"/>
              </a:rPr>
              <a:t> </a:t>
            </a:r>
            <a:r>
              <a:rPr lang="en-US" sz="1600" b="1" dirty="0" err="1">
                <a:latin typeface="Courier New" panose="02070309020205020404" pitchFamily="49" charset="0"/>
              </a:rPr>
              <a:t>fd</a:t>
            </a:r>
            <a:r>
              <a:rPr lang="en-US" sz="1600" b="1" dirty="0">
                <a:latin typeface="Courier New" panose="02070309020205020404" pitchFamily="49" charset="0"/>
              </a:rPr>
              <a:t>;       </a:t>
            </a:r>
            <a:r>
              <a:rPr lang="en-US" sz="1600" b="1" dirty="0">
                <a:solidFill>
                  <a:srgbClr val="990000"/>
                </a:solidFill>
                <a:latin typeface="Courier New" panose="02070309020205020404" pitchFamily="49" charset="0"/>
              </a:rPr>
              <a:t>/* file descriptor */</a:t>
            </a:r>
          </a:p>
          <a:p>
            <a:pPr>
              <a:spcBef>
                <a:spcPct val="0"/>
              </a:spcBef>
              <a:buFontTx/>
              <a:buNone/>
            </a:pPr>
            <a:r>
              <a:rPr lang="en-US" sz="1600" b="1" dirty="0" err="1">
                <a:latin typeface="Courier New" panose="02070309020205020404" pitchFamily="49" charset="0"/>
              </a:rPr>
              <a:t>int</a:t>
            </a:r>
            <a:r>
              <a:rPr lang="en-US" sz="1600" b="1" dirty="0">
                <a:latin typeface="Courier New" panose="02070309020205020404" pitchFamily="49" charset="0"/>
              </a:rPr>
              <a:t> </a:t>
            </a:r>
            <a:r>
              <a:rPr lang="en-US" sz="1600" b="1" dirty="0" err="1">
                <a:latin typeface="Courier New" panose="02070309020205020404" pitchFamily="49" charset="0"/>
              </a:rPr>
              <a:t>nbytes</a:t>
            </a:r>
            <a:r>
              <a:rPr lang="en-US" sz="1600" b="1" dirty="0">
                <a:latin typeface="Courier New" panose="02070309020205020404" pitchFamily="49" charset="0"/>
              </a:rPr>
              <a:t>;   </a:t>
            </a:r>
            <a:r>
              <a:rPr lang="en-US" sz="1600" b="1" dirty="0">
                <a:solidFill>
                  <a:srgbClr val="990000"/>
                </a:solidFill>
                <a:latin typeface="Courier New" panose="02070309020205020404" pitchFamily="49" charset="0"/>
              </a:rPr>
              <a:t>/* number of bytes </a:t>
            </a:r>
            <a:r>
              <a:rPr lang="en-US" sz="1600" b="1" dirty="0" smtClean="0">
                <a:solidFill>
                  <a:srgbClr val="990000"/>
                </a:solidFill>
                <a:latin typeface="Courier New" panose="02070309020205020404" pitchFamily="49" charset="0"/>
              </a:rPr>
              <a:t>written*/</a:t>
            </a:r>
            <a:endParaRPr lang="en-US" sz="1600" b="1" dirty="0">
              <a:solidFill>
                <a:srgbClr val="990000"/>
              </a:solidFill>
              <a:latin typeface="Courier New" panose="02070309020205020404" pitchFamily="49" charset="0"/>
            </a:endParaRPr>
          </a:p>
          <a:p>
            <a:pPr>
              <a:spcBef>
                <a:spcPct val="0"/>
              </a:spcBef>
              <a:buFontTx/>
              <a:buNone/>
            </a:pPr>
            <a:endParaRPr lang="en-US" sz="1600" b="1" dirty="0">
              <a:latin typeface="Courier New" panose="02070309020205020404" pitchFamily="49" charset="0"/>
            </a:endParaRPr>
          </a:p>
          <a:p>
            <a:pPr>
              <a:spcBef>
                <a:spcPct val="0"/>
              </a:spcBef>
              <a:buFontTx/>
              <a:buNone/>
            </a:pPr>
            <a:r>
              <a:rPr lang="en-US" sz="1600" b="1" dirty="0">
                <a:solidFill>
                  <a:srgbClr val="990000"/>
                </a:solidFill>
                <a:latin typeface="Courier New" panose="02070309020205020404" pitchFamily="49" charset="0"/>
              </a:rPr>
              <a:t>/* Open the file </a:t>
            </a:r>
            <a:r>
              <a:rPr lang="en-US" sz="1600" b="1" dirty="0" err="1">
                <a:solidFill>
                  <a:srgbClr val="990000"/>
                </a:solidFill>
                <a:latin typeface="Courier New" panose="02070309020205020404" pitchFamily="49" charset="0"/>
              </a:rPr>
              <a:t>fd</a:t>
            </a:r>
            <a:r>
              <a:rPr lang="en-US" sz="1600" b="1" dirty="0">
                <a:solidFill>
                  <a:srgbClr val="990000"/>
                </a:solidFill>
                <a:latin typeface="Courier New" panose="02070309020205020404" pitchFamily="49" charset="0"/>
              </a:rPr>
              <a:t> ... */</a:t>
            </a:r>
          </a:p>
          <a:p>
            <a:pPr>
              <a:spcBef>
                <a:spcPct val="0"/>
              </a:spcBef>
              <a:buFontTx/>
              <a:buNone/>
            </a:pPr>
            <a:r>
              <a:rPr lang="en-US" sz="1600" b="1" dirty="0">
                <a:solidFill>
                  <a:srgbClr val="990000"/>
                </a:solidFill>
                <a:latin typeface="Courier New" panose="02070309020205020404" pitchFamily="49" charset="0"/>
              </a:rPr>
              <a:t>/* Then write up to 512 bytes from </a:t>
            </a:r>
            <a:r>
              <a:rPr lang="en-US" sz="1600" b="1" dirty="0" err="1">
                <a:solidFill>
                  <a:srgbClr val="990000"/>
                </a:solidFill>
                <a:latin typeface="Courier New" panose="02070309020205020404" pitchFamily="49" charset="0"/>
              </a:rPr>
              <a:t>buf</a:t>
            </a:r>
            <a:r>
              <a:rPr lang="en-US" sz="1600" b="1" dirty="0">
                <a:solidFill>
                  <a:srgbClr val="990000"/>
                </a:solidFill>
                <a:latin typeface="Courier New" panose="02070309020205020404" pitchFamily="49" charset="0"/>
              </a:rPr>
              <a:t> to file </a:t>
            </a:r>
            <a:r>
              <a:rPr lang="en-US" sz="1600" b="1" dirty="0" err="1">
                <a:solidFill>
                  <a:srgbClr val="990000"/>
                </a:solidFill>
                <a:latin typeface="Courier New" panose="02070309020205020404" pitchFamily="49" charset="0"/>
              </a:rPr>
              <a:t>fd</a:t>
            </a:r>
            <a:r>
              <a:rPr lang="en-US" sz="1600" b="1" dirty="0">
                <a:solidFill>
                  <a:srgbClr val="990000"/>
                </a:solidFill>
                <a:latin typeface="Courier New" panose="02070309020205020404" pitchFamily="49" charset="0"/>
              </a:rPr>
              <a:t> */</a:t>
            </a:r>
          </a:p>
          <a:p>
            <a:pPr>
              <a:spcBef>
                <a:spcPct val="0"/>
              </a:spcBef>
              <a:buFontTx/>
              <a:buNone/>
            </a:pPr>
            <a:r>
              <a:rPr lang="en-US" sz="1600" b="1" dirty="0">
                <a:latin typeface="Courier New" panose="02070309020205020404" pitchFamily="49" charset="0"/>
              </a:rPr>
              <a:t>if ((</a:t>
            </a:r>
            <a:r>
              <a:rPr lang="en-US" sz="1600" b="1" dirty="0" err="1">
                <a:latin typeface="Courier New" panose="02070309020205020404" pitchFamily="49" charset="0"/>
              </a:rPr>
              <a:t>nbytes</a:t>
            </a:r>
            <a:r>
              <a:rPr lang="en-US" sz="1600" b="1" dirty="0">
                <a:latin typeface="Courier New" panose="02070309020205020404" pitchFamily="49" charset="0"/>
              </a:rPr>
              <a:t> = write(</a:t>
            </a:r>
            <a:r>
              <a:rPr lang="en-US" sz="1600" b="1" dirty="0" err="1">
                <a:latin typeface="Courier New" panose="02070309020205020404" pitchFamily="49" charset="0"/>
              </a:rPr>
              <a:t>fd</a:t>
            </a:r>
            <a:r>
              <a:rPr lang="en-US" sz="1600" b="1" dirty="0">
                <a:latin typeface="Courier New" panose="02070309020205020404" pitchFamily="49" charset="0"/>
              </a:rPr>
              <a:t>, </a:t>
            </a:r>
            <a:r>
              <a:rPr lang="en-US" sz="1600" b="1" dirty="0" err="1">
                <a:latin typeface="Courier New" panose="02070309020205020404" pitchFamily="49" charset="0"/>
              </a:rPr>
              <a:t>buf</a:t>
            </a:r>
            <a:r>
              <a:rPr lang="en-US" sz="1600" b="1" dirty="0">
                <a:latin typeface="Courier New" panose="02070309020205020404" pitchFamily="49" charset="0"/>
              </a:rPr>
              <a:t>, </a:t>
            </a:r>
            <a:r>
              <a:rPr lang="en-US" sz="1600" b="1" dirty="0" err="1">
                <a:latin typeface="Courier New" panose="02070309020205020404" pitchFamily="49" charset="0"/>
              </a:rPr>
              <a:t>sizeof</a:t>
            </a:r>
            <a:r>
              <a:rPr lang="en-US" sz="1600" b="1" dirty="0">
                <a:latin typeface="Courier New" panose="02070309020205020404" pitchFamily="49" charset="0"/>
              </a:rPr>
              <a:t>(</a:t>
            </a:r>
            <a:r>
              <a:rPr lang="en-US" sz="1600" b="1" dirty="0" err="1">
                <a:latin typeface="Courier New" panose="02070309020205020404" pitchFamily="49" charset="0"/>
              </a:rPr>
              <a:t>buf</a:t>
            </a:r>
            <a:r>
              <a:rPr lang="en-US" sz="1600" b="1" dirty="0">
                <a:latin typeface="Courier New" panose="02070309020205020404" pitchFamily="49" charset="0"/>
              </a:rPr>
              <a:t>)) &lt; 0) {</a:t>
            </a:r>
          </a:p>
          <a:p>
            <a:pPr>
              <a:spcBef>
                <a:spcPct val="0"/>
              </a:spcBef>
              <a:buFontTx/>
              <a:buNone/>
            </a:pPr>
            <a:r>
              <a:rPr lang="en-US" sz="1600" b="1" dirty="0">
                <a:latin typeface="Courier New" panose="02070309020205020404" pitchFamily="49" charset="0"/>
              </a:rPr>
              <a:t>   </a:t>
            </a:r>
            <a:r>
              <a:rPr lang="en-US" sz="1600" b="1" dirty="0" err="1">
                <a:latin typeface="Courier New" panose="02070309020205020404" pitchFamily="49" charset="0"/>
              </a:rPr>
              <a:t>perror</a:t>
            </a:r>
            <a:r>
              <a:rPr lang="en-US" sz="1600" b="1" dirty="0">
                <a:latin typeface="Courier New" panose="02070309020205020404" pitchFamily="49" charset="0"/>
              </a:rPr>
              <a:t>("write");</a:t>
            </a:r>
          </a:p>
          <a:p>
            <a:pPr>
              <a:spcBef>
                <a:spcPct val="0"/>
              </a:spcBef>
              <a:buFontTx/>
              <a:buNone/>
            </a:pPr>
            <a:r>
              <a:rPr lang="en-US" sz="1600" b="1" dirty="0">
                <a:latin typeface="Courier New" panose="02070309020205020404" pitchFamily="49" charset="0"/>
              </a:rPr>
              <a:t>   exit(1);</a:t>
            </a:r>
          </a:p>
          <a:p>
            <a:pPr>
              <a:spcBef>
                <a:spcPct val="0"/>
              </a:spcBef>
              <a:buFontTx/>
              <a:buNone/>
            </a:pPr>
            <a:r>
              <a:rPr lang="en-US" sz="1600" b="1" dirty="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2683272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4938" y="114300"/>
            <a:ext cx="7591425" cy="762000"/>
          </a:xfrm>
        </p:spPr>
        <p:txBody>
          <a:bodyPr/>
          <a:lstStyle/>
          <a:p>
            <a:r>
              <a:rPr lang="en-US" smtClean="0"/>
              <a:t>Simple Unix I/O example</a:t>
            </a:r>
          </a:p>
        </p:txBody>
      </p:sp>
      <p:sp>
        <p:nvSpPr>
          <p:cNvPr id="27651" name="Rectangle 3"/>
          <p:cNvSpPr>
            <a:spLocks noGrp="1" noChangeArrowheads="1"/>
          </p:cNvSpPr>
          <p:nvPr>
            <p:ph type="body" idx="1"/>
          </p:nvPr>
        </p:nvSpPr>
        <p:spPr>
          <a:xfrm>
            <a:off x="355600" y="1912620"/>
            <a:ext cx="8610600" cy="4716780"/>
          </a:xfrm>
        </p:spPr>
        <p:txBody>
          <a:bodyPr>
            <a:normAutofit/>
          </a:bodyPr>
          <a:lstStyle/>
          <a:p>
            <a:r>
              <a:rPr lang="en-US" sz="3600" dirty="0" smtClean="0"/>
              <a:t>Copying standard in to standard out, one byte at a time</a:t>
            </a:r>
          </a:p>
          <a:p>
            <a:endParaRPr lang="en-US" sz="3600" dirty="0" smtClean="0"/>
          </a:p>
          <a:p>
            <a:endParaRPr lang="en-US" sz="3600" dirty="0" smtClean="0"/>
          </a:p>
          <a:p>
            <a:endParaRPr lang="en-US" sz="3600" dirty="0" smtClean="0"/>
          </a:p>
        </p:txBody>
      </p:sp>
      <p:sp>
        <p:nvSpPr>
          <p:cNvPr id="27652" name="Text Box 4"/>
          <p:cNvSpPr txBox="1">
            <a:spLocks noChangeArrowheads="1"/>
          </p:cNvSpPr>
          <p:nvPr/>
        </p:nvSpPr>
        <p:spPr bwMode="auto">
          <a:xfrm>
            <a:off x="533400" y="3124201"/>
            <a:ext cx="8305800" cy="2862322"/>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2000" dirty="0">
              <a:latin typeface="Courier New" panose="02070309020205020404" pitchFamily="49" charset="0"/>
            </a:endParaRPr>
          </a:p>
          <a:p>
            <a:pPr>
              <a:spcBef>
                <a:spcPct val="0"/>
              </a:spcBef>
              <a:buFontTx/>
              <a:buNone/>
            </a:pPr>
            <a:r>
              <a:rPr lang="en-US" sz="2000" dirty="0" err="1">
                <a:latin typeface="Courier New" panose="02070309020205020404" pitchFamily="49" charset="0"/>
              </a:rPr>
              <a:t>int</a:t>
            </a:r>
            <a:r>
              <a:rPr lang="en-US" sz="2000" dirty="0">
                <a:latin typeface="Courier New" panose="02070309020205020404" pitchFamily="49" charset="0"/>
              </a:rPr>
              <a:t> main(void)</a:t>
            </a:r>
          </a:p>
          <a:p>
            <a:pPr>
              <a:spcBef>
                <a:spcPct val="0"/>
              </a:spcBef>
              <a:buFontTx/>
              <a:buNone/>
            </a:pPr>
            <a:r>
              <a:rPr lang="en-US" sz="2000" dirty="0">
                <a:latin typeface="Courier New" panose="02070309020205020404" pitchFamily="49" charset="0"/>
              </a:rPr>
              <a:t>{</a:t>
            </a:r>
          </a:p>
          <a:p>
            <a:pPr>
              <a:spcBef>
                <a:spcPct val="0"/>
              </a:spcBef>
              <a:buFontTx/>
              <a:buNone/>
            </a:pPr>
            <a:r>
              <a:rPr lang="en-US" sz="2000" dirty="0">
                <a:latin typeface="Courier New" panose="02070309020205020404" pitchFamily="49" charset="0"/>
              </a:rPr>
              <a:t>    char c;</a:t>
            </a:r>
          </a:p>
          <a:p>
            <a:pPr>
              <a:spcBef>
                <a:spcPct val="0"/>
              </a:spcBef>
              <a:buFontTx/>
              <a:buNone/>
            </a:pPr>
            <a:endParaRPr lang="en-US" sz="2000" dirty="0">
              <a:latin typeface="Courier New" panose="02070309020205020404" pitchFamily="49" charset="0"/>
            </a:endParaRPr>
          </a:p>
          <a:p>
            <a:pPr>
              <a:spcBef>
                <a:spcPct val="0"/>
              </a:spcBef>
              <a:buFontTx/>
              <a:buNone/>
            </a:pPr>
            <a:r>
              <a:rPr lang="en-US" sz="2000" dirty="0">
                <a:latin typeface="Courier New" panose="02070309020205020404" pitchFamily="49" charset="0"/>
              </a:rPr>
              <a:t>    </a:t>
            </a:r>
            <a:r>
              <a:rPr lang="en-US" sz="2000" dirty="0" smtClean="0">
                <a:latin typeface="Courier New" panose="02070309020205020404" pitchFamily="49" charset="0"/>
              </a:rPr>
              <a:t>while(read(STDIN_FILENO</a:t>
            </a:r>
            <a:r>
              <a:rPr lang="en-US" sz="2000" dirty="0">
                <a:latin typeface="Courier New" panose="02070309020205020404" pitchFamily="49" charset="0"/>
              </a:rPr>
              <a:t>, &amp;c, 1) != 0)</a:t>
            </a:r>
          </a:p>
          <a:p>
            <a:pPr>
              <a:spcBef>
                <a:spcPct val="0"/>
              </a:spcBef>
              <a:buFontTx/>
              <a:buNone/>
            </a:pPr>
            <a:r>
              <a:rPr lang="en-US" sz="2000" dirty="0">
                <a:latin typeface="Courier New" panose="02070309020205020404" pitchFamily="49" charset="0"/>
              </a:rPr>
              <a:t>	</a:t>
            </a:r>
            <a:r>
              <a:rPr lang="en-US" sz="2000" dirty="0" smtClean="0">
                <a:latin typeface="Courier New" panose="02070309020205020404" pitchFamily="49" charset="0"/>
              </a:rPr>
              <a:t>write(STDOUT_FILENO</a:t>
            </a:r>
            <a:r>
              <a:rPr lang="en-US" sz="2000" dirty="0">
                <a:latin typeface="Courier New" panose="02070309020205020404" pitchFamily="49" charset="0"/>
              </a:rPr>
              <a:t>, &amp;c, 1);</a:t>
            </a:r>
          </a:p>
          <a:p>
            <a:pPr>
              <a:spcBef>
                <a:spcPct val="0"/>
              </a:spcBef>
              <a:buFontTx/>
              <a:buNone/>
            </a:pPr>
            <a:r>
              <a:rPr lang="en-US" sz="2000" dirty="0">
                <a:latin typeface="Courier New" panose="02070309020205020404" pitchFamily="49" charset="0"/>
              </a:rPr>
              <a:t>    exit(0);</a:t>
            </a:r>
          </a:p>
          <a:p>
            <a:pPr>
              <a:spcBef>
                <a:spcPct val="0"/>
              </a:spcBef>
              <a:buFontTx/>
              <a:buNone/>
            </a:pPr>
            <a:r>
              <a:rPr lang="en-US" sz="2000" dirty="0">
                <a:latin typeface="Courier New" panose="02070309020205020404" pitchFamily="49" charset="0"/>
              </a:rPr>
              <a:t>}</a:t>
            </a:r>
          </a:p>
        </p:txBody>
      </p:sp>
      <p:sp>
        <p:nvSpPr>
          <p:cNvPr id="5" name="TextBox 4"/>
          <p:cNvSpPr txBox="1">
            <a:spLocks noChangeArrowheads="1"/>
          </p:cNvSpPr>
          <p:nvPr/>
        </p:nvSpPr>
        <p:spPr bwMode="auto">
          <a:xfrm>
            <a:off x="134938" y="6216650"/>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solidFill>
                <a:srgbClr val="FF0000"/>
              </a:solidFill>
              <a:latin typeface="Calibri" panose="020F0502020204030204" pitchFamily="34" charset="0"/>
            </a:endParaRP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2130011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mtClean="0"/>
              <a:t>File Metadata</a:t>
            </a:r>
            <a:endParaRPr lang="en-US" smtClean="0">
              <a:latin typeface="Courier New" panose="02070309020205020404" pitchFamily="49" charset="0"/>
            </a:endParaRPr>
          </a:p>
        </p:txBody>
      </p:sp>
      <p:sp>
        <p:nvSpPr>
          <p:cNvPr id="29699" name="Rectangle 5"/>
          <p:cNvSpPr>
            <a:spLocks noGrp="1" noChangeArrowheads="1"/>
          </p:cNvSpPr>
          <p:nvPr>
            <p:ph type="body" idx="1"/>
          </p:nvPr>
        </p:nvSpPr>
        <p:spPr>
          <a:xfrm>
            <a:off x="371475" y="1428750"/>
            <a:ext cx="7896225" cy="1314450"/>
          </a:xfrm>
        </p:spPr>
        <p:txBody>
          <a:bodyPr/>
          <a:lstStyle/>
          <a:p>
            <a:r>
              <a:rPr lang="en-US" sz="2000" i="1" dirty="0" smtClean="0">
                <a:solidFill>
                  <a:srgbClr val="C00000"/>
                </a:solidFill>
              </a:rPr>
              <a:t>Metadata</a:t>
            </a:r>
            <a:r>
              <a:rPr lang="en-US" sz="2000" dirty="0" smtClean="0"/>
              <a:t> is data about data, in this case file data</a:t>
            </a:r>
          </a:p>
          <a:p>
            <a:r>
              <a:rPr lang="en-US" sz="2000" dirty="0" smtClean="0"/>
              <a:t>Per-file metadata maintained by kernel</a:t>
            </a:r>
          </a:p>
          <a:p>
            <a:pPr lvl="1">
              <a:buFont typeface="Wingdings" panose="05000000000000000000" pitchFamily="2" charset="2"/>
              <a:buChar char="§"/>
            </a:pPr>
            <a:r>
              <a:rPr lang="en-US" sz="2000" dirty="0" smtClean="0"/>
              <a:t>accessed by users with the </a:t>
            </a:r>
            <a:r>
              <a:rPr lang="en-US" sz="2000" b="1" dirty="0" smtClean="0">
                <a:latin typeface="Courier New" panose="02070309020205020404" pitchFamily="49" charset="0"/>
              </a:rPr>
              <a:t>stat</a:t>
            </a:r>
            <a:r>
              <a:rPr lang="en-US" sz="2000" dirty="0">
                <a:latin typeface="Courier New" panose="02070309020205020404" pitchFamily="49" charset="0"/>
              </a:rPr>
              <a:t> </a:t>
            </a:r>
            <a:r>
              <a:rPr lang="en-US" sz="2000" dirty="0" smtClean="0"/>
              <a:t>function</a:t>
            </a:r>
          </a:p>
        </p:txBody>
      </p:sp>
      <p:sp>
        <p:nvSpPr>
          <p:cNvPr id="29700" name="Rectangle 3"/>
          <p:cNvSpPr>
            <a:spLocks noChangeArrowheads="1"/>
          </p:cNvSpPr>
          <p:nvPr/>
        </p:nvSpPr>
        <p:spPr bwMode="auto">
          <a:xfrm>
            <a:off x="473075" y="2514600"/>
            <a:ext cx="8264525" cy="401637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solidFill>
                  <a:srgbClr val="990000"/>
                </a:solidFill>
                <a:latin typeface="Courier New" panose="02070309020205020404" pitchFamily="49" charset="0"/>
              </a:rPr>
              <a:t>/* Metadata returned by the </a:t>
            </a:r>
            <a:r>
              <a:rPr lang="en-US" sz="1600" dirty="0" smtClean="0">
                <a:solidFill>
                  <a:srgbClr val="990000"/>
                </a:solidFill>
                <a:latin typeface="Courier New" panose="02070309020205020404" pitchFamily="49" charset="0"/>
              </a:rPr>
              <a:t>stat function </a:t>
            </a:r>
            <a:r>
              <a:rPr lang="en-US" sz="1600" dirty="0">
                <a:solidFill>
                  <a:srgbClr val="990000"/>
                </a:solidFill>
                <a:latin typeface="Courier New" panose="02070309020205020404" pitchFamily="49" charset="0"/>
              </a:rPr>
              <a:t>*/</a:t>
            </a:r>
          </a:p>
          <a:p>
            <a:pPr>
              <a:spcBef>
                <a:spcPct val="0"/>
              </a:spcBef>
              <a:buFontTx/>
              <a:buNone/>
            </a:pPr>
            <a:r>
              <a:rPr lang="en-US" sz="1600" dirty="0" err="1">
                <a:latin typeface="Courier New" panose="02070309020205020404" pitchFamily="49" charset="0"/>
              </a:rPr>
              <a:t>struct</a:t>
            </a:r>
            <a:r>
              <a:rPr lang="en-US" sz="1600" dirty="0">
                <a:latin typeface="Courier New" panose="02070309020205020404" pitchFamily="49" charset="0"/>
              </a:rPr>
              <a:t> stat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dev_t</a:t>
            </a:r>
            <a:r>
              <a:rPr lang="en-US" sz="1600" dirty="0">
                <a:latin typeface="Courier New" panose="02070309020205020404" pitchFamily="49" charset="0"/>
              </a:rPr>
              <a:t>         </a:t>
            </a:r>
            <a:r>
              <a:rPr lang="en-US" sz="1600" dirty="0" err="1">
                <a:latin typeface="Courier New" panose="02070309020205020404" pitchFamily="49" charset="0"/>
              </a:rPr>
              <a:t>st_dev</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device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ino_t</a:t>
            </a:r>
            <a:r>
              <a:rPr lang="en-US" sz="1600" dirty="0">
                <a:latin typeface="Courier New" panose="02070309020205020404" pitchFamily="49" charset="0"/>
              </a:rPr>
              <a:t>         </a:t>
            </a:r>
            <a:r>
              <a:rPr lang="en-US" sz="1600" dirty="0" err="1">
                <a:latin typeface="Courier New" panose="02070309020205020404" pitchFamily="49" charset="0"/>
              </a:rPr>
              <a:t>st_ino</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a:t>
            </a:r>
            <a:r>
              <a:rPr lang="en-US" sz="1600" dirty="0" err="1">
                <a:solidFill>
                  <a:srgbClr val="990000"/>
                </a:solidFill>
                <a:latin typeface="Courier New" panose="02070309020205020404" pitchFamily="49" charset="0"/>
              </a:rPr>
              <a:t>inode</a:t>
            </a:r>
            <a:r>
              <a:rPr lang="en-US" sz="1600" dirty="0">
                <a:solidFill>
                  <a:srgbClr val="990000"/>
                </a:solidFill>
                <a:latin typeface="Courier New" panose="02070309020205020404" pitchFamily="49" charset="0"/>
              </a:rPr>
              <a:t>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mode_t</a:t>
            </a:r>
            <a:r>
              <a:rPr lang="en-US" sz="1600" dirty="0">
                <a:latin typeface="Courier New" panose="02070309020205020404" pitchFamily="49" charset="0"/>
              </a:rPr>
              <a:t>        </a:t>
            </a:r>
            <a:r>
              <a:rPr lang="en-US" sz="1600" dirty="0" err="1">
                <a:latin typeface="Courier New" panose="02070309020205020404" pitchFamily="49" charset="0"/>
              </a:rPr>
              <a:t>st_mode</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protection and file type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nlink_t</a:t>
            </a:r>
            <a:r>
              <a:rPr lang="en-US" sz="1600" dirty="0">
                <a:latin typeface="Courier New" panose="02070309020205020404" pitchFamily="49" charset="0"/>
              </a:rPr>
              <a:t>       </a:t>
            </a:r>
            <a:r>
              <a:rPr lang="en-US" sz="1600" dirty="0" err="1">
                <a:latin typeface="Courier New" panose="02070309020205020404" pitchFamily="49" charset="0"/>
              </a:rPr>
              <a:t>st_nlink</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number of hard links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uid_t</a:t>
            </a:r>
            <a:r>
              <a:rPr lang="en-US" sz="1600" dirty="0">
                <a:latin typeface="Courier New" panose="02070309020205020404" pitchFamily="49" charset="0"/>
              </a:rPr>
              <a:t>         </a:t>
            </a:r>
            <a:r>
              <a:rPr lang="en-US" sz="1600" dirty="0" err="1">
                <a:latin typeface="Courier New" panose="02070309020205020404" pitchFamily="49" charset="0"/>
              </a:rPr>
              <a:t>st_uid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user ID of owner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gid_t</a:t>
            </a:r>
            <a:r>
              <a:rPr lang="en-US" sz="1600" dirty="0">
                <a:latin typeface="Courier New" panose="02070309020205020404" pitchFamily="49" charset="0"/>
              </a:rPr>
              <a:t>         </a:t>
            </a:r>
            <a:r>
              <a:rPr lang="en-US" sz="1600" dirty="0" err="1">
                <a:latin typeface="Courier New" panose="02070309020205020404" pitchFamily="49" charset="0"/>
              </a:rPr>
              <a:t>st_gid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group ID of owner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dev_t</a:t>
            </a:r>
            <a:r>
              <a:rPr lang="en-US" sz="1600" dirty="0">
                <a:latin typeface="Courier New" panose="02070309020205020404" pitchFamily="49" charset="0"/>
              </a:rPr>
              <a:t>         </a:t>
            </a:r>
            <a:r>
              <a:rPr lang="en-US" sz="1600" dirty="0" err="1">
                <a:latin typeface="Courier New" panose="02070309020205020404" pitchFamily="49" charset="0"/>
              </a:rPr>
              <a:t>st_rdev</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device type (if </a:t>
            </a:r>
            <a:r>
              <a:rPr lang="en-US" sz="1600" dirty="0" err="1">
                <a:solidFill>
                  <a:srgbClr val="990000"/>
                </a:solidFill>
                <a:latin typeface="Courier New" panose="02070309020205020404" pitchFamily="49" charset="0"/>
              </a:rPr>
              <a:t>inode</a:t>
            </a:r>
            <a:r>
              <a:rPr lang="en-US" sz="1600" dirty="0">
                <a:solidFill>
                  <a:srgbClr val="990000"/>
                </a:solidFill>
                <a:latin typeface="Courier New" panose="02070309020205020404" pitchFamily="49" charset="0"/>
              </a:rPr>
              <a:t> device)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off_t</a:t>
            </a:r>
            <a:r>
              <a:rPr lang="en-US" sz="1600" dirty="0">
                <a:latin typeface="Courier New" panose="02070309020205020404" pitchFamily="49" charset="0"/>
              </a:rPr>
              <a:t>         </a:t>
            </a:r>
            <a:r>
              <a:rPr lang="en-US" sz="1600" dirty="0" err="1">
                <a:latin typeface="Courier New" panose="02070309020205020404" pitchFamily="49" charset="0"/>
              </a:rPr>
              <a:t>st_size</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total size, in bytes */</a:t>
            </a:r>
          </a:p>
          <a:p>
            <a:pPr>
              <a:spcBef>
                <a:spcPct val="0"/>
              </a:spcBef>
              <a:buFontTx/>
              <a:buNone/>
            </a:pPr>
            <a:r>
              <a:rPr lang="en-US" sz="1600" dirty="0">
                <a:latin typeface="Courier New" panose="02070309020205020404" pitchFamily="49" charset="0"/>
              </a:rPr>
              <a:t>    unsigned long </a:t>
            </a:r>
            <a:r>
              <a:rPr lang="en-US" sz="1600" dirty="0" err="1">
                <a:latin typeface="Courier New" panose="02070309020205020404" pitchFamily="49" charset="0"/>
              </a:rPr>
              <a:t>st_blksize</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a:t>
            </a:r>
            <a:r>
              <a:rPr lang="en-US" sz="1600" dirty="0" err="1">
                <a:solidFill>
                  <a:srgbClr val="990000"/>
                </a:solidFill>
                <a:latin typeface="Courier New" panose="02070309020205020404" pitchFamily="49" charset="0"/>
              </a:rPr>
              <a:t>blocksize</a:t>
            </a:r>
            <a:r>
              <a:rPr lang="en-US" sz="1600" dirty="0">
                <a:solidFill>
                  <a:srgbClr val="990000"/>
                </a:solidFill>
                <a:latin typeface="Courier New" panose="02070309020205020404" pitchFamily="49" charset="0"/>
              </a:rPr>
              <a:t> for </a:t>
            </a:r>
            <a:r>
              <a:rPr lang="en-US" sz="1600" dirty="0" err="1">
                <a:solidFill>
                  <a:srgbClr val="990000"/>
                </a:solidFill>
                <a:latin typeface="Courier New" panose="02070309020205020404" pitchFamily="49" charset="0"/>
              </a:rPr>
              <a:t>filesystem</a:t>
            </a:r>
            <a:r>
              <a:rPr lang="en-US" sz="1600" dirty="0">
                <a:solidFill>
                  <a:srgbClr val="990000"/>
                </a:solidFill>
                <a:latin typeface="Courier New" panose="02070309020205020404" pitchFamily="49" charset="0"/>
              </a:rPr>
              <a:t> I/O */</a:t>
            </a:r>
          </a:p>
          <a:p>
            <a:pPr>
              <a:spcBef>
                <a:spcPct val="0"/>
              </a:spcBef>
              <a:buFontTx/>
              <a:buNone/>
            </a:pPr>
            <a:r>
              <a:rPr lang="en-US" sz="1600" dirty="0">
                <a:latin typeface="Courier New" panose="02070309020205020404" pitchFamily="49" charset="0"/>
              </a:rPr>
              <a:t>    unsigned long </a:t>
            </a:r>
            <a:r>
              <a:rPr lang="en-US" sz="1600" dirty="0" err="1">
                <a:latin typeface="Courier New" panose="02070309020205020404" pitchFamily="49" charset="0"/>
              </a:rPr>
              <a:t>st_blocks</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number of blocks allocated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time_t</a:t>
            </a:r>
            <a:r>
              <a:rPr lang="en-US" sz="1600" dirty="0">
                <a:latin typeface="Courier New" panose="02070309020205020404" pitchFamily="49" charset="0"/>
              </a:rPr>
              <a:t>        </a:t>
            </a:r>
            <a:r>
              <a:rPr lang="en-US" sz="1600" dirty="0" err="1">
                <a:latin typeface="Courier New" panose="02070309020205020404" pitchFamily="49" charset="0"/>
              </a:rPr>
              <a:t>st_atime</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time of last access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time_t</a:t>
            </a:r>
            <a:r>
              <a:rPr lang="en-US" sz="1600" dirty="0">
                <a:latin typeface="Courier New" panose="02070309020205020404" pitchFamily="49" charset="0"/>
              </a:rPr>
              <a:t>        </a:t>
            </a:r>
            <a:r>
              <a:rPr lang="en-US" sz="1600" dirty="0" err="1">
                <a:latin typeface="Courier New" panose="02070309020205020404" pitchFamily="49" charset="0"/>
              </a:rPr>
              <a:t>st_mtime</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time of last modification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time_t</a:t>
            </a:r>
            <a:r>
              <a:rPr lang="en-US" sz="1600" dirty="0">
                <a:latin typeface="Courier New" panose="02070309020205020404" pitchFamily="49" charset="0"/>
              </a:rPr>
              <a:t>        </a:t>
            </a:r>
            <a:r>
              <a:rPr lang="en-US" sz="1600" dirty="0" err="1">
                <a:latin typeface="Courier New" panose="02070309020205020404" pitchFamily="49" charset="0"/>
              </a:rPr>
              <a:t>st_ctime</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time of last change */</a:t>
            </a:r>
          </a:p>
          <a:p>
            <a:pPr>
              <a:spcBef>
                <a:spcPct val="0"/>
              </a:spcBef>
              <a:buFontTx/>
              <a:buNone/>
            </a:pPr>
            <a:r>
              <a:rPr lang="en-US" sz="1600" dirty="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17" y="3089230"/>
            <a:ext cx="8975440" cy="2426447"/>
          </a:xfrm>
          <a:prstGeom prst="rect">
            <a:avLst/>
          </a:prstGeom>
        </p:spPr>
      </p:pic>
    </p:spTree>
    <p:extLst>
      <p:ext uri="{BB962C8B-B14F-4D97-AF65-F5344CB8AC3E}">
        <p14:creationId xmlns:p14="http://schemas.microsoft.com/office/powerpoint/2010/main" val="427736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33375" y="304800"/>
            <a:ext cx="7591425" cy="762000"/>
          </a:xfrm>
        </p:spPr>
        <p:txBody>
          <a:bodyPr>
            <a:normAutofit fontScale="90000"/>
          </a:bodyPr>
          <a:lstStyle/>
          <a:p>
            <a:r>
              <a:rPr lang="en-US" smtClean="0"/>
              <a:t>Example of Accessing File Metadata</a:t>
            </a:r>
          </a:p>
        </p:txBody>
      </p:sp>
      <p:sp>
        <p:nvSpPr>
          <p:cNvPr id="31747" name="Text Box 4"/>
          <p:cNvSpPr txBox="1">
            <a:spLocks noChangeArrowheads="1"/>
          </p:cNvSpPr>
          <p:nvPr/>
        </p:nvSpPr>
        <p:spPr bwMode="auto">
          <a:xfrm>
            <a:off x="636494" y="1752600"/>
            <a:ext cx="8153400" cy="4616450"/>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400">
              <a:latin typeface="Courier New" panose="02070309020205020404" pitchFamily="49" charset="0"/>
            </a:endParaRPr>
          </a:p>
          <a:p>
            <a:pPr>
              <a:spcBef>
                <a:spcPct val="0"/>
              </a:spcBef>
              <a:buFontTx/>
              <a:buNone/>
            </a:pPr>
            <a:r>
              <a:rPr lang="en-US" sz="1400">
                <a:latin typeface="Courier New" panose="02070309020205020404" pitchFamily="49" charset="0"/>
              </a:rPr>
              <a:t>int main (int argc, char **argv) </a:t>
            </a:r>
          </a:p>
          <a:p>
            <a:pPr>
              <a:spcBef>
                <a:spcPct val="0"/>
              </a:spcBef>
              <a:buFontTx/>
              <a:buNone/>
            </a:pPr>
            <a:r>
              <a:rPr lang="en-US" sz="1400">
                <a:latin typeface="Courier New" panose="02070309020205020404" pitchFamily="49" charset="0"/>
              </a:rPr>
              <a:t>{</a:t>
            </a:r>
          </a:p>
          <a:p>
            <a:pPr>
              <a:spcBef>
                <a:spcPct val="0"/>
              </a:spcBef>
              <a:buFontTx/>
              <a:buNone/>
            </a:pPr>
            <a:r>
              <a:rPr lang="en-US" sz="1400">
                <a:latin typeface="Courier New" panose="02070309020205020404" pitchFamily="49" charset="0"/>
              </a:rPr>
              <a:t>    struct stat stat;</a:t>
            </a:r>
          </a:p>
          <a:p>
            <a:pPr>
              <a:spcBef>
                <a:spcPct val="0"/>
              </a:spcBef>
              <a:buFontTx/>
              <a:buNone/>
            </a:pPr>
            <a:r>
              <a:rPr lang="en-US" sz="1400">
                <a:latin typeface="Courier New" panose="02070309020205020404" pitchFamily="49" charset="0"/>
              </a:rPr>
              <a:t>    char *type, *readok;</a:t>
            </a:r>
          </a:p>
          <a:p>
            <a:pPr>
              <a:spcBef>
                <a:spcPct val="0"/>
              </a:spcBef>
              <a:buFontTx/>
              <a:buNone/>
            </a:pPr>
            <a:r>
              <a:rPr lang="en-US" sz="1400">
                <a:latin typeface="Courier New" panose="02070309020205020404" pitchFamily="49" charset="0"/>
              </a:rPr>
              <a:t>    </a:t>
            </a:r>
          </a:p>
          <a:p>
            <a:pPr>
              <a:spcBef>
                <a:spcPct val="0"/>
              </a:spcBef>
              <a:buFontTx/>
              <a:buNone/>
            </a:pPr>
            <a:r>
              <a:rPr lang="en-US" sz="1400">
                <a:latin typeface="Courier New" panose="02070309020205020404" pitchFamily="49" charset="0"/>
              </a:rPr>
              <a:t>    Stat(argv[1], &amp;stat);</a:t>
            </a:r>
          </a:p>
          <a:p>
            <a:pPr>
              <a:spcBef>
                <a:spcPct val="0"/>
              </a:spcBef>
              <a:buFontTx/>
              <a:buNone/>
            </a:pPr>
            <a:r>
              <a:rPr lang="en-US" sz="1400">
                <a:latin typeface="Courier New" panose="02070309020205020404" pitchFamily="49" charset="0"/>
              </a:rPr>
              <a:t>    if (S_ISREG(stat.st_mode))</a:t>
            </a:r>
          </a:p>
          <a:p>
            <a:pPr>
              <a:spcBef>
                <a:spcPct val="0"/>
              </a:spcBef>
              <a:buFontTx/>
              <a:buNone/>
            </a:pPr>
            <a:r>
              <a:rPr lang="en-US" sz="1400">
                <a:latin typeface="Courier New" panose="02070309020205020404" pitchFamily="49" charset="0"/>
              </a:rPr>
              <a:t>	type = "regular";</a:t>
            </a:r>
          </a:p>
          <a:p>
            <a:pPr>
              <a:spcBef>
                <a:spcPct val="0"/>
              </a:spcBef>
              <a:buFontTx/>
              <a:buNone/>
            </a:pPr>
            <a:r>
              <a:rPr lang="en-US" sz="1400">
                <a:latin typeface="Courier New" panose="02070309020205020404" pitchFamily="49" charset="0"/>
              </a:rPr>
              <a:t>    else if (S_ISDIR(stat.st_mode))</a:t>
            </a:r>
          </a:p>
          <a:p>
            <a:pPr>
              <a:spcBef>
                <a:spcPct val="0"/>
              </a:spcBef>
              <a:buFontTx/>
              <a:buNone/>
            </a:pPr>
            <a:r>
              <a:rPr lang="en-US" sz="1400">
                <a:latin typeface="Courier New" panose="02070309020205020404" pitchFamily="49" charset="0"/>
              </a:rPr>
              <a:t>	type = "directory";</a:t>
            </a:r>
          </a:p>
          <a:p>
            <a:pPr>
              <a:spcBef>
                <a:spcPct val="0"/>
              </a:spcBef>
              <a:buFontTx/>
              <a:buNone/>
            </a:pPr>
            <a:r>
              <a:rPr lang="en-US" sz="1400">
                <a:latin typeface="Courier New" panose="02070309020205020404" pitchFamily="49" charset="0"/>
              </a:rPr>
              <a:t>    else </a:t>
            </a:r>
          </a:p>
          <a:p>
            <a:pPr>
              <a:spcBef>
                <a:spcPct val="0"/>
              </a:spcBef>
              <a:buFontTx/>
              <a:buNone/>
            </a:pPr>
            <a:r>
              <a:rPr lang="en-US" sz="1400">
                <a:latin typeface="Courier New" panose="02070309020205020404" pitchFamily="49" charset="0"/>
              </a:rPr>
              <a:t>	type = "other";</a:t>
            </a:r>
          </a:p>
          <a:p>
            <a:pPr>
              <a:spcBef>
                <a:spcPct val="0"/>
              </a:spcBef>
              <a:buFontTx/>
              <a:buNone/>
            </a:pPr>
            <a:r>
              <a:rPr lang="en-US" sz="1400">
                <a:latin typeface="Courier New" panose="02070309020205020404" pitchFamily="49" charset="0"/>
              </a:rPr>
              <a:t>    if ((stat.st_mode &amp; S_IRUSR)) </a:t>
            </a:r>
            <a:r>
              <a:rPr lang="en-US" sz="1400">
                <a:solidFill>
                  <a:srgbClr val="990000"/>
                </a:solidFill>
                <a:latin typeface="Courier New" panose="02070309020205020404" pitchFamily="49" charset="0"/>
              </a:rPr>
              <a:t>/* OK to read?*/</a:t>
            </a:r>
          </a:p>
          <a:p>
            <a:pPr>
              <a:spcBef>
                <a:spcPct val="0"/>
              </a:spcBef>
              <a:buFontTx/>
              <a:buNone/>
            </a:pPr>
            <a:r>
              <a:rPr lang="en-US" sz="1400">
                <a:latin typeface="Courier New" panose="02070309020205020404" pitchFamily="49" charset="0"/>
              </a:rPr>
              <a:t>	readok = "yes";</a:t>
            </a:r>
          </a:p>
          <a:p>
            <a:pPr>
              <a:spcBef>
                <a:spcPct val="0"/>
              </a:spcBef>
              <a:buFontTx/>
              <a:buNone/>
            </a:pPr>
            <a:r>
              <a:rPr lang="en-US" sz="1400">
                <a:latin typeface="Courier New" panose="02070309020205020404" pitchFamily="49" charset="0"/>
              </a:rPr>
              <a:t>    else</a:t>
            </a:r>
          </a:p>
          <a:p>
            <a:pPr>
              <a:spcBef>
                <a:spcPct val="0"/>
              </a:spcBef>
              <a:buFontTx/>
              <a:buNone/>
            </a:pPr>
            <a:r>
              <a:rPr lang="en-US" sz="1400">
                <a:latin typeface="Courier New" panose="02070309020205020404" pitchFamily="49" charset="0"/>
              </a:rPr>
              <a:t>	readok = "no";</a:t>
            </a:r>
          </a:p>
          <a:p>
            <a:pPr>
              <a:spcBef>
                <a:spcPct val="0"/>
              </a:spcBef>
              <a:buFontTx/>
              <a:buNone/>
            </a:pPr>
            <a:endParaRPr lang="en-US" sz="1400">
              <a:latin typeface="Courier New" panose="02070309020205020404" pitchFamily="49" charset="0"/>
            </a:endParaRPr>
          </a:p>
          <a:p>
            <a:pPr>
              <a:spcBef>
                <a:spcPct val="0"/>
              </a:spcBef>
              <a:buFontTx/>
              <a:buNone/>
            </a:pPr>
            <a:r>
              <a:rPr lang="en-US" sz="1400">
                <a:latin typeface="Courier New" panose="02070309020205020404" pitchFamily="49" charset="0"/>
              </a:rPr>
              <a:t>    printf("type: %s, read: %s\n", type, readok);</a:t>
            </a:r>
          </a:p>
          <a:p>
            <a:pPr>
              <a:spcBef>
                <a:spcPct val="0"/>
              </a:spcBef>
              <a:buFontTx/>
              <a:buNone/>
            </a:pPr>
            <a:r>
              <a:rPr lang="en-US" sz="1400">
                <a:latin typeface="Courier New" panose="02070309020205020404" pitchFamily="49" charset="0"/>
              </a:rPr>
              <a:t>    exit(0);</a:t>
            </a:r>
          </a:p>
          <a:p>
            <a:pPr>
              <a:spcBef>
                <a:spcPct val="0"/>
              </a:spcBef>
              <a:buFontTx/>
              <a:buNone/>
            </a:pPr>
            <a:r>
              <a:rPr lang="en-US" sz="1400">
                <a:latin typeface="Courier New" panose="02070309020205020404" pitchFamily="49" charset="0"/>
              </a:rPr>
              <a:t>}</a:t>
            </a:r>
          </a:p>
        </p:txBody>
      </p:sp>
      <p:sp>
        <p:nvSpPr>
          <p:cNvPr id="663557" name="Text Box 5"/>
          <p:cNvSpPr txBox="1">
            <a:spLocks noChangeArrowheads="1"/>
          </p:cNvSpPr>
          <p:nvPr/>
        </p:nvSpPr>
        <p:spPr bwMode="auto">
          <a:xfrm>
            <a:off x="5154706" y="1730188"/>
            <a:ext cx="3657600" cy="3693319"/>
          </a:xfrm>
          <a:prstGeom prst="rect">
            <a:avLst/>
          </a:prstGeom>
          <a:solidFill>
            <a:schemeClr val="bg1">
              <a:lumMod val="85000"/>
            </a:schemeClr>
          </a:solidFill>
          <a:ln w="12700">
            <a:noFill/>
            <a:miter lim="800000"/>
            <a:headEnd/>
            <a:tailEnd type="none" w="sm" len="sm"/>
          </a:ln>
          <a:effectLst/>
        </p:spPr>
        <p:txBody>
          <a:bodyPr wrap="square" lIns="45720" rIns="45720">
            <a:spAutoFit/>
          </a:bodyPr>
          <a:lstStyle/>
          <a:p>
            <a:pPr>
              <a:defRPr/>
            </a:pPr>
            <a:r>
              <a:rPr lang="en-US" dirty="0" err="1">
                <a:latin typeface="Courier New" pitchFamily="49" charset="0"/>
              </a:rPr>
              <a:t>unix</a:t>
            </a:r>
            <a:r>
              <a:rPr lang="en-US" dirty="0">
                <a:latin typeface="Courier New" pitchFamily="49" charset="0"/>
              </a:rPr>
              <a:t>&gt; ./</a:t>
            </a:r>
            <a:r>
              <a:rPr lang="en-US" dirty="0" err="1">
                <a:latin typeface="Courier New" pitchFamily="49" charset="0"/>
              </a:rPr>
              <a:t>statcheck</a:t>
            </a:r>
            <a:r>
              <a:rPr lang="en-US" dirty="0">
                <a:latin typeface="Courier New" pitchFamily="49" charset="0"/>
              </a:rPr>
              <a:t> </a:t>
            </a:r>
            <a:r>
              <a:rPr lang="en-US" dirty="0" err="1">
                <a:latin typeface="Courier New" pitchFamily="49" charset="0"/>
              </a:rPr>
              <a:t>statcheck.c</a:t>
            </a:r>
            <a:endParaRPr lang="en-US" dirty="0">
              <a:latin typeface="Courier New" pitchFamily="49" charset="0"/>
            </a:endParaRPr>
          </a:p>
          <a:p>
            <a:pPr>
              <a:defRPr/>
            </a:pPr>
            <a:r>
              <a:rPr lang="en-US" dirty="0">
                <a:latin typeface="Courier New" pitchFamily="49" charset="0"/>
              </a:rPr>
              <a:t>type: regular, read: yes</a:t>
            </a:r>
          </a:p>
          <a:p>
            <a:pPr>
              <a:defRPr/>
            </a:pPr>
            <a:r>
              <a:rPr lang="en-US" dirty="0" err="1">
                <a:latin typeface="Courier New" pitchFamily="49" charset="0"/>
              </a:rPr>
              <a:t>unix</a:t>
            </a:r>
            <a:r>
              <a:rPr lang="en-US" dirty="0">
                <a:latin typeface="Courier New" pitchFamily="49" charset="0"/>
              </a:rPr>
              <a:t>&gt; </a:t>
            </a:r>
            <a:r>
              <a:rPr lang="en-US" dirty="0" err="1">
                <a:latin typeface="Courier New" pitchFamily="49" charset="0"/>
              </a:rPr>
              <a:t>chmod</a:t>
            </a:r>
            <a:r>
              <a:rPr lang="en-US" dirty="0">
                <a:latin typeface="Courier New" pitchFamily="49" charset="0"/>
              </a:rPr>
              <a:t> 000 </a:t>
            </a:r>
            <a:r>
              <a:rPr lang="en-US" dirty="0" err="1">
                <a:latin typeface="Courier New" pitchFamily="49" charset="0"/>
              </a:rPr>
              <a:t>statcheck.c</a:t>
            </a:r>
            <a:endParaRPr lang="en-US" dirty="0">
              <a:latin typeface="Courier New" pitchFamily="49" charset="0"/>
            </a:endParaRPr>
          </a:p>
          <a:p>
            <a:pPr>
              <a:defRPr/>
            </a:pPr>
            <a:r>
              <a:rPr lang="en-US" dirty="0" err="1">
                <a:latin typeface="Courier New" pitchFamily="49" charset="0"/>
              </a:rPr>
              <a:t>unix</a:t>
            </a:r>
            <a:r>
              <a:rPr lang="en-US" dirty="0">
                <a:latin typeface="Courier New" pitchFamily="49" charset="0"/>
              </a:rPr>
              <a:t>&gt; ./</a:t>
            </a:r>
            <a:r>
              <a:rPr lang="en-US" dirty="0" err="1">
                <a:latin typeface="Courier New" pitchFamily="49" charset="0"/>
              </a:rPr>
              <a:t>statcheck</a:t>
            </a:r>
            <a:r>
              <a:rPr lang="en-US" dirty="0">
                <a:latin typeface="Courier New" pitchFamily="49" charset="0"/>
              </a:rPr>
              <a:t> </a:t>
            </a:r>
            <a:r>
              <a:rPr lang="en-US" dirty="0" err="1">
                <a:latin typeface="Courier New" pitchFamily="49" charset="0"/>
              </a:rPr>
              <a:t>statcheck.c</a:t>
            </a:r>
            <a:endParaRPr lang="en-US" dirty="0">
              <a:latin typeface="Courier New" pitchFamily="49" charset="0"/>
            </a:endParaRPr>
          </a:p>
          <a:p>
            <a:pPr>
              <a:defRPr/>
            </a:pPr>
            <a:r>
              <a:rPr lang="en-US" dirty="0">
                <a:latin typeface="Courier New" pitchFamily="49" charset="0"/>
              </a:rPr>
              <a:t>type: regular, read: no</a:t>
            </a:r>
          </a:p>
          <a:p>
            <a:pPr>
              <a:defRPr/>
            </a:pPr>
            <a:r>
              <a:rPr lang="en-US" dirty="0" err="1">
                <a:latin typeface="Courier New" pitchFamily="49" charset="0"/>
              </a:rPr>
              <a:t>unix</a:t>
            </a:r>
            <a:r>
              <a:rPr lang="en-US" dirty="0">
                <a:latin typeface="Courier New" pitchFamily="49" charset="0"/>
              </a:rPr>
              <a:t>&gt; ./</a:t>
            </a:r>
            <a:r>
              <a:rPr lang="en-US" dirty="0" err="1">
                <a:latin typeface="Courier New" pitchFamily="49" charset="0"/>
              </a:rPr>
              <a:t>statcheck</a:t>
            </a:r>
            <a:r>
              <a:rPr lang="en-US" dirty="0">
                <a:latin typeface="Courier New" pitchFamily="49" charset="0"/>
              </a:rPr>
              <a:t> ..</a:t>
            </a:r>
          </a:p>
          <a:p>
            <a:pPr>
              <a:defRPr/>
            </a:pPr>
            <a:r>
              <a:rPr lang="en-US" dirty="0">
                <a:latin typeface="Courier New" pitchFamily="49" charset="0"/>
              </a:rPr>
              <a:t>type: directory, read: yes</a:t>
            </a:r>
          </a:p>
          <a:p>
            <a:pPr>
              <a:defRPr/>
            </a:pPr>
            <a:r>
              <a:rPr lang="en-US" dirty="0" err="1">
                <a:latin typeface="Courier New" pitchFamily="49" charset="0"/>
              </a:rPr>
              <a:t>unix</a:t>
            </a:r>
            <a:r>
              <a:rPr lang="en-US" dirty="0">
                <a:latin typeface="Courier New" pitchFamily="49" charset="0"/>
              </a:rPr>
              <a:t>&gt; ./</a:t>
            </a:r>
            <a:r>
              <a:rPr lang="en-US" dirty="0" err="1">
                <a:latin typeface="Courier New" pitchFamily="49" charset="0"/>
              </a:rPr>
              <a:t>statcheck</a:t>
            </a:r>
            <a:r>
              <a:rPr lang="en-US" dirty="0">
                <a:latin typeface="Courier New" pitchFamily="49" charset="0"/>
              </a:rPr>
              <a:t> /dev/</a:t>
            </a:r>
            <a:r>
              <a:rPr lang="en-US" dirty="0" err="1">
                <a:latin typeface="Courier New" pitchFamily="49" charset="0"/>
              </a:rPr>
              <a:t>kmem</a:t>
            </a:r>
            <a:endParaRPr lang="en-US" dirty="0">
              <a:latin typeface="Courier New" pitchFamily="49" charset="0"/>
            </a:endParaRPr>
          </a:p>
          <a:p>
            <a:pPr>
              <a:defRPr/>
            </a:pPr>
            <a:r>
              <a:rPr lang="en-US" dirty="0">
                <a:latin typeface="Courier New" pitchFamily="49" charset="0"/>
              </a:rPr>
              <a:t>type: other, read: yes</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4281348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IO</a:t>
            </a:r>
            <a:r>
              <a:rPr lang="en-US" dirty="0" smtClean="0"/>
              <a:t>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a:t>How do we communicate with IO Devices? </a:t>
            </a: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3962"/>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rved Left Arrow 5"/>
          <p:cNvSpPr>
            <a:spLocks noChangeArrowheads="1"/>
          </p:cNvSpPr>
          <p:nvPr/>
        </p:nvSpPr>
        <p:spPr bwMode="auto">
          <a:xfrm>
            <a:off x="7239000" y="32004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7" name="Curved Down Arrow 6"/>
          <p:cNvSpPr>
            <a:spLocks noChangeArrowheads="1"/>
          </p:cNvSpPr>
          <p:nvPr/>
        </p:nvSpPr>
        <p:spPr bwMode="auto">
          <a:xfrm rot="-5400000">
            <a:off x="6248400" y="3259137"/>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8" name="TextBox 7"/>
          <p:cNvSpPr txBox="1">
            <a:spLocks noChangeArrowheads="1"/>
          </p:cNvSpPr>
          <p:nvPr/>
        </p:nvSpPr>
        <p:spPr bwMode="auto">
          <a:xfrm>
            <a:off x="2692400" y="2611437"/>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5651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n 9"/>
          <p:cNvSpPr>
            <a:spLocks noChangeArrowheads="1"/>
          </p:cNvSpPr>
          <p:nvPr/>
        </p:nvSpPr>
        <p:spPr bwMode="auto">
          <a:xfrm>
            <a:off x="1382713" y="6030912"/>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5762625"/>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5943600"/>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a:grpSpLocks/>
          </p:cNvGrpSpPr>
          <p:nvPr/>
        </p:nvGrpSpPr>
        <p:grpSpPr bwMode="auto">
          <a:xfrm>
            <a:off x="2100263" y="4800600"/>
            <a:ext cx="4532312" cy="654050"/>
            <a:chOff x="1697636" y="2967682"/>
            <a:chExt cx="5286946" cy="1099505"/>
          </a:xfrm>
        </p:grpSpPr>
        <p:cxnSp>
          <p:nvCxnSpPr>
            <p:cNvPr id="14" name="Straight Arrow Connector 14"/>
            <p:cNvCxnSpPr>
              <a:cxnSpLocks noChangeShapeType="1"/>
              <a:stCxn id="15"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p:spPr>
        </p:cxnSp>
        <p:sp>
          <p:nvSpPr>
            <p:cNvPr id="15" name="Rounded Rectangle 14"/>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6"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grpSp>
      <p:pic>
        <p:nvPicPr>
          <p:cNvPr id="17"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5832475"/>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Up-Down Arrow 17"/>
          <p:cNvSpPr>
            <a:spLocks noChangeArrowheads="1"/>
          </p:cNvSpPr>
          <p:nvPr/>
        </p:nvSpPr>
        <p:spPr bwMode="auto">
          <a:xfrm>
            <a:off x="1687513" y="5562600"/>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9" name="Up Arrow 18"/>
          <p:cNvSpPr>
            <a:spLocks noChangeArrowheads="1"/>
          </p:cNvSpPr>
          <p:nvPr/>
        </p:nvSpPr>
        <p:spPr bwMode="auto">
          <a:xfrm>
            <a:off x="3124200" y="5562600"/>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0" name="TextBox 19"/>
          <p:cNvSpPr txBox="1">
            <a:spLocks noChangeArrowheads="1"/>
          </p:cNvSpPr>
          <p:nvPr/>
        </p:nvSpPr>
        <p:spPr bwMode="auto">
          <a:xfrm>
            <a:off x="2024063" y="223202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1" name="TextBox 20"/>
          <p:cNvSpPr txBox="1">
            <a:spLocks noChangeArrowheads="1"/>
          </p:cNvSpPr>
          <p:nvPr/>
        </p:nvSpPr>
        <p:spPr bwMode="auto">
          <a:xfrm>
            <a:off x="3189288" y="2208212"/>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2" name="TextBox 21"/>
          <p:cNvSpPr txBox="1">
            <a:spLocks noChangeArrowheads="1"/>
          </p:cNvSpPr>
          <p:nvPr/>
        </p:nvSpPr>
        <p:spPr bwMode="auto">
          <a:xfrm>
            <a:off x="4586288" y="2224087"/>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3" name="TextBox 22"/>
          <p:cNvSpPr txBox="1">
            <a:spLocks noChangeArrowheads="1"/>
          </p:cNvSpPr>
          <p:nvPr/>
        </p:nvSpPr>
        <p:spPr bwMode="auto">
          <a:xfrm>
            <a:off x="5943600" y="222567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4" name="TextBox 23"/>
          <p:cNvSpPr txBox="1">
            <a:spLocks noChangeArrowheads="1"/>
          </p:cNvSpPr>
          <p:nvPr/>
        </p:nvSpPr>
        <p:spPr bwMode="auto">
          <a:xfrm>
            <a:off x="5702300" y="3178175"/>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5" name="TextBox 24"/>
          <p:cNvSpPr txBox="1">
            <a:spLocks noChangeArrowheads="1"/>
          </p:cNvSpPr>
          <p:nvPr/>
        </p:nvSpPr>
        <p:spPr bwMode="auto">
          <a:xfrm>
            <a:off x="7540625" y="3125787"/>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26" name="Up Arrow 25"/>
          <p:cNvSpPr>
            <a:spLocks noChangeArrowheads="1"/>
          </p:cNvSpPr>
          <p:nvPr/>
        </p:nvSpPr>
        <p:spPr bwMode="auto">
          <a:xfrm>
            <a:off x="4721225" y="5635625"/>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7" name="Up-Down Arrow 26"/>
          <p:cNvSpPr>
            <a:spLocks noChangeArrowheads="1"/>
          </p:cNvSpPr>
          <p:nvPr/>
        </p:nvSpPr>
        <p:spPr bwMode="auto">
          <a:xfrm>
            <a:off x="5708650" y="5610225"/>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8" name="Down Arrow 27"/>
          <p:cNvSpPr>
            <a:spLocks noChangeArrowheads="1"/>
          </p:cNvSpPr>
          <p:nvPr/>
        </p:nvSpPr>
        <p:spPr bwMode="auto">
          <a:xfrm>
            <a:off x="6910388" y="5470525"/>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TextBox 28"/>
          <p:cNvSpPr txBox="1">
            <a:spLocks noChangeArrowheads="1"/>
          </p:cNvSpPr>
          <p:nvPr/>
        </p:nvSpPr>
        <p:spPr bwMode="auto">
          <a:xfrm>
            <a:off x="661988" y="5654675"/>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Bock I/O</a:t>
            </a:r>
          </a:p>
        </p:txBody>
      </p:sp>
      <p:sp>
        <p:nvSpPr>
          <p:cNvPr id="30" name="TextBox 29"/>
          <p:cNvSpPr txBox="1">
            <a:spLocks noChangeArrowheads="1"/>
          </p:cNvSpPr>
          <p:nvPr/>
        </p:nvSpPr>
        <p:spPr bwMode="auto">
          <a:xfrm>
            <a:off x="3352800" y="554990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INT</a:t>
            </a:r>
          </a:p>
        </p:txBody>
      </p:sp>
      <p:sp>
        <p:nvSpPr>
          <p:cNvPr id="31" name="TextBox 30"/>
          <p:cNvSpPr txBox="1">
            <a:spLocks noChangeArrowheads="1"/>
          </p:cNvSpPr>
          <p:nvPr/>
        </p:nvSpPr>
        <p:spPr bwMode="auto">
          <a:xfrm>
            <a:off x="7062788" y="5453062"/>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2" name="Curved Left Arrow 31"/>
          <p:cNvSpPr>
            <a:spLocks noChangeArrowheads="1"/>
          </p:cNvSpPr>
          <p:nvPr/>
        </p:nvSpPr>
        <p:spPr bwMode="auto">
          <a:xfrm>
            <a:off x="7202488" y="4202112"/>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3" name="TextBox 32"/>
          <p:cNvSpPr txBox="1">
            <a:spLocks noChangeArrowheads="1"/>
          </p:cNvSpPr>
          <p:nvPr/>
        </p:nvSpPr>
        <p:spPr bwMode="auto">
          <a:xfrm>
            <a:off x="7485063" y="4268787"/>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Privileged </a:t>
            </a:r>
          </a:p>
          <a:p>
            <a:r>
              <a:rPr lang="en-US"/>
              <a:t>Operations</a:t>
            </a:r>
          </a:p>
        </p:txBody>
      </p:sp>
      <p:sp>
        <p:nvSpPr>
          <p:cNvPr id="34" name="Curved Down Arrow 33"/>
          <p:cNvSpPr>
            <a:spLocks noChangeArrowheads="1"/>
          </p:cNvSpPr>
          <p:nvPr/>
        </p:nvSpPr>
        <p:spPr bwMode="auto">
          <a:xfrm rot="-5400000">
            <a:off x="6369050" y="4297362"/>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2024063" y="221535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6" name="TextBox 35"/>
          <p:cNvSpPr txBox="1">
            <a:spLocks noChangeArrowheads="1"/>
          </p:cNvSpPr>
          <p:nvPr/>
        </p:nvSpPr>
        <p:spPr bwMode="auto">
          <a:xfrm>
            <a:off x="3189288" y="2191544"/>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7" name="TextBox 36"/>
          <p:cNvSpPr txBox="1">
            <a:spLocks noChangeArrowheads="1"/>
          </p:cNvSpPr>
          <p:nvPr/>
        </p:nvSpPr>
        <p:spPr bwMode="auto">
          <a:xfrm>
            <a:off x="4586288" y="2207419"/>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38" name="TextBox 37"/>
          <p:cNvSpPr txBox="1">
            <a:spLocks noChangeArrowheads="1"/>
          </p:cNvSpPr>
          <p:nvPr/>
        </p:nvSpPr>
        <p:spPr bwMode="auto">
          <a:xfrm>
            <a:off x="5943600" y="220900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39" name="Oval 38"/>
          <p:cNvSpPr/>
          <p:nvPr/>
        </p:nvSpPr>
        <p:spPr>
          <a:xfrm>
            <a:off x="399256" y="5218905"/>
            <a:ext cx="8915400" cy="1000125"/>
          </a:xfrm>
          <a:prstGeom prst="ellipse">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35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57188" y="304800"/>
            <a:ext cx="7591425" cy="762000"/>
          </a:xfrm>
        </p:spPr>
        <p:txBody>
          <a:bodyPr/>
          <a:lstStyle/>
          <a:p>
            <a:r>
              <a:rPr lang="en-US" smtClean="0"/>
              <a:t>Accessing Directories</a:t>
            </a:r>
          </a:p>
        </p:txBody>
      </p:sp>
      <p:sp>
        <p:nvSpPr>
          <p:cNvPr id="33795" name="Rectangle 3"/>
          <p:cNvSpPr>
            <a:spLocks noGrp="1" noChangeArrowheads="1"/>
          </p:cNvSpPr>
          <p:nvPr>
            <p:ph type="body" idx="1"/>
          </p:nvPr>
        </p:nvSpPr>
        <p:spPr>
          <a:xfrm>
            <a:off x="228600" y="1480930"/>
            <a:ext cx="8566150" cy="1447800"/>
          </a:xfrm>
        </p:spPr>
        <p:txBody>
          <a:bodyPr>
            <a:normAutofit lnSpcReduction="10000"/>
          </a:bodyPr>
          <a:lstStyle/>
          <a:p>
            <a:r>
              <a:rPr lang="en-US" sz="2000" dirty="0" smtClean="0"/>
              <a:t>Reading Directory Entries</a:t>
            </a:r>
          </a:p>
          <a:p>
            <a:pPr lvl="1"/>
            <a:r>
              <a:rPr lang="en-US" sz="2000" b="1" dirty="0" err="1" smtClean="0">
                <a:latin typeface="Courier New" panose="02070309020205020404" pitchFamily="49" charset="0"/>
                <a:cs typeface="Courier New" panose="02070309020205020404" pitchFamily="49" charset="0"/>
              </a:rPr>
              <a:t>dirent</a:t>
            </a:r>
            <a:r>
              <a:rPr lang="en-US" sz="2000" dirty="0" smtClean="0"/>
              <a:t> structure contains information about a directory entry</a:t>
            </a:r>
          </a:p>
          <a:p>
            <a:pPr lvl="1"/>
            <a:r>
              <a:rPr lang="en-US" sz="2000" dirty="0" smtClean="0"/>
              <a:t>DIR structure contains information about directory while stepping through its entries</a:t>
            </a:r>
          </a:p>
        </p:txBody>
      </p:sp>
      <p:sp>
        <p:nvSpPr>
          <p:cNvPr id="33796" name="Text Box 4"/>
          <p:cNvSpPr txBox="1">
            <a:spLocks noChangeArrowheads="1"/>
          </p:cNvSpPr>
          <p:nvPr/>
        </p:nvSpPr>
        <p:spPr bwMode="auto">
          <a:xfrm>
            <a:off x="2590800" y="2667000"/>
            <a:ext cx="5638800" cy="3785652"/>
          </a:xfrm>
          <a:prstGeom prst="rect">
            <a:avLst/>
          </a:prstGeom>
          <a:solidFill>
            <a:srgbClr val="F6F5BD"/>
          </a:solidFill>
          <a:ln w="12700">
            <a:solidFill>
              <a:schemeClr val="tx2"/>
            </a:solidFill>
            <a:miter lim="800000"/>
            <a:headEnd/>
            <a:tailEnd type="none" w="sm" len="sm"/>
          </a:ln>
        </p:spPr>
        <p:txBody>
          <a:bodyPr wrap="squar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#include &lt;sys/</a:t>
            </a:r>
            <a:r>
              <a:rPr lang="en-US" sz="1600" dirty="0" err="1">
                <a:latin typeface="Courier New" panose="02070309020205020404" pitchFamily="49" charset="0"/>
              </a:rPr>
              <a:t>types.h</a:t>
            </a:r>
            <a:r>
              <a:rPr lang="en-US" sz="1600" dirty="0">
                <a:latin typeface="Courier New" panose="02070309020205020404" pitchFamily="49" charset="0"/>
              </a:rPr>
              <a:t>&gt;</a:t>
            </a:r>
          </a:p>
          <a:p>
            <a:pPr>
              <a:spcBef>
                <a:spcPct val="0"/>
              </a:spcBef>
              <a:buFontTx/>
              <a:buNone/>
            </a:pPr>
            <a:r>
              <a:rPr lang="en-US" sz="1600" dirty="0">
                <a:latin typeface="Courier New" panose="02070309020205020404" pitchFamily="49" charset="0"/>
              </a:rPr>
              <a:t>#include &lt;</a:t>
            </a:r>
            <a:r>
              <a:rPr lang="en-US" sz="1600" dirty="0" err="1">
                <a:latin typeface="Courier New" panose="02070309020205020404" pitchFamily="49" charset="0"/>
              </a:rPr>
              <a:t>dirent.h</a:t>
            </a:r>
            <a:r>
              <a:rPr lang="en-US" sz="1600" dirty="0" smtClean="0">
                <a:latin typeface="Courier New" panose="02070309020205020404" pitchFamily="49" charset="0"/>
              </a:rPr>
              <a:t>&gt;</a:t>
            </a:r>
            <a:endParaRPr lang="en-US" sz="1600" dirty="0">
              <a:latin typeface="Courier New" panose="02070309020205020404" pitchFamily="49" charset="0"/>
            </a:endParaRPr>
          </a:p>
          <a:p>
            <a:pPr>
              <a:spcBef>
                <a:spcPct val="0"/>
              </a:spcBef>
              <a:buFontTx/>
              <a:buNone/>
            </a:pPr>
            <a:r>
              <a:rPr lang="en-US" sz="1600" dirty="0">
                <a:latin typeface="Courier New" panose="02070309020205020404" pitchFamily="49" charset="0"/>
              </a:rPr>
              <a:t>{</a:t>
            </a:r>
          </a:p>
          <a:p>
            <a:pPr>
              <a:spcBef>
                <a:spcPct val="0"/>
              </a:spcBef>
              <a:buFontTx/>
              <a:buNone/>
            </a:pPr>
            <a:r>
              <a:rPr lang="en-US" sz="1600" dirty="0">
                <a:latin typeface="Courier New" panose="02070309020205020404" pitchFamily="49" charset="0"/>
              </a:rPr>
              <a:t>  DIR *directory;</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struct</a:t>
            </a:r>
            <a:r>
              <a:rPr lang="en-US" sz="1600" dirty="0">
                <a:latin typeface="Courier New" panose="02070309020205020404" pitchFamily="49" charset="0"/>
              </a:rPr>
              <a:t> </a:t>
            </a:r>
            <a:r>
              <a:rPr lang="en-US" sz="1600" dirty="0" err="1">
                <a:latin typeface="Courier New" panose="02070309020205020404" pitchFamily="49" charset="0"/>
              </a:rPr>
              <a:t>dirent</a:t>
            </a:r>
            <a:r>
              <a:rPr lang="en-US" sz="1600" dirty="0">
                <a:latin typeface="Courier New" panose="02070309020205020404" pitchFamily="49" charset="0"/>
              </a:rPr>
              <a:t> *de;</a:t>
            </a:r>
          </a:p>
          <a:p>
            <a:pPr>
              <a:spcBef>
                <a:spcPct val="0"/>
              </a:spcBef>
              <a:buFontTx/>
              <a:buNone/>
            </a:pPr>
            <a:r>
              <a:rPr lang="en-US" sz="1600" dirty="0">
                <a:latin typeface="Courier New" panose="02070309020205020404" pitchFamily="49" charset="0"/>
              </a:rPr>
              <a:t>  ...</a:t>
            </a:r>
          </a:p>
          <a:p>
            <a:pPr>
              <a:spcBef>
                <a:spcPct val="0"/>
              </a:spcBef>
              <a:buFontTx/>
              <a:buNone/>
            </a:pPr>
            <a:r>
              <a:rPr lang="en-US" sz="1600" dirty="0">
                <a:latin typeface="Courier New" panose="02070309020205020404" pitchFamily="49" charset="0"/>
              </a:rPr>
              <a:t>  if (!(directory = </a:t>
            </a:r>
            <a:r>
              <a:rPr lang="en-US" sz="1600" dirty="0" err="1">
                <a:latin typeface="Courier New" panose="02070309020205020404" pitchFamily="49" charset="0"/>
              </a:rPr>
              <a:t>opendir</a:t>
            </a:r>
            <a:r>
              <a:rPr lang="en-US" sz="1600" dirty="0">
                <a:latin typeface="Courier New" panose="02070309020205020404" pitchFamily="49" charset="0"/>
              </a:rPr>
              <a:t>(</a:t>
            </a:r>
            <a:r>
              <a:rPr lang="en-US" sz="1600" dirty="0" err="1">
                <a:latin typeface="Courier New" panose="02070309020205020404" pitchFamily="49" charset="0"/>
              </a:rPr>
              <a:t>dir_name</a:t>
            </a:r>
            <a:r>
              <a:rPr lang="en-US" sz="1600" dirty="0">
                <a:latin typeface="Courier New" panose="02070309020205020404" pitchFamily="49" charset="0"/>
              </a:rPr>
              <a:t>)))</a:t>
            </a:r>
          </a:p>
          <a:p>
            <a:pPr>
              <a:spcBef>
                <a:spcPct val="0"/>
              </a:spcBef>
              <a:buFontTx/>
              <a:buNone/>
            </a:pPr>
            <a:r>
              <a:rPr lang="en-US" sz="1600" dirty="0">
                <a:latin typeface="Courier New" panose="02070309020205020404" pitchFamily="49" charset="0"/>
              </a:rPr>
              <a:t>      error("Failed to open directory");</a:t>
            </a:r>
          </a:p>
          <a:p>
            <a:pPr>
              <a:spcBef>
                <a:spcPct val="0"/>
              </a:spcBef>
              <a:buFontTx/>
              <a:buNone/>
            </a:pPr>
            <a:r>
              <a:rPr lang="en-US" sz="1600" dirty="0">
                <a:latin typeface="Courier New" panose="02070309020205020404" pitchFamily="49" charset="0"/>
              </a:rPr>
              <a:t>  ...</a:t>
            </a:r>
          </a:p>
          <a:p>
            <a:pPr>
              <a:spcBef>
                <a:spcPct val="0"/>
              </a:spcBef>
              <a:buFontTx/>
              <a:buNone/>
            </a:pPr>
            <a:r>
              <a:rPr lang="en-US" sz="1600" dirty="0">
                <a:latin typeface="Courier New" panose="02070309020205020404" pitchFamily="49" charset="0"/>
              </a:rPr>
              <a:t>  while (0 != (de = </a:t>
            </a:r>
            <a:r>
              <a:rPr lang="en-US" sz="1600" dirty="0" err="1">
                <a:latin typeface="Courier New" panose="02070309020205020404" pitchFamily="49" charset="0"/>
              </a:rPr>
              <a:t>readdir</a:t>
            </a:r>
            <a:r>
              <a:rPr lang="en-US" sz="1600" dirty="0">
                <a:latin typeface="Courier New" panose="02070309020205020404" pitchFamily="49" charset="0"/>
              </a:rPr>
              <a:t>(directory)))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("Found file: %s\n", de-&gt;</a:t>
            </a:r>
            <a:r>
              <a:rPr lang="en-US" sz="1600" dirty="0" err="1">
                <a:latin typeface="Courier New" panose="02070309020205020404" pitchFamily="49" charset="0"/>
              </a:rPr>
              <a:t>d_name</a:t>
            </a:r>
            <a:r>
              <a:rPr lang="en-US" sz="1600" dirty="0">
                <a:latin typeface="Courier New" panose="02070309020205020404" pitchFamily="49" charset="0"/>
              </a:rPr>
              <a:t>);</a:t>
            </a:r>
          </a:p>
          <a:p>
            <a:pPr>
              <a:spcBef>
                <a:spcPct val="0"/>
              </a:spcBef>
              <a:buFontTx/>
              <a:buNone/>
            </a:pPr>
            <a:r>
              <a:rPr lang="en-US" sz="1600" dirty="0">
                <a:latin typeface="Courier New" panose="02070309020205020404" pitchFamily="49" charset="0"/>
              </a:rPr>
              <a:t>  }</a:t>
            </a:r>
          </a:p>
          <a:p>
            <a:pPr>
              <a:spcBef>
                <a:spcPct val="0"/>
              </a:spcBef>
              <a:buFontTx/>
              <a:buNone/>
            </a:pPr>
            <a:r>
              <a:rPr lang="en-US" sz="1600" dirty="0">
                <a:latin typeface="Courier New" panose="02070309020205020404" pitchFamily="49" charset="0"/>
              </a:rPr>
              <a:t>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closedir</a:t>
            </a:r>
            <a:r>
              <a:rPr lang="en-US" sz="1600" dirty="0">
                <a:latin typeface="Courier New" panose="02070309020205020404" pitchFamily="49" charset="0"/>
              </a:rPr>
              <a:t>(directory);</a:t>
            </a:r>
          </a:p>
          <a:p>
            <a:pPr>
              <a:spcBef>
                <a:spcPct val="0"/>
              </a:spcBef>
              <a:buFontTx/>
              <a:buNone/>
            </a:pPr>
            <a:r>
              <a:rPr lang="en-US" sz="1600" dirty="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17619423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File Representation to User	</a:t>
            </a:r>
          </a:p>
        </p:txBody>
      </p:sp>
      <p:sp>
        <p:nvSpPr>
          <p:cNvPr id="35843" name="Content Placeholder 2"/>
          <p:cNvSpPr>
            <a:spLocks noGrp="1"/>
          </p:cNvSpPr>
          <p:nvPr>
            <p:ph idx="1"/>
          </p:nvPr>
        </p:nvSpPr>
        <p:spPr>
          <a:xfrm>
            <a:off x="152400" y="1676400"/>
            <a:ext cx="8839200" cy="5257800"/>
          </a:xfrm>
        </p:spPr>
        <p:txBody>
          <a:bodyPr>
            <a:noAutofit/>
          </a:bodyPr>
          <a:lstStyle/>
          <a:p>
            <a:r>
              <a:rPr lang="en-US" sz="2400" dirty="0" smtClean="0"/>
              <a:t>The kernel represents open files using three related data structures</a:t>
            </a:r>
          </a:p>
          <a:p>
            <a:pPr lvl="1"/>
            <a:r>
              <a:rPr lang="en-US" sz="2400" b="1" dirty="0" smtClean="0"/>
              <a:t>Descriptor Table</a:t>
            </a:r>
          </a:p>
          <a:p>
            <a:pPr lvl="2"/>
            <a:r>
              <a:rPr lang="en-US" sz="2400" dirty="0" smtClean="0"/>
              <a:t>Each process has its own separate descriptor table whose entries are indexed by the process’s open file descriptors. Each open descriptor entry points to an entry in the file table.</a:t>
            </a:r>
          </a:p>
          <a:p>
            <a:pPr lvl="1"/>
            <a:r>
              <a:rPr lang="en-US" sz="2400" b="1" dirty="0" smtClean="0"/>
              <a:t>v-node Table</a:t>
            </a:r>
          </a:p>
          <a:p>
            <a:pPr lvl="2"/>
            <a:r>
              <a:rPr lang="en-US" sz="2400" dirty="0" smtClean="0"/>
              <a:t>Each entry (per file) contains information in the stat structure</a:t>
            </a:r>
          </a:p>
          <a:p>
            <a:pPr lvl="1"/>
            <a:r>
              <a:rPr lang="en-US" sz="2400" b="1" dirty="0" smtClean="0"/>
              <a:t>File Table</a:t>
            </a:r>
          </a:p>
          <a:p>
            <a:pPr lvl="2"/>
            <a:r>
              <a:rPr lang="en-US" sz="2400" dirty="0" smtClean="0"/>
              <a:t>Shared by all processes. Each entry consists of the current file position, reference count of # of descriptor entries that point to it, and a </a:t>
            </a:r>
            <a:r>
              <a:rPr lang="en-US" sz="2400" dirty="0" err="1" smtClean="0"/>
              <a:t>ptr</a:t>
            </a:r>
            <a:r>
              <a:rPr lang="en-US" sz="2400" dirty="0" smtClean="0"/>
              <a:t> to the entry in the v-node table, along with status flags</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4042785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2"/>
          <p:cNvSpPr>
            <a:spLocks noGrp="1" noChangeArrowheads="1"/>
          </p:cNvSpPr>
          <p:nvPr>
            <p:ph type="title"/>
          </p:nvPr>
        </p:nvSpPr>
        <p:spPr>
          <a:xfrm>
            <a:off x="431800" y="346075"/>
            <a:ext cx="8712200" cy="762000"/>
          </a:xfrm>
        </p:spPr>
        <p:txBody>
          <a:bodyPr>
            <a:normAutofit fontScale="90000"/>
          </a:bodyPr>
          <a:lstStyle/>
          <a:p>
            <a:r>
              <a:rPr lang="en-US" dirty="0" smtClean="0"/>
              <a:t>How the Unix Kernel Represents Open Files</a:t>
            </a:r>
          </a:p>
        </p:txBody>
      </p:sp>
      <p:sp>
        <p:nvSpPr>
          <p:cNvPr id="36867" name="Rectangle 43"/>
          <p:cNvSpPr>
            <a:spLocks noGrp="1" noChangeArrowheads="1"/>
          </p:cNvSpPr>
          <p:nvPr>
            <p:ph type="body" idx="1"/>
          </p:nvPr>
        </p:nvSpPr>
        <p:spPr>
          <a:xfrm>
            <a:off x="531813" y="1516698"/>
            <a:ext cx="8307387" cy="1074102"/>
          </a:xfrm>
        </p:spPr>
        <p:txBody>
          <a:bodyPr>
            <a:normAutofit fontScale="85000" lnSpcReduction="20000"/>
          </a:bodyPr>
          <a:lstStyle/>
          <a:p>
            <a:r>
              <a:rPr lang="en-US" dirty="0" smtClean="0"/>
              <a:t>Two descriptors referencing two distinct open disk files. Descriptor 1 (</a:t>
            </a:r>
            <a:r>
              <a:rPr lang="en-US" dirty="0" err="1" smtClean="0"/>
              <a:t>stdout</a:t>
            </a:r>
            <a:r>
              <a:rPr lang="en-US" dirty="0" smtClean="0"/>
              <a:t>) points to terminal, and descriptor 4 points to open disk file</a:t>
            </a:r>
          </a:p>
        </p:txBody>
      </p:sp>
      <p:sp>
        <p:nvSpPr>
          <p:cNvPr id="664580"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1"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2"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3"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4"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73"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36874"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36875"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36876"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36877"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36878"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36879"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36880"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664593"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594"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595"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6884"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598"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99"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600"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601"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64602"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90"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1"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36892"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36893"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36894"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608"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09"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64610"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1"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664612"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13"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64614"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5"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6903" name="Text Box 40"/>
          <p:cNvSpPr txBox="1">
            <a:spLocks noChangeArrowheads="1"/>
          </p:cNvSpPr>
          <p:nvPr/>
        </p:nvSpPr>
        <p:spPr bwMode="auto">
          <a:xfrm>
            <a:off x="3759200" y="3352800"/>
            <a:ext cx="154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 (terminal)</a:t>
            </a:r>
          </a:p>
        </p:txBody>
      </p:sp>
      <p:sp>
        <p:nvSpPr>
          <p:cNvPr id="36904" name="Text Box 41"/>
          <p:cNvSpPr txBox="1">
            <a:spLocks noChangeArrowheads="1"/>
          </p:cNvSpPr>
          <p:nvPr/>
        </p:nvSpPr>
        <p:spPr bwMode="auto">
          <a:xfrm>
            <a:off x="3767138" y="5029200"/>
            <a:ext cx="1157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 (disk)</a:t>
            </a:r>
          </a:p>
        </p:txBody>
      </p:sp>
      <p:sp>
        <p:nvSpPr>
          <p:cNvPr id="36905" name="Text Box 45"/>
          <p:cNvSpPr txBox="1">
            <a:spLocks noChangeArrowheads="1"/>
          </p:cNvSpPr>
          <p:nvPr/>
        </p:nvSpPr>
        <p:spPr bwMode="auto">
          <a:xfrm>
            <a:off x="7975600" y="38862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i="1">
                <a:latin typeface="Calibri" panose="020F0502020204030204" pitchFamily="34" charset="0"/>
              </a:rPr>
              <a:t>Info in </a:t>
            </a:r>
          </a:p>
          <a:p>
            <a:pPr>
              <a:spcBef>
                <a:spcPct val="0"/>
              </a:spcBef>
              <a:buFontTx/>
              <a:buNone/>
            </a:pPr>
            <a:r>
              <a:rPr lang="en-US" sz="1600">
                <a:latin typeface="Courier New" panose="02070309020205020404" pitchFamily="49" charset="0"/>
              </a:rPr>
              <a:t>stat</a:t>
            </a:r>
            <a:r>
              <a:rPr lang="en-US" sz="1600" i="1">
                <a:latin typeface="Calibri" panose="020F0502020204030204" pitchFamily="34" charset="0"/>
              </a:rPr>
              <a:t> struct</a:t>
            </a:r>
          </a:p>
        </p:txBody>
      </p:sp>
      <p:sp>
        <p:nvSpPr>
          <p:cNvPr id="36906" name="AutoShape 46"/>
          <p:cNvSpPr>
            <a:spLocks/>
          </p:cNvSpPr>
          <p:nvPr/>
        </p:nvSpPr>
        <p:spPr bwMode="auto">
          <a:xfrm>
            <a:off x="7610475" y="3649663"/>
            <a:ext cx="366713" cy="1189037"/>
          </a:xfrm>
          <a:prstGeom prst="rightBrace">
            <a:avLst>
              <a:gd name="adj1" fmla="val 13325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36907"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8" name="TextBox 1"/>
          <p:cNvSpPr txBox="1">
            <a:spLocks noChangeArrowheads="1"/>
          </p:cNvSpPr>
          <p:nvPr/>
        </p:nvSpPr>
        <p:spPr bwMode="auto">
          <a:xfrm>
            <a:off x="92075" y="5222875"/>
            <a:ext cx="3384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t>Refcnt = # of descriptor entries </a:t>
            </a:r>
          </a:p>
          <a:p>
            <a:pPr>
              <a:spcBef>
                <a:spcPct val="0"/>
              </a:spcBef>
              <a:buFontTx/>
              <a:buNone/>
            </a:pPr>
            <a:r>
              <a:rPr lang="en-US" sz="1600"/>
              <a:t>pointing to a file</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49328724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File Sharing</a:t>
            </a:r>
          </a:p>
        </p:txBody>
      </p:sp>
      <p:sp>
        <p:nvSpPr>
          <p:cNvPr id="38915" name="Rectangle 3"/>
          <p:cNvSpPr>
            <a:spLocks noGrp="1" noChangeArrowheads="1"/>
          </p:cNvSpPr>
          <p:nvPr>
            <p:ph type="body" idx="1"/>
          </p:nvPr>
        </p:nvSpPr>
        <p:spPr>
          <a:xfrm>
            <a:off x="371475" y="1525588"/>
            <a:ext cx="8307388" cy="1141412"/>
          </a:xfrm>
        </p:spPr>
        <p:txBody>
          <a:bodyPr>
            <a:normAutofit fontScale="85000" lnSpcReduction="10000"/>
          </a:bodyPr>
          <a:lstStyle/>
          <a:p>
            <a:pPr>
              <a:lnSpc>
                <a:spcPct val="85000"/>
              </a:lnSpc>
            </a:pPr>
            <a:r>
              <a:rPr lang="en-US" dirty="0" smtClean="0"/>
              <a:t>Two distinct descriptors sharing the same disk file through two distinct open file table entries</a:t>
            </a:r>
          </a:p>
          <a:p>
            <a:pPr lvl="1">
              <a:lnSpc>
                <a:spcPct val="90000"/>
              </a:lnSpc>
            </a:pPr>
            <a:r>
              <a:rPr lang="en-US" dirty="0" smtClean="0"/>
              <a:t>E.g., calling </a:t>
            </a:r>
            <a:r>
              <a:rPr lang="en-US" b="1" dirty="0" smtClean="0">
                <a:latin typeface="Courier New" panose="02070309020205020404" pitchFamily="49" charset="0"/>
              </a:rPr>
              <a:t>open</a:t>
            </a:r>
            <a:r>
              <a:rPr lang="en-US" dirty="0" smtClean="0">
                <a:latin typeface="Courier New" panose="02070309020205020404" pitchFamily="49" charset="0"/>
              </a:rPr>
              <a:t> </a:t>
            </a:r>
            <a:r>
              <a:rPr lang="en-US" dirty="0" smtClean="0"/>
              <a:t>twice with the same </a:t>
            </a:r>
            <a:r>
              <a:rPr lang="en-US" b="1" dirty="0" smtClean="0">
                <a:latin typeface="Courier New" panose="02070309020205020404" pitchFamily="49" charset="0"/>
              </a:rPr>
              <a:t>filename</a:t>
            </a:r>
            <a:r>
              <a:rPr lang="en-US" dirty="0" smtClean="0">
                <a:latin typeface="Courier New" panose="02070309020205020404" pitchFamily="49" charset="0"/>
              </a:rPr>
              <a:t> </a:t>
            </a:r>
            <a:r>
              <a:rPr lang="en-US" dirty="0" smtClean="0"/>
              <a:t>argument</a:t>
            </a:r>
            <a:endParaRPr lang="en-US" dirty="0" smtClean="0">
              <a:latin typeface="Courier New" panose="02070309020205020404" pitchFamily="49" charset="0"/>
            </a:endParaRPr>
          </a:p>
        </p:txBody>
      </p:sp>
      <p:sp>
        <p:nvSpPr>
          <p:cNvPr id="35"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7"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9"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21"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38922"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38923"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38924"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38925"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38926"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38927"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38928"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48"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49"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50"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8932" name="Line 20"/>
          <p:cNvSpPr>
            <a:spLocks noChangeShapeType="1"/>
          </p:cNvSpPr>
          <p:nvPr/>
        </p:nvSpPr>
        <p:spPr bwMode="auto">
          <a:xfrm flipV="1">
            <a:off x="2116138" y="3657600"/>
            <a:ext cx="1752600" cy="733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4"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=1</a:t>
            </a:r>
          </a:p>
        </p:txBody>
      </p:sp>
      <p:sp>
        <p:nvSpPr>
          <p:cNvPr id="55"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6"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38" name="Line 27"/>
          <p:cNvSpPr>
            <a:spLocks noChangeShapeType="1"/>
          </p:cNvSpPr>
          <p:nvPr/>
        </p:nvSpPr>
        <p:spPr bwMode="auto">
          <a:xfrm>
            <a:off x="2116138" y="4683125"/>
            <a:ext cx="1770062"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9"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38940"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38941"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38942"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3"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4"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5"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8947" name="Text Box 40"/>
          <p:cNvSpPr txBox="1">
            <a:spLocks noChangeArrowheads="1"/>
          </p:cNvSpPr>
          <p:nvPr/>
        </p:nvSpPr>
        <p:spPr bwMode="auto">
          <a:xfrm>
            <a:off x="3759200" y="3352800"/>
            <a:ext cx="1817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Entry#x File A (disk)</a:t>
            </a:r>
          </a:p>
        </p:txBody>
      </p:sp>
      <p:sp>
        <p:nvSpPr>
          <p:cNvPr id="38948" name="Text Box 41"/>
          <p:cNvSpPr txBox="1">
            <a:spLocks noChangeArrowheads="1"/>
          </p:cNvSpPr>
          <p:nvPr/>
        </p:nvSpPr>
        <p:spPr bwMode="auto">
          <a:xfrm>
            <a:off x="3767138" y="5029200"/>
            <a:ext cx="182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Entry#y File A (disk)</a:t>
            </a:r>
          </a:p>
        </p:txBody>
      </p:sp>
      <p:sp>
        <p:nvSpPr>
          <p:cNvPr id="38949" name="Line 21"/>
          <p:cNvSpPr>
            <a:spLocks noChangeShapeType="1"/>
          </p:cNvSpPr>
          <p:nvPr/>
        </p:nvSpPr>
        <p:spPr bwMode="auto">
          <a:xfrm flipV="1">
            <a:off x="4706938" y="3641725"/>
            <a:ext cx="1770062" cy="18446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35779629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Example</a:t>
            </a:r>
          </a:p>
        </p:txBody>
      </p:sp>
      <p:sp>
        <p:nvSpPr>
          <p:cNvPr id="3" name="Content Placeholder 2"/>
          <p:cNvSpPr>
            <a:spLocks noGrp="1"/>
          </p:cNvSpPr>
          <p:nvPr>
            <p:ph idx="1"/>
          </p:nvPr>
        </p:nvSpPr>
        <p:spPr>
          <a:xfrm>
            <a:off x="152400" y="1600200"/>
            <a:ext cx="8915400" cy="4876800"/>
          </a:xfrm>
        </p:spPr>
        <p:txBody>
          <a:bodyPr>
            <a:normAutofit lnSpcReduction="10000"/>
          </a:bodyPr>
          <a:lstStyle/>
          <a:p>
            <a:r>
              <a:rPr lang="en-US" sz="2000" dirty="0" smtClean="0"/>
              <a:t>Suppose the disk file foobar.txt consists of the six ASCII characters “</a:t>
            </a:r>
            <a:r>
              <a:rPr lang="en-US" sz="2000" dirty="0" err="1" smtClean="0"/>
              <a:t>foobar</a:t>
            </a:r>
            <a:r>
              <a:rPr lang="en-US" sz="2000" dirty="0" smtClean="0"/>
              <a:t>”. Then what is the output of the following program:</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i="1" dirty="0" smtClean="0"/>
              <a:t>Answer: The descriptors fd1 and fd2 each have their own open file table entry so each descriptor has its own file position for foobar.txt. Thus the read from fd2 reads the first byte of foobar.txt and the output is “c=f” and NOT “c=o”</a:t>
            </a:r>
          </a:p>
        </p:txBody>
      </p:sp>
      <p:sp>
        <p:nvSpPr>
          <p:cNvPr id="40964" name="Text Box 4"/>
          <p:cNvSpPr txBox="1">
            <a:spLocks noChangeArrowheads="1"/>
          </p:cNvSpPr>
          <p:nvPr/>
        </p:nvSpPr>
        <p:spPr bwMode="auto">
          <a:xfrm>
            <a:off x="1447800" y="2533650"/>
            <a:ext cx="6076950" cy="2800350"/>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int main ()</a:t>
            </a:r>
          </a:p>
          <a:p>
            <a:pPr>
              <a:spcBef>
                <a:spcPct val="0"/>
              </a:spcBef>
              <a:buFontTx/>
              <a:buNone/>
            </a:pPr>
            <a:r>
              <a:rPr lang="en-US" sz="1600">
                <a:latin typeface="Courier New" panose="02070309020205020404" pitchFamily="49" charset="0"/>
              </a:rPr>
              <a:t>{</a:t>
            </a:r>
          </a:p>
          <a:p>
            <a:pPr>
              <a:spcBef>
                <a:spcPct val="0"/>
              </a:spcBef>
              <a:buFontTx/>
              <a:buNone/>
            </a:pPr>
            <a:r>
              <a:rPr lang="en-US" sz="1600">
                <a:latin typeface="Courier New" panose="02070309020205020404" pitchFamily="49" charset="0"/>
              </a:rPr>
              <a:t>	int fd1, fd2;</a:t>
            </a:r>
          </a:p>
          <a:p>
            <a:pPr>
              <a:spcBef>
                <a:spcPct val="0"/>
              </a:spcBef>
              <a:buFontTx/>
              <a:buNone/>
            </a:pPr>
            <a:r>
              <a:rPr lang="en-US" sz="1600">
                <a:latin typeface="Courier New" panose="02070309020205020404" pitchFamily="49" charset="0"/>
              </a:rPr>
              <a:t>	char c;</a:t>
            </a:r>
          </a:p>
          <a:p>
            <a:pPr>
              <a:spcBef>
                <a:spcPct val="0"/>
              </a:spcBef>
              <a:buFontTx/>
              <a:buNone/>
            </a:pPr>
            <a:r>
              <a:rPr lang="en-US" sz="1600">
                <a:latin typeface="Courier New" panose="02070309020205020404" pitchFamily="49" charset="0"/>
              </a:rPr>
              <a:t>	fd1 = open(“foobar.txt”, O_RDONLY, 0);</a:t>
            </a:r>
          </a:p>
          <a:p>
            <a:pPr>
              <a:spcBef>
                <a:spcPct val="0"/>
              </a:spcBef>
              <a:buFontTx/>
              <a:buNone/>
            </a:pPr>
            <a:r>
              <a:rPr lang="en-US" sz="1600">
                <a:latin typeface="Courier New" panose="02070309020205020404" pitchFamily="49" charset="0"/>
              </a:rPr>
              <a:t>	fd2 = open(“foobar.txt”, O_RDONLY, 0);</a:t>
            </a:r>
          </a:p>
          <a:p>
            <a:pPr>
              <a:spcBef>
                <a:spcPct val="0"/>
              </a:spcBef>
              <a:buFontTx/>
              <a:buNone/>
            </a:pPr>
            <a:r>
              <a:rPr lang="en-US" sz="1600">
                <a:latin typeface="Courier New" panose="02070309020205020404" pitchFamily="49" charset="0"/>
              </a:rPr>
              <a:t>	read(fd1, &amp;c, 1);</a:t>
            </a:r>
          </a:p>
          <a:p>
            <a:pPr>
              <a:spcBef>
                <a:spcPct val="0"/>
              </a:spcBef>
              <a:buFontTx/>
              <a:buNone/>
            </a:pPr>
            <a:r>
              <a:rPr lang="en-US" sz="1600">
                <a:latin typeface="Courier New" panose="02070309020205020404" pitchFamily="49" charset="0"/>
              </a:rPr>
              <a:t>	read(fd2, &amp;c, 1);</a:t>
            </a:r>
          </a:p>
          <a:p>
            <a:pPr>
              <a:spcBef>
                <a:spcPct val="0"/>
              </a:spcBef>
              <a:buFontTx/>
              <a:buNone/>
            </a:pPr>
            <a:r>
              <a:rPr lang="en-US" sz="1600">
                <a:latin typeface="Courier New" panose="02070309020205020404" pitchFamily="49" charset="0"/>
              </a:rPr>
              <a:t>	printf(“c=%c\n”, c);</a:t>
            </a:r>
          </a:p>
          <a:p>
            <a:pPr>
              <a:spcBef>
                <a:spcPct val="0"/>
              </a:spcBef>
              <a:buFontTx/>
              <a:buNone/>
            </a:pPr>
            <a:r>
              <a:rPr lang="en-US" sz="1600">
                <a:latin typeface="Courier New" panose="02070309020205020404" pitchFamily="49" charset="0"/>
              </a:rPr>
              <a:t>	exit(0);</a:t>
            </a:r>
          </a:p>
          <a:p>
            <a:pPr>
              <a:spcBef>
                <a:spcPct val="0"/>
              </a:spcBef>
              <a:buFontTx/>
              <a:buNone/>
            </a:pPr>
            <a:r>
              <a:rPr lang="en-US" sz="1600">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CSCE-313 SP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3222561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File Descriptors and </a:t>
            </a:r>
            <a:r>
              <a:rPr lang="en-US" altLang="en-US" smtClean="0">
                <a:latin typeface="Courier New" panose="02070309020205020404" pitchFamily="49" charset="0"/>
              </a:rPr>
              <a:t>fork()</a:t>
            </a:r>
            <a:endParaRPr lang="en-US" altLang="en-US" smtClean="0"/>
          </a:p>
        </p:txBody>
      </p:sp>
      <p:sp>
        <p:nvSpPr>
          <p:cNvPr id="41987" name="Rectangle 3"/>
          <p:cNvSpPr>
            <a:spLocks noGrp="1" noChangeArrowheads="1"/>
          </p:cNvSpPr>
          <p:nvPr>
            <p:ph type="body" idx="1"/>
          </p:nvPr>
        </p:nvSpPr>
        <p:spPr>
          <a:xfrm>
            <a:off x="261938" y="1583250"/>
            <a:ext cx="4191000" cy="4724400"/>
          </a:xfrm>
        </p:spPr>
        <p:txBody>
          <a:bodyPr>
            <a:noAutofit/>
          </a:bodyPr>
          <a:lstStyle/>
          <a:p>
            <a:r>
              <a:rPr lang="en-US" altLang="en-US" sz="2800" dirty="0" smtClean="0"/>
              <a:t>With </a:t>
            </a:r>
            <a:r>
              <a:rPr lang="en-US" altLang="en-US" sz="2800" dirty="0" smtClean="0">
                <a:latin typeface="Courier New" panose="02070309020205020404" pitchFamily="49" charset="0"/>
              </a:rPr>
              <a:t>fork()</a:t>
            </a:r>
            <a:r>
              <a:rPr lang="en-US" altLang="en-US" sz="2800" dirty="0" smtClean="0"/>
              <a:t>, child inherits content of parent</a:t>
            </a:r>
            <a:r>
              <a:rPr lang="ja-JP" altLang="en-US" sz="2800" dirty="0" smtClean="0"/>
              <a:t>’</a:t>
            </a:r>
            <a:r>
              <a:rPr lang="en-US" altLang="ja-JP" sz="2800" dirty="0" smtClean="0"/>
              <a:t>s address space, including most of parent</a:t>
            </a:r>
            <a:r>
              <a:rPr lang="ja-JP" altLang="en-US" sz="2800" dirty="0" smtClean="0"/>
              <a:t>’</a:t>
            </a:r>
            <a:r>
              <a:rPr lang="en-US" altLang="ja-JP" sz="2800" dirty="0" smtClean="0"/>
              <a:t>s state:</a:t>
            </a:r>
          </a:p>
          <a:p>
            <a:pPr marL="819150" lvl="1"/>
            <a:r>
              <a:rPr lang="en-US" altLang="en-US" sz="2800" dirty="0" smtClean="0"/>
              <a:t>scheduling parameters</a:t>
            </a:r>
          </a:p>
          <a:p>
            <a:pPr marL="819150" lvl="1"/>
            <a:r>
              <a:rPr lang="en-US" altLang="en-US" sz="2800" dirty="0" smtClean="0"/>
              <a:t>file descriptor table</a:t>
            </a:r>
          </a:p>
          <a:p>
            <a:pPr marL="819150" lvl="1"/>
            <a:r>
              <a:rPr lang="en-US" altLang="en-US" sz="2800" dirty="0" smtClean="0"/>
              <a:t>signal state</a:t>
            </a:r>
          </a:p>
          <a:p>
            <a:pPr marL="819150" lvl="1"/>
            <a:r>
              <a:rPr lang="en-US" altLang="en-US" sz="2800" dirty="0" smtClean="0"/>
              <a:t>environment</a:t>
            </a:r>
          </a:p>
          <a:p>
            <a:pPr marL="819150" lvl="1"/>
            <a:r>
              <a:rPr lang="en-US" altLang="en-US" sz="2800" dirty="0" smtClean="0"/>
              <a:t>etc.</a:t>
            </a:r>
          </a:p>
          <a:p>
            <a:pPr marL="819150" lvl="1"/>
            <a:endParaRPr lang="en-US" altLang="en-US" sz="2800" dirty="0" smtClean="0"/>
          </a:p>
        </p:txBody>
      </p:sp>
      <p:sp>
        <p:nvSpPr>
          <p:cNvPr id="41988" name="Rectangle 4"/>
          <p:cNvSpPr>
            <a:spLocks noChangeArrowheads="1"/>
          </p:cNvSpPr>
          <p:nvPr/>
        </p:nvSpPr>
        <p:spPr bwMode="auto">
          <a:xfrm>
            <a:off x="51816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89" name="Rectangle 9"/>
          <p:cNvSpPr>
            <a:spLocks noChangeArrowheads="1"/>
          </p:cNvSpPr>
          <p:nvPr/>
        </p:nvSpPr>
        <p:spPr bwMode="auto">
          <a:xfrm>
            <a:off x="51816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0" name="Rectangle 10"/>
          <p:cNvSpPr>
            <a:spLocks noChangeArrowheads="1"/>
          </p:cNvSpPr>
          <p:nvPr/>
        </p:nvSpPr>
        <p:spPr bwMode="auto">
          <a:xfrm>
            <a:off x="51816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1" name="Rectangle 11"/>
          <p:cNvSpPr>
            <a:spLocks noChangeArrowheads="1"/>
          </p:cNvSpPr>
          <p:nvPr/>
        </p:nvSpPr>
        <p:spPr bwMode="auto">
          <a:xfrm>
            <a:off x="51816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2" name="Rectangle 12"/>
          <p:cNvSpPr>
            <a:spLocks noChangeArrowheads="1"/>
          </p:cNvSpPr>
          <p:nvPr/>
        </p:nvSpPr>
        <p:spPr bwMode="auto">
          <a:xfrm>
            <a:off x="51816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3" name="Rectangle 13"/>
          <p:cNvSpPr>
            <a:spLocks noChangeArrowheads="1"/>
          </p:cNvSpPr>
          <p:nvPr/>
        </p:nvSpPr>
        <p:spPr bwMode="auto">
          <a:xfrm>
            <a:off x="51816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4" name="Line 14"/>
          <p:cNvSpPr>
            <a:spLocks noChangeShapeType="1"/>
          </p:cNvSpPr>
          <p:nvPr/>
        </p:nvSpPr>
        <p:spPr bwMode="auto">
          <a:xfrm>
            <a:off x="51816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15"/>
          <p:cNvSpPr>
            <a:spLocks noChangeShapeType="1"/>
          </p:cNvSpPr>
          <p:nvPr/>
        </p:nvSpPr>
        <p:spPr bwMode="auto">
          <a:xfrm>
            <a:off x="61722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6" name="Rectangle 16"/>
          <p:cNvSpPr>
            <a:spLocks noChangeArrowheads="1"/>
          </p:cNvSpPr>
          <p:nvPr/>
        </p:nvSpPr>
        <p:spPr bwMode="auto">
          <a:xfrm>
            <a:off x="51816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7" name="Rectangle 17"/>
          <p:cNvSpPr>
            <a:spLocks noChangeArrowheads="1"/>
          </p:cNvSpPr>
          <p:nvPr/>
        </p:nvSpPr>
        <p:spPr bwMode="auto">
          <a:xfrm>
            <a:off x="51816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8" name="Rectangle 18"/>
          <p:cNvSpPr>
            <a:spLocks noChangeArrowheads="1"/>
          </p:cNvSpPr>
          <p:nvPr/>
        </p:nvSpPr>
        <p:spPr bwMode="auto">
          <a:xfrm>
            <a:off x="51816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9" name="Rectangle 19"/>
          <p:cNvSpPr>
            <a:spLocks noChangeArrowheads="1"/>
          </p:cNvSpPr>
          <p:nvPr/>
        </p:nvSpPr>
        <p:spPr bwMode="auto">
          <a:xfrm>
            <a:off x="51816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0" name="Rectangle 20"/>
          <p:cNvSpPr>
            <a:spLocks noChangeArrowheads="1"/>
          </p:cNvSpPr>
          <p:nvPr/>
        </p:nvSpPr>
        <p:spPr bwMode="auto">
          <a:xfrm>
            <a:off x="51816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1" name="Rectangle 21"/>
          <p:cNvSpPr>
            <a:spLocks noChangeArrowheads="1"/>
          </p:cNvSpPr>
          <p:nvPr/>
        </p:nvSpPr>
        <p:spPr bwMode="auto">
          <a:xfrm>
            <a:off x="51816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2" name="Line 22"/>
          <p:cNvSpPr>
            <a:spLocks noChangeShapeType="1"/>
          </p:cNvSpPr>
          <p:nvPr/>
        </p:nvSpPr>
        <p:spPr bwMode="auto">
          <a:xfrm>
            <a:off x="51816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23"/>
          <p:cNvSpPr>
            <a:spLocks noChangeShapeType="1"/>
          </p:cNvSpPr>
          <p:nvPr/>
        </p:nvSpPr>
        <p:spPr bwMode="auto">
          <a:xfrm>
            <a:off x="61722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Text Box 24"/>
          <p:cNvSpPr txBox="1">
            <a:spLocks noChangeArrowheads="1"/>
          </p:cNvSpPr>
          <p:nvPr/>
        </p:nvSpPr>
        <p:spPr bwMode="auto">
          <a:xfrm>
            <a:off x="4800600" y="16176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2005" name="Text Box 25"/>
          <p:cNvSpPr txBox="1">
            <a:spLocks noChangeArrowheads="1"/>
          </p:cNvSpPr>
          <p:nvPr/>
        </p:nvSpPr>
        <p:spPr bwMode="auto">
          <a:xfrm>
            <a:off x="48006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2006" name="Rectangle 27"/>
          <p:cNvSpPr>
            <a:spLocks noChangeArrowheads="1"/>
          </p:cNvSpPr>
          <p:nvPr/>
        </p:nvSpPr>
        <p:spPr bwMode="auto">
          <a:xfrm>
            <a:off x="4800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07" name="Rectangle 33"/>
          <p:cNvSpPr>
            <a:spLocks noChangeArrowheads="1"/>
          </p:cNvSpPr>
          <p:nvPr/>
        </p:nvSpPr>
        <p:spPr bwMode="auto">
          <a:xfrm>
            <a:off x="6705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8" name="Rectangle 34"/>
          <p:cNvSpPr>
            <a:spLocks noChangeArrowheads="1"/>
          </p:cNvSpPr>
          <p:nvPr/>
        </p:nvSpPr>
        <p:spPr bwMode="auto">
          <a:xfrm>
            <a:off x="6705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9" name="Rectangle 35"/>
          <p:cNvSpPr>
            <a:spLocks noChangeArrowheads="1"/>
          </p:cNvSpPr>
          <p:nvPr/>
        </p:nvSpPr>
        <p:spPr bwMode="auto">
          <a:xfrm>
            <a:off x="6705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0" name="Rectangle 36"/>
          <p:cNvSpPr>
            <a:spLocks noChangeArrowheads="1"/>
          </p:cNvSpPr>
          <p:nvPr/>
        </p:nvSpPr>
        <p:spPr bwMode="auto">
          <a:xfrm>
            <a:off x="6705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1" name="Rectangle 37"/>
          <p:cNvSpPr>
            <a:spLocks noChangeArrowheads="1"/>
          </p:cNvSpPr>
          <p:nvPr/>
        </p:nvSpPr>
        <p:spPr bwMode="auto">
          <a:xfrm>
            <a:off x="6705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2" name="Rectangle 38"/>
          <p:cNvSpPr>
            <a:spLocks noChangeArrowheads="1"/>
          </p:cNvSpPr>
          <p:nvPr/>
        </p:nvSpPr>
        <p:spPr bwMode="auto">
          <a:xfrm>
            <a:off x="6705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3" name="Rectangle 39"/>
          <p:cNvSpPr>
            <a:spLocks noChangeArrowheads="1"/>
          </p:cNvSpPr>
          <p:nvPr/>
        </p:nvSpPr>
        <p:spPr bwMode="auto">
          <a:xfrm>
            <a:off x="4800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14" name="Rectangle 40"/>
          <p:cNvSpPr>
            <a:spLocks noChangeArrowheads="1"/>
          </p:cNvSpPr>
          <p:nvPr/>
        </p:nvSpPr>
        <p:spPr bwMode="auto">
          <a:xfrm>
            <a:off x="4800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15" name="Rectangle 41"/>
          <p:cNvSpPr>
            <a:spLocks noChangeArrowheads="1"/>
          </p:cNvSpPr>
          <p:nvPr/>
        </p:nvSpPr>
        <p:spPr bwMode="auto">
          <a:xfrm>
            <a:off x="4800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2016" name="Rectangle 42"/>
          <p:cNvSpPr>
            <a:spLocks noChangeArrowheads="1"/>
          </p:cNvSpPr>
          <p:nvPr/>
        </p:nvSpPr>
        <p:spPr bwMode="auto">
          <a:xfrm>
            <a:off x="4800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17" name="Rectangle 43"/>
          <p:cNvSpPr>
            <a:spLocks noChangeArrowheads="1"/>
          </p:cNvSpPr>
          <p:nvPr/>
        </p:nvSpPr>
        <p:spPr bwMode="auto">
          <a:xfrm>
            <a:off x="4800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2018" name="Rectangle 44"/>
          <p:cNvSpPr>
            <a:spLocks noChangeArrowheads="1"/>
          </p:cNvSpPr>
          <p:nvPr/>
        </p:nvSpPr>
        <p:spPr bwMode="auto">
          <a:xfrm>
            <a:off x="4800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19" name="Rectangle 45"/>
          <p:cNvSpPr>
            <a:spLocks noChangeArrowheads="1"/>
          </p:cNvSpPr>
          <p:nvPr/>
        </p:nvSpPr>
        <p:spPr bwMode="auto">
          <a:xfrm>
            <a:off x="4800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20" name="Rectangle 46"/>
          <p:cNvSpPr>
            <a:spLocks noChangeArrowheads="1"/>
          </p:cNvSpPr>
          <p:nvPr/>
        </p:nvSpPr>
        <p:spPr bwMode="auto">
          <a:xfrm>
            <a:off x="4800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21" name="Rectangle 47"/>
          <p:cNvSpPr>
            <a:spLocks noChangeArrowheads="1"/>
          </p:cNvSpPr>
          <p:nvPr/>
        </p:nvSpPr>
        <p:spPr bwMode="auto">
          <a:xfrm>
            <a:off x="4800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2022" name="Rectangle 48"/>
          <p:cNvSpPr>
            <a:spLocks noChangeArrowheads="1"/>
          </p:cNvSpPr>
          <p:nvPr/>
        </p:nvSpPr>
        <p:spPr bwMode="auto">
          <a:xfrm>
            <a:off x="4800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23" name="Rectangle 49"/>
          <p:cNvSpPr>
            <a:spLocks noChangeArrowheads="1"/>
          </p:cNvSpPr>
          <p:nvPr/>
        </p:nvSpPr>
        <p:spPr bwMode="auto">
          <a:xfrm>
            <a:off x="4800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2024" name="AutoShape 50"/>
          <p:cNvCxnSpPr>
            <a:cxnSpLocks noChangeShapeType="1"/>
            <a:stCxn id="41988" idx="3"/>
            <a:endCxn id="42007" idx="1"/>
          </p:cNvCxnSpPr>
          <p:nvPr/>
        </p:nvCxnSpPr>
        <p:spPr bwMode="auto">
          <a:xfrm>
            <a:off x="61722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5" name="AutoShape 51"/>
          <p:cNvCxnSpPr>
            <a:cxnSpLocks noChangeShapeType="1"/>
            <a:stCxn id="41989" idx="3"/>
            <a:endCxn id="42008" idx="1"/>
          </p:cNvCxnSpPr>
          <p:nvPr/>
        </p:nvCxnSpPr>
        <p:spPr bwMode="auto">
          <a:xfrm>
            <a:off x="61722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6" name="AutoShape 52"/>
          <p:cNvCxnSpPr>
            <a:cxnSpLocks noChangeShapeType="1"/>
            <a:stCxn id="41990" idx="3"/>
            <a:endCxn id="42009" idx="1"/>
          </p:cNvCxnSpPr>
          <p:nvPr/>
        </p:nvCxnSpPr>
        <p:spPr bwMode="auto">
          <a:xfrm>
            <a:off x="61722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7" name="AutoShape 53"/>
          <p:cNvCxnSpPr>
            <a:cxnSpLocks noChangeShapeType="1"/>
            <a:stCxn id="41991" idx="3"/>
            <a:endCxn id="42010" idx="1"/>
          </p:cNvCxnSpPr>
          <p:nvPr/>
        </p:nvCxnSpPr>
        <p:spPr bwMode="auto">
          <a:xfrm>
            <a:off x="61722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8" name="AutoShape 54"/>
          <p:cNvCxnSpPr>
            <a:cxnSpLocks noChangeShapeType="1"/>
            <a:stCxn id="41992" idx="3"/>
            <a:endCxn id="42011" idx="1"/>
          </p:cNvCxnSpPr>
          <p:nvPr/>
        </p:nvCxnSpPr>
        <p:spPr bwMode="auto">
          <a:xfrm>
            <a:off x="61722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9" name="AutoShape 55"/>
          <p:cNvCxnSpPr>
            <a:cxnSpLocks noChangeShapeType="1"/>
            <a:stCxn id="41993" idx="3"/>
            <a:endCxn id="42012" idx="1"/>
          </p:cNvCxnSpPr>
          <p:nvPr/>
        </p:nvCxnSpPr>
        <p:spPr bwMode="auto">
          <a:xfrm>
            <a:off x="61722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30" name="Rectangle 56"/>
          <p:cNvSpPr>
            <a:spLocks noChangeArrowheads="1"/>
          </p:cNvSpPr>
          <p:nvPr/>
        </p:nvSpPr>
        <p:spPr bwMode="auto">
          <a:xfrm>
            <a:off x="6705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1" name="Rectangle 57"/>
          <p:cNvSpPr>
            <a:spLocks noChangeArrowheads="1"/>
          </p:cNvSpPr>
          <p:nvPr/>
        </p:nvSpPr>
        <p:spPr bwMode="auto">
          <a:xfrm>
            <a:off x="6705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2" name="Rectangle 58"/>
          <p:cNvSpPr>
            <a:spLocks noChangeArrowheads="1"/>
          </p:cNvSpPr>
          <p:nvPr/>
        </p:nvSpPr>
        <p:spPr bwMode="auto">
          <a:xfrm>
            <a:off x="6705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3" name="Rectangle 59"/>
          <p:cNvSpPr>
            <a:spLocks noChangeArrowheads="1"/>
          </p:cNvSpPr>
          <p:nvPr/>
        </p:nvSpPr>
        <p:spPr bwMode="auto">
          <a:xfrm>
            <a:off x="6705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4" name="Rectangle 60"/>
          <p:cNvSpPr>
            <a:spLocks noChangeArrowheads="1"/>
          </p:cNvSpPr>
          <p:nvPr/>
        </p:nvSpPr>
        <p:spPr bwMode="auto">
          <a:xfrm>
            <a:off x="6705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5" name="Rectangle 61"/>
          <p:cNvSpPr>
            <a:spLocks noChangeArrowheads="1"/>
          </p:cNvSpPr>
          <p:nvPr/>
        </p:nvSpPr>
        <p:spPr bwMode="auto">
          <a:xfrm>
            <a:off x="6705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2036" name="AutoShape 62"/>
          <p:cNvCxnSpPr>
            <a:cxnSpLocks noChangeShapeType="1"/>
            <a:stCxn id="41996" idx="3"/>
            <a:endCxn id="42030" idx="1"/>
          </p:cNvCxnSpPr>
          <p:nvPr/>
        </p:nvCxnSpPr>
        <p:spPr bwMode="auto">
          <a:xfrm>
            <a:off x="61722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7" name="AutoShape 63"/>
          <p:cNvCxnSpPr>
            <a:cxnSpLocks noChangeShapeType="1"/>
            <a:stCxn id="41997" idx="3"/>
            <a:endCxn id="42031" idx="1"/>
          </p:cNvCxnSpPr>
          <p:nvPr/>
        </p:nvCxnSpPr>
        <p:spPr bwMode="auto">
          <a:xfrm>
            <a:off x="61722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8" name="AutoShape 64"/>
          <p:cNvCxnSpPr>
            <a:cxnSpLocks noChangeShapeType="1"/>
            <a:stCxn id="41998" idx="3"/>
            <a:endCxn id="42032" idx="1"/>
          </p:cNvCxnSpPr>
          <p:nvPr/>
        </p:nvCxnSpPr>
        <p:spPr bwMode="auto">
          <a:xfrm>
            <a:off x="61722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9" name="AutoShape 65"/>
          <p:cNvCxnSpPr>
            <a:cxnSpLocks noChangeShapeType="1"/>
            <a:stCxn id="41999" idx="3"/>
            <a:endCxn id="42033" idx="1"/>
          </p:cNvCxnSpPr>
          <p:nvPr/>
        </p:nvCxnSpPr>
        <p:spPr bwMode="auto">
          <a:xfrm>
            <a:off x="61722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0" name="AutoShape 66"/>
          <p:cNvCxnSpPr>
            <a:cxnSpLocks noChangeShapeType="1"/>
            <a:stCxn id="42000" idx="3"/>
            <a:endCxn id="42034" idx="1"/>
          </p:cNvCxnSpPr>
          <p:nvPr/>
        </p:nvCxnSpPr>
        <p:spPr bwMode="auto">
          <a:xfrm>
            <a:off x="61722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1" name="AutoShape 67"/>
          <p:cNvCxnSpPr>
            <a:cxnSpLocks noChangeShapeType="1"/>
            <a:stCxn id="42001" idx="3"/>
            <a:endCxn id="42035" idx="1"/>
          </p:cNvCxnSpPr>
          <p:nvPr/>
        </p:nvCxnSpPr>
        <p:spPr bwMode="auto">
          <a:xfrm>
            <a:off x="61722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42" name="Text Box 68"/>
          <p:cNvSpPr txBox="1">
            <a:spLocks noChangeArrowheads="1"/>
          </p:cNvSpPr>
          <p:nvPr/>
        </p:nvSpPr>
        <p:spPr bwMode="auto">
          <a:xfrm>
            <a:off x="6096000" y="1858963"/>
            <a:ext cx="709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A(SFT)</a:t>
            </a:r>
          </a:p>
        </p:txBody>
      </p:sp>
      <p:sp>
        <p:nvSpPr>
          <p:cNvPr id="42043" name="Text Box 69"/>
          <p:cNvSpPr txBox="1">
            <a:spLocks noChangeArrowheads="1"/>
          </p:cNvSpPr>
          <p:nvPr/>
        </p:nvSpPr>
        <p:spPr bwMode="auto">
          <a:xfrm>
            <a:off x="6096000" y="2087563"/>
            <a:ext cx="693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B(SFT)</a:t>
            </a:r>
          </a:p>
        </p:txBody>
      </p:sp>
      <p:sp>
        <p:nvSpPr>
          <p:cNvPr id="42044" name="Text Box 70"/>
          <p:cNvSpPr txBox="1">
            <a:spLocks noChangeArrowheads="1"/>
          </p:cNvSpPr>
          <p:nvPr/>
        </p:nvSpPr>
        <p:spPr bwMode="auto">
          <a:xfrm>
            <a:off x="6096000" y="2316163"/>
            <a:ext cx="688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C(SFT)</a:t>
            </a:r>
          </a:p>
        </p:txBody>
      </p:sp>
      <p:sp>
        <p:nvSpPr>
          <p:cNvPr id="42045" name="Text Box 71"/>
          <p:cNvSpPr txBox="1">
            <a:spLocks noChangeArrowheads="1"/>
          </p:cNvSpPr>
          <p:nvPr/>
        </p:nvSpPr>
        <p:spPr bwMode="auto">
          <a:xfrm>
            <a:off x="6096000" y="2544763"/>
            <a:ext cx="708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D(SFT)</a:t>
            </a:r>
          </a:p>
        </p:txBody>
      </p:sp>
      <p:sp>
        <p:nvSpPr>
          <p:cNvPr id="42046" name="Text Box 72"/>
          <p:cNvSpPr txBox="1">
            <a:spLocks noChangeArrowheads="1"/>
          </p:cNvSpPr>
          <p:nvPr/>
        </p:nvSpPr>
        <p:spPr bwMode="auto">
          <a:xfrm>
            <a:off x="6096000" y="4297363"/>
            <a:ext cx="709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A(SFT)</a:t>
            </a:r>
          </a:p>
        </p:txBody>
      </p:sp>
      <p:sp>
        <p:nvSpPr>
          <p:cNvPr id="42047" name="Text Box 73"/>
          <p:cNvSpPr txBox="1">
            <a:spLocks noChangeArrowheads="1"/>
          </p:cNvSpPr>
          <p:nvPr/>
        </p:nvSpPr>
        <p:spPr bwMode="auto">
          <a:xfrm>
            <a:off x="6096000" y="4525963"/>
            <a:ext cx="693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B(SFT)</a:t>
            </a:r>
          </a:p>
        </p:txBody>
      </p:sp>
      <p:sp>
        <p:nvSpPr>
          <p:cNvPr id="42048" name="Text Box 74"/>
          <p:cNvSpPr txBox="1">
            <a:spLocks noChangeArrowheads="1"/>
          </p:cNvSpPr>
          <p:nvPr/>
        </p:nvSpPr>
        <p:spPr bwMode="auto">
          <a:xfrm>
            <a:off x="6096000" y="4754563"/>
            <a:ext cx="688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C(SFT)</a:t>
            </a:r>
          </a:p>
        </p:txBody>
      </p:sp>
      <p:sp>
        <p:nvSpPr>
          <p:cNvPr id="42049" name="Text Box 75"/>
          <p:cNvSpPr txBox="1">
            <a:spLocks noChangeArrowheads="1"/>
          </p:cNvSpPr>
          <p:nvPr/>
        </p:nvSpPr>
        <p:spPr bwMode="auto">
          <a:xfrm>
            <a:off x="6096000" y="4983163"/>
            <a:ext cx="708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D(SFT)</a:t>
            </a:r>
          </a:p>
        </p:txBody>
      </p:sp>
      <p:sp>
        <p:nvSpPr>
          <p:cNvPr id="42050" name="Rectangle 76"/>
          <p:cNvSpPr>
            <a:spLocks noChangeArrowheads="1"/>
          </p:cNvSpPr>
          <p:nvPr/>
        </p:nvSpPr>
        <p:spPr bwMode="auto">
          <a:xfrm>
            <a:off x="75438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1" name="Rectangle 77"/>
          <p:cNvSpPr>
            <a:spLocks noChangeArrowheads="1"/>
          </p:cNvSpPr>
          <p:nvPr/>
        </p:nvSpPr>
        <p:spPr bwMode="auto">
          <a:xfrm>
            <a:off x="75438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2052" name="Rectangle 78"/>
          <p:cNvSpPr>
            <a:spLocks noChangeArrowheads="1"/>
          </p:cNvSpPr>
          <p:nvPr/>
        </p:nvSpPr>
        <p:spPr bwMode="auto">
          <a:xfrm>
            <a:off x="75438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2053" name="Rectangle 79"/>
          <p:cNvSpPr>
            <a:spLocks noChangeArrowheads="1"/>
          </p:cNvSpPr>
          <p:nvPr/>
        </p:nvSpPr>
        <p:spPr bwMode="auto">
          <a:xfrm>
            <a:off x="75438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4" name="Rectangle 80"/>
          <p:cNvSpPr>
            <a:spLocks noChangeArrowheads="1"/>
          </p:cNvSpPr>
          <p:nvPr/>
        </p:nvSpPr>
        <p:spPr bwMode="auto">
          <a:xfrm>
            <a:off x="75438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2055" name="Rectangle 81"/>
          <p:cNvSpPr>
            <a:spLocks noChangeArrowheads="1"/>
          </p:cNvSpPr>
          <p:nvPr/>
        </p:nvSpPr>
        <p:spPr bwMode="auto">
          <a:xfrm>
            <a:off x="75438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2056" name="Text Box 82"/>
          <p:cNvSpPr txBox="1">
            <a:spLocks noChangeArrowheads="1"/>
          </p:cNvSpPr>
          <p:nvPr/>
        </p:nvSpPr>
        <p:spPr bwMode="auto">
          <a:xfrm>
            <a:off x="7088188" y="2620963"/>
            <a:ext cx="1846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system file table (SFT)</a:t>
            </a:r>
          </a:p>
        </p:txBody>
      </p:sp>
      <p:sp>
        <p:nvSpPr>
          <p:cNvPr id="42057" name="Rectangle 83"/>
          <p:cNvSpPr>
            <a:spLocks noChangeArrowheads="1"/>
          </p:cNvSpPr>
          <p:nvPr/>
        </p:nvSpPr>
        <p:spPr bwMode="auto">
          <a:xfrm>
            <a:off x="75438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8" name="Rectangle 84"/>
          <p:cNvSpPr>
            <a:spLocks noChangeArrowheads="1"/>
          </p:cNvSpPr>
          <p:nvPr/>
        </p:nvSpPr>
        <p:spPr bwMode="auto">
          <a:xfrm>
            <a:off x="75438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1248980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File Descriptors and </a:t>
            </a:r>
            <a:r>
              <a:rPr lang="en-US" altLang="en-US" smtClean="0">
                <a:latin typeface="Courier New" panose="02070309020205020404" pitchFamily="49" charset="0"/>
              </a:rPr>
              <a:t>fork() </a:t>
            </a:r>
            <a:r>
              <a:rPr lang="en-US" altLang="en-US" smtClean="0"/>
              <a:t>(II)</a:t>
            </a:r>
          </a:p>
        </p:txBody>
      </p:sp>
      <p:sp>
        <p:nvSpPr>
          <p:cNvPr id="44035" name="Rectangle 4"/>
          <p:cNvSpPr>
            <a:spLocks noChangeArrowheads="1"/>
          </p:cNvSpPr>
          <p:nvPr/>
        </p:nvSpPr>
        <p:spPr bwMode="auto">
          <a:xfrm>
            <a:off x="52578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6" name="Rectangle 5"/>
          <p:cNvSpPr>
            <a:spLocks noChangeArrowheads="1"/>
          </p:cNvSpPr>
          <p:nvPr/>
        </p:nvSpPr>
        <p:spPr bwMode="auto">
          <a:xfrm>
            <a:off x="52578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7" name="Rectangle 6"/>
          <p:cNvSpPr>
            <a:spLocks noChangeArrowheads="1"/>
          </p:cNvSpPr>
          <p:nvPr/>
        </p:nvSpPr>
        <p:spPr bwMode="auto">
          <a:xfrm>
            <a:off x="52578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8" name="Rectangle 7"/>
          <p:cNvSpPr>
            <a:spLocks noChangeArrowheads="1"/>
          </p:cNvSpPr>
          <p:nvPr/>
        </p:nvSpPr>
        <p:spPr bwMode="auto">
          <a:xfrm>
            <a:off x="52578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9" name="Rectangle 8"/>
          <p:cNvSpPr>
            <a:spLocks noChangeArrowheads="1"/>
          </p:cNvSpPr>
          <p:nvPr/>
        </p:nvSpPr>
        <p:spPr bwMode="auto">
          <a:xfrm>
            <a:off x="52578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0" name="Rectangle 9"/>
          <p:cNvSpPr>
            <a:spLocks noChangeArrowheads="1"/>
          </p:cNvSpPr>
          <p:nvPr/>
        </p:nvSpPr>
        <p:spPr bwMode="auto">
          <a:xfrm>
            <a:off x="52578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1" name="Line 10"/>
          <p:cNvSpPr>
            <a:spLocks noChangeShapeType="1"/>
          </p:cNvSpPr>
          <p:nvPr/>
        </p:nvSpPr>
        <p:spPr bwMode="auto">
          <a:xfrm>
            <a:off x="52578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p:cNvSpPr>
            <a:spLocks noChangeShapeType="1"/>
          </p:cNvSpPr>
          <p:nvPr/>
        </p:nvSpPr>
        <p:spPr bwMode="auto">
          <a:xfrm>
            <a:off x="62484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Rectangle 12"/>
          <p:cNvSpPr>
            <a:spLocks noChangeArrowheads="1"/>
          </p:cNvSpPr>
          <p:nvPr/>
        </p:nvSpPr>
        <p:spPr bwMode="auto">
          <a:xfrm>
            <a:off x="52578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4" name="Rectangle 13"/>
          <p:cNvSpPr>
            <a:spLocks noChangeArrowheads="1"/>
          </p:cNvSpPr>
          <p:nvPr/>
        </p:nvSpPr>
        <p:spPr bwMode="auto">
          <a:xfrm>
            <a:off x="52578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5" name="Rectangle 14"/>
          <p:cNvSpPr>
            <a:spLocks noChangeArrowheads="1"/>
          </p:cNvSpPr>
          <p:nvPr/>
        </p:nvSpPr>
        <p:spPr bwMode="auto">
          <a:xfrm>
            <a:off x="52578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6" name="Rectangle 15"/>
          <p:cNvSpPr>
            <a:spLocks noChangeArrowheads="1"/>
          </p:cNvSpPr>
          <p:nvPr/>
        </p:nvSpPr>
        <p:spPr bwMode="auto">
          <a:xfrm>
            <a:off x="52578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7" name="Rectangle 16"/>
          <p:cNvSpPr>
            <a:spLocks noChangeArrowheads="1"/>
          </p:cNvSpPr>
          <p:nvPr/>
        </p:nvSpPr>
        <p:spPr bwMode="auto">
          <a:xfrm>
            <a:off x="52578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8" name="Rectangle 17"/>
          <p:cNvSpPr>
            <a:spLocks noChangeArrowheads="1"/>
          </p:cNvSpPr>
          <p:nvPr/>
        </p:nvSpPr>
        <p:spPr bwMode="auto">
          <a:xfrm>
            <a:off x="52578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9" name="Line 18"/>
          <p:cNvSpPr>
            <a:spLocks noChangeShapeType="1"/>
          </p:cNvSpPr>
          <p:nvPr/>
        </p:nvSpPr>
        <p:spPr bwMode="auto">
          <a:xfrm>
            <a:off x="52578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19"/>
          <p:cNvSpPr>
            <a:spLocks noChangeShapeType="1"/>
          </p:cNvSpPr>
          <p:nvPr/>
        </p:nvSpPr>
        <p:spPr bwMode="auto">
          <a:xfrm>
            <a:off x="62484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1" name="Text Box 20"/>
          <p:cNvSpPr txBox="1">
            <a:spLocks noChangeArrowheads="1"/>
          </p:cNvSpPr>
          <p:nvPr/>
        </p:nvSpPr>
        <p:spPr bwMode="auto">
          <a:xfrm>
            <a:off x="4876800" y="16176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4052" name="Text Box 21"/>
          <p:cNvSpPr txBox="1">
            <a:spLocks noChangeArrowheads="1"/>
          </p:cNvSpPr>
          <p:nvPr/>
        </p:nvSpPr>
        <p:spPr bwMode="auto">
          <a:xfrm>
            <a:off x="48768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4053" name="Rectangle 22"/>
          <p:cNvSpPr>
            <a:spLocks noChangeArrowheads="1"/>
          </p:cNvSpPr>
          <p:nvPr/>
        </p:nvSpPr>
        <p:spPr bwMode="auto">
          <a:xfrm>
            <a:off x="4876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54" name="Rectangle 23"/>
          <p:cNvSpPr>
            <a:spLocks noChangeArrowheads="1"/>
          </p:cNvSpPr>
          <p:nvPr/>
        </p:nvSpPr>
        <p:spPr bwMode="auto">
          <a:xfrm>
            <a:off x="6781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5" name="Rectangle 24"/>
          <p:cNvSpPr>
            <a:spLocks noChangeArrowheads="1"/>
          </p:cNvSpPr>
          <p:nvPr/>
        </p:nvSpPr>
        <p:spPr bwMode="auto">
          <a:xfrm>
            <a:off x="6781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6" name="Rectangle 25"/>
          <p:cNvSpPr>
            <a:spLocks noChangeArrowheads="1"/>
          </p:cNvSpPr>
          <p:nvPr/>
        </p:nvSpPr>
        <p:spPr bwMode="auto">
          <a:xfrm>
            <a:off x="6781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7" name="Rectangle 26"/>
          <p:cNvSpPr>
            <a:spLocks noChangeArrowheads="1"/>
          </p:cNvSpPr>
          <p:nvPr/>
        </p:nvSpPr>
        <p:spPr bwMode="auto">
          <a:xfrm>
            <a:off x="6781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8" name="Rectangle 27"/>
          <p:cNvSpPr>
            <a:spLocks noChangeArrowheads="1"/>
          </p:cNvSpPr>
          <p:nvPr/>
        </p:nvSpPr>
        <p:spPr bwMode="auto">
          <a:xfrm>
            <a:off x="6781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9" name="Rectangle 28"/>
          <p:cNvSpPr>
            <a:spLocks noChangeArrowheads="1"/>
          </p:cNvSpPr>
          <p:nvPr/>
        </p:nvSpPr>
        <p:spPr bwMode="auto">
          <a:xfrm>
            <a:off x="6781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60" name="Rectangle 29"/>
          <p:cNvSpPr>
            <a:spLocks noChangeArrowheads="1"/>
          </p:cNvSpPr>
          <p:nvPr/>
        </p:nvSpPr>
        <p:spPr bwMode="auto">
          <a:xfrm>
            <a:off x="4876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1" name="Rectangle 30"/>
          <p:cNvSpPr>
            <a:spLocks noChangeArrowheads="1"/>
          </p:cNvSpPr>
          <p:nvPr/>
        </p:nvSpPr>
        <p:spPr bwMode="auto">
          <a:xfrm>
            <a:off x="4876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2" name="Rectangle 31"/>
          <p:cNvSpPr>
            <a:spLocks noChangeArrowheads="1"/>
          </p:cNvSpPr>
          <p:nvPr/>
        </p:nvSpPr>
        <p:spPr bwMode="auto">
          <a:xfrm>
            <a:off x="4876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3" name="Rectangle 32"/>
          <p:cNvSpPr>
            <a:spLocks noChangeArrowheads="1"/>
          </p:cNvSpPr>
          <p:nvPr/>
        </p:nvSpPr>
        <p:spPr bwMode="auto">
          <a:xfrm>
            <a:off x="4876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64" name="Rectangle 33"/>
          <p:cNvSpPr>
            <a:spLocks noChangeArrowheads="1"/>
          </p:cNvSpPr>
          <p:nvPr/>
        </p:nvSpPr>
        <p:spPr bwMode="auto">
          <a:xfrm>
            <a:off x="4876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4065" name="Rectangle 34"/>
          <p:cNvSpPr>
            <a:spLocks noChangeArrowheads="1"/>
          </p:cNvSpPr>
          <p:nvPr/>
        </p:nvSpPr>
        <p:spPr bwMode="auto">
          <a:xfrm>
            <a:off x="4876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66" name="Rectangle 35"/>
          <p:cNvSpPr>
            <a:spLocks noChangeArrowheads="1"/>
          </p:cNvSpPr>
          <p:nvPr/>
        </p:nvSpPr>
        <p:spPr bwMode="auto">
          <a:xfrm>
            <a:off x="4876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7" name="Rectangle 36"/>
          <p:cNvSpPr>
            <a:spLocks noChangeArrowheads="1"/>
          </p:cNvSpPr>
          <p:nvPr/>
        </p:nvSpPr>
        <p:spPr bwMode="auto">
          <a:xfrm>
            <a:off x="4876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8" name="Rectangle 37"/>
          <p:cNvSpPr>
            <a:spLocks noChangeArrowheads="1"/>
          </p:cNvSpPr>
          <p:nvPr/>
        </p:nvSpPr>
        <p:spPr bwMode="auto">
          <a:xfrm>
            <a:off x="4876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9" name="Rectangle 38"/>
          <p:cNvSpPr>
            <a:spLocks noChangeArrowheads="1"/>
          </p:cNvSpPr>
          <p:nvPr/>
        </p:nvSpPr>
        <p:spPr bwMode="auto">
          <a:xfrm>
            <a:off x="4876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70" name="Rectangle 39"/>
          <p:cNvSpPr>
            <a:spLocks noChangeArrowheads="1"/>
          </p:cNvSpPr>
          <p:nvPr/>
        </p:nvSpPr>
        <p:spPr bwMode="auto">
          <a:xfrm>
            <a:off x="4876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4071" name="AutoShape 40"/>
          <p:cNvCxnSpPr>
            <a:cxnSpLocks noChangeShapeType="1"/>
            <a:stCxn id="44035" idx="3"/>
            <a:endCxn id="44054" idx="1"/>
          </p:cNvCxnSpPr>
          <p:nvPr/>
        </p:nvCxnSpPr>
        <p:spPr bwMode="auto">
          <a:xfrm>
            <a:off x="62484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2" name="AutoShape 41"/>
          <p:cNvCxnSpPr>
            <a:cxnSpLocks noChangeShapeType="1"/>
            <a:stCxn id="44036" idx="3"/>
            <a:endCxn id="44055" idx="1"/>
          </p:cNvCxnSpPr>
          <p:nvPr/>
        </p:nvCxnSpPr>
        <p:spPr bwMode="auto">
          <a:xfrm>
            <a:off x="62484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3" name="AutoShape 42"/>
          <p:cNvCxnSpPr>
            <a:cxnSpLocks noChangeShapeType="1"/>
            <a:stCxn id="44037" idx="3"/>
            <a:endCxn id="44056" idx="1"/>
          </p:cNvCxnSpPr>
          <p:nvPr/>
        </p:nvCxnSpPr>
        <p:spPr bwMode="auto">
          <a:xfrm>
            <a:off x="62484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4" name="AutoShape 43"/>
          <p:cNvCxnSpPr>
            <a:cxnSpLocks noChangeShapeType="1"/>
            <a:stCxn id="44038" idx="3"/>
            <a:endCxn id="44057" idx="1"/>
          </p:cNvCxnSpPr>
          <p:nvPr/>
        </p:nvCxnSpPr>
        <p:spPr bwMode="auto">
          <a:xfrm>
            <a:off x="62484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5" name="AutoShape 44"/>
          <p:cNvCxnSpPr>
            <a:cxnSpLocks noChangeShapeType="1"/>
            <a:stCxn id="44039" idx="3"/>
            <a:endCxn id="44058" idx="1"/>
          </p:cNvCxnSpPr>
          <p:nvPr/>
        </p:nvCxnSpPr>
        <p:spPr bwMode="auto">
          <a:xfrm>
            <a:off x="62484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6" name="AutoShape 45"/>
          <p:cNvCxnSpPr>
            <a:cxnSpLocks noChangeShapeType="1"/>
            <a:stCxn id="44040" idx="3"/>
            <a:endCxn id="44059" idx="1"/>
          </p:cNvCxnSpPr>
          <p:nvPr/>
        </p:nvCxnSpPr>
        <p:spPr bwMode="auto">
          <a:xfrm>
            <a:off x="62484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77" name="Rectangle 46"/>
          <p:cNvSpPr>
            <a:spLocks noChangeArrowheads="1"/>
          </p:cNvSpPr>
          <p:nvPr/>
        </p:nvSpPr>
        <p:spPr bwMode="auto">
          <a:xfrm>
            <a:off x="6781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8" name="Rectangle 47"/>
          <p:cNvSpPr>
            <a:spLocks noChangeArrowheads="1"/>
          </p:cNvSpPr>
          <p:nvPr/>
        </p:nvSpPr>
        <p:spPr bwMode="auto">
          <a:xfrm>
            <a:off x="6781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9" name="Rectangle 48"/>
          <p:cNvSpPr>
            <a:spLocks noChangeArrowheads="1"/>
          </p:cNvSpPr>
          <p:nvPr/>
        </p:nvSpPr>
        <p:spPr bwMode="auto">
          <a:xfrm>
            <a:off x="6781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0" name="Rectangle 49"/>
          <p:cNvSpPr>
            <a:spLocks noChangeArrowheads="1"/>
          </p:cNvSpPr>
          <p:nvPr/>
        </p:nvSpPr>
        <p:spPr bwMode="auto">
          <a:xfrm>
            <a:off x="6781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1" name="Rectangle 50"/>
          <p:cNvSpPr>
            <a:spLocks noChangeArrowheads="1"/>
          </p:cNvSpPr>
          <p:nvPr/>
        </p:nvSpPr>
        <p:spPr bwMode="auto">
          <a:xfrm>
            <a:off x="6781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2" name="Rectangle 51"/>
          <p:cNvSpPr>
            <a:spLocks noChangeArrowheads="1"/>
          </p:cNvSpPr>
          <p:nvPr/>
        </p:nvSpPr>
        <p:spPr bwMode="auto">
          <a:xfrm>
            <a:off x="6781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4083" name="AutoShape 52"/>
          <p:cNvCxnSpPr>
            <a:cxnSpLocks noChangeShapeType="1"/>
            <a:stCxn id="44043" idx="3"/>
            <a:endCxn id="44077" idx="1"/>
          </p:cNvCxnSpPr>
          <p:nvPr/>
        </p:nvCxnSpPr>
        <p:spPr bwMode="auto">
          <a:xfrm>
            <a:off x="62484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4" name="AutoShape 53"/>
          <p:cNvCxnSpPr>
            <a:cxnSpLocks noChangeShapeType="1"/>
            <a:stCxn id="44044" idx="3"/>
            <a:endCxn id="44078" idx="1"/>
          </p:cNvCxnSpPr>
          <p:nvPr/>
        </p:nvCxnSpPr>
        <p:spPr bwMode="auto">
          <a:xfrm>
            <a:off x="62484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5" name="AutoShape 54"/>
          <p:cNvCxnSpPr>
            <a:cxnSpLocks noChangeShapeType="1"/>
            <a:stCxn id="44045" idx="3"/>
            <a:endCxn id="44079" idx="1"/>
          </p:cNvCxnSpPr>
          <p:nvPr/>
        </p:nvCxnSpPr>
        <p:spPr bwMode="auto">
          <a:xfrm>
            <a:off x="62484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6" name="AutoShape 55"/>
          <p:cNvCxnSpPr>
            <a:cxnSpLocks noChangeShapeType="1"/>
            <a:stCxn id="44046" idx="3"/>
            <a:endCxn id="44080" idx="1"/>
          </p:cNvCxnSpPr>
          <p:nvPr/>
        </p:nvCxnSpPr>
        <p:spPr bwMode="auto">
          <a:xfrm>
            <a:off x="62484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7" name="AutoShape 56"/>
          <p:cNvCxnSpPr>
            <a:cxnSpLocks noChangeShapeType="1"/>
            <a:stCxn id="44047" idx="3"/>
            <a:endCxn id="44081" idx="1"/>
          </p:cNvCxnSpPr>
          <p:nvPr/>
        </p:nvCxnSpPr>
        <p:spPr bwMode="auto">
          <a:xfrm>
            <a:off x="62484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8" name="AutoShape 57"/>
          <p:cNvCxnSpPr>
            <a:cxnSpLocks noChangeShapeType="1"/>
            <a:stCxn id="44048" idx="3"/>
            <a:endCxn id="44082" idx="1"/>
          </p:cNvCxnSpPr>
          <p:nvPr/>
        </p:nvCxnSpPr>
        <p:spPr bwMode="auto">
          <a:xfrm>
            <a:off x="62484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89" name="Text Box 58"/>
          <p:cNvSpPr txBox="1">
            <a:spLocks noChangeArrowheads="1"/>
          </p:cNvSpPr>
          <p:nvPr/>
        </p:nvSpPr>
        <p:spPr bwMode="auto">
          <a:xfrm>
            <a:off x="6172200" y="1858963"/>
            <a:ext cx="709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A(SFT)</a:t>
            </a:r>
          </a:p>
        </p:txBody>
      </p:sp>
      <p:sp>
        <p:nvSpPr>
          <p:cNvPr id="44090" name="Text Box 59"/>
          <p:cNvSpPr txBox="1">
            <a:spLocks noChangeArrowheads="1"/>
          </p:cNvSpPr>
          <p:nvPr/>
        </p:nvSpPr>
        <p:spPr bwMode="auto">
          <a:xfrm>
            <a:off x="6172200" y="2087563"/>
            <a:ext cx="693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B(SFT)</a:t>
            </a:r>
          </a:p>
        </p:txBody>
      </p:sp>
      <p:sp>
        <p:nvSpPr>
          <p:cNvPr id="44091" name="Text Box 60"/>
          <p:cNvSpPr txBox="1">
            <a:spLocks noChangeArrowheads="1"/>
          </p:cNvSpPr>
          <p:nvPr/>
        </p:nvSpPr>
        <p:spPr bwMode="auto">
          <a:xfrm>
            <a:off x="6172200" y="2316163"/>
            <a:ext cx="688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C(SFT)</a:t>
            </a:r>
          </a:p>
        </p:txBody>
      </p:sp>
      <p:sp>
        <p:nvSpPr>
          <p:cNvPr id="44092" name="Text Box 61"/>
          <p:cNvSpPr txBox="1">
            <a:spLocks noChangeArrowheads="1"/>
          </p:cNvSpPr>
          <p:nvPr/>
        </p:nvSpPr>
        <p:spPr bwMode="auto">
          <a:xfrm>
            <a:off x="6172200" y="2544763"/>
            <a:ext cx="708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D(SFT)</a:t>
            </a:r>
          </a:p>
        </p:txBody>
      </p:sp>
      <p:sp>
        <p:nvSpPr>
          <p:cNvPr id="44093" name="Text Box 62"/>
          <p:cNvSpPr txBox="1">
            <a:spLocks noChangeArrowheads="1"/>
          </p:cNvSpPr>
          <p:nvPr/>
        </p:nvSpPr>
        <p:spPr bwMode="auto">
          <a:xfrm>
            <a:off x="6172200" y="4297363"/>
            <a:ext cx="709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A(SFT)</a:t>
            </a:r>
          </a:p>
        </p:txBody>
      </p:sp>
      <p:sp>
        <p:nvSpPr>
          <p:cNvPr id="44094" name="Text Box 63"/>
          <p:cNvSpPr txBox="1">
            <a:spLocks noChangeArrowheads="1"/>
          </p:cNvSpPr>
          <p:nvPr/>
        </p:nvSpPr>
        <p:spPr bwMode="auto">
          <a:xfrm>
            <a:off x="6172200" y="4525963"/>
            <a:ext cx="693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B(SFT)</a:t>
            </a:r>
          </a:p>
        </p:txBody>
      </p:sp>
      <p:sp>
        <p:nvSpPr>
          <p:cNvPr id="44095" name="Text Box 64"/>
          <p:cNvSpPr txBox="1">
            <a:spLocks noChangeArrowheads="1"/>
          </p:cNvSpPr>
          <p:nvPr/>
        </p:nvSpPr>
        <p:spPr bwMode="auto">
          <a:xfrm>
            <a:off x="6172200" y="4754563"/>
            <a:ext cx="688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C(SFT)</a:t>
            </a:r>
          </a:p>
        </p:txBody>
      </p:sp>
      <p:sp>
        <p:nvSpPr>
          <p:cNvPr id="44096" name="Text Box 65"/>
          <p:cNvSpPr txBox="1">
            <a:spLocks noChangeArrowheads="1"/>
          </p:cNvSpPr>
          <p:nvPr/>
        </p:nvSpPr>
        <p:spPr bwMode="auto">
          <a:xfrm>
            <a:off x="6172200" y="4983163"/>
            <a:ext cx="708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D(SFT)</a:t>
            </a:r>
          </a:p>
        </p:txBody>
      </p:sp>
      <p:sp>
        <p:nvSpPr>
          <p:cNvPr id="44097" name="Rectangle 66"/>
          <p:cNvSpPr>
            <a:spLocks noChangeArrowheads="1"/>
          </p:cNvSpPr>
          <p:nvPr/>
        </p:nvSpPr>
        <p:spPr bwMode="auto">
          <a:xfrm>
            <a:off x="76200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98" name="Rectangle 67"/>
          <p:cNvSpPr>
            <a:spLocks noChangeArrowheads="1"/>
          </p:cNvSpPr>
          <p:nvPr/>
        </p:nvSpPr>
        <p:spPr bwMode="auto">
          <a:xfrm>
            <a:off x="76200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4099" name="Rectangle 68"/>
          <p:cNvSpPr>
            <a:spLocks noChangeArrowheads="1"/>
          </p:cNvSpPr>
          <p:nvPr/>
        </p:nvSpPr>
        <p:spPr bwMode="auto">
          <a:xfrm>
            <a:off x="76200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4100" name="Rectangle 69"/>
          <p:cNvSpPr>
            <a:spLocks noChangeArrowheads="1"/>
          </p:cNvSpPr>
          <p:nvPr/>
        </p:nvSpPr>
        <p:spPr bwMode="auto">
          <a:xfrm>
            <a:off x="76200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1" name="Rectangle 70"/>
          <p:cNvSpPr>
            <a:spLocks noChangeArrowheads="1"/>
          </p:cNvSpPr>
          <p:nvPr/>
        </p:nvSpPr>
        <p:spPr bwMode="auto">
          <a:xfrm>
            <a:off x="76200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4102" name="Rectangle 71"/>
          <p:cNvSpPr>
            <a:spLocks noChangeArrowheads="1"/>
          </p:cNvSpPr>
          <p:nvPr/>
        </p:nvSpPr>
        <p:spPr bwMode="auto">
          <a:xfrm>
            <a:off x="76200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4103" name="Text Box 72"/>
          <p:cNvSpPr txBox="1">
            <a:spLocks noChangeArrowheads="1"/>
          </p:cNvSpPr>
          <p:nvPr/>
        </p:nvSpPr>
        <p:spPr bwMode="auto">
          <a:xfrm>
            <a:off x="7164388" y="2620963"/>
            <a:ext cx="1846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system file table (SFT)</a:t>
            </a:r>
          </a:p>
        </p:txBody>
      </p:sp>
      <p:sp>
        <p:nvSpPr>
          <p:cNvPr id="44104" name="Rectangle 73"/>
          <p:cNvSpPr>
            <a:spLocks noChangeArrowheads="1"/>
          </p:cNvSpPr>
          <p:nvPr/>
        </p:nvSpPr>
        <p:spPr bwMode="auto">
          <a:xfrm>
            <a:off x="76200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5" name="Rectangle 74"/>
          <p:cNvSpPr>
            <a:spLocks noChangeArrowheads="1"/>
          </p:cNvSpPr>
          <p:nvPr/>
        </p:nvSpPr>
        <p:spPr bwMode="auto">
          <a:xfrm>
            <a:off x="76200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6" name="Text Box 76"/>
          <p:cNvSpPr txBox="1">
            <a:spLocks noChangeArrowheads="1"/>
          </p:cNvSpPr>
          <p:nvPr/>
        </p:nvSpPr>
        <p:spPr bwMode="auto">
          <a:xfrm>
            <a:off x="152400" y="2057400"/>
            <a:ext cx="4464050" cy="3771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600">
                <a:latin typeface="Courier New" panose="02070309020205020404" pitchFamily="49" charset="0"/>
              </a:rPr>
              <a:t>int main(void) {</a:t>
            </a:r>
          </a:p>
          <a:p>
            <a:pPr>
              <a:spcBef>
                <a:spcPct val="0"/>
              </a:spcBef>
              <a:buFontTx/>
              <a:buNone/>
            </a:pPr>
            <a:r>
              <a:rPr lang="en-US" altLang="en-US" sz="1600">
                <a:latin typeface="Courier New" panose="02070309020205020404" pitchFamily="49" charset="0"/>
              </a:rPr>
              <a:t>  char c = </a:t>
            </a:r>
            <a:r>
              <a:rPr lang="ja-JP" altLang="en-US" sz="1600">
                <a:latin typeface="Courier New" panose="02070309020205020404" pitchFamily="49" charset="0"/>
              </a:rPr>
              <a:t>‘</a:t>
            </a:r>
            <a:r>
              <a:rPr lang="en-US" altLang="ja-JP" sz="1600">
                <a:latin typeface="Courier New" panose="02070309020205020404" pitchFamily="49" charset="0"/>
              </a:rPr>
              <a:t>!</a:t>
            </a:r>
            <a:r>
              <a:rPr lang="ja-JP" altLang="en-US" sz="1600">
                <a:latin typeface="Courier New" panose="02070309020205020404" pitchFamily="49" charset="0"/>
              </a:rPr>
              <a:t>’</a:t>
            </a:r>
            <a:r>
              <a:rPr lang="en-US" altLang="ja-JP" sz="1600">
                <a:latin typeface="Courier New" panose="02070309020205020404" pitchFamily="49" charset="0"/>
              </a:rPr>
              <a:t>;</a:t>
            </a:r>
          </a:p>
          <a:p>
            <a:pPr>
              <a:spcBef>
                <a:spcPct val="0"/>
              </a:spcBef>
              <a:buFontTx/>
              <a:buNone/>
            </a:pPr>
            <a:r>
              <a:rPr lang="en-US" altLang="en-US" sz="1600">
                <a:latin typeface="Courier New" panose="02070309020205020404" pitchFamily="49" charset="0"/>
              </a:rPr>
              <a:t>  int myfd;</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myfd = open(</a:t>
            </a:r>
            <a:r>
              <a:rPr lang="ja-JP" altLang="en-US" sz="1600">
                <a:latin typeface="Courier New" panose="02070309020205020404" pitchFamily="49" charset="0"/>
              </a:rPr>
              <a:t>‘</a:t>
            </a:r>
            <a:r>
              <a:rPr lang="en-US" altLang="ja-JP" sz="1600">
                <a:latin typeface="Courier New" panose="02070309020205020404" pitchFamily="49" charset="0"/>
              </a:rPr>
              <a:t>myf.txt</a:t>
            </a:r>
            <a:r>
              <a:rPr lang="ja-JP" altLang="en-US" sz="1600">
                <a:latin typeface="Courier New" panose="02070309020205020404" pitchFamily="49" charset="0"/>
              </a:rPr>
              <a:t>’</a:t>
            </a:r>
            <a:r>
              <a:rPr lang="en-US" altLang="ja-JP" sz="1600">
                <a:latin typeface="Courier New" panose="02070309020205020404" pitchFamily="49" charset="0"/>
              </a:rPr>
              <a:t>, O_RDONLY);</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a:t>
            </a:r>
            <a:r>
              <a:rPr lang="en-US" altLang="en-US" sz="1600" b="1">
                <a:solidFill>
                  <a:schemeClr val="accent2"/>
                </a:solidFill>
                <a:latin typeface="Courier New" panose="02070309020205020404" pitchFamily="49" charset="0"/>
              </a:rPr>
              <a:t>fork();</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read(myfd, &amp;c, 1);</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printf(</a:t>
            </a:r>
            <a:r>
              <a:rPr lang="ja-JP" altLang="en-US" sz="1600">
                <a:latin typeface="Courier New" panose="02070309020205020404" pitchFamily="49" charset="0"/>
              </a:rPr>
              <a:t>‘</a:t>
            </a:r>
            <a:r>
              <a:rPr lang="en-US" altLang="ja-JP" sz="1600">
                <a:latin typeface="Courier New" panose="02070309020205020404" pitchFamily="49" charset="0"/>
              </a:rPr>
              <a:t>Process %ld got %c\n</a:t>
            </a:r>
            <a:r>
              <a:rPr lang="ja-JP" altLang="en-US" sz="1600">
                <a:latin typeface="Courier New" panose="02070309020205020404" pitchFamily="49" charset="0"/>
              </a:rPr>
              <a:t>’</a:t>
            </a:r>
            <a:r>
              <a:rPr lang="en-US" altLang="ja-JP" sz="1600">
                <a:latin typeface="Courier New" panose="02070309020205020404" pitchFamily="49" charset="0"/>
              </a:rPr>
              <a:t>, </a:t>
            </a:r>
            <a:br>
              <a:rPr lang="en-US" altLang="ja-JP" sz="1600">
                <a:latin typeface="Courier New" panose="02070309020205020404" pitchFamily="49" charset="0"/>
              </a:rPr>
            </a:br>
            <a:r>
              <a:rPr lang="en-US" altLang="ja-JP" sz="1600">
                <a:latin typeface="Courier New" panose="02070309020205020404" pitchFamily="49" charset="0"/>
              </a:rPr>
              <a:t>            (long)getpid(), c);</a:t>
            </a:r>
          </a:p>
          <a:p>
            <a:pPr>
              <a:spcBef>
                <a:spcPct val="0"/>
              </a:spcBef>
              <a:buFontTx/>
              <a:buNone/>
            </a:pPr>
            <a:r>
              <a:rPr lang="en-US" altLang="en-US" sz="1600">
                <a:latin typeface="Courier New" panose="02070309020205020404" pitchFamily="49" charset="0"/>
              </a:rPr>
              <a:t>  </a:t>
            </a:r>
          </a:p>
          <a:p>
            <a:pPr>
              <a:spcBef>
                <a:spcPct val="0"/>
              </a:spcBef>
              <a:buFontTx/>
              <a:buNone/>
            </a:pPr>
            <a:r>
              <a:rPr lang="en-US" altLang="en-US" sz="1600">
                <a:latin typeface="Courier New" panose="02070309020205020404" pitchFamily="49" charset="0"/>
              </a:rPr>
              <a:t>  return 0;</a:t>
            </a:r>
          </a:p>
          <a:p>
            <a:pPr>
              <a:spcBef>
                <a:spcPct val="0"/>
              </a:spcBef>
              <a:buFontTx/>
              <a:buNone/>
            </a:pPr>
            <a:r>
              <a:rPr lang="en-US" altLang="en-US" sz="160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Tree>
    <p:extLst>
      <p:ext uri="{BB962C8B-B14F-4D97-AF65-F5344CB8AC3E}">
        <p14:creationId xmlns:p14="http://schemas.microsoft.com/office/powerpoint/2010/main" val="3192553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File Descriptors and </a:t>
            </a:r>
            <a:r>
              <a:rPr lang="en-US" altLang="en-US" smtClean="0">
                <a:latin typeface="Courier New" panose="02070309020205020404" pitchFamily="49" charset="0"/>
              </a:rPr>
              <a:t>fork() </a:t>
            </a:r>
            <a:r>
              <a:rPr lang="en-US" altLang="en-US" smtClean="0"/>
              <a:t>(III)</a:t>
            </a:r>
          </a:p>
        </p:txBody>
      </p:sp>
      <p:sp>
        <p:nvSpPr>
          <p:cNvPr id="46083" name="Rectangle 3"/>
          <p:cNvSpPr>
            <a:spLocks noChangeArrowheads="1"/>
          </p:cNvSpPr>
          <p:nvPr/>
        </p:nvSpPr>
        <p:spPr bwMode="auto">
          <a:xfrm>
            <a:off x="52578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4" name="Rectangle 4"/>
          <p:cNvSpPr>
            <a:spLocks noChangeArrowheads="1"/>
          </p:cNvSpPr>
          <p:nvPr/>
        </p:nvSpPr>
        <p:spPr bwMode="auto">
          <a:xfrm>
            <a:off x="52578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5" name="Rectangle 5"/>
          <p:cNvSpPr>
            <a:spLocks noChangeArrowheads="1"/>
          </p:cNvSpPr>
          <p:nvPr/>
        </p:nvSpPr>
        <p:spPr bwMode="auto">
          <a:xfrm>
            <a:off x="52578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6" name="Rectangle 6"/>
          <p:cNvSpPr>
            <a:spLocks noChangeArrowheads="1"/>
          </p:cNvSpPr>
          <p:nvPr/>
        </p:nvSpPr>
        <p:spPr bwMode="auto">
          <a:xfrm>
            <a:off x="52578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7" name="Rectangle 7"/>
          <p:cNvSpPr>
            <a:spLocks noChangeArrowheads="1"/>
          </p:cNvSpPr>
          <p:nvPr/>
        </p:nvSpPr>
        <p:spPr bwMode="auto">
          <a:xfrm>
            <a:off x="52578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8" name="Rectangle 8"/>
          <p:cNvSpPr>
            <a:spLocks noChangeArrowheads="1"/>
          </p:cNvSpPr>
          <p:nvPr/>
        </p:nvSpPr>
        <p:spPr bwMode="auto">
          <a:xfrm>
            <a:off x="52578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9" name="Line 9"/>
          <p:cNvSpPr>
            <a:spLocks noChangeShapeType="1"/>
          </p:cNvSpPr>
          <p:nvPr/>
        </p:nvSpPr>
        <p:spPr bwMode="auto">
          <a:xfrm>
            <a:off x="52578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0"/>
          <p:cNvSpPr>
            <a:spLocks noChangeShapeType="1"/>
          </p:cNvSpPr>
          <p:nvPr/>
        </p:nvSpPr>
        <p:spPr bwMode="auto">
          <a:xfrm>
            <a:off x="62484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Rectangle 11"/>
          <p:cNvSpPr>
            <a:spLocks noChangeArrowheads="1"/>
          </p:cNvSpPr>
          <p:nvPr/>
        </p:nvSpPr>
        <p:spPr bwMode="auto">
          <a:xfrm>
            <a:off x="52578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2" name="Rectangle 12"/>
          <p:cNvSpPr>
            <a:spLocks noChangeArrowheads="1"/>
          </p:cNvSpPr>
          <p:nvPr/>
        </p:nvSpPr>
        <p:spPr bwMode="auto">
          <a:xfrm>
            <a:off x="52578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3" name="Rectangle 13"/>
          <p:cNvSpPr>
            <a:spLocks noChangeArrowheads="1"/>
          </p:cNvSpPr>
          <p:nvPr/>
        </p:nvSpPr>
        <p:spPr bwMode="auto">
          <a:xfrm>
            <a:off x="52578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4" name="Rectangle 14"/>
          <p:cNvSpPr>
            <a:spLocks noChangeArrowheads="1"/>
          </p:cNvSpPr>
          <p:nvPr/>
        </p:nvSpPr>
        <p:spPr bwMode="auto">
          <a:xfrm>
            <a:off x="52578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5" name="Rectangle 15"/>
          <p:cNvSpPr>
            <a:spLocks noChangeArrowheads="1"/>
          </p:cNvSpPr>
          <p:nvPr/>
        </p:nvSpPr>
        <p:spPr bwMode="auto">
          <a:xfrm>
            <a:off x="52578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6" name="Rectangle 16"/>
          <p:cNvSpPr>
            <a:spLocks noChangeArrowheads="1"/>
          </p:cNvSpPr>
          <p:nvPr/>
        </p:nvSpPr>
        <p:spPr bwMode="auto">
          <a:xfrm>
            <a:off x="52578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7" name="Line 17"/>
          <p:cNvSpPr>
            <a:spLocks noChangeShapeType="1"/>
          </p:cNvSpPr>
          <p:nvPr/>
        </p:nvSpPr>
        <p:spPr bwMode="auto">
          <a:xfrm>
            <a:off x="52578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8"/>
          <p:cNvSpPr>
            <a:spLocks noChangeShapeType="1"/>
          </p:cNvSpPr>
          <p:nvPr/>
        </p:nvSpPr>
        <p:spPr bwMode="auto">
          <a:xfrm>
            <a:off x="62484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Text Box 19"/>
          <p:cNvSpPr txBox="1">
            <a:spLocks noChangeArrowheads="1"/>
          </p:cNvSpPr>
          <p:nvPr/>
        </p:nvSpPr>
        <p:spPr bwMode="auto">
          <a:xfrm>
            <a:off x="4876800" y="16176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6100" name="Text Box 20"/>
          <p:cNvSpPr txBox="1">
            <a:spLocks noChangeArrowheads="1"/>
          </p:cNvSpPr>
          <p:nvPr/>
        </p:nvSpPr>
        <p:spPr bwMode="auto">
          <a:xfrm>
            <a:off x="48768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6101" name="Rectangle 21"/>
          <p:cNvSpPr>
            <a:spLocks noChangeArrowheads="1"/>
          </p:cNvSpPr>
          <p:nvPr/>
        </p:nvSpPr>
        <p:spPr bwMode="auto">
          <a:xfrm>
            <a:off x="4876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02" name="Rectangle 22"/>
          <p:cNvSpPr>
            <a:spLocks noChangeArrowheads="1"/>
          </p:cNvSpPr>
          <p:nvPr/>
        </p:nvSpPr>
        <p:spPr bwMode="auto">
          <a:xfrm>
            <a:off x="6781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3" name="Rectangle 23"/>
          <p:cNvSpPr>
            <a:spLocks noChangeArrowheads="1"/>
          </p:cNvSpPr>
          <p:nvPr/>
        </p:nvSpPr>
        <p:spPr bwMode="auto">
          <a:xfrm>
            <a:off x="6781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4" name="Rectangle 24"/>
          <p:cNvSpPr>
            <a:spLocks noChangeArrowheads="1"/>
          </p:cNvSpPr>
          <p:nvPr/>
        </p:nvSpPr>
        <p:spPr bwMode="auto">
          <a:xfrm>
            <a:off x="6781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5" name="Rectangle 25"/>
          <p:cNvSpPr>
            <a:spLocks noChangeArrowheads="1"/>
          </p:cNvSpPr>
          <p:nvPr/>
        </p:nvSpPr>
        <p:spPr bwMode="auto">
          <a:xfrm>
            <a:off x="6781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6" name="Rectangle 26"/>
          <p:cNvSpPr>
            <a:spLocks noChangeArrowheads="1"/>
          </p:cNvSpPr>
          <p:nvPr/>
        </p:nvSpPr>
        <p:spPr bwMode="auto">
          <a:xfrm>
            <a:off x="6781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7" name="Rectangle 27"/>
          <p:cNvSpPr>
            <a:spLocks noChangeArrowheads="1"/>
          </p:cNvSpPr>
          <p:nvPr/>
        </p:nvSpPr>
        <p:spPr bwMode="auto">
          <a:xfrm>
            <a:off x="6781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8" name="Rectangle 28"/>
          <p:cNvSpPr>
            <a:spLocks noChangeArrowheads="1"/>
          </p:cNvSpPr>
          <p:nvPr/>
        </p:nvSpPr>
        <p:spPr bwMode="auto">
          <a:xfrm>
            <a:off x="4876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09" name="Rectangle 29"/>
          <p:cNvSpPr>
            <a:spLocks noChangeArrowheads="1"/>
          </p:cNvSpPr>
          <p:nvPr/>
        </p:nvSpPr>
        <p:spPr bwMode="auto">
          <a:xfrm>
            <a:off x="4876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0" name="Rectangle 30"/>
          <p:cNvSpPr>
            <a:spLocks noChangeArrowheads="1"/>
          </p:cNvSpPr>
          <p:nvPr/>
        </p:nvSpPr>
        <p:spPr bwMode="auto">
          <a:xfrm>
            <a:off x="4876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1" name="Rectangle 31"/>
          <p:cNvSpPr>
            <a:spLocks noChangeArrowheads="1"/>
          </p:cNvSpPr>
          <p:nvPr/>
        </p:nvSpPr>
        <p:spPr bwMode="auto">
          <a:xfrm>
            <a:off x="4876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2" name="Rectangle 32"/>
          <p:cNvSpPr>
            <a:spLocks noChangeArrowheads="1"/>
          </p:cNvSpPr>
          <p:nvPr/>
        </p:nvSpPr>
        <p:spPr bwMode="auto">
          <a:xfrm>
            <a:off x="4876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6113" name="Rectangle 33"/>
          <p:cNvSpPr>
            <a:spLocks noChangeArrowheads="1"/>
          </p:cNvSpPr>
          <p:nvPr/>
        </p:nvSpPr>
        <p:spPr bwMode="auto">
          <a:xfrm>
            <a:off x="4876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14" name="Rectangle 34"/>
          <p:cNvSpPr>
            <a:spLocks noChangeArrowheads="1"/>
          </p:cNvSpPr>
          <p:nvPr/>
        </p:nvSpPr>
        <p:spPr bwMode="auto">
          <a:xfrm>
            <a:off x="4876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15" name="Rectangle 35"/>
          <p:cNvSpPr>
            <a:spLocks noChangeArrowheads="1"/>
          </p:cNvSpPr>
          <p:nvPr/>
        </p:nvSpPr>
        <p:spPr bwMode="auto">
          <a:xfrm>
            <a:off x="4876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6" name="Rectangle 36"/>
          <p:cNvSpPr>
            <a:spLocks noChangeArrowheads="1"/>
          </p:cNvSpPr>
          <p:nvPr/>
        </p:nvSpPr>
        <p:spPr bwMode="auto">
          <a:xfrm>
            <a:off x="4876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7" name="Rectangle 37"/>
          <p:cNvSpPr>
            <a:spLocks noChangeArrowheads="1"/>
          </p:cNvSpPr>
          <p:nvPr/>
        </p:nvSpPr>
        <p:spPr bwMode="auto">
          <a:xfrm>
            <a:off x="4876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8" name="Rectangle 38"/>
          <p:cNvSpPr>
            <a:spLocks noChangeArrowheads="1"/>
          </p:cNvSpPr>
          <p:nvPr/>
        </p:nvSpPr>
        <p:spPr bwMode="auto">
          <a:xfrm>
            <a:off x="4876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6119" name="AutoShape 39"/>
          <p:cNvCxnSpPr>
            <a:cxnSpLocks noChangeShapeType="1"/>
            <a:stCxn id="46083" idx="3"/>
            <a:endCxn id="46102" idx="1"/>
          </p:cNvCxnSpPr>
          <p:nvPr/>
        </p:nvCxnSpPr>
        <p:spPr bwMode="auto">
          <a:xfrm>
            <a:off x="62484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0" name="AutoShape 40"/>
          <p:cNvCxnSpPr>
            <a:cxnSpLocks noChangeShapeType="1"/>
            <a:stCxn id="46084" idx="3"/>
            <a:endCxn id="46103" idx="1"/>
          </p:cNvCxnSpPr>
          <p:nvPr/>
        </p:nvCxnSpPr>
        <p:spPr bwMode="auto">
          <a:xfrm>
            <a:off x="62484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1" name="AutoShape 41"/>
          <p:cNvCxnSpPr>
            <a:cxnSpLocks noChangeShapeType="1"/>
            <a:stCxn id="46085" idx="3"/>
            <a:endCxn id="46104" idx="1"/>
          </p:cNvCxnSpPr>
          <p:nvPr/>
        </p:nvCxnSpPr>
        <p:spPr bwMode="auto">
          <a:xfrm>
            <a:off x="62484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2" name="AutoShape 42"/>
          <p:cNvCxnSpPr>
            <a:cxnSpLocks noChangeShapeType="1"/>
            <a:stCxn id="46086" idx="3"/>
            <a:endCxn id="46105" idx="1"/>
          </p:cNvCxnSpPr>
          <p:nvPr/>
        </p:nvCxnSpPr>
        <p:spPr bwMode="auto">
          <a:xfrm>
            <a:off x="62484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3" name="AutoShape 43"/>
          <p:cNvCxnSpPr>
            <a:cxnSpLocks noChangeShapeType="1"/>
            <a:stCxn id="46087" idx="3"/>
            <a:endCxn id="46106" idx="1"/>
          </p:cNvCxnSpPr>
          <p:nvPr/>
        </p:nvCxnSpPr>
        <p:spPr bwMode="auto">
          <a:xfrm>
            <a:off x="62484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4" name="AutoShape 44"/>
          <p:cNvCxnSpPr>
            <a:cxnSpLocks noChangeShapeType="1"/>
            <a:stCxn id="46088" idx="3"/>
            <a:endCxn id="46107" idx="1"/>
          </p:cNvCxnSpPr>
          <p:nvPr/>
        </p:nvCxnSpPr>
        <p:spPr bwMode="auto">
          <a:xfrm>
            <a:off x="62484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25" name="Rectangle 45"/>
          <p:cNvSpPr>
            <a:spLocks noChangeArrowheads="1"/>
          </p:cNvSpPr>
          <p:nvPr/>
        </p:nvSpPr>
        <p:spPr bwMode="auto">
          <a:xfrm>
            <a:off x="6781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6" name="Rectangle 46"/>
          <p:cNvSpPr>
            <a:spLocks noChangeArrowheads="1"/>
          </p:cNvSpPr>
          <p:nvPr/>
        </p:nvSpPr>
        <p:spPr bwMode="auto">
          <a:xfrm>
            <a:off x="6781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7" name="Rectangle 47"/>
          <p:cNvSpPr>
            <a:spLocks noChangeArrowheads="1"/>
          </p:cNvSpPr>
          <p:nvPr/>
        </p:nvSpPr>
        <p:spPr bwMode="auto">
          <a:xfrm>
            <a:off x="6781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8" name="Rectangle 48"/>
          <p:cNvSpPr>
            <a:spLocks noChangeArrowheads="1"/>
          </p:cNvSpPr>
          <p:nvPr/>
        </p:nvSpPr>
        <p:spPr bwMode="auto">
          <a:xfrm>
            <a:off x="6781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9" name="Rectangle 49"/>
          <p:cNvSpPr>
            <a:spLocks noChangeArrowheads="1"/>
          </p:cNvSpPr>
          <p:nvPr/>
        </p:nvSpPr>
        <p:spPr bwMode="auto">
          <a:xfrm>
            <a:off x="6781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30" name="Rectangle 50"/>
          <p:cNvSpPr>
            <a:spLocks noChangeArrowheads="1"/>
          </p:cNvSpPr>
          <p:nvPr/>
        </p:nvSpPr>
        <p:spPr bwMode="auto">
          <a:xfrm>
            <a:off x="6781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6131" name="AutoShape 51"/>
          <p:cNvCxnSpPr>
            <a:cxnSpLocks noChangeShapeType="1"/>
            <a:stCxn id="46091" idx="3"/>
            <a:endCxn id="46125" idx="1"/>
          </p:cNvCxnSpPr>
          <p:nvPr/>
        </p:nvCxnSpPr>
        <p:spPr bwMode="auto">
          <a:xfrm>
            <a:off x="62484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2" name="AutoShape 52"/>
          <p:cNvCxnSpPr>
            <a:cxnSpLocks noChangeShapeType="1"/>
            <a:stCxn id="46092" idx="3"/>
            <a:endCxn id="46126" idx="1"/>
          </p:cNvCxnSpPr>
          <p:nvPr/>
        </p:nvCxnSpPr>
        <p:spPr bwMode="auto">
          <a:xfrm>
            <a:off x="62484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3" name="AutoShape 53"/>
          <p:cNvCxnSpPr>
            <a:cxnSpLocks noChangeShapeType="1"/>
            <a:stCxn id="46093" idx="3"/>
            <a:endCxn id="46127" idx="1"/>
          </p:cNvCxnSpPr>
          <p:nvPr/>
        </p:nvCxnSpPr>
        <p:spPr bwMode="auto">
          <a:xfrm>
            <a:off x="62484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4" name="AutoShape 54"/>
          <p:cNvCxnSpPr>
            <a:cxnSpLocks noChangeShapeType="1"/>
            <a:stCxn id="46094" idx="3"/>
            <a:endCxn id="46128" idx="1"/>
          </p:cNvCxnSpPr>
          <p:nvPr/>
        </p:nvCxnSpPr>
        <p:spPr bwMode="auto">
          <a:xfrm>
            <a:off x="62484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5" name="AutoShape 55"/>
          <p:cNvCxnSpPr>
            <a:cxnSpLocks noChangeShapeType="1"/>
            <a:stCxn id="46095" idx="3"/>
            <a:endCxn id="46129" idx="1"/>
          </p:cNvCxnSpPr>
          <p:nvPr/>
        </p:nvCxnSpPr>
        <p:spPr bwMode="auto">
          <a:xfrm>
            <a:off x="62484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6" name="AutoShape 56"/>
          <p:cNvCxnSpPr>
            <a:cxnSpLocks noChangeShapeType="1"/>
            <a:stCxn id="46096" idx="3"/>
            <a:endCxn id="46130" idx="1"/>
          </p:cNvCxnSpPr>
          <p:nvPr/>
        </p:nvCxnSpPr>
        <p:spPr bwMode="auto">
          <a:xfrm>
            <a:off x="62484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37" name="Text Box 57"/>
          <p:cNvSpPr txBox="1">
            <a:spLocks noChangeArrowheads="1"/>
          </p:cNvSpPr>
          <p:nvPr/>
        </p:nvSpPr>
        <p:spPr bwMode="auto">
          <a:xfrm>
            <a:off x="6172200" y="1858963"/>
            <a:ext cx="709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A(SFT)</a:t>
            </a:r>
          </a:p>
        </p:txBody>
      </p:sp>
      <p:sp>
        <p:nvSpPr>
          <p:cNvPr id="46138" name="Text Box 58"/>
          <p:cNvSpPr txBox="1">
            <a:spLocks noChangeArrowheads="1"/>
          </p:cNvSpPr>
          <p:nvPr/>
        </p:nvSpPr>
        <p:spPr bwMode="auto">
          <a:xfrm>
            <a:off x="6172200" y="2087563"/>
            <a:ext cx="693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B(SFT)</a:t>
            </a:r>
          </a:p>
        </p:txBody>
      </p:sp>
      <p:sp>
        <p:nvSpPr>
          <p:cNvPr id="46139" name="Text Box 59"/>
          <p:cNvSpPr txBox="1">
            <a:spLocks noChangeArrowheads="1"/>
          </p:cNvSpPr>
          <p:nvPr/>
        </p:nvSpPr>
        <p:spPr bwMode="auto">
          <a:xfrm>
            <a:off x="6172200" y="2316163"/>
            <a:ext cx="688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C(SFT)</a:t>
            </a:r>
          </a:p>
        </p:txBody>
      </p:sp>
      <p:sp>
        <p:nvSpPr>
          <p:cNvPr id="46140" name="Text Box 60"/>
          <p:cNvSpPr txBox="1">
            <a:spLocks noChangeArrowheads="1"/>
          </p:cNvSpPr>
          <p:nvPr/>
        </p:nvSpPr>
        <p:spPr bwMode="auto">
          <a:xfrm>
            <a:off x="6172200" y="2544763"/>
            <a:ext cx="708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D(SFT)</a:t>
            </a:r>
          </a:p>
        </p:txBody>
      </p:sp>
      <p:sp>
        <p:nvSpPr>
          <p:cNvPr id="46141" name="Text Box 61"/>
          <p:cNvSpPr txBox="1">
            <a:spLocks noChangeArrowheads="1"/>
          </p:cNvSpPr>
          <p:nvPr/>
        </p:nvSpPr>
        <p:spPr bwMode="auto">
          <a:xfrm>
            <a:off x="6172200" y="4297363"/>
            <a:ext cx="709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A(SFT)</a:t>
            </a:r>
          </a:p>
        </p:txBody>
      </p:sp>
      <p:sp>
        <p:nvSpPr>
          <p:cNvPr id="46142" name="Text Box 62"/>
          <p:cNvSpPr txBox="1">
            <a:spLocks noChangeArrowheads="1"/>
          </p:cNvSpPr>
          <p:nvPr/>
        </p:nvSpPr>
        <p:spPr bwMode="auto">
          <a:xfrm>
            <a:off x="6172200" y="4525963"/>
            <a:ext cx="693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B(SFT)</a:t>
            </a:r>
          </a:p>
        </p:txBody>
      </p:sp>
      <p:sp>
        <p:nvSpPr>
          <p:cNvPr id="46143" name="Text Box 63"/>
          <p:cNvSpPr txBox="1">
            <a:spLocks noChangeArrowheads="1"/>
          </p:cNvSpPr>
          <p:nvPr/>
        </p:nvSpPr>
        <p:spPr bwMode="auto">
          <a:xfrm>
            <a:off x="6172200" y="4754563"/>
            <a:ext cx="688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C(SFT)</a:t>
            </a:r>
          </a:p>
        </p:txBody>
      </p:sp>
      <p:sp>
        <p:nvSpPr>
          <p:cNvPr id="46144" name="Text Box 64"/>
          <p:cNvSpPr txBox="1">
            <a:spLocks noChangeArrowheads="1"/>
          </p:cNvSpPr>
          <p:nvPr/>
        </p:nvSpPr>
        <p:spPr bwMode="auto">
          <a:xfrm>
            <a:off x="6172200" y="4983163"/>
            <a:ext cx="692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b="1">
                <a:solidFill>
                  <a:srgbClr val="0000FF"/>
                </a:solidFill>
              </a:rPr>
              <a:t>E</a:t>
            </a:r>
            <a:r>
              <a:rPr lang="en-US" altLang="en-US" sz="1200">
                <a:solidFill>
                  <a:srgbClr val="0000FF"/>
                </a:solidFill>
              </a:rPr>
              <a:t>(SFT)</a:t>
            </a:r>
          </a:p>
        </p:txBody>
      </p:sp>
      <p:sp>
        <p:nvSpPr>
          <p:cNvPr id="46145" name="Rectangle 65"/>
          <p:cNvSpPr>
            <a:spLocks noChangeArrowheads="1"/>
          </p:cNvSpPr>
          <p:nvPr/>
        </p:nvSpPr>
        <p:spPr bwMode="auto">
          <a:xfrm>
            <a:off x="7620000" y="25146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6" name="Rectangle 66"/>
          <p:cNvSpPr>
            <a:spLocks noChangeArrowheads="1"/>
          </p:cNvSpPr>
          <p:nvPr/>
        </p:nvSpPr>
        <p:spPr bwMode="auto">
          <a:xfrm>
            <a:off x="7620000" y="27432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6147" name="Rectangle 67"/>
          <p:cNvSpPr>
            <a:spLocks noChangeArrowheads="1"/>
          </p:cNvSpPr>
          <p:nvPr/>
        </p:nvSpPr>
        <p:spPr bwMode="auto">
          <a:xfrm>
            <a:off x="7620000" y="29718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6148" name="Rectangle 68"/>
          <p:cNvSpPr>
            <a:spLocks noChangeArrowheads="1"/>
          </p:cNvSpPr>
          <p:nvPr/>
        </p:nvSpPr>
        <p:spPr bwMode="auto">
          <a:xfrm>
            <a:off x="7620000" y="32004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9" name="Rectangle 69"/>
          <p:cNvSpPr>
            <a:spLocks noChangeArrowheads="1"/>
          </p:cNvSpPr>
          <p:nvPr/>
        </p:nvSpPr>
        <p:spPr bwMode="auto">
          <a:xfrm>
            <a:off x="7620000" y="34290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6150" name="Rectangle 70"/>
          <p:cNvSpPr>
            <a:spLocks noChangeArrowheads="1"/>
          </p:cNvSpPr>
          <p:nvPr/>
        </p:nvSpPr>
        <p:spPr bwMode="auto">
          <a:xfrm>
            <a:off x="7620000" y="36576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6151" name="Text Box 71"/>
          <p:cNvSpPr txBox="1">
            <a:spLocks noChangeArrowheads="1"/>
          </p:cNvSpPr>
          <p:nvPr/>
        </p:nvSpPr>
        <p:spPr bwMode="auto">
          <a:xfrm>
            <a:off x="7164388" y="2209800"/>
            <a:ext cx="1846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system file table (SFT)</a:t>
            </a:r>
          </a:p>
        </p:txBody>
      </p:sp>
      <p:sp>
        <p:nvSpPr>
          <p:cNvPr id="46152" name="Rectangle 72"/>
          <p:cNvSpPr>
            <a:spLocks noChangeArrowheads="1"/>
          </p:cNvSpPr>
          <p:nvPr/>
        </p:nvSpPr>
        <p:spPr bwMode="auto">
          <a:xfrm>
            <a:off x="7620000" y="38862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3" name="Rectangle 73"/>
          <p:cNvSpPr>
            <a:spLocks noChangeArrowheads="1"/>
          </p:cNvSpPr>
          <p:nvPr/>
        </p:nvSpPr>
        <p:spPr bwMode="auto">
          <a:xfrm>
            <a:off x="7620000" y="41148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4" name="Text Box 74"/>
          <p:cNvSpPr txBox="1">
            <a:spLocks noChangeArrowheads="1"/>
          </p:cNvSpPr>
          <p:nvPr/>
        </p:nvSpPr>
        <p:spPr bwMode="auto">
          <a:xfrm>
            <a:off x="10404" y="1965595"/>
            <a:ext cx="4964821" cy="424731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ourier New" panose="02070309020205020404" pitchFamily="49" charset="0"/>
              </a:rPr>
              <a:t>int main(void) {</a:t>
            </a:r>
          </a:p>
          <a:p>
            <a:pPr>
              <a:spcBef>
                <a:spcPct val="0"/>
              </a:spcBef>
              <a:buFontTx/>
              <a:buNone/>
            </a:pPr>
            <a:r>
              <a:rPr lang="en-US" altLang="en-US" sz="1800" b="1">
                <a:latin typeface="Courier New" panose="02070309020205020404" pitchFamily="49" charset="0"/>
              </a:rPr>
              <a:t>  char c = </a:t>
            </a:r>
            <a:r>
              <a:rPr lang="ja-JP" altLang="en-US" sz="1800" b="1">
                <a:latin typeface="Courier New" panose="02070309020205020404" pitchFamily="49" charset="0"/>
              </a:rPr>
              <a:t>‘</a:t>
            </a:r>
            <a:r>
              <a:rPr lang="en-US" altLang="ja-JP" sz="1800" b="1">
                <a:latin typeface="Courier New" panose="02070309020205020404" pitchFamily="49" charset="0"/>
              </a:rPr>
              <a:t>!</a:t>
            </a:r>
            <a:r>
              <a:rPr lang="ja-JP" altLang="en-US" sz="1800" b="1">
                <a:latin typeface="Courier New" panose="02070309020205020404" pitchFamily="49" charset="0"/>
              </a:rPr>
              <a:t>’</a:t>
            </a:r>
            <a:r>
              <a:rPr lang="en-US" altLang="ja-JP" sz="1800" b="1">
                <a:latin typeface="Courier New" panose="02070309020205020404" pitchFamily="49" charset="0"/>
              </a:rPr>
              <a:t>;</a:t>
            </a:r>
          </a:p>
          <a:p>
            <a:pPr>
              <a:spcBef>
                <a:spcPct val="0"/>
              </a:spcBef>
              <a:buFontTx/>
              <a:buNone/>
            </a:pPr>
            <a:r>
              <a:rPr lang="en-US" altLang="en-US" sz="1800" b="1">
                <a:latin typeface="Courier New" panose="02070309020205020404" pitchFamily="49" charset="0"/>
              </a:rPr>
              <a:t>  int myfd;</a:t>
            </a:r>
          </a:p>
          <a:p>
            <a:pPr>
              <a:spcBef>
                <a:spcPct val="0"/>
              </a:spcBef>
              <a:buFontTx/>
              <a:buNone/>
            </a:pPr>
            <a:endParaRPr lang="en-US" altLang="en-US" sz="1800" b="1">
              <a:latin typeface="Courier New" panose="02070309020205020404" pitchFamily="49" charset="0"/>
            </a:endParaRPr>
          </a:p>
          <a:p>
            <a:pPr>
              <a:spcBef>
                <a:spcPct val="0"/>
              </a:spcBef>
              <a:buFontTx/>
              <a:buNone/>
            </a:pPr>
            <a:r>
              <a:rPr lang="en-US" altLang="en-US" sz="1800" b="1">
                <a:latin typeface="Courier New" panose="02070309020205020404" pitchFamily="49" charset="0"/>
              </a:rPr>
              <a:t>  </a:t>
            </a:r>
            <a:r>
              <a:rPr lang="en-US" altLang="en-US" sz="1800" b="1">
                <a:solidFill>
                  <a:schemeClr val="accent2"/>
                </a:solidFill>
                <a:latin typeface="Courier New" panose="02070309020205020404" pitchFamily="49" charset="0"/>
              </a:rPr>
              <a:t>fork();</a:t>
            </a:r>
          </a:p>
          <a:p>
            <a:pPr>
              <a:spcBef>
                <a:spcPct val="0"/>
              </a:spcBef>
              <a:buFontTx/>
              <a:buNone/>
            </a:pPr>
            <a:endParaRPr lang="en-US" altLang="en-US" sz="1800" b="1">
              <a:latin typeface="Courier New" panose="02070309020205020404" pitchFamily="49" charset="0"/>
            </a:endParaRPr>
          </a:p>
          <a:p>
            <a:pPr>
              <a:spcBef>
                <a:spcPct val="0"/>
              </a:spcBef>
              <a:buFontTx/>
              <a:buNone/>
            </a:pPr>
            <a:r>
              <a:rPr lang="en-US" altLang="en-US" sz="1800" b="1">
                <a:latin typeface="Courier New" panose="02070309020205020404" pitchFamily="49" charset="0"/>
              </a:rPr>
              <a:t>  myfd = open(</a:t>
            </a:r>
            <a:r>
              <a:rPr lang="ja-JP" altLang="en-US" sz="1800" b="1">
                <a:latin typeface="Courier New" panose="02070309020205020404" pitchFamily="49" charset="0"/>
              </a:rPr>
              <a:t>‘</a:t>
            </a:r>
            <a:r>
              <a:rPr lang="en-US" altLang="ja-JP" sz="1800" b="1">
                <a:latin typeface="Courier New" panose="02070309020205020404" pitchFamily="49" charset="0"/>
              </a:rPr>
              <a:t>myf.txt</a:t>
            </a:r>
            <a:r>
              <a:rPr lang="ja-JP" altLang="en-US" sz="1800" b="1">
                <a:latin typeface="Courier New" panose="02070309020205020404" pitchFamily="49" charset="0"/>
              </a:rPr>
              <a:t>’</a:t>
            </a:r>
            <a:r>
              <a:rPr lang="en-US" altLang="ja-JP" sz="1800" b="1">
                <a:latin typeface="Courier New" panose="02070309020205020404" pitchFamily="49" charset="0"/>
              </a:rPr>
              <a:t>, O_RDONLY);</a:t>
            </a:r>
          </a:p>
          <a:p>
            <a:pPr>
              <a:spcBef>
                <a:spcPct val="0"/>
              </a:spcBef>
              <a:buFontTx/>
              <a:buNone/>
            </a:pPr>
            <a:endParaRPr lang="en-US" altLang="en-US" sz="1800" b="1">
              <a:latin typeface="Courier New" panose="02070309020205020404" pitchFamily="49" charset="0"/>
            </a:endParaRPr>
          </a:p>
          <a:p>
            <a:pPr>
              <a:spcBef>
                <a:spcPct val="0"/>
              </a:spcBef>
              <a:buFontTx/>
              <a:buNone/>
            </a:pPr>
            <a:r>
              <a:rPr lang="en-US" altLang="en-US" sz="1800" b="1">
                <a:latin typeface="Courier New" panose="02070309020205020404" pitchFamily="49" charset="0"/>
              </a:rPr>
              <a:t>  read(myfd, &amp;c, 1);</a:t>
            </a:r>
          </a:p>
          <a:p>
            <a:pPr>
              <a:spcBef>
                <a:spcPct val="0"/>
              </a:spcBef>
              <a:buFontTx/>
              <a:buNone/>
            </a:pPr>
            <a:endParaRPr lang="en-US" altLang="en-US" sz="1800" b="1">
              <a:latin typeface="Courier New" panose="02070309020205020404" pitchFamily="49" charset="0"/>
            </a:endParaRPr>
          </a:p>
          <a:p>
            <a:pPr>
              <a:spcBef>
                <a:spcPct val="0"/>
              </a:spcBef>
              <a:buFontTx/>
              <a:buNone/>
            </a:pPr>
            <a:r>
              <a:rPr lang="en-US" altLang="en-US" sz="1800" b="1">
                <a:latin typeface="Courier New" panose="02070309020205020404" pitchFamily="49" charset="0"/>
              </a:rPr>
              <a:t>  printf(</a:t>
            </a:r>
            <a:r>
              <a:rPr lang="ja-JP" altLang="en-US" sz="1800" b="1">
                <a:latin typeface="Courier New" panose="02070309020205020404" pitchFamily="49" charset="0"/>
              </a:rPr>
              <a:t>‘</a:t>
            </a:r>
            <a:r>
              <a:rPr lang="en-US" altLang="ja-JP" sz="1800" b="1">
                <a:latin typeface="Courier New" panose="02070309020205020404" pitchFamily="49" charset="0"/>
              </a:rPr>
              <a:t>Process %ld got %c\n</a:t>
            </a:r>
            <a:r>
              <a:rPr lang="ja-JP" altLang="en-US" sz="1800" b="1">
                <a:latin typeface="Courier New" panose="02070309020205020404" pitchFamily="49" charset="0"/>
              </a:rPr>
              <a:t>’</a:t>
            </a:r>
            <a:r>
              <a:rPr lang="en-US" altLang="ja-JP" sz="1800" b="1">
                <a:latin typeface="Courier New" panose="02070309020205020404" pitchFamily="49" charset="0"/>
              </a:rPr>
              <a:t>, </a:t>
            </a:r>
            <a:br>
              <a:rPr lang="en-US" altLang="ja-JP" sz="1800" b="1">
                <a:latin typeface="Courier New" panose="02070309020205020404" pitchFamily="49" charset="0"/>
              </a:rPr>
            </a:br>
            <a:r>
              <a:rPr lang="en-US" altLang="ja-JP" sz="1800" b="1">
                <a:latin typeface="Courier New" panose="02070309020205020404" pitchFamily="49" charset="0"/>
              </a:rPr>
              <a:t>            (long)getpid(), c);</a:t>
            </a:r>
          </a:p>
          <a:p>
            <a:pPr>
              <a:spcBef>
                <a:spcPct val="0"/>
              </a:spcBef>
              <a:buFontTx/>
              <a:buNone/>
            </a:pPr>
            <a:r>
              <a:rPr lang="en-US" altLang="en-US" sz="1800" b="1">
                <a:latin typeface="Courier New" panose="02070309020205020404" pitchFamily="49" charset="0"/>
              </a:rPr>
              <a:t>  </a:t>
            </a:r>
          </a:p>
          <a:p>
            <a:pPr>
              <a:spcBef>
                <a:spcPct val="0"/>
              </a:spcBef>
              <a:buFontTx/>
              <a:buNone/>
            </a:pPr>
            <a:r>
              <a:rPr lang="en-US" altLang="en-US" sz="1800" b="1">
                <a:latin typeface="Courier New" panose="02070309020205020404" pitchFamily="49" charset="0"/>
              </a:rPr>
              <a:t>  return 0;</a:t>
            </a:r>
          </a:p>
          <a:p>
            <a:pPr>
              <a:spcBef>
                <a:spcPct val="0"/>
              </a:spcBef>
              <a:buFontTx/>
              <a:buNone/>
            </a:pPr>
            <a:r>
              <a:rPr lang="en-US" altLang="en-US" sz="1800" b="1">
                <a:latin typeface="Courier New" panose="02070309020205020404" pitchFamily="49" charset="0"/>
              </a:rPr>
              <a:t>}</a:t>
            </a:r>
          </a:p>
        </p:txBody>
      </p:sp>
      <p:sp>
        <p:nvSpPr>
          <p:cNvPr id="46155" name="Rectangle 75"/>
          <p:cNvSpPr>
            <a:spLocks noChangeArrowheads="1"/>
          </p:cNvSpPr>
          <p:nvPr/>
        </p:nvSpPr>
        <p:spPr bwMode="auto">
          <a:xfrm>
            <a:off x="7620000" y="43434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b="1">
                <a:solidFill>
                  <a:schemeClr val="accent2"/>
                </a:solidFill>
              </a:rPr>
              <a:t>E (</a:t>
            </a:r>
            <a:r>
              <a:rPr lang="ja-JP" altLang="en-US" sz="1200" b="1">
                <a:solidFill>
                  <a:schemeClr val="accent2"/>
                </a:solidFill>
              </a:rPr>
              <a:t>“</a:t>
            </a:r>
            <a:r>
              <a:rPr lang="en-US" altLang="ja-JP" sz="1200" b="1">
                <a:solidFill>
                  <a:schemeClr val="accent2"/>
                </a:solidFill>
              </a:rPr>
              <a:t>myf.txt</a:t>
            </a:r>
            <a:r>
              <a:rPr lang="ja-JP" altLang="en-US" sz="1200" b="1">
                <a:solidFill>
                  <a:schemeClr val="accent2"/>
                </a:solidFill>
              </a:rPr>
              <a:t>”</a:t>
            </a:r>
            <a:r>
              <a:rPr lang="en-US" altLang="ja-JP" sz="1200" b="1">
                <a:solidFill>
                  <a:schemeClr val="accent2"/>
                </a:solidFill>
              </a:rPr>
              <a:t>)</a:t>
            </a:r>
            <a:endParaRPr lang="en-US" altLang="en-US" sz="1200"/>
          </a:p>
        </p:txBody>
      </p:sp>
      <p:sp>
        <p:nvSpPr>
          <p:cNvPr id="46156" name="Rectangle 76"/>
          <p:cNvSpPr>
            <a:spLocks noChangeArrowheads="1"/>
          </p:cNvSpPr>
          <p:nvPr/>
        </p:nvSpPr>
        <p:spPr bwMode="auto">
          <a:xfrm>
            <a:off x="7620000" y="45720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7" name="Rectangle 77"/>
          <p:cNvSpPr>
            <a:spLocks noChangeArrowheads="1"/>
          </p:cNvSpPr>
          <p:nvPr/>
        </p:nvSpPr>
        <p:spPr bwMode="auto">
          <a:xfrm>
            <a:off x="7620000" y="48006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8" name="Rectangle 78"/>
          <p:cNvSpPr>
            <a:spLocks noChangeArrowheads="1"/>
          </p:cNvSpPr>
          <p:nvPr/>
        </p:nvSpPr>
        <p:spPr bwMode="auto">
          <a:xfrm>
            <a:off x="7620000" y="50292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Tree>
    <p:extLst>
      <p:ext uri="{BB962C8B-B14F-4D97-AF65-F5344CB8AC3E}">
        <p14:creationId xmlns:p14="http://schemas.microsoft.com/office/powerpoint/2010/main" val="675371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Example</a:t>
            </a:r>
          </a:p>
        </p:txBody>
      </p:sp>
      <p:sp>
        <p:nvSpPr>
          <p:cNvPr id="3" name="Content Placeholder 2"/>
          <p:cNvSpPr>
            <a:spLocks noGrp="1"/>
          </p:cNvSpPr>
          <p:nvPr>
            <p:ph idx="1"/>
          </p:nvPr>
        </p:nvSpPr>
        <p:spPr>
          <a:xfrm>
            <a:off x="228600" y="1600200"/>
            <a:ext cx="8915400" cy="5334000"/>
          </a:xfrm>
        </p:spPr>
        <p:txBody>
          <a:bodyPr>
            <a:normAutofit lnSpcReduction="10000"/>
          </a:bodyPr>
          <a:lstStyle/>
          <a:p>
            <a:r>
              <a:rPr lang="en-US" sz="2000" dirty="0" smtClean="0"/>
              <a:t>Suppose the disk file foobar.txt consists of the six ASCII characters “</a:t>
            </a:r>
            <a:r>
              <a:rPr lang="en-US" sz="2000" dirty="0" err="1" smtClean="0"/>
              <a:t>foobar</a:t>
            </a:r>
            <a:r>
              <a:rPr lang="en-US" sz="2000" dirty="0" smtClean="0"/>
              <a:t>”. Then what is the output of the following program:</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1800" i="1" dirty="0" smtClean="0"/>
              <a:t>Answer: The child inherits the parent’s descriptor table and all processes share the same file table. Thus the descriptor </a:t>
            </a:r>
            <a:r>
              <a:rPr lang="en-US" sz="1800" i="1" dirty="0" err="1" smtClean="0"/>
              <a:t>fd</a:t>
            </a:r>
            <a:r>
              <a:rPr lang="en-US" sz="1800" i="1" dirty="0" smtClean="0"/>
              <a:t> in both the parent and child points to the same open file table entry. When the child reads the first byte of the file, the file position increments by 1. Thus the parent reads the second byte and output is “c=o”</a:t>
            </a:r>
          </a:p>
        </p:txBody>
      </p:sp>
      <p:sp>
        <p:nvSpPr>
          <p:cNvPr id="48132" name="Text Box 4"/>
          <p:cNvSpPr txBox="1">
            <a:spLocks noChangeArrowheads="1"/>
          </p:cNvSpPr>
          <p:nvPr/>
        </p:nvSpPr>
        <p:spPr bwMode="auto">
          <a:xfrm>
            <a:off x="1447800" y="2301875"/>
            <a:ext cx="6076950" cy="310832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int main ()</a:t>
            </a:r>
          </a:p>
          <a:p>
            <a:pPr>
              <a:spcBef>
                <a:spcPct val="0"/>
              </a:spcBef>
              <a:buFontTx/>
              <a:buNone/>
            </a:pPr>
            <a:r>
              <a:rPr lang="en-US" sz="1400">
                <a:latin typeface="Courier New" panose="02070309020205020404" pitchFamily="49" charset="0"/>
              </a:rPr>
              <a:t>{</a:t>
            </a:r>
          </a:p>
          <a:p>
            <a:pPr>
              <a:spcBef>
                <a:spcPct val="0"/>
              </a:spcBef>
              <a:buFontTx/>
              <a:buNone/>
            </a:pPr>
            <a:r>
              <a:rPr lang="en-US" sz="1400">
                <a:latin typeface="Courier New" panose="02070309020205020404" pitchFamily="49" charset="0"/>
              </a:rPr>
              <a:t>	int fd;</a:t>
            </a:r>
          </a:p>
          <a:p>
            <a:pPr>
              <a:spcBef>
                <a:spcPct val="0"/>
              </a:spcBef>
              <a:buFontTx/>
              <a:buNone/>
            </a:pPr>
            <a:r>
              <a:rPr lang="en-US" sz="1400">
                <a:latin typeface="Courier New" panose="02070309020205020404" pitchFamily="49" charset="0"/>
              </a:rPr>
              <a:t>	char c;</a:t>
            </a:r>
          </a:p>
          <a:p>
            <a:pPr>
              <a:spcBef>
                <a:spcPct val="0"/>
              </a:spcBef>
              <a:buFontTx/>
              <a:buNone/>
            </a:pPr>
            <a:r>
              <a:rPr lang="en-US" sz="1400">
                <a:latin typeface="Courier New" panose="02070309020205020404" pitchFamily="49" charset="0"/>
              </a:rPr>
              <a:t>	fd = open(“foobar.txt”, O_RDONLY, 0);</a:t>
            </a:r>
          </a:p>
          <a:p>
            <a:pPr>
              <a:spcBef>
                <a:spcPct val="0"/>
              </a:spcBef>
              <a:buFontTx/>
              <a:buNone/>
            </a:pPr>
            <a:r>
              <a:rPr lang="en-US" sz="1400">
                <a:latin typeface="Courier New" panose="02070309020205020404" pitchFamily="49" charset="0"/>
              </a:rPr>
              <a:t>	if (fork() == 0) {</a:t>
            </a:r>
          </a:p>
          <a:p>
            <a:pPr>
              <a:spcBef>
                <a:spcPct val="0"/>
              </a:spcBef>
              <a:buFontTx/>
              <a:buNone/>
            </a:pPr>
            <a:r>
              <a:rPr lang="en-US" sz="1400">
                <a:latin typeface="Courier New" panose="02070309020205020404" pitchFamily="49" charset="0"/>
              </a:rPr>
              <a:t>		read(fd, &amp;c, 1);</a:t>
            </a:r>
          </a:p>
          <a:p>
            <a:pPr>
              <a:spcBef>
                <a:spcPct val="0"/>
              </a:spcBef>
              <a:buFontTx/>
              <a:buNone/>
            </a:pPr>
            <a:r>
              <a:rPr lang="en-US" sz="1400">
                <a:latin typeface="Courier New" panose="02070309020205020404" pitchFamily="49" charset="0"/>
              </a:rPr>
              <a:t>		exit(0);</a:t>
            </a:r>
          </a:p>
          <a:p>
            <a:pPr>
              <a:spcBef>
                <a:spcPct val="0"/>
              </a:spcBef>
              <a:buFontTx/>
              <a:buNone/>
            </a:pPr>
            <a:r>
              <a:rPr lang="en-US" sz="1400">
                <a:latin typeface="Courier New" panose="02070309020205020404" pitchFamily="49" charset="0"/>
              </a:rPr>
              <a:t>	}</a:t>
            </a:r>
          </a:p>
          <a:p>
            <a:pPr>
              <a:spcBef>
                <a:spcPct val="0"/>
              </a:spcBef>
              <a:buFontTx/>
              <a:buNone/>
            </a:pPr>
            <a:r>
              <a:rPr lang="en-US" sz="1400">
                <a:latin typeface="Courier New" panose="02070309020205020404" pitchFamily="49" charset="0"/>
              </a:rPr>
              <a:t>	wait(NULL)</a:t>
            </a:r>
          </a:p>
          <a:p>
            <a:pPr>
              <a:spcBef>
                <a:spcPct val="0"/>
              </a:spcBef>
              <a:buFontTx/>
              <a:buNone/>
            </a:pPr>
            <a:r>
              <a:rPr lang="en-US" sz="1400">
                <a:latin typeface="Courier New" panose="02070309020205020404" pitchFamily="49" charset="0"/>
              </a:rPr>
              <a:t>	read(fd, &amp;c, 1);</a:t>
            </a:r>
          </a:p>
          <a:p>
            <a:pPr>
              <a:spcBef>
                <a:spcPct val="0"/>
              </a:spcBef>
              <a:buFontTx/>
              <a:buNone/>
            </a:pPr>
            <a:r>
              <a:rPr lang="en-US" sz="1400">
                <a:latin typeface="Courier New" panose="02070309020205020404" pitchFamily="49" charset="0"/>
              </a:rPr>
              <a:t>	printf(“c=%c\n”, c);</a:t>
            </a:r>
          </a:p>
          <a:p>
            <a:pPr>
              <a:spcBef>
                <a:spcPct val="0"/>
              </a:spcBef>
              <a:buFontTx/>
              <a:buNone/>
            </a:pPr>
            <a:r>
              <a:rPr lang="en-US" sz="1400">
                <a:latin typeface="Courier New" panose="02070309020205020404" pitchFamily="49" charset="0"/>
              </a:rPr>
              <a:t>	exit(0);</a:t>
            </a:r>
          </a:p>
          <a:p>
            <a:pPr>
              <a:spcBef>
                <a:spcPct val="0"/>
              </a:spcBef>
              <a:buFontTx/>
              <a:buNone/>
            </a:pPr>
            <a:r>
              <a:rPr lang="en-US" sz="1400">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CSCE-313 SP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3830647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214313"/>
            <a:ext cx="7591425" cy="762000"/>
          </a:xfrm>
        </p:spPr>
        <p:txBody>
          <a:bodyPr/>
          <a:lstStyle/>
          <a:p>
            <a:r>
              <a:rPr lang="en-US" smtClean="0"/>
              <a:t>I/O Redirection</a:t>
            </a:r>
          </a:p>
        </p:txBody>
      </p:sp>
      <p:sp>
        <p:nvSpPr>
          <p:cNvPr id="49155" name="Rectangle 3"/>
          <p:cNvSpPr>
            <a:spLocks noGrp="1" noChangeArrowheads="1"/>
          </p:cNvSpPr>
          <p:nvPr>
            <p:ph type="body" idx="1"/>
          </p:nvPr>
        </p:nvSpPr>
        <p:spPr>
          <a:xfrm>
            <a:off x="381000" y="1685925"/>
            <a:ext cx="8305800" cy="2047875"/>
          </a:xfrm>
        </p:spPr>
        <p:txBody>
          <a:bodyPr/>
          <a:lstStyle/>
          <a:p>
            <a:r>
              <a:rPr lang="en-US" sz="2000" dirty="0" smtClean="0"/>
              <a:t>Question: How does a shell implement I/O redirection?</a:t>
            </a:r>
          </a:p>
          <a:p>
            <a:pPr lvl="1">
              <a:buFont typeface="Wingdings" panose="05000000000000000000" pitchFamily="2" charset="2"/>
              <a:buNone/>
            </a:pPr>
            <a:r>
              <a:rPr lang="en-US" sz="2000" b="1" dirty="0" err="1" smtClean="0">
                <a:latin typeface="Courier New" panose="02070309020205020404" pitchFamily="49" charset="0"/>
              </a:rPr>
              <a:t>unix</a:t>
            </a:r>
            <a:r>
              <a:rPr lang="en-US" sz="2000" b="1" dirty="0" smtClean="0">
                <a:latin typeface="Courier New" panose="02070309020205020404" pitchFamily="49" charset="0"/>
              </a:rPr>
              <a:t>&gt; </a:t>
            </a:r>
            <a:r>
              <a:rPr lang="en-US" sz="2000" b="1" dirty="0" err="1" smtClean="0">
                <a:latin typeface="Courier New" panose="02070309020205020404" pitchFamily="49" charset="0"/>
              </a:rPr>
              <a:t>ls</a:t>
            </a:r>
            <a:r>
              <a:rPr lang="en-US" sz="2000" b="1" dirty="0" smtClean="0">
                <a:latin typeface="Courier New" panose="02070309020205020404" pitchFamily="49" charset="0"/>
              </a:rPr>
              <a:t> &gt; foo.txt</a:t>
            </a:r>
          </a:p>
          <a:p>
            <a:endParaRPr lang="en-US" sz="2000" dirty="0" smtClean="0"/>
          </a:p>
          <a:p>
            <a:r>
              <a:rPr lang="en-US" sz="2000" dirty="0" smtClean="0"/>
              <a:t>Answer: By calling the </a:t>
            </a:r>
            <a:r>
              <a:rPr lang="en-US" sz="2000" dirty="0" smtClean="0">
                <a:latin typeface="Courier New" panose="02070309020205020404" pitchFamily="49" charset="0"/>
              </a:rPr>
              <a:t>dup2(</a:t>
            </a:r>
            <a:r>
              <a:rPr lang="en-US" sz="2000" dirty="0" err="1" smtClean="0">
                <a:latin typeface="Courier New" panose="02070309020205020404" pitchFamily="49" charset="0"/>
              </a:rPr>
              <a:t>oldfd</a:t>
            </a:r>
            <a:r>
              <a:rPr lang="en-US" sz="2000" dirty="0" smtClean="0">
                <a:latin typeface="Courier New" panose="02070309020205020404" pitchFamily="49" charset="0"/>
              </a:rPr>
              <a:t>, </a:t>
            </a:r>
            <a:r>
              <a:rPr lang="en-US" sz="2000" dirty="0" err="1" smtClean="0">
                <a:latin typeface="Courier New" panose="02070309020205020404" pitchFamily="49" charset="0"/>
              </a:rPr>
              <a:t>newfd</a:t>
            </a:r>
            <a:r>
              <a:rPr lang="en-US" sz="2000" dirty="0" smtClean="0">
                <a:latin typeface="Courier New" panose="02070309020205020404" pitchFamily="49" charset="0"/>
              </a:rPr>
              <a:t>)</a:t>
            </a:r>
            <a:r>
              <a:rPr lang="en-US" sz="2000" dirty="0" smtClean="0"/>
              <a:t> function</a:t>
            </a:r>
          </a:p>
          <a:p>
            <a:pPr lvl="1"/>
            <a:r>
              <a:rPr lang="en-US" sz="2000" dirty="0" smtClean="0"/>
              <a:t>Copies (per-process) descriptor table entry </a:t>
            </a:r>
            <a:r>
              <a:rPr lang="en-US" sz="2000" b="1" dirty="0" err="1" smtClean="0">
                <a:latin typeface="Courier New" panose="02070309020205020404" pitchFamily="49" charset="0"/>
              </a:rPr>
              <a:t>oldfd</a:t>
            </a:r>
            <a:r>
              <a:rPr lang="en-US" sz="2000" dirty="0" smtClean="0"/>
              <a:t>  to entry </a:t>
            </a:r>
            <a:r>
              <a:rPr lang="en-US" sz="2000" b="1" dirty="0" err="1" smtClean="0">
                <a:latin typeface="Courier New" panose="02070309020205020404" pitchFamily="49" charset="0"/>
              </a:rPr>
              <a:t>newfd</a:t>
            </a:r>
            <a:endParaRPr lang="en-US" sz="2000" b="1" dirty="0" smtClean="0">
              <a:latin typeface="Courier New" panose="02070309020205020404" pitchFamily="49" charset="0"/>
            </a:endParaRPr>
          </a:p>
        </p:txBody>
      </p:sp>
      <p:grpSp>
        <p:nvGrpSpPr>
          <p:cNvPr id="49156" name="Group 28"/>
          <p:cNvGrpSpPr>
            <a:grpSpLocks/>
          </p:cNvGrpSpPr>
          <p:nvPr/>
        </p:nvGrpSpPr>
        <p:grpSpPr bwMode="auto">
          <a:xfrm>
            <a:off x="873125" y="4602163"/>
            <a:ext cx="1838325" cy="1722437"/>
            <a:chOff x="906162" y="4221162"/>
            <a:chExt cx="1838325" cy="1722438"/>
          </a:xfrm>
        </p:grpSpPr>
        <p:sp>
          <p:nvSpPr>
            <p:cNvPr id="666663" name="Rectangle 39"/>
            <p:cNvSpPr>
              <a:spLocks noChangeAspect="1" noChangeArrowheads="1"/>
            </p:cNvSpPr>
            <p:nvPr/>
          </p:nvSpPr>
          <p:spPr bwMode="auto">
            <a:xfrm>
              <a:off x="1825325" y="4221162"/>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4" name="Rectangle 40"/>
            <p:cNvSpPr>
              <a:spLocks noChangeAspect="1" noChangeArrowheads="1"/>
            </p:cNvSpPr>
            <p:nvPr/>
          </p:nvSpPr>
          <p:spPr bwMode="auto">
            <a:xfrm>
              <a:off x="1825325" y="4565649"/>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a</a:t>
              </a:r>
            </a:p>
          </p:txBody>
        </p:sp>
        <p:sp>
          <p:nvSpPr>
            <p:cNvPr id="666665" name="Rectangle 41"/>
            <p:cNvSpPr>
              <a:spLocks noChangeAspect="1" noChangeArrowheads="1"/>
            </p:cNvSpPr>
            <p:nvPr/>
          </p:nvSpPr>
          <p:spPr bwMode="auto">
            <a:xfrm>
              <a:off x="1825325" y="4910137"/>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6" name="Rectangle 42"/>
            <p:cNvSpPr>
              <a:spLocks noChangeAspect="1" noChangeArrowheads="1"/>
            </p:cNvSpPr>
            <p:nvPr/>
          </p:nvSpPr>
          <p:spPr bwMode="auto">
            <a:xfrm>
              <a:off x="1825325" y="5254625"/>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67" name="Rectangle 43"/>
            <p:cNvSpPr>
              <a:spLocks noChangeAspect="1" noChangeArrowheads="1"/>
            </p:cNvSpPr>
            <p:nvPr/>
          </p:nvSpPr>
          <p:spPr bwMode="auto">
            <a:xfrm>
              <a:off x="1825325" y="5599113"/>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76" name="Rectangle 44"/>
            <p:cNvSpPr>
              <a:spLocks noChangeAspect="1" noChangeArrowheads="1"/>
            </p:cNvSpPr>
            <p:nvPr/>
          </p:nvSpPr>
          <p:spPr bwMode="auto">
            <a:xfrm>
              <a:off x="906162" y="422116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77" name="Rectangle 45"/>
            <p:cNvSpPr>
              <a:spLocks noChangeAspect="1" noChangeArrowheads="1"/>
            </p:cNvSpPr>
            <p:nvPr/>
          </p:nvSpPr>
          <p:spPr bwMode="auto">
            <a:xfrm>
              <a:off x="906162" y="4565650"/>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78" name="Rectangle 46"/>
            <p:cNvSpPr>
              <a:spLocks noChangeAspect="1" noChangeArrowheads="1"/>
            </p:cNvSpPr>
            <p:nvPr/>
          </p:nvSpPr>
          <p:spPr bwMode="auto">
            <a:xfrm>
              <a:off x="906162" y="4910137"/>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79" name="Rectangle 47"/>
            <p:cNvSpPr>
              <a:spLocks noChangeAspect="1" noChangeArrowheads="1"/>
            </p:cNvSpPr>
            <p:nvPr/>
          </p:nvSpPr>
          <p:spPr bwMode="auto">
            <a:xfrm>
              <a:off x="906162" y="5254625"/>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80" name="Rectangle 48"/>
            <p:cNvSpPr>
              <a:spLocks noChangeAspect="1" noChangeArrowheads="1"/>
            </p:cNvSpPr>
            <p:nvPr/>
          </p:nvSpPr>
          <p:spPr bwMode="auto">
            <a:xfrm>
              <a:off x="906162" y="559911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7" name="Text Box 49"/>
          <p:cNvSpPr txBox="1">
            <a:spLocks noChangeAspect="1" noChangeArrowheads="1"/>
          </p:cNvSpPr>
          <p:nvPr/>
        </p:nvSpPr>
        <p:spPr bwMode="auto">
          <a:xfrm>
            <a:off x="1141413" y="3611563"/>
            <a:ext cx="2751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before</a:t>
            </a:r>
            <a:r>
              <a:rPr lang="en-US" sz="1600">
                <a:latin typeface="Calibri" panose="020F0502020204030204" pitchFamily="34" charset="0"/>
              </a:rPr>
              <a:t> </a:t>
            </a:r>
            <a:r>
              <a:rPr lang="en-US" sz="1600">
                <a:latin typeface="Courier New" panose="02070309020205020404" pitchFamily="49" charset="0"/>
              </a:rPr>
              <a:t>dup2(4,1)</a:t>
            </a:r>
          </a:p>
        </p:txBody>
      </p:sp>
      <p:grpSp>
        <p:nvGrpSpPr>
          <p:cNvPr id="49158" name="Group 27"/>
          <p:cNvGrpSpPr>
            <a:grpSpLocks/>
          </p:cNvGrpSpPr>
          <p:nvPr/>
        </p:nvGrpSpPr>
        <p:grpSpPr bwMode="auto">
          <a:xfrm>
            <a:off x="5208588" y="4602163"/>
            <a:ext cx="1836737" cy="1722437"/>
            <a:chOff x="5241625" y="4267200"/>
            <a:chExt cx="1836737" cy="1722438"/>
          </a:xfrm>
        </p:grpSpPr>
        <p:sp>
          <p:nvSpPr>
            <p:cNvPr id="666676" name="Rectangle 52"/>
            <p:cNvSpPr>
              <a:spLocks noChangeAspect="1" noChangeArrowheads="1"/>
            </p:cNvSpPr>
            <p:nvPr/>
          </p:nvSpPr>
          <p:spPr bwMode="auto">
            <a:xfrm>
              <a:off x="6159200" y="4267200"/>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7" name="Rectangle 53"/>
            <p:cNvSpPr>
              <a:spLocks noChangeAspect="1" noChangeArrowheads="1"/>
            </p:cNvSpPr>
            <p:nvPr/>
          </p:nvSpPr>
          <p:spPr bwMode="auto">
            <a:xfrm>
              <a:off x="6159200" y="4611687"/>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666678" name="Rectangle 54"/>
            <p:cNvSpPr>
              <a:spLocks noChangeAspect="1" noChangeArrowheads="1"/>
            </p:cNvSpPr>
            <p:nvPr/>
          </p:nvSpPr>
          <p:spPr bwMode="auto">
            <a:xfrm>
              <a:off x="6159200" y="4956175"/>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9" name="Rectangle 55"/>
            <p:cNvSpPr>
              <a:spLocks noChangeAspect="1" noChangeArrowheads="1"/>
            </p:cNvSpPr>
            <p:nvPr/>
          </p:nvSpPr>
          <p:spPr bwMode="auto">
            <a:xfrm>
              <a:off x="6159200" y="5300663"/>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80" name="Rectangle 56"/>
            <p:cNvSpPr>
              <a:spLocks noChangeAspect="1" noChangeArrowheads="1"/>
            </p:cNvSpPr>
            <p:nvPr/>
          </p:nvSpPr>
          <p:spPr bwMode="auto">
            <a:xfrm>
              <a:off x="6159200" y="5645151"/>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66" name="Rectangle 57"/>
            <p:cNvSpPr>
              <a:spLocks noChangeAspect="1" noChangeArrowheads="1"/>
            </p:cNvSpPr>
            <p:nvPr/>
          </p:nvSpPr>
          <p:spPr bwMode="auto">
            <a:xfrm>
              <a:off x="5241625" y="426720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67" name="Rectangle 58"/>
            <p:cNvSpPr>
              <a:spLocks noChangeAspect="1" noChangeArrowheads="1"/>
            </p:cNvSpPr>
            <p:nvPr/>
          </p:nvSpPr>
          <p:spPr bwMode="auto">
            <a:xfrm>
              <a:off x="5241625" y="4611688"/>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68" name="Rectangle 59"/>
            <p:cNvSpPr>
              <a:spLocks noChangeAspect="1" noChangeArrowheads="1"/>
            </p:cNvSpPr>
            <p:nvPr/>
          </p:nvSpPr>
          <p:spPr bwMode="auto">
            <a:xfrm>
              <a:off x="5241625" y="4956175"/>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69" name="Rectangle 60"/>
            <p:cNvSpPr>
              <a:spLocks noChangeAspect="1" noChangeArrowheads="1"/>
            </p:cNvSpPr>
            <p:nvPr/>
          </p:nvSpPr>
          <p:spPr bwMode="auto">
            <a:xfrm>
              <a:off x="5241625" y="5300663"/>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70" name="Rectangle 61"/>
            <p:cNvSpPr>
              <a:spLocks noChangeAspect="1" noChangeArrowheads="1"/>
            </p:cNvSpPr>
            <p:nvPr/>
          </p:nvSpPr>
          <p:spPr bwMode="auto">
            <a:xfrm>
              <a:off x="5241625" y="564515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9" name="Text Box 62"/>
          <p:cNvSpPr txBox="1">
            <a:spLocks noChangeAspect="1" noChangeArrowheads="1"/>
          </p:cNvSpPr>
          <p:nvPr/>
        </p:nvSpPr>
        <p:spPr bwMode="auto">
          <a:xfrm>
            <a:off x="5462588" y="3611563"/>
            <a:ext cx="2528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after</a:t>
            </a:r>
            <a:r>
              <a:rPr lang="en-US" sz="1600">
                <a:latin typeface="Calibri" panose="020F0502020204030204" pitchFamily="34" charset="0"/>
              </a:rPr>
              <a:t> </a:t>
            </a:r>
            <a:r>
              <a:rPr lang="en-US" sz="1600">
                <a:latin typeface="Courier New" panose="02070309020205020404" pitchFamily="49" charset="0"/>
              </a:rPr>
              <a:t>dup2(4,1)</a:t>
            </a:r>
          </a:p>
        </p:txBody>
      </p:sp>
      <p:sp>
        <p:nvSpPr>
          <p:cNvPr id="27" name="Right Arrow 26"/>
          <p:cNvSpPr/>
          <p:nvPr/>
        </p:nvSpPr>
        <p:spPr bwMode="auto">
          <a:xfrm>
            <a:off x="3624263" y="5059363"/>
            <a:ext cx="1295400" cy="592137"/>
          </a:xfrm>
          <a:prstGeom prst="rightArrow">
            <a:avLst/>
          </a:prstGeom>
          <a:solidFill>
            <a:schemeClr val="bg1">
              <a:lumMod val="75000"/>
            </a:schemeClr>
          </a:solidFill>
          <a:ln w="12700">
            <a:noFill/>
            <a:round/>
            <a:headEnd/>
            <a:tailEnd type="triangle" w="med" len="med"/>
          </a:ln>
          <a:effectLst/>
        </p:spPr>
        <p:txBody>
          <a:bodyPr wrap="none" anchor="ctr"/>
          <a:lstStyle/>
          <a:p>
            <a:pPr algn="ctr">
              <a:defRPr/>
            </a:pPr>
            <a:endParaRPr lang="en-US" dirty="0">
              <a:latin typeface="Calibri" pitchFamily="34" charset="0"/>
            </a:endParaRP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Tree>
    <p:extLst>
      <p:ext uri="{BB962C8B-B14F-4D97-AF65-F5344CB8AC3E}">
        <p14:creationId xmlns:p14="http://schemas.microsoft.com/office/powerpoint/2010/main" val="18288375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Motivation</a:t>
            </a:r>
          </a:p>
        </p:txBody>
      </p:sp>
      <p:sp>
        <p:nvSpPr>
          <p:cNvPr id="6147" name="Content Placeholder 2"/>
          <p:cNvSpPr>
            <a:spLocks noGrp="1"/>
          </p:cNvSpPr>
          <p:nvPr>
            <p:ph idx="1"/>
          </p:nvPr>
        </p:nvSpPr>
        <p:spPr>
          <a:xfrm>
            <a:off x="381000" y="1600200"/>
            <a:ext cx="8610600" cy="4953000"/>
          </a:xfrm>
        </p:spPr>
        <p:txBody>
          <a:bodyPr>
            <a:normAutofit/>
          </a:bodyPr>
          <a:lstStyle/>
          <a:p>
            <a:r>
              <a:rPr lang="en-US" dirty="0" smtClean="0"/>
              <a:t>I/O is the process of copying data between main memory and external devices (disk drives, terminals, networks)</a:t>
            </a:r>
          </a:p>
          <a:p>
            <a:r>
              <a:rPr lang="en-US" dirty="0" smtClean="0"/>
              <a:t>Language run-time systems provide higher-level facilities for performing I/O (e.g. </a:t>
            </a:r>
            <a:r>
              <a:rPr lang="en-US" dirty="0" err="1" smtClean="0"/>
              <a:t>printf</a:t>
            </a:r>
            <a:r>
              <a:rPr lang="en-US" dirty="0" smtClean="0"/>
              <a:t>, </a:t>
            </a:r>
            <a:r>
              <a:rPr lang="en-US" dirty="0" err="1" smtClean="0"/>
              <a:t>scanf</a:t>
            </a:r>
            <a:r>
              <a:rPr lang="en-US" dirty="0" smtClean="0"/>
              <a:t>)</a:t>
            </a:r>
          </a:p>
          <a:p>
            <a:pPr lvl="1"/>
            <a:r>
              <a:rPr lang="en-US" dirty="0" smtClean="0"/>
              <a:t>On Unix systems, these higher-level I/O functions are implemented using </a:t>
            </a:r>
            <a:r>
              <a:rPr lang="en-US" b="1" dirty="0" smtClean="0"/>
              <a:t>System-Level Unix I/O  functions </a:t>
            </a:r>
            <a:r>
              <a:rPr lang="en-US" dirty="0" smtClean="0"/>
              <a:t>provided by the Kernel</a:t>
            </a:r>
          </a:p>
        </p:txBody>
      </p:sp>
      <p:sp>
        <p:nvSpPr>
          <p:cNvPr id="3" name="Footer Placeholder 2"/>
          <p:cNvSpPr>
            <a:spLocks noGrp="1"/>
          </p:cNvSpPr>
          <p:nvPr>
            <p:ph type="ftr" sz="quarter" idx="11"/>
          </p:nvPr>
        </p:nvSpPr>
        <p:spPr/>
        <p:txBody>
          <a:bodyPr/>
          <a:lstStyle/>
          <a:p>
            <a:r>
              <a:rPr lang="en-US" smtClean="0"/>
              <a:t>CSCE-313 SP 2017</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400931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I/O Redirection Example</a:t>
            </a:r>
          </a:p>
        </p:txBody>
      </p:sp>
      <p:sp>
        <p:nvSpPr>
          <p:cNvPr id="51203" name="Rectangle 3"/>
          <p:cNvSpPr>
            <a:spLocks noGrp="1" noChangeArrowheads="1"/>
          </p:cNvSpPr>
          <p:nvPr>
            <p:ph type="body" idx="1"/>
          </p:nvPr>
        </p:nvSpPr>
        <p:spPr>
          <a:xfrm>
            <a:off x="350838" y="1525588"/>
            <a:ext cx="8548687" cy="989012"/>
          </a:xfrm>
        </p:spPr>
        <p:txBody>
          <a:bodyPr>
            <a:normAutofit fontScale="92500"/>
          </a:bodyPr>
          <a:lstStyle/>
          <a:p>
            <a:r>
              <a:rPr lang="en-US" dirty="0" smtClean="0"/>
              <a:t> Step #1: open file to which </a:t>
            </a:r>
            <a:r>
              <a:rPr lang="en-US" dirty="0" err="1" smtClean="0"/>
              <a:t>stdout</a:t>
            </a:r>
            <a:r>
              <a:rPr lang="en-US" dirty="0" smtClean="0"/>
              <a:t> should be redirected</a:t>
            </a:r>
          </a:p>
          <a:p>
            <a:pPr lvl="1">
              <a:buFont typeface="Wingdings" panose="05000000000000000000" pitchFamily="2" charset="2"/>
              <a:buChar char="§"/>
            </a:pPr>
            <a:r>
              <a:rPr lang="en-US" dirty="0" smtClean="0"/>
              <a:t>Happens in child executing shell code, before </a:t>
            </a:r>
            <a:r>
              <a:rPr lang="en-US" b="1" dirty="0" smtClean="0">
                <a:latin typeface="Courier New" panose="02070309020205020404" pitchFamily="49" charset="0"/>
                <a:cs typeface="Courier New" panose="02070309020205020404" pitchFamily="49" charset="0"/>
              </a:rPr>
              <a:t>exec</a:t>
            </a:r>
          </a:p>
        </p:txBody>
      </p:sp>
      <p:sp>
        <p:nvSpPr>
          <p:cNvPr id="43"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4"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5"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6"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7"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09"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1210"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1211"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1212"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1213"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1214"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1215"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1216"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6"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7"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58"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1220"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1"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2"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3"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4"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26"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7"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1228"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1229"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1230"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2"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74"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5"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6"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7"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1239" name="Text Box 40"/>
          <p:cNvSpPr txBox="1">
            <a:spLocks noChangeArrowheads="1"/>
          </p:cNvSpPr>
          <p:nvPr/>
        </p:nvSpPr>
        <p:spPr bwMode="auto">
          <a:xfrm>
            <a:off x="3759200" y="3352800"/>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1240" name="Text Box 41"/>
          <p:cNvSpPr txBox="1">
            <a:spLocks noChangeArrowheads="1"/>
          </p:cNvSpPr>
          <p:nvPr/>
        </p:nvSpPr>
        <p:spPr bwMode="auto">
          <a:xfrm>
            <a:off x="3767138" y="5029200"/>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1241"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Tree>
    <p:extLst>
      <p:ext uri="{BB962C8B-B14F-4D97-AF65-F5344CB8AC3E}">
        <p14:creationId xmlns:p14="http://schemas.microsoft.com/office/powerpoint/2010/main" val="304225119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57188" y="76200"/>
            <a:ext cx="7591425" cy="762000"/>
          </a:xfrm>
        </p:spPr>
        <p:txBody>
          <a:bodyPr/>
          <a:lstStyle/>
          <a:p>
            <a:r>
              <a:rPr lang="en-US" smtClean="0"/>
              <a:t>I/O Redirection Example (cont.)</a:t>
            </a:r>
          </a:p>
        </p:txBody>
      </p:sp>
      <p:sp>
        <p:nvSpPr>
          <p:cNvPr id="53251" name="Rectangle 3"/>
          <p:cNvSpPr>
            <a:spLocks noGrp="1" noChangeArrowheads="1"/>
          </p:cNvSpPr>
          <p:nvPr>
            <p:ph type="body" idx="1"/>
          </p:nvPr>
        </p:nvSpPr>
        <p:spPr>
          <a:xfrm>
            <a:off x="366713" y="1525588"/>
            <a:ext cx="8624887" cy="989012"/>
          </a:xfrm>
        </p:spPr>
        <p:txBody>
          <a:bodyPr>
            <a:normAutofit lnSpcReduction="10000"/>
          </a:bodyPr>
          <a:lstStyle/>
          <a:p>
            <a:r>
              <a:rPr lang="en-US" dirty="0" smtClean="0"/>
              <a:t>Step #2: call </a:t>
            </a:r>
            <a:r>
              <a:rPr lang="en-US" dirty="0" smtClean="0">
                <a:latin typeface="Courier New" panose="02070309020205020404" pitchFamily="49" charset="0"/>
              </a:rPr>
              <a:t>dup2(4,1)</a:t>
            </a:r>
          </a:p>
          <a:p>
            <a:pPr lvl="1">
              <a:buFont typeface="Wingdings" panose="05000000000000000000" pitchFamily="2" charset="2"/>
              <a:buChar char="§"/>
            </a:pPr>
            <a:r>
              <a:rPr lang="en-US" dirty="0" smtClean="0"/>
              <a:t>cause </a:t>
            </a:r>
            <a:r>
              <a:rPr lang="en-US" dirty="0" err="1" smtClean="0"/>
              <a:t>fd</a:t>
            </a:r>
            <a:r>
              <a:rPr lang="en-US" dirty="0" smtClean="0"/>
              <a:t>=1 (</a:t>
            </a:r>
            <a:r>
              <a:rPr lang="en-US" dirty="0" err="1" smtClean="0"/>
              <a:t>stdout</a:t>
            </a:r>
            <a:r>
              <a:rPr lang="en-US" dirty="0" smtClean="0"/>
              <a:t>) to refer to disk file pointed at by </a:t>
            </a:r>
            <a:r>
              <a:rPr lang="en-US" dirty="0" err="1" smtClean="0"/>
              <a:t>fd</a:t>
            </a:r>
            <a:r>
              <a:rPr lang="en-US" dirty="0" smtClean="0"/>
              <a:t>=4</a:t>
            </a:r>
            <a:endParaRPr lang="en-US" dirty="0" smtClean="0">
              <a:latin typeface="Courier New" panose="02070309020205020404" pitchFamily="49" charset="0"/>
            </a:endParaRPr>
          </a:p>
        </p:txBody>
      </p:sp>
      <p:sp>
        <p:nvSpPr>
          <p:cNvPr id="39"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0"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1"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2"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3"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57"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3258"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3259"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3260"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3261"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3262"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3263"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3264"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3265" name="Rectangle 17"/>
          <p:cNvSpPr>
            <a:spLocks noChangeArrowheads="1"/>
          </p:cNvSpPr>
          <p:nvPr/>
        </p:nvSpPr>
        <p:spPr bwMode="auto">
          <a:xfrm>
            <a:off x="3868738" y="3962400"/>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pos</a:t>
            </a:r>
          </a:p>
        </p:txBody>
      </p:sp>
      <p:sp>
        <p:nvSpPr>
          <p:cNvPr id="53266" name="Rectangle 18"/>
          <p:cNvSpPr>
            <a:spLocks noChangeArrowheads="1"/>
          </p:cNvSpPr>
          <p:nvPr/>
        </p:nvSpPr>
        <p:spPr bwMode="auto">
          <a:xfrm>
            <a:off x="3868738" y="4267200"/>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refcnt=0</a:t>
            </a:r>
          </a:p>
        </p:txBody>
      </p:sp>
      <p:sp>
        <p:nvSpPr>
          <p:cNvPr id="53267" name="Rectangle 19"/>
          <p:cNvSpPr>
            <a:spLocks noChangeArrowheads="1"/>
          </p:cNvSpPr>
          <p:nvPr/>
        </p:nvSpPr>
        <p:spPr bwMode="auto">
          <a:xfrm>
            <a:off x="3868738" y="4572000"/>
            <a:ext cx="1066800" cy="304800"/>
          </a:xfrm>
          <a:prstGeom prst="rect">
            <a:avLst/>
          </a:prstGeom>
          <a:solidFill>
            <a:schemeClr val="bg1"/>
          </a:solidFill>
          <a:ln w="12700">
            <a:solidFill>
              <a:schemeClr val="tx1"/>
            </a:solidFill>
            <a:miter lim="800000"/>
            <a:headEnd/>
            <a:tailEnd/>
          </a:ln>
        </p:spPr>
        <p:txBody>
          <a:bodyPr vert="eaVert"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a:t>
            </a:r>
          </a:p>
        </p:txBody>
      </p:sp>
      <p:sp>
        <p:nvSpPr>
          <p:cNvPr id="53268" name="Line 20"/>
          <p:cNvSpPr>
            <a:spLocks noChangeShapeType="1"/>
          </p:cNvSpPr>
          <p:nvPr/>
        </p:nvSpPr>
        <p:spPr bwMode="auto">
          <a:xfrm>
            <a:off x="1828800" y="4010025"/>
            <a:ext cx="2057400" cy="1357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9" name="Rectangle 22"/>
          <p:cNvSpPr>
            <a:spLocks noChangeArrowheads="1"/>
          </p:cNvSpPr>
          <p:nvPr/>
        </p:nvSpPr>
        <p:spPr bwMode="auto">
          <a:xfrm>
            <a:off x="3868738" y="3657600"/>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57"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8"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=2</a:t>
            </a:r>
          </a:p>
        </p:txBody>
      </p:sp>
      <p:sp>
        <p:nvSpPr>
          <p:cNvPr id="59"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0"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74"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5"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3276"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3277"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3278"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9" name="Rectangle 32"/>
          <p:cNvSpPr>
            <a:spLocks noChangeArrowheads="1"/>
          </p:cNvSpPr>
          <p:nvPr/>
        </p:nvSpPr>
        <p:spPr bwMode="auto">
          <a:xfrm>
            <a:off x="6477000" y="3629025"/>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access</a:t>
            </a:r>
          </a:p>
        </p:txBody>
      </p:sp>
      <p:sp>
        <p:nvSpPr>
          <p:cNvPr id="53280" name="Rectangle 33"/>
          <p:cNvSpPr>
            <a:spLocks noChangeArrowheads="1"/>
          </p:cNvSpPr>
          <p:nvPr/>
        </p:nvSpPr>
        <p:spPr bwMode="auto">
          <a:xfrm>
            <a:off x="6477000" y="4543425"/>
            <a:ext cx="1066800" cy="304800"/>
          </a:xfrm>
          <a:prstGeom prst="rect">
            <a:avLst/>
          </a:prstGeom>
          <a:solidFill>
            <a:schemeClr val="bg1"/>
          </a:solidFill>
          <a:ln w="12700">
            <a:solidFill>
              <a:schemeClr val="tx1"/>
            </a:solidFill>
            <a:miter lim="800000"/>
            <a:headEnd/>
            <a:tailEnd/>
          </a:ln>
        </p:spPr>
        <p:txBody>
          <a:bodyPr vert="eaVert"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a:t>
            </a:r>
          </a:p>
        </p:txBody>
      </p:sp>
      <p:sp>
        <p:nvSpPr>
          <p:cNvPr id="53281" name="Rectangle 34"/>
          <p:cNvSpPr>
            <a:spLocks noChangeArrowheads="1"/>
          </p:cNvSpPr>
          <p:nvPr/>
        </p:nvSpPr>
        <p:spPr bwMode="auto">
          <a:xfrm>
            <a:off x="6477000" y="3933825"/>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size</a:t>
            </a:r>
          </a:p>
        </p:txBody>
      </p:sp>
      <p:sp>
        <p:nvSpPr>
          <p:cNvPr id="53282" name="Rectangle 35"/>
          <p:cNvSpPr>
            <a:spLocks noChangeArrowheads="1"/>
          </p:cNvSpPr>
          <p:nvPr/>
        </p:nvSpPr>
        <p:spPr bwMode="auto">
          <a:xfrm>
            <a:off x="6477000" y="4238625"/>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type</a:t>
            </a:r>
          </a:p>
        </p:txBody>
      </p:sp>
      <p:sp>
        <p:nvSpPr>
          <p:cNvPr id="70"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2"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3287" name="Text Box 40"/>
          <p:cNvSpPr txBox="1">
            <a:spLocks noChangeArrowheads="1"/>
          </p:cNvSpPr>
          <p:nvPr/>
        </p:nvSpPr>
        <p:spPr bwMode="auto">
          <a:xfrm>
            <a:off x="3759200" y="3352800"/>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3288" name="Text Box 41"/>
          <p:cNvSpPr txBox="1">
            <a:spLocks noChangeArrowheads="1"/>
          </p:cNvSpPr>
          <p:nvPr/>
        </p:nvSpPr>
        <p:spPr bwMode="auto">
          <a:xfrm>
            <a:off x="3767138" y="5029200"/>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3289"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Tree>
    <p:extLst>
      <p:ext uri="{BB962C8B-B14F-4D97-AF65-F5344CB8AC3E}">
        <p14:creationId xmlns:p14="http://schemas.microsoft.com/office/powerpoint/2010/main" val="139591300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23461" y="315913"/>
            <a:ext cx="7593013" cy="762000"/>
          </a:xfrm>
        </p:spPr>
        <p:txBody>
          <a:bodyPr/>
          <a:lstStyle/>
          <a:p>
            <a:r>
              <a:rPr lang="en-US" dirty="0" smtClean="0"/>
              <a:t>Example</a:t>
            </a:r>
          </a:p>
        </p:txBody>
      </p:sp>
      <p:sp>
        <p:nvSpPr>
          <p:cNvPr id="71683" name="Rectangle 3"/>
          <p:cNvSpPr>
            <a:spLocks noGrp="1" noChangeArrowheads="1"/>
          </p:cNvSpPr>
          <p:nvPr>
            <p:ph type="body" idx="1"/>
          </p:nvPr>
        </p:nvSpPr>
        <p:spPr>
          <a:xfrm>
            <a:off x="455613" y="5110163"/>
            <a:ext cx="8307387" cy="1290637"/>
          </a:xfrm>
        </p:spPr>
        <p:txBody>
          <a:bodyPr/>
          <a:lstStyle/>
          <a:p>
            <a:r>
              <a:rPr lang="en-US" smtClean="0"/>
              <a:t>Because we are redirecting fd1 to fd2, the output is c=o</a:t>
            </a:r>
          </a:p>
          <a:p>
            <a:endParaRPr lang="en-US" smtClean="0"/>
          </a:p>
        </p:txBody>
      </p:sp>
      <p:sp>
        <p:nvSpPr>
          <p:cNvPr id="55300" name="Text Box 4"/>
          <p:cNvSpPr txBox="1">
            <a:spLocks noChangeArrowheads="1"/>
          </p:cNvSpPr>
          <p:nvPr/>
        </p:nvSpPr>
        <p:spPr bwMode="auto">
          <a:xfrm>
            <a:off x="4572000" y="1660525"/>
            <a:ext cx="4411663" cy="3292475"/>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int main()</a:t>
            </a:r>
          </a:p>
          <a:p>
            <a:pPr>
              <a:spcBef>
                <a:spcPct val="0"/>
              </a:spcBef>
              <a:buFontTx/>
              <a:buNone/>
            </a:pPr>
            <a:r>
              <a:rPr lang="en-US" sz="1600">
                <a:latin typeface="Courier New" panose="02070309020205020404" pitchFamily="49" charset="0"/>
              </a:rPr>
              <a:t>{</a:t>
            </a:r>
          </a:p>
          <a:p>
            <a:pPr>
              <a:spcBef>
                <a:spcPct val="0"/>
              </a:spcBef>
              <a:buFontTx/>
              <a:buNone/>
            </a:pPr>
            <a:r>
              <a:rPr lang="en-US" sz="1600">
                <a:latin typeface="Courier New" panose="02070309020205020404" pitchFamily="49" charset="0"/>
              </a:rPr>
              <a:t>    int fd1, fd2;</a:t>
            </a:r>
          </a:p>
          <a:p>
            <a:pPr>
              <a:spcBef>
                <a:spcPct val="0"/>
              </a:spcBef>
              <a:buFontTx/>
              <a:buNone/>
            </a:pPr>
            <a:r>
              <a:rPr lang="en-US" sz="1600">
                <a:latin typeface="Courier New" panose="02070309020205020404" pitchFamily="49" charset="0"/>
              </a:rPr>
              <a:t>    char c;</a:t>
            </a:r>
          </a:p>
          <a:p>
            <a:pPr>
              <a:spcBef>
                <a:spcPct val="0"/>
              </a:spcBef>
              <a:buFontTx/>
              <a:buNone/>
            </a:pPr>
            <a:r>
              <a:rPr lang="en-US" sz="1600">
                <a:latin typeface="Courier New" panose="02070309020205020404" pitchFamily="49" charset="0"/>
              </a:rPr>
              <a:t>    </a:t>
            </a:r>
          </a:p>
          <a:p>
            <a:pPr>
              <a:spcBef>
                <a:spcPct val="0"/>
              </a:spcBef>
              <a:buFontTx/>
              <a:buNone/>
            </a:pPr>
            <a:r>
              <a:rPr lang="en-US" sz="1600">
                <a:latin typeface="Courier New" panose="02070309020205020404" pitchFamily="49" charset="0"/>
              </a:rPr>
              <a:t>    fd1 = Open(fname, O_RDONLY, 0);</a:t>
            </a:r>
          </a:p>
          <a:p>
            <a:pPr>
              <a:spcBef>
                <a:spcPct val="0"/>
              </a:spcBef>
              <a:buFontTx/>
              <a:buNone/>
            </a:pPr>
            <a:r>
              <a:rPr lang="en-US" sz="1600">
                <a:latin typeface="Courier New" panose="02070309020205020404" pitchFamily="49" charset="0"/>
              </a:rPr>
              <a:t>    fd2 = Open(fname, O_RDONLY, 0);</a:t>
            </a:r>
          </a:p>
          <a:p>
            <a:pPr>
              <a:spcBef>
                <a:spcPct val="0"/>
              </a:spcBef>
              <a:buFontTx/>
              <a:buNone/>
            </a:pPr>
            <a:r>
              <a:rPr lang="en-US" sz="1600">
                <a:latin typeface="Courier New" panose="02070309020205020404" pitchFamily="49" charset="0"/>
              </a:rPr>
              <a:t>    Read(fd2, &amp;c, 1);</a:t>
            </a:r>
          </a:p>
          <a:p>
            <a:pPr>
              <a:spcBef>
                <a:spcPct val="0"/>
              </a:spcBef>
              <a:buFontTx/>
              <a:buNone/>
            </a:pPr>
            <a:r>
              <a:rPr lang="en-US" sz="1600">
                <a:latin typeface="Courier New" panose="02070309020205020404" pitchFamily="49" charset="0"/>
              </a:rPr>
              <a:t>    Dup2(fd2, fd1);</a:t>
            </a:r>
          </a:p>
          <a:p>
            <a:pPr>
              <a:spcBef>
                <a:spcPct val="0"/>
              </a:spcBef>
              <a:buFontTx/>
              <a:buNone/>
            </a:pPr>
            <a:r>
              <a:rPr lang="en-US" sz="1600">
                <a:latin typeface="Courier New" panose="02070309020205020404" pitchFamily="49" charset="0"/>
              </a:rPr>
              <a:t>    Read(fd1, &amp;c, 1);</a:t>
            </a:r>
          </a:p>
          <a:p>
            <a:pPr>
              <a:spcBef>
                <a:spcPct val="0"/>
              </a:spcBef>
              <a:buFontTx/>
              <a:buNone/>
            </a:pPr>
            <a:r>
              <a:rPr lang="en-US" sz="1600">
                <a:latin typeface="Courier New" panose="02070309020205020404" pitchFamily="49" charset="0"/>
              </a:rPr>
              <a:t>    printf("c = %c\n", c);</a:t>
            </a:r>
          </a:p>
          <a:p>
            <a:pPr>
              <a:spcBef>
                <a:spcPct val="0"/>
              </a:spcBef>
              <a:buFontTx/>
              <a:buNone/>
            </a:pPr>
            <a:r>
              <a:rPr lang="en-US" sz="1600">
                <a:latin typeface="Courier New" panose="02070309020205020404" pitchFamily="49" charset="0"/>
              </a:rPr>
              <a:t>    return 0;</a:t>
            </a:r>
          </a:p>
          <a:p>
            <a:pPr>
              <a:spcBef>
                <a:spcPct val="0"/>
              </a:spcBef>
              <a:buFontTx/>
              <a:buNone/>
            </a:pPr>
            <a:r>
              <a:rPr lang="en-US" sz="1600">
                <a:latin typeface="Courier New" panose="02070309020205020404" pitchFamily="49" charset="0"/>
              </a:rPr>
              <a:t>}</a:t>
            </a:r>
          </a:p>
        </p:txBody>
      </p:sp>
      <p:sp>
        <p:nvSpPr>
          <p:cNvPr id="5" name="Rectangle 3"/>
          <p:cNvSpPr txBox="1">
            <a:spLocks noChangeArrowheads="1"/>
          </p:cNvSpPr>
          <p:nvPr/>
        </p:nvSpPr>
        <p:spPr bwMode="auto">
          <a:xfrm>
            <a:off x="76200" y="1570038"/>
            <a:ext cx="4591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pitchFamily="73" charset="-128"/>
              </a:defRPr>
            </a:lvl1pPr>
            <a:lvl2pPr marL="742950" indent="-285750" algn="l" rtl="0" eaLnBrk="0" fontAlgn="base" hangingPunct="0">
              <a:spcBef>
                <a:spcPct val="20000"/>
              </a:spcBef>
              <a:spcAft>
                <a:spcPct val="0"/>
              </a:spcAft>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9pPr>
          </a:lstStyle>
          <a:p>
            <a:pPr>
              <a:defRPr/>
            </a:pPr>
            <a:r>
              <a:rPr lang="en-US" kern="0" smtClean="0"/>
              <a:t>Assuming that the disk file foobar.txt consists of six ASCII characters “foobar” what is the output?</a:t>
            </a:r>
          </a:p>
          <a:p>
            <a:pPr>
              <a:defRPr/>
            </a:pPr>
            <a:endParaRPr lang="en-US" kern="0" dirty="0" smtClean="0"/>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Tree>
    <p:extLst>
      <p:ext uri="{BB962C8B-B14F-4D97-AF65-F5344CB8AC3E}">
        <p14:creationId xmlns:p14="http://schemas.microsoft.com/office/powerpoint/2010/main" val="1310822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61925" y="47625"/>
            <a:ext cx="8524875" cy="762000"/>
          </a:xfrm>
        </p:spPr>
        <p:txBody>
          <a:bodyPr>
            <a:normAutofit/>
          </a:bodyPr>
          <a:lstStyle/>
          <a:p>
            <a:r>
              <a:rPr lang="en-US" dirty="0" smtClean="0"/>
              <a:t>Practice: Fun with File Descriptors (1)</a:t>
            </a:r>
          </a:p>
        </p:txBody>
      </p:sp>
      <p:sp>
        <p:nvSpPr>
          <p:cNvPr id="57347" name="Rectangle 3"/>
          <p:cNvSpPr>
            <a:spLocks noGrp="1" noChangeArrowheads="1"/>
          </p:cNvSpPr>
          <p:nvPr>
            <p:ph type="body" idx="1"/>
          </p:nvPr>
        </p:nvSpPr>
        <p:spPr>
          <a:xfrm>
            <a:off x="455613" y="5546725"/>
            <a:ext cx="8307387" cy="533400"/>
          </a:xfrm>
        </p:spPr>
        <p:txBody>
          <a:bodyPr>
            <a:normAutofit fontScale="85000" lnSpcReduction="10000"/>
          </a:bodyPr>
          <a:lstStyle/>
          <a:p>
            <a:r>
              <a:rPr lang="en-US" smtClean="0"/>
              <a:t>What would this program print for file containing “abcde”?</a:t>
            </a:r>
          </a:p>
          <a:p>
            <a:endParaRPr lang="en-US" smtClean="0"/>
          </a:p>
        </p:txBody>
      </p:sp>
      <p:sp>
        <p:nvSpPr>
          <p:cNvPr id="57348" name="Text Box 4"/>
          <p:cNvSpPr txBox="1">
            <a:spLocks noChangeArrowheads="1"/>
          </p:cNvSpPr>
          <p:nvPr/>
        </p:nvSpPr>
        <p:spPr bwMode="auto">
          <a:xfrm>
            <a:off x="609600" y="1700212"/>
            <a:ext cx="6757988" cy="3786188"/>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int main(int argc, char *argv[])</a:t>
            </a:r>
          </a:p>
          <a:p>
            <a:pPr>
              <a:spcBef>
                <a:spcPct val="0"/>
              </a:spcBef>
              <a:buFontTx/>
              <a:buNone/>
            </a:pPr>
            <a:r>
              <a:rPr lang="en-US" sz="1600">
                <a:latin typeface="Courier New" panose="02070309020205020404" pitchFamily="49" charset="0"/>
              </a:rPr>
              <a:t>{</a:t>
            </a:r>
          </a:p>
          <a:p>
            <a:pPr>
              <a:spcBef>
                <a:spcPct val="0"/>
              </a:spcBef>
              <a:buFontTx/>
              <a:buNone/>
            </a:pPr>
            <a:r>
              <a:rPr lang="en-US" sz="1600">
                <a:latin typeface="Courier New" panose="02070309020205020404" pitchFamily="49" charset="0"/>
              </a:rPr>
              <a:t>    int fd1, fd2, fd3;</a:t>
            </a:r>
          </a:p>
          <a:p>
            <a:pPr>
              <a:spcBef>
                <a:spcPct val="0"/>
              </a:spcBef>
              <a:buFontTx/>
              <a:buNone/>
            </a:pPr>
            <a:r>
              <a:rPr lang="en-US" sz="1600">
                <a:latin typeface="Courier New" panose="02070309020205020404" pitchFamily="49" charset="0"/>
              </a:rPr>
              <a:t>    char c1, c2, c3;</a:t>
            </a:r>
          </a:p>
          <a:p>
            <a:pPr>
              <a:spcBef>
                <a:spcPct val="0"/>
              </a:spcBef>
              <a:buFontTx/>
              <a:buNone/>
            </a:pPr>
            <a:r>
              <a:rPr lang="en-US" sz="1600">
                <a:latin typeface="Courier New" panose="02070309020205020404" pitchFamily="49" charset="0"/>
              </a:rPr>
              <a:t>    char *fname = argv[1];</a:t>
            </a:r>
          </a:p>
          <a:p>
            <a:pPr>
              <a:spcBef>
                <a:spcPct val="0"/>
              </a:spcBef>
              <a:buFontTx/>
              <a:buNone/>
            </a:pPr>
            <a:r>
              <a:rPr lang="en-US" sz="1600">
                <a:latin typeface="Courier New" panose="02070309020205020404" pitchFamily="49" charset="0"/>
              </a:rPr>
              <a:t>    fd1 = Open(fname, O_RDONLY, 0);</a:t>
            </a:r>
          </a:p>
          <a:p>
            <a:pPr>
              <a:spcBef>
                <a:spcPct val="0"/>
              </a:spcBef>
              <a:buFontTx/>
              <a:buNone/>
            </a:pPr>
            <a:r>
              <a:rPr lang="en-US" sz="1600">
                <a:latin typeface="Courier New" panose="02070309020205020404" pitchFamily="49" charset="0"/>
              </a:rPr>
              <a:t>    fd2 = Open(fname, O_RDONLY, 0);</a:t>
            </a:r>
          </a:p>
          <a:p>
            <a:pPr>
              <a:spcBef>
                <a:spcPct val="0"/>
              </a:spcBef>
              <a:buFontTx/>
              <a:buNone/>
            </a:pPr>
            <a:r>
              <a:rPr lang="en-US" sz="1600">
                <a:latin typeface="Courier New" panose="02070309020205020404" pitchFamily="49" charset="0"/>
              </a:rPr>
              <a:t>    fd3 = Open(fname, O_RDONLY, 0);</a:t>
            </a:r>
          </a:p>
          <a:p>
            <a:pPr>
              <a:spcBef>
                <a:spcPct val="0"/>
              </a:spcBef>
              <a:buFontTx/>
              <a:buNone/>
            </a:pPr>
            <a:r>
              <a:rPr lang="en-US" sz="1600">
                <a:latin typeface="Courier New" panose="02070309020205020404" pitchFamily="49" charset="0"/>
              </a:rPr>
              <a:t>    Dup2(fd2, fd3);</a:t>
            </a:r>
          </a:p>
          <a:p>
            <a:pPr>
              <a:spcBef>
                <a:spcPct val="0"/>
              </a:spcBef>
              <a:buFontTx/>
              <a:buNone/>
            </a:pPr>
            <a:r>
              <a:rPr lang="en-US" sz="1600">
                <a:latin typeface="Courier New" panose="02070309020205020404" pitchFamily="49" charset="0"/>
              </a:rPr>
              <a:t>    Read(fd1, &amp;c1, 1);</a:t>
            </a:r>
          </a:p>
          <a:p>
            <a:pPr>
              <a:spcBef>
                <a:spcPct val="0"/>
              </a:spcBef>
              <a:buFontTx/>
              <a:buNone/>
            </a:pPr>
            <a:r>
              <a:rPr lang="en-US" sz="1600">
                <a:latin typeface="Courier New" panose="02070309020205020404" pitchFamily="49" charset="0"/>
              </a:rPr>
              <a:t>    Read(fd2, &amp;c2, 1);</a:t>
            </a:r>
          </a:p>
          <a:p>
            <a:pPr>
              <a:spcBef>
                <a:spcPct val="0"/>
              </a:spcBef>
              <a:buFontTx/>
              <a:buNone/>
            </a:pPr>
            <a:r>
              <a:rPr lang="en-US" sz="1600">
                <a:latin typeface="Courier New" panose="02070309020205020404" pitchFamily="49" charset="0"/>
              </a:rPr>
              <a:t>    Read(fd3, &amp;c3, 1);</a:t>
            </a:r>
          </a:p>
          <a:p>
            <a:pPr>
              <a:spcBef>
                <a:spcPct val="0"/>
              </a:spcBef>
              <a:buFontTx/>
              <a:buNone/>
            </a:pPr>
            <a:r>
              <a:rPr lang="en-US" sz="1600">
                <a:latin typeface="Courier New" panose="02070309020205020404" pitchFamily="49" charset="0"/>
              </a:rPr>
              <a:t>    printf("c1 = %c, c2 = %c, c3 = %c\n", c1, c2, c3);</a:t>
            </a:r>
          </a:p>
          <a:p>
            <a:pPr>
              <a:spcBef>
                <a:spcPct val="0"/>
              </a:spcBef>
              <a:buFontTx/>
              <a:buNone/>
            </a:pPr>
            <a:r>
              <a:rPr lang="en-US" sz="1600">
                <a:latin typeface="Courier New" panose="02070309020205020404" pitchFamily="49" charset="0"/>
              </a:rPr>
              <a:t>    return 0;</a:t>
            </a:r>
          </a:p>
          <a:p>
            <a:pPr>
              <a:spcBef>
                <a:spcPct val="0"/>
              </a:spcBef>
              <a:buFontTx/>
              <a:buNone/>
            </a:pPr>
            <a:r>
              <a:rPr lang="en-US" sz="160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Tree>
    <p:extLst>
      <p:ext uri="{BB962C8B-B14F-4D97-AF65-F5344CB8AC3E}">
        <p14:creationId xmlns:p14="http://schemas.microsoft.com/office/powerpoint/2010/main" val="201620870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152400"/>
            <a:ext cx="8686800" cy="762000"/>
          </a:xfrm>
        </p:spPr>
        <p:txBody>
          <a:bodyPr>
            <a:normAutofit/>
          </a:bodyPr>
          <a:lstStyle/>
          <a:p>
            <a:r>
              <a:rPr lang="en-US" dirty="0" smtClean="0"/>
              <a:t>Practice: Fun with File Descriptors (2)</a:t>
            </a:r>
          </a:p>
        </p:txBody>
      </p:sp>
      <p:sp>
        <p:nvSpPr>
          <p:cNvPr id="59395" name="Rectangle 3"/>
          <p:cNvSpPr>
            <a:spLocks noGrp="1" noChangeArrowheads="1"/>
          </p:cNvSpPr>
          <p:nvPr>
            <p:ph type="body" idx="1"/>
          </p:nvPr>
        </p:nvSpPr>
        <p:spPr>
          <a:xfrm>
            <a:off x="457200" y="6019800"/>
            <a:ext cx="8307388" cy="533400"/>
          </a:xfrm>
        </p:spPr>
        <p:txBody>
          <a:bodyPr>
            <a:normAutofit fontScale="85000" lnSpcReduction="10000"/>
          </a:bodyPr>
          <a:lstStyle/>
          <a:p>
            <a:r>
              <a:rPr lang="en-US" dirty="0" smtClean="0"/>
              <a:t>What would this program print for file containing “</a:t>
            </a:r>
            <a:r>
              <a:rPr lang="en-US" dirty="0" err="1" smtClean="0"/>
              <a:t>abcde</a:t>
            </a:r>
            <a:r>
              <a:rPr lang="en-US" dirty="0" smtClean="0"/>
              <a:t>”?</a:t>
            </a:r>
          </a:p>
        </p:txBody>
      </p:sp>
      <p:sp>
        <p:nvSpPr>
          <p:cNvPr id="59396" name="Text Box 4"/>
          <p:cNvSpPr txBox="1">
            <a:spLocks noChangeArrowheads="1"/>
          </p:cNvSpPr>
          <p:nvPr/>
        </p:nvSpPr>
        <p:spPr bwMode="auto">
          <a:xfrm>
            <a:off x="1524000" y="1567974"/>
            <a:ext cx="5784850" cy="4400550"/>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#include "csapp.h"</a:t>
            </a:r>
          </a:p>
          <a:p>
            <a:pPr>
              <a:spcBef>
                <a:spcPct val="0"/>
              </a:spcBef>
              <a:buFontTx/>
              <a:buNone/>
            </a:pPr>
            <a:r>
              <a:rPr lang="en-US" sz="1400">
                <a:latin typeface="Courier New" panose="02070309020205020404" pitchFamily="49" charset="0"/>
              </a:rPr>
              <a:t>int main(int argc, char *argv[])</a:t>
            </a:r>
          </a:p>
          <a:p>
            <a:pPr>
              <a:spcBef>
                <a:spcPct val="0"/>
              </a:spcBef>
              <a:buFontTx/>
              <a:buNone/>
            </a:pPr>
            <a:r>
              <a:rPr lang="en-US" sz="1400">
                <a:latin typeface="Courier New" panose="02070309020205020404" pitchFamily="49" charset="0"/>
              </a:rPr>
              <a:t>{</a:t>
            </a:r>
          </a:p>
          <a:p>
            <a:pPr>
              <a:spcBef>
                <a:spcPct val="0"/>
              </a:spcBef>
              <a:buFontTx/>
              <a:buNone/>
            </a:pPr>
            <a:r>
              <a:rPr lang="en-US" sz="1400">
                <a:latin typeface="Courier New" panose="02070309020205020404" pitchFamily="49" charset="0"/>
              </a:rPr>
              <a:t>    int fd1;</a:t>
            </a:r>
          </a:p>
          <a:p>
            <a:pPr>
              <a:spcBef>
                <a:spcPct val="0"/>
              </a:spcBef>
              <a:buFontTx/>
              <a:buNone/>
            </a:pPr>
            <a:r>
              <a:rPr lang="en-US" sz="1400">
                <a:latin typeface="Courier New" panose="02070309020205020404" pitchFamily="49" charset="0"/>
              </a:rPr>
              <a:t>    int s = getpid() &amp; 0x1;</a:t>
            </a:r>
          </a:p>
          <a:p>
            <a:pPr>
              <a:spcBef>
                <a:spcPct val="0"/>
              </a:spcBef>
              <a:buFontTx/>
              <a:buNone/>
            </a:pPr>
            <a:r>
              <a:rPr lang="en-US" sz="1400">
                <a:latin typeface="Courier New" panose="02070309020205020404" pitchFamily="49" charset="0"/>
              </a:rPr>
              <a:t>    char c1, c2;</a:t>
            </a:r>
          </a:p>
          <a:p>
            <a:pPr>
              <a:spcBef>
                <a:spcPct val="0"/>
              </a:spcBef>
              <a:buFontTx/>
              <a:buNone/>
            </a:pPr>
            <a:r>
              <a:rPr lang="en-US" sz="1400">
                <a:latin typeface="Courier New" panose="02070309020205020404" pitchFamily="49" charset="0"/>
              </a:rPr>
              <a:t>    char *fname = argv[1];</a:t>
            </a:r>
          </a:p>
          <a:p>
            <a:pPr>
              <a:spcBef>
                <a:spcPct val="0"/>
              </a:spcBef>
              <a:buFontTx/>
              <a:buNone/>
            </a:pPr>
            <a:r>
              <a:rPr lang="en-US" sz="1400">
                <a:latin typeface="Courier New" panose="02070309020205020404" pitchFamily="49" charset="0"/>
              </a:rPr>
              <a:t>    fd1 = Open(fname, O_RDONLY, 0);</a:t>
            </a:r>
          </a:p>
          <a:p>
            <a:pPr>
              <a:spcBef>
                <a:spcPct val="0"/>
              </a:spcBef>
              <a:buFontTx/>
              <a:buNone/>
            </a:pPr>
            <a:r>
              <a:rPr lang="en-US" sz="1400">
                <a:latin typeface="Courier New" panose="02070309020205020404" pitchFamily="49" charset="0"/>
              </a:rPr>
              <a:t>    Read(fd1, &amp;c1, 1);</a:t>
            </a:r>
          </a:p>
          <a:p>
            <a:pPr>
              <a:spcBef>
                <a:spcPct val="0"/>
              </a:spcBef>
              <a:buFontTx/>
              <a:buNone/>
            </a:pPr>
            <a:r>
              <a:rPr lang="en-US" sz="1400">
                <a:latin typeface="Courier New" panose="02070309020205020404" pitchFamily="49" charset="0"/>
              </a:rPr>
              <a:t>    if (fork()) { </a:t>
            </a:r>
            <a:r>
              <a:rPr lang="en-US" sz="1400">
                <a:solidFill>
                  <a:srgbClr val="990000"/>
                </a:solidFill>
                <a:latin typeface="Courier New" panose="02070309020205020404" pitchFamily="49" charset="0"/>
              </a:rPr>
              <a:t>/* Parent */</a:t>
            </a:r>
          </a:p>
          <a:p>
            <a:pPr>
              <a:spcBef>
                <a:spcPct val="0"/>
              </a:spcBef>
              <a:buFontTx/>
              <a:buNone/>
            </a:pPr>
            <a:r>
              <a:rPr lang="en-US" sz="1400">
                <a:latin typeface="Courier New" panose="02070309020205020404" pitchFamily="49" charset="0"/>
              </a:rPr>
              <a:t>        sleep(s);</a:t>
            </a:r>
          </a:p>
          <a:p>
            <a:pPr>
              <a:spcBef>
                <a:spcPct val="0"/>
              </a:spcBef>
              <a:buFontTx/>
              <a:buNone/>
            </a:pPr>
            <a:r>
              <a:rPr lang="en-US" sz="1400">
                <a:latin typeface="Courier New" panose="02070309020205020404" pitchFamily="49" charset="0"/>
              </a:rPr>
              <a:t>        Read(fd1, &amp;c2, 1);</a:t>
            </a:r>
          </a:p>
          <a:p>
            <a:pPr>
              <a:spcBef>
                <a:spcPct val="0"/>
              </a:spcBef>
              <a:buFontTx/>
              <a:buNone/>
            </a:pPr>
            <a:r>
              <a:rPr lang="en-US" sz="1400">
                <a:latin typeface="Courier New" panose="02070309020205020404" pitchFamily="49" charset="0"/>
              </a:rPr>
              <a:t>        printf("Parent: c1 = %c, c2 = %c\n", c1, c2);</a:t>
            </a:r>
          </a:p>
          <a:p>
            <a:pPr>
              <a:spcBef>
                <a:spcPct val="0"/>
              </a:spcBef>
              <a:buFontTx/>
              <a:buNone/>
            </a:pPr>
            <a:r>
              <a:rPr lang="en-US" sz="1400">
                <a:latin typeface="Courier New" panose="02070309020205020404" pitchFamily="49" charset="0"/>
              </a:rPr>
              <a:t>    } else { </a:t>
            </a:r>
            <a:r>
              <a:rPr lang="en-US" sz="1400">
                <a:solidFill>
                  <a:srgbClr val="990000"/>
                </a:solidFill>
                <a:latin typeface="Courier New" panose="02070309020205020404" pitchFamily="49" charset="0"/>
              </a:rPr>
              <a:t>/* Child */</a:t>
            </a:r>
          </a:p>
          <a:p>
            <a:pPr>
              <a:spcBef>
                <a:spcPct val="0"/>
              </a:spcBef>
              <a:buFontTx/>
              <a:buNone/>
            </a:pPr>
            <a:r>
              <a:rPr lang="en-US" sz="1400">
                <a:latin typeface="Courier New" panose="02070309020205020404" pitchFamily="49" charset="0"/>
              </a:rPr>
              <a:t>        sleep(1-s);</a:t>
            </a:r>
          </a:p>
          <a:p>
            <a:pPr>
              <a:spcBef>
                <a:spcPct val="0"/>
              </a:spcBef>
              <a:buFontTx/>
              <a:buNone/>
            </a:pPr>
            <a:r>
              <a:rPr lang="en-US" sz="1400">
                <a:latin typeface="Courier New" panose="02070309020205020404" pitchFamily="49" charset="0"/>
              </a:rPr>
              <a:t>        Read(fd1, &amp;c2, 1);</a:t>
            </a:r>
          </a:p>
          <a:p>
            <a:pPr>
              <a:spcBef>
                <a:spcPct val="0"/>
              </a:spcBef>
              <a:buFontTx/>
              <a:buNone/>
            </a:pPr>
            <a:r>
              <a:rPr lang="en-US" sz="1400">
                <a:latin typeface="Courier New" panose="02070309020205020404" pitchFamily="49" charset="0"/>
              </a:rPr>
              <a:t>        printf("Child: c1 = %c, c2 = %c\n", c1, c2);</a:t>
            </a:r>
          </a:p>
          <a:p>
            <a:pPr>
              <a:spcBef>
                <a:spcPct val="0"/>
              </a:spcBef>
              <a:buFontTx/>
              <a:buNone/>
            </a:pPr>
            <a:r>
              <a:rPr lang="en-US" sz="1400">
                <a:latin typeface="Courier New" panose="02070309020205020404" pitchFamily="49" charset="0"/>
              </a:rPr>
              <a:t>    }</a:t>
            </a:r>
          </a:p>
          <a:p>
            <a:pPr>
              <a:spcBef>
                <a:spcPct val="0"/>
              </a:spcBef>
              <a:buFontTx/>
              <a:buNone/>
            </a:pPr>
            <a:r>
              <a:rPr lang="en-US" sz="1400">
                <a:latin typeface="Courier New" panose="02070309020205020404" pitchFamily="49" charset="0"/>
              </a:rPr>
              <a:t>    return 0;</a:t>
            </a:r>
          </a:p>
          <a:p>
            <a:pPr>
              <a:spcBef>
                <a:spcPct val="0"/>
              </a:spcBef>
              <a:buFontTx/>
              <a:buNone/>
            </a:pPr>
            <a:r>
              <a:rPr lang="en-US" sz="140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Tree>
    <p:extLst>
      <p:ext uri="{BB962C8B-B14F-4D97-AF65-F5344CB8AC3E}">
        <p14:creationId xmlns:p14="http://schemas.microsoft.com/office/powerpoint/2010/main" val="429306401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dirty="0" smtClean="0"/>
              <a:t>Practice: Fun with File Descriptors (3)</a:t>
            </a:r>
          </a:p>
        </p:txBody>
      </p:sp>
      <p:sp>
        <p:nvSpPr>
          <p:cNvPr id="61443" name="Rectangle 3"/>
          <p:cNvSpPr>
            <a:spLocks noGrp="1" noChangeArrowheads="1"/>
          </p:cNvSpPr>
          <p:nvPr>
            <p:ph type="body" idx="1"/>
          </p:nvPr>
        </p:nvSpPr>
        <p:spPr>
          <a:xfrm>
            <a:off x="371475" y="5562600"/>
            <a:ext cx="8307388" cy="533400"/>
          </a:xfrm>
        </p:spPr>
        <p:txBody>
          <a:bodyPr/>
          <a:lstStyle/>
          <a:p>
            <a:r>
              <a:rPr lang="en-US" dirty="0" smtClean="0"/>
              <a:t>What would be the contents of the resulting file?</a:t>
            </a:r>
          </a:p>
          <a:p>
            <a:endParaRPr lang="en-US" dirty="0" smtClean="0"/>
          </a:p>
        </p:txBody>
      </p:sp>
      <p:sp>
        <p:nvSpPr>
          <p:cNvPr id="61444" name="Text Box 4"/>
          <p:cNvSpPr txBox="1">
            <a:spLocks noChangeArrowheads="1"/>
          </p:cNvSpPr>
          <p:nvPr/>
        </p:nvSpPr>
        <p:spPr bwMode="auto">
          <a:xfrm>
            <a:off x="649287" y="1717675"/>
            <a:ext cx="7961313" cy="3540125"/>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#include "csapp.h"</a:t>
            </a:r>
          </a:p>
          <a:p>
            <a:pPr>
              <a:spcBef>
                <a:spcPct val="0"/>
              </a:spcBef>
              <a:buFontTx/>
              <a:buNone/>
            </a:pPr>
            <a:r>
              <a:rPr lang="en-US" sz="1600">
                <a:latin typeface="Courier New" panose="02070309020205020404" pitchFamily="49" charset="0"/>
              </a:rPr>
              <a:t>int main(int argc, char *argv[])</a:t>
            </a:r>
          </a:p>
          <a:p>
            <a:pPr>
              <a:spcBef>
                <a:spcPct val="0"/>
              </a:spcBef>
              <a:buFontTx/>
              <a:buNone/>
            </a:pPr>
            <a:r>
              <a:rPr lang="en-US" sz="1600">
                <a:latin typeface="Courier New" panose="02070309020205020404" pitchFamily="49" charset="0"/>
              </a:rPr>
              <a:t>{</a:t>
            </a:r>
          </a:p>
          <a:p>
            <a:pPr>
              <a:spcBef>
                <a:spcPct val="0"/>
              </a:spcBef>
              <a:buFontTx/>
              <a:buNone/>
            </a:pPr>
            <a:r>
              <a:rPr lang="en-US" sz="1600">
                <a:latin typeface="Courier New" panose="02070309020205020404" pitchFamily="49" charset="0"/>
              </a:rPr>
              <a:t>    int fd1, fd2, fd3;</a:t>
            </a:r>
          </a:p>
          <a:p>
            <a:pPr>
              <a:spcBef>
                <a:spcPct val="0"/>
              </a:spcBef>
              <a:buFontTx/>
              <a:buNone/>
            </a:pPr>
            <a:r>
              <a:rPr lang="en-US" sz="1600">
                <a:latin typeface="Courier New" panose="02070309020205020404" pitchFamily="49" charset="0"/>
              </a:rPr>
              <a:t>    char *fname = argv[1];</a:t>
            </a:r>
          </a:p>
          <a:p>
            <a:pPr>
              <a:spcBef>
                <a:spcPct val="0"/>
              </a:spcBef>
              <a:buFontTx/>
              <a:buNone/>
            </a:pPr>
            <a:r>
              <a:rPr lang="en-US" sz="1600">
                <a:latin typeface="Courier New" panose="02070309020205020404" pitchFamily="49" charset="0"/>
              </a:rPr>
              <a:t>    fd1 = Open(fname, O_CREAT|O_TRUNC|O_RDWR, S_IRUSR|S_IWUSR);</a:t>
            </a:r>
          </a:p>
          <a:p>
            <a:pPr>
              <a:spcBef>
                <a:spcPct val="0"/>
              </a:spcBef>
              <a:buFontTx/>
              <a:buNone/>
            </a:pPr>
            <a:r>
              <a:rPr lang="en-US" sz="1600">
                <a:latin typeface="Courier New" panose="02070309020205020404" pitchFamily="49" charset="0"/>
              </a:rPr>
              <a:t>    Write(fd1, "pqrs", 4);</a:t>
            </a:r>
          </a:p>
          <a:p>
            <a:pPr>
              <a:spcBef>
                <a:spcPct val="0"/>
              </a:spcBef>
              <a:buFontTx/>
              <a:buNone/>
            </a:pPr>
            <a:r>
              <a:rPr lang="en-US" sz="1600">
                <a:latin typeface="Courier New" panose="02070309020205020404" pitchFamily="49" charset="0"/>
              </a:rPr>
              <a:t>    fd3 = Open(fname, O_APPEND|O_WRONLY, 0);</a:t>
            </a:r>
          </a:p>
          <a:p>
            <a:pPr>
              <a:spcBef>
                <a:spcPct val="0"/>
              </a:spcBef>
              <a:buFontTx/>
              <a:buNone/>
            </a:pPr>
            <a:r>
              <a:rPr lang="en-US" sz="1600">
                <a:latin typeface="Courier New" panose="02070309020205020404" pitchFamily="49" charset="0"/>
              </a:rPr>
              <a:t>    Write(fd3, "jklmn", 5);</a:t>
            </a:r>
          </a:p>
          <a:p>
            <a:pPr>
              <a:spcBef>
                <a:spcPct val="0"/>
              </a:spcBef>
              <a:buFontTx/>
              <a:buNone/>
            </a:pPr>
            <a:r>
              <a:rPr lang="en-US" sz="1600">
                <a:latin typeface="Courier New" panose="02070309020205020404" pitchFamily="49" charset="0"/>
              </a:rPr>
              <a:t>    fd2 = dup(fd1);  </a:t>
            </a:r>
            <a:r>
              <a:rPr lang="en-US" sz="1600">
                <a:solidFill>
                  <a:srgbClr val="990000"/>
                </a:solidFill>
                <a:latin typeface="Courier New" panose="02070309020205020404" pitchFamily="49" charset="0"/>
              </a:rPr>
              <a:t>/* Allocates descriptor */</a:t>
            </a:r>
          </a:p>
          <a:p>
            <a:pPr>
              <a:spcBef>
                <a:spcPct val="0"/>
              </a:spcBef>
              <a:buFontTx/>
              <a:buNone/>
            </a:pPr>
            <a:r>
              <a:rPr lang="en-US" sz="1600">
                <a:latin typeface="Courier New" panose="02070309020205020404" pitchFamily="49" charset="0"/>
              </a:rPr>
              <a:t>    Write(fd2, "wxyz", 4);</a:t>
            </a:r>
          </a:p>
          <a:p>
            <a:pPr>
              <a:spcBef>
                <a:spcPct val="0"/>
              </a:spcBef>
              <a:buFontTx/>
              <a:buNone/>
            </a:pPr>
            <a:r>
              <a:rPr lang="en-US" sz="1600">
                <a:latin typeface="Courier New" panose="02070309020205020404" pitchFamily="49" charset="0"/>
              </a:rPr>
              <a:t>    Write(fd3, "ef", 2);</a:t>
            </a:r>
          </a:p>
          <a:p>
            <a:pPr>
              <a:spcBef>
                <a:spcPct val="0"/>
              </a:spcBef>
              <a:buFontTx/>
              <a:buNone/>
            </a:pPr>
            <a:r>
              <a:rPr lang="en-US" sz="1600">
                <a:latin typeface="Courier New" panose="02070309020205020404" pitchFamily="49" charset="0"/>
              </a:rPr>
              <a:t>    return 0;</a:t>
            </a:r>
          </a:p>
          <a:p>
            <a:pPr>
              <a:spcBef>
                <a:spcPct val="0"/>
              </a:spcBef>
              <a:buFontTx/>
              <a:buNone/>
            </a:pPr>
            <a:r>
              <a:rPr lang="en-US" sz="160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35338257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2400" y="76200"/>
            <a:ext cx="7591425" cy="762000"/>
          </a:xfrm>
        </p:spPr>
        <p:txBody>
          <a:bodyPr/>
          <a:lstStyle/>
          <a:p>
            <a:r>
              <a:rPr lang="en-US" smtClean="0"/>
              <a:t>Standard I/O Functions</a:t>
            </a:r>
          </a:p>
        </p:txBody>
      </p:sp>
      <p:sp>
        <p:nvSpPr>
          <p:cNvPr id="63491" name="Rectangle 3"/>
          <p:cNvSpPr>
            <a:spLocks noGrp="1" noChangeArrowheads="1"/>
          </p:cNvSpPr>
          <p:nvPr>
            <p:ph type="body" idx="1"/>
          </p:nvPr>
        </p:nvSpPr>
        <p:spPr>
          <a:xfrm>
            <a:off x="561975" y="1600200"/>
            <a:ext cx="7896225" cy="4972050"/>
          </a:xfrm>
        </p:spPr>
        <p:txBody>
          <a:bodyPr/>
          <a:lstStyle/>
          <a:p>
            <a:r>
              <a:rPr lang="en-US" dirty="0" smtClean="0"/>
              <a:t>The C standard library (</a:t>
            </a:r>
            <a:r>
              <a:rPr lang="en-US" dirty="0" smtClean="0">
                <a:latin typeface="Courier New" panose="02070309020205020404" pitchFamily="49" charset="0"/>
              </a:rPr>
              <a:t>libc.so</a:t>
            </a:r>
            <a:r>
              <a:rPr lang="en-US" dirty="0" smtClean="0"/>
              <a:t>) contains a collection of higher-level </a:t>
            </a:r>
            <a:r>
              <a:rPr lang="en-US" i="1" dirty="0" smtClean="0">
                <a:solidFill>
                  <a:srgbClr val="C00000"/>
                </a:solidFill>
              </a:rPr>
              <a:t>standard I/O </a:t>
            </a:r>
            <a:r>
              <a:rPr lang="en-US" dirty="0" smtClean="0"/>
              <a:t>functions</a:t>
            </a:r>
          </a:p>
          <a:p>
            <a:pPr lvl="1"/>
            <a:r>
              <a:rPr lang="en-US" dirty="0" smtClean="0"/>
              <a:t>Documented in Appendix B of K&amp;R.</a:t>
            </a:r>
          </a:p>
          <a:p>
            <a:endParaRPr lang="en-US" dirty="0" smtClean="0"/>
          </a:p>
          <a:p>
            <a:r>
              <a:rPr lang="en-US" dirty="0" smtClean="0"/>
              <a:t>Examples of standard I/O functions:</a:t>
            </a:r>
          </a:p>
          <a:p>
            <a:pPr lvl="1"/>
            <a:r>
              <a:rPr lang="en-US" dirty="0" smtClean="0"/>
              <a:t>Opening and closing files (</a:t>
            </a:r>
            <a:r>
              <a:rPr lang="en-US" b="1" dirty="0" err="1" smtClean="0">
                <a:latin typeface="Courier New" panose="02070309020205020404" pitchFamily="49" charset="0"/>
              </a:rPr>
              <a:t>fopen</a:t>
            </a:r>
            <a:r>
              <a:rPr lang="en-US" dirty="0" smtClean="0"/>
              <a:t> and </a:t>
            </a:r>
            <a:r>
              <a:rPr lang="en-US" b="1" dirty="0" err="1" smtClean="0">
                <a:latin typeface="Courier New" panose="02070309020205020404" pitchFamily="49" charset="0"/>
              </a:rPr>
              <a:t>fclose</a:t>
            </a:r>
            <a:r>
              <a:rPr lang="en-US" dirty="0" smtClean="0"/>
              <a:t>)</a:t>
            </a:r>
          </a:p>
          <a:p>
            <a:pPr lvl="1"/>
            <a:r>
              <a:rPr lang="en-US" dirty="0" smtClean="0"/>
              <a:t>Reading and writing bytes (</a:t>
            </a:r>
            <a:r>
              <a:rPr lang="en-US" b="1" dirty="0" err="1" smtClean="0">
                <a:latin typeface="Courier New" panose="02070309020205020404" pitchFamily="49" charset="0"/>
              </a:rPr>
              <a:t>fread</a:t>
            </a:r>
            <a:r>
              <a:rPr lang="en-US" dirty="0" smtClean="0"/>
              <a:t> and </a:t>
            </a:r>
            <a:r>
              <a:rPr lang="en-US" b="1" dirty="0" err="1" smtClean="0">
                <a:latin typeface="Courier New" panose="02070309020205020404" pitchFamily="49" charset="0"/>
              </a:rPr>
              <a:t>fwrite</a:t>
            </a:r>
            <a:r>
              <a:rPr lang="en-US" dirty="0" smtClean="0"/>
              <a:t>)</a:t>
            </a:r>
          </a:p>
          <a:p>
            <a:pPr lvl="1"/>
            <a:r>
              <a:rPr lang="en-US" dirty="0" smtClean="0"/>
              <a:t>Reading and writing text lines (</a:t>
            </a:r>
            <a:r>
              <a:rPr lang="en-US" b="1" dirty="0" err="1" smtClean="0">
                <a:latin typeface="Courier New" panose="02070309020205020404" pitchFamily="49" charset="0"/>
              </a:rPr>
              <a:t>fgets</a:t>
            </a:r>
            <a:r>
              <a:rPr lang="en-US" dirty="0" smtClean="0"/>
              <a:t> and </a:t>
            </a:r>
            <a:r>
              <a:rPr lang="en-US" b="1" dirty="0" err="1" smtClean="0">
                <a:latin typeface="Courier New" panose="02070309020205020404" pitchFamily="49" charset="0"/>
              </a:rPr>
              <a:t>fputs</a:t>
            </a:r>
            <a:r>
              <a:rPr lang="en-US" dirty="0" smtClean="0"/>
              <a:t>)</a:t>
            </a:r>
          </a:p>
          <a:p>
            <a:pPr lvl="1"/>
            <a:r>
              <a:rPr lang="en-US" dirty="0" smtClean="0"/>
              <a:t>Formatted reading and writing (</a:t>
            </a:r>
            <a:r>
              <a:rPr lang="en-US" b="1" dirty="0" err="1" smtClean="0">
                <a:latin typeface="Courier New" panose="02070309020205020404" pitchFamily="49" charset="0"/>
              </a:rPr>
              <a:t>fscanf</a:t>
            </a:r>
            <a:r>
              <a:rPr lang="en-US" dirty="0" smtClean="0"/>
              <a:t> and </a:t>
            </a:r>
            <a:r>
              <a:rPr lang="en-US" b="1" dirty="0" err="1" smtClean="0">
                <a:latin typeface="Courier New" panose="02070309020205020404" pitchFamily="49" charset="0"/>
              </a:rPr>
              <a:t>fprintf</a:t>
            </a:r>
            <a:r>
              <a:rPr lang="en-US" dirty="0" smtClean="0"/>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88860978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Standard I/O Streams</a:t>
            </a:r>
          </a:p>
        </p:txBody>
      </p:sp>
      <p:sp>
        <p:nvSpPr>
          <p:cNvPr id="65539" name="Rectangle 3"/>
          <p:cNvSpPr>
            <a:spLocks noGrp="1" noChangeArrowheads="1"/>
          </p:cNvSpPr>
          <p:nvPr>
            <p:ph type="body" idx="1"/>
          </p:nvPr>
        </p:nvSpPr>
        <p:spPr>
          <a:xfrm>
            <a:off x="531813" y="1525588"/>
            <a:ext cx="8307387" cy="2970212"/>
          </a:xfrm>
        </p:spPr>
        <p:txBody>
          <a:bodyPr>
            <a:normAutofit fontScale="92500" lnSpcReduction="10000"/>
          </a:bodyPr>
          <a:lstStyle/>
          <a:p>
            <a:r>
              <a:rPr lang="en-US" dirty="0" smtClean="0"/>
              <a:t>Standard I/O models open files as </a:t>
            </a:r>
            <a:r>
              <a:rPr lang="en-US" i="1" dirty="0" smtClean="0">
                <a:solidFill>
                  <a:srgbClr val="C00000"/>
                </a:solidFill>
              </a:rPr>
              <a:t>streams</a:t>
            </a:r>
          </a:p>
          <a:p>
            <a:pPr lvl="1"/>
            <a:r>
              <a:rPr lang="en-US" dirty="0" smtClean="0"/>
              <a:t>Abstraction for a file descriptor and a buffer in memory.</a:t>
            </a:r>
          </a:p>
          <a:p>
            <a:r>
              <a:rPr lang="en-US" dirty="0" smtClean="0"/>
              <a:t>C programs begin life with three open streams </a:t>
            </a:r>
            <a:br>
              <a:rPr lang="en-US" dirty="0" smtClean="0"/>
            </a:br>
            <a:r>
              <a:rPr lang="en-US" dirty="0" smtClean="0"/>
              <a:t>(defined in </a:t>
            </a:r>
            <a:r>
              <a:rPr lang="en-US" dirty="0" err="1" smtClean="0">
                <a:latin typeface="Courier New" panose="02070309020205020404" pitchFamily="49" charset="0"/>
              </a:rPr>
              <a:t>stdio.h</a:t>
            </a:r>
            <a:r>
              <a:rPr lang="en-US" dirty="0" smtClean="0"/>
              <a:t>)</a:t>
            </a:r>
          </a:p>
          <a:p>
            <a:pPr lvl="1"/>
            <a:r>
              <a:rPr lang="en-US" b="1" dirty="0" err="1" smtClean="0">
                <a:latin typeface="Courier New" panose="02070309020205020404" pitchFamily="49" charset="0"/>
              </a:rPr>
              <a:t>stdin</a:t>
            </a:r>
            <a:r>
              <a:rPr lang="en-US" dirty="0" smtClean="0"/>
              <a:t>  (standard input)</a:t>
            </a:r>
          </a:p>
          <a:p>
            <a:pPr lvl="1"/>
            <a:r>
              <a:rPr lang="en-US" b="1" dirty="0" err="1" smtClean="0">
                <a:latin typeface="Courier New" panose="02070309020205020404" pitchFamily="49" charset="0"/>
              </a:rPr>
              <a:t>stdout</a:t>
            </a:r>
            <a:r>
              <a:rPr lang="en-US" dirty="0" smtClean="0"/>
              <a:t> (standard output)</a:t>
            </a:r>
          </a:p>
          <a:p>
            <a:pPr lvl="1"/>
            <a:r>
              <a:rPr lang="en-US" b="1" dirty="0" err="1" smtClean="0">
                <a:latin typeface="Courier New" panose="02070309020205020404" pitchFamily="49" charset="0"/>
              </a:rPr>
              <a:t>stderr</a:t>
            </a:r>
            <a:r>
              <a:rPr lang="en-US" dirty="0" smtClean="0"/>
              <a:t> (standard error)</a:t>
            </a:r>
          </a:p>
          <a:p>
            <a:pPr lvl="1">
              <a:buFont typeface="Wingdings" panose="05000000000000000000" pitchFamily="2" charset="2"/>
              <a:buNone/>
            </a:pPr>
            <a:endParaRPr lang="en-US" dirty="0" smtClean="0"/>
          </a:p>
          <a:p>
            <a:endParaRPr lang="en-US" dirty="0" smtClean="0"/>
          </a:p>
        </p:txBody>
      </p:sp>
      <p:sp>
        <p:nvSpPr>
          <p:cNvPr id="65540" name="Text Box 4"/>
          <p:cNvSpPr txBox="1">
            <a:spLocks noChangeArrowheads="1"/>
          </p:cNvSpPr>
          <p:nvPr/>
        </p:nvSpPr>
        <p:spPr bwMode="auto">
          <a:xfrm>
            <a:off x="914400" y="4495800"/>
            <a:ext cx="7164388" cy="2057400"/>
          </a:xfrm>
          <a:prstGeom prst="rect">
            <a:avLst/>
          </a:prstGeom>
          <a:solidFill>
            <a:srgbClr val="F6F5BD"/>
          </a:solidFill>
          <a:ln w="12700">
            <a:solidFill>
              <a:srgbClr val="000000"/>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#include &lt;stdio.h&gt;</a:t>
            </a:r>
          </a:p>
          <a:p>
            <a:pPr>
              <a:spcBef>
                <a:spcPct val="0"/>
              </a:spcBef>
              <a:buFontTx/>
              <a:buNone/>
            </a:pPr>
            <a:r>
              <a:rPr lang="en-US" sz="1600">
                <a:latin typeface="Courier New" panose="02070309020205020404" pitchFamily="49" charset="0"/>
              </a:rPr>
              <a:t>extern FILE *stdin;  </a:t>
            </a:r>
            <a:r>
              <a:rPr lang="en-US" sz="1600">
                <a:solidFill>
                  <a:srgbClr val="990000"/>
                </a:solidFill>
                <a:latin typeface="Courier New" panose="02070309020205020404" pitchFamily="49" charset="0"/>
              </a:rPr>
              <a:t>/* standard input  (descriptor 0) */</a:t>
            </a:r>
          </a:p>
          <a:p>
            <a:pPr>
              <a:spcBef>
                <a:spcPct val="0"/>
              </a:spcBef>
              <a:buFontTx/>
              <a:buNone/>
            </a:pPr>
            <a:r>
              <a:rPr lang="en-US" sz="1600">
                <a:latin typeface="Courier New" panose="02070309020205020404" pitchFamily="49" charset="0"/>
              </a:rPr>
              <a:t>extern FILE *stdout; </a:t>
            </a:r>
            <a:r>
              <a:rPr lang="en-US" sz="1600">
                <a:solidFill>
                  <a:srgbClr val="990000"/>
                </a:solidFill>
                <a:latin typeface="Courier New" panose="02070309020205020404" pitchFamily="49" charset="0"/>
              </a:rPr>
              <a:t>/* standard output (descriptor 1) */</a:t>
            </a:r>
          </a:p>
          <a:p>
            <a:pPr>
              <a:spcBef>
                <a:spcPct val="0"/>
              </a:spcBef>
              <a:buFontTx/>
              <a:buNone/>
            </a:pPr>
            <a:r>
              <a:rPr lang="en-US" sz="1600">
                <a:latin typeface="Courier New" panose="02070309020205020404" pitchFamily="49" charset="0"/>
              </a:rPr>
              <a:t>extern FILE *stderr; </a:t>
            </a:r>
            <a:r>
              <a:rPr lang="en-US" sz="1600">
                <a:solidFill>
                  <a:srgbClr val="990000"/>
                </a:solidFill>
                <a:latin typeface="Courier New" panose="02070309020205020404" pitchFamily="49" charset="0"/>
              </a:rPr>
              <a:t>/* standard error  (descriptor 2) */</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int main() {</a:t>
            </a:r>
          </a:p>
          <a:p>
            <a:pPr>
              <a:spcBef>
                <a:spcPct val="0"/>
              </a:spcBef>
              <a:buFontTx/>
              <a:buNone/>
            </a:pPr>
            <a:r>
              <a:rPr lang="en-US" sz="1600">
                <a:latin typeface="Courier New" panose="02070309020205020404" pitchFamily="49" charset="0"/>
              </a:rPr>
              <a:t>    fprintf(stdout, "Hello, world\n");</a:t>
            </a:r>
          </a:p>
          <a:p>
            <a:pPr>
              <a:spcBef>
                <a:spcPct val="0"/>
              </a:spcBef>
              <a:buFontTx/>
              <a:buNone/>
            </a:pPr>
            <a:r>
              <a:rPr lang="en-US" sz="160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Tree>
    <p:extLst>
      <p:ext uri="{BB962C8B-B14F-4D97-AF65-F5344CB8AC3E}">
        <p14:creationId xmlns:p14="http://schemas.microsoft.com/office/powerpoint/2010/main" val="406477993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9"/>
          <p:cNvSpPr>
            <a:spLocks noGrp="1" noChangeArrowheads="1"/>
          </p:cNvSpPr>
          <p:nvPr>
            <p:ph type="title"/>
          </p:nvPr>
        </p:nvSpPr>
        <p:spPr>
          <a:xfrm>
            <a:off x="425450" y="96838"/>
            <a:ext cx="7591425" cy="762000"/>
          </a:xfrm>
        </p:spPr>
        <p:txBody>
          <a:bodyPr/>
          <a:lstStyle/>
          <a:p>
            <a:r>
              <a:rPr lang="en-US" smtClean="0"/>
              <a:t>Buffering in Standard I/O</a:t>
            </a:r>
          </a:p>
        </p:txBody>
      </p:sp>
      <p:sp>
        <p:nvSpPr>
          <p:cNvPr id="67587" name="Rectangle 30"/>
          <p:cNvSpPr>
            <a:spLocks noGrp="1" noChangeArrowheads="1"/>
          </p:cNvSpPr>
          <p:nvPr>
            <p:ph type="body" idx="1"/>
          </p:nvPr>
        </p:nvSpPr>
        <p:spPr/>
        <p:txBody>
          <a:bodyPr>
            <a:normAutofit fontScale="92500" lnSpcReduction="20000"/>
          </a:bodyPr>
          <a:lstStyle/>
          <a:p>
            <a:r>
              <a:rPr lang="en-US" smtClean="0"/>
              <a:t>Standard I/O functions use buffered I/O</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Buffer flushed to output fd on “\n” or </a:t>
            </a:r>
            <a:r>
              <a:rPr lang="en-US" smtClean="0">
                <a:latin typeface="Courier New" panose="02070309020205020404" pitchFamily="49" charset="0"/>
                <a:cs typeface="Courier New" panose="02070309020205020404" pitchFamily="49" charset="0"/>
              </a:rPr>
              <a:t>fflush()</a:t>
            </a:r>
            <a:r>
              <a:rPr lang="en-US" smtClean="0"/>
              <a:t> call</a:t>
            </a:r>
          </a:p>
        </p:txBody>
      </p:sp>
      <p:sp>
        <p:nvSpPr>
          <p:cNvPr id="67588" name="Text Box 4"/>
          <p:cNvSpPr txBox="1">
            <a:spLocks noChangeArrowheads="1"/>
          </p:cNvSpPr>
          <p:nvPr/>
        </p:nvSpPr>
        <p:spPr bwMode="auto">
          <a:xfrm>
            <a:off x="2544763" y="19050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printf("h");</a:t>
            </a:r>
            <a:endParaRPr lang="en-US" sz="1600">
              <a:latin typeface="Calibri" panose="020F0502020204030204" pitchFamily="34" charset="0"/>
            </a:endParaRPr>
          </a:p>
        </p:txBody>
      </p:sp>
      <p:sp>
        <p:nvSpPr>
          <p:cNvPr id="643077" name="Rectangle 5"/>
          <p:cNvSpPr>
            <a:spLocks noChangeArrowheads="1"/>
          </p:cNvSpPr>
          <p:nvPr/>
        </p:nvSpPr>
        <p:spPr bwMode="auto">
          <a:xfrm>
            <a:off x="2620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h</a:t>
            </a:r>
          </a:p>
        </p:txBody>
      </p:sp>
      <p:sp>
        <p:nvSpPr>
          <p:cNvPr id="643078" name="Rectangle 6"/>
          <p:cNvSpPr>
            <a:spLocks noChangeArrowheads="1"/>
          </p:cNvSpPr>
          <p:nvPr/>
        </p:nvSpPr>
        <p:spPr bwMode="auto">
          <a:xfrm>
            <a:off x="3078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e</a:t>
            </a:r>
          </a:p>
        </p:txBody>
      </p:sp>
      <p:sp>
        <p:nvSpPr>
          <p:cNvPr id="643079" name="Rectangle 7"/>
          <p:cNvSpPr>
            <a:spLocks noChangeArrowheads="1"/>
          </p:cNvSpPr>
          <p:nvPr/>
        </p:nvSpPr>
        <p:spPr bwMode="auto">
          <a:xfrm>
            <a:off x="3459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0" name="Rectangle 8"/>
          <p:cNvSpPr>
            <a:spLocks noChangeArrowheads="1"/>
          </p:cNvSpPr>
          <p:nvPr/>
        </p:nvSpPr>
        <p:spPr bwMode="auto">
          <a:xfrm>
            <a:off x="39163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1" name="Rectangle 9"/>
          <p:cNvSpPr>
            <a:spLocks noChangeArrowheads="1"/>
          </p:cNvSpPr>
          <p:nvPr/>
        </p:nvSpPr>
        <p:spPr bwMode="auto">
          <a:xfrm>
            <a:off x="43735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o</a:t>
            </a:r>
          </a:p>
        </p:txBody>
      </p:sp>
      <p:sp>
        <p:nvSpPr>
          <p:cNvPr id="643082" name="Rectangle 10"/>
          <p:cNvSpPr>
            <a:spLocks noChangeArrowheads="1"/>
          </p:cNvSpPr>
          <p:nvPr/>
        </p:nvSpPr>
        <p:spPr bwMode="auto">
          <a:xfrm>
            <a:off x="48307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\n</a:t>
            </a:r>
          </a:p>
        </p:txBody>
      </p:sp>
      <p:sp>
        <p:nvSpPr>
          <p:cNvPr id="643083" name="Rectangle 11"/>
          <p:cNvSpPr>
            <a:spLocks noChangeArrowheads="1"/>
          </p:cNvSpPr>
          <p:nvPr/>
        </p:nvSpPr>
        <p:spPr bwMode="auto">
          <a:xfrm>
            <a:off x="5287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43084" name="Rectangle 12"/>
          <p:cNvSpPr>
            <a:spLocks noChangeArrowheads="1"/>
          </p:cNvSpPr>
          <p:nvPr/>
        </p:nvSpPr>
        <p:spPr bwMode="auto">
          <a:xfrm>
            <a:off x="5745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7597" name="Line 13"/>
          <p:cNvSpPr>
            <a:spLocks noChangeShapeType="1"/>
          </p:cNvSpPr>
          <p:nvPr/>
        </p:nvSpPr>
        <p:spPr bwMode="auto">
          <a:xfrm>
            <a:off x="2849563" y="2319338"/>
            <a:ext cx="0" cy="1676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598" name="Text Box 14"/>
          <p:cNvSpPr txBox="1">
            <a:spLocks noChangeArrowheads="1"/>
          </p:cNvSpPr>
          <p:nvPr/>
        </p:nvSpPr>
        <p:spPr bwMode="auto">
          <a:xfrm>
            <a:off x="3001963" y="21336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printf("e");</a:t>
            </a:r>
            <a:endParaRPr lang="en-US" sz="1600">
              <a:latin typeface="Calibri" panose="020F0502020204030204" pitchFamily="34" charset="0"/>
            </a:endParaRPr>
          </a:p>
        </p:txBody>
      </p:sp>
      <p:sp>
        <p:nvSpPr>
          <p:cNvPr id="67599" name="Line 15"/>
          <p:cNvSpPr>
            <a:spLocks noChangeShapeType="1"/>
          </p:cNvSpPr>
          <p:nvPr/>
        </p:nvSpPr>
        <p:spPr bwMode="auto">
          <a:xfrm>
            <a:off x="3306763" y="2471738"/>
            <a:ext cx="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0" name="Text Box 16"/>
          <p:cNvSpPr txBox="1">
            <a:spLocks noChangeArrowheads="1"/>
          </p:cNvSpPr>
          <p:nvPr/>
        </p:nvSpPr>
        <p:spPr bwMode="auto">
          <a:xfrm>
            <a:off x="3382963" y="23637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1" name="Line 17"/>
          <p:cNvSpPr>
            <a:spLocks noChangeShapeType="1"/>
          </p:cNvSpPr>
          <p:nvPr/>
        </p:nvSpPr>
        <p:spPr bwMode="auto">
          <a:xfrm>
            <a:off x="5059363" y="3462338"/>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2" name="Text Box 18"/>
          <p:cNvSpPr txBox="1">
            <a:spLocks noChangeArrowheads="1"/>
          </p:cNvSpPr>
          <p:nvPr/>
        </p:nvSpPr>
        <p:spPr bwMode="auto">
          <a:xfrm>
            <a:off x="3759200" y="262413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3" name="Line 19"/>
          <p:cNvSpPr>
            <a:spLocks noChangeShapeType="1"/>
          </p:cNvSpPr>
          <p:nvPr/>
        </p:nvSpPr>
        <p:spPr bwMode="auto">
          <a:xfrm>
            <a:off x="4525963" y="3233738"/>
            <a:ext cx="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4" name="Text Box 20"/>
          <p:cNvSpPr txBox="1">
            <a:spLocks noChangeArrowheads="1"/>
          </p:cNvSpPr>
          <p:nvPr/>
        </p:nvSpPr>
        <p:spPr bwMode="auto">
          <a:xfrm>
            <a:off x="4140200" y="28971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printf("o");</a:t>
            </a:r>
            <a:endParaRPr lang="en-US" sz="1600">
              <a:latin typeface="Calibri" panose="020F0502020204030204" pitchFamily="34" charset="0"/>
            </a:endParaRPr>
          </a:p>
        </p:txBody>
      </p:sp>
      <p:sp>
        <p:nvSpPr>
          <p:cNvPr id="67605" name="Text Box 21"/>
          <p:cNvSpPr txBox="1">
            <a:spLocks noChangeArrowheads="1"/>
          </p:cNvSpPr>
          <p:nvPr/>
        </p:nvSpPr>
        <p:spPr bwMode="auto">
          <a:xfrm>
            <a:off x="4627563" y="3157538"/>
            <a:ext cx="177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printf("\n");</a:t>
            </a:r>
            <a:endParaRPr lang="en-US" sz="1600">
              <a:latin typeface="Calibri" panose="020F0502020204030204" pitchFamily="34" charset="0"/>
            </a:endParaRPr>
          </a:p>
        </p:txBody>
      </p:sp>
      <p:sp>
        <p:nvSpPr>
          <p:cNvPr id="67606" name="Line 22"/>
          <p:cNvSpPr>
            <a:spLocks noChangeShapeType="1"/>
          </p:cNvSpPr>
          <p:nvPr/>
        </p:nvSpPr>
        <p:spPr bwMode="auto">
          <a:xfrm>
            <a:off x="3687763" y="2700338"/>
            <a:ext cx="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7" name="Line 23"/>
          <p:cNvSpPr>
            <a:spLocks noChangeShapeType="1"/>
          </p:cNvSpPr>
          <p:nvPr/>
        </p:nvSpPr>
        <p:spPr bwMode="auto">
          <a:xfrm>
            <a:off x="4144963" y="2928938"/>
            <a:ext cx="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8" name="Line 24"/>
          <p:cNvSpPr>
            <a:spLocks noChangeShapeType="1"/>
          </p:cNvSpPr>
          <p:nvPr/>
        </p:nvSpPr>
        <p:spPr bwMode="auto">
          <a:xfrm>
            <a:off x="3916363" y="4300538"/>
            <a:ext cx="0" cy="8223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9" name="Text Box 25"/>
          <p:cNvSpPr txBox="1">
            <a:spLocks noChangeArrowheads="1"/>
          </p:cNvSpPr>
          <p:nvPr/>
        </p:nvSpPr>
        <p:spPr bwMode="auto">
          <a:xfrm>
            <a:off x="3992563" y="4510088"/>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ourier New" panose="02070309020205020404" pitchFamily="49" charset="0"/>
              </a:rPr>
              <a:t>fflush(stdout);</a:t>
            </a:r>
          </a:p>
        </p:txBody>
      </p:sp>
      <p:sp>
        <p:nvSpPr>
          <p:cNvPr id="67610" name="Text Box 26"/>
          <p:cNvSpPr txBox="1">
            <a:spLocks noChangeArrowheads="1"/>
          </p:cNvSpPr>
          <p:nvPr/>
        </p:nvSpPr>
        <p:spPr bwMode="auto">
          <a:xfrm>
            <a:off x="1630363" y="30765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ourier New" panose="02070309020205020404" pitchFamily="49" charset="0"/>
              </a:rPr>
              <a:t>buf</a:t>
            </a:r>
          </a:p>
        </p:txBody>
      </p:sp>
      <p:sp>
        <p:nvSpPr>
          <p:cNvPr id="67611" name="Line 27"/>
          <p:cNvSpPr>
            <a:spLocks noChangeShapeType="1"/>
          </p:cNvSpPr>
          <p:nvPr/>
        </p:nvSpPr>
        <p:spPr bwMode="auto">
          <a:xfrm>
            <a:off x="1935163" y="3394075"/>
            <a:ext cx="685800" cy="601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12" name="Text Box 28"/>
          <p:cNvSpPr txBox="1">
            <a:spLocks noChangeArrowheads="1"/>
          </p:cNvSpPr>
          <p:nvPr/>
        </p:nvSpPr>
        <p:spPr bwMode="auto">
          <a:xfrm>
            <a:off x="2659063" y="5195888"/>
            <a:ext cx="2528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latin typeface="Courier New" panose="02070309020205020404" pitchFamily="49" charset="0"/>
              </a:rPr>
              <a:t>write(1, buf, 6);</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Tree>
    <p:extLst>
      <p:ext uri="{BB962C8B-B14F-4D97-AF65-F5344CB8AC3E}">
        <p14:creationId xmlns:p14="http://schemas.microsoft.com/office/powerpoint/2010/main" val="1416320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Unix I/O vs. Standard I/O</a:t>
            </a:r>
          </a:p>
        </p:txBody>
      </p:sp>
      <p:sp>
        <p:nvSpPr>
          <p:cNvPr id="69635" name="Rectangle 3"/>
          <p:cNvSpPr>
            <a:spLocks noGrp="1" noChangeArrowheads="1"/>
          </p:cNvSpPr>
          <p:nvPr>
            <p:ph type="body" idx="1"/>
          </p:nvPr>
        </p:nvSpPr>
        <p:spPr>
          <a:xfrm>
            <a:off x="396875" y="1676400"/>
            <a:ext cx="8670925" cy="4800600"/>
          </a:xfrm>
        </p:spPr>
        <p:txBody>
          <a:bodyPr>
            <a:normAutofit fontScale="92500" lnSpcReduction="10000"/>
          </a:bodyPr>
          <a:lstStyle/>
          <a:p>
            <a:r>
              <a:rPr lang="en-US" dirty="0" smtClean="0"/>
              <a:t>Standard I/O is implemented using low-level Unix I/O</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Which ones should you use in your programs?</a:t>
            </a:r>
          </a:p>
        </p:txBody>
      </p:sp>
      <p:sp>
        <p:nvSpPr>
          <p:cNvPr id="69636" name="Rectangle 4"/>
          <p:cNvSpPr>
            <a:spLocks noChangeAspect="1" noChangeArrowheads="1"/>
          </p:cNvSpPr>
          <p:nvPr/>
        </p:nvSpPr>
        <p:spPr bwMode="auto">
          <a:xfrm>
            <a:off x="2740025" y="2913063"/>
            <a:ext cx="4041775" cy="1577975"/>
          </a:xfrm>
          <a:prstGeom prst="rect">
            <a:avLst/>
          </a:prstGeom>
          <a:solidFill>
            <a:srgbClr val="F6F5BD"/>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671749" name="Rectangle 5"/>
          <p:cNvSpPr>
            <a:spLocks noChangeAspect="1" noChangeArrowheads="1"/>
          </p:cNvSpPr>
          <p:nvPr/>
        </p:nvSpPr>
        <p:spPr bwMode="auto">
          <a:xfrm>
            <a:off x="2740025" y="4491038"/>
            <a:ext cx="4041775" cy="685800"/>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Unix I/O functions </a:t>
            </a:r>
          </a:p>
          <a:p>
            <a:pPr>
              <a:defRPr/>
            </a:pPr>
            <a:r>
              <a:rPr lang="en-US" dirty="0">
                <a:latin typeface="Calibri" pitchFamily="34" charset="0"/>
              </a:rPr>
              <a:t>(accessed via system calls)</a:t>
            </a:r>
          </a:p>
        </p:txBody>
      </p:sp>
      <p:sp>
        <p:nvSpPr>
          <p:cNvPr id="69638" name="Rectangle 6"/>
          <p:cNvSpPr>
            <a:spLocks noChangeAspect="1" noChangeArrowheads="1"/>
          </p:cNvSpPr>
          <p:nvPr/>
        </p:nvSpPr>
        <p:spPr bwMode="auto">
          <a:xfrm>
            <a:off x="2741613" y="3805238"/>
            <a:ext cx="1447800" cy="685800"/>
          </a:xfrm>
          <a:prstGeom prst="rect">
            <a:avLst/>
          </a:prstGeom>
          <a:solidFill>
            <a:srgbClr val="D5F1CF"/>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 Standard I/O </a:t>
            </a:r>
          </a:p>
          <a:p>
            <a:pPr>
              <a:spcBef>
                <a:spcPct val="0"/>
              </a:spcBef>
              <a:buFontTx/>
              <a:buNone/>
            </a:pPr>
            <a:r>
              <a:rPr lang="en-US" sz="1600">
                <a:latin typeface="Calibri" panose="020F0502020204030204" pitchFamily="34" charset="0"/>
              </a:rPr>
              <a:t>functions</a:t>
            </a:r>
          </a:p>
        </p:txBody>
      </p:sp>
      <p:sp>
        <p:nvSpPr>
          <p:cNvPr id="69639" name="Text Box 7"/>
          <p:cNvSpPr txBox="1">
            <a:spLocks noChangeAspect="1" noChangeArrowheads="1"/>
          </p:cNvSpPr>
          <p:nvPr/>
        </p:nvSpPr>
        <p:spPr bwMode="auto">
          <a:xfrm>
            <a:off x="3254375" y="3124200"/>
            <a:ext cx="299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 application program</a:t>
            </a:r>
          </a:p>
        </p:txBody>
      </p:sp>
      <p:sp>
        <p:nvSpPr>
          <p:cNvPr id="671752" name="Text Box 8"/>
          <p:cNvSpPr txBox="1">
            <a:spLocks noChangeAspect="1" noChangeArrowheads="1"/>
          </p:cNvSpPr>
          <p:nvPr/>
        </p:nvSpPr>
        <p:spPr bwMode="auto">
          <a:xfrm>
            <a:off x="241300" y="2451100"/>
            <a:ext cx="1989138" cy="1846659"/>
          </a:xfrm>
          <a:prstGeom prst="rect">
            <a:avLst/>
          </a:prstGeom>
          <a:solidFill>
            <a:schemeClr val="bg1">
              <a:lumMod val="95000"/>
            </a:schemeClr>
          </a:solidFill>
          <a:ln w="6350">
            <a:solidFill>
              <a:schemeClr val="tx1"/>
            </a:solidFill>
            <a:miter lim="800000"/>
            <a:headEnd/>
            <a:tailEnd/>
          </a:ln>
          <a:effectLst/>
        </p:spPr>
        <p:txBody>
          <a:bodyPr>
            <a:spAutoFit/>
          </a:bodyPr>
          <a:lstStyle/>
          <a:p>
            <a:pPr>
              <a:defRPr/>
            </a:pPr>
            <a:r>
              <a:rPr lang="en-US" sz="1600" dirty="0" err="1">
                <a:latin typeface="Courier New" pitchFamily="49" charset="0"/>
              </a:rPr>
              <a:t>fopen</a:t>
            </a:r>
            <a:r>
              <a:rPr lang="en-US" sz="1600" dirty="0">
                <a:latin typeface="Courier New" pitchFamily="49" charset="0"/>
              </a:rPr>
              <a:t>  </a:t>
            </a:r>
            <a:r>
              <a:rPr lang="en-US" sz="1600" dirty="0" err="1">
                <a:latin typeface="Courier New" pitchFamily="49" charset="0"/>
              </a:rPr>
              <a:t>fdopen</a:t>
            </a:r>
            <a:endParaRPr lang="en-US" sz="1600" dirty="0">
              <a:latin typeface="Courier New" pitchFamily="49" charset="0"/>
            </a:endParaRPr>
          </a:p>
          <a:p>
            <a:pPr>
              <a:defRPr/>
            </a:pPr>
            <a:r>
              <a:rPr lang="en-US" sz="1600" dirty="0" err="1">
                <a:latin typeface="Courier New" pitchFamily="49" charset="0"/>
              </a:rPr>
              <a:t>fread</a:t>
            </a:r>
            <a:r>
              <a:rPr lang="en-US" sz="1600" dirty="0">
                <a:latin typeface="Courier New" pitchFamily="49" charset="0"/>
              </a:rPr>
              <a:t>  </a:t>
            </a:r>
            <a:r>
              <a:rPr lang="en-US" sz="1600" dirty="0" err="1">
                <a:latin typeface="Courier New" pitchFamily="49" charset="0"/>
              </a:rPr>
              <a:t>fwrite</a:t>
            </a:r>
            <a:r>
              <a:rPr lang="en-US" sz="1600" dirty="0">
                <a:latin typeface="Courier New" pitchFamily="49" charset="0"/>
              </a:rPr>
              <a:t> </a:t>
            </a:r>
            <a:r>
              <a:rPr lang="en-US" sz="1600" dirty="0" err="1">
                <a:latin typeface="Courier New" pitchFamily="49" charset="0"/>
              </a:rPr>
              <a:t>fscanf</a:t>
            </a:r>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  </a:t>
            </a:r>
            <a:r>
              <a:rPr lang="en-US" sz="1600" dirty="0" err="1">
                <a:latin typeface="Courier New" pitchFamily="49" charset="0"/>
              </a:rPr>
              <a:t>sscanf</a:t>
            </a:r>
            <a:r>
              <a:rPr lang="en-US" sz="1600" dirty="0">
                <a:latin typeface="Courier New" pitchFamily="49" charset="0"/>
              </a:rPr>
              <a:t> </a:t>
            </a:r>
            <a:r>
              <a:rPr lang="en-US" sz="1600" dirty="0" err="1">
                <a:latin typeface="Courier New" pitchFamily="49" charset="0"/>
              </a:rPr>
              <a:t>sprintf</a:t>
            </a:r>
            <a:r>
              <a:rPr lang="en-US" sz="1600" dirty="0">
                <a:latin typeface="Courier New" pitchFamily="49" charset="0"/>
              </a:rPr>
              <a:t> </a:t>
            </a:r>
            <a:r>
              <a:rPr lang="en-US" sz="1600" dirty="0" err="1">
                <a:latin typeface="Courier New" pitchFamily="49" charset="0"/>
              </a:rPr>
              <a:t>fgets</a:t>
            </a:r>
            <a:r>
              <a:rPr lang="en-US" sz="1600" dirty="0">
                <a:latin typeface="Courier New" pitchFamily="49" charset="0"/>
              </a:rPr>
              <a:t>  </a:t>
            </a:r>
            <a:r>
              <a:rPr lang="en-US" sz="1600" dirty="0" err="1">
                <a:latin typeface="Courier New" pitchFamily="49" charset="0"/>
              </a:rPr>
              <a:t>fputs</a:t>
            </a:r>
            <a:r>
              <a:rPr lang="en-US" sz="1600" dirty="0">
                <a:latin typeface="Courier New" pitchFamily="49" charset="0"/>
              </a:rPr>
              <a:t> </a:t>
            </a:r>
            <a:r>
              <a:rPr lang="en-US" sz="1600" dirty="0" err="1">
                <a:latin typeface="Courier New" pitchFamily="49" charset="0"/>
              </a:rPr>
              <a:t>fflush</a:t>
            </a:r>
            <a:r>
              <a:rPr lang="en-US" sz="1600" dirty="0">
                <a:latin typeface="Courier New" pitchFamily="49" charset="0"/>
              </a:rPr>
              <a:t> </a:t>
            </a:r>
            <a:r>
              <a:rPr lang="en-US" sz="1600" dirty="0" err="1">
                <a:latin typeface="Courier New" pitchFamily="49" charset="0"/>
              </a:rPr>
              <a:t>fseek</a:t>
            </a:r>
            <a:endParaRPr lang="en-US" sz="1600" dirty="0">
              <a:latin typeface="Courier New" pitchFamily="49" charset="0"/>
            </a:endParaRPr>
          </a:p>
          <a:p>
            <a:pPr>
              <a:defRPr/>
            </a:pPr>
            <a:r>
              <a:rPr lang="en-US" sz="1600" dirty="0" err="1">
                <a:latin typeface="Courier New" pitchFamily="49" charset="0"/>
              </a:rPr>
              <a:t>fclose</a:t>
            </a:r>
            <a:endParaRPr lang="en-US" sz="1600" dirty="0">
              <a:latin typeface="Courier New" pitchFamily="49" charset="0"/>
            </a:endParaRPr>
          </a:p>
        </p:txBody>
      </p:sp>
      <p:sp>
        <p:nvSpPr>
          <p:cNvPr id="671753" name="Text Box 9"/>
          <p:cNvSpPr txBox="1">
            <a:spLocks noChangeAspect="1" noChangeArrowheads="1"/>
          </p:cNvSpPr>
          <p:nvPr/>
        </p:nvSpPr>
        <p:spPr bwMode="auto">
          <a:xfrm>
            <a:off x="530225" y="4419600"/>
            <a:ext cx="1665841" cy="830997"/>
          </a:xfrm>
          <a:prstGeom prst="rect">
            <a:avLst/>
          </a:prstGeom>
          <a:solidFill>
            <a:schemeClr val="bg1">
              <a:lumMod val="95000"/>
            </a:schemeClr>
          </a:solidFill>
          <a:ln w="6350">
            <a:solidFill>
              <a:schemeClr val="tx1"/>
            </a:solidFill>
            <a:miter lim="800000"/>
            <a:headEnd/>
            <a:tailEnd/>
          </a:ln>
          <a:effectLst/>
        </p:spPr>
        <p:txBody>
          <a:bodyPr wrap="none">
            <a:spAutoFit/>
          </a:bodyPr>
          <a:lstStyle/>
          <a:p>
            <a:pPr>
              <a:defRPr/>
            </a:pPr>
            <a:r>
              <a:rPr lang="en-US" sz="1600" dirty="0">
                <a:latin typeface="Courier New" pitchFamily="49" charset="0"/>
              </a:rPr>
              <a:t>open   read</a:t>
            </a:r>
          </a:p>
          <a:p>
            <a:pPr>
              <a:defRPr/>
            </a:pPr>
            <a:r>
              <a:rPr lang="en-US" sz="1600" dirty="0">
                <a:latin typeface="Courier New" pitchFamily="49" charset="0"/>
              </a:rPr>
              <a:t>write  </a:t>
            </a:r>
            <a:r>
              <a:rPr lang="en-US" sz="1600" dirty="0" err="1">
                <a:latin typeface="Courier New" pitchFamily="49" charset="0"/>
              </a:rPr>
              <a:t>lseek</a:t>
            </a:r>
            <a:endParaRPr lang="en-US" sz="1600" dirty="0">
              <a:latin typeface="Courier New" pitchFamily="49" charset="0"/>
            </a:endParaRPr>
          </a:p>
          <a:p>
            <a:pPr>
              <a:defRPr/>
            </a:pPr>
            <a:r>
              <a:rPr lang="en-US" sz="1600" dirty="0">
                <a:latin typeface="Courier New" pitchFamily="49" charset="0"/>
              </a:rPr>
              <a:t>stat   close</a:t>
            </a:r>
          </a:p>
        </p:txBody>
      </p:sp>
      <p:sp>
        <p:nvSpPr>
          <p:cNvPr id="69642" name="Line 10"/>
          <p:cNvSpPr>
            <a:spLocks noChangeAspect="1" noChangeShapeType="1"/>
          </p:cNvSpPr>
          <p:nvPr/>
        </p:nvSpPr>
        <p:spPr bwMode="auto">
          <a:xfrm flipH="1" flipV="1">
            <a:off x="2230438" y="4840288"/>
            <a:ext cx="474662"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3" name="Line 13"/>
          <p:cNvSpPr>
            <a:spLocks noChangeShapeType="1"/>
          </p:cNvSpPr>
          <p:nvPr/>
        </p:nvSpPr>
        <p:spPr bwMode="auto">
          <a:xfrm flipH="1" flipV="1">
            <a:off x="2260600" y="3340100"/>
            <a:ext cx="482600" cy="7493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Tree>
    <p:extLst>
      <p:ext uri="{BB962C8B-B14F-4D97-AF65-F5344CB8AC3E}">
        <p14:creationId xmlns:p14="http://schemas.microsoft.com/office/powerpoint/2010/main" val="28127486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228600"/>
            <a:ext cx="2514600" cy="573088"/>
          </a:xfrm>
        </p:spPr>
        <p:txBody>
          <a:bodyPr>
            <a:normAutofit fontScale="90000"/>
          </a:bodyPr>
          <a:lstStyle/>
          <a:p>
            <a:r>
              <a:rPr lang="en-US" smtClean="0"/>
              <a:t>Unix Files</a:t>
            </a:r>
          </a:p>
        </p:txBody>
      </p:sp>
      <p:sp>
        <p:nvSpPr>
          <p:cNvPr id="10243" name="Rectangle 3"/>
          <p:cNvSpPr>
            <a:spLocks noGrp="1" noChangeArrowheads="1"/>
          </p:cNvSpPr>
          <p:nvPr>
            <p:ph type="body" idx="1"/>
          </p:nvPr>
        </p:nvSpPr>
        <p:spPr>
          <a:xfrm>
            <a:off x="381000" y="1600200"/>
            <a:ext cx="8382000" cy="4953000"/>
          </a:xfrm>
        </p:spPr>
        <p:txBody>
          <a:bodyPr>
            <a:normAutofit fontScale="92500" lnSpcReduction="10000"/>
          </a:bodyPr>
          <a:lstStyle/>
          <a:p>
            <a:r>
              <a:rPr lang="en-US" dirty="0" smtClean="0"/>
              <a:t>A Unix </a:t>
            </a:r>
            <a:r>
              <a:rPr lang="en-US" i="1" dirty="0" smtClean="0">
                <a:solidFill>
                  <a:srgbClr val="C00000"/>
                </a:solidFill>
              </a:rPr>
              <a:t>file</a:t>
            </a:r>
            <a:r>
              <a:rPr lang="en-US" dirty="0" smtClean="0"/>
              <a:t> is a sequence of </a:t>
            </a:r>
            <a:r>
              <a:rPr lang="en-US" i="1" dirty="0" smtClean="0"/>
              <a:t>m</a:t>
            </a:r>
            <a:r>
              <a:rPr lang="en-US" dirty="0" smtClean="0"/>
              <a:t> bytes:</a:t>
            </a:r>
          </a:p>
          <a:p>
            <a:pPr lvl="1"/>
            <a:r>
              <a:rPr lang="en-US" i="1" dirty="0" smtClean="0"/>
              <a:t>B</a:t>
            </a:r>
            <a:r>
              <a:rPr lang="en-US" i="1" baseline="-25000" dirty="0" smtClean="0"/>
              <a:t>0 </a:t>
            </a:r>
            <a:r>
              <a:rPr lang="en-US" i="1" dirty="0" smtClean="0"/>
              <a:t>, B</a:t>
            </a:r>
            <a:r>
              <a:rPr lang="en-US" i="1" baseline="-25000" dirty="0" smtClean="0"/>
              <a:t>1 </a:t>
            </a:r>
            <a:r>
              <a:rPr lang="en-US" i="1" dirty="0" smtClean="0"/>
              <a:t>, .... , </a:t>
            </a:r>
            <a:r>
              <a:rPr lang="en-US" i="1" dirty="0" err="1" smtClean="0"/>
              <a:t>B</a:t>
            </a:r>
            <a:r>
              <a:rPr lang="en-US" i="1" baseline="-25000" dirty="0" err="1" smtClean="0"/>
              <a:t>k</a:t>
            </a:r>
            <a:r>
              <a:rPr lang="en-US" i="1" dirty="0" smtClean="0"/>
              <a:t> , .... , B</a:t>
            </a:r>
            <a:r>
              <a:rPr lang="en-US" i="1" baseline="-25000" dirty="0" smtClean="0"/>
              <a:t>m-1</a:t>
            </a:r>
            <a:endParaRPr lang="en-US" dirty="0" smtClean="0"/>
          </a:p>
          <a:p>
            <a:r>
              <a:rPr lang="en-US" dirty="0" smtClean="0"/>
              <a:t>All I/O devices (networks, disks, terminals) are represented as files:</a:t>
            </a:r>
          </a:p>
          <a:p>
            <a:pPr lvl="1"/>
            <a:r>
              <a:rPr lang="en-US" b="1" dirty="0" smtClean="0">
                <a:latin typeface="Courier New" panose="02070309020205020404" pitchFamily="49" charset="0"/>
              </a:rPr>
              <a:t>/</a:t>
            </a:r>
            <a:r>
              <a:rPr lang="en-US" b="1" dirty="0" err="1" smtClean="0">
                <a:latin typeface="Courier New" panose="02070309020205020404" pitchFamily="49" charset="0"/>
              </a:rPr>
              <a:t>dev</a:t>
            </a:r>
            <a:r>
              <a:rPr lang="en-US" b="1" dirty="0" smtClean="0">
                <a:latin typeface="Courier New" panose="02070309020205020404" pitchFamily="49" charset="0"/>
              </a:rPr>
              <a:t>/sda2</a:t>
            </a:r>
            <a:r>
              <a:rPr lang="en-US" b="1" dirty="0" smtClean="0"/>
              <a:t>    </a:t>
            </a:r>
            <a:r>
              <a:rPr lang="en-US" dirty="0" smtClean="0"/>
              <a:t>(</a:t>
            </a:r>
            <a:r>
              <a:rPr lang="en-US" b="1" dirty="0" smtClean="0">
                <a:latin typeface="Courier New" panose="02070309020205020404" pitchFamily="49" charset="0"/>
              </a:rPr>
              <a:t>/</a:t>
            </a:r>
            <a:r>
              <a:rPr lang="en-US" b="1" dirty="0" err="1" smtClean="0">
                <a:latin typeface="Courier New" panose="02070309020205020404" pitchFamily="49" charset="0"/>
              </a:rPr>
              <a:t>usr</a:t>
            </a:r>
            <a:r>
              <a:rPr lang="en-US" b="1" dirty="0" smtClean="0"/>
              <a:t> </a:t>
            </a:r>
            <a:r>
              <a:rPr lang="en-US" dirty="0" smtClean="0"/>
              <a:t>disk partition; a is the order and #2 is the partition)</a:t>
            </a:r>
          </a:p>
          <a:p>
            <a:pPr lvl="1"/>
            <a:r>
              <a:rPr lang="en-US" b="1" dirty="0" smtClean="0">
                <a:latin typeface="Courier New" panose="02070309020205020404" pitchFamily="49" charset="0"/>
              </a:rPr>
              <a:t>/</a:t>
            </a:r>
            <a:r>
              <a:rPr lang="en-US" b="1" dirty="0" err="1" smtClean="0">
                <a:latin typeface="Courier New" panose="02070309020205020404" pitchFamily="49" charset="0"/>
              </a:rPr>
              <a:t>dev</a:t>
            </a:r>
            <a:r>
              <a:rPr lang="en-US" b="1" dirty="0" smtClean="0">
                <a:latin typeface="Courier New" panose="02070309020205020404" pitchFamily="49" charset="0"/>
              </a:rPr>
              <a:t>/tty2</a:t>
            </a:r>
            <a:r>
              <a:rPr lang="en-US" b="1" dirty="0" smtClean="0"/>
              <a:t>    </a:t>
            </a:r>
            <a:r>
              <a:rPr lang="en-US" dirty="0" smtClean="0"/>
              <a:t>(terminal)</a:t>
            </a:r>
          </a:p>
          <a:p>
            <a:r>
              <a:rPr lang="en-US" dirty="0" smtClean="0"/>
              <a:t>Even the kernel is represented as a file:</a:t>
            </a:r>
          </a:p>
          <a:p>
            <a:pPr lvl="1"/>
            <a:r>
              <a:rPr lang="en-US" b="1" dirty="0" smtClean="0">
                <a:latin typeface="Courier New" panose="02070309020205020404" pitchFamily="49" charset="0"/>
              </a:rPr>
              <a:t>/</a:t>
            </a:r>
            <a:r>
              <a:rPr lang="en-US" b="1" dirty="0" err="1" smtClean="0">
                <a:latin typeface="Courier New" panose="02070309020205020404" pitchFamily="49" charset="0"/>
              </a:rPr>
              <a:t>dev</a:t>
            </a:r>
            <a:r>
              <a:rPr lang="en-US" b="1" dirty="0" smtClean="0">
                <a:latin typeface="Courier New" panose="02070309020205020404" pitchFamily="49" charset="0"/>
              </a:rPr>
              <a:t>/</a:t>
            </a:r>
            <a:r>
              <a:rPr lang="en-US" b="1" dirty="0" err="1" smtClean="0">
                <a:latin typeface="Courier New" panose="02070309020205020404" pitchFamily="49" charset="0"/>
              </a:rPr>
              <a:t>kmem</a:t>
            </a:r>
            <a:r>
              <a:rPr lang="en-US" b="1" dirty="0" smtClean="0"/>
              <a:t> 	</a:t>
            </a:r>
            <a:r>
              <a:rPr lang="en-US" dirty="0" smtClean="0"/>
              <a:t>(kernel memory image) </a:t>
            </a:r>
          </a:p>
          <a:p>
            <a:pPr lvl="1"/>
            <a:r>
              <a:rPr lang="en-US" b="1" dirty="0" smtClean="0">
                <a:latin typeface="Courier New" panose="02070309020205020404" pitchFamily="49" charset="0"/>
              </a:rPr>
              <a:t>/</a:t>
            </a:r>
            <a:r>
              <a:rPr lang="en-US" b="1" dirty="0" err="1" smtClean="0">
                <a:latin typeface="Courier New" panose="02070309020205020404" pitchFamily="49" charset="0"/>
              </a:rPr>
              <a:t>proc</a:t>
            </a:r>
            <a:r>
              <a:rPr lang="en-US" b="1" dirty="0" smtClean="0"/>
              <a:t>        </a:t>
            </a:r>
            <a:r>
              <a:rPr lang="en-US" dirty="0" smtClean="0"/>
              <a:t>(kernel data structures)</a:t>
            </a:r>
          </a:p>
          <a:p>
            <a:r>
              <a:rPr lang="en-US" b="1" dirty="0" smtClean="0">
                <a:solidFill>
                  <a:srgbClr val="FF0000"/>
                </a:solidFill>
              </a:rPr>
              <a:t>All I/O is performed by reading and writing the appropriate files</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361146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8" end="8"/>
                                            </p:txEl>
                                          </p:spTgt>
                                        </p:tgtEl>
                                        <p:attrNameLst>
                                          <p:attrName>style.visibility</p:attrName>
                                        </p:attrNameLst>
                                      </p:cBhvr>
                                      <p:to>
                                        <p:strVal val="visible"/>
                                      </p:to>
                                    </p:set>
                                    <p:anim calcmode="lin" valueType="num">
                                      <p:cBhvr additive="base">
                                        <p:cTn id="7"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152400" y="34925"/>
            <a:ext cx="7591425" cy="762000"/>
          </a:xfrm>
        </p:spPr>
        <p:txBody>
          <a:bodyPr/>
          <a:lstStyle/>
          <a:p>
            <a:r>
              <a:rPr lang="en-US" smtClean="0"/>
              <a:t>Pros and Cons of Unix I/O</a:t>
            </a:r>
          </a:p>
        </p:txBody>
      </p:sp>
      <p:sp>
        <p:nvSpPr>
          <p:cNvPr id="71683" name="Rectangle 1027"/>
          <p:cNvSpPr>
            <a:spLocks noGrp="1" noChangeArrowheads="1"/>
          </p:cNvSpPr>
          <p:nvPr>
            <p:ph type="body" idx="1"/>
          </p:nvPr>
        </p:nvSpPr>
        <p:spPr>
          <a:xfrm>
            <a:off x="178904" y="1537252"/>
            <a:ext cx="8763000" cy="5334000"/>
          </a:xfrm>
        </p:spPr>
        <p:txBody>
          <a:bodyPr>
            <a:normAutofit/>
          </a:bodyPr>
          <a:lstStyle/>
          <a:p>
            <a:r>
              <a:rPr lang="en-US" sz="2400" dirty="0" smtClean="0"/>
              <a:t>Pros</a:t>
            </a:r>
          </a:p>
          <a:p>
            <a:pPr lvl="1"/>
            <a:r>
              <a:rPr lang="en-US" sz="2400" dirty="0" smtClean="0"/>
              <a:t>Unix I/O is the most general and lowest overhead form of I/O</a:t>
            </a:r>
          </a:p>
          <a:p>
            <a:pPr lvl="2"/>
            <a:r>
              <a:rPr lang="en-US" sz="2400" dirty="0" smtClean="0"/>
              <a:t>All other I/O packages are implemented using Unix I/O functions</a:t>
            </a:r>
          </a:p>
          <a:p>
            <a:pPr lvl="1"/>
            <a:r>
              <a:rPr lang="en-US" sz="2400" dirty="0" smtClean="0"/>
              <a:t>Unix I/O provides functions for accessing file metadata</a:t>
            </a:r>
          </a:p>
          <a:p>
            <a:endParaRPr lang="en-US" sz="2400" dirty="0" smtClean="0"/>
          </a:p>
          <a:p>
            <a:r>
              <a:rPr lang="en-US" sz="2400" dirty="0" smtClean="0"/>
              <a:t>Cons</a:t>
            </a:r>
          </a:p>
          <a:p>
            <a:pPr lvl="1"/>
            <a:r>
              <a:rPr lang="en-US" sz="2400" dirty="0" smtClean="0"/>
              <a:t>Dealing with short counts is tricky and error prone</a:t>
            </a:r>
          </a:p>
          <a:p>
            <a:pPr lvl="1"/>
            <a:r>
              <a:rPr lang="en-US" sz="2400" dirty="0" smtClean="0"/>
              <a:t>Efficient reading of text lines requires some form of buffering, also tricky and error prone</a:t>
            </a:r>
          </a:p>
          <a:p>
            <a:pPr lvl="1"/>
            <a:r>
              <a:rPr lang="en-US" sz="2400" dirty="0" smtClean="0"/>
              <a:t>Both of these issues are addressed by standard I/O packages</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Tree>
    <p:extLst>
      <p:ext uri="{BB962C8B-B14F-4D97-AF65-F5344CB8AC3E}">
        <p14:creationId xmlns:p14="http://schemas.microsoft.com/office/powerpoint/2010/main" val="360182263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152400"/>
            <a:ext cx="7591425" cy="762000"/>
          </a:xfrm>
        </p:spPr>
        <p:txBody>
          <a:bodyPr/>
          <a:lstStyle/>
          <a:p>
            <a:r>
              <a:rPr lang="en-US" smtClean="0"/>
              <a:t>Pros and Cons of Standard I/O</a:t>
            </a:r>
          </a:p>
        </p:txBody>
      </p:sp>
      <p:sp>
        <p:nvSpPr>
          <p:cNvPr id="73731" name="Rectangle 3"/>
          <p:cNvSpPr>
            <a:spLocks noGrp="1" noChangeArrowheads="1"/>
          </p:cNvSpPr>
          <p:nvPr>
            <p:ph type="body" idx="1"/>
          </p:nvPr>
        </p:nvSpPr>
        <p:spPr/>
        <p:txBody>
          <a:bodyPr>
            <a:normAutofit lnSpcReduction="10000"/>
          </a:bodyPr>
          <a:lstStyle/>
          <a:p>
            <a:r>
              <a:rPr lang="en-US" smtClean="0"/>
              <a:t>Pros:</a:t>
            </a:r>
          </a:p>
          <a:p>
            <a:pPr lvl="1"/>
            <a:r>
              <a:rPr lang="en-US" smtClean="0"/>
              <a:t>Buffering increases efficiency by decreasing the number of </a:t>
            </a:r>
            <a:r>
              <a:rPr lang="en-US" b="1" smtClean="0">
                <a:latin typeface="Courier New" panose="02070309020205020404" pitchFamily="49" charset="0"/>
              </a:rPr>
              <a:t>read</a:t>
            </a:r>
            <a:r>
              <a:rPr lang="en-US" smtClean="0"/>
              <a:t> and </a:t>
            </a:r>
            <a:r>
              <a:rPr lang="en-US" b="1" smtClean="0">
                <a:latin typeface="Courier New" panose="02070309020205020404" pitchFamily="49" charset="0"/>
              </a:rPr>
              <a:t>write</a:t>
            </a:r>
            <a:r>
              <a:rPr lang="en-US" smtClean="0"/>
              <a:t> system calls</a:t>
            </a:r>
          </a:p>
          <a:p>
            <a:pPr lvl="1"/>
            <a:r>
              <a:rPr lang="en-US" smtClean="0"/>
              <a:t>Short counts are handled automatically</a:t>
            </a:r>
          </a:p>
          <a:p>
            <a:r>
              <a:rPr lang="en-US" smtClean="0"/>
              <a:t>Cons:</a:t>
            </a:r>
          </a:p>
          <a:p>
            <a:pPr lvl="1"/>
            <a:r>
              <a:rPr lang="en-US" smtClean="0"/>
              <a:t>Provides no function for accessing file metadata</a:t>
            </a:r>
          </a:p>
          <a:p>
            <a:pPr lvl="1"/>
            <a:r>
              <a:rPr lang="en-US" smtClean="0"/>
              <a:t>Standard I/O is not appropriate for input and output on network sockets</a:t>
            </a:r>
          </a:p>
          <a:p>
            <a:pPr lvl="2"/>
            <a:r>
              <a:rPr lang="en-US" smtClean="0"/>
              <a:t>There are poorly documented restrictions on streams that interact badly with restrictions on sockets (CS:APP2e, Sec 10.9)</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Tree>
    <p:extLst>
      <p:ext uri="{BB962C8B-B14F-4D97-AF65-F5344CB8AC3E}">
        <p14:creationId xmlns:p14="http://schemas.microsoft.com/office/powerpoint/2010/main" val="113993419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228600"/>
            <a:ext cx="6878638" cy="573088"/>
          </a:xfrm>
        </p:spPr>
        <p:txBody>
          <a:bodyPr>
            <a:normAutofit fontScale="90000"/>
          </a:bodyPr>
          <a:lstStyle/>
          <a:p>
            <a:r>
              <a:rPr lang="en-US" smtClean="0"/>
              <a:t>Choosing I/O Functions</a:t>
            </a:r>
          </a:p>
        </p:txBody>
      </p:sp>
      <p:sp>
        <p:nvSpPr>
          <p:cNvPr id="75779" name="Rectangle 3"/>
          <p:cNvSpPr>
            <a:spLocks noGrp="1" noChangeArrowheads="1"/>
          </p:cNvSpPr>
          <p:nvPr>
            <p:ph type="body" idx="1"/>
          </p:nvPr>
        </p:nvSpPr>
        <p:spPr>
          <a:xfrm>
            <a:off x="381000" y="1516698"/>
            <a:ext cx="8472488" cy="5224462"/>
          </a:xfrm>
        </p:spPr>
        <p:txBody>
          <a:bodyPr>
            <a:normAutofit/>
          </a:bodyPr>
          <a:lstStyle/>
          <a:p>
            <a:r>
              <a:rPr lang="en-US" sz="2400" dirty="0" smtClean="0"/>
              <a:t>General rule: use the highest-level I/O functions you can</a:t>
            </a:r>
          </a:p>
          <a:p>
            <a:pPr lvl="1"/>
            <a:r>
              <a:rPr lang="en-US" sz="2400" dirty="0" smtClean="0"/>
              <a:t>Many C programmers are able to do all of their work using the standard I/O functions</a:t>
            </a:r>
          </a:p>
          <a:p>
            <a:pPr lvl="1">
              <a:buFont typeface="Wingdings" panose="05000000000000000000" pitchFamily="2" charset="2"/>
              <a:buNone/>
            </a:pPr>
            <a:endParaRPr lang="en-US" sz="2400" dirty="0" smtClean="0"/>
          </a:p>
          <a:p>
            <a:r>
              <a:rPr lang="en-US" sz="2400" dirty="0" smtClean="0"/>
              <a:t>When to use standard I/O</a:t>
            </a:r>
          </a:p>
          <a:p>
            <a:pPr lvl="1"/>
            <a:r>
              <a:rPr lang="en-US" sz="2400" dirty="0" smtClean="0"/>
              <a:t>When working with disk or terminal files</a:t>
            </a:r>
          </a:p>
          <a:p>
            <a:r>
              <a:rPr lang="en-US" sz="2400" dirty="0" smtClean="0"/>
              <a:t>When to use raw Unix I/O </a:t>
            </a:r>
          </a:p>
          <a:p>
            <a:pPr lvl="1"/>
            <a:r>
              <a:rPr lang="en-US" sz="2400" dirty="0" smtClean="0"/>
              <a:t>Inside signal handlers, because Unix I/O is </a:t>
            </a:r>
            <a:r>
              <a:rPr lang="en-US" sz="2400" dirty="0" err="1" smtClean="0"/>
              <a:t>async</a:t>
            </a:r>
            <a:r>
              <a:rPr lang="en-US" sz="2400" dirty="0" smtClean="0"/>
              <a:t>-signal-safe</a:t>
            </a:r>
          </a:p>
          <a:p>
            <a:pPr lvl="1"/>
            <a:r>
              <a:rPr lang="en-US" sz="2400" dirty="0" smtClean="0"/>
              <a:t>In rare cases when you need absolute highest performance</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Tree>
    <p:extLst>
      <p:ext uri="{BB962C8B-B14F-4D97-AF65-F5344CB8AC3E}">
        <p14:creationId xmlns:p14="http://schemas.microsoft.com/office/powerpoint/2010/main" val="3973572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701675" y="152400"/>
            <a:ext cx="7591425" cy="762000"/>
          </a:xfrm>
        </p:spPr>
        <p:txBody>
          <a:bodyPr/>
          <a:lstStyle/>
          <a:p>
            <a:r>
              <a:rPr lang="en-US" smtClean="0"/>
              <a:t>For Further Information</a:t>
            </a:r>
          </a:p>
        </p:txBody>
      </p:sp>
      <p:sp>
        <p:nvSpPr>
          <p:cNvPr id="77827" name="Rectangle 5"/>
          <p:cNvSpPr>
            <a:spLocks noGrp="1" noChangeArrowheads="1"/>
          </p:cNvSpPr>
          <p:nvPr>
            <p:ph type="body" idx="1"/>
          </p:nvPr>
        </p:nvSpPr>
        <p:spPr>
          <a:xfrm>
            <a:off x="396875" y="1690135"/>
            <a:ext cx="7896225" cy="4972050"/>
          </a:xfrm>
        </p:spPr>
        <p:txBody>
          <a:bodyPr/>
          <a:lstStyle/>
          <a:p>
            <a:r>
              <a:rPr lang="en-US" dirty="0" smtClean="0"/>
              <a:t>The Unix bible:</a:t>
            </a:r>
          </a:p>
          <a:p>
            <a:pPr lvl="1"/>
            <a:r>
              <a:rPr lang="en-US" dirty="0" smtClean="0"/>
              <a:t>W. Richard  Stevens &amp; Stephen A. </a:t>
            </a:r>
            <a:r>
              <a:rPr lang="en-US" dirty="0" err="1" smtClean="0"/>
              <a:t>Rago</a:t>
            </a:r>
            <a:r>
              <a:rPr lang="en-US" dirty="0" smtClean="0"/>
              <a:t>, </a:t>
            </a:r>
            <a:r>
              <a:rPr lang="en-US" b="1" i="1" dirty="0" smtClean="0"/>
              <a:t>Advanced Programming in the Unix Environment</a:t>
            </a:r>
            <a:r>
              <a:rPr lang="en-US" dirty="0" smtClean="0"/>
              <a:t>, 3</a:t>
            </a:r>
            <a:r>
              <a:rPr lang="en-US" baseline="30000" dirty="0" smtClean="0"/>
              <a:t>nd</a:t>
            </a:r>
            <a:r>
              <a:rPr lang="en-US" dirty="0" smtClean="0"/>
              <a:t> Edition, Addison Wesley, 2013</a:t>
            </a:r>
          </a:p>
          <a:p>
            <a:r>
              <a:rPr lang="en-US" i="1" dirty="0"/>
              <a:t>Computer Systems: A Programmer's Perspective</a:t>
            </a:r>
            <a:r>
              <a:rPr lang="en-US" dirty="0"/>
              <a:t>, Randal E. Bryant and David R. O'Hallaron, </a:t>
            </a:r>
          </a:p>
          <a:p>
            <a:pPr lvl="1"/>
            <a:r>
              <a:rPr lang="en-US" dirty="0"/>
              <a:t>Prentice Hall, 3</a:t>
            </a:r>
            <a:r>
              <a:rPr lang="en-US" baseline="30000" dirty="0"/>
              <a:t>rd</a:t>
            </a:r>
            <a:r>
              <a:rPr lang="en-US" dirty="0"/>
              <a:t> edition, 2016, Chapter 10</a:t>
            </a:r>
          </a:p>
          <a:p>
            <a:endParaRPr lang="en-US" dirty="0" smtClean="0"/>
          </a:p>
          <a:p>
            <a:pPr>
              <a:buFontTx/>
              <a:buNone/>
            </a:pPr>
            <a:endParaRPr lang="en-US" dirty="0" smtClean="0"/>
          </a:p>
        </p:txBody>
      </p:sp>
      <p:sp>
        <p:nvSpPr>
          <p:cNvPr id="3" name="Footer Placeholder 2"/>
          <p:cNvSpPr>
            <a:spLocks noGrp="1"/>
          </p:cNvSpPr>
          <p:nvPr>
            <p:ph type="ftr" sz="quarter" idx="11"/>
          </p:nvPr>
        </p:nvSpPr>
        <p:spPr>
          <a:xfrm>
            <a:off x="0" y="6459291"/>
            <a:ext cx="5421083" cy="365125"/>
          </a:xfrm>
        </p:spPr>
        <p:txBody>
          <a:bodyPr/>
          <a:lstStyle/>
          <a:p>
            <a:r>
              <a:rPr lang="en-US" smtClean="0"/>
              <a:t>CSCE-313 SP 2017</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Tree>
    <p:extLst>
      <p:ext uri="{BB962C8B-B14F-4D97-AF65-F5344CB8AC3E}">
        <p14:creationId xmlns:p14="http://schemas.microsoft.com/office/powerpoint/2010/main" val="3365214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ltLang="en-US" smtClean="0"/>
              <a:t>Files are not always </a:t>
            </a:r>
            <a:r>
              <a:rPr lang="ja-JP" altLang="en-US" smtClean="0"/>
              <a:t>“</a:t>
            </a:r>
            <a:r>
              <a:rPr lang="en-US" altLang="ja-JP" smtClean="0"/>
              <a:t>Files</a:t>
            </a:r>
            <a:r>
              <a:rPr lang="ja-JP" altLang="en-US" smtClean="0"/>
              <a:t>”</a:t>
            </a:r>
            <a:r>
              <a:rPr lang="en-US" altLang="ja-JP" smtClean="0"/>
              <a:t>: I/O Devices</a:t>
            </a:r>
            <a:endParaRPr lang="en-US" altLang="en-US" smtClean="0"/>
          </a:p>
        </p:txBody>
      </p:sp>
      <p:sp>
        <p:nvSpPr>
          <p:cNvPr id="47107" name="Rectangle 3"/>
          <p:cNvSpPr>
            <a:spLocks noChangeArrowheads="1"/>
          </p:cNvSpPr>
          <p:nvPr/>
        </p:nvSpPr>
        <p:spPr bwMode="auto">
          <a:xfrm>
            <a:off x="3397250" y="3138488"/>
            <a:ext cx="2209800" cy="8382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CPU</a:t>
            </a:r>
          </a:p>
        </p:txBody>
      </p:sp>
      <p:grpSp>
        <p:nvGrpSpPr>
          <p:cNvPr id="12292" name="Group 4"/>
          <p:cNvGrpSpPr>
            <a:grpSpLocks/>
          </p:cNvGrpSpPr>
          <p:nvPr/>
        </p:nvGrpSpPr>
        <p:grpSpPr bwMode="auto">
          <a:xfrm>
            <a:off x="2092325" y="4811713"/>
            <a:ext cx="4956175" cy="369887"/>
            <a:chOff x="1334" y="2686"/>
            <a:chExt cx="3122" cy="233"/>
          </a:xfrm>
        </p:grpSpPr>
        <p:sp>
          <p:nvSpPr>
            <p:cNvPr id="12309" name="Text Box 5"/>
            <p:cNvSpPr txBox="1">
              <a:spLocks noChangeArrowheads="1"/>
            </p:cNvSpPr>
            <p:nvPr/>
          </p:nvSpPr>
          <p:spPr bwMode="auto">
            <a:xfrm>
              <a:off x="1334" y="2686"/>
              <a:ext cx="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modem</a:t>
              </a:r>
              <a:endParaRPr lang="en-US" altLang="en-US" sz="1800">
                <a:latin typeface="Chalkboard" charset="0"/>
              </a:endParaRPr>
            </a:p>
          </p:txBody>
        </p:sp>
        <p:sp>
          <p:nvSpPr>
            <p:cNvPr id="12310" name="Text Box 6"/>
            <p:cNvSpPr txBox="1">
              <a:spLocks noChangeArrowheads="1"/>
            </p:cNvSpPr>
            <p:nvPr/>
          </p:nvSpPr>
          <p:spPr bwMode="auto">
            <a:xfrm>
              <a:off x="3782" y="2686"/>
              <a:ext cx="6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network</a:t>
              </a:r>
              <a:endParaRPr lang="en-US" altLang="en-US" sz="1800">
                <a:latin typeface="Chalkboard" charset="0"/>
              </a:endParaRPr>
            </a:p>
          </p:txBody>
        </p:sp>
      </p:grpSp>
      <p:grpSp>
        <p:nvGrpSpPr>
          <p:cNvPr id="12293" name="Group 7"/>
          <p:cNvGrpSpPr>
            <a:grpSpLocks/>
          </p:cNvGrpSpPr>
          <p:nvPr/>
        </p:nvGrpSpPr>
        <p:grpSpPr bwMode="auto">
          <a:xfrm>
            <a:off x="1400175" y="3554413"/>
            <a:ext cx="6326188" cy="369887"/>
            <a:chOff x="758" y="1894"/>
            <a:chExt cx="3985" cy="233"/>
          </a:xfrm>
        </p:grpSpPr>
        <p:sp>
          <p:nvSpPr>
            <p:cNvPr id="12307" name="Text Box 8"/>
            <p:cNvSpPr txBox="1">
              <a:spLocks noChangeArrowheads="1"/>
            </p:cNvSpPr>
            <p:nvPr/>
          </p:nvSpPr>
          <p:spPr bwMode="auto">
            <a:xfrm>
              <a:off x="758" y="1894"/>
              <a:ext cx="6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mouse</a:t>
              </a:r>
              <a:r>
                <a:rPr lang="en-US" altLang="en-US" sz="1800">
                  <a:latin typeface="Chalkboard" charset="0"/>
                </a:rPr>
                <a:t> </a:t>
              </a:r>
            </a:p>
          </p:txBody>
        </p:sp>
        <p:sp>
          <p:nvSpPr>
            <p:cNvPr id="12308" name="Text Box 9"/>
            <p:cNvSpPr txBox="1">
              <a:spLocks noChangeArrowheads="1"/>
            </p:cNvSpPr>
            <p:nvPr/>
          </p:nvSpPr>
          <p:spPr bwMode="auto">
            <a:xfrm>
              <a:off x="4166" y="1894"/>
              <a:ext cx="5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printer</a:t>
              </a:r>
              <a:endParaRPr lang="en-US" altLang="en-US" sz="1800">
                <a:latin typeface="Chalkboard" charset="0"/>
              </a:endParaRPr>
            </a:p>
          </p:txBody>
        </p:sp>
      </p:grpSp>
      <p:grpSp>
        <p:nvGrpSpPr>
          <p:cNvPr id="12294" name="Group 10"/>
          <p:cNvGrpSpPr>
            <a:grpSpLocks/>
          </p:cNvGrpSpPr>
          <p:nvPr/>
        </p:nvGrpSpPr>
        <p:grpSpPr bwMode="auto">
          <a:xfrm>
            <a:off x="1384300" y="2297113"/>
            <a:ext cx="6548438" cy="369887"/>
            <a:chOff x="806" y="1102"/>
            <a:chExt cx="4125" cy="233"/>
          </a:xfrm>
        </p:grpSpPr>
        <p:sp>
          <p:nvSpPr>
            <p:cNvPr id="12305" name="Text Box 11"/>
            <p:cNvSpPr txBox="1">
              <a:spLocks noChangeArrowheads="1"/>
            </p:cNvSpPr>
            <p:nvPr/>
          </p:nvSpPr>
          <p:spPr bwMode="auto">
            <a:xfrm>
              <a:off x="806" y="1102"/>
              <a:ext cx="7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keyboard</a:t>
              </a:r>
              <a:endParaRPr lang="en-US" altLang="en-US" sz="1800">
                <a:latin typeface="Chalkboard" charset="0"/>
              </a:endParaRPr>
            </a:p>
          </p:txBody>
        </p:sp>
        <p:sp>
          <p:nvSpPr>
            <p:cNvPr id="12306" name="Text Box 12"/>
            <p:cNvSpPr txBox="1">
              <a:spLocks noChangeArrowheads="1"/>
            </p:cNvSpPr>
            <p:nvPr/>
          </p:nvSpPr>
          <p:spPr bwMode="auto">
            <a:xfrm>
              <a:off x="3878" y="1102"/>
              <a:ext cx="10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mass storage</a:t>
              </a:r>
              <a:endParaRPr lang="en-US" altLang="en-US" sz="1800">
                <a:latin typeface="Chalkboard" charset="0"/>
              </a:endParaRPr>
            </a:p>
          </p:txBody>
        </p:sp>
      </p:grpSp>
      <p:sp>
        <p:nvSpPr>
          <p:cNvPr id="12295" name="Text Box 13"/>
          <p:cNvSpPr txBox="1">
            <a:spLocks noChangeArrowheads="1"/>
          </p:cNvSpPr>
          <p:nvPr/>
        </p:nvSpPr>
        <p:spPr bwMode="auto">
          <a:xfrm>
            <a:off x="4029075" y="1954213"/>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a:latin typeface="Chalkboard" charset="0"/>
              </a:rPr>
              <a:t>graphics</a:t>
            </a:r>
          </a:p>
        </p:txBody>
      </p:sp>
      <p:sp>
        <p:nvSpPr>
          <p:cNvPr id="47118" name="Rectangle 14"/>
          <p:cNvSpPr>
            <a:spLocks noChangeArrowheads="1"/>
          </p:cNvSpPr>
          <p:nvPr/>
        </p:nvSpPr>
        <p:spPr bwMode="auto">
          <a:xfrm>
            <a:off x="3892550" y="4433888"/>
            <a:ext cx="1219200" cy="6096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memory</a:t>
            </a:r>
          </a:p>
        </p:txBody>
      </p:sp>
      <p:cxnSp>
        <p:nvCxnSpPr>
          <p:cNvPr id="12297" name="AutoShape 15"/>
          <p:cNvCxnSpPr>
            <a:cxnSpLocks noChangeShapeType="1"/>
            <a:stCxn id="47107" idx="2"/>
            <a:endCxn id="47118" idx="0"/>
          </p:cNvCxnSpPr>
          <p:nvPr/>
        </p:nvCxnSpPr>
        <p:spPr bwMode="auto">
          <a:xfrm>
            <a:off x="4502150" y="3976688"/>
            <a:ext cx="0" cy="4572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298" name="Line 16"/>
          <p:cNvSpPr>
            <a:spLocks noChangeShapeType="1"/>
          </p:cNvSpPr>
          <p:nvPr/>
        </p:nvSpPr>
        <p:spPr bwMode="auto">
          <a:xfrm>
            <a:off x="2428875" y="2681288"/>
            <a:ext cx="838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7"/>
          <p:cNvSpPr>
            <a:spLocks noChangeShapeType="1"/>
          </p:cNvSpPr>
          <p:nvPr/>
        </p:nvSpPr>
        <p:spPr bwMode="auto">
          <a:xfrm>
            <a:off x="22002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8"/>
          <p:cNvSpPr>
            <a:spLocks noChangeShapeType="1"/>
          </p:cNvSpPr>
          <p:nvPr/>
        </p:nvSpPr>
        <p:spPr bwMode="auto">
          <a:xfrm flipV="1">
            <a:off x="2886075" y="4281488"/>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9"/>
          <p:cNvSpPr>
            <a:spLocks noChangeShapeType="1"/>
          </p:cNvSpPr>
          <p:nvPr/>
        </p:nvSpPr>
        <p:spPr bwMode="auto">
          <a:xfrm flipH="1">
            <a:off x="5476875" y="2605088"/>
            <a:ext cx="762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20"/>
          <p:cNvSpPr>
            <a:spLocks noChangeShapeType="1"/>
          </p:cNvSpPr>
          <p:nvPr/>
        </p:nvSpPr>
        <p:spPr bwMode="auto">
          <a:xfrm flipH="1">
            <a:off x="57816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21"/>
          <p:cNvSpPr>
            <a:spLocks noChangeShapeType="1"/>
          </p:cNvSpPr>
          <p:nvPr/>
        </p:nvSpPr>
        <p:spPr bwMode="auto">
          <a:xfrm flipH="1" flipV="1">
            <a:off x="5476875" y="4281488"/>
            <a:ext cx="5334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22"/>
          <p:cNvSpPr>
            <a:spLocks noChangeShapeType="1"/>
          </p:cNvSpPr>
          <p:nvPr/>
        </p:nvSpPr>
        <p:spPr bwMode="auto">
          <a:xfrm>
            <a:off x="4486275" y="2452688"/>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3825345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152400"/>
            <a:ext cx="5824538" cy="573088"/>
          </a:xfrm>
        </p:spPr>
        <p:txBody>
          <a:bodyPr>
            <a:normAutofit fontScale="90000"/>
          </a:bodyPr>
          <a:lstStyle/>
          <a:p>
            <a:r>
              <a:rPr lang="en-US" smtClean="0"/>
              <a:t>Unix File Types</a:t>
            </a:r>
          </a:p>
        </p:txBody>
      </p:sp>
      <p:sp>
        <p:nvSpPr>
          <p:cNvPr id="14339" name="Rectangle 3"/>
          <p:cNvSpPr>
            <a:spLocks noGrp="1" noChangeArrowheads="1"/>
          </p:cNvSpPr>
          <p:nvPr>
            <p:ph type="body" idx="1"/>
          </p:nvPr>
        </p:nvSpPr>
        <p:spPr>
          <a:xfrm>
            <a:off x="381000" y="1600200"/>
            <a:ext cx="8610600" cy="5181600"/>
          </a:xfrm>
        </p:spPr>
        <p:txBody>
          <a:bodyPr>
            <a:normAutofit/>
          </a:bodyPr>
          <a:lstStyle/>
          <a:p>
            <a:r>
              <a:rPr lang="en-US" sz="2400" b="1" dirty="0" smtClean="0"/>
              <a:t>Regular file</a:t>
            </a:r>
          </a:p>
          <a:p>
            <a:pPr lvl="1"/>
            <a:r>
              <a:rPr lang="en-US" sz="2400" dirty="0" smtClean="0"/>
              <a:t>File containing user/app data (binary, text, whatever)</a:t>
            </a:r>
          </a:p>
          <a:p>
            <a:r>
              <a:rPr lang="en-US" sz="2400" b="1" dirty="0" smtClean="0"/>
              <a:t>Directory file</a:t>
            </a:r>
          </a:p>
          <a:p>
            <a:pPr lvl="1"/>
            <a:r>
              <a:rPr lang="en-US" sz="2400" dirty="0" smtClean="0"/>
              <a:t>A file that contains the names and locations of other files</a:t>
            </a:r>
          </a:p>
          <a:p>
            <a:r>
              <a:rPr lang="en-US" sz="2400" b="1" dirty="0" smtClean="0"/>
              <a:t>Character special and block special files</a:t>
            </a:r>
          </a:p>
          <a:p>
            <a:pPr lvl="1"/>
            <a:r>
              <a:rPr lang="en-US" sz="2400" dirty="0" smtClean="0"/>
              <a:t>Terminals (character special) and disks (block special)</a:t>
            </a:r>
          </a:p>
          <a:p>
            <a:r>
              <a:rPr lang="en-US" sz="2400" b="1" dirty="0" smtClean="0"/>
              <a:t>FIFO</a:t>
            </a:r>
            <a:r>
              <a:rPr lang="en-US" sz="2400" dirty="0" smtClean="0"/>
              <a:t> (named pipe)</a:t>
            </a:r>
          </a:p>
          <a:p>
            <a:pPr lvl="1"/>
            <a:r>
              <a:rPr lang="en-US" sz="2400" dirty="0" smtClean="0"/>
              <a:t>A file type used for inter-process communication</a:t>
            </a:r>
          </a:p>
          <a:p>
            <a:r>
              <a:rPr lang="en-US" sz="2400" b="1" dirty="0" smtClean="0"/>
              <a:t>Socket</a:t>
            </a:r>
          </a:p>
          <a:p>
            <a:pPr lvl="1"/>
            <a:r>
              <a:rPr lang="en-US" sz="2400" dirty="0" smtClean="0"/>
              <a:t>A file type used for network communication between processes</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3032998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304800"/>
            <a:ext cx="8716963" cy="781050"/>
          </a:xfrm>
        </p:spPr>
        <p:txBody>
          <a:bodyPr/>
          <a:lstStyle/>
          <a:p>
            <a:r>
              <a:rPr lang="en-US" smtClean="0"/>
              <a:t>Unix I/O</a:t>
            </a:r>
          </a:p>
        </p:txBody>
      </p:sp>
      <p:sp>
        <p:nvSpPr>
          <p:cNvPr id="16387" name="Rectangle 3"/>
          <p:cNvSpPr>
            <a:spLocks noGrp="1" noChangeArrowheads="1"/>
          </p:cNvSpPr>
          <p:nvPr>
            <p:ph type="body" idx="1"/>
          </p:nvPr>
        </p:nvSpPr>
        <p:spPr>
          <a:xfrm>
            <a:off x="457200" y="1481130"/>
            <a:ext cx="8763000" cy="4679315"/>
          </a:xfrm>
        </p:spPr>
        <p:txBody>
          <a:bodyPr>
            <a:normAutofit/>
          </a:bodyPr>
          <a:lstStyle/>
          <a:p>
            <a:r>
              <a:rPr lang="en-US" sz="2800" dirty="0" smtClean="0"/>
              <a:t>Key Features</a:t>
            </a:r>
          </a:p>
          <a:p>
            <a:pPr lvl="1"/>
            <a:r>
              <a:rPr lang="en-US" sz="2800" dirty="0" smtClean="0"/>
              <a:t>Elegant mapping of files to devices allows kernel </a:t>
            </a:r>
            <a:r>
              <a:rPr lang="en-US" sz="2800" dirty="0"/>
              <a:t>a</a:t>
            </a:r>
            <a:r>
              <a:rPr lang="en-US" sz="2800" dirty="0" smtClean="0"/>
              <a:t> simple interface called Unix I/O</a:t>
            </a:r>
          </a:p>
          <a:p>
            <a:pPr lvl="1"/>
            <a:r>
              <a:rPr lang="en-US" sz="2800" dirty="0" smtClean="0"/>
              <a:t>Important idea: All input and output is handled in a consistent and uniform way</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3" name="Footer Placeholder 2"/>
          <p:cNvSpPr>
            <a:spLocks noGrp="1"/>
          </p:cNvSpPr>
          <p:nvPr>
            <p:ph type="ftr" sz="quarter" idx="11"/>
          </p:nvPr>
        </p:nvSpPr>
        <p:spPr/>
        <p:txBody>
          <a:bodyPr/>
          <a:lstStyle/>
          <a:p>
            <a:r>
              <a:rPr lang="en-US" smtClean="0"/>
              <a:t>CSCE-313 SP 2017</a:t>
            </a:r>
            <a:endParaRPr lang="en-US"/>
          </a:p>
        </p:txBody>
      </p:sp>
    </p:spTree>
    <p:extLst>
      <p:ext uri="{BB962C8B-B14F-4D97-AF65-F5344CB8AC3E}">
        <p14:creationId xmlns:p14="http://schemas.microsoft.com/office/powerpoint/2010/main" val="395017357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304800"/>
            <a:ext cx="8716963" cy="781050"/>
          </a:xfrm>
        </p:spPr>
        <p:txBody>
          <a:bodyPr/>
          <a:lstStyle/>
          <a:p>
            <a:r>
              <a:rPr lang="en-US" smtClean="0"/>
              <a:t>Unix I/O</a:t>
            </a:r>
          </a:p>
        </p:txBody>
      </p:sp>
      <p:sp>
        <p:nvSpPr>
          <p:cNvPr id="16387" name="Rectangle 3"/>
          <p:cNvSpPr>
            <a:spLocks noGrp="1" noChangeArrowheads="1"/>
          </p:cNvSpPr>
          <p:nvPr>
            <p:ph type="body" idx="1"/>
          </p:nvPr>
        </p:nvSpPr>
        <p:spPr>
          <a:xfrm>
            <a:off x="228600" y="1528021"/>
            <a:ext cx="8763000" cy="4679315"/>
          </a:xfrm>
        </p:spPr>
        <p:txBody>
          <a:bodyPr>
            <a:noAutofit/>
          </a:bodyPr>
          <a:lstStyle/>
          <a:p>
            <a:r>
              <a:rPr lang="en-US" sz="2800" dirty="0" smtClean="0"/>
              <a:t>Basic Unix I/O operations (system calls):  </a:t>
            </a:r>
          </a:p>
          <a:p>
            <a:pPr lvl="1"/>
            <a:r>
              <a:rPr lang="en-US" sz="2800" dirty="0" smtClean="0"/>
              <a:t>Opening and closing files</a:t>
            </a:r>
          </a:p>
          <a:p>
            <a:pPr lvl="2"/>
            <a:r>
              <a:rPr lang="en-US" sz="2800" b="1" dirty="0" smtClean="0">
                <a:latin typeface="Courier New" panose="02070309020205020404" pitchFamily="49" charset="0"/>
              </a:rPr>
              <a:t>open()</a:t>
            </a:r>
            <a:r>
              <a:rPr lang="en-US" sz="2800" dirty="0" smtClean="0"/>
              <a:t>and </a:t>
            </a:r>
            <a:r>
              <a:rPr lang="en-US" sz="2800" b="1" dirty="0" smtClean="0">
                <a:latin typeface="Courier New" panose="02070309020205020404" pitchFamily="49" charset="0"/>
              </a:rPr>
              <a:t>close()</a:t>
            </a:r>
          </a:p>
          <a:p>
            <a:pPr lvl="1"/>
            <a:r>
              <a:rPr lang="en-US" sz="2800" dirty="0" smtClean="0"/>
              <a:t>Reading and writing a file</a:t>
            </a:r>
          </a:p>
          <a:p>
            <a:pPr lvl="2"/>
            <a:r>
              <a:rPr lang="en-US" sz="2800" b="1" dirty="0" smtClean="0">
                <a:latin typeface="Courier New" panose="02070309020205020404" pitchFamily="49" charset="0"/>
              </a:rPr>
              <a:t>read()</a:t>
            </a:r>
            <a:r>
              <a:rPr lang="en-US" sz="2800" b="1" dirty="0" smtClean="0"/>
              <a:t> </a:t>
            </a:r>
            <a:r>
              <a:rPr lang="en-US" sz="2800" dirty="0" smtClean="0"/>
              <a:t>and  </a:t>
            </a:r>
            <a:r>
              <a:rPr lang="en-US" sz="2800" b="1" dirty="0" smtClean="0">
                <a:latin typeface="Courier New" panose="02070309020205020404" pitchFamily="49" charset="0"/>
              </a:rPr>
              <a:t>write()</a:t>
            </a:r>
          </a:p>
          <a:p>
            <a:pPr lvl="1"/>
            <a:r>
              <a:rPr lang="en-US" sz="2800" dirty="0" smtClean="0"/>
              <a:t>Changing the </a:t>
            </a:r>
            <a:r>
              <a:rPr lang="en-US" sz="2800" b="1" i="1" dirty="0" smtClean="0">
                <a:solidFill>
                  <a:srgbClr val="C00000"/>
                </a:solidFill>
              </a:rPr>
              <a:t>current file position</a:t>
            </a:r>
            <a:r>
              <a:rPr lang="en-US" sz="2800" b="1" dirty="0" smtClean="0">
                <a:solidFill>
                  <a:srgbClr val="C00000"/>
                </a:solidFill>
              </a:rPr>
              <a:t> </a:t>
            </a:r>
            <a:r>
              <a:rPr lang="en-US" sz="2800" dirty="0" smtClean="0"/>
              <a:t>(seek)</a:t>
            </a:r>
          </a:p>
          <a:p>
            <a:pPr lvl="2"/>
            <a:r>
              <a:rPr lang="en-US" sz="2800" dirty="0" smtClean="0"/>
              <a:t>Kernel maintains a file position (initially 0) for each open file</a:t>
            </a:r>
          </a:p>
          <a:p>
            <a:pPr lvl="2"/>
            <a:r>
              <a:rPr lang="en-US" sz="2800" dirty="0" smtClean="0"/>
              <a:t>indicates next (byte) offset into file to read or write</a:t>
            </a:r>
          </a:p>
          <a:p>
            <a:pPr lvl="2"/>
            <a:r>
              <a:rPr lang="en-US" sz="2800" b="1" dirty="0" err="1" smtClean="0">
                <a:latin typeface="Courier New" panose="02070309020205020404" pitchFamily="49" charset="0"/>
              </a:rPr>
              <a:t>lseek</a:t>
            </a:r>
            <a:r>
              <a:rPr lang="en-US" sz="2800" b="1" dirty="0" smtClean="0">
                <a:latin typeface="Courier New" panose="02070309020205020404" pitchFamily="49" charset="0"/>
              </a:rPr>
              <a:t>()</a:t>
            </a:r>
          </a:p>
        </p:txBody>
      </p:sp>
      <p:grpSp>
        <p:nvGrpSpPr>
          <p:cNvPr id="13" name="Group 12"/>
          <p:cNvGrpSpPr>
            <a:grpSpLocks/>
          </p:cNvGrpSpPr>
          <p:nvPr/>
        </p:nvGrpSpPr>
        <p:grpSpPr bwMode="auto">
          <a:xfrm>
            <a:off x="5122197" y="6034189"/>
            <a:ext cx="4005263" cy="801688"/>
            <a:chOff x="3048000" y="5561999"/>
            <a:chExt cx="4767648" cy="1258290"/>
          </a:xfrm>
        </p:grpSpPr>
        <p:sp>
          <p:nvSpPr>
            <p:cNvPr id="16389" name="Rectangle 5"/>
            <p:cNvSpPr>
              <a:spLocks noChangeArrowheads="1"/>
            </p:cNvSpPr>
            <p:nvPr/>
          </p:nvSpPr>
          <p:spPr bwMode="auto">
            <a:xfrm>
              <a:off x="3048000"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0</a:t>
              </a:r>
            </a:p>
          </p:txBody>
        </p:sp>
        <p:sp>
          <p:nvSpPr>
            <p:cNvPr id="16390" name="Rectangle 6"/>
            <p:cNvSpPr>
              <a:spLocks noChangeArrowheads="1"/>
            </p:cNvSpPr>
            <p:nvPr/>
          </p:nvSpPr>
          <p:spPr bwMode="auto">
            <a:xfrm>
              <a:off x="3481388"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1</a:t>
              </a:r>
            </a:p>
          </p:txBody>
        </p:sp>
        <p:sp>
          <p:nvSpPr>
            <p:cNvPr id="16391" name="Rectangle 7"/>
            <p:cNvSpPr>
              <a:spLocks noChangeArrowheads="1"/>
            </p:cNvSpPr>
            <p:nvPr/>
          </p:nvSpPr>
          <p:spPr bwMode="auto">
            <a:xfrm>
              <a:off x="3914775" y="5562600"/>
              <a:ext cx="1319213"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 • •</a:t>
              </a:r>
            </a:p>
          </p:txBody>
        </p:sp>
        <p:sp>
          <p:nvSpPr>
            <p:cNvPr id="16392" name="Rectangle 8"/>
            <p:cNvSpPr>
              <a:spLocks noChangeArrowheads="1"/>
            </p:cNvSpPr>
            <p:nvPr/>
          </p:nvSpPr>
          <p:spPr bwMode="auto">
            <a:xfrm>
              <a:off x="5214938" y="5562600"/>
              <a:ext cx="433388" cy="441325"/>
            </a:xfrm>
            <a:prstGeom prst="rect">
              <a:avLst/>
            </a:prstGeom>
            <a:solidFill>
              <a:srgbClr val="D5F1CF"/>
            </a:solidFill>
            <a:ln w="28575">
              <a:solidFill>
                <a:schemeClr val="tx1"/>
              </a:solidFill>
              <a:miter lim="800000"/>
              <a:headEnd/>
              <a:tailEnd/>
            </a:ln>
          </p:spPr>
          <p:txBody>
            <a:bodyPr wrap="none" anchor="ctr" anchorCtr="1"/>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k-1</a:t>
              </a:r>
            </a:p>
          </p:txBody>
        </p:sp>
        <p:sp>
          <p:nvSpPr>
            <p:cNvPr id="750601" name="Rectangle 9"/>
            <p:cNvSpPr>
              <a:spLocks noChangeArrowheads="1"/>
            </p:cNvSpPr>
            <p:nvPr/>
          </p:nvSpPr>
          <p:spPr bwMode="auto">
            <a:xfrm>
              <a:off x="5638744" y="5561999"/>
              <a:ext cx="43273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err="1">
                  <a:latin typeface="Calibri" pitchFamily="34" charset="0"/>
                </a:rPr>
                <a:t>B</a:t>
              </a:r>
              <a:r>
                <a:rPr lang="en-US" sz="1800" baseline="-25000" dirty="0" err="1">
                  <a:latin typeface="Calibri" pitchFamily="34" charset="0"/>
                </a:rPr>
                <a:t>k</a:t>
              </a:r>
              <a:endParaRPr lang="en-US" sz="1800" baseline="-25000" dirty="0">
                <a:latin typeface="Calibri" pitchFamily="34" charset="0"/>
              </a:endParaRPr>
            </a:p>
          </p:txBody>
        </p:sp>
        <p:sp>
          <p:nvSpPr>
            <p:cNvPr id="750602" name="Rectangle 10"/>
            <p:cNvSpPr>
              <a:spLocks noChangeArrowheads="1"/>
            </p:cNvSpPr>
            <p:nvPr/>
          </p:nvSpPr>
          <p:spPr bwMode="auto">
            <a:xfrm>
              <a:off x="6069589" y="5561999"/>
              <a:ext cx="43462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a:latin typeface="Calibri" pitchFamily="34" charset="0"/>
                </a:rPr>
                <a:t>B</a:t>
              </a:r>
              <a:r>
                <a:rPr lang="en-US" sz="1800" baseline="-25000" dirty="0" err="1">
                  <a:latin typeface="Calibri" pitchFamily="34" charset="0"/>
                </a:rPr>
                <a:t>k+1</a:t>
              </a:r>
            </a:p>
          </p:txBody>
        </p:sp>
        <p:sp>
          <p:nvSpPr>
            <p:cNvPr id="750603" name="Rectangle 11"/>
            <p:cNvSpPr>
              <a:spLocks noChangeArrowheads="1"/>
            </p:cNvSpPr>
            <p:nvPr/>
          </p:nvSpPr>
          <p:spPr bwMode="auto">
            <a:xfrm>
              <a:off x="6496656" y="5561999"/>
              <a:ext cx="1318992"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lstStyle/>
            <a:p>
              <a:pPr>
                <a:defRPr/>
              </a:pPr>
              <a:r>
                <a:rPr lang="en-US" sz="1800" dirty="0">
                  <a:latin typeface="Calibri" pitchFamily="34" charset="0"/>
                </a:rPr>
                <a:t>• • •</a:t>
              </a:r>
            </a:p>
          </p:txBody>
        </p:sp>
        <p:sp>
          <p:nvSpPr>
            <p:cNvPr id="16396" name="Line 12"/>
            <p:cNvSpPr>
              <a:spLocks noChangeShapeType="1"/>
            </p:cNvSpPr>
            <p:nvPr/>
          </p:nvSpPr>
          <p:spPr bwMode="auto">
            <a:xfrm flipV="1">
              <a:off x="5851826" y="6011562"/>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397" name="Text Box 13"/>
            <p:cNvSpPr txBox="1">
              <a:spLocks noChangeArrowheads="1"/>
            </p:cNvSpPr>
            <p:nvPr/>
          </p:nvSpPr>
          <p:spPr bwMode="auto">
            <a:xfrm>
              <a:off x="4258962" y="6358624"/>
              <a:ext cx="3175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Current file position = k</a:t>
              </a:r>
            </a:p>
          </p:txBody>
        </p:sp>
      </p:gr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3320220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 y="180975"/>
            <a:ext cx="6496050" cy="573088"/>
          </a:xfrm>
        </p:spPr>
        <p:txBody>
          <a:bodyPr>
            <a:normAutofit fontScale="90000"/>
          </a:bodyPr>
          <a:lstStyle/>
          <a:p>
            <a:r>
              <a:rPr lang="en-US" smtClean="0"/>
              <a:t>Opening Files</a:t>
            </a:r>
          </a:p>
        </p:txBody>
      </p:sp>
      <p:sp>
        <p:nvSpPr>
          <p:cNvPr id="18435" name="Rectangle 3"/>
          <p:cNvSpPr>
            <a:spLocks noGrp="1" noChangeArrowheads="1"/>
          </p:cNvSpPr>
          <p:nvPr>
            <p:ph type="body" idx="1"/>
          </p:nvPr>
        </p:nvSpPr>
        <p:spPr>
          <a:xfrm>
            <a:off x="366713" y="1600200"/>
            <a:ext cx="8624887" cy="5256213"/>
          </a:xfrm>
        </p:spPr>
        <p:txBody>
          <a:bodyPr>
            <a:normAutofit/>
          </a:bodyPr>
          <a:lstStyle/>
          <a:p>
            <a:pPr>
              <a:lnSpc>
                <a:spcPct val="85000"/>
              </a:lnSpc>
            </a:pPr>
            <a:r>
              <a:rPr lang="en-US" sz="2800" dirty="0" smtClean="0"/>
              <a:t>Opening a file informs the kernel that you are getting ready to access that file</a:t>
            </a:r>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r>
              <a:rPr lang="en-US" sz="2800" dirty="0" smtClean="0"/>
              <a:t>Returns a small identifying integer </a:t>
            </a:r>
            <a:r>
              <a:rPr lang="en-US" sz="2800" i="1" dirty="0" smtClean="0">
                <a:solidFill>
                  <a:srgbClr val="C00000"/>
                </a:solidFill>
              </a:rPr>
              <a:t>file descriptor</a:t>
            </a:r>
          </a:p>
          <a:p>
            <a:pPr lvl="1">
              <a:lnSpc>
                <a:spcPct val="90000"/>
              </a:lnSpc>
            </a:pPr>
            <a:r>
              <a:rPr lang="en-US" sz="2800" b="1" dirty="0" err="1" smtClean="0">
                <a:latin typeface="Courier New" panose="02070309020205020404" pitchFamily="49" charset="0"/>
              </a:rPr>
              <a:t>fd</a:t>
            </a:r>
            <a:r>
              <a:rPr lang="en-US" sz="2800" b="1" dirty="0" smtClean="0">
                <a:latin typeface="Courier New" panose="02070309020205020404" pitchFamily="49" charset="0"/>
              </a:rPr>
              <a:t> == -1</a:t>
            </a:r>
            <a:r>
              <a:rPr lang="en-US" sz="2800" b="1" dirty="0" smtClean="0"/>
              <a:t> </a:t>
            </a:r>
            <a:r>
              <a:rPr lang="en-US" sz="2800" dirty="0" smtClean="0"/>
              <a:t>indicates that an error occurred</a:t>
            </a:r>
          </a:p>
          <a:p>
            <a:pPr>
              <a:lnSpc>
                <a:spcPct val="90000"/>
              </a:lnSpc>
            </a:pPr>
            <a:r>
              <a:rPr lang="en-US" sz="2800" dirty="0" smtClean="0"/>
              <a:t>Kernel keeps track of all information about the open file. The application only keeps track of the descriptor</a:t>
            </a:r>
          </a:p>
        </p:txBody>
      </p:sp>
      <p:sp>
        <p:nvSpPr>
          <p:cNvPr id="18436" name="Text Box 4"/>
          <p:cNvSpPr txBox="1">
            <a:spLocks noChangeArrowheads="1"/>
          </p:cNvSpPr>
          <p:nvPr/>
        </p:nvSpPr>
        <p:spPr bwMode="auto">
          <a:xfrm>
            <a:off x="990600" y="2438400"/>
            <a:ext cx="7010400" cy="2246769"/>
          </a:xfrm>
          <a:prstGeom prst="rect">
            <a:avLst/>
          </a:prstGeom>
          <a:solidFill>
            <a:srgbClr val="F6F5BD"/>
          </a:solidFill>
          <a:ln w="12700">
            <a:solidFill>
              <a:schemeClr val="tx1"/>
            </a:solidFill>
            <a:miter lim="800000"/>
            <a:headEnd/>
            <a:tailEnd/>
          </a:ln>
        </p:spPr>
        <p:txBody>
          <a:bodyPr wrap="squar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2000" b="1" dirty="0" err="1">
                <a:latin typeface="Courier New" panose="02070309020205020404" pitchFamily="49" charset="0"/>
              </a:rPr>
              <a:t>int</a:t>
            </a:r>
            <a:r>
              <a:rPr lang="en-US" sz="2000" b="1" dirty="0">
                <a:latin typeface="Courier New" panose="02070309020205020404" pitchFamily="49" charset="0"/>
              </a:rPr>
              <a:t> </a:t>
            </a:r>
            <a:r>
              <a:rPr lang="en-US" sz="2000" b="1" dirty="0" err="1">
                <a:latin typeface="Courier New" panose="02070309020205020404" pitchFamily="49" charset="0"/>
              </a:rPr>
              <a:t>fd</a:t>
            </a:r>
            <a:r>
              <a:rPr lang="en-US" sz="2000" b="1" dirty="0">
                <a:latin typeface="Courier New" panose="02070309020205020404" pitchFamily="49" charset="0"/>
              </a:rPr>
              <a:t>;   </a:t>
            </a:r>
            <a:r>
              <a:rPr lang="en-US" sz="2000" b="1" dirty="0">
                <a:solidFill>
                  <a:srgbClr val="990000"/>
                </a:solidFill>
                <a:latin typeface="Courier New" panose="02070309020205020404" pitchFamily="49" charset="0"/>
              </a:rPr>
              <a:t>/* file descriptor */</a:t>
            </a:r>
          </a:p>
          <a:p>
            <a:pPr>
              <a:spcBef>
                <a:spcPct val="0"/>
              </a:spcBef>
              <a:buFontTx/>
              <a:buNone/>
            </a:pPr>
            <a:endParaRPr lang="en-US" sz="2000" b="1" dirty="0">
              <a:latin typeface="Courier New" panose="02070309020205020404" pitchFamily="49" charset="0"/>
            </a:endParaRPr>
          </a:p>
          <a:p>
            <a:pPr>
              <a:spcBef>
                <a:spcPct val="0"/>
              </a:spcBef>
              <a:buFontTx/>
              <a:buNone/>
            </a:pPr>
            <a:r>
              <a:rPr lang="en-US" sz="2000" b="1" dirty="0">
                <a:latin typeface="Courier New" panose="02070309020205020404" pitchFamily="49" charset="0"/>
              </a:rPr>
              <a:t>if ((</a:t>
            </a:r>
            <a:r>
              <a:rPr lang="en-US" sz="2000" b="1" dirty="0" err="1">
                <a:latin typeface="Courier New" panose="02070309020205020404" pitchFamily="49" charset="0"/>
              </a:rPr>
              <a:t>fd</a:t>
            </a:r>
            <a:r>
              <a:rPr lang="en-US" sz="2000" b="1" dirty="0">
                <a:latin typeface="Courier New" panose="02070309020205020404" pitchFamily="49" charset="0"/>
              </a:rPr>
              <a:t> = open("/</a:t>
            </a:r>
            <a:r>
              <a:rPr lang="en-US" sz="2000" b="1" dirty="0" err="1">
                <a:latin typeface="Courier New" panose="02070309020205020404" pitchFamily="49" charset="0"/>
              </a:rPr>
              <a:t>etc</a:t>
            </a:r>
            <a:r>
              <a:rPr lang="en-US" sz="2000" b="1" dirty="0">
                <a:latin typeface="Courier New" panose="02070309020205020404" pitchFamily="49" charset="0"/>
              </a:rPr>
              <a:t>/hosts", O_RDONLY)) &lt; 0) {</a:t>
            </a:r>
          </a:p>
          <a:p>
            <a:pPr>
              <a:spcBef>
                <a:spcPct val="0"/>
              </a:spcBef>
              <a:buFontTx/>
              <a:buNone/>
            </a:pPr>
            <a:r>
              <a:rPr lang="en-US" sz="2000" b="1" dirty="0">
                <a:latin typeface="Courier New" panose="02070309020205020404" pitchFamily="49" charset="0"/>
              </a:rPr>
              <a:t>   </a:t>
            </a:r>
            <a:r>
              <a:rPr lang="en-US" sz="2000" b="1" dirty="0" err="1">
                <a:latin typeface="Courier New" panose="02070309020205020404" pitchFamily="49" charset="0"/>
              </a:rPr>
              <a:t>perror</a:t>
            </a:r>
            <a:r>
              <a:rPr lang="en-US" sz="2000" b="1" dirty="0">
                <a:latin typeface="Courier New" panose="02070309020205020404" pitchFamily="49" charset="0"/>
              </a:rPr>
              <a:t>("open");</a:t>
            </a:r>
          </a:p>
          <a:p>
            <a:pPr>
              <a:spcBef>
                <a:spcPct val="0"/>
              </a:spcBef>
              <a:buFontTx/>
              <a:buNone/>
            </a:pPr>
            <a:r>
              <a:rPr lang="en-US" sz="2000" b="1" dirty="0">
                <a:latin typeface="Courier New" panose="02070309020205020404" pitchFamily="49" charset="0"/>
              </a:rPr>
              <a:t>   exit(1);</a:t>
            </a:r>
          </a:p>
          <a:p>
            <a:pPr>
              <a:spcBef>
                <a:spcPct val="0"/>
              </a:spcBef>
              <a:buFontTx/>
              <a:buNone/>
            </a:pPr>
            <a:r>
              <a:rPr lang="en-US" sz="2000" b="1" dirty="0">
                <a:latin typeface="Courier New" panose="02070309020205020404" pitchFamily="49" charset="0"/>
              </a:rPr>
              <a:t>}</a:t>
            </a:r>
          </a:p>
        </p:txBody>
      </p:sp>
      <p:sp>
        <p:nvSpPr>
          <p:cNvPr id="3" name="Footer Placeholder 2"/>
          <p:cNvSpPr>
            <a:spLocks noGrp="1"/>
          </p:cNvSpPr>
          <p:nvPr>
            <p:ph type="ftr" sz="quarter" idx="11"/>
          </p:nvPr>
        </p:nvSpPr>
        <p:spPr/>
        <p:txBody>
          <a:bodyPr/>
          <a:lstStyle/>
          <a:p>
            <a:r>
              <a:rPr lang="en-US" smtClean="0"/>
              <a:t>CSCE-313 SP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941077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3987</Words>
  <Application>Microsoft Office PowerPoint</Application>
  <PresentationFormat>On-screen Show (4:3)</PresentationFormat>
  <Paragraphs>894</Paragraphs>
  <Slides>43</Slides>
  <Notes>38</Notes>
  <HiddenSlides>1</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43</vt:i4>
      </vt:variant>
    </vt:vector>
  </HeadingPairs>
  <TitlesOfParts>
    <vt:vector size="62" baseType="lpstr">
      <vt:lpstr>MS PGothic</vt:lpstr>
      <vt:lpstr>MS PGothic</vt:lpstr>
      <vt:lpstr>Arial</vt:lpstr>
      <vt:lpstr>Arial Narrow</vt:lpstr>
      <vt:lpstr>Calibri</vt:lpstr>
      <vt:lpstr>Calibri Light</vt:lpstr>
      <vt:lpstr>Chalkboard</vt:lpstr>
      <vt:lpstr>Comic Sans MS</vt:lpstr>
      <vt:lpstr>Courier New</vt:lpstr>
      <vt:lpstr>HGPｺﾞｼｯｸE</vt:lpstr>
      <vt:lpstr>Impact</vt:lpstr>
      <vt:lpstr>Neo Sans Intel</vt:lpstr>
      <vt:lpstr>Neo Sans Intel Medium</vt:lpstr>
      <vt:lpstr>Times New Roman</vt:lpstr>
      <vt:lpstr>Tw Cen MT</vt:lpstr>
      <vt:lpstr>Wingdings</vt:lpstr>
      <vt:lpstr>Wingdings 2</vt:lpstr>
      <vt:lpstr>Student presentation</vt:lpstr>
      <vt:lpstr>Intel dark blue background</vt:lpstr>
      <vt:lpstr>Week 5: UNIX IO</vt:lpstr>
      <vt:lpstr>Unix IO </vt:lpstr>
      <vt:lpstr>Motivation</vt:lpstr>
      <vt:lpstr>Unix Files</vt:lpstr>
      <vt:lpstr>Files are not always “Files”: I/O Devices</vt:lpstr>
      <vt:lpstr>Unix File Types</vt:lpstr>
      <vt:lpstr>Unix I/O</vt:lpstr>
      <vt:lpstr>Unix I/O</vt:lpstr>
      <vt:lpstr>Opening Files</vt:lpstr>
      <vt:lpstr>Opening Files</vt:lpstr>
      <vt:lpstr>Closing Files</vt:lpstr>
      <vt:lpstr>Example</vt:lpstr>
      <vt:lpstr>Reading Files</vt:lpstr>
      <vt:lpstr>Reading Files</vt:lpstr>
      <vt:lpstr>Writing Files</vt:lpstr>
      <vt:lpstr>Writing Files</vt:lpstr>
      <vt:lpstr>Simple Unix I/O example</vt:lpstr>
      <vt:lpstr>File Metadata</vt:lpstr>
      <vt:lpstr>Example of Accessing File Metadata</vt:lpstr>
      <vt:lpstr>Accessing Directories</vt:lpstr>
      <vt:lpstr>File Representation to User </vt:lpstr>
      <vt:lpstr>How the Unix Kernel Represents Open Files</vt:lpstr>
      <vt:lpstr>File Sharing</vt:lpstr>
      <vt:lpstr>Example</vt:lpstr>
      <vt:lpstr>File Descriptors and fork()</vt:lpstr>
      <vt:lpstr>File Descriptors and fork() (II)</vt:lpstr>
      <vt:lpstr>File Descriptors and fork() (III)</vt:lpstr>
      <vt:lpstr>Example</vt:lpstr>
      <vt:lpstr>I/O Redirection</vt:lpstr>
      <vt:lpstr>I/O Redirection Example</vt:lpstr>
      <vt:lpstr>I/O Redirection Example (cont.)</vt:lpstr>
      <vt:lpstr>Example</vt:lpstr>
      <vt:lpstr>Practice: Fun with File Descriptors (1)</vt:lpstr>
      <vt:lpstr>Practice: Fun with File Descriptors (2)</vt:lpstr>
      <vt:lpstr>Practice: Fun with File Descriptors (3)</vt:lpstr>
      <vt:lpstr>Standard I/O Functions</vt:lpstr>
      <vt:lpstr>Standard I/O Streams</vt:lpstr>
      <vt:lpstr>Buffering in Standard I/O</vt:lpstr>
      <vt:lpstr>Unix I/O vs. Standard I/O</vt:lpstr>
      <vt:lpstr>Pros and Cons of Unix I/O</vt:lpstr>
      <vt:lpstr>Pros and Cons of Standard I/O</vt:lpstr>
      <vt:lpstr>Choosing I/O Functions</vt:lpstr>
      <vt:lpstr>For Further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2017-02-09T18:25:03Z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