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62"/>
  </p:notesMasterIdLst>
  <p:sldIdLst>
    <p:sldId id="256" r:id="rId4"/>
    <p:sldId id="327" r:id="rId5"/>
    <p:sldId id="274" r:id="rId6"/>
    <p:sldId id="275" r:id="rId7"/>
    <p:sldId id="276" r:id="rId8"/>
    <p:sldId id="281" r:id="rId9"/>
    <p:sldId id="277" r:id="rId10"/>
    <p:sldId id="278" r:id="rId11"/>
    <p:sldId id="279" r:id="rId12"/>
    <p:sldId id="335" r:id="rId13"/>
    <p:sldId id="336" r:id="rId14"/>
    <p:sldId id="332" r:id="rId15"/>
    <p:sldId id="282" r:id="rId16"/>
    <p:sldId id="285" r:id="rId17"/>
    <p:sldId id="286" r:id="rId18"/>
    <p:sldId id="287" r:id="rId19"/>
    <p:sldId id="330" r:id="rId20"/>
    <p:sldId id="288" r:id="rId21"/>
    <p:sldId id="289" r:id="rId22"/>
    <p:sldId id="290" r:id="rId23"/>
    <p:sldId id="291" r:id="rId24"/>
    <p:sldId id="292" r:id="rId25"/>
    <p:sldId id="293" r:id="rId26"/>
    <p:sldId id="294" r:id="rId27"/>
    <p:sldId id="295" r:id="rId28"/>
    <p:sldId id="296" r:id="rId29"/>
    <p:sldId id="297" r:id="rId30"/>
    <p:sldId id="333"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34" r:id="rId59"/>
    <p:sldId id="329" r:id="rId60"/>
    <p:sldId id="326" r:id="rId6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0481" autoAdjust="0"/>
  </p:normalViewPr>
  <p:slideViewPr>
    <p:cSldViewPr>
      <p:cViewPr varScale="1">
        <p:scale>
          <a:sx n="59" d="100"/>
          <a:sy n="59" d="100"/>
        </p:scale>
        <p:origin x="1512" y="2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55418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if you are placing an order at a counter and ask for an</a:t>
            </a:r>
            <a:r>
              <a:rPr lang="en-US" baseline="0" dirty="0" smtClean="0"/>
              <a:t> item NOT on the Menu. Or if you ask for the Manager. Or if you are checking out groceries and decide to pay in Canadian Dollars </a:t>
            </a:r>
            <a:r>
              <a:rPr lang="en-US" baseline="0" dirty="0" smtClean="0">
                <a:sym typeface="Wingdings" panose="05000000000000000000" pitchFamily="2" charset="2"/>
              </a:rPr>
              <a:t>. All of these will create some sort of exception requiring the attention of special procedures.</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extLst>
      <p:ext uri="{BB962C8B-B14F-4D97-AF65-F5344CB8AC3E}">
        <p14:creationId xmlns:p14="http://schemas.microsoft.com/office/powerpoint/2010/main" val="3274122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latin typeface="Times New Roman" panose="02020603050405020304" pitchFamily="18" charset="0"/>
              </a:rPr>
              <a:t>Processor routinely checks for interrupts and if one is logged, it goes back to save the state of the process it is executing and enters the kernel to service the interrupt. The service is done by entering a interrupt vector table which contains the address of the specific interrupt service routine. Once the routine is serviced the kernel gives control back to the user process. </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In multiprocessor systems, only one processor has to service the interrupt from an external device.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What happens when you move a mouse pointer? Each move or point or click registers as an interrupt which is noticed by the processor which moves the control back to the Kernel to service the interrupt routine and that shows up as an action to its associated process (e.g. move of mouse pointer in the active window, or highlight of a word selected, etc.)</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An alternative to Interrupt would be “polling” where the Kernel would go in a round-robin fashion to check the status of each device to see if they have an interrupt.</a:t>
            </a:r>
          </a:p>
        </p:txBody>
      </p:sp>
    </p:spTree>
    <p:extLst>
      <p:ext uri="{BB962C8B-B14F-4D97-AF65-F5344CB8AC3E}">
        <p14:creationId xmlns:p14="http://schemas.microsoft.com/office/powerpoint/2010/main" val="125980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30</a:t>
            </a:fld>
            <a:endParaRPr lang="en-US"/>
          </a:p>
        </p:txBody>
      </p:sp>
    </p:spTree>
    <p:extLst>
      <p:ext uri="{BB962C8B-B14F-4D97-AF65-F5344CB8AC3E}">
        <p14:creationId xmlns:p14="http://schemas.microsoft.com/office/powerpoint/2010/main" val="3076077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31</a:t>
            </a:fld>
            <a:endParaRPr lang="en-US"/>
          </a:p>
        </p:txBody>
      </p:sp>
    </p:spTree>
    <p:extLst>
      <p:ext uri="{BB962C8B-B14F-4D97-AF65-F5344CB8AC3E}">
        <p14:creationId xmlns:p14="http://schemas.microsoft.com/office/powerpoint/2010/main" val="160611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 you need</a:t>
            </a:r>
            <a:r>
              <a:rPr lang="en-US" baseline="0" dirty="0" smtClean="0"/>
              <a:t> the part that has full rights to be really reliable!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2555293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latin typeface="Times New Roman" panose="02020603050405020304" pitchFamily="18" charset="0"/>
              </a:rPr>
              <a:t>Processor routinely checks for interrupts and if one is logged, it goes back to save the state of the process it is executing and enters the kernel to service the interrupt. The service is done by entering a interrupt vector table which contains the address of the specific interrupt service routine. Once the routine is serviced the kernel gives control back to the user process. </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In multiprocessor systems, only one processor has to service the interrupt from an external device.</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What happens when you move a mouse pointer? Each move or point or click registers as an interrupt which is noticed by the processor which moves the control back to the Kernel to service the interrupt routine and that shows up as an action to its associated process (e.g. move of mouse pointer in the active window, or highlight of a word selected, etc.)</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An alternative to Interrupt would be “polling” where the Kernel would go in a round-robin fashion to check the status of each device to see if they have an interrupt.</a:t>
            </a:r>
          </a:p>
        </p:txBody>
      </p:sp>
    </p:spTree>
    <p:extLst>
      <p:ext uri="{BB962C8B-B14F-4D97-AF65-F5344CB8AC3E}">
        <p14:creationId xmlns:p14="http://schemas.microsoft.com/office/powerpoint/2010/main" val="215009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211904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50025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a:ln/>
        </p:spPr>
      </p:sp>
      <p:sp>
        <p:nvSpPr>
          <p:cNvPr id="11366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dirty="0" smtClean="0">
              <a:latin typeface="Times New Roman" panose="02020603050405020304" pitchFamily="18" charset="0"/>
            </a:endParaRPr>
          </a:p>
        </p:txBody>
      </p:sp>
      <p:sp>
        <p:nvSpPr>
          <p:cNvPr id="113667"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80C6329D-5E91-4F01-BEDD-C99FA7BC55B8}" type="slidenum">
              <a:rPr lang="en-US" sz="1800"/>
              <a:pPr/>
              <a:t>6</a:t>
            </a:fld>
            <a:endParaRPr lang="en-US" sz="1800"/>
          </a:p>
        </p:txBody>
      </p:sp>
    </p:spTree>
    <p:extLst>
      <p:ext uri="{BB962C8B-B14F-4D97-AF65-F5344CB8AC3E}">
        <p14:creationId xmlns:p14="http://schemas.microsoft.com/office/powerpoint/2010/main" val="2394097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a:ln/>
        </p:spPr>
      </p:sp>
      <p:sp>
        <p:nvSpPr>
          <p:cNvPr id="11366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dirty="0" smtClean="0">
              <a:latin typeface="Times New Roman" panose="02020603050405020304" pitchFamily="18" charset="0"/>
            </a:endParaRPr>
          </a:p>
        </p:txBody>
      </p:sp>
      <p:sp>
        <p:nvSpPr>
          <p:cNvPr id="113667"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80C6329D-5E91-4F01-BEDD-C99FA7BC55B8}" type="slidenum">
              <a:rPr lang="en-US" sz="1800"/>
              <a:pPr/>
              <a:t>7</a:t>
            </a:fld>
            <a:endParaRPr lang="en-US" sz="1800"/>
          </a:p>
        </p:txBody>
      </p:sp>
    </p:spTree>
    <p:extLst>
      <p:ext uri="{BB962C8B-B14F-4D97-AF65-F5344CB8AC3E}">
        <p14:creationId xmlns:p14="http://schemas.microsoft.com/office/powerpoint/2010/main" val="3208634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a:ln/>
        </p:spPr>
      </p:sp>
      <p:sp>
        <p:nvSpPr>
          <p:cNvPr id="11469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
        <p:nvSpPr>
          <p:cNvPr id="114691"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210076C0-A0DC-4B44-8C85-FE021DD8BE91}" type="slidenum">
              <a:rPr lang="en-US" sz="1800"/>
              <a:pPr/>
              <a:t>8</a:t>
            </a:fld>
            <a:endParaRPr lang="en-US" sz="1800"/>
          </a:p>
        </p:txBody>
      </p:sp>
    </p:spTree>
    <p:extLst>
      <p:ext uri="{BB962C8B-B14F-4D97-AF65-F5344CB8AC3E}">
        <p14:creationId xmlns:p14="http://schemas.microsoft.com/office/powerpoint/2010/main" val="145129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a:ln/>
        </p:spPr>
      </p:sp>
      <p:sp>
        <p:nvSpPr>
          <p:cNvPr id="1157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
        <p:nvSpPr>
          <p:cNvPr id="11571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50B9B6EF-35A5-4915-B509-2FAFD416C3F8}" type="slidenum">
              <a:rPr lang="en-US" sz="1800"/>
              <a:pPr/>
              <a:t>9</a:t>
            </a:fld>
            <a:endParaRPr lang="en-US" sz="1800"/>
          </a:p>
        </p:txBody>
      </p:sp>
    </p:spTree>
    <p:extLst>
      <p:ext uri="{BB962C8B-B14F-4D97-AF65-F5344CB8AC3E}">
        <p14:creationId xmlns:p14="http://schemas.microsoft.com/office/powerpoint/2010/main" val="2222388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a:ln/>
        </p:spPr>
      </p:sp>
      <p:sp>
        <p:nvSpPr>
          <p:cNvPr id="1095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
        <p:nvSpPr>
          <p:cNvPr id="109571"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D5114265-84A8-4E57-86D6-0208D9583C36}" type="slidenum">
              <a:rPr lang="en-US" sz="1800"/>
              <a:pPr/>
              <a:t>10</a:t>
            </a:fld>
            <a:endParaRPr lang="en-US" sz="1800"/>
          </a:p>
        </p:txBody>
      </p:sp>
    </p:spTree>
    <p:extLst>
      <p:ext uri="{BB962C8B-B14F-4D97-AF65-F5344CB8AC3E}">
        <p14:creationId xmlns:p14="http://schemas.microsoft.com/office/powerpoint/2010/main" val="1509126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a:ln/>
        </p:spPr>
      </p:sp>
      <p:sp>
        <p:nvSpPr>
          <p:cNvPr id="1116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
        <p:nvSpPr>
          <p:cNvPr id="111619"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3B439377-235E-4F5D-99C7-2AF9F5532F2D}" type="slidenum">
              <a:rPr lang="en-US" sz="1800"/>
              <a:pPr/>
              <a:t>11</a:t>
            </a:fld>
            <a:endParaRPr lang="en-US" sz="1800"/>
          </a:p>
        </p:txBody>
      </p:sp>
    </p:spTree>
    <p:extLst>
      <p:ext uri="{BB962C8B-B14F-4D97-AF65-F5344CB8AC3E}">
        <p14:creationId xmlns:p14="http://schemas.microsoft.com/office/powerpoint/2010/main" val="1061300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r>
              <a:rPr lang="en-US" smtClean="0"/>
              <a:t>CSCE-313 Spring 2017</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r>
              <a:rPr lang="en-US" smtClean="0"/>
              <a:t>CSCE-313 Spring 2017</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2017</a:t>
            </a: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400800" y="6492875"/>
            <a:ext cx="2667000" cy="365125"/>
          </a:xfrm>
        </p:spPr>
        <p:txBody>
          <a:bodyPr/>
          <a:lstStyle>
            <a:lvl1pPr algn="r">
              <a:defRPr/>
            </a:lvl1pPr>
          </a:lstStyle>
          <a:p>
            <a:endParaRPr lang="en-US" dirty="0"/>
          </a:p>
        </p:txBody>
      </p:sp>
      <p:sp>
        <p:nvSpPr>
          <p:cNvPr id="5" name="Footer Placeholder 4"/>
          <p:cNvSpPr>
            <a:spLocks noGrp="1"/>
          </p:cNvSpPr>
          <p:nvPr>
            <p:ph type="ftr" sz="quarter" idx="11"/>
          </p:nvPr>
        </p:nvSpPr>
        <p:spPr>
          <a:xfrm>
            <a:off x="609600" y="6492875"/>
            <a:ext cx="5421083" cy="365125"/>
          </a:xfrm>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CSCE-313 Spring 2017</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2017</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2017</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2017</a:t>
            </a:r>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r>
              <a:rPr lang="en-US" smtClean="0"/>
              <a:t>CSCE-313 Spring 2017</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r>
              <a:rPr lang="en-US" smtClean="0"/>
              <a:t>CSCE-313 Spring 2017</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dt="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Spring 2017</a:t>
            </a: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dt="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NUL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NUL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NUL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smtClean="0">
                <a:solidFill>
                  <a:schemeClr val="accent1">
                    <a:lumMod val="75000"/>
                  </a:schemeClr>
                </a:solidFill>
              </a:rPr>
              <a:t>W2</a:t>
            </a:r>
            <a:r>
              <a:rPr lang="en-US" dirty="0" smtClean="0">
                <a:solidFill>
                  <a:schemeClr val="accent1">
                    <a:lumMod val="75000"/>
                  </a:schemeClr>
                </a:solidFill>
              </a:rPr>
              <a:t>– Operating Systems Architectural Interface, </a:t>
            </a:r>
            <a:r>
              <a:rPr lang="en-US" dirty="0" smtClean="0">
                <a:solidFill>
                  <a:schemeClr val="accent1">
                    <a:lumMod val="75000"/>
                  </a:schemeClr>
                </a:solidFill>
              </a:rPr>
              <a:t>Exception Control </a:t>
            </a:r>
            <a:r>
              <a:rPr lang="en-US" dirty="0" smtClean="0">
                <a:solidFill>
                  <a:schemeClr val="accent1">
                    <a:lumMod val="75000"/>
                  </a:schemeClr>
                </a:solidFill>
              </a:rPr>
              <a:t>flow</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a:bodyPr>
          <a:lstStyle/>
          <a:p>
            <a:r>
              <a:rPr lang="en-US" dirty="0" smtClean="0"/>
              <a:t>CSCE 313 Spring 2017</a:t>
            </a:r>
          </a:p>
        </p:txBody>
      </p:sp>
      <p:sp>
        <p:nvSpPr>
          <p:cNvPr id="5" name="TextBox 4"/>
          <p:cNvSpPr txBox="1"/>
          <p:nvPr/>
        </p:nvSpPr>
        <p:spPr>
          <a:xfrm>
            <a:off x="429908" y="381000"/>
            <a:ext cx="4106637" cy="369332"/>
          </a:xfrm>
          <a:prstGeom prst="rect">
            <a:avLst/>
          </a:prstGeom>
          <a:noFill/>
        </p:spPr>
        <p:txBody>
          <a:bodyPr wrap="none" rtlCol="0">
            <a:spAutoFit/>
          </a:bodyPr>
          <a:lstStyle/>
          <a:p>
            <a:r>
              <a:rPr lang="en-US" dirty="0" smtClean="0"/>
              <a:t>Reading Reference: Textbook Chapter 1,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248" y="304800"/>
            <a:ext cx="8458200" cy="685800"/>
          </a:xfrm>
        </p:spPr>
        <p:txBody>
          <a:bodyPr>
            <a:noAutofit/>
          </a:bodyPr>
          <a:lstStyle/>
          <a:p>
            <a:r>
              <a:rPr lang="en-US" dirty="0" smtClean="0"/>
              <a:t>Challenges in Modern OSs</a:t>
            </a:r>
          </a:p>
        </p:txBody>
      </p:sp>
      <p:sp>
        <p:nvSpPr>
          <p:cNvPr id="98306" name="Content Placeholder 2"/>
          <p:cNvSpPr>
            <a:spLocks noGrp="1"/>
          </p:cNvSpPr>
          <p:nvPr>
            <p:ph idx="1"/>
          </p:nvPr>
        </p:nvSpPr>
        <p:spPr/>
        <p:txBody>
          <a:bodyPr>
            <a:normAutofit lnSpcReduction="10000"/>
          </a:bodyPr>
          <a:lstStyle/>
          <a:p>
            <a:r>
              <a:rPr lang="en-US" dirty="0" smtClean="0"/>
              <a:t>Smart Phones</a:t>
            </a:r>
          </a:p>
          <a:p>
            <a:pPr lvl="1"/>
            <a:r>
              <a:rPr lang="en-US" dirty="0" smtClean="0"/>
              <a:t>Responsiveness, security </a:t>
            </a:r>
          </a:p>
          <a:p>
            <a:r>
              <a:rPr lang="en-US" dirty="0" smtClean="0"/>
              <a:t>Embedded Systems</a:t>
            </a:r>
          </a:p>
          <a:p>
            <a:pPr lvl="1"/>
            <a:r>
              <a:rPr lang="en-US" dirty="0" smtClean="0"/>
              <a:t>Reliable</a:t>
            </a:r>
          </a:p>
          <a:p>
            <a:r>
              <a:rPr lang="en-US" dirty="0" smtClean="0"/>
              <a:t>Web Servers</a:t>
            </a:r>
          </a:p>
          <a:p>
            <a:pPr lvl="1"/>
            <a:r>
              <a:rPr lang="en-US" dirty="0" smtClean="0"/>
              <a:t>Supporting billions of requests/sec efficiently</a:t>
            </a:r>
          </a:p>
          <a:p>
            <a:r>
              <a:rPr lang="en-US" dirty="0" smtClean="0"/>
              <a:t>Virtual Machines</a:t>
            </a:r>
          </a:p>
          <a:p>
            <a:pPr lvl="1"/>
            <a:r>
              <a:rPr lang="en-US" dirty="0" smtClean="0"/>
              <a:t>Low overhead and also proper h/w virtualization</a:t>
            </a:r>
          </a:p>
          <a:p>
            <a:r>
              <a:rPr lang="en-US" dirty="0" smtClean="0"/>
              <a:t>Server Clusters</a:t>
            </a:r>
          </a:p>
          <a:p>
            <a:pPr lvl="1"/>
            <a:r>
              <a:rPr lang="en-US" dirty="0" smtClean="0"/>
              <a:t>Hide the clustering details from application programs</a:t>
            </a:r>
          </a:p>
        </p:txBody>
      </p:sp>
      <p:sp>
        <p:nvSpPr>
          <p:cNvPr id="4" name="Date Placeholder 3"/>
          <p:cNvSpPr>
            <a:spLocks noGrp="1"/>
          </p:cNvSpPr>
          <p:nvPr>
            <p:ph type="dt" sz="quarter" idx="12"/>
          </p:nvPr>
        </p:nvSpPr>
        <p:spPr/>
        <p:txBody>
          <a:bodyPr>
            <a:normAutofit fontScale="40000" lnSpcReduction="20000"/>
          </a:bodyPr>
          <a:lstStyle/>
          <a:p>
            <a:pPr>
              <a:defRPr/>
            </a:pPr>
            <a:fld id="{D65E7E33-8A3A-4258-87F4-E3CDBA72B18E}" type="datetime1">
              <a:rPr lang="en-US" smtClean="0"/>
              <a:t>1/23/2017</a:t>
            </a:fld>
            <a:endParaRPr lang="en-US" dirty="0"/>
          </a:p>
        </p:txBody>
      </p:sp>
      <p:sp>
        <p:nvSpPr>
          <p:cNvPr id="6" name="Slide Number Placeholder 5"/>
          <p:cNvSpPr>
            <a:spLocks noGrp="1"/>
          </p:cNvSpPr>
          <p:nvPr>
            <p:ph type="sldNum" sz="quarter" idx="11"/>
          </p:nvPr>
        </p:nvSpPr>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CB068C47-7F96-4D2C-B7CC-9759604CF1D6}" type="slidenum">
              <a:rPr lang="en-US" sz="1200">
                <a:solidFill>
                  <a:srgbClr val="898989"/>
                </a:solidFill>
              </a:rPr>
              <a:pPr/>
              <a:t>10</a:t>
            </a:fld>
            <a:endParaRPr lang="en-US" sz="1200">
              <a:solidFill>
                <a:srgbClr val="898989"/>
              </a:solidFill>
            </a:endParaRPr>
          </a:p>
        </p:txBody>
      </p:sp>
    </p:spTree>
    <p:extLst>
      <p:ext uri="{BB962C8B-B14F-4D97-AF65-F5344CB8AC3E}">
        <p14:creationId xmlns:p14="http://schemas.microsoft.com/office/powerpoint/2010/main" val="4253308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normAutofit/>
          </a:bodyPr>
          <a:lstStyle/>
          <a:p>
            <a:r>
              <a:rPr lang="en-US" dirty="0" smtClean="0"/>
              <a:t>Challenges in Tomorrow</a:t>
            </a:r>
            <a:r>
              <a:rPr lang="en-US" altLang="en-US" dirty="0" smtClean="0"/>
              <a:t>’</a:t>
            </a:r>
            <a:r>
              <a:rPr lang="en-US" dirty="0" smtClean="0"/>
              <a:t>s OSs</a:t>
            </a:r>
          </a:p>
        </p:txBody>
      </p:sp>
      <p:sp>
        <p:nvSpPr>
          <p:cNvPr id="100354" name="Content Placeholder 2"/>
          <p:cNvSpPr>
            <a:spLocks noGrp="1"/>
          </p:cNvSpPr>
          <p:nvPr>
            <p:ph idx="1"/>
          </p:nvPr>
        </p:nvSpPr>
        <p:spPr/>
        <p:txBody>
          <a:bodyPr/>
          <a:lstStyle/>
          <a:p>
            <a:r>
              <a:rPr lang="en-US" sz="2800" dirty="0" smtClean="0"/>
              <a:t>Existing challenges would be more critical</a:t>
            </a:r>
          </a:p>
          <a:p>
            <a:pPr lvl="1"/>
            <a:r>
              <a:rPr lang="en-US" sz="2500" dirty="0" smtClean="0"/>
              <a:t>OSs controlling future self driving cars, or traffic lights need to be absolutely </a:t>
            </a:r>
            <a:r>
              <a:rPr lang="en-US" sz="2500" i="1" dirty="0" smtClean="0"/>
              <a:t>reliable, secure, and efficient</a:t>
            </a:r>
            <a:r>
              <a:rPr lang="en-US" sz="2500" dirty="0" smtClean="0"/>
              <a:t> </a:t>
            </a:r>
          </a:p>
          <a:p>
            <a:r>
              <a:rPr lang="en-US" sz="2800" dirty="0" smtClean="0"/>
              <a:t>The future of OSs is intertwined with that of emerging computing hardware</a:t>
            </a:r>
          </a:p>
          <a:p>
            <a:pPr lvl="1"/>
            <a:r>
              <a:rPr lang="en-US" sz="2500" dirty="0" smtClean="0"/>
              <a:t>Giant-scale data centers</a:t>
            </a:r>
          </a:p>
          <a:p>
            <a:pPr lvl="1"/>
            <a:r>
              <a:rPr lang="en-US" sz="2500" dirty="0" smtClean="0"/>
              <a:t>Increasing numbers of processors per computer</a:t>
            </a:r>
          </a:p>
          <a:p>
            <a:pPr lvl="1"/>
            <a:r>
              <a:rPr lang="en-US" sz="2500" dirty="0" smtClean="0"/>
              <a:t>Newer portable devices</a:t>
            </a:r>
          </a:p>
          <a:p>
            <a:pPr lvl="1"/>
            <a:r>
              <a:rPr lang="en-US" sz="2500" dirty="0" smtClean="0"/>
              <a:t>Very large scale storage</a:t>
            </a:r>
          </a:p>
          <a:p>
            <a:endParaRPr lang="en-US" sz="2800" dirty="0" smtClean="0"/>
          </a:p>
        </p:txBody>
      </p:sp>
      <p:sp>
        <p:nvSpPr>
          <p:cNvPr id="4" name="Date Placeholder 3"/>
          <p:cNvSpPr>
            <a:spLocks noGrp="1"/>
          </p:cNvSpPr>
          <p:nvPr>
            <p:ph type="dt" sz="quarter" idx="12"/>
          </p:nvPr>
        </p:nvSpPr>
        <p:spPr/>
        <p:txBody>
          <a:bodyPr>
            <a:normAutofit fontScale="40000" lnSpcReduction="20000"/>
          </a:bodyPr>
          <a:lstStyle/>
          <a:p>
            <a:pPr>
              <a:defRPr/>
            </a:pPr>
            <a:fld id="{D0868933-A9AC-4CF8-8677-B9192C4116A7}" type="datetime1">
              <a:rPr lang="en-US" smtClean="0"/>
              <a:t>1/23/2017</a:t>
            </a:fld>
            <a:endParaRPr lang="en-US" dirty="0"/>
          </a:p>
        </p:txBody>
      </p:sp>
      <p:sp>
        <p:nvSpPr>
          <p:cNvPr id="6" name="Slide Number Placeholder 5"/>
          <p:cNvSpPr>
            <a:spLocks noGrp="1"/>
          </p:cNvSpPr>
          <p:nvPr>
            <p:ph type="sldNum" sz="quarter" idx="11"/>
          </p:nvPr>
        </p:nvSpPr>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1FF0E1DE-76D6-40E9-9CD0-C2F4C521DA5A}" type="slidenum">
              <a:rPr lang="en-US" sz="1200">
                <a:solidFill>
                  <a:srgbClr val="898989"/>
                </a:solidFill>
              </a:rPr>
              <a:pPr/>
              <a:t>11</a:t>
            </a:fld>
            <a:endParaRPr lang="en-US" sz="1200">
              <a:solidFill>
                <a:srgbClr val="898989"/>
              </a:solidFill>
            </a:endParaRPr>
          </a:p>
        </p:txBody>
      </p:sp>
    </p:spTree>
    <p:extLst>
      <p:ext uri="{BB962C8B-B14F-4D97-AF65-F5344CB8AC3E}">
        <p14:creationId xmlns:p14="http://schemas.microsoft.com/office/powerpoint/2010/main" val="2221495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for this week</a:t>
            </a:r>
            <a:endParaRPr lang="en-US" dirty="0"/>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
        <p:nvSpPr>
          <p:cNvPr id="5" name="Content Placeholder 4"/>
          <p:cNvSpPr>
            <a:spLocks noGrp="1"/>
          </p:cNvSpPr>
          <p:nvPr>
            <p:ph sz="quarter" idx="1"/>
          </p:nvPr>
        </p:nvSpPr>
        <p:spPr>
          <a:xfrm>
            <a:off x="612648" y="1600200"/>
            <a:ext cx="8378952" cy="4724400"/>
          </a:xfrm>
        </p:spPr>
        <p:txBody>
          <a:bodyPr>
            <a:normAutofit/>
          </a:bodyPr>
          <a:lstStyle/>
          <a:p>
            <a:r>
              <a:rPr lang="en-US" sz="3200" dirty="0" smtClean="0">
                <a:solidFill>
                  <a:schemeClr val="bg1">
                    <a:lumMod val="65000"/>
                  </a:schemeClr>
                </a:solidFill>
              </a:rPr>
              <a:t>OS </a:t>
            </a:r>
            <a:r>
              <a:rPr lang="en-US" sz="3200" b="1" dirty="0" smtClean="0">
                <a:solidFill>
                  <a:schemeClr val="bg1">
                    <a:lumMod val="65000"/>
                  </a:schemeClr>
                </a:solidFill>
              </a:rPr>
              <a:t>roles</a:t>
            </a:r>
            <a:r>
              <a:rPr lang="en-US" sz="3200" dirty="0" smtClean="0">
                <a:solidFill>
                  <a:schemeClr val="bg1">
                    <a:lumMod val="65000"/>
                  </a:schemeClr>
                </a:solidFill>
              </a:rPr>
              <a:t> and its key </a:t>
            </a:r>
            <a:r>
              <a:rPr lang="en-US" sz="3200" b="1" dirty="0" smtClean="0">
                <a:solidFill>
                  <a:schemeClr val="bg1">
                    <a:lumMod val="65000"/>
                  </a:schemeClr>
                </a:solidFill>
              </a:rPr>
              <a:t>challenges</a:t>
            </a:r>
            <a:r>
              <a:rPr lang="en-US" sz="3200" dirty="0" smtClean="0">
                <a:solidFill>
                  <a:schemeClr val="bg1">
                    <a:lumMod val="65000"/>
                  </a:schemeClr>
                </a:solidFill>
              </a:rPr>
              <a:t> (Text: Chap. 1)</a:t>
            </a:r>
          </a:p>
          <a:p>
            <a:r>
              <a:rPr lang="en-US" sz="3200" b="1" dirty="0" smtClean="0"/>
              <a:t>Control Flow </a:t>
            </a:r>
            <a:r>
              <a:rPr lang="en-US" sz="3200" dirty="0" smtClean="0"/>
              <a:t>in a modern computer system (Text: Chap. 2) </a:t>
            </a:r>
          </a:p>
          <a:p>
            <a:pPr lvl="1"/>
            <a:r>
              <a:rPr lang="en-US" sz="2900" dirty="0" smtClean="0"/>
              <a:t>Normal flow of commands and data versus anything that happens “out of the ordinary” .. how do we handle that?</a:t>
            </a:r>
          </a:p>
          <a:p>
            <a:r>
              <a:rPr lang="en-US" sz="3200" b="1" dirty="0" smtClean="0">
                <a:solidFill>
                  <a:schemeClr val="bg1">
                    <a:lumMod val="65000"/>
                  </a:schemeClr>
                </a:solidFill>
              </a:rPr>
              <a:t>Architectural Interface </a:t>
            </a:r>
            <a:r>
              <a:rPr lang="en-US" sz="3200" dirty="0" smtClean="0">
                <a:solidFill>
                  <a:schemeClr val="bg1">
                    <a:lumMod val="65000"/>
                  </a:schemeClr>
                </a:solidFill>
              </a:rPr>
              <a:t>to the OS (Text: Chap. 2)</a:t>
            </a:r>
          </a:p>
          <a:p>
            <a:pPr lvl="1"/>
            <a:r>
              <a:rPr lang="en-US" sz="3200" dirty="0">
                <a:solidFill>
                  <a:schemeClr val="bg1">
                    <a:lumMod val="65000"/>
                  </a:schemeClr>
                </a:solidFill>
              </a:rPr>
              <a:t>features we design in HW to facilitate the OS to meet some key challenges</a:t>
            </a:r>
            <a:endParaRPr lang="en-US" sz="2900" dirty="0">
              <a:solidFill>
                <a:schemeClr val="bg1">
                  <a:lumMod val="65000"/>
                </a:schemeClr>
              </a:solidFill>
            </a:endParaRPr>
          </a:p>
        </p:txBody>
      </p:sp>
    </p:spTree>
    <p:extLst>
      <p:ext uri="{BB962C8B-B14F-4D97-AF65-F5344CB8AC3E}">
        <p14:creationId xmlns:p14="http://schemas.microsoft.com/office/powerpoint/2010/main" val="4280743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altLang="en-US" dirty="0">
                <a:latin typeface="Arial" panose="020B0604020202020204" pitchFamily="34" charset="0"/>
              </a:rPr>
              <a:t>Traditional UNIX System Structure</a:t>
            </a:r>
            <a:endParaRPr lang="en-US" altLang="en-US" dirty="0" smtClean="0"/>
          </a:p>
        </p:txBody>
      </p:sp>
      <p:sp>
        <p:nvSpPr>
          <p:cNvPr id="4" name="Footer Placeholder 3"/>
          <p:cNvSpPr>
            <a:spLocks noGrp="1"/>
          </p:cNvSpPr>
          <p:nvPr>
            <p:ph type="ftr" sz="quarter" idx="10"/>
          </p:nvPr>
        </p:nvSpPr>
        <p:spPr/>
        <p:txBody>
          <a:bodyPr/>
          <a:lstStyle/>
          <a:p>
            <a:pPr>
              <a:defRPr/>
            </a:pPr>
            <a:r>
              <a:rPr lang="en-US" smtClean="0"/>
              <a:t>CSCE-313 Spring 2017</a:t>
            </a:r>
            <a:endParaRPr lang="en-US" dirty="0"/>
          </a:p>
        </p:txBody>
      </p:sp>
      <p:sp>
        <p:nvSpPr>
          <p:cNvPr id="2662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DD9FD6EB-D507-4AD5-BED9-211036A9FA11}" type="slidenum">
              <a:rPr lang="en-US" altLang="en-US" sz="1200" smtClean="0">
                <a:solidFill>
                  <a:srgbClr val="898989"/>
                </a:solidFill>
              </a:rPr>
              <a:pPr>
                <a:spcBef>
                  <a:spcPct val="0"/>
                </a:spcBef>
                <a:buFontTx/>
                <a:buNone/>
              </a:pPr>
              <a:t>13</a:t>
            </a:fld>
            <a:endParaRPr lang="en-US" altLang="en-US" sz="1200" smtClean="0">
              <a:solidFill>
                <a:srgbClr val="898989"/>
              </a:solidFill>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7543800" cy="458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2093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8840" y="228600"/>
            <a:ext cx="6319159" cy="896810"/>
          </a:xfrm>
        </p:spPr>
        <p:txBody>
          <a:bodyPr>
            <a:noAutofit/>
          </a:bodyPr>
          <a:lstStyle/>
          <a:p>
            <a:pPr eaLnBrk="1" hangingPunct="1"/>
            <a:r>
              <a:rPr lang="en-US" altLang="en-US" dirty="0" smtClean="0"/>
              <a:t>Control Flow</a:t>
            </a:r>
          </a:p>
        </p:txBody>
      </p:sp>
      <p:sp>
        <p:nvSpPr>
          <p:cNvPr id="33795" name="Text Box 3"/>
          <p:cNvSpPr txBox="1">
            <a:spLocks noChangeArrowheads="1"/>
          </p:cNvSpPr>
          <p:nvPr/>
        </p:nvSpPr>
        <p:spPr bwMode="auto">
          <a:xfrm>
            <a:off x="3571875" y="3624263"/>
            <a:ext cx="1530350" cy="2014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b="1">
                <a:latin typeface="Helvetica" panose="020B0604020202020204" pitchFamily="34" charset="0"/>
              </a:rPr>
              <a:t>&lt;startup&gt;</a:t>
            </a:r>
          </a:p>
          <a:p>
            <a:pPr algn="ctr">
              <a:spcBef>
                <a:spcPct val="0"/>
              </a:spcBef>
              <a:buFontTx/>
              <a:buNone/>
            </a:pPr>
            <a:r>
              <a:rPr lang="en-US" altLang="en-US" sz="1800" b="1">
                <a:latin typeface="Helvetica" panose="020B0604020202020204" pitchFamily="34" charset="0"/>
              </a:rPr>
              <a:t>inst</a:t>
            </a:r>
            <a:r>
              <a:rPr lang="en-US" altLang="en-US" sz="1800" b="1" baseline="-25000">
                <a:latin typeface="Helvetica" panose="020B0604020202020204" pitchFamily="34" charset="0"/>
              </a:rPr>
              <a:t>1</a:t>
            </a:r>
            <a:endParaRPr lang="en-US" altLang="en-US" sz="1800" b="1">
              <a:latin typeface="Helvetica" panose="020B0604020202020204" pitchFamily="34" charset="0"/>
            </a:endParaRPr>
          </a:p>
          <a:p>
            <a:pPr algn="ctr">
              <a:spcBef>
                <a:spcPct val="0"/>
              </a:spcBef>
              <a:buFontTx/>
              <a:buNone/>
            </a:pPr>
            <a:r>
              <a:rPr lang="en-US" altLang="en-US" sz="1800" b="1">
                <a:latin typeface="Helvetica" panose="020B0604020202020204" pitchFamily="34" charset="0"/>
              </a:rPr>
              <a:t>inst</a:t>
            </a:r>
            <a:r>
              <a:rPr lang="en-US" altLang="en-US" sz="1800" b="1" baseline="-25000">
                <a:latin typeface="Helvetica" panose="020B0604020202020204" pitchFamily="34" charset="0"/>
              </a:rPr>
              <a:t>2</a:t>
            </a:r>
            <a:endParaRPr lang="en-US" altLang="en-US" sz="1800" b="1">
              <a:latin typeface="Helvetica" panose="020B0604020202020204" pitchFamily="34" charset="0"/>
            </a:endParaRPr>
          </a:p>
          <a:p>
            <a:pPr algn="ctr">
              <a:spcBef>
                <a:spcPct val="0"/>
              </a:spcBef>
              <a:buFontTx/>
              <a:buNone/>
            </a:pPr>
            <a:r>
              <a:rPr lang="en-US" altLang="en-US" sz="1800" b="1">
                <a:latin typeface="Helvetica" panose="020B0604020202020204" pitchFamily="34" charset="0"/>
              </a:rPr>
              <a:t>inst</a:t>
            </a:r>
            <a:r>
              <a:rPr lang="en-US" altLang="en-US" sz="1800" b="1" baseline="-25000">
                <a:latin typeface="Helvetica" panose="020B0604020202020204" pitchFamily="34" charset="0"/>
              </a:rPr>
              <a:t>3</a:t>
            </a:r>
            <a:endParaRPr lang="en-US" altLang="en-US" sz="1800" b="1">
              <a:latin typeface="Helvetica" panose="020B0604020202020204" pitchFamily="34" charset="0"/>
            </a:endParaRPr>
          </a:p>
          <a:p>
            <a:pPr algn="ctr">
              <a:spcBef>
                <a:spcPct val="0"/>
              </a:spcBef>
              <a:buFontTx/>
              <a:buNone/>
            </a:pPr>
            <a:r>
              <a:rPr lang="en-US" altLang="en-US" sz="1800" b="1">
                <a:latin typeface="Helvetica" panose="020B0604020202020204" pitchFamily="34" charset="0"/>
              </a:rPr>
              <a:t>…</a:t>
            </a:r>
          </a:p>
          <a:p>
            <a:pPr algn="ctr">
              <a:spcBef>
                <a:spcPct val="0"/>
              </a:spcBef>
              <a:buFontTx/>
              <a:buNone/>
            </a:pPr>
            <a:r>
              <a:rPr lang="en-US" altLang="en-US" sz="1800" b="1">
                <a:latin typeface="Helvetica" panose="020B0604020202020204" pitchFamily="34" charset="0"/>
              </a:rPr>
              <a:t>inst</a:t>
            </a:r>
            <a:r>
              <a:rPr lang="en-US" altLang="en-US" sz="1800" b="1" baseline="-25000">
                <a:latin typeface="Helvetica" panose="020B0604020202020204" pitchFamily="34" charset="0"/>
              </a:rPr>
              <a:t>n</a:t>
            </a:r>
            <a:endParaRPr lang="en-US" altLang="en-US" sz="1800" b="1">
              <a:latin typeface="Helvetica" panose="020B0604020202020204" pitchFamily="34" charset="0"/>
            </a:endParaRPr>
          </a:p>
          <a:p>
            <a:pPr algn="ctr">
              <a:spcBef>
                <a:spcPct val="0"/>
              </a:spcBef>
              <a:buFontTx/>
              <a:buNone/>
            </a:pPr>
            <a:r>
              <a:rPr lang="en-US" altLang="en-US" sz="1800" b="1">
                <a:latin typeface="Helvetica" panose="020B0604020202020204" pitchFamily="34" charset="0"/>
              </a:rPr>
              <a:t>&lt;shutdown&gt;</a:t>
            </a:r>
          </a:p>
        </p:txBody>
      </p:sp>
      <p:sp>
        <p:nvSpPr>
          <p:cNvPr id="33796" name="Rectangle 4"/>
          <p:cNvSpPr>
            <a:spLocks noGrp="1" noChangeArrowheads="1"/>
          </p:cNvSpPr>
          <p:nvPr>
            <p:ph type="body" idx="1"/>
          </p:nvPr>
        </p:nvSpPr>
        <p:spPr>
          <a:xfrm>
            <a:off x="524656" y="1646079"/>
            <a:ext cx="8294687" cy="1741487"/>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2500" lnSpcReduction="20000"/>
          </a:bodyPr>
          <a:lstStyle/>
          <a:p>
            <a:pPr eaLnBrk="1" hangingPunct="1"/>
            <a:r>
              <a:rPr lang="en-US" altLang="en-US" dirty="0" smtClean="0"/>
              <a:t>Computers do only one thing</a:t>
            </a:r>
          </a:p>
          <a:p>
            <a:pPr lvl="1" eaLnBrk="1" hangingPunct="1"/>
            <a:r>
              <a:rPr lang="en-US" altLang="en-US" dirty="0" smtClean="0"/>
              <a:t>From startup to shutdown, a CPU simply reads and executes (interprets) a sequence of instructions, one at a time</a:t>
            </a:r>
          </a:p>
          <a:p>
            <a:pPr lvl="1" eaLnBrk="1" hangingPunct="1"/>
            <a:r>
              <a:rPr lang="en-US" altLang="en-US" dirty="0" smtClean="0"/>
              <a:t>This sequence is the system’s physical </a:t>
            </a:r>
            <a:r>
              <a:rPr lang="en-US" altLang="en-US" i="1" dirty="0" smtClean="0"/>
              <a:t>control flow</a:t>
            </a:r>
            <a:r>
              <a:rPr lang="en-US" altLang="en-US" dirty="0" smtClean="0"/>
              <a:t> (or </a:t>
            </a:r>
            <a:r>
              <a:rPr lang="en-US" altLang="en-US" i="1" dirty="0" smtClean="0"/>
              <a:t>flow of control</a:t>
            </a:r>
            <a:r>
              <a:rPr lang="en-US" altLang="en-US" dirty="0" smtClean="0"/>
              <a:t>)</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p:txBody>
      </p:sp>
      <p:sp>
        <p:nvSpPr>
          <p:cNvPr id="33797" name="Text Box 5"/>
          <p:cNvSpPr txBox="1">
            <a:spLocks noChangeArrowheads="1"/>
          </p:cNvSpPr>
          <p:nvPr/>
        </p:nvSpPr>
        <p:spPr bwMode="auto">
          <a:xfrm>
            <a:off x="3190875" y="3244850"/>
            <a:ext cx="2470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Helvetica" panose="020B0604020202020204" pitchFamily="34" charset="0"/>
              </a:rPr>
              <a:t>Physical control flow</a:t>
            </a:r>
          </a:p>
        </p:txBody>
      </p:sp>
      <p:sp>
        <p:nvSpPr>
          <p:cNvPr id="33798" name="Line 6"/>
          <p:cNvSpPr>
            <a:spLocks noChangeShapeType="1"/>
          </p:cNvSpPr>
          <p:nvPr/>
        </p:nvSpPr>
        <p:spPr bwMode="auto">
          <a:xfrm>
            <a:off x="3005138" y="3454400"/>
            <a:ext cx="0" cy="1828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Text Box 7"/>
          <p:cNvSpPr txBox="1">
            <a:spLocks noChangeArrowheads="1"/>
          </p:cNvSpPr>
          <p:nvPr/>
        </p:nvSpPr>
        <p:spPr bwMode="auto">
          <a:xfrm>
            <a:off x="2286000" y="3962400"/>
            <a:ext cx="7175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Helvetica" panose="020B0604020202020204" pitchFamily="34" charset="0"/>
              </a:rPr>
              <a:t>Time</a:t>
            </a:r>
          </a:p>
        </p:txBody>
      </p:sp>
      <p:sp>
        <p:nvSpPr>
          <p:cNvPr id="3" name="Footer Placeholder 2"/>
          <p:cNvSpPr>
            <a:spLocks noGrp="1"/>
          </p:cNvSpPr>
          <p:nvPr>
            <p:ph type="ftr" sz="quarter" idx="10"/>
          </p:nvPr>
        </p:nvSpPr>
        <p:spPr/>
        <p:txBody>
          <a:bodyPr/>
          <a:lstStyle/>
          <a:p>
            <a:pPr>
              <a:defRPr/>
            </a:pPr>
            <a:r>
              <a:rPr lang="en-US" smtClean="0"/>
              <a:t>CSCE-313 Spring 2017</a:t>
            </a:r>
            <a:endParaRPr lang="en-US" dirty="0"/>
          </a:p>
        </p:txBody>
      </p:sp>
      <p:sp>
        <p:nvSpPr>
          <p:cNvPr id="3380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A6EF1011-F38E-400C-984D-6A4E3684AC13}" type="slidenum">
              <a:rPr lang="en-US" altLang="en-US" sz="1200" smtClean="0">
                <a:solidFill>
                  <a:srgbClr val="898989"/>
                </a:solidFill>
              </a:rPr>
              <a:pPr>
                <a:spcBef>
                  <a:spcPct val="0"/>
                </a:spcBef>
                <a:buFontTx/>
                <a:buNone/>
              </a:pPr>
              <a:t>14</a:t>
            </a:fld>
            <a:endParaRPr lang="en-US" altLang="en-US" sz="1200" smtClean="0">
              <a:solidFill>
                <a:srgbClr val="898989"/>
              </a:solidFill>
            </a:endParaRPr>
          </a:p>
        </p:txBody>
      </p:sp>
    </p:spTree>
    <p:extLst>
      <p:ext uri="{BB962C8B-B14F-4D97-AF65-F5344CB8AC3E}">
        <p14:creationId xmlns:p14="http://schemas.microsoft.com/office/powerpoint/2010/main" val="3767292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17161" y="486734"/>
            <a:ext cx="6299200" cy="573088"/>
          </a:xfrm>
        </p:spPr>
        <p:txBody>
          <a:bodyPr>
            <a:normAutofit fontScale="90000"/>
          </a:bodyPr>
          <a:lstStyle/>
          <a:p>
            <a:pPr eaLnBrk="1" hangingPunct="1"/>
            <a:r>
              <a:rPr lang="en-US" altLang="en-US" dirty="0" smtClean="0"/>
              <a:t>What alters </a:t>
            </a:r>
            <a:r>
              <a:rPr lang="en-US" altLang="en-US" dirty="0" smtClean="0"/>
              <a:t>the Control </a:t>
            </a:r>
            <a:r>
              <a:rPr lang="en-US" altLang="en-US" dirty="0" smtClean="0"/>
              <a:t>Flow?</a:t>
            </a:r>
            <a:endParaRPr lang="en-US" altLang="en-US" dirty="0" smtClean="0"/>
          </a:p>
        </p:txBody>
      </p:sp>
      <p:sp>
        <p:nvSpPr>
          <p:cNvPr id="34819" name="Rectangle 3"/>
          <p:cNvSpPr>
            <a:spLocks noGrp="1" noChangeArrowheads="1"/>
          </p:cNvSpPr>
          <p:nvPr>
            <p:ph type="body" idx="1"/>
          </p:nvPr>
        </p:nvSpPr>
        <p:spPr>
          <a:xfrm>
            <a:off x="533400" y="1485468"/>
            <a:ext cx="8472487" cy="5454650"/>
          </a:xfrm>
        </p:spPr>
        <p:txBody>
          <a:bodyPr>
            <a:normAutofit lnSpcReduction="10000"/>
          </a:bodyPr>
          <a:lstStyle/>
          <a:p>
            <a:pPr eaLnBrk="1" hangingPunct="1"/>
            <a:r>
              <a:rPr lang="en-US" altLang="en-US" u="sng" dirty="0" smtClean="0"/>
              <a:t>Program-assisted mechanisms </a:t>
            </a:r>
            <a:r>
              <a:rPr lang="en-US" altLang="en-US" dirty="0" smtClean="0"/>
              <a:t>for changing control flow:</a:t>
            </a:r>
          </a:p>
          <a:p>
            <a:pPr lvl="1" eaLnBrk="1" hangingPunct="1"/>
            <a:r>
              <a:rPr lang="en-US" altLang="en-US" dirty="0" smtClean="0"/>
              <a:t>Jumps and branches—react to changes in program state</a:t>
            </a:r>
          </a:p>
          <a:p>
            <a:pPr lvl="1" eaLnBrk="1" hangingPunct="1"/>
            <a:r>
              <a:rPr lang="en-US" altLang="en-US" dirty="0" smtClean="0"/>
              <a:t>Call and return using stack discipline—react to program state</a:t>
            </a:r>
          </a:p>
          <a:p>
            <a:pPr eaLnBrk="1" hangingPunct="1"/>
            <a:r>
              <a:rPr lang="en-US" altLang="en-US" dirty="0" smtClean="0"/>
              <a:t>Insufficient  for a useful system</a:t>
            </a:r>
          </a:p>
          <a:p>
            <a:pPr lvl="1" eaLnBrk="1" hangingPunct="1"/>
            <a:r>
              <a:rPr lang="en-US" altLang="en-US" dirty="0" smtClean="0"/>
              <a:t>Difficult for the CPU to react to other changes in system state </a:t>
            </a:r>
          </a:p>
          <a:p>
            <a:pPr lvl="2" eaLnBrk="1" hangingPunct="1"/>
            <a:r>
              <a:rPr lang="en-US" altLang="en-US" dirty="0" smtClean="0"/>
              <a:t>Data arrives from a disk or a network adapter</a:t>
            </a:r>
          </a:p>
          <a:p>
            <a:pPr lvl="2" eaLnBrk="1" hangingPunct="1"/>
            <a:r>
              <a:rPr lang="en-US" altLang="en-US" dirty="0" smtClean="0"/>
              <a:t>Instruction divides by zero</a:t>
            </a:r>
          </a:p>
          <a:p>
            <a:pPr lvl="2" eaLnBrk="1" hangingPunct="1"/>
            <a:r>
              <a:rPr lang="en-US" altLang="en-US" dirty="0" smtClean="0"/>
              <a:t>User hits control-C at the keyboard</a:t>
            </a:r>
          </a:p>
          <a:p>
            <a:pPr eaLnBrk="1" hangingPunct="1"/>
            <a:r>
              <a:rPr lang="en-US" altLang="en-US" b="1" dirty="0" smtClean="0">
                <a:solidFill>
                  <a:srgbClr val="C00000"/>
                </a:solidFill>
              </a:rPr>
              <a:t>System needs mechanisms for “exception control flow”</a:t>
            </a:r>
          </a:p>
        </p:txBody>
      </p:sp>
      <p:sp>
        <p:nvSpPr>
          <p:cNvPr id="3" name="Footer Placeholder 2"/>
          <p:cNvSpPr>
            <a:spLocks noGrp="1"/>
          </p:cNvSpPr>
          <p:nvPr>
            <p:ph type="ftr" sz="quarter" idx="10"/>
          </p:nvPr>
        </p:nvSpPr>
        <p:spPr/>
        <p:txBody>
          <a:bodyPr/>
          <a:lstStyle/>
          <a:p>
            <a:pPr>
              <a:defRPr/>
            </a:pPr>
            <a:r>
              <a:rPr lang="en-US" smtClean="0"/>
              <a:t>CSCE-313 Spring 2017</a:t>
            </a:r>
            <a:endParaRPr lang="en-US" dirty="0"/>
          </a:p>
        </p:txBody>
      </p:sp>
      <p:sp>
        <p:nvSpPr>
          <p:cNvPr id="3482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10B29541-9135-43AD-94D4-052DBFEE7823}" type="slidenum">
              <a:rPr lang="en-US" altLang="en-US" sz="1200" smtClean="0">
                <a:solidFill>
                  <a:srgbClr val="898989"/>
                </a:solidFill>
              </a:rPr>
              <a:pPr>
                <a:spcBef>
                  <a:spcPct val="0"/>
                </a:spcBef>
                <a:buFontTx/>
                <a:buNone/>
              </a:pPr>
              <a:t>15</a:t>
            </a:fld>
            <a:endParaRPr lang="en-US" altLang="en-US" sz="1200" dirty="0" smtClean="0">
              <a:solidFill>
                <a:srgbClr val="898989"/>
              </a:solidFill>
            </a:endParaRPr>
          </a:p>
        </p:txBody>
      </p:sp>
    </p:spTree>
    <p:extLst>
      <p:ext uri="{BB962C8B-B14F-4D97-AF65-F5344CB8AC3E}">
        <p14:creationId xmlns:p14="http://schemas.microsoft.com/office/powerpoint/2010/main" val="5313204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81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228600" y="1568450"/>
            <a:ext cx="8686800" cy="1098550"/>
          </a:xfrm>
          <a:extLst>
            <a:ext uri="{91240B29-F687-4F45-9708-019B960494DF}">
              <a14:hiddenLine xmlns:a14="http://schemas.microsoft.com/office/drawing/2010/main" w="12700">
                <a:solidFill>
                  <a:schemeClr val="tx1"/>
                </a:solidFill>
                <a:miter lim="800000"/>
                <a:headEnd/>
                <a:tailEnd/>
              </a14:hiddenLine>
            </a:ext>
          </a:extLst>
        </p:spPr>
        <p:txBody>
          <a:bodyPr>
            <a:normAutofit fontScale="92500"/>
          </a:bodyPr>
          <a:lstStyle/>
          <a:p>
            <a:pPr eaLnBrk="1" hangingPunct="1"/>
            <a:r>
              <a:rPr lang="en-US" altLang="en-US" smtClean="0"/>
              <a:t>An </a:t>
            </a:r>
            <a:r>
              <a:rPr lang="en-US" altLang="en-US" i="1" smtClean="0"/>
              <a:t>exception</a:t>
            </a:r>
            <a:r>
              <a:rPr lang="en-US" altLang="en-US" smtClean="0"/>
              <a:t> is a transfer of control to the OS in response to some </a:t>
            </a:r>
            <a:r>
              <a:rPr lang="en-US" altLang="en-US" i="1" smtClean="0"/>
              <a:t>event</a:t>
            </a:r>
            <a:r>
              <a:rPr lang="en-US" altLang="en-US" smtClean="0"/>
              <a:t>  (i.e., change in processor state)</a:t>
            </a:r>
          </a:p>
        </p:txBody>
      </p:sp>
      <p:sp>
        <p:nvSpPr>
          <p:cNvPr id="35843" name="Rectangle 4"/>
          <p:cNvSpPr>
            <a:spLocks noChangeArrowheads="1"/>
          </p:cNvSpPr>
          <p:nvPr/>
        </p:nvSpPr>
        <p:spPr bwMode="auto">
          <a:xfrm>
            <a:off x="2279650" y="2586038"/>
            <a:ext cx="16430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Arial" panose="020B0604020202020204" pitchFamily="34" charset="0"/>
              </a:rPr>
              <a:t>User Process</a:t>
            </a:r>
          </a:p>
        </p:txBody>
      </p:sp>
      <p:sp>
        <p:nvSpPr>
          <p:cNvPr id="35844" name="Rectangle 5"/>
          <p:cNvSpPr>
            <a:spLocks noChangeArrowheads="1"/>
          </p:cNvSpPr>
          <p:nvPr/>
        </p:nvSpPr>
        <p:spPr bwMode="auto">
          <a:xfrm>
            <a:off x="5584825" y="2586038"/>
            <a:ext cx="5111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latin typeface="Arial" panose="020B0604020202020204" pitchFamily="34" charset="0"/>
              </a:rPr>
              <a:t>OS</a:t>
            </a:r>
          </a:p>
        </p:txBody>
      </p:sp>
      <p:sp>
        <p:nvSpPr>
          <p:cNvPr id="35845" name="Line 6"/>
          <p:cNvSpPr>
            <a:spLocks noChangeShapeType="1"/>
          </p:cNvSpPr>
          <p:nvPr/>
        </p:nvSpPr>
        <p:spPr bwMode="auto">
          <a:xfrm>
            <a:off x="3094038" y="3108325"/>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Line 7"/>
          <p:cNvSpPr>
            <a:spLocks noChangeShapeType="1"/>
          </p:cNvSpPr>
          <p:nvPr/>
        </p:nvSpPr>
        <p:spPr bwMode="auto">
          <a:xfrm>
            <a:off x="3100388" y="3713163"/>
            <a:ext cx="28067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Line 8"/>
          <p:cNvSpPr>
            <a:spLocks noChangeShapeType="1"/>
          </p:cNvSpPr>
          <p:nvPr/>
        </p:nvSpPr>
        <p:spPr bwMode="auto">
          <a:xfrm>
            <a:off x="5913438" y="3719513"/>
            <a:ext cx="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Line 9"/>
          <p:cNvSpPr>
            <a:spLocks noChangeShapeType="1"/>
          </p:cNvSpPr>
          <p:nvPr/>
        </p:nvSpPr>
        <p:spPr bwMode="auto">
          <a:xfrm flipH="1" flipV="1">
            <a:off x="3087688" y="3783013"/>
            <a:ext cx="28321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 name="Line 10"/>
          <p:cNvSpPr>
            <a:spLocks noChangeShapeType="1"/>
          </p:cNvSpPr>
          <p:nvPr/>
        </p:nvSpPr>
        <p:spPr bwMode="auto">
          <a:xfrm>
            <a:off x="3094038" y="3870325"/>
            <a:ext cx="0" cy="15128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1"/>
          <p:cNvSpPr>
            <a:spLocks noChangeArrowheads="1"/>
          </p:cNvSpPr>
          <p:nvPr/>
        </p:nvSpPr>
        <p:spPr bwMode="auto">
          <a:xfrm>
            <a:off x="3994150" y="3386138"/>
            <a:ext cx="11588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a:t>
            </a:r>
          </a:p>
        </p:txBody>
      </p:sp>
      <p:sp>
        <p:nvSpPr>
          <p:cNvPr id="35851" name="Rectangle 12"/>
          <p:cNvSpPr>
            <a:spLocks noChangeArrowheads="1"/>
          </p:cNvSpPr>
          <p:nvPr/>
        </p:nvSpPr>
        <p:spPr bwMode="auto">
          <a:xfrm>
            <a:off x="6051550" y="3659188"/>
            <a:ext cx="2527300" cy="9128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 processing</a:t>
            </a:r>
          </a:p>
          <a:p>
            <a:pPr>
              <a:spcBef>
                <a:spcPct val="0"/>
              </a:spcBef>
              <a:buFontTx/>
              <a:buNone/>
            </a:pPr>
            <a:r>
              <a:rPr lang="en-US" altLang="en-US" sz="1800">
                <a:latin typeface="Arial" panose="020B0604020202020204" pitchFamily="34" charset="0"/>
              </a:rPr>
              <a:t>by </a:t>
            </a:r>
            <a:r>
              <a:rPr lang="en-US" altLang="en-US" sz="1800" i="1">
                <a:latin typeface="Arial" panose="020B0604020202020204" pitchFamily="34" charset="0"/>
              </a:rPr>
              <a:t>exception handler</a:t>
            </a:r>
          </a:p>
          <a:p>
            <a:pPr>
              <a:spcBef>
                <a:spcPct val="0"/>
              </a:spcBef>
              <a:buFontTx/>
              <a:buNone/>
            </a:pPr>
            <a:endParaRPr lang="en-US" altLang="en-US" sz="1800" i="1">
              <a:latin typeface="Arial" panose="020B0604020202020204" pitchFamily="34" charset="0"/>
            </a:endParaRPr>
          </a:p>
        </p:txBody>
      </p:sp>
      <p:sp>
        <p:nvSpPr>
          <p:cNvPr id="35852" name="Rectangle 13"/>
          <p:cNvSpPr>
            <a:spLocks noChangeArrowheads="1"/>
          </p:cNvSpPr>
          <p:nvPr/>
        </p:nvSpPr>
        <p:spPr bwMode="auto">
          <a:xfrm>
            <a:off x="3933825" y="4376738"/>
            <a:ext cx="1795463"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 </a:t>
            </a:r>
          </a:p>
          <a:p>
            <a:pPr>
              <a:spcBef>
                <a:spcPct val="0"/>
              </a:spcBef>
              <a:buFontTx/>
              <a:buNone/>
            </a:pPr>
            <a:r>
              <a:rPr lang="en-US" altLang="en-US" sz="1800" i="1">
                <a:latin typeface="Arial" panose="020B0604020202020204" pitchFamily="34" charset="0"/>
              </a:rPr>
              <a:t>return </a:t>
            </a:r>
            <a:r>
              <a:rPr lang="en-US" altLang="en-US" sz="1800">
                <a:latin typeface="Arial" panose="020B0604020202020204" pitchFamily="34" charset="0"/>
              </a:rPr>
              <a:t>(optional)</a:t>
            </a:r>
          </a:p>
        </p:txBody>
      </p:sp>
      <p:sp>
        <p:nvSpPr>
          <p:cNvPr id="35853" name="Rectangle 14"/>
          <p:cNvSpPr>
            <a:spLocks noChangeArrowheads="1"/>
          </p:cNvSpPr>
          <p:nvPr/>
        </p:nvSpPr>
        <p:spPr bwMode="auto">
          <a:xfrm>
            <a:off x="533400" y="3446463"/>
            <a:ext cx="8048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event </a:t>
            </a:r>
          </a:p>
        </p:txBody>
      </p:sp>
      <p:sp>
        <p:nvSpPr>
          <p:cNvPr id="35854" name="Text Box 15"/>
          <p:cNvSpPr txBox="1">
            <a:spLocks noChangeArrowheads="1"/>
          </p:cNvSpPr>
          <p:nvPr/>
        </p:nvSpPr>
        <p:spPr bwMode="auto">
          <a:xfrm>
            <a:off x="2133600" y="3429000"/>
            <a:ext cx="8842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Helvetica" panose="020B0604020202020204" pitchFamily="34" charset="0"/>
              </a:rPr>
              <a:t>current</a:t>
            </a:r>
          </a:p>
        </p:txBody>
      </p:sp>
      <p:sp>
        <p:nvSpPr>
          <p:cNvPr id="35855" name="Text Box 16"/>
          <p:cNvSpPr txBox="1">
            <a:spLocks noChangeArrowheads="1"/>
          </p:cNvSpPr>
          <p:nvPr/>
        </p:nvSpPr>
        <p:spPr bwMode="auto">
          <a:xfrm>
            <a:off x="2446338" y="3657600"/>
            <a:ext cx="6016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Helvetica" panose="020B0604020202020204" pitchFamily="34" charset="0"/>
              </a:rPr>
              <a:t>next</a:t>
            </a:r>
          </a:p>
        </p:txBody>
      </p:sp>
      <p:sp>
        <p:nvSpPr>
          <p:cNvPr id="35856" name="Line 17"/>
          <p:cNvSpPr>
            <a:spLocks noChangeShapeType="1"/>
          </p:cNvSpPr>
          <p:nvPr/>
        </p:nvSpPr>
        <p:spPr bwMode="auto">
          <a:xfrm>
            <a:off x="1447800" y="3657600"/>
            <a:ext cx="685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7" name="Title 1"/>
          <p:cNvSpPr>
            <a:spLocks noGrp="1"/>
          </p:cNvSpPr>
          <p:nvPr>
            <p:ph type="title"/>
          </p:nvPr>
        </p:nvSpPr>
        <p:spPr/>
        <p:txBody>
          <a:bodyPr/>
          <a:lstStyle/>
          <a:p>
            <a:pPr eaLnBrk="1" hangingPunct="1"/>
            <a:r>
              <a:rPr lang="en-US" altLang="en-US" dirty="0" smtClean="0"/>
              <a:t>Exception Control Flow</a:t>
            </a:r>
          </a:p>
        </p:txBody>
      </p:sp>
      <p:sp>
        <p:nvSpPr>
          <p:cNvPr id="3" name="Footer Placeholder 2"/>
          <p:cNvSpPr>
            <a:spLocks noGrp="1"/>
          </p:cNvSpPr>
          <p:nvPr>
            <p:ph type="ftr" sz="quarter" idx="10"/>
          </p:nvPr>
        </p:nvSpPr>
        <p:spPr/>
        <p:txBody>
          <a:bodyPr/>
          <a:lstStyle/>
          <a:p>
            <a:pPr>
              <a:defRPr/>
            </a:pPr>
            <a:r>
              <a:rPr lang="en-US" smtClean="0"/>
              <a:t>CSCE-313 Spring 2017</a:t>
            </a:r>
            <a:endParaRPr lang="en-US" dirty="0"/>
          </a:p>
        </p:txBody>
      </p:sp>
      <p:sp>
        <p:nvSpPr>
          <p:cNvPr id="3586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94E94D3E-F2CF-4A12-BA5A-82538E53C919}" type="slidenum">
              <a:rPr lang="en-US" altLang="en-US" sz="1200" smtClean="0">
                <a:solidFill>
                  <a:srgbClr val="898989"/>
                </a:solidFill>
              </a:rPr>
              <a:pPr>
                <a:spcBef>
                  <a:spcPct val="0"/>
                </a:spcBef>
                <a:buFontTx/>
                <a:buNone/>
              </a:pPr>
              <a:t>16</a:t>
            </a:fld>
            <a:endParaRPr lang="en-US" altLang="en-US" sz="1200" smtClean="0">
              <a:solidFill>
                <a:srgbClr val="898989"/>
              </a:solidFill>
            </a:endParaRPr>
          </a:p>
        </p:txBody>
      </p:sp>
    </p:spTree>
    <p:extLst>
      <p:ext uri="{BB962C8B-B14F-4D97-AF65-F5344CB8AC3E}">
        <p14:creationId xmlns:p14="http://schemas.microsoft.com/office/powerpoint/2010/main" val="21508852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Exceptions</a:t>
            </a:r>
            <a:endParaRPr lang="en-US" dirty="0"/>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
        <p:nvSpPr>
          <p:cNvPr id="5" name="Content Placeholder 4"/>
          <p:cNvSpPr>
            <a:spLocks noGrp="1"/>
          </p:cNvSpPr>
          <p:nvPr>
            <p:ph sz="quarter" idx="1"/>
          </p:nvPr>
        </p:nvSpPr>
        <p:spPr/>
        <p:txBody>
          <a:bodyPr/>
          <a:lstStyle/>
          <a:p>
            <a:r>
              <a:rPr lang="en-US" dirty="0" smtClean="0"/>
              <a:t>Synchronous (i.e. aligned to an event or time)</a:t>
            </a:r>
          </a:p>
          <a:p>
            <a:r>
              <a:rPr lang="en-US" dirty="0" smtClean="0"/>
              <a:t>Asynchronous (can happen without notice)</a:t>
            </a:r>
            <a:endParaRPr lang="en-US" dirty="0"/>
          </a:p>
        </p:txBody>
      </p:sp>
    </p:spTree>
    <p:extLst>
      <p:ext uri="{BB962C8B-B14F-4D97-AF65-F5344CB8AC3E}">
        <p14:creationId xmlns:p14="http://schemas.microsoft.com/office/powerpoint/2010/main" val="4282271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304800"/>
            <a:ext cx="8001000" cy="609600"/>
          </a:xfrm>
        </p:spPr>
        <p:txBody>
          <a:bodyPr>
            <a:normAutofit fontScale="90000"/>
          </a:bodyPr>
          <a:lstStyle/>
          <a:p>
            <a:pPr eaLnBrk="1" hangingPunct="1"/>
            <a:r>
              <a:rPr lang="en-US" altLang="en-US" b="1" dirty="0" smtClean="0"/>
              <a:t>Asynchronous</a:t>
            </a:r>
            <a:r>
              <a:rPr lang="en-US" altLang="en-US" dirty="0" smtClean="0"/>
              <a:t> Exceptions (Interrupts)</a:t>
            </a:r>
          </a:p>
        </p:txBody>
      </p:sp>
      <p:sp>
        <p:nvSpPr>
          <p:cNvPr id="37891" name="Rectangle 3"/>
          <p:cNvSpPr>
            <a:spLocks noGrp="1" noChangeArrowheads="1"/>
          </p:cNvSpPr>
          <p:nvPr>
            <p:ph type="body" idx="1"/>
          </p:nvPr>
        </p:nvSpPr>
        <p:spPr/>
        <p:txBody>
          <a:bodyPr>
            <a:normAutofit lnSpcReduction="10000"/>
          </a:bodyPr>
          <a:lstStyle/>
          <a:p>
            <a:pPr eaLnBrk="1" hangingPunct="1"/>
            <a:r>
              <a:rPr lang="en-US" altLang="en-US" dirty="0" smtClean="0"/>
              <a:t>Caused by events external to processor</a:t>
            </a:r>
          </a:p>
          <a:p>
            <a:pPr lvl="1" eaLnBrk="1" hangingPunct="1"/>
            <a:r>
              <a:rPr lang="en-US" altLang="en-US" dirty="0" smtClean="0"/>
              <a:t>Indicated by setting the processor’s interrupt pin(s)</a:t>
            </a:r>
          </a:p>
          <a:p>
            <a:pPr lvl="1" eaLnBrk="1" hangingPunct="1"/>
            <a:r>
              <a:rPr lang="en-US" altLang="en-US" dirty="0" smtClean="0"/>
              <a:t>Handler returns to “next” instruction.</a:t>
            </a:r>
          </a:p>
          <a:p>
            <a:pPr eaLnBrk="1" hangingPunct="1"/>
            <a:r>
              <a:rPr lang="en-US" altLang="en-US" b="1" dirty="0" smtClean="0"/>
              <a:t>Examples:</a:t>
            </a:r>
          </a:p>
          <a:p>
            <a:pPr lvl="1" eaLnBrk="1" hangingPunct="1"/>
            <a:r>
              <a:rPr lang="en-US" altLang="en-US" dirty="0" smtClean="0"/>
              <a:t>I/O interrupts</a:t>
            </a:r>
          </a:p>
          <a:p>
            <a:pPr lvl="2" eaLnBrk="1" hangingPunct="1"/>
            <a:r>
              <a:rPr lang="en-US" altLang="en-US" dirty="0" smtClean="0"/>
              <a:t>Key pressed on the keyboard</a:t>
            </a:r>
          </a:p>
          <a:p>
            <a:pPr lvl="2" eaLnBrk="1" hangingPunct="1"/>
            <a:r>
              <a:rPr lang="en-US" altLang="en-US" dirty="0" smtClean="0"/>
              <a:t>Arrival of packet from network</a:t>
            </a:r>
          </a:p>
          <a:p>
            <a:pPr lvl="1" eaLnBrk="1" hangingPunct="1"/>
            <a:r>
              <a:rPr lang="en-US" altLang="en-US" dirty="0" smtClean="0"/>
              <a:t>Hard-reset interrupt</a:t>
            </a:r>
          </a:p>
          <a:p>
            <a:pPr lvl="2" eaLnBrk="1" hangingPunct="1"/>
            <a:r>
              <a:rPr lang="en-US" altLang="en-US" dirty="0" smtClean="0"/>
              <a:t>Hitting reset button</a:t>
            </a:r>
          </a:p>
          <a:p>
            <a:pPr lvl="1" eaLnBrk="1" hangingPunct="1"/>
            <a:r>
              <a:rPr lang="en-US" altLang="en-US" dirty="0" smtClean="0"/>
              <a:t>Soft-reset interrupt</a:t>
            </a:r>
          </a:p>
          <a:p>
            <a:pPr lvl="2" eaLnBrk="1" hangingPunct="1"/>
            <a:r>
              <a:rPr lang="en-US" altLang="en-US" dirty="0" smtClean="0"/>
              <a:t>Hitting control-alt-delete to initiate restart on a PC</a:t>
            </a:r>
          </a:p>
        </p:txBody>
      </p:sp>
      <p:sp>
        <p:nvSpPr>
          <p:cNvPr id="3" name="Footer Placeholder 2"/>
          <p:cNvSpPr>
            <a:spLocks noGrp="1"/>
          </p:cNvSpPr>
          <p:nvPr>
            <p:ph type="ftr" sz="quarter" idx="10"/>
          </p:nvPr>
        </p:nvSpPr>
        <p:spPr/>
        <p:txBody>
          <a:bodyPr/>
          <a:lstStyle/>
          <a:p>
            <a:pPr>
              <a:defRPr/>
            </a:pPr>
            <a:r>
              <a:rPr lang="en-US" smtClean="0"/>
              <a:t>CSCE-313 Spring 2017</a:t>
            </a:r>
            <a:endParaRPr lang="en-US" dirty="0"/>
          </a:p>
        </p:txBody>
      </p:sp>
      <p:sp>
        <p:nvSpPr>
          <p:cNvPr id="3789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AD14A6B3-3B2D-4204-ADC0-6E5FD48546DF}" type="slidenum">
              <a:rPr lang="en-US" altLang="en-US" sz="1200" smtClean="0">
                <a:solidFill>
                  <a:srgbClr val="898989"/>
                </a:solidFill>
              </a:rPr>
              <a:pPr>
                <a:spcBef>
                  <a:spcPct val="0"/>
                </a:spcBef>
                <a:buFontTx/>
                <a:buNone/>
              </a:pPr>
              <a:t>18</a:t>
            </a:fld>
            <a:endParaRPr lang="en-US" altLang="en-US" sz="1200" smtClean="0">
              <a:solidFill>
                <a:srgbClr val="898989"/>
              </a:solidFill>
            </a:endParaRPr>
          </a:p>
        </p:txBody>
      </p:sp>
    </p:spTree>
    <p:extLst>
      <p:ext uri="{BB962C8B-B14F-4D97-AF65-F5344CB8AC3E}">
        <p14:creationId xmlns:p14="http://schemas.microsoft.com/office/powerpoint/2010/main" val="2940837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9"/>
          <p:cNvSpPr>
            <a:spLocks noGrp="1" noChangeArrowheads="1"/>
          </p:cNvSpPr>
          <p:nvPr>
            <p:ph type="title"/>
          </p:nvPr>
        </p:nvSpPr>
        <p:spPr/>
        <p:txBody>
          <a:bodyPr/>
          <a:lstStyle/>
          <a:p>
            <a:pPr eaLnBrk="1" hangingPunct="1"/>
            <a:r>
              <a:rPr lang="en-US" altLang="en-US" smtClean="0"/>
              <a:t>Interrupt Vectors</a:t>
            </a:r>
          </a:p>
        </p:txBody>
      </p:sp>
      <p:sp>
        <p:nvSpPr>
          <p:cNvPr id="36867" name="Rectangle 30"/>
          <p:cNvSpPr>
            <a:spLocks noGrp="1" noChangeArrowheads="1"/>
          </p:cNvSpPr>
          <p:nvPr>
            <p:ph type="body" idx="1"/>
          </p:nvPr>
        </p:nvSpPr>
        <p:spPr>
          <a:xfrm>
            <a:off x="4648200" y="1981200"/>
            <a:ext cx="4495800" cy="4343400"/>
          </a:xfrm>
        </p:spPr>
        <p:txBody>
          <a:bodyPr>
            <a:normAutofit/>
          </a:bodyPr>
          <a:lstStyle/>
          <a:p>
            <a:pPr lvl="1" eaLnBrk="1" hangingPunct="1"/>
            <a:r>
              <a:rPr lang="en-US" altLang="en-US" dirty="0" smtClean="0"/>
              <a:t>Each type of event has a unique exception number </a:t>
            </a:r>
            <a:r>
              <a:rPr lang="en-US" altLang="en-US" i="1" dirty="0" smtClean="0"/>
              <a:t>k</a:t>
            </a:r>
          </a:p>
          <a:p>
            <a:pPr lvl="1" eaLnBrk="1" hangingPunct="1"/>
            <a:r>
              <a:rPr lang="en-US" altLang="en-US" dirty="0" smtClean="0"/>
              <a:t>Index into jump table (a.k.a., interrupt vector)</a:t>
            </a:r>
          </a:p>
          <a:p>
            <a:pPr lvl="1" eaLnBrk="1" hangingPunct="1"/>
            <a:r>
              <a:rPr lang="en-US" altLang="en-US" dirty="0" smtClean="0"/>
              <a:t>Jump table entry </a:t>
            </a:r>
            <a:r>
              <a:rPr lang="en-US" altLang="en-US" i="1" dirty="0" smtClean="0"/>
              <a:t>k</a:t>
            </a:r>
            <a:r>
              <a:rPr lang="en-US" altLang="en-US" dirty="0" smtClean="0"/>
              <a:t> points to a function (exception handler).</a:t>
            </a:r>
          </a:p>
          <a:p>
            <a:pPr lvl="1" eaLnBrk="1" hangingPunct="1"/>
            <a:r>
              <a:rPr lang="en-US" altLang="en-US" dirty="0" smtClean="0"/>
              <a:t>Handler </a:t>
            </a:r>
            <a:r>
              <a:rPr lang="en-US" altLang="en-US" i="1" dirty="0" smtClean="0"/>
              <a:t>k</a:t>
            </a:r>
            <a:r>
              <a:rPr lang="en-US" altLang="en-US" dirty="0" smtClean="0"/>
              <a:t> is called each time exception </a:t>
            </a:r>
            <a:r>
              <a:rPr lang="en-US" altLang="en-US" i="1" dirty="0" smtClean="0"/>
              <a:t>k</a:t>
            </a:r>
            <a:r>
              <a:rPr lang="en-US" altLang="en-US" dirty="0" smtClean="0"/>
              <a:t> occurs. </a:t>
            </a:r>
          </a:p>
        </p:txBody>
      </p:sp>
      <p:sp>
        <p:nvSpPr>
          <p:cNvPr id="36868" name="Rectangle 4"/>
          <p:cNvSpPr>
            <a:spLocks noChangeArrowheads="1"/>
          </p:cNvSpPr>
          <p:nvPr/>
        </p:nvSpPr>
        <p:spPr bwMode="auto">
          <a:xfrm>
            <a:off x="725488" y="2914650"/>
            <a:ext cx="10160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interrupt</a:t>
            </a:r>
          </a:p>
          <a:p>
            <a:pPr algn="ctr">
              <a:spcBef>
                <a:spcPct val="0"/>
              </a:spcBef>
              <a:buFontTx/>
              <a:buNone/>
            </a:pPr>
            <a:r>
              <a:rPr lang="en-US" altLang="en-US" sz="1600" b="1">
                <a:latin typeface="Arial" panose="020B0604020202020204" pitchFamily="34" charset="0"/>
              </a:rPr>
              <a:t>vector</a:t>
            </a:r>
          </a:p>
        </p:txBody>
      </p:sp>
      <p:sp>
        <p:nvSpPr>
          <p:cNvPr id="36869" name="Rectangle 5"/>
          <p:cNvSpPr>
            <a:spLocks noChangeArrowheads="1"/>
          </p:cNvSpPr>
          <p:nvPr/>
        </p:nvSpPr>
        <p:spPr bwMode="auto">
          <a:xfrm>
            <a:off x="611188" y="35560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0" name="Rectangle 6"/>
          <p:cNvSpPr>
            <a:spLocks noChangeArrowheads="1"/>
          </p:cNvSpPr>
          <p:nvPr/>
        </p:nvSpPr>
        <p:spPr bwMode="auto">
          <a:xfrm>
            <a:off x="611188" y="37846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1" name="Rectangle 7"/>
          <p:cNvSpPr>
            <a:spLocks noChangeArrowheads="1"/>
          </p:cNvSpPr>
          <p:nvPr/>
        </p:nvSpPr>
        <p:spPr bwMode="auto">
          <a:xfrm>
            <a:off x="611188" y="40132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2"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73"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4" name="Text Box 10"/>
          <p:cNvSpPr txBox="1">
            <a:spLocks noChangeArrowheads="1"/>
          </p:cNvSpPr>
          <p:nvPr/>
        </p:nvSpPr>
        <p:spPr bwMode="auto">
          <a:xfrm>
            <a:off x="304800" y="35560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0</a:t>
            </a:r>
          </a:p>
        </p:txBody>
      </p:sp>
      <p:sp>
        <p:nvSpPr>
          <p:cNvPr id="36875" name="Text Box 11"/>
          <p:cNvSpPr txBox="1">
            <a:spLocks noChangeArrowheads="1"/>
          </p:cNvSpPr>
          <p:nvPr/>
        </p:nvSpPr>
        <p:spPr bwMode="auto">
          <a:xfrm>
            <a:off x="306388" y="37592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1</a:t>
            </a:r>
          </a:p>
        </p:txBody>
      </p:sp>
      <p:sp>
        <p:nvSpPr>
          <p:cNvPr id="36876" name="Text Box 12"/>
          <p:cNvSpPr txBox="1">
            <a:spLocks noChangeArrowheads="1"/>
          </p:cNvSpPr>
          <p:nvPr/>
        </p:nvSpPr>
        <p:spPr bwMode="auto">
          <a:xfrm>
            <a:off x="306388" y="4013200"/>
            <a:ext cx="2825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2</a:t>
            </a:r>
          </a:p>
        </p:txBody>
      </p:sp>
      <p:sp>
        <p:nvSpPr>
          <p:cNvPr id="36877" name="Text Box 13"/>
          <p:cNvSpPr txBox="1">
            <a:spLocks noChangeArrowheads="1"/>
          </p:cNvSpPr>
          <p:nvPr/>
        </p:nvSpPr>
        <p:spPr bwMode="auto">
          <a:xfrm>
            <a:off x="1003300" y="402590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400" b="1">
                <a:latin typeface="Arial" panose="020B0604020202020204" pitchFamily="34" charset="0"/>
              </a:rPr>
              <a:t>...</a:t>
            </a:r>
          </a:p>
        </p:txBody>
      </p:sp>
      <p:sp>
        <p:nvSpPr>
          <p:cNvPr id="36878" name="Rectangle 14"/>
          <p:cNvSpPr>
            <a:spLocks noChangeArrowheads="1"/>
          </p:cNvSpPr>
          <p:nvPr/>
        </p:nvSpPr>
        <p:spPr bwMode="auto">
          <a:xfrm>
            <a:off x="611188" y="4495800"/>
            <a:ext cx="1219200" cy="2286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79" name="Text Box 15"/>
          <p:cNvSpPr txBox="1">
            <a:spLocks noChangeArrowheads="1"/>
          </p:cNvSpPr>
          <p:nvPr/>
        </p:nvSpPr>
        <p:spPr bwMode="auto">
          <a:xfrm>
            <a:off x="223838" y="4495800"/>
            <a:ext cx="4508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400" b="1">
                <a:latin typeface="Arial" panose="020B0604020202020204" pitchFamily="34" charset="0"/>
              </a:rPr>
              <a:t>n-1</a:t>
            </a:r>
          </a:p>
        </p:txBody>
      </p:sp>
      <p:sp>
        <p:nvSpPr>
          <p:cNvPr id="36880"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81"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82" name="Rectangle 18"/>
          <p:cNvSpPr>
            <a:spLocks noChangeArrowheads="1"/>
          </p:cNvSpPr>
          <p:nvPr/>
        </p:nvSpPr>
        <p:spPr bwMode="auto">
          <a:xfrm>
            <a:off x="2439988" y="24257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  </a:t>
            </a:r>
          </a:p>
          <a:p>
            <a:pPr algn="ctr">
              <a:spcBef>
                <a:spcPct val="0"/>
              </a:spcBef>
              <a:buFontTx/>
              <a:buNone/>
            </a:pPr>
            <a:r>
              <a:rPr lang="en-US" altLang="en-US" sz="1600" b="1">
                <a:latin typeface="Arial" panose="020B0604020202020204" pitchFamily="34" charset="0"/>
              </a:rPr>
              <a:t>exception handler 0</a:t>
            </a:r>
          </a:p>
        </p:txBody>
      </p:sp>
      <p:sp>
        <p:nvSpPr>
          <p:cNvPr id="36883" name="Rectangle 19"/>
          <p:cNvSpPr>
            <a:spLocks noChangeArrowheads="1"/>
          </p:cNvSpPr>
          <p:nvPr/>
        </p:nvSpPr>
        <p:spPr bwMode="auto">
          <a:xfrm>
            <a:off x="2439988" y="31115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 </a:t>
            </a:r>
          </a:p>
          <a:p>
            <a:pPr algn="ctr">
              <a:spcBef>
                <a:spcPct val="0"/>
              </a:spcBef>
              <a:buFontTx/>
              <a:buNone/>
            </a:pPr>
            <a:r>
              <a:rPr lang="en-US" altLang="en-US" sz="1600" b="1">
                <a:latin typeface="Arial" panose="020B0604020202020204" pitchFamily="34" charset="0"/>
              </a:rPr>
              <a:t>exception handler 1</a:t>
            </a:r>
          </a:p>
        </p:txBody>
      </p:sp>
      <p:sp>
        <p:nvSpPr>
          <p:cNvPr id="36884"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85"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86" name="Rectangle 22"/>
          <p:cNvSpPr>
            <a:spLocks noChangeArrowheads="1"/>
          </p:cNvSpPr>
          <p:nvPr/>
        </p:nvSpPr>
        <p:spPr bwMode="auto">
          <a:xfrm>
            <a:off x="2439988" y="37973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a:t>
            </a:r>
          </a:p>
          <a:p>
            <a:pPr algn="ctr">
              <a:spcBef>
                <a:spcPct val="0"/>
              </a:spcBef>
              <a:buFontTx/>
              <a:buNone/>
            </a:pPr>
            <a:r>
              <a:rPr lang="en-US" altLang="en-US" sz="1600" b="1">
                <a:latin typeface="Arial" panose="020B0604020202020204" pitchFamily="34" charset="0"/>
              </a:rPr>
              <a:t>exception handler 2</a:t>
            </a:r>
          </a:p>
        </p:txBody>
      </p:sp>
      <p:sp>
        <p:nvSpPr>
          <p:cNvPr id="36887" name="Rectangle 23"/>
          <p:cNvSpPr>
            <a:spLocks noChangeArrowheads="1"/>
          </p:cNvSpPr>
          <p:nvPr/>
        </p:nvSpPr>
        <p:spPr bwMode="auto">
          <a:xfrm>
            <a:off x="2439988" y="5105400"/>
            <a:ext cx="2589212" cy="533400"/>
          </a:xfrm>
          <a:prstGeom prst="rect">
            <a:avLst/>
          </a:pr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b="1">
                <a:latin typeface="Arial" panose="020B0604020202020204" pitchFamily="34" charset="0"/>
              </a:rPr>
              <a:t>code for </a:t>
            </a:r>
          </a:p>
          <a:p>
            <a:pPr algn="ctr">
              <a:spcBef>
                <a:spcPct val="0"/>
              </a:spcBef>
              <a:buFontTx/>
              <a:buNone/>
            </a:pPr>
            <a:r>
              <a:rPr lang="en-US" altLang="en-US" sz="1600" b="1">
                <a:latin typeface="Arial" panose="020B0604020202020204" pitchFamily="34" charset="0"/>
              </a:rPr>
              <a:t>exception handler n-1</a:t>
            </a:r>
          </a:p>
        </p:txBody>
      </p:sp>
      <p:sp>
        <p:nvSpPr>
          <p:cNvPr id="36888" name="Text Box 24"/>
          <p:cNvSpPr txBox="1">
            <a:spLocks noChangeArrowheads="1"/>
          </p:cNvSpPr>
          <p:nvPr/>
        </p:nvSpPr>
        <p:spPr bwMode="auto">
          <a:xfrm>
            <a:off x="3579813" y="440690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400" b="1">
                <a:latin typeface="Arial" panose="020B0604020202020204" pitchFamily="34" charset="0"/>
              </a:rPr>
              <a:t>...</a:t>
            </a:r>
          </a:p>
        </p:txBody>
      </p:sp>
      <p:sp>
        <p:nvSpPr>
          <p:cNvPr id="36889"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b="1">
              <a:latin typeface="Helvetica" panose="020B0604020202020204" pitchFamily="34" charset="0"/>
            </a:endParaRPr>
          </a:p>
        </p:txBody>
      </p:sp>
      <p:sp>
        <p:nvSpPr>
          <p:cNvPr id="36890"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91" name="Text Box 27"/>
          <p:cNvSpPr txBox="1">
            <a:spLocks noChangeArrowheads="1"/>
          </p:cNvSpPr>
          <p:nvPr/>
        </p:nvSpPr>
        <p:spPr bwMode="auto">
          <a:xfrm>
            <a:off x="441325" y="1584325"/>
            <a:ext cx="1211263"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Helvetica" panose="020B0604020202020204" pitchFamily="34" charset="0"/>
              </a:rPr>
              <a:t>Exception </a:t>
            </a:r>
          </a:p>
          <a:p>
            <a:pPr>
              <a:spcBef>
                <a:spcPct val="0"/>
              </a:spcBef>
              <a:buFontTx/>
              <a:buNone/>
            </a:pPr>
            <a:r>
              <a:rPr lang="en-US" altLang="en-US" sz="1600" b="1">
                <a:latin typeface="Helvetica" panose="020B0604020202020204" pitchFamily="34" charset="0"/>
              </a:rPr>
              <a:t>numbers</a:t>
            </a:r>
          </a:p>
        </p:txBody>
      </p:sp>
      <p:sp>
        <p:nvSpPr>
          <p:cNvPr id="36892" name="Line 28"/>
          <p:cNvSpPr>
            <a:spLocks noChangeShapeType="1"/>
          </p:cNvSpPr>
          <p:nvPr/>
        </p:nvSpPr>
        <p:spPr bwMode="auto">
          <a:xfrm flipH="1">
            <a:off x="457200" y="2286000"/>
            <a:ext cx="381000" cy="1219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Footer Placeholder 2"/>
          <p:cNvSpPr>
            <a:spLocks noGrp="1"/>
          </p:cNvSpPr>
          <p:nvPr>
            <p:ph type="ftr" sz="quarter" idx="10"/>
          </p:nvPr>
        </p:nvSpPr>
        <p:spPr/>
        <p:txBody>
          <a:bodyPr/>
          <a:lstStyle/>
          <a:p>
            <a:pPr>
              <a:defRPr/>
            </a:pPr>
            <a:r>
              <a:rPr lang="en-US" smtClean="0"/>
              <a:t>CSCE-313 Spring 2017</a:t>
            </a:r>
            <a:endParaRPr lang="en-US" dirty="0"/>
          </a:p>
        </p:txBody>
      </p:sp>
      <p:sp>
        <p:nvSpPr>
          <p:cNvPr id="3689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20EA9415-4F67-46B6-B876-25EE1A317B79}" type="slidenum">
              <a:rPr lang="en-US" altLang="en-US" sz="1200" smtClean="0">
                <a:solidFill>
                  <a:srgbClr val="898989"/>
                </a:solidFill>
              </a:rPr>
              <a:pPr>
                <a:spcBef>
                  <a:spcPct val="0"/>
                </a:spcBef>
                <a:buFontTx/>
                <a:buNone/>
              </a:pPr>
              <a:t>19</a:t>
            </a:fld>
            <a:endParaRPr lang="en-US" altLang="en-US" sz="1200" smtClean="0">
              <a:solidFill>
                <a:srgbClr val="898989"/>
              </a:solidFill>
            </a:endParaRPr>
          </a:p>
        </p:txBody>
      </p:sp>
    </p:spTree>
    <p:extLst>
      <p:ext uri="{BB962C8B-B14F-4D97-AF65-F5344CB8AC3E}">
        <p14:creationId xmlns:p14="http://schemas.microsoft.com/office/powerpoint/2010/main" val="204778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for this week</a:t>
            </a:r>
            <a:endParaRPr lang="en-US" dirty="0"/>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5" name="Content Placeholder 4"/>
          <p:cNvSpPr>
            <a:spLocks noGrp="1"/>
          </p:cNvSpPr>
          <p:nvPr>
            <p:ph sz="quarter" idx="1"/>
          </p:nvPr>
        </p:nvSpPr>
        <p:spPr>
          <a:xfrm>
            <a:off x="612648" y="1600200"/>
            <a:ext cx="8378952" cy="4724400"/>
          </a:xfrm>
        </p:spPr>
        <p:txBody>
          <a:bodyPr>
            <a:normAutofit/>
          </a:bodyPr>
          <a:lstStyle/>
          <a:p>
            <a:r>
              <a:rPr lang="en-US" sz="3200" dirty="0" smtClean="0"/>
              <a:t>OS </a:t>
            </a:r>
            <a:r>
              <a:rPr lang="en-US" sz="3200" b="1" dirty="0" smtClean="0"/>
              <a:t>roles</a:t>
            </a:r>
            <a:r>
              <a:rPr lang="en-US" sz="3200" dirty="0" smtClean="0"/>
              <a:t> and its key </a:t>
            </a:r>
            <a:r>
              <a:rPr lang="en-US" sz="3200" b="1" dirty="0" smtClean="0"/>
              <a:t>challenges</a:t>
            </a:r>
            <a:r>
              <a:rPr lang="en-US" sz="3200" dirty="0" smtClean="0"/>
              <a:t> (Text: Chap. 1)</a:t>
            </a:r>
          </a:p>
          <a:p>
            <a:r>
              <a:rPr lang="en-US" sz="3200" b="1" dirty="0" smtClean="0"/>
              <a:t>Control Flow </a:t>
            </a:r>
            <a:r>
              <a:rPr lang="en-US" sz="3200" dirty="0" smtClean="0"/>
              <a:t>in a modern computer system (Text: Chap. 2) </a:t>
            </a:r>
          </a:p>
          <a:p>
            <a:pPr lvl="1"/>
            <a:r>
              <a:rPr lang="en-US" sz="2900" dirty="0" smtClean="0"/>
              <a:t>Normal flow of commands and data versus anything that happens “out of the ordinary” .. how do we handle that?</a:t>
            </a:r>
          </a:p>
          <a:p>
            <a:r>
              <a:rPr lang="en-US" sz="3200" b="1" dirty="0" smtClean="0"/>
              <a:t>Architectural Interface </a:t>
            </a:r>
            <a:r>
              <a:rPr lang="en-US" sz="3200" dirty="0" smtClean="0"/>
              <a:t>to the OS (Text: Chap. 2)</a:t>
            </a:r>
          </a:p>
          <a:p>
            <a:pPr lvl="1"/>
            <a:r>
              <a:rPr lang="en-US" sz="3200" dirty="0"/>
              <a:t>features we design in HW to facilitate the OS to meet some key challenges</a:t>
            </a:r>
            <a:endParaRPr lang="en-US" sz="2900" dirty="0"/>
          </a:p>
        </p:txBody>
      </p:sp>
    </p:spTree>
    <p:extLst>
      <p:ext uri="{BB962C8B-B14F-4D97-AF65-F5344CB8AC3E}">
        <p14:creationId xmlns:p14="http://schemas.microsoft.com/office/powerpoint/2010/main" val="372226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328453"/>
            <a:ext cx="8991600" cy="573088"/>
          </a:xfrm>
        </p:spPr>
        <p:txBody>
          <a:bodyPr>
            <a:normAutofit fontScale="90000"/>
          </a:bodyPr>
          <a:lstStyle/>
          <a:p>
            <a:pPr eaLnBrk="1" hangingPunct="1"/>
            <a:r>
              <a:rPr lang="en-US" altLang="en-US" dirty="0" smtClean="0"/>
              <a:t>Synchronous Exceptions (Traps, Faults, Aborts)</a:t>
            </a:r>
          </a:p>
        </p:txBody>
      </p:sp>
      <p:sp>
        <p:nvSpPr>
          <p:cNvPr id="38915" name="Rectangle 3"/>
          <p:cNvSpPr>
            <a:spLocks noGrp="1" noChangeArrowheads="1"/>
          </p:cNvSpPr>
          <p:nvPr>
            <p:ph type="body" idx="1"/>
          </p:nvPr>
        </p:nvSpPr>
        <p:spPr>
          <a:xfrm>
            <a:off x="457200" y="1676400"/>
            <a:ext cx="8836152" cy="4724400"/>
          </a:xfrm>
        </p:spPr>
        <p:txBody>
          <a:bodyPr>
            <a:normAutofit/>
          </a:bodyPr>
          <a:lstStyle/>
          <a:p>
            <a:pPr eaLnBrk="1" hangingPunct="1"/>
            <a:r>
              <a:rPr lang="en-US" altLang="en-US" sz="3200" dirty="0" smtClean="0"/>
              <a:t>Caused by events that occur as result of executing an instruction:</a:t>
            </a:r>
          </a:p>
          <a:p>
            <a:pPr lvl="1" eaLnBrk="1" hangingPunct="1"/>
            <a:r>
              <a:rPr lang="en-US" altLang="en-US" sz="2800" b="1" dirty="0" smtClean="0"/>
              <a:t>Traps</a:t>
            </a:r>
          </a:p>
          <a:p>
            <a:pPr lvl="2" eaLnBrk="1" hangingPunct="1"/>
            <a:r>
              <a:rPr lang="en-US" altLang="en-US" sz="2400" dirty="0" smtClean="0"/>
              <a:t>Intentional</a:t>
            </a:r>
          </a:p>
          <a:p>
            <a:pPr lvl="2" eaLnBrk="1" hangingPunct="1"/>
            <a:r>
              <a:rPr lang="en-US" altLang="en-US" sz="2400" dirty="0" smtClean="0"/>
              <a:t>Examples: system calls, breakpoint traps, special instructions</a:t>
            </a:r>
          </a:p>
          <a:p>
            <a:pPr lvl="2" eaLnBrk="1" hangingPunct="1"/>
            <a:r>
              <a:rPr lang="en-US" altLang="en-US" sz="2400" dirty="0" smtClean="0"/>
              <a:t>Returns control to “next” instruction</a:t>
            </a:r>
          </a:p>
          <a:p>
            <a:pPr lvl="1" eaLnBrk="1" hangingPunct="1"/>
            <a:r>
              <a:rPr lang="en-US" altLang="en-US" sz="2800" b="1" dirty="0" smtClean="0"/>
              <a:t>Faults</a:t>
            </a:r>
          </a:p>
          <a:p>
            <a:pPr lvl="2" eaLnBrk="1" hangingPunct="1"/>
            <a:r>
              <a:rPr lang="en-US" altLang="en-US" sz="2400" dirty="0" smtClean="0"/>
              <a:t>Unintentional but possibly recoverable </a:t>
            </a:r>
          </a:p>
          <a:p>
            <a:pPr lvl="2" eaLnBrk="1" hangingPunct="1"/>
            <a:r>
              <a:rPr lang="en-US" altLang="en-US" sz="2400" dirty="0" smtClean="0"/>
              <a:t>Examples: Page Faults</a:t>
            </a:r>
          </a:p>
          <a:p>
            <a:pPr lvl="2" eaLnBrk="1" hangingPunct="1"/>
            <a:r>
              <a:rPr lang="en-US" altLang="en-US" sz="2400" dirty="0" smtClean="0"/>
              <a:t>Either re-executes faulting (“current”) instruction or aborts</a:t>
            </a:r>
          </a:p>
        </p:txBody>
      </p:sp>
      <p:sp>
        <p:nvSpPr>
          <p:cNvPr id="3" name="Footer Placeholder 2"/>
          <p:cNvSpPr>
            <a:spLocks noGrp="1"/>
          </p:cNvSpPr>
          <p:nvPr>
            <p:ph type="ftr" sz="quarter" idx="10"/>
          </p:nvPr>
        </p:nvSpPr>
        <p:spPr/>
        <p:txBody>
          <a:bodyPr/>
          <a:lstStyle/>
          <a:p>
            <a:pPr>
              <a:defRPr/>
            </a:pPr>
            <a:r>
              <a:rPr lang="en-US" smtClean="0"/>
              <a:t>CSCE-313 Spring 2017</a:t>
            </a:r>
            <a:endParaRPr lang="en-US" dirty="0"/>
          </a:p>
        </p:txBody>
      </p:sp>
      <p:sp>
        <p:nvSpPr>
          <p:cNvPr id="3891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7C7602B5-41F6-42CD-AA75-0AE141E2A9AF}" type="slidenum">
              <a:rPr lang="en-US" altLang="en-US" sz="1200" smtClean="0">
                <a:solidFill>
                  <a:srgbClr val="898989"/>
                </a:solidFill>
              </a:rPr>
              <a:pPr>
                <a:spcBef>
                  <a:spcPct val="0"/>
                </a:spcBef>
                <a:buFontTx/>
                <a:buNone/>
              </a:pPr>
              <a:t>20</a:t>
            </a:fld>
            <a:endParaRPr lang="en-US" altLang="en-US" sz="1200" smtClean="0">
              <a:solidFill>
                <a:srgbClr val="898989"/>
              </a:solidFill>
            </a:endParaRPr>
          </a:p>
        </p:txBody>
      </p:sp>
    </p:spTree>
    <p:extLst>
      <p:ext uri="{BB962C8B-B14F-4D97-AF65-F5344CB8AC3E}">
        <p14:creationId xmlns:p14="http://schemas.microsoft.com/office/powerpoint/2010/main" val="619058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 calcmode="lin" valueType="num">
                                      <p:cBhvr additive="base">
                                        <p:cTn id="7"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anim calcmode="lin" valueType="num">
                                      <p:cBhvr additive="base">
                                        <p:cTn id="11"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anim calcmode="lin" valueType="num">
                                      <p:cBhvr additive="base">
                                        <p:cTn id="15"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91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anim calcmode="lin" valueType="num">
                                      <p:cBhvr additive="base">
                                        <p:cTn id="19"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915">
                                            <p:txEl>
                                              <p:pRg st="5" end="5"/>
                                            </p:txEl>
                                          </p:spTgt>
                                        </p:tgtEl>
                                        <p:attrNameLst>
                                          <p:attrName>style.visibility</p:attrName>
                                        </p:attrNameLst>
                                      </p:cBhvr>
                                      <p:to>
                                        <p:strVal val="visible"/>
                                      </p:to>
                                    </p:set>
                                    <p:anim calcmode="lin" valueType="num">
                                      <p:cBhvr additive="base">
                                        <p:cTn id="25"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8915">
                                            <p:txEl>
                                              <p:pRg st="6" end="6"/>
                                            </p:txEl>
                                          </p:spTgt>
                                        </p:tgtEl>
                                        <p:attrNameLst>
                                          <p:attrName>style.visibility</p:attrName>
                                        </p:attrNameLst>
                                      </p:cBhvr>
                                      <p:to>
                                        <p:strVal val="visible"/>
                                      </p:to>
                                    </p:set>
                                    <p:anim calcmode="lin" valueType="num">
                                      <p:cBhvr additive="base">
                                        <p:cTn id="29" dur="5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891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8915">
                                            <p:txEl>
                                              <p:pRg st="7" end="7"/>
                                            </p:txEl>
                                          </p:spTgt>
                                        </p:tgtEl>
                                        <p:attrNameLst>
                                          <p:attrName>style.visibility</p:attrName>
                                        </p:attrNameLst>
                                      </p:cBhvr>
                                      <p:to>
                                        <p:strVal val="visible"/>
                                      </p:to>
                                    </p:set>
                                    <p:anim calcmode="lin" valueType="num">
                                      <p:cBhvr additive="base">
                                        <p:cTn id="33" dur="500" fill="hold"/>
                                        <p:tgtEl>
                                          <p:spTgt spid="3891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8915">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8915">
                                            <p:txEl>
                                              <p:pRg st="8" end="8"/>
                                            </p:txEl>
                                          </p:spTgt>
                                        </p:tgtEl>
                                        <p:attrNameLst>
                                          <p:attrName>style.visibility</p:attrName>
                                        </p:attrNameLst>
                                      </p:cBhvr>
                                      <p:to>
                                        <p:strVal val="visible"/>
                                      </p:to>
                                    </p:set>
                                    <p:anim calcmode="lin" valueType="num">
                                      <p:cBhvr additive="base">
                                        <p:cTn id="37" dur="500" fill="hold"/>
                                        <p:tgtEl>
                                          <p:spTgt spid="3891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9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328453"/>
            <a:ext cx="8991600" cy="573088"/>
          </a:xfrm>
        </p:spPr>
        <p:txBody>
          <a:bodyPr>
            <a:normAutofit fontScale="90000"/>
          </a:bodyPr>
          <a:lstStyle/>
          <a:p>
            <a:pPr eaLnBrk="1" hangingPunct="1"/>
            <a:r>
              <a:rPr lang="en-US" altLang="en-US" dirty="0" smtClean="0"/>
              <a:t>Synchronous Exceptions (Traps, Faults, Aborts)</a:t>
            </a:r>
          </a:p>
        </p:txBody>
      </p:sp>
      <p:sp>
        <p:nvSpPr>
          <p:cNvPr id="38915" name="Rectangle 3"/>
          <p:cNvSpPr>
            <a:spLocks noGrp="1" noChangeArrowheads="1"/>
          </p:cNvSpPr>
          <p:nvPr>
            <p:ph type="body" idx="1"/>
          </p:nvPr>
        </p:nvSpPr>
        <p:spPr>
          <a:xfrm>
            <a:off x="341576" y="1768475"/>
            <a:ext cx="8836152" cy="4724400"/>
          </a:xfrm>
        </p:spPr>
        <p:txBody>
          <a:bodyPr>
            <a:normAutofit/>
          </a:bodyPr>
          <a:lstStyle/>
          <a:p>
            <a:pPr eaLnBrk="1" hangingPunct="1"/>
            <a:r>
              <a:rPr lang="en-US" altLang="en-US" sz="3600" dirty="0" smtClean="0">
                <a:solidFill>
                  <a:schemeClr val="bg1">
                    <a:lumMod val="65000"/>
                  </a:schemeClr>
                </a:solidFill>
              </a:rPr>
              <a:t>Caused by events that occur as result of executing an instruction:</a:t>
            </a:r>
          </a:p>
          <a:p>
            <a:pPr lvl="1" eaLnBrk="1" hangingPunct="1"/>
            <a:r>
              <a:rPr lang="en-US" altLang="en-US" sz="3200" b="1" dirty="0" smtClean="0"/>
              <a:t>Aborts</a:t>
            </a:r>
          </a:p>
          <a:p>
            <a:pPr lvl="2" eaLnBrk="1" hangingPunct="1"/>
            <a:r>
              <a:rPr lang="en-US" altLang="en-US" sz="2800" dirty="0" smtClean="0"/>
              <a:t>Unintentional and unrecoverable</a:t>
            </a:r>
          </a:p>
          <a:p>
            <a:pPr lvl="2" eaLnBrk="1" hangingPunct="1"/>
            <a:r>
              <a:rPr lang="en-US" altLang="en-US" sz="2800" dirty="0" smtClean="0"/>
              <a:t>Examples: parity error, machine check</a:t>
            </a:r>
          </a:p>
          <a:p>
            <a:pPr lvl="2" eaLnBrk="1" hangingPunct="1"/>
            <a:r>
              <a:rPr lang="en-US" altLang="en-US" sz="2800" dirty="0" smtClean="0"/>
              <a:t>Aborts current program or entire OS</a:t>
            </a:r>
          </a:p>
        </p:txBody>
      </p:sp>
      <p:sp>
        <p:nvSpPr>
          <p:cNvPr id="3" name="Footer Placeholder 2"/>
          <p:cNvSpPr>
            <a:spLocks noGrp="1"/>
          </p:cNvSpPr>
          <p:nvPr>
            <p:ph type="ftr" sz="quarter" idx="10"/>
          </p:nvPr>
        </p:nvSpPr>
        <p:spPr/>
        <p:txBody>
          <a:bodyPr/>
          <a:lstStyle/>
          <a:p>
            <a:pPr>
              <a:defRPr/>
            </a:pPr>
            <a:r>
              <a:rPr lang="en-US" smtClean="0"/>
              <a:t>CSCE-313 Spring 2017</a:t>
            </a:r>
            <a:endParaRPr lang="en-US" dirty="0"/>
          </a:p>
        </p:txBody>
      </p:sp>
      <p:sp>
        <p:nvSpPr>
          <p:cNvPr id="3891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7C7602B5-41F6-42CD-AA75-0AE141E2A9AF}" type="slidenum">
              <a:rPr lang="en-US" altLang="en-US" sz="1200" smtClean="0">
                <a:solidFill>
                  <a:srgbClr val="898989"/>
                </a:solidFill>
              </a:rPr>
              <a:pPr>
                <a:spcBef>
                  <a:spcPct val="0"/>
                </a:spcBef>
                <a:buFontTx/>
                <a:buNone/>
              </a:pPr>
              <a:t>21</a:t>
            </a:fld>
            <a:endParaRPr lang="en-US" altLang="en-US" sz="1200" smtClean="0">
              <a:solidFill>
                <a:srgbClr val="898989"/>
              </a:solidFill>
            </a:endParaRPr>
          </a:p>
        </p:txBody>
      </p:sp>
    </p:spTree>
    <p:extLst>
      <p:ext uri="{BB962C8B-B14F-4D97-AF65-F5344CB8AC3E}">
        <p14:creationId xmlns:p14="http://schemas.microsoft.com/office/powerpoint/2010/main" val="472118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8436" y="415576"/>
            <a:ext cx="4575175" cy="60325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eaLnBrk="1" hangingPunct="1"/>
            <a:r>
              <a:rPr lang="en-US" altLang="en-US" dirty="0" smtClean="0"/>
              <a:t>Trap Example</a:t>
            </a:r>
          </a:p>
        </p:txBody>
      </p:sp>
      <p:sp>
        <p:nvSpPr>
          <p:cNvPr id="39947" name="Rectangle 11"/>
          <p:cNvSpPr>
            <a:spLocks noChangeArrowheads="1"/>
          </p:cNvSpPr>
          <p:nvPr/>
        </p:nvSpPr>
        <p:spPr bwMode="auto">
          <a:xfrm>
            <a:off x="4403546" y="5805357"/>
            <a:ext cx="2527300"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Open file</a:t>
            </a:r>
          </a:p>
          <a:p>
            <a:pPr>
              <a:spcBef>
                <a:spcPct val="0"/>
              </a:spcBef>
              <a:buFontTx/>
              <a:buNone/>
            </a:pPr>
            <a:endParaRPr lang="en-US" altLang="en-US" sz="1800" i="1" dirty="0">
              <a:latin typeface="Arial" panose="020B0604020202020204" pitchFamily="34" charset="0"/>
            </a:endParaRPr>
          </a:p>
        </p:txBody>
      </p:sp>
      <p:grpSp>
        <p:nvGrpSpPr>
          <p:cNvPr id="4" name="Group 3"/>
          <p:cNvGrpSpPr/>
          <p:nvPr/>
        </p:nvGrpSpPr>
        <p:grpSpPr>
          <a:xfrm>
            <a:off x="1447800" y="4800600"/>
            <a:ext cx="3920333" cy="1800146"/>
            <a:chOff x="2050256" y="4829254"/>
            <a:chExt cx="3920333" cy="1800146"/>
          </a:xfrm>
        </p:grpSpPr>
        <p:sp>
          <p:nvSpPr>
            <p:cNvPr id="39939" name="Rectangle 3"/>
            <p:cNvSpPr>
              <a:spLocks noChangeArrowheads="1"/>
            </p:cNvSpPr>
            <p:nvPr/>
          </p:nvSpPr>
          <p:spPr bwMode="auto">
            <a:xfrm>
              <a:off x="2050256" y="4829254"/>
              <a:ext cx="1643063"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dirty="0">
                  <a:solidFill>
                    <a:schemeClr val="hlink"/>
                  </a:solidFill>
                  <a:latin typeface="Arial" panose="020B0604020202020204" pitchFamily="34" charset="0"/>
                </a:rPr>
                <a:t>User Process</a:t>
              </a:r>
            </a:p>
          </p:txBody>
        </p:sp>
        <p:sp>
          <p:nvSpPr>
            <p:cNvPr id="39940" name="Rectangle 4"/>
            <p:cNvSpPr>
              <a:spLocks noChangeArrowheads="1"/>
            </p:cNvSpPr>
            <p:nvPr/>
          </p:nvSpPr>
          <p:spPr bwMode="auto">
            <a:xfrm>
              <a:off x="5459414" y="4829254"/>
              <a:ext cx="5111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dirty="0">
                  <a:solidFill>
                    <a:schemeClr val="hlink"/>
                  </a:solidFill>
                  <a:latin typeface="Arial" panose="020B0604020202020204" pitchFamily="34" charset="0"/>
                </a:rPr>
                <a:t>OS</a:t>
              </a:r>
            </a:p>
          </p:txBody>
        </p:sp>
        <p:sp>
          <p:nvSpPr>
            <p:cNvPr id="39941" name="Line 5"/>
            <p:cNvSpPr>
              <a:spLocks noChangeShapeType="1"/>
            </p:cNvSpPr>
            <p:nvPr/>
          </p:nvSpPr>
          <p:spPr bwMode="auto">
            <a:xfrm>
              <a:off x="2871788" y="5141913"/>
              <a:ext cx="0" cy="5984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2" name="Line 6"/>
            <p:cNvSpPr>
              <a:spLocks noChangeShapeType="1"/>
            </p:cNvSpPr>
            <p:nvPr/>
          </p:nvSpPr>
          <p:spPr bwMode="auto">
            <a:xfrm>
              <a:off x="2890838" y="5753100"/>
              <a:ext cx="28067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3" name="Line 7"/>
            <p:cNvSpPr>
              <a:spLocks noChangeShapeType="1"/>
            </p:cNvSpPr>
            <p:nvPr/>
          </p:nvSpPr>
          <p:spPr bwMode="auto">
            <a:xfrm>
              <a:off x="5691188" y="5753100"/>
              <a:ext cx="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Line 8"/>
            <p:cNvSpPr>
              <a:spLocks noChangeShapeType="1"/>
            </p:cNvSpPr>
            <p:nvPr/>
          </p:nvSpPr>
          <p:spPr bwMode="auto">
            <a:xfrm flipH="1" flipV="1">
              <a:off x="2865438" y="5816600"/>
              <a:ext cx="28321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Line 9"/>
            <p:cNvSpPr>
              <a:spLocks noChangeShapeType="1"/>
            </p:cNvSpPr>
            <p:nvPr/>
          </p:nvSpPr>
          <p:spPr bwMode="auto">
            <a:xfrm>
              <a:off x="2871788" y="5903913"/>
              <a:ext cx="0" cy="7254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6" name="Rectangle 10"/>
            <p:cNvSpPr>
              <a:spLocks noChangeArrowheads="1"/>
            </p:cNvSpPr>
            <p:nvPr/>
          </p:nvSpPr>
          <p:spPr bwMode="auto">
            <a:xfrm>
              <a:off x="3771900" y="5419725"/>
              <a:ext cx="11588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exception</a:t>
              </a:r>
            </a:p>
          </p:txBody>
        </p:sp>
        <p:sp>
          <p:nvSpPr>
            <p:cNvPr id="39948" name="Rectangle 12"/>
            <p:cNvSpPr>
              <a:spLocks noChangeArrowheads="1"/>
            </p:cNvSpPr>
            <p:nvPr/>
          </p:nvSpPr>
          <p:spPr bwMode="auto">
            <a:xfrm>
              <a:off x="3511550" y="6143625"/>
              <a:ext cx="7778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return</a:t>
              </a:r>
              <a:endParaRPr lang="en-US" altLang="en-US" sz="1800">
                <a:latin typeface="Arial" panose="020B0604020202020204" pitchFamily="34" charset="0"/>
              </a:endParaRPr>
            </a:p>
          </p:txBody>
        </p:sp>
        <p:sp>
          <p:nvSpPr>
            <p:cNvPr id="39949" name="Text Box 13"/>
            <p:cNvSpPr txBox="1">
              <a:spLocks noChangeArrowheads="1"/>
            </p:cNvSpPr>
            <p:nvPr/>
          </p:nvSpPr>
          <p:spPr bwMode="auto">
            <a:xfrm>
              <a:off x="2239963" y="5457825"/>
              <a:ext cx="73818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Courier New" panose="02070309020205020404" pitchFamily="49" charset="0"/>
                </a:rPr>
                <a:t>int</a:t>
              </a:r>
            </a:p>
          </p:txBody>
        </p:sp>
        <p:sp>
          <p:nvSpPr>
            <p:cNvPr id="39950" name="Text Box 14"/>
            <p:cNvSpPr txBox="1">
              <a:spLocks noChangeArrowheads="1"/>
            </p:cNvSpPr>
            <p:nvPr/>
          </p:nvSpPr>
          <p:spPr bwMode="auto">
            <a:xfrm>
              <a:off x="2239963" y="5691188"/>
              <a:ext cx="7159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Courier New" panose="02070309020205020404" pitchFamily="49" charset="0"/>
                </a:rPr>
                <a:t>pop</a:t>
              </a:r>
            </a:p>
          </p:txBody>
        </p:sp>
      </p:grpSp>
      <p:sp>
        <p:nvSpPr>
          <p:cNvPr id="39951" name="Rectangle 15"/>
          <p:cNvSpPr>
            <a:spLocks noGrp="1" noChangeArrowheads="1"/>
          </p:cNvSpPr>
          <p:nvPr>
            <p:ph type="body" idx="1"/>
          </p:nvPr>
        </p:nvSpPr>
        <p:spPr>
          <a:xfrm>
            <a:off x="458436" y="1494645"/>
            <a:ext cx="8153400" cy="4724400"/>
          </a:xfrm>
        </p:spPr>
        <p:txBody>
          <a:bodyPr>
            <a:noAutofit/>
          </a:bodyPr>
          <a:lstStyle/>
          <a:p>
            <a:pPr eaLnBrk="1" hangingPunct="1"/>
            <a:r>
              <a:rPr lang="en-US" altLang="en-US" sz="3200" b="1" dirty="0" smtClean="0"/>
              <a:t>Opening a File</a:t>
            </a:r>
          </a:p>
          <a:p>
            <a:pPr lvl="1" eaLnBrk="1" hangingPunct="1"/>
            <a:r>
              <a:rPr lang="en-US" altLang="en-US" sz="2800" dirty="0" smtClean="0"/>
              <a:t>User calls </a:t>
            </a:r>
            <a:r>
              <a:rPr lang="en-US" altLang="en-US" sz="2800" dirty="0" smtClean="0">
                <a:latin typeface="Courier New" panose="02070309020205020404" pitchFamily="49" charset="0"/>
              </a:rPr>
              <a:t>open(filename, options)</a:t>
            </a:r>
            <a:endParaRPr lang="en-US" altLang="en-US" sz="2800" dirty="0" smtClean="0"/>
          </a:p>
          <a:p>
            <a:pPr lvl="2" eaLnBrk="1" hangingPunct="1"/>
            <a:r>
              <a:rPr lang="en-US" altLang="en-US" sz="2400" dirty="0" smtClean="0"/>
              <a:t>Function </a:t>
            </a:r>
            <a:r>
              <a:rPr lang="en-US" altLang="en-US" sz="2400" dirty="0" smtClean="0">
                <a:latin typeface="Courier New" panose="02070309020205020404" pitchFamily="49" charset="0"/>
              </a:rPr>
              <a:t>open</a:t>
            </a:r>
            <a:r>
              <a:rPr lang="en-US" altLang="en-US" sz="2400" dirty="0" smtClean="0"/>
              <a:t> executes system-call instruction: </a:t>
            </a:r>
            <a:r>
              <a:rPr lang="en-US" altLang="en-US" sz="2400" dirty="0" err="1" smtClean="0">
                <a:latin typeface="Courier New" panose="02070309020205020404" pitchFamily="49" charset="0"/>
              </a:rPr>
              <a:t>int</a:t>
            </a:r>
            <a:r>
              <a:rPr lang="en-US" altLang="en-US" sz="2400" dirty="0" smtClean="0">
                <a:latin typeface="Courier New" panose="02070309020205020404" pitchFamily="49" charset="0"/>
              </a:rPr>
              <a:t> $0x80</a:t>
            </a:r>
          </a:p>
          <a:p>
            <a:pPr lvl="1" eaLnBrk="1" hangingPunct="1"/>
            <a:r>
              <a:rPr lang="en-US" altLang="en-US" sz="2800" dirty="0" smtClean="0"/>
              <a:t>OS must find or create file, get it ready for reading or writing</a:t>
            </a:r>
          </a:p>
          <a:p>
            <a:pPr lvl="1" eaLnBrk="1" hangingPunct="1"/>
            <a:r>
              <a:rPr lang="en-US" altLang="en-US" sz="2800" dirty="0" smtClean="0"/>
              <a:t>Returns integer file descriptor</a:t>
            </a:r>
          </a:p>
        </p:txBody>
      </p:sp>
      <p:sp>
        <p:nvSpPr>
          <p:cNvPr id="3" name="Footer Placeholder 2"/>
          <p:cNvSpPr>
            <a:spLocks noGrp="1"/>
          </p:cNvSpPr>
          <p:nvPr>
            <p:ph type="ftr" sz="quarter" idx="10"/>
          </p:nvPr>
        </p:nvSpPr>
        <p:spPr/>
        <p:txBody>
          <a:bodyPr/>
          <a:lstStyle/>
          <a:p>
            <a:pPr>
              <a:defRPr/>
            </a:pPr>
            <a:r>
              <a:rPr lang="en-US" smtClean="0"/>
              <a:t>CSCE-313 Spring 2017</a:t>
            </a:r>
            <a:endParaRPr lang="en-US" dirty="0"/>
          </a:p>
        </p:txBody>
      </p:sp>
      <p:sp>
        <p:nvSpPr>
          <p:cNvPr id="3995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801E8E7B-C713-49F4-8A70-13ECB72F0F68}" type="slidenum">
              <a:rPr lang="en-US" altLang="en-US" sz="1200" smtClean="0">
                <a:solidFill>
                  <a:srgbClr val="898989"/>
                </a:solidFill>
              </a:rPr>
              <a:pPr>
                <a:spcBef>
                  <a:spcPct val="0"/>
                </a:spcBef>
                <a:buFontTx/>
                <a:buNone/>
              </a:pPr>
              <a:t>22</a:t>
            </a:fld>
            <a:endParaRPr lang="en-US" altLang="en-US" sz="1200" smtClean="0">
              <a:solidFill>
                <a:srgbClr val="898989"/>
              </a:solidFill>
            </a:endParaRPr>
          </a:p>
        </p:txBody>
      </p:sp>
    </p:spTree>
    <p:extLst>
      <p:ext uri="{BB962C8B-B14F-4D97-AF65-F5344CB8AC3E}">
        <p14:creationId xmlns:p14="http://schemas.microsoft.com/office/powerpoint/2010/main" val="317966068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417332"/>
            <a:ext cx="4754563" cy="582613"/>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eaLnBrk="1" hangingPunct="1"/>
            <a:r>
              <a:rPr lang="en-US" altLang="en-US" dirty="0" smtClean="0"/>
              <a:t>Fault Example #1</a:t>
            </a:r>
          </a:p>
        </p:txBody>
      </p:sp>
      <p:grpSp>
        <p:nvGrpSpPr>
          <p:cNvPr id="40963" name="Group 20"/>
          <p:cNvGrpSpPr>
            <a:grpSpLocks/>
          </p:cNvGrpSpPr>
          <p:nvPr/>
        </p:nvGrpSpPr>
        <p:grpSpPr bwMode="auto">
          <a:xfrm>
            <a:off x="525905" y="4730865"/>
            <a:ext cx="8045450" cy="1909763"/>
            <a:chOff x="384" y="2832"/>
            <a:chExt cx="5068" cy="1203"/>
          </a:xfrm>
        </p:grpSpPr>
        <p:sp>
          <p:nvSpPr>
            <p:cNvPr id="40970" name="Rectangle 4"/>
            <p:cNvSpPr>
              <a:spLocks noChangeArrowheads="1"/>
            </p:cNvSpPr>
            <p:nvPr/>
          </p:nvSpPr>
          <p:spPr bwMode="auto">
            <a:xfrm>
              <a:off x="1484" y="2832"/>
              <a:ext cx="1035"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User Process</a:t>
              </a:r>
            </a:p>
          </p:txBody>
        </p:sp>
        <p:sp>
          <p:nvSpPr>
            <p:cNvPr id="40971" name="Rectangle 5"/>
            <p:cNvSpPr>
              <a:spLocks noChangeArrowheads="1"/>
            </p:cNvSpPr>
            <p:nvPr/>
          </p:nvSpPr>
          <p:spPr bwMode="auto">
            <a:xfrm>
              <a:off x="3566" y="2832"/>
              <a:ext cx="32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OS</a:t>
              </a:r>
            </a:p>
          </p:txBody>
        </p:sp>
        <p:sp>
          <p:nvSpPr>
            <p:cNvPr id="40972" name="Line 6"/>
            <p:cNvSpPr>
              <a:spLocks noChangeShapeType="1"/>
            </p:cNvSpPr>
            <p:nvPr/>
          </p:nvSpPr>
          <p:spPr bwMode="auto">
            <a:xfrm>
              <a:off x="1997" y="3161"/>
              <a:ext cx="0" cy="37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3" name="Line 7"/>
            <p:cNvSpPr>
              <a:spLocks noChangeShapeType="1"/>
            </p:cNvSpPr>
            <p:nvPr/>
          </p:nvSpPr>
          <p:spPr bwMode="auto">
            <a:xfrm>
              <a:off x="2001" y="3542"/>
              <a:ext cx="176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4" name="Line 8"/>
            <p:cNvSpPr>
              <a:spLocks noChangeShapeType="1"/>
            </p:cNvSpPr>
            <p:nvPr/>
          </p:nvSpPr>
          <p:spPr bwMode="auto">
            <a:xfrm>
              <a:off x="3773" y="3546"/>
              <a:ext cx="0" cy="3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Line 9"/>
            <p:cNvSpPr>
              <a:spLocks noChangeShapeType="1"/>
            </p:cNvSpPr>
            <p:nvPr/>
          </p:nvSpPr>
          <p:spPr bwMode="auto">
            <a:xfrm flipH="1" flipV="1">
              <a:off x="2001" y="3538"/>
              <a:ext cx="1776" cy="3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6" name="Line 10"/>
            <p:cNvSpPr>
              <a:spLocks noChangeShapeType="1"/>
            </p:cNvSpPr>
            <p:nvPr/>
          </p:nvSpPr>
          <p:spPr bwMode="auto">
            <a:xfrm>
              <a:off x="1997" y="3641"/>
              <a:ext cx="0" cy="39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7" name="Rectangle 11"/>
            <p:cNvSpPr>
              <a:spLocks noChangeArrowheads="1"/>
            </p:cNvSpPr>
            <p:nvPr/>
          </p:nvSpPr>
          <p:spPr bwMode="auto">
            <a:xfrm>
              <a:off x="2564" y="3336"/>
              <a:ext cx="747"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page fault</a:t>
              </a:r>
            </a:p>
          </p:txBody>
        </p:sp>
        <p:sp>
          <p:nvSpPr>
            <p:cNvPr id="40978" name="Rectangle 12"/>
            <p:cNvSpPr>
              <a:spLocks noChangeArrowheads="1"/>
            </p:cNvSpPr>
            <p:nvPr/>
          </p:nvSpPr>
          <p:spPr bwMode="auto">
            <a:xfrm>
              <a:off x="3860" y="3508"/>
              <a:ext cx="1592" cy="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Create page and load into memory</a:t>
              </a:r>
            </a:p>
          </p:txBody>
        </p:sp>
        <p:sp>
          <p:nvSpPr>
            <p:cNvPr id="40979" name="Rectangle 13"/>
            <p:cNvSpPr>
              <a:spLocks noChangeArrowheads="1"/>
            </p:cNvSpPr>
            <p:nvPr/>
          </p:nvSpPr>
          <p:spPr bwMode="auto">
            <a:xfrm>
              <a:off x="2304" y="3747"/>
              <a:ext cx="490"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return</a:t>
              </a:r>
              <a:endParaRPr lang="en-US" altLang="en-US" sz="1800">
                <a:latin typeface="Arial" panose="020B0604020202020204" pitchFamily="34" charset="0"/>
              </a:endParaRPr>
            </a:p>
          </p:txBody>
        </p:sp>
        <p:sp>
          <p:nvSpPr>
            <p:cNvPr id="40980" name="Rectangle 14"/>
            <p:cNvSpPr>
              <a:spLocks noChangeArrowheads="1"/>
            </p:cNvSpPr>
            <p:nvPr/>
          </p:nvSpPr>
          <p:spPr bwMode="auto">
            <a:xfrm>
              <a:off x="384" y="3374"/>
              <a:ext cx="507"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event </a:t>
              </a:r>
            </a:p>
          </p:txBody>
        </p:sp>
        <p:sp>
          <p:nvSpPr>
            <p:cNvPr id="40982" name="Line 16"/>
            <p:cNvSpPr>
              <a:spLocks noChangeShapeType="1"/>
            </p:cNvSpPr>
            <p:nvPr/>
          </p:nvSpPr>
          <p:spPr bwMode="auto">
            <a:xfrm>
              <a:off x="960" y="3507"/>
              <a:ext cx="43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964" name="Rectangle 17"/>
          <p:cNvSpPr>
            <a:spLocks noGrp="1" noChangeArrowheads="1"/>
          </p:cNvSpPr>
          <p:nvPr>
            <p:ph type="body" idx="1"/>
          </p:nvPr>
        </p:nvSpPr>
        <p:spPr>
          <a:xfrm>
            <a:off x="574597" y="1615893"/>
            <a:ext cx="7274003" cy="3126199"/>
          </a:xfrm>
        </p:spPr>
        <p:txBody>
          <a:bodyPr>
            <a:noAutofit/>
          </a:bodyPr>
          <a:lstStyle/>
          <a:p>
            <a:pPr eaLnBrk="1" hangingPunct="1"/>
            <a:r>
              <a:rPr lang="en-US" altLang="en-US" sz="2800" b="1" dirty="0" smtClean="0"/>
              <a:t>Memory Reference</a:t>
            </a:r>
          </a:p>
          <a:p>
            <a:pPr lvl="1" eaLnBrk="1" hangingPunct="1"/>
            <a:r>
              <a:rPr lang="en-US" altLang="en-US" sz="2400" dirty="0" smtClean="0"/>
              <a:t>User writes to memory location</a:t>
            </a:r>
          </a:p>
          <a:p>
            <a:pPr lvl="1" eaLnBrk="1" hangingPunct="1"/>
            <a:r>
              <a:rPr lang="en-US" altLang="en-US" sz="2400" dirty="0" smtClean="0"/>
              <a:t>That portion (page) of user’s memory is currently on disk</a:t>
            </a:r>
          </a:p>
          <a:p>
            <a:pPr lvl="1" eaLnBrk="1" hangingPunct="1"/>
            <a:r>
              <a:rPr lang="en-US" altLang="en-US" sz="2400" dirty="0" smtClean="0"/>
              <a:t>Page handler must load page into physical memory</a:t>
            </a:r>
          </a:p>
          <a:p>
            <a:pPr lvl="1" eaLnBrk="1" hangingPunct="1"/>
            <a:r>
              <a:rPr lang="en-US" altLang="en-US" sz="2400" dirty="0" smtClean="0"/>
              <a:t>Returns to faulting instruction</a:t>
            </a:r>
          </a:p>
          <a:p>
            <a:pPr lvl="1" eaLnBrk="1" hangingPunct="1"/>
            <a:r>
              <a:rPr lang="en-US" altLang="en-US" sz="2400" dirty="0" smtClean="0"/>
              <a:t>Successful on second try</a:t>
            </a:r>
          </a:p>
        </p:txBody>
      </p:sp>
      <p:sp>
        <p:nvSpPr>
          <p:cNvPr id="40965" name="Text Box 18"/>
          <p:cNvSpPr txBox="1">
            <a:spLocks noChangeArrowheads="1"/>
          </p:cNvSpPr>
          <p:nvPr/>
        </p:nvSpPr>
        <p:spPr bwMode="auto">
          <a:xfrm>
            <a:off x="6970920" y="1143000"/>
            <a:ext cx="2160588" cy="133985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Courier New" panose="02070309020205020404" pitchFamily="49" charset="0"/>
              </a:rPr>
              <a:t>int a[1000];</a:t>
            </a:r>
          </a:p>
          <a:p>
            <a:pPr>
              <a:spcBef>
                <a:spcPct val="0"/>
              </a:spcBef>
              <a:buFontTx/>
              <a:buNone/>
            </a:pPr>
            <a:r>
              <a:rPr lang="en-US" altLang="en-US" sz="1600" b="1">
                <a:latin typeface="Courier New" panose="02070309020205020404" pitchFamily="49" charset="0"/>
              </a:rPr>
              <a:t>main ()</a:t>
            </a:r>
          </a:p>
          <a:p>
            <a:pPr>
              <a:spcBef>
                <a:spcPct val="0"/>
              </a:spcBef>
              <a:buFontTx/>
              <a:buNone/>
            </a:pPr>
            <a:r>
              <a:rPr lang="en-US" altLang="en-US" sz="1600" b="1">
                <a:latin typeface="Courier New" panose="02070309020205020404" pitchFamily="49" charset="0"/>
              </a:rPr>
              <a:t>{</a:t>
            </a:r>
          </a:p>
          <a:p>
            <a:pPr>
              <a:spcBef>
                <a:spcPct val="0"/>
              </a:spcBef>
              <a:buFontTx/>
              <a:buNone/>
            </a:pPr>
            <a:r>
              <a:rPr lang="en-US" altLang="en-US" sz="1600" b="1">
                <a:latin typeface="Courier New" panose="02070309020205020404" pitchFamily="49" charset="0"/>
              </a:rPr>
              <a:t>    a[500] = 13;</a:t>
            </a:r>
          </a:p>
          <a:p>
            <a:pPr>
              <a:spcBef>
                <a:spcPct val="0"/>
              </a:spcBef>
              <a:buFontTx/>
              <a:buNone/>
            </a:pPr>
            <a:r>
              <a:rPr lang="en-US" altLang="en-US" sz="1600" b="1">
                <a:latin typeface="Courier New" panose="02070309020205020404" pitchFamily="49" charset="0"/>
              </a:rPr>
              <a:t>}</a:t>
            </a:r>
          </a:p>
        </p:txBody>
      </p:sp>
      <p:sp>
        <p:nvSpPr>
          <p:cNvPr id="3" name="Footer Placeholder 2"/>
          <p:cNvSpPr>
            <a:spLocks noGrp="1"/>
          </p:cNvSpPr>
          <p:nvPr>
            <p:ph type="ftr" sz="quarter" idx="10"/>
          </p:nvPr>
        </p:nvSpPr>
        <p:spPr/>
        <p:txBody>
          <a:bodyPr/>
          <a:lstStyle/>
          <a:p>
            <a:pPr>
              <a:defRPr/>
            </a:pPr>
            <a:r>
              <a:rPr lang="en-US" smtClean="0"/>
              <a:t>CSCE-313 Spring 2017</a:t>
            </a:r>
            <a:endParaRPr lang="en-US" dirty="0"/>
          </a:p>
        </p:txBody>
      </p:sp>
      <p:sp>
        <p:nvSpPr>
          <p:cNvPr id="4096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E229753E-B948-420D-997C-7A8BA95DBB8F}" type="slidenum">
              <a:rPr lang="en-US" altLang="en-US" sz="1200" smtClean="0">
                <a:solidFill>
                  <a:srgbClr val="898989"/>
                </a:solidFill>
              </a:rPr>
              <a:pPr>
                <a:spcBef>
                  <a:spcPct val="0"/>
                </a:spcBef>
                <a:buFontTx/>
                <a:buNone/>
              </a:pPr>
              <a:t>23</a:t>
            </a:fld>
            <a:endParaRPr lang="en-US" altLang="en-US" sz="1200" smtClean="0">
              <a:solidFill>
                <a:srgbClr val="898989"/>
              </a:solidFill>
            </a:endParaRPr>
          </a:p>
        </p:txBody>
      </p:sp>
    </p:spTree>
    <p:extLst>
      <p:ext uri="{BB962C8B-B14F-4D97-AF65-F5344CB8AC3E}">
        <p14:creationId xmlns:p14="http://schemas.microsoft.com/office/powerpoint/2010/main" val="41159711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5852" y="433389"/>
            <a:ext cx="4754563" cy="582613"/>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eaLnBrk="1" hangingPunct="1"/>
            <a:r>
              <a:rPr lang="en-US" altLang="en-US" dirty="0" smtClean="0"/>
              <a:t>Fault Example #2</a:t>
            </a:r>
          </a:p>
        </p:txBody>
      </p:sp>
      <p:sp>
        <p:nvSpPr>
          <p:cNvPr id="41987" name="Rectangle 3"/>
          <p:cNvSpPr>
            <a:spLocks noChangeArrowheads="1"/>
          </p:cNvSpPr>
          <p:nvPr/>
        </p:nvSpPr>
        <p:spPr bwMode="auto">
          <a:xfrm>
            <a:off x="2203450" y="4513263"/>
            <a:ext cx="16430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User Process</a:t>
            </a:r>
          </a:p>
        </p:txBody>
      </p:sp>
      <p:sp>
        <p:nvSpPr>
          <p:cNvPr id="41988" name="Rectangle 4"/>
          <p:cNvSpPr>
            <a:spLocks noChangeArrowheads="1"/>
          </p:cNvSpPr>
          <p:nvPr/>
        </p:nvSpPr>
        <p:spPr bwMode="auto">
          <a:xfrm>
            <a:off x="5508625" y="4513263"/>
            <a:ext cx="5111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b="1">
                <a:solidFill>
                  <a:schemeClr val="hlink"/>
                </a:solidFill>
                <a:latin typeface="Arial" panose="020B0604020202020204" pitchFamily="34" charset="0"/>
              </a:rPr>
              <a:t>OS</a:t>
            </a:r>
          </a:p>
        </p:txBody>
      </p:sp>
      <p:sp>
        <p:nvSpPr>
          <p:cNvPr id="41989" name="Line 5"/>
          <p:cNvSpPr>
            <a:spLocks noChangeShapeType="1"/>
          </p:cNvSpPr>
          <p:nvPr/>
        </p:nvSpPr>
        <p:spPr bwMode="auto">
          <a:xfrm>
            <a:off x="3017838" y="5035550"/>
            <a:ext cx="0" cy="59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Line 6"/>
          <p:cNvSpPr>
            <a:spLocks noChangeShapeType="1"/>
          </p:cNvSpPr>
          <p:nvPr/>
        </p:nvSpPr>
        <p:spPr bwMode="auto">
          <a:xfrm>
            <a:off x="3024188" y="5640388"/>
            <a:ext cx="22336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Line 7"/>
          <p:cNvSpPr>
            <a:spLocks noChangeShapeType="1"/>
          </p:cNvSpPr>
          <p:nvPr/>
        </p:nvSpPr>
        <p:spPr bwMode="auto">
          <a:xfrm>
            <a:off x="5334000" y="5646738"/>
            <a:ext cx="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2" name="Line 8"/>
          <p:cNvSpPr>
            <a:spLocks noChangeShapeType="1"/>
          </p:cNvSpPr>
          <p:nvPr/>
        </p:nvSpPr>
        <p:spPr bwMode="auto">
          <a:xfrm>
            <a:off x="5410200" y="6265863"/>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3" name="Rectangle 9"/>
          <p:cNvSpPr>
            <a:spLocks noChangeArrowheads="1"/>
          </p:cNvSpPr>
          <p:nvPr/>
        </p:nvSpPr>
        <p:spPr bwMode="auto">
          <a:xfrm>
            <a:off x="3917950" y="5313363"/>
            <a:ext cx="11858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page fault</a:t>
            </a:r>
          </a:p>
        </p:txBody>
      </p:sp>
      <p:sp>
        <p:nvSpPr>
          <p:cNvPr id="41994" name="Rectangle 10"/>
          <p:cNvSpPr>
            <a:spLocks noChangeArrowheads="1"/>
          </p:cNvSpPr>
          <p:nvPr/>
        </p:nvSpPr>
        <p:spPr bwMode="auto">
          <a:xfrm>
            <a:off x="5410200" y="5732463"/>
            <a:ext cx="2527300"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Detect invalid address</a:t>
            </a:r>
          </a:p>
        </p:txBody>
      </p:sp>
      <p:sp>
        <p:nvSpPr>
          <p:cNvPr id="41995" name="Rectangle 11"/>
          <p:cNvSpPr>
            <a:spLocks noChangeArrowheads="1"/>
          </p:cNvSpPr>
          <p:nvPr/>
        </p:nvSpPr>
        <p:spPr bwMode="auto">
          <a:xfrm>
            <a:off x="1375062" y="5426076"/>
            <a:ext cx="804863"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dirty="0">
                <a:latin typeface="Arial" panose="020B0604020202020204" pitchFamily="34" charset="0"/>
              </a:rPr>
              <a:t>event </a:t>
            </a:r>
          </a:p>
        </p:txBody>
      </p:sp>
      <p:sp>
        <p:nvSpPr>
          <p:cNvPr id="41997" name="Line 13"/>
          <p:cNvSpPr>
            <a:spLocks noChangeShapeType="1"/>
          </p:cNvSpPr>
          <p:nvPr/>
        </p:nvSpPr>
        <p:spPr bwMode="auto">
          <a:xfrm>
            <a:off x="2133600" y="5620037"/>
            <a:ext cx="685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8" name="Rectangle 14"/>
          <p:cNvSpPr>
            <a:spLocks noGrp="1" noChangeArrowheads="1"/>
          </p:cNvSpPr>
          <p:nvPr>
            <p:ph type="body" idx="1"/>
          </p:nvPr>
        </p:nvSpPr>
        <p:spPr>
          <a:xfrm>
            <a:off x="609600" y="1438275"/>
            <a:ext cx="6705600" cy="3648077"/>
          </a:xfrm>
        </p:spPr>
        <p:txBody>
          <a:bodyPr>
            <a:normAutofit/>
          </a:bodyPr>
          <a:lstStyle/>
          <a:p>
            <a:pPr eaLnBrk="1" hangingPunct="1"/>
            <a:r>
              <a:rPr lang="en-US" altLang="en-US" b="1" dirty="0" smtClean="0"/>
              <a:t>Illegal Memory Reference</a:t>
            </a:r>
          </a:p>
          <a:p>
            <a:pPr lvl="1" eaLnBrk="1" hangingPunct="1"/>
            <a:r>
              <a:rPr lang="en-US" altLang="en-US" dirty="0" smtClean="0"/>
              <a:t>User writes to memory location</a:t>
            </a:r>
          </a:p>
          <a:p>
            <a:pPr lvl="1" eaLnBrk="1" hangingPunct="1"/>
            <a:r>
              <a:rPr lang="en-US" altLang="en-US" dirty="0" smtClean="0"/>
              <a:t>Address is not valid</a:t>
            </a:r>
          </a:p>
          <a:p>
            <a:pPr lvl="1" eaLnBrk="1" hangingPunct="1"/>
            <a:r>
              <a:rPr lang="en-US" altLang="en-US" dirty="0" smtClean="0"/>
              <a:t>Page handler detects invalid address</a:t>
            </a:r>
          </a:p>
          <a:p>
            <a:pPr lvl="1" eaLnBrk="1" hangingPunct="1"/>
            <a:r>
              <a:rPr lang="en-US" altLang="en-US" dirty="0" smtClean="0"/>
              <a:t>Sends </a:t>
            </a:r>
            <a:r>
              <a:rPr lang="en-US" altLang="en-US" dirty="0" smtClean="0">
                <a:latin typeface="Courier New" panose="02070309020205020404" pitchFamily="49" charset="0"/>
              </a:rPr>
              <a:t>SIGSEGV</a:t>
            </a:r>
            <a:r>
              <a:rPr lang="en-US" altLang="en-US" dirty="0" smtClean="0"/>
              <a:t> signal to user process</a:t>
            </a:r>
          </a:p>
          <a:p>
            <a:pPr lvl="1" eaLnBrk="1" hangingPunct="1"/>
            <a:r>
              <a:rPr lang="en-US" altLang="en-US" dirty="0" smtClean="0"/>
              <a:t>User process exits with “segmentation fault”</a:t>
            </a:r>
          </a:p>
        </p:txBody>
      </p:sp>
      <p:sp>
        <p:nvSpPr>
          <p:cNvPr id="41999" name="Text Box 15"/>
          <p:cNvSpPr txBox="1">
            <a:spLocks noChangeArrowheads="1"/>
          </p:cNvSpPr>
          <p:nvPr/>
        </p:nvSpPr>
        <p:spPr bwMode="auto">
          <a:xfrm>
            <a:off x="6868670" y="1516698"/>
            <a:ext cx="2282825" cy="133985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600" b="1">
                <a:latin typeface="Courier New" panose="02070309020205020404" pitchFamily="49" charset="0"/>
              </a:rPr>
              <a:t>int a[1000];</a:t>
            </a:r>
          </a:p>
          <a:p>
            <a:pPr>
              <a:spcBef>
                <a:spcPct val="0"/>
              </a:spcBef>
              <a:buFontTx/>
              <a:buNone/>
            </a:pPr>
            <a:r>
              <a:rPr lang="en-US" altLang="en-US" sz="1600" b="1">
                <a:latin typeface="Courier New" panose="02070309020205020404" pitchFamily="49" charset="0"/>
              </a:rPr>
              <a:t>main ()</a:t>
            </a:r>
          </a:p>
          <a:p>
            <a:pPr>
              <a:spcBef>
                <a:spcPct val="0"/>
              </a:spcBef>
              <a:buFontTx/>
              <a:buNone/>
            </a:pPr>
            <a:r>
              <a:rPr lang="en-US" altLang="en-US" sz="1600" b="1">
                <a:latin typeface="Courier New" panose="02070309020205020404" pitchFamily="49" charset="0"/>
              </a:rPr>
              <a:t>{</a:t>
            </a:r>
          </a:p>
          <a:p>
            <a:pPr>
              <a:spcBef>
                <a:spcPct val="0"/>
              </a:spcBef>
              <a:buFontTx/>
              <a:buNone/>
            </a:pPr>
            <a:r>
              <a:rPr lang="en-US" altLang="en-US" sz="1600" b="1">
                <a:latin typeface="Courier New" panose="02070309020205020404" pitchFamily="49" charset="0"/>
              </a:rPr>
              <a:t>    a[5000] = 13;</a:t>
            </a:r>
          </a:p>
          <a:p>
            <a:pPr>
              <a:spcBef>
                <a:spcPct val="0"/>
              </a:spcBef>
              <a:buFontTx/>
              <a:buNone/>
            </a:pPr>
            <a:r>
              <a:rPr lang="en-US" altLang="en-US" sz="1600" b="1">
                <a:latin typeface="Courier New" panose="02070309020205020404" pitchFamily="49" charset="0"/>
              </a:rPr>
              <a:t>}</a:t>
            </a:r>
          </a:p>
        </p:txBody>
      </p:sp>
      <p:sp>
        <p:nvSpPr>
          <p:cNvPr id="42001" name="Rectangle 17"/>
          <p:cNvSpPr>
            <a:spLocks noChangeArrowheads="1"/>
          </p:cNvSpPr>
          <p:nvPr/>
        </p:nvSpPr>
        <p:spPr bwMode="auto">
          <a:xfrm>
            <a:off x="6019800" y="6113463"/>
            <a:ext cx="2527300"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9" tIns="44446" rIns="90479" bIns="44446">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r>
              <a:rPr lang="en-US" altLang="en-US" sz="1800" i="1">
                <a:latin typeface="Arial" panose="020B0604020202020204" pitchFamily="34" charset="0"/>
              </a:rPr>
              <a:t>Signal process</a:t>
            </a:r>
          </a:p>
        </p:txBody>
      </p:sp>
      <p:sp>
        <p:nvSpPr>
          <p:cNvPr id="3" name="Footer Placeholder 2"/>
          <p:cNvSpPr>
            <a:spLocks noGrp="1"/>
          </p:cNvSpPr>
          <p:nvPr>
            <p:ph type="ftr" sz="quarter" idx="10"/>
          </p:nvPr>
        </p:nvSpPr>
        <p:spPr/>
        <p:txBody>
          <a:bodyPr/>
          <a:lstStyle/>
          <a:p>
            <a:pPr>
              <a:defRPr/>
            </a:pPr>
            <a:r>
              <a:rPr lang="en-US" smtClean="0"/>
              <a:t>CSCE-313 Spring 2017</a:t>
            </a:r>
            <a:endParaRPr lang="en-US" dirty="0"/>
          </a:p>
        </p:txBody>
      </p:sp>
      <p:sp>
        <p:nvSpPr>
          <p:cNvPr id="4200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0B7463BC-EC87-4596-93FC-6DB4A0B1085C}" type="slidenum">
              <a:rPr lang="en-US" altLang="en-US" sz="1200" smtClean="0">
                <a:solidFill>
                  <a:srgbClr val="898989"/>
                </a:solidFill>
              </a:rPr>
              <a:pPr>
                <a:spcBef>
                  <a:spcPct val="0"/>
                </a:spcBef>
                <a:buFontTx/>
                <a:buNone/>
              </a:pPr>
              <a:t>24</a:t>
            </a:fld>
            <a:endParaRPr lang="en-US" altLang="en-US" sz="1200" smtClean="0">
              <a:solidFill>
                <a:srgbClr val="898989"/>
              </a:solidFill>
            </a:endParaRPr>
          </a:p>
        </p:txBody>
      </p:sp>
    </p:spTree>
    <p:extLst>
      <p:ext uri="{BB962C8B-B14F-4D97-AF65-F5344CB8AC3E}">
        <p14:creationId xmlns:p14="http://schemas.microsoft.com/office/powerpoint/2010/main" val="396733453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228600"/>
            <a:ext cx="8305800" cy="573088"/>
          </a:xfrm>
        </p:spPr>
        <p:txBody>
          <a:bodyPr>
            <a:normAutofit fontScale="90000"/>
          </a:bodyPr>
          <a:lstStyle/>
          <a:p>
            <a:pPr eaLnBrk="1" hangingPunct="1"/>
            <a:r>
              <a:rPr lang="en-US" altLang="en-US" dirty="0" smtClean="0"/>
              <a:t>Summarizing Control Flow Exceptions</a:t>
            </a:r>
          </a:p>
        </p:txBody>
      </p:sp>
      <p:sp>
        <p:nvSpPr>
          <p:cNvPr id="43011" name="Rectangle 3"/>
          <p:cNvSpPr>
            <a:spLocks noGrp="1" noChangeArrowheads="1"/>
          </p:cNvSpPr>
          <p:nvPr>
            <p:ph type="body" idx="1"/>
          </p:nvPr>
        </p:nvSpPr>
        <p:spPr>
          <a:xfrm>
            <a:off x="533400" y="1828800"/>
            <a:ext cx="8458200" cy="4616450"/>
          </a:xfrm>
        </p:spPr>
        <p:txBody>
          <a:bodyPr>
            <a:normAutofit/>
          </a:bodyPr>
          <a:lstStyle/>
          <a:p>
            <a:pPr eaLnBrk="1" hangingPunct="1"/>
            <a:r>
              <a:rPr lang="en-US" altLang="en-US" sz="3200" dirty="0" smtClean="0"/>
              <a:t>Events that require nonstandard control flow</a:t>
            </a:r>
          </a:p>
          <a:p>
            <a:pPr eaLnBrk="1" hangingPunct="1"/>
            <a:r>
              <a:rPr lang="en-US" altLang="en-US" sz="3200" dirty="0" smtClean="0"/>
              <a:t>Are Synchronous (Traps, Faults, Aborts) OR Asynchronous (I/O Interrupts, Hard or Soft Reset etc.)</a:t>
            </a:r>
          </a:p>
          <a:p>
            <a:pPr eaLnBrk="1" hangingPunct="1"/>
            <a:r>
              <a:rPr lang="en-US" altLang="en-US" sz="3200" dirty="0" smtClean="0"/>
              <a:t>Generated Externally (interrupts) or Internally (traps and faults)</a:t>
            </a:r>
          </a:p>
          <a:p>
            <a:pPr eaLnBrk="1" hangingPunct="1"/>
            <a:r>
              <a:rPr lang="en-US" altLang="en-US" sz="3200" dirty="0" smtClean="0"/>
              <a:t>OS decides how to handle</a:t>
            </a:r>
          </a:p>
        </p:txBody>
      </p:sp>
      <p:sp>
        <p:nvSpPr>
          <p:cNvPr id="3" name="Footer Placeholder 2"/>
          <p:cNvSpPr>
            <a:spLocks noGrp="1"/>
          </p:cNvSpPr>
          <p:nvPr>
            <p:ph type="ftr" sz="quarter" idx="10"/>
          </p:nvPr>
        </p:nvSpPr>
        <p:spPr/>
        <p:txBody>
          <a:bodyPr/>
          <a:lstStyle/>
          <a:p>
            <a:pPr>
              <a:defRPr/>
            </a:pPr>
            <a:r>
              <a:rPr lang="en-US" smtClean="0"/>
              <a:t>CSCE-313 Spring 2017</a:t>
            </a:r>
            <a:endParaRPr lang="en-US" dirty="0"/>
          </a:p>
        </p:txBody>
      </p:sp>
      <p:sp>
        <p:nvSpPr>
          <p:cNvPr id="4301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A3635FDB-1314-4710-A335-FE2D20E0DA80}" type="slidenum">
              <a:rPr lang="en-US" altLang="en-US" sz="1200" smtClean="0">
                <a:solidFill>
                  <a:srgbClr val="898989"/>
                </a:solidFill>
              </a:rPr>
              <a:pPr>
                <a:spcBef>
                  <a:spcPct val="0"/>
                </a:spcBef>
                <a:buFontTx/>
                <a:buNone/>
              </a:pPr>
              <a:t>25</a:t>
            </a:fld>
            <a:endParaRPr lang="en-US" altLang="en-US" sz="1200" smtClean="0">
              <a:solidFill>
                <a:srgbClr val="898989"/>
              </a:solidFill>
            </a:endParaRPr>
          </a:p>
        </p:txBody>
      </p:sp>
    </p:spTree>
    <p:extLst>
      <p:ext uri="{BB962C8B-B14F-4D97-AF65-F5344CB8AC3E}">
        <p14:creationId xmlns:p14="http://schemas.microsoft.com/office/powerpoint/2010/main" val="3765008866"/>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648" y="228600"/>
            <a:ext cx="8531352" cy="990600"/>
          </a:xfrm>
        </p:spPr>
        <p:txBody>
          <a:bodyPr>
            <a:normAutofit fontScale="90000"/>
          </a:bodyPr>
          <a:lstStyle/>
          <a:p>
            <a:r>
              <a:rPr lang="en-US" altLang="en-US" dirty="0" smtClean="0"/>
              <a:t>Preview: User/Kernel (Privileged) Mode</a:t>
            </a:r>
          </a:p>
        </p:txBody>
      </p:sp>
      <p:sp>
        <p:nvSpPr>
          <p:cNvPr id="44036" name="Slide Number Placeholder 5"/>
          <p:cNvSpPr>
            <a:spLocks noGrp="1"/>
          </p:cNvSpPr>
          <p:nvPr>
            <p:ph type="sldNum" sz="quarter" idx="11"/>
          </p:nvPr>
        </p:nvSpPr>
        <p:spPr bwMode="auto">
          <a:xfrm>
            <a:off x="0" y="6510337"/>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l">
              <a:spcBef>
                <a:spcPct val="0"/>
              </a:spcBef>
              <a:buFontTx/>
              <a:buNone/>
            </a:pPr>
            <a:fld id="{0F43DB77-FB68-4DFD-A492-EECE365C8B6F}" type="slidenum">
              <a:rPr lang="en-US" altLang="en-US" sz="1200" smtClean="0">
                <a:solidFill>
                  <a:srgbClr val="898989"/>
                </a:solidFill>
              </a:rPr>
              <a:pPr algn="l">
                <a:spcBef>
                  <a:spcPct val="0"/>
                </a:spcBef>
                <a:buFontTx/>
                <a:buNone/>
              </a:pPr>
              <a:t>26</a:t>
            </a:fld>
            <a:endParaRPr lang="en-US" altLang="en-US" sz="1200" smtClean="0">
              <a:solidFill>
                <a:srgbClr val="898989"/>
              </a:solidFill>
            </a:endParaRPr>
          </a:p>
        </p:txBody>
      </p:sp>
      <p:sp>
        <p:nvSpPr>
          <p:cNvPr id="7" name="Block Arc 6"/>
          <p:cNvSpPr/>
          <p:nvPr/>
        </p:nvSpPr>
        <p:spPr bwMode="auto">
          <a:xfrm>
            <a:off x="1295400" y="1600200"/>
            <a:ext cx="6324600" cy="5334000"/>
          </a:xfrm>
          <a:prstGeom prst="blockArc">
            <a:avLst/>
          </a:prstGeom>
          <a:solidFill>
            <a:schemeClr val="accent1"/>
          </a:solidFill>
          <a:ln w="12700" cap="flat" cmpd="sng" algn="ctr">
            <a:solidFill>
              <a:schemeClr val="tx1"/>
            </a:solidFill>
            <a:prstDash val="solid"/>
            <a:round/>
            <a:headEnd type="none" w="sm" len="sm"/>
            <a:tailEnd type="none" w="sm" len="sm"/>
          </a:ln>
          <a:effectLst/>
        </p:spPr>
        <p:txBody>
          <a:bodyPr/>
          <a:lstStyle/>
          <a:p>
            <a:pPr>
              <a:defRPr/>
            </a:pPr>
            <a:endParaRPr lang="en-US" dirty="0">
              <a:latin typeface="Arial" charset="0"/>
              <a:ea typeface="ＭＳ Ｐゴシック" charset="0"/>
              <a:cs typeface="ＭＳ Ｐゴシック" charset="0"/>
            </a:endParaRPr>
          </a:p>
        </p:txBody>
      </p:sp>
      <p:sp>
        <p:nvSpPr>
          <p:cNvPr id="44038" name="Oval 7"/>
          <p:cNvSpPr>
            <a:spLocks noChangeArrowheads="1"/>
          </p:cNvSpPr>
          <p:nvPr/>
        </p:nvSpPr>
        <p:spPr bwMode="auto">
          <a:xfrm>
            <a:off x="2590800" y="2982912"/>
            <a:ext cx="3733800" cy="2057400"/>
          </a:xfrm>
          <a:prstGeom prst="ellipse">
            <a:avLst/>
          </a:prstGeom>
          <a:solidFill>
            <a:srgbClr val="FFFF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39" name="TextBox 8"/>
          <p:cNvSpPr txBox="1">
            <a:spLocks noChangeArrowheads="1"/>
          </p:cNvSpPr>
          <p:nvPr/>
        </p:nvSpPr>
        <p:spPr bwMode="auto">
          <a:xfrm>
            <a:off x="3505200" y="1839912"/>
            <a:ext cx="1941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User Mode</a:t>
            </a:r>
          </a:p>
        </p:txBody>
      </p:sp>
      <p:sp>
        <p:nvSpPr>
          <p:cNvPr id="44040" name="TextBox 9"/>
          <p:cNvSpPr txBox="1">
            <a:spLocks noChangeArrowheads="1"/>
          </p:cNvSpPr>
          <p:nvPr/>
        </p:nvSpPr>
        <p:spPr bwMode="auto">
          <a:xfrm>
            <a:off x="3276600" y="3668712"/>
            <a:ext cx="222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Kernel Mode</a:t>
            </a:r>
          </a:p>
        </p:txBody>
      </p:sp>
      <p:sp>
        <p:nvSpPr>
          <p:cNvPr id="44041" name="Rectangle 10"/>
          <p:cNvSpPr>
            <a:spLocks noChangeArrowheads="1"/>
          </p:cNvSpPr>
          <p:nvPr/>
        </p:nvSpPr>
        <p:spPr bwMode="auto">
          <a:xfrm>
            <a:off x="1143000" y="4278312"/>
            <a:ext cx="6858000" cy="914400"/>
          </a:xfrm>
          <a:prstGeom prst="rect">
            <a:avLst/>
          </a:prstGeom>
          <a:pattFill prst="horzBrick">
            <a:fgClr>
              <a:srgbClr val="FF0000"/>
            </a:fgClr>
            <a:bgClr>
              <a:srgbClr val="FFFFFF"/>
            </a:bgClr>
          </a:patt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2" name="Right Brace 12"/>
          <p:cNvSpPr>
            <a:spLocks/>
          </p:cNvSpPr>
          <p:nvPr/>
        </p:nvSpPr>
        <p:spPr bwMode="auto">
          <a:xfrm rot="5400000">
            <a:off x="1676400" y="4659312"/>
            <a:ext cx="457200" cy="1524000"/>
          </a:xfrm>
          <a:prstGeom prst="rightBrace">
            <a:avLst>
              <a:gd name="adj1" fmla="val 833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3" name="TextBox 13"/>
          <p:cNvSpPr txBox="1">
            <a:spLocks noChangeArrowheads="1"/>
          </p:cNvSpPr>
          <p:nvPr/>
        </p:nvSpPr>
        <p:spPr bwMode="auto">
          <a:xfrm>
            <a:off x="3581400" y="5726112"/>
            <a:ext cx="178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Full HW access</a:t>
            </a:r>
          </a:p>
        </p:txBody>
      </p:sp>
      <p:sp>
        <p:nvSpPr>
          <p:cNvPr id="44044" name="Right Brace 14"/>
          <p:cNvSpPr>
            <a:spLocks/>
          </p:cNvSpPr>
          <p:nvPr/>
        </p:nvSpPr>
        <p:spPr bwMode="auto">
          <a:xfrm rot="5400000">
            <a:off x="4267200" y="3668712"/>
            <a:ext cx="381000" cy="3581400"/>
          </a:xfrm>
          <a:prstGeom prst="rightBrace">
            <a:avLst>
              <a:gd name="adj1" fmla="val 0"/>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5" name="TextBox 15"/>
          <p:cNvSpPr txBox="1">
            <a:spLocks noChangeArrowheads="1"/>
          </p:cNvSpPr>
          <p:nvPr/>
        </p:nvSpPr>
        <p:spPr bwMode="auto">
          <a:xfrm>
            <a:off x="1143000" y="5726112"/>
            <a:ext cx="216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Limited HW access</a:t>
            </a:r>
          </a:p>
        </p:txBody>
      </p:sp>
      <p:grpSp>
        <p:nvGrpSpPr>
          <p:cNvPr id="23" name="Group 22"/>
          <p:cNvGrpSpPr>
            <a:grpSpLocks/>
          </p:cNvGrpSpPr>
          <p:nvPr/>
        </p:nvGrpSpPr>
        <p:grpSpPr bwMode="auto">
          <a:xfrm>
            <a:off x="2362200" y="3516312"/>
            <a:ext cx="900113" cy="674688"/>
            <a:chOff x="2362200" y="3048000"/>
            <a:chExt cx="900854" cy="674132"/>
          </a:xfrm>
        </p:grpSpPr>
        <p:cxnSp>
          <p:nvCxnSpPr>
            <p:cNvPr id="44070" name="Straight Arrow Connector 17"/>
            <p:cNvCxnSpPr>
              <a:cxnSpLocks noChangeShapeType="1"/>
            </p:cNvCxnSpPr>
            <p:nvPr/>
          </p:nvCxnSpPr>
          <p:spPr bwMode="auto">
            <a:xfrm flipH="1" flipV="1">
              <a:off x="2362200" y="3048000"/>
              <a:ext cx="533400" cy="4572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71" name="TextBox 18"/>
            <p:cNvSpPr txBox="1">
              <a:spLocks noChangeArrowheads="1"/>
            </p:cNvSpPr>
            <p:nvPr/>
          </p:nvSpPr>
          <p:spPr bwMode="auto">
            <a:xfrm>
              <a:off x="2590800" y="3352800"/>
              <a:ext cx="6722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exec</a:t>
              </a:r>
            </a:p>
          </p:txBody>
        </p:sp>
      </p:grpSp>
      <p:grpSp>
        <p:nvGrpSpPr>
          <p:cNvPr id="24" name="Group 23"/>
          <p:cNvGrpSpPr>
            <a:grpSpLocks/>
          </p:cNvGrpSpPr>
          <p:nvPr/>
        </p:nvGrpSpPr>
        <p:grpSpPr bwMode="auto">
          <a:xfrm flipH="1">
            <a:off x="2362200" y="2754312"/>
            <a:ext cx="914400" cy="838200"/>
            <a:chOff x="6195245" y="3124200"/>
            <a:chExt cx="1130426" cy="419100"/>
          </a:xfrm>
        </p:grpSpPr>
        <p:cxnSp>
          <p:nvCxnSpPr>
            <p:cNvPr id="44068" name="Straight Arrow Connector 19"/>
            <p:cNvCxnSpPr>
              <a:cxnSpLocks noChangeShapeType="1"/>
            </p:cNvCxnSpPr>
            <p:nvPr/>
          </p:nvCxnSpPr>
          <p:spPr bwMode="auto">
            <a:xfrm flipH="1">
              <a:off x="6208204" y="3314700"/>
              <a:ext cx="458059" cy="2286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9" name="TextBox 20"/>
            <p:cNvSpPr txBox="1">
              <a:spLocks noChangeArrowheads="1"/>
            </p:cNvSpPr>
            <p:nvPr/>
          </p:nvSpPr>
          <p:spPr bwMode="auto">
            <a:xfrm>
              <a:off x="6195245" y="3124200"/>
              <a:ext cx="11304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syscall</a:t>
              </a:r>
            </a:p>
          </p:txBody>
        </p:sp>
      </p:grpSp>
      <p:grpSp>
        <p:nvGrpSpPr>
          <p:cNvPr id="25" name="Group 24"/>
          <p:cNvGrpSpPr>
            <a:grpSpLocks/>
          </p:cNvGrpSpPr>
          <p:nvPr/>
        </p:nvGrpSpPr>
        <p:grpSpPr bwMode="auto">
          <a:xfrm>
            <a:off x="6172200" y="3592512"/>
            <a:ext cx="1306513" cy="609600"/>
            <a:chOff x="6019800" y="2971800"/>
            <a:chExt cx="1305876" cy="609600"/>
          </a:xfrm>
        </p:grpSpPr>
        <p:cxnSp>
          <p:nvCxnSpPr>
            <p:cNvPr id="44066" name="Straight Arrow Connector 25"/>
            <p:cNvCxnSpPr>
              <a:cxnSpLocks noChangeShapeType="1"/>
            </p:cNvCxnSpPr>
            <p:nvPr/>
          </p:nvCxnSpPr>
          <p:spPr bwMode="auto">
            <a:xfrm flipH="1">
              <a:off x="6019800" y="3200400"/>
              <a:ext cx="762000" cy="3810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7" name="TextBox 26"/>
            <p:cNvSpPr txBox="1">
              <a:spLocks noChangeArrowheads="1"/>
            </p:cNvSpPr>
            <p:nvPr/>
          </p:nvSpPr>
          <p:spPr bwMode="auto">
            <a:xfrm>
              <a:off x="6781800" y="2971800"/>
              <a:ext cx="543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exit</a:t>
              </a:r>
            </a:p>
          </p:txBody>
        </p:sp>
      </p:grpSp>
      <p:grpSp>
        <p:nvGrpSpPr>
          <p:cNvPr id="29" name="Group 28"/>
          <p:cNvGrpSpPr>
            <a:grpSpLocks/>
          </p:cNvGrpSpPr>
          <p:nvPr/>
        </p:nvGrpSpPr>
        <p:grpSpPr bwMode="auto">
          <a:xfrm>
            <a:off x="3265189" y="2803154"/>
            <a:ext cx="530225" cy="544626"/>
            <a:chOff x="2590803" y="3429000"/>
            <a:chExt cx="530243" cy="543816"/>
          </a:xfrm>
        </p:grpSpPr>
        <p:cxnSp>
          <p:nvCxnSpPr>
            <p:cNvPr id="44064" name="Straight Arrow Connector 29"/>
            <p:cNvCxnSpPr>
              <a:cxnSpLocks noChangeShapeType="1"/>
              <a:endCxn id="44069" idx="1"/>
            </p:cNvCxnSpPr>
            <p:nvPr/>
          </p:nvCxnSpPr>
          <p:spPr bwMode="auto">
            <a:xfrm flipH="1" flipV="1">
              <a:off x="2590803" y="3547880"/>
              <a:ext cx="304797" cy="424936"/>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5" name="TextBox 30"/>
            <p:cNvSpPr txBox="1">
              <a:spLocks noChangeArrowheads="1"/>
            </p:cNvSpPr>
            <p:nvPr/>
          </p:nvSpPr>
          <p:spPr bwMode="auto">
            <a:xfrm>
              <a:off x="2667000" y="342900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rtn</a:t>
              </a:r>
            </a:p>
          </p:txBody>
        </p:sp>
      </p:grpSp>
      <p:grpSp>
        <p:nvGrpSpPr>
          <p:cNvPr id="36" name="Group 35"/>
          <p:cNvGrpSpPr>
            <a:grpSpLocks/>
          </p:cNvGrpSpPr>
          <p:nvPr/>
        </p:nvGrpSpPr>
        <p:grpSpPr bwMode="auto">
          <a:xfrm flipH="1">
            <a:off x="3581400" y="2373312"/>
            <a:ext cx="1143000" cy="990600"/>
            <a:chOff x="5724234" y="3064133"/>
            <a:chExt cx="1413032" cy="495300"/>
          </a:xfrm>
        </p:grpSpPr>
        <p:cxnSp>
          <p:nvCxnSpPr>
            <p:cNvPr id="44062" name="Straight Arrow Connector 36"/>
            <p:cNvCxnSpPr>
              <a:cxnSpLocks noChangeShapeType="1"/>
            </p:cNvCxnSpPr>
            <p:nvPr/>
          </p:nvCxnSpPr>
          <p:spPr bwMode="auto">
            <a:xfrm flipH="1">
              <a:off x="6477853" y="3254633"/>
              <a:ext cx="188404" cy="304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3" name="TextBox 37"/>
            <p:cNvSpPr txBox="1">
              <a:spLocks noChangeArrowheads="1"/>
            </p:cNvSpPr>
            <p:nvPr/>
          </p:nvSpPr>
          <p:spPr bwMode="auto">
            <a:xfrm>
              <a:off x="5724234" y="3064133"/>
              <a:ext cx="14130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interrupt</a:t>
              </a:r>
            </a:p>
          </p:txBody>
        </p:sp>
      </p:grpSp>
      <p:grpSp>
        <p:nvGrpSpPr>
          <p:cNvPr id="39" name="Group 38"/>
          <p:cNvGrpSpPr>
            <a:grpSpLocks/>
          </p:cNvGrpSpPr>
          <p:nvPr/>
        </p:nvGrpSpPr>
        <p:grpSpPr bwMode="auto">
          <a:xfrm>
            <a:off x="4267200" y="2830512"/>
            <a:ext cx="376238" cy="974725"/>
            <a:chOff x="2971803" y="3200400"/>
            <a:chExt cx="376951" cy="695477"/>
          </a:xfrm>
        </p:grpSpPr>
        <p:cxnSp>
          <p:nvCxnSpPr>
            <p:cNvPr id="44060" name="Straight Arrow Connector 39"/>
            <p:cNvCxnSpPr>
              <a:cxnSpLocks noChangeShapeType="1"/>
            </p:cNvCxnSpPr>
            <p:nvPr/>
          </p:nvCxnSpPr>
          <p:spPr bwMode="auto">
            <a:xfrm flipH="1" flipV="1">
              <a:off x="3124205" y="3200400"/>
              <a:ext cx="76201" cy="271787"/>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1" name="TextBox 40"/>
            <p:cNvSpPr txBox="1">
              <a:spLocks noChangeArrowheads="1"/>
            </p:cNvSpPr>
            <p:nvPr/>
          </p:nvSpPr>
          <p:spPr bwMode="auto">
            <a:xfrm>
              <a:off x="2971803" y="3526545"/>
              <a:ext cx="376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rfi</a:t>
              </a:r>
            </a:p>
          </p:txBody>
        </p:sp>
      </p:grpSp>
      <p:cxnSp>
        <p:nvCxnSpPr>
          <p:cNvPr id="50" name="Straight Arrow Connector 49"/>
          <p:cNvCxnSpPr>
            <a:cxnSpLocks noChangeShapeType="1"/>
          </p:cNvCxnSpPr>
          <p:nvPr/>
        </p:nvCxnSpPr>
        <p:spPr bwMode="auto">
          <a:xfrm flipH="1">
            <a:off x="3886200" y="4125912"/>
            <a:ext cx="30480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4419600" y="4125912"/>
            <a:ext cx="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9" name="TextBox 58"/>
          <p:cNvSpPr txBox="1">
            <a:spLocks noChangeArrowheads="1"/>
          </p:cNvSpPr>
          <p:nvPr/>
        </p:nvSpPr>
        <p:spPr bwMode="auto">
          <a:xfrm flipH="1">
            <a:off x="5105400" y="2525712"/>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a:t>
            </a:r>
          </a:p>
        </p:txBody>
      </p:sp>
      <p:cxnSp>
        <p:nvCxnSpPr>
          <p:cNvPr id="61" name="Straight Arrow Connector 60"/>
          <p:cNvCxnSpPr>
            <a:cxnSpLocks noChangeShapeType="1"/>
          </p:cNvCxnSpPr>
          <p:nvPr/>
        </p:nvCxnSpPr>
        <p:spPr bwMode="auto">
          <a:xfrm flipH="1">
            <a:off x="5334000" y="2906712"/>
            <a:ext cx="381000" cy="5334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7" name="Footer Placeholder 16"/>
          <p:cNvSpPr>
            <a:spLocks noGrp="1"/>
          </p:cNvSpPr>
          <p:nvPr>
            <p:ph type="ftr" sz="quarter" idx="10"/>
          </p:nvPr>
        </p:nvSpPr>
        <p:spPr/>
        <p:txBody>
          <a:bodyPr/>
          <a:lstStyle/>
          <a:p>
            <a:pPr>
              <a:defRPr/>
            </a:pPr>
            <a:r>
              <a:rPr lang="sv-SE" smtClean="0"/>
              <a:t>CSCE-313 Spring 2017</a:t>
            </a:r>
            <a:endParaRPr lang="en-US" dirty="0"/>
          </a:p>
        </p:txBody>
      </p:sp>
      <p:cxnSp>
        <p:nvCxnSpPr>
          <p:cNvPr id="107545" name="Straight Arrow Connector 27"/>
          <p:cNvCxnSpPr>
            <a:cxnSpLocks noChangeShapeType="1"/>
          </p:cNvCxnSpPr>
          <p:nvPr/>
        </p:nvCxnSpPr>
        <p:spPr bwMode="auto">
          <a:xfrm flipV="1">
            <a:off x="5638800" y="3059112"/>
            <a:ext cx="68580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4" name="TextBox 43"/>
          <p:cNvSpPr txBox="1">
            <a:spLocks noChangeArrowheads="1"/>
          </p:cNvSpPr>
          <p:nvPr/>
        </p:nvSpPr>
        <p:spPr bwMode="auto">
          <a:xfrm flipH="1">
            <a:off x="6172200" y="2678112"/>
            <a:ext cx="1295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 error</a:t>
            </a:r>
          </a:p>
        </p:txBody>
      </p:sp>
    </p:spTree>
    <p:extLst>
      <p:ext uri="{BB962C8B-B14F-4D97-AF65-F5344CB8AC3E}">
        <p14:creationId xmlns:p14="http://schemas.microsoft.com/office/powerpoint/2010/main" val="221315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075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Example: Web Server</a:t>
            </a:r>
          </a:p>
        </p:txBody>
      </p:sp>
      <p:sp>
        <p:nvSpPr>
          <p:cNvPr id="5" name="Footer Placeholder 4"/>
          <p:cNvSpPr>
            <a:spLocks noGrp="1"/>
          </p:cNvSpPr>
          <p:nvPr>
            <p:ph type="ftr" sz="quarter" idx="10"/>
          </p:nvPr>
        </p:nvSpPr>
        <p:spPr>
          <a:xfrm>
            <a:off x="6858000" y="6477000"/>
            <a:ext cx="2133600" cy="365125"/>
          </a:xfrm>
        </p:spPr>
        <p:txBody>
          <a:bodyPr/>
          <a:lstStyle/>
          <a:p>
            <a:pPr algn="r">
              <a:defRPr/>
            </a:pPr>
            <a:r>
              <a:rPr lang="sv-SE" smtClean="0"/>
              <a:t>CSCE-313 Spring 2017</a:t>
            </a:r>
            <a:endParaRPr lang="en-US"/>
          </a:p>
        </p:txBody>
      </p:sp>
      <p:sp>
        <p:nvSpPr>
          <p:cNvPr id="46085" name="Slide Number Placeholder 5"/>
          <p:cNvSpPr>
            <a:spLocks noGrp="1"/>
          </p:cNvSpPr>
          <p:nvPr>
            <p:ph type="sldNum" sz="quarter" idx="11"/>
          </p:nvPr>
        </p:nvSpPr>
        <p:spPr bwMode="auto">
          <a:xfrm>
            <a:off x="76200" y="6477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l">
              <a:spcBef>
                <a:spcPct val="0"/>
              </a:spcBef>
              <a:buFontTx/>
              <a:buNone/>
            </a:pPr>
            <a:fld id="{6526439B-4F2B-4174-B60A-AAC3172E7651}" type="slidenum">
              <a:rPr lang="en-US" altLang="en-US" sz="1200" smtClean="0">
                <a:solidFill>
                  <a:srgbClr val="898989"/>
                </a:solidFill>
              </a:rPr>
              <a:pPr algn="l">
                <a:spcBef>
                  <a:spcPct val="0"/>
                </a:spcBef>
                <a:buFontTx/>
                <a:buNone/>
              </a:pPr>
              <a:t>27</a:t>
            </a:fld>
            <a:endParaRPr lang="en-US" altLang="en-US" sz="1200" smtClean="0">
              <a:solidFill>
                <a:srgbClr val="898989"/>
              </a:solidFill>
            </a:endParaRPr>
          </a:p>
        </p:txBody>
      </p:sp>
      <p:pic>
        <p:nvPicPr>
          <p:cNvPr id="46086" name="Content Placeholder 5" descr="onecp.pdf"/>
          <p:cNvPicPr>
            <a:picLocks noGrp="1" noChangeAspect="1"/>
          </p:cNvPicPr>
          <p:nvPr>
            <p:ph idx="1"/>
          </p:nvPr>
        </p:nvPicPr>
        <p:blipFill>
          <a:blip r:embed="rId2">
            <a:extLst>
              <a:ext uri="{28A0092B-C50C-407E-A947-70E740481C1C}">
                <a14:useLocalDpi xmlns:a14="http://schemas.microsoft.com/office/drawing/2010/main" val="0"/>
              </a:ext>
            </a:extLst>
          </a:blip>
          <a:srcRect l="-5882" r="-5882"/>
          <a:stretch>
            <a:fillRect/>
          </a:stretch>
        </p:blipFill>
        <p:spPr>
          <a:xfrm>
            <a:off x="457200" y="1600200"/>
            <a:ext cx="8229600" cy="4525963"/>
          </a:xfrm>
        </p:spPr>
      </p:pic>
      <p:grpSp>
        <p:nvGrpSpPr>
          <p:cNvPr id="10" name="Group 9"/>
          <p:cNvGrpSpPr>
            <a:grpSpLocks/>
          </p:cNvGrpSpPr>
          <p:nvPr/>
        </p:nvGrpSpPr>
        <p:grpSpPr bwMode="auto">
          <a:xfrm>
            <a:off x="1219200" y="2743200"/>
            <a:ext cx="914400" cy="457200"/>
            <a:chOff x="1219200" y="2743200"/>
            <a:chExt cx="914400" cy="457200"/>
          </a:xfrm>
        </p:grpSpPr>
        <p:sp>
          <p:nvSpPr>
            <p:cNvPr id="46113" name="TextBox 7"/>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14" name="Oval 8"/>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1" name="Group 10"/>
          <p:cNvGrpSpPr>
            <a:grpSpLocks/>
          </p:cNvGrpSpPr>
          <p:nvPr/>
        </p:nvGrpSpPr>
        <p:grpSpPr bwMode="auto">
          <a:xfrm>
            <a:off x="1295400" y="3429000"/>
            <a:ext cx="838200" cy="414338"/>
            <a:chOff x="1295400" y="3048000"/>
            <a:chExt cx="838200" cy="414754"/>
          </a:xfrm>
        </p:grpSpPr>
        <p:sp>
          <p:nvSpPr>
            <p:cNvPr id="12" name="TextBox 11"/>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13" name="Oval 12"/>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grpSp>
        <p:nvGrpSpPr>
          <p:cNvPr id="14" name="Group 13"/>
          <p:cNvGrpSpPr>
            <a:grpSpLocks/>
          </p:cNvGrpSpPr>
          <p:nvPr/>
        </p:nvGrpSpPr>
        <p:grpSpPr bwMode="auto">
          <a:xfrm>
            <a:off x="1447800" y="4267200"/>
            <a:ext cx="1219200" cy="381000"/>
            <a:chOff x="914400" y="2819400"/>
            <a:chExt cx="1219200" cy="381000"/>
          </a:xfrm>
        </p:grpSpPr>
        <p:sp>
          <p:nvSpPr>
            <p:cNvPr id="46109" name="TextBox 14"/>
            <p:cNvSpPr txBox="1">
              <a:spLocks noChangeArrowheads="1"/>
            </p:cNvSpPr>
            <p:nvPr/>
          </p:nvSpPr>
          <p:spPr bwMode="auto">
            <a:xfrm>
              <a:off x="9144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10" name="Oval 1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7" name="Group 16"/>
          <p:cNvGrpSpPr>
            <a:grpSpLocks/>
          </p:cNvGrpSpPr>
          <p:nvPr/>
        </p:nvGrpSpPr>
        <p:grpSpPr bwMode="auto">
          <a:xfrm>
            <a:off x="2971800" y="3048000"/>
            <a:ext cx="755650" cy="414338"/>
            <a:chOff x="1981200" y="3048000"/>
            <a:chExt cx="755049" cy="414754"/>
          </a:xfrm>
        </p:grpSpPr>
        <p:sp>
          <p:nvSpPr>
            <p:cNvPr id="46107" name="TextBox 17"/>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8" name="Oval 18"/>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0" name="Group 19"/>
          <p:cNvGrpSpPr>
            <a:grpSpLocks/>
          </p:cNvGrpSpPr>
          <p:nvPr/>
        </p:nvGrpSpPr>
        <p:grpSpPr bwMode="auto">
          <a:xfrm>
            <a:off x="5181600" y="2743200"/>
            <a:ext cx="914400" cy="457200"/>
            <a:chOff x="1219200" y="2743200"/>
            <a:chExt cx="914400" cy="457200"/>
          </a:xfrm>
        </p:grpSpPr>
        <p:sp>
          <p:nvSpPr>
            <p:cNvPr id="46105" name="TextBox 20"/>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06" name="Oval 21"/>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7" name="Group 26"/>
          <p:cNvGrpSpPr>
            <a:grpSpLocks/>
          </p:cNvGrpSpPr>
          <p:nvPr/>
        </p:nvGrpSpPr>
        <p:grpSpPr bwMode="auto">
          <a:xfrm>
            <a:off x="5257800" y="3505200"/>
            <a:ext cx="838200" cy="414338"/>
            <a:chOff x="1295400" y="3048000"/>
            <a:chExt cx="838200" cy="414754"/>
          </a:xfrm>
        </p:grpSpPr>
        <p:sp>
          <p:nvSpPr>
            <p:cNvPr id="28" name="TextBox 27"/>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29" name="Oval 28"/>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sp>
        <p:nvSpPr>
          <p:cNvPr id="30" name="Freeform 29"/>
          <p:cNvSpPr>
            <a:spLocks/>
          </p:cNvSpPr>
          <p:nvPr/>
        </p:nvSpPr>
        <p:spPr bwMode="auto">
          <a:xfrm>
            <a:off x="3052763" y="1558925"/>
            <a:ext cx="2936875" cy="873125"/>
          </a:xfrm>
          <a:custGeom>
            <a:avLst/>
            <a:gdLst>
              <a:gd name="T0" fmla="*/ 0 w 2936167"/>
              <a:gd name="T1" fmla="*/ 810036 h 873145"/>
              <a:gd name="T2" fmla="*/ 405593 w 2936167"/>
              <a:gd name="T3" fmla="*/ 278639 h 873145"/>
              <a:gd name="T4" fmla="*/ 1180726 w 2936167"/>
              <a:gd name="T5" fmla="*/ 62477 h 873145"/>
              <a:gd name="T6" fmla="*/ 2334410 w 2936167"/>
              <a:gd name="T7" fmla="*/ 71481 h 873145"/>
              <a:gd name="T8" fmla="*/ 2938291 w 2936167"/>
              <a:gd name="T9" fmla="*/ 873085 h 873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36167" h="873145">
                <a:moveTo>
                  <a:pt x="0" y="810093"/>
                </a:moveTo>
                <a:cubicBezTo>
                  <a:pt x="104327" y="606676"/>
                  <a:pt x="208654" y="403259"/>
                  <a:pt x="405299" y="278657"/>
                </a:cubicBezTo>
                <a:cubicBezTo>
                  <a:pt x="601944" y="154055"/>
                  <a:pt x="858634" y="97008"/>
                  <a:pt x="1179871" y="62480"/>
                </a:cubicBezTo>
                <a:cubicBezTo>
                  <a:pt x="1501108" y="27952"/>
                  <a:pt x="2040006" y="-63624"/>
                  <a:pt x="2332722" y="71487"/>
                </a:cubicBezTo>
                <a:cubicBezTo>
                  <a:pt x="2625438" y="206598"/>
                  <a:pt x="2780802" y="539871"/>
                  <a:pt x="2936167" y="873145"/>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1" name="Group 30"/>
          <p:cNvGrpSpPr>
            <a:grpSpLocks/>
          </p:cNvGrpSpPr>
          <p:nvPr/>
        </p:nvGrpSpPr>
        <p:grpSpPr bwMode="auto">
          <a:xfrm>
            <a:off x="6934200" y="4267200"/>
            <a:ext cx="1165225" cy="381000"/>
            <a:chOff x="1981200" y="2819400"/>
            <a:chExt cx="1165976" cy="381000"/>
          </a:xfrm>
        </p:grpSpPr>
        <p:sp>
          <p:nvSpPr>
            <p:cNvPr id="46101" name="TextBox 31"/>
            <p:cNvSpPr txBox="1">
              <a:spLocks noChangeArrowheads="1"/>
            </p:cNvSpPr>
            <p:nvPr/>
          </p:nvSpPr>
          <p:spPr bwMode="auto">
            <a:xfrm>
              <a:off x="22098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02" name="Oval 32"/>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34" name="Group 33"/>
          <p:cNvGrpSpPr>
            <a:grpSpLocks/>
          </p:cNvGrpSpPr>
          <p:nvPr/>
        </p:nvGrpSpPr>
        <p:grpSpPr bwMode="auto">
          <a:xfrm>
            <a:off x="6934200" y="3048000"/>
            <a:ext cx="755650" cy="414338"/>
            <a:chOff x="1981200" y="3048000"/>
            <a:chExt cx="755049" cy="414754"/>
          </a:xfrm>
        </p:grpSpPr>
        <p:sp>
          <p:nvSpPr>
            <p:cNvPr id="46099" name="TextBox 34"/>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0" name="Oval 3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sp>
        <p:nvSpPr>
          <p:cNvPr id="39" name="Freeform 38"/>
          <p:cNvSpPr>
            <a:spLocks/>
          </p:cNvSpPr>
          <p:nvPr/>
        </p:nvSpPr>
        <p:spPr bwMode="auto">
          <a:xfrm>
            <a:off x="4503738" y="1271588"/>
            <a:ext cx="2497137" cy="1143000"/>
          </a:xfrm>
          <a:custGeom>
            <a:avLst/>
            <a:gdLst>
              <a:gd name="T0" fmla="*/ 2457254 w 2497691"/>
              <a:gd name="T1" fmla="*/ 1144018 h 1142491"/>
              <a:gd name="T2" fmla="*/ 2394250 w 2497691"/>
              <a:gd name="T3" fmla="*/ 368348 h 1142491"/>
              <a:gd name="T4" fmla="*/ 1584189 w 2497691"/>
              <a:gd name="T5" fmla="*/ 16588 h 1142491"/>
              <a:gd name="T6" fmla="*/ 576116 w 2497691"/>
              <a:gd name="T7" fmla="*/ 124824 h 1142491"/>
              <a:gd name="T8" fmla="*/ 90081 w 2497691"/>
              <a:gd name="T9" fmla="*/ 711086 h 1142491"/>
              <a:gd name="T10" fmla="*/ 74 w 2497691"/>
              <a:gd name="T11" fmla="*/ 1144018 h 1142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97691" h="1142491">
                <a:moveTo>
                  <a:pt x="2458889" y="1142491"/>
                </a:moveTo>
                <a:cubicBezTo>
                  <a:pt x="2500170" y="849000"/>
                  <a:pt x="2541451" y="555510"/>
                  <a:pt x="2395843" y="367856"/>
                </a:cubicBezTo>
                <a:cubicBezTo>
                  <a:pt x="2250235" y="180202"/>
                  <a:pt x="1888468" y="57100"/>
                  <a:pt x="1585244" y="16567"/>
                </a:cubicBezTo>
                <a:cubicBezTo>
                  <a:pt x="1282020" y="-23966"/>
                  <a:pt x="825684" y="9061"/>
                  <a:pt x="576500" y="124656"/>
                </a:cubicBezTo>
                <a:cubicBezTo>
                  <a:pt x="327316" y="240251"/>
                  <a:pt x="186212" y="540497"/>
                  <a:pt x="90141" y="710136"/>
                </a:cubicBezTo>
                <a:cubicBezTo>
                  <a:pt x="-5930" y="879775"/>
                  <a:pt x="74" y="1142491"/>
                  <a:pt x="74" y="1142491"/>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36"/>
          <p:cNvSpPr>
            <a:spLocks noChangeArrowheads="1"/>
          </p:cNvSpPr>
          <p:nvPr/>
        </p:nvSpPr>
        <p:spPr bwMode="auto">
          <a:xfrm>
            <a:off x="4452938" y="3090863"/>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38" name="TextBox 37"/>
          <p:cNvSpPr txBox="1">
            <a:spLocks noChangeArrowheads="1"/>
          </p:cNvSpPr>
          <p:nvPr/>
        </p:nvSpPr>
        <p:spPr bwMode="auto">
          <a:xfrm>
            <a:off x="3733800" y="2819400"/>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Tree>
    <p:extLst>
      <p:ext uri="{BB962C8B-B14F-4D97-AF65-F5344CB8AC3E}">
        <p14:creationId xmlns:p14="http://schemas.microsoft.com/office/powerpoint/2010/main" val="2150521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right)">
                                      <p:cBhvr>
                                        <p:cTn id="44" dur="500"/>
                                        <p:tgtEl>
                                          <p:spTgt spid="3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9" grpId="0" animBg="1"/>
      <p:bldP spid="37" grpId="0" animBg="1"/>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for this week</a:t>
            </a:r>
            <a:endParaRPr lang="en-US" dirty="0"/>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
        <p:nvSpPr>
          <p:cNvPr id="5" name="Content Placeholder 4"/>
          <p:cNvSpPr>
            <a:spLocks noGrp="1"/>
          </p:cNvSpPr>
          <p:nvPr>
            <p:ph sz="quarter" idx="1"/>
          </p:nvPr>
        </p:nvSpPr>
        <p:spPr>
          <a:xfrm>
            <a:off x="612648" y="1600200"/>
            <a:ext cx="8378952" cy="4724400"/>
          </a:xfrm>
        </p:spPr>
        <p:txBody>
          <a:bodyPr>
            <a:normAutofit/>
          </a:bodyPr>
          <a:lstStyle/>
          <a:p>
            <a:r>
              <a:rPr lang="en-US" sz="3200" dirty="0" smtClean="0">
                <a:solidFill>
                  <a:schemeClr val="bg1">
                    <a:lumMod val="65000"/>
                  </a:schemeClr>
                </a:solidFill>
              </a:rPr>
              <a:t>OS </a:t>
            </a:r>
            <a:r>
              <a:rPr lang="en-US" sz="3200" b="1" dirty="0" smtClean="0">
                <a:solidFill>
                  <a:schemeClr val="bg1">
                    <a:lumMod val="65000"/>
                  </a:schemeClr>
                </a:solidFill>
              </a:rPr>
              <a:t>roles</a:t>
            </a:r>
            <a:r>
              <a:rPr lang="en-US" sz="3200" dirty="0" smtClean="0">
                <a:solidFill>
                  <a:schemeClr val="bg1">
                    <a:lumMod val="65000"/>
                  </a:schemeClr>
                </a:solidFill>
              </a:rPr>
              <a:t> and its key </a:t>
            </a:r>
            <a:r>
              <a:rPr lang="en-US" sz="3200" b="1" dirty="0" smtClean="0">
                <a:solidFill>
                  <a:schemeClr val="bg1">
                    <a:lumMod val="65000"/>
                  </a:schemeClr>
                </a:solidFill>
              </a:rPr>
              <a:t>challenges</a:t>
            </a:r>
            <a:r>
              <a:rPr lang="en-US" sz="3200" dirty="0" smtClean="0">
                <a:solidFill>
                  <a:schemeClr val="bg1">
                    <a:lumMod val="65000"/>
                  </a:schemeClr>
                </a:solidFill>
              </a:rPr>
              <a:t> (Text: Chap. 1)</a:t>
            </a:r>
          </a:p>
          <a:p>
            <a:r>
              <a:rPr lang="en-US" sz="3200" b="1" dirty="0" smtClean="0">
                <a:solidFill>
                  <a:schemeClr val="bg1">
                    <a:lumMod val="65000"/>
                  </a:schemeClr>
                </a:solidFill>
              </a:rPr>
              <a:t>Control Flow </a:t>
            </a:r>
            <a:r>
              <a:rPr lang="en-US" sz="3200" dirty="0" smtClean="0">
                <a:solidFill>
                  <a:schemeClr val="bg1">
                    <a:lumMod val="65000"/>
                  </a:schemeClr>
                </a:solidFill>
              </a:rPr>
              <a:t>in a modern computer system (Text: Chap. 2) </a:t>
            </a:r>
          </a:p>
          <a:p>
            <a:pPr lvl="1"/>
            <a:r>
              <a:rPr lang="en-US" sz="2900" dirty="0" smtClean="0">
                <a:solidFill>
                  <a:schemeClr val="bg1">
                    <a:lumMod val="65000"/>
                  </a:schemeClr>
                </a:solidFill>
              </a:rPr>
              <a:t>Normal flow of commands and data versus anything that happens “out of the ordinary” .. how do we handle that?</a:t>
            </a:r>
          </a:p>
          <a:p>
            <a:r>
              <a:rPr lang="en-US" sz="3200" b="1" dirty="0" smtClean="0"/>
              <a:t>Architectural Interface </a:t>
            </a:r>
            <a:r>
              <a:rPr lang="en-US" sz="3200" dirty="0" smtClean="0"/>
              <a:t>to the OS (Text: Chap. 2)</a:t>
            </a:r>
          </a:p>
          <a:p>
            <a:pPr lvl="1"/>
            <a:r>
              <a:rPr lang="en-US" sz="3200" dirty="0"/>
              <a:t>features we design in HW to facilitate the OS to meet some key challenges</a:t>
            </a:r>
            <a:endParaRPr lang="en-US" sz="2900" dirty="0"/>
          </a:p>
        </p:txBody>
      </p:sp>
    </p:spTree>
    <p:extLst>
      <p:ext uri="{BB962C8B-B14F-4D97-AF65-F5344CB8AC3E}">
        <p14:creationId xmlns:p14="http://schemas.microsoft.com/office/powerpoint/2010/main" val="3037592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Support for OS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29</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a:t>Operating systems mediate between applications and the physical hardware of the </a:t>
            </a:r>
            <a:r>
              <a:rPr lang="en-US" dirty="0" smtClean="0"/>
              <a:t>computer</a:t>
            </a:r>
          </a:p>
          <a:p>
            <a:pPr lvl="1"/>
            <a:r>
              <a:rPr lang="en-US" dirty="0" smtClean="0"/>
              <a:t>Key </a:t>
            </a:r>
            <a:r>
              <a:rPr lang="en-US" dirty="0"/>
              <a:t>goals of an OS are to enforce </a:t>
            </a:r>
            <a:r>
              <a:rPr lang="en-US" b="1" dirty="0"/>
              <a:t>protection</a:t>
            </a:r>
            <a:r>
              <a:rPr lang="en-US" dirty="0"/>
              <a:t> and </a:t>
            </a:r>
            <a:r>
              <a:rPr lang="en-US" b="1" dirty="0"/>
              <a:t>resource sharing </a:t>
            </a:r>
          </a:p>
          <a:p>
            <a:pPr lvl="2"/>
            <a:r>
              <a:rPr lang="en-US" dirty="0" smtClean="0"/>
              <a:t>If </a:t>
            </a:r>
            <a:r>
              <a:rPr lang="en-US" dirty="0"/>
              <a:t>done well, applications can be oblivious to HW </a:t>
            </a:r>
            <a:r>
              <a:rPr lang="en-US" dirty="0" smtClean="0"/>
              <a:t>details</a:t>
            </a:r>
            <a:endParaRPr lang="en-US" dirty="0"/>
          </a:p>
        </p:txBody>
      </p:sp>
      <p:pic>
        <p:nvPicPr>
          <p:cNvPr id="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191000"/>
            <a:ext cx="4346448" cy="189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6703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r>
              <a:rPr lang="en-US" dirty="0" smtClean="0"/>
              <a:t>Operating System Roles</a:t>
            </a:r>
            <a:endParaRPr lang="en-US" dirty="0" smtClean="0"/>
          </a:p>
        </p:txBody>
      </p:sp>
      <p:sp>
        <p:nvSpPr>
          <p:cNvPr id="106498" name="Content Placeholder 2"/>
          <p:cNvSpPr>
            <a:spLocks noGrp="1"/>
          </p:cNvSpPr>
          <p:nvPr>
            <p:ph idx="1"/>
          </p:nvPr>
        </p:nvSpPr>
        <p:spPr>
          <a:xfrm>
            <a:off x="1447800" y="1752600"/>
            <a:ext cx="4796508" cy="5257800"/>
          </a:xfrm>
        </p:spPr>
        <p:txBody>
          <a:bodyPr>
            <a:normAutofit fontScale="85000" lnSpcReduction="20000"/>
          </a:bodyPr>
          <a:lstStyle/>
          <a:p>
            <a:r>
              <a:rPr lang="en-US" dirty="0" smtClean="0"/>
              <a:t>Referee</a:t>
            </a:r>
          </a:p>
          <a:p>
            <a:pPr lvl="1"/>
            <a:r>
              <a:rPr lang="en-US" dirty="0" smtClean="0"/>
              <a:t>Manage sharing of resources, Protection, Isolation</a:t>
            </a:r>
          </a:p>
          <a:p>
            <a:pPr lvl="2"/>
            <a:r>
              <a:rPr lang="en-US" dirty="0" smtClean="0"/>
              <a:t>Resource allocation, isolation, communication</a:t>
            </a:r>
          </a:p>
          <a:p>
            <a:r>
              <a:rPr lang="en-US" dirty="0" smtClean="0"/>
              <a:t>Illusionist</a:t>
            </a:r>
          </a:p>
          <a:p>
            <a:pPr lvl="1"/>
            <a:r>
              <a:rPr lang="en-US" dirty="0" smtClean="0"/>
              <a:t>Provide clean, easy to use abstractions of physical resources</a:t>
            </a:r>
          </a:p>
          <a:p>
            <a:pPr lvl="2"/>
            <a:r>
              <a:rPr lang="en-US" dirty="0" smtClean="0"/>
              <a:t>Infinite memory, dedicated machine</a:t>
            </a:r>
          </a:p>
          <a:p>
            <a:pPr lvl="2"/>
            <a:r>
              <a:rPr lang="en-US" dirty="0" smtClean="0"/>
              <a:t>Masking limitations, virtualization</a:t>
            </a:r>
          </a:p>
          <a:p>
            <a:r>
              <a:rPr lang="en-US" dirty="0" smtClean="0"/>
              <a:t>Glue</a:t>
            </a:r>
          </a:p>
          <a:p>
            <a:pPr lvl="1"/>
            <a:r>
              <a:rPr lang="en-US" dirty="0" smtClean="0"/>
              <a:t>Common services</a:t>
            </a:r>
          </a:p>
          <a:p>
            <a:pPr lvl="2"/>
            <a:r>
              <a:rPr lang="en-US" dirty="0" smtClean="0"/>
              <a:t>Storage, Window system, Networking</a:t>
            </a:r>
          </a:p>
          <a:p>
            <a:pPr lvl="2"/>
            <a:r>
              <a:rPr lang="en-US" dirty="0" smtClean="0"/>
              <a:t>Sharing, Authorization</a:t>
            </a:r>
          </a:p>
          <a:p>
            <a:pPr lvl="2"/>
            <a:r>
              <a:rPr lang="en-US" dirty="0" smtClean="0"/>
              <a:t>Look and feel</a:t>
            </a:r>
          </a:p>
        </p:txBody>
      </p:sp>
      <p:sp>
        <p:nvSpPr>
          <p:cNvPr id="10650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200" smtClean="0">
                <a:solidFill>
                  <a:srgbClr val="114FFB"/>
                </a:solidFill>
                <a:latin typeface="Helvetica" panose="020B0604020202020204" pitchFamily="34" charset="0"/>
              </a:rPr>
              <a:t>CSCE-313 Spring 2017</a:t>
            </a:r>
            <a:endParaRPr lang="en-US" sz="1200">
              <a:solidFill>
                <a:srgbClr val="114FFB"/>
              </a:solidFill>
              <a:latin typeface="Helvetica" panose="020B0604020202020204" pitchFamily="34" charset="0"/>
            </a:endParaRPr>
          </a:p>
        </p:txBody>
      </p:sp>
      <p:sp>
        <p:nvSpPr>
          <p:cNvPr id="106501" name="Slide Number Placeholder 5"/>
          <p:cNvSpPr>
            <a:spLocks noGrp="1"/>
          </p:cNvSpPr>
          <p:nvPr>
            <p:ph type="sldNum" sz="quarter" idx="12"/>
          </p:nvPr>
        </p:nvSpPr>
        <p:spPr>
          <a:xfrm>
            <a:off x="0" y="1958022"/>
            <a:ext cx="533400" cy="2444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B0630490-31BA-49FE-B327-924B81B9EB15}" type="slidenum">
              <a:rPr lang="en-US" sz="1400">
                <a:solidFill>
                  <a:srgbClr val="FF9900"/>
                </a:solidFill>
                <a:latin typeface="Times New Roman" panose="02020603050405020304" pitchFamily="18" charset="0"/>
              </a:rPr>
              <a:pPr/>
              <a:t>3</a:t>
            </a:fld>
            <a:endParaRPr lang="en-US" sz="1400" b="0">
              <a:solidFill>
                <a:srgbClr val="FF9900"/>
              </a:solidFill>
              <a:latin typeface="Times New Roman" panose="02020603050405020304" pitchFamily="18" charset="0"/>
            </a:endParaRPr>
          </a:p>
        </p:txBody>
      </p:sp>
      <p:pic>
        <p:nvPicPr>
          <p:cNvPr id="10650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76400"/>
            <a:ext cx="1411288"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3"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429000"/>
            <a:ext cx="12922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4"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181600"/>
            <a:ext cx="16637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0703" y="1580402"/>
            <a:ext cx="3131639" cy="192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a:spLocks noChangeArrowheads="1"/>
          </p:cNvSpPr>
          <p:nvPr/>
        </p:nvSpPr>
        <p:spPr bwMode="auto">
          <a:xfrm>
            <a:off x="5692769" y="1650711"/>
            <a:ext cx="1884406" cy="217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Application Programs/Processes</a:t>
            </a:r>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8277" y="3436748"/>
            <a:ext cx="508383" cy="559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an 15"/>
          <p:cNvSpPr>
            <a:spLocks noChangeArrowheads="1"/>
          </p:cNvSpPr>
          <p:nvPr/>
        </p:nvSpPr>
        <p:spPr bwMode="auto">
          <a:xfrm>
            <a:off x="5795293" y="3659807"/>
            <a:ext cx="522787" cy="351857"/>
          </a:xfrm>
          <a:prstGeom prst="can">
            <a:avLst>
              <a:gd name="adj" fmla="val 25000"/>
            </a:avLst>
          </a:prstGeom>
          <a:solidFill>
            <a:schemeClr val="accent1"/>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700" dirty="0">
                <a:solidFill>
                  <a:srgbClr val="000000"/>
                </a:solidFill>
                <a:latin typeface="Arial" panose="020B0604020202020204" pitchFamily="34" charset="0"/>
              </a:rPr>
              <a:t>storage</a:t>
            </a: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96682" y="3608476"/>
            <a:ext cx="330449" cy="22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Arrow Connector 14"/>
          <p:cNvCxnSpPr>
            <a:cxnSpLocks noChangeShapeType="1"/>
            <a:stCxn id="20" idx="3"/>
          </p:cNvCxnSpPr>
          <p:nvPr/>
        </p:nvCxnSpPr>
        <p:spPr bwMode="auto">
          <a:xfrm flipV="1">
            <a:off x="6910451" y="3089740"/>
            <a:ext cx="917248" cy="6228"/>
          </a:xfrm>
          <a:prstGeom prst="straightConnector1">
            <a:avLst/>
          </a:prstGeom>
          <a:noFill/>
          <a:ln w="57150" cmpd="thinThick" algn="ctr">
            <a:solidFill>
              <a:schemeClr val="tx1"/>
            </a:solidFill>
            <a:round/>
            <a:headEnd type="triangle" w="med" len="med"/>
            <a:tailEnd type="triangle" w="med" len="med"/>
          </a:ln>
        </p:spPr>
      </p:cxnSp>
      <p:sp>
        <p:nvSpPr>
          <p:cNvPr id="20" name="Rounded Rectangle 19"/>
          <p:cNvSpPr/>
          <p:nvPr/>
        </p:nvSpPr>
        <p:spPr bwMode="auto">
          <a:xfrm>
            <a:off x="6178275" y="2949562"/>
            <a:ext cx="732071" cy="293058"/>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a:lstStyle/>
          <a:p>
            <a:pPr algn="ctr">
              <a:defRPr/>
            </a:pPr>
            <a:r>
              <a:rPr lang="en-US" sz="900" dirty="0">
                <a:solidFill>
                  <a:srgbClr val="000000"/>
                </a:solidFill>
                <a:latin typeface="Arial" charset="0"/>
                <a:ea typeface="ＭＳ Ｐゴシック" charset="0"/>
                <a:cs typeface="ＭＳ Ｐゴシック" charset="0"/>
              </a:rPr>
              <a:t>Processor</a:t>
            </a:r>
          </a:p>
        </p:txBody>
      </p:sp>
      <p:sp>
        <p:nvSpPr>
          <p:cNvPr id="21" name="Rectangle 16"/>
          <p:cNvSpPr>
            <a:spLocks noChangeArrowheads="1"/>
          </p:cNvSpPr>
          <p:nvPr/>
        </p:nvSpPr>
        <p:spPr bwMode="auto">
          <a:xfrm>
            <a:off x="7823145" y="2936496"/>
            <a:ext cx="774186" cy="384522"/>
          </a:xfrm>
          <a:prstGeom prst="rect">
            <a:avLst/>
          </a:prstGeom>
          <a:solidFill>
            <a:srgbClr val="C0D2FE"/>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sz="1200" dirty="0">
                <a:solidFill>
                  <a:srgbClr val="000000"/>
                </a:solidFill>
                <a:latin typeface="Arial" panose="020B0604020202020204" pitchFamily="34" charset="0"/>
              </a:rPr>
              <a:t>Memory</a:t>
            </a:r>
          </a:p>
        </p:txBody>
      </p:sp>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40958" y="3543145"/>
            <a:ext cx="1009140" cy="41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Up-Down Arrow 22"/>
          <p:cNvSpPr>
            <a:spLocks noChangeArrowheads="1"/>
          </p:cNvSpPr>
          <p:nvPr/>
        </p:nvSpPr>
        <p:spPr bwMode="auto">
          <a:xfrm>
            <a:off x="5957976" y="3384483"/>
            <a:ext cx="162683" cy="270659"/>
          </a:xfrm>
          <a:prstGeom prst="upDownArrow">
            <a:avLst>
              <a:gd name="adj1" fmla="val 50000"/>
              <a:gd name="adj2" fmla="val 4997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4" name="Up Arrow 23"/>
          <p:cNvSpPr>
            <a:spLocks noChangeArrowheads="1"/>
          </p:cNvSpPr>
          <p:nvPr/>
        </p:nvSpPr>
        <p:spPr bwMode="auto">
          <a:xfrm>
            <a:off x="6724787" y="3384483"/>
            <a:ext cx="144889" cy="172661"/>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5" name="TextBox 24"/>
          <p:cNvSpPr txBox="1">
            <a:spLocks noChangeArrowheads="1"/>
          </p:cNvSpPr>
          <p:nvPr/>
        </p:nvSpPr>
        <p:spPr bwMode="auto">
          <a:xfrm>
            <a:off x="6137605" y="1426407"/>
            <a:ext cx="406706" cy="21746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26" name="TextBox 25"/>
          <p:cNvSpPr txBox="1">
            <a:spLocks noChangeArrowheads="1"/>
          </p:cNvSpPr>
          <p:nvPr/>
        </p:nvSpPr>
        <p:spPr bwMode="auto">
          <a:xfrm>
            <a:off x="6759526" y="1412407"/>
            <a:ext cx="405859" cy="21746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27" name="TextBox 26"/>
          <p:cNvSpPr txBox="1">
            <a:spLocks noChangeArrowheads="1"/>
          </p:cNvSpPr>
          <p:nvPr/>
        </p:nvSpPr>
        <p:spPr bwMode="auto">
          <a:xfrm>
            <a:off x="7505155" y="1421740"/>
            <a:ext cx="406706" cy="21746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28" name="TextBox 27"/>
          <p:cNvSpPr txBox="1">
            <a:spLocks noChangeArrowheads="1"/>
          </p:cNvSpPr>
          <p:nvPr/>
        </p:nvSpPr>
        <p:spPr bwMode="auto">
          <a:xfrm>
            <a:off x="8229600" y="1422674"/>
            <a:ext cx="406706" cy="21746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29" name="TextBox 28"/>
          <p:cNvSpPr txBox="1">
            <a:spLocks noChangeArrowheads="1"/>
          </p:cNvSpPr>
          <p:nvPr/>
        </p:nvSpPr>
        <p:spPr bwMode="auto">
          <a:xfrm>
            <a:off x="8100810" y="1982657"/>
            <a:ext cx="420263" cy="21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return</a:t>
            </a:r>
          </a:p>
        </p:txBody>
      </p:sp>
      <p:sp>
        <p:nvSpPr>
          <p:cNvPr id="30" name="Up Arrow 29"/>
          <p:cNvSpPr>
            <a:spLocks noChangeArrowheads="1"/>
          </p:cNvSpPr>
          <p:nvPr/>
        </p:nvSpPr>
        <p:spPr bwMode="auto">
          <a:xfrm>
            <a:off x="7577175" y="3427415"/>
            <a:ext cx="144889" cy="172661"/>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1" name="Up-Down Arrow 30"/>
          <p:cNvSpPr>
            <a:spLocks noChangeArrowheads="1"/>
          </p:cNvSpPr>
          <p:nvPr/>
        </p:nvSpPr>
        <p:spPr bwMode="auto">
          <a:xfrm>
            <a:off x="8104199" y="3412482"/>
            <a:ext cx="138111" cy="270659"/>
          </a:xfrm>
          <a:prstGeom prst="upDownArrow">
            <a:avLst>
              <a:gd name="adj1" fmla="val 50000"/>
              <a:gd name="adj2" fmla="val 49972"/>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9" name="TextBox 38"/>
          <p:cNvSpPr txBox="1">
            <a:spLocks noChangeArrowheads="1"/>
          </p:cNvSpPr>
          <p:nvPr/>
        </p:nvSpPr>
        <p:spPr bwMode="auto">
          <a:xfrm>
            <a:off x="6137605" y="1416608"/>
            <a:ext cx="406706" cy="21746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40" name="TextBox 39"/>
          <p:cNvSpPr txBox="1">
            <a:spLocks noChangeArrowheads="1"/>
          </p:cNvSpPr>
          <p:nvPr/>
        </p:nvSpPr>
        <p:spPr bwMode="auto">
          <a:xfrm>
            <a:off x="6759526" y="1402608"/>
            <a:ext cx="405859" cy="21746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41" name="TextBox 40"/>
          <p:cNvSpPr txBox="1">
            <a:spLocks noChangeArrowheads="1"/>
          </p:cNvSpPr>
          <p:nvPr/>
        </p:nvSpPr>
        <p:spPr bwMode="auto">
          <a:xfrm>
            <a:off x="7505155" y="1411941"/>
            <a:ext cx="406706" cy="21746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42" name="TextBox 41"/>
          <p:cNvSpPr txBox="1">
            <a:spLocks noChangeArrowheads="1"/>
          </p:cNvSpPr>
          <p:nvPr/>
        </p:nvSpPr>
        <p:spPr bwMode="auto">
          <a:xfrm>
            <a:off x="8229600" y="1412875"/>
            <a:ext cx="406706" cy="21746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45" name="TextBox 44"/>
          <p:cNvSpPr txBox="1">
            <a:spLocks noChangeArrowheads="1"/>
          </p:cNvSpPr>
          <p:nvPr/>
        </p:nvSpPr>
        <p:spPr bwMode="auto">
          <a:xfrm>
            <a:off x="7867597" y="3420578"/>
            <a:ext cx="9044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1200" dirty="0" smtClean="0"/>
              <a:t>Packet I/O</a:t>
            </a:r>
            <a:endParaRPr lang="en-US" sz="1200" dirty="0"/>
          </a:p>
        </p:txBody>
      </p:sp>
    </p:spTree>
    <p:extLst>
      <p:ext uri="{BB962C8B-B14F-4D97-AF65-F5344CB8AC3E}">
        <p14:creationId xmlns:p14="http://schemas.microsoft.com/office/powerpoint/2010/main" val="273738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Protection</a:t>
            </a:r>
            <a:endParaRPr lang="en-US" dirty="0"/>
          </a:p>
        </p:txBody>
      </p:sp>
      <p:sp>
        <p:nvSpPr>
          <p:cNvPr id="3" name="Content Placeholder 2"/>
          <p:cNvSpPr>
            <a:spLocks noGrp="1"/>
          </p:cNvSpPr>
          <p:nvPr>
            <p:ph idx="1"/>
          </p:nvPr>
        </p:nvSpPr>
        <p:spPr/>
        <p:txBody>
          <a:bodyPr>
            <a:normAutofit/>
          </a:bodyPr>
          <a:lstStyle/>
          <a:p>
            <a:r>
              <a:rPr lang="en-US" dirty="0" smtClean="0"/>
              <a:t>Why do we execute code with restricted privileges?</a:t>
            </a:r>
          </a:p>
          <a:p>
            <a:pPr lvl="1"/>
            <a:r>
              <a:rPr lang="en-US" dirty="0" smtClean="0"/>
              <a:t>Either because the code is buggy or if it might be malicious</a:t>
            </a:r>
          </a:p>
          <a:p>
            <a:r>
              <a:rPr lang="en-US" dirty="0" smtClean="0"/>
              <a:t>Some examples:</a:t>
            </a:r>
          </a:p>
          <a:p>
            <a:pPr lvl="1"/>
            <a:r>
              <a:rPr lang="en-US" dirty="0"/>
              <a:t>A</a:t>
            </a:r>
            <a:r>
              <a:rPr lang="en-US" dirty="0" smtClean="0"/>
              <a:t> script running in a web browser</a:t>
            </a:r>
          </a:p>
          <a:p>
            <a:pPr lvl="1"/>
            <a:r>
              <a:rPr lang="en-US" dirty="0"/>
              <a:t>A</a:t>
            </a:r>
            <a:r>
              <a:rPr lang="en-US" dirty="0" smtClean="0"/>
              <a:t> program you just downloaded off the Internet</a:t>
            </a:r>
          </a:p>
          <a:p>
            <a:pPr lvl="1"/>
            <a:r>
              <a:rPr lang="en-US" dirty="0" smtClean="0"/>
              <a:t>A program you just wrote that you haven’t tested yet</a:t>
            </a:r>
          </a:p>
          <a:p>
            <a:pPr lvl="1"/>
            <a:endParaRPr lang="en-US" dirty="0"/>
          </a:p>
        </p:txBody>
      </p:sp>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30</a:t>
            </a:fld>
            <a:endParaRPr lang="en-US" dirty="0">
              <a:solidFill>
                <a:srgbClr val="FFFFFF"/>
              </a:solidFill>
            </a:endParaRPr>
          </a:p>
        </p:txBody>
      </p:sp>
    </p:spTree>
    <p:extLst>
      <p:ext uri="{BB962C8B-B14F-4D97-AF65-F5344CB8AC3E}">
        <p14:creationId xmlns:p14="http://schemas.microsoft.com/office/powerpoint/2010/main" val="91843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Resource Sharing</a:t>
            </a:r>
            <a:endParaRPr lang="en-US" dirty="0"/>
          </a:p>
        </p:txBody>
      </p:sp>
      <p:sp>
        <p:nvSpPr>
          <p:cNvPr id="3" name="Content Placeholder 2"/>
          <p:cNvSpPr>
            <a:spLocks noGrp="1"/>
          </p:cNvSpPr>
          <p:nvPr>
            <p:ph idx="1"/>
          </p:nvPr>
        </p:nvSpPr>
        <p:spPr/>
        <p:txBody>
          <a:bodyPr>
            <a:normAutofit/>
          </a:bodyPr>
          <a:lstStyle/>
          <a:p>
            <a:r>
              <a:rPr lang="en-US" dirty="0" smtClean="0"/>
              <a:t>How do we ensure that resources are fairly (and efficiently) shared amongst (and utilized by) user programs?</a:t>
            </a:r>
          </a:p>
          <a:p>
            <a:r>
              <a:rPr lang="en-US" dirty="0"/>
              <a:t>Some examples:</a:t>
            </a:r>
          </a:p>
          <a:p>
            <a:pPr lvl="1"/>
            <a:r>
              <a:rPr lang="en-US" dirty="0" smtClean="0"/>
              <a:t>Many students running code on a department machine</a:t>
            </a:r>
          </a:p>
          <a:p>
            <a:pPr lvl="1"/>
            <a:r>
              <a:rPr lang="en-US" dirty="0" smtClean="0"/>
              <a:t>Amazon.com servicing concurrent users</a:t>
            </a:r>
            <a:endParaRPr lang="en-US" dirty="0"/>
          </a:p>
          <a:p>
            <a:pPr lvl="1"/>
            <a:r>
              <a:rPr lang="en-US" dirty="0" smtClean="0"/>
              <a:t>Playing a movie on a computer while typing a project report and printing a document</a:t>
            </a:r>
            <a:endParaRPr lang="en-US" dirty="0"/>
          </a:p>
          <a:p>
            <a:endParaRPr lang="en-US" dirty="0" smtClean="0"/>
          </a:p>
          <a:p>
            <a:pPr lvl="1"/>
            <a:endParaRPr lang="en-US" dirty="0"/>
          </a:p>
        </p:txBody>
      </p:sp>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31</a:t>
            </a:fld>
            <a:endParaRPr lang="en-US" dirty="0">
              <a:solidFill>
                <a:srgbClr val="FFFFFF"/>
              </a:solidFill>
            </a:endParaRPr>
          </a:p>
        </p:txBody>
      </p:sp>
    </p:spTree>
    <p:extLst>
      <p:ext uri="{BB962C8B-B14F-4D97-AF65-F5344CB8AC3E}">
        <p14:creationId xmlns:p14="http://schemas.microsoft.com/office/powerpoint/2010/main" val="273560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Architectural Features</a:t>
            </a:r>
            <a:br>
              <a:rPr lang="en-US" dirty="0" smtClean="0"/>
            </a:br>
            <a:r>
              <a:rPr lang="en-US" sz="2200" dirty="0" smtClean="0"/>
              <a:t>i.e. features we design in HW to facilitate the OS to meet some key challenges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32</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a:t>Privileged instructions </a:t>
            </a:r>
          </a:p>
          <a:p>
            <a:r>
              <a:rPr lang="en-US" dirty="0" smtClean="0"/>
              <a:t>Protection </a:t>
            </a:r>
            <a:r>
              <a:rPr lang="en-US" dirty="0"/>
              <a:t>modes (user/kernel) </a:t>
            </a:r>
          </a:p>
          <a:p>
            <a:r>
              <a:rPr lang="en-US" dirty="0" smtClean="0"/>
              <a:t>Memory </a:t>
            </a:r>
            <a:r>
              <a:rPr lang="en-US" dirty="0"/>
              <a:t>protection mechanisms </a:t>
            </a:r>
          </a:p>
          <a:p>
            <a:r>
              <a:rPr lang="en-US" dirty="0" smtClean="0"/>
              <a:t>Interrupts </a:t>
            </a:r>
            <a:r>
              <a:rPr lang="en-US" dirty="0"/>
              <a:t>and exceptions </a:t>
            </a:r>
          </a:p>
          <a:p>
            <a:r>
              <a:rPr lang="en-US" dirty="0" smtClean="0"/>
              <a:t>System calls </a:t>
            </a:r>
          </a:p>
          <a:p>
            <a:r>
              <a:rPr lang="en-US" dirty="0" smtClean="0"/>
              <a:t>Timer </a:t>
            </a:r>
            <a:r>
              <a:rPr lang="en-US" dirty="0"/>
              <a:t>(clock) </a:t>
            </a:r>
          </a:p>
          <a:p>
            <a:r>
              <a:rPr lang="en-US" dirty="0" smtClean="0"/>
              <a:t>I/O </a:t>
            </a:r>
            <a:r>
              <a:rPr lang="en-US" dirty="0"/>
              <a:t>control and operation </a:t>
            </a:r>
          </a:p>
          <a:p>
            <a:r>
              <a:rPr lang="en-US" dirty="0" smtClean="0"/>
              <a:t>Synchronization </a:t>
            </a:r>
            <a:r>
              <a:rPr lang="en-US" dirty="0"/>
              <a:t>primitives (e.g., atomic instructions</a:t>
            </a:r>
            <a:r>
              <a:rPr lang="en-US" dirty="0" smtClean="0"/>
              <a:t>)</a:t>
            </a:r>
            <a:endParaRPr lang="en-US" dirty="0"/>
          </a:p>
        </p:txBody>
      </p:sp>
    </p:spTree>
    <p:extLst>
      <p:ext uri="{BB962C8B-B14F-4D97-AF65-F5344CB8AC3E}">
        <p14:creationId xmlns:p14="http://schemas.microsoft.com/office/powerpoint/2010/main" val="11789486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t>
            </a:r>
            <a:r>
              <a:rPr lang="en-US" dirty="0" smtClean="0"/>
              <a:t>Points</a:t>
            </a:r>
            <a:endParaRPr lang="en-US" dirty="0"/>
          </a:p>
        </p:txBody>
      </p:sp>
      <p:sp>
        <p:nvSpPr>
          <p:cNvPr id="3" name="Content Placeholder 2"/>
          <p:cNvSpPr>
            <a:spLocks noGrp="1"/>
          </p:cNvSpPr>
          <p:nvPr>
            <p:ph idx="1"/>
          </p:nvPr>
        </p:nvSpPr>
        <p:spPr/>
        <p:txBody>
          <a:bodyPr/>
          <a:lstStyle/>
          <a:p>
            <a:r>
              <a:rPr lang="en-US" dirty="0" smtClean="0"/>
              <a:t>Dual-mode operation: user vs. kernel</a:t>
            </a:r>
          </a:p>
          <a:p>
            <a:pPr lvl="1"/>
            <a:r>
              <a:rPr lang="en-US" dirty="0" smtClean="0"/>
              <a:t>Kernel-mode: execute with complete privileges</a:t>
            </a:r>
          </a:p>
          <a:p>
            <a:pPr lvl="1"/>
            <a:r>
              <a:rPr lang="en-US" dirty="0" smtClean="0"/>
              <a:t>User-mode: execute with fewer privileges</a:t>
            </a:r>
          </a:p>
          <a:p>
            <a:r>
              <a:rPr lang="en-US" dirty="0" smtClean="0"/>
              <a:t>Safe control transfer</a:t>
            </a:r>
          </a:p>
          <a:p>
            <a:pPr lvl="1"/>
            <a:r>
              <a:rPr lang="en-US" dirty="0" smtClean="0"/>
              <a:t>How do we switch from one mode to the other?</a:t>
            </a:r>
          </a:p>
        </p:txBody>
      </p:sp>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33</a:t>
            </a:fld>
            <a:endParaRPr lang="en-US" dirty="0">
              <a:solidFill>
                <a:srgbClr val="FFFFFF"/>
              </a:solidFill>
            </a:endParaRPr>
          </a:p>
        </p:txBody>
      </p:sp>
    </p:spTree>
    <p:extLst>
      <p:ext uri="{BB962C8B-B14F-4D97-AF65-F5344CB8AC3E}">
        <p14:creationId xmlns:p14="http://schemas.microsoft.com/office/powerpoint/2010/main" val="1014200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455152" cy="990600"/>
          </a:xfrm>
        </p:spPr>
        <p:txBody>
          <a:bodyPr>
            <a:noAutofit/>
          </a:bodyPr>
          <a:lstStyle/>
          <a:p>
            <a:r>
              <a:rPr lang="en-US" sz="3600" dirty="0" smtClean="0"/>
              <a:t>Hardware Support: Dual-Mode Operation</a:t>
            </a:r>
            <a:endParaRPr lang="en-US" sz="3600" dirty="0"/>
          </a:p>
        </p:txBody>
      </p:sp>
      <p:sp>
        <p:nvSpPr>
          <p:cNvPr id="3" name="Content Placeholder 2"/>
          <p:cNvSpPr>
            <a:spLocks noGrp="1"/>
          </p:cNvSpPr>
          <p:nvPr>
            <p:ph idx="1"/>
          </p:nvPr>
        </p:nvSpPr>
        <p:spPr/>
        <p:txBody>
          <a:bodyPr/>
          <a:lstStyle/>
          <a:p>
            <a:r>
              <a:rPr lang="en-US" dirty="0" smtClean="0"/>
              <a:t>Kernel mode</a:t>
            </a:r>
          </a:p>
          <a:p>
            <a:pPr lvl="1"/>
            <a:r>
              <a:rPr lang="en-US" dirty="0" smtClean="0"/>
              <a:t>Execution with the full privileges of the hardware</a:t>
            </a:r>
          </a:p>
          <a:p>
            <a:pPr lvl="2"/>
            <a:r>
              <a:rPr lang="en-US" dirty="0" smtClean="0"/>
              <a:t>E.g. Read/write to any memory, access any I/O device, read/write any disk sector, send/receive any packet</a:t>
            </a:r>
          </a:p>
          <a:p>
            <a:r>
              <a:rPr lang="en-US" dirty="0" smtClean="0"/>
              <a:t>User mode</a:t>
            </a:r>
          </a:p>
          <a:p>
            <a:pPr lvl="1"/>
            <a:r>
              <a:rPr lang="en-US" dirty="0" smtClean="0"/>
              <a:t>Limited privileges</a:t>
            </a:r>
          </a:p>
          <a:p>
            <a:pPr lvl="1"/>
            <a:r>
              <a:rPr lang="en-US" dirty="0" smtClean="0"/>
              <a:t>Only those granted by the operating system kernel</a:t>
            </a:r>
          </a:p>
          <a:p>
            <a:r>
              <a:rPr lang="en-US" dirty="0" smtClean="0"/>
              <a:t>On the x86, mode stored in EFLAGS register</a:t>
            </a:r>
          </a:p>
        </p:txBody>
      </p:sp>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34</a:t>
            </a:fld>
            <a:endParaRPr lang="en-US" dirty="0">
              <a:solidFill>
                <a:srgbClr val="FFFFFF"/>
              </a:solidFill>
            </a:endParaRPr>
          </a:p>
        </p:txBody>
      </p:sp>
    </p:spTree>
    <p:extLst>
      <p:ext uri="{BB962C8B-B14F-4D97-AF65-F5344CB8AC3E}">
        <p14:creationId xmlns:p14="http://schemas.microsoft.com/office/powerpoint/2010/main" val="412061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Model of a CPU</a:t>
            </a:r>
            <a:endParaRPr lang="en-US" dirty="0"/>
          </a:p>
        </p:txBody>
      </p:sp>
      <p:pic>
        <p:nvPicPr>
          <p:cNvPr id="4" name="Content Placeholder 3" descr="ProgramCounter1.ai"/>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9269" r="-19269"/>
              <a:stretch>
                <a:fillRect/>
              </a:stretch>
            </p:blipFill>
          </mc:Choice>
          <mc:Fallback>
            <p:blipFill>
              <a:blip r:embed="rId3"/>
              <a:srcRect l="-19269" r="-19269"/>
              <a:stretch>
                <a:fillRect/>
              </a:stretch>
            </p:blipFill>
          </mc:Fallback>
        </mc:AlternateContent>
        <p:spPr/>
      </p:pic>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35</a:t>
            </a:fld>
            <a:endParaRPr lang="en-US" dirty="0">
              <a:solidFill>
                <a:srgbClr val="FFFFFF"/>
              </a:solidFill>
            </a:endParaRPr>
          </a:p>
        </p:txBody>
      </p:sp>
    </p:spTree>
    <p:extLst>
      <p:ext uri="{BB962C8B-B14F-4D97-AF65-F5344CB8AC3E}">
        <p14:creationId xmlns:p14="http://schemas.microsoft.com/office/powerpoint/2010/main" val="3126464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CPU with Dual-Mode Operation</a:t>
            </a:r>
            <a:endParaRPr lang="en-US" dirty="0"/>
          </a:p>
        </p:txBody>
      </p:sp>
      <p:pic>
        <p:nvPicPr>
          <p:cNvPr id="4" name="Content Placeholder 3" descr="ProgramCounter2.pdf"/>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9184" r="-39184"/>
              <a:stretch>
                <a:fillRect/>
              </a:stretch>
            </p:blipFill>
          </mc:Choice>
          <mc:Fallback>
            <p:blipFill>
              <a:blip r:embed="rId3"/>
              <a:srcRect l="-39184" r="-39184"/>
              <a:stretch>
                <a:fillRect/>
              </a:stretch>
            </p:blipFill>
          </mc:Fallback>
        </mc:AlternateContent>
        <p:spPr>
          <a:xfrm>
            <a:off x="-76200" y="1600200"/>
            <a:ext cx="8842248" cy="5123546"/>
          </a:xfrm>
        </p:spPr>
      </p:pic>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36</a:t>
            </a:fld>
            <a:endParaRPr lang="en-US" dirty="0">
              <a:solidFill>
                <a:srgbClr val="FFFFFF"/>
              </a:solidFill>
            </a:endParaRPr>
          </a:p>
        </p:txBody>
      </p:sp>
    </p:spTree>
    <p:extLst>
      <p:ext uri="{BB962C8B-B14F-4D97-AF65-F5344CB8AC3E}">
        <p14:creationId xmlns:p14="http://schemas.microsoft.com/office/powerpoint/2010/main" val="6210758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Privileged instructions</a:t>
            </a:r>
          </a:p>
          <a:p>
            <a:pPr lvl="1"/>
            <a:r>
              <a:rPr lang="en-US" dirty="0" smtClean="0"/>
              <a:t>Available to kernel</a:t>
            </a:r>
          </a:p>
          <a:p>
            <a:pPr lvl="1"/>
            <a:r>
              <a:rPr lang="en-US" dirty="0" smtClean="0"/>
              <a:t>Not available to user code</a:t>
            </a:r>
          </a:p>
          <a:p>
            <a:r>
              <a:rPr lang="en-US" dirty="0" smtClean="0"/>
              <a:t>Limits on memory accesses</a:t>
            </a:r>
          </a:p>
          <a:p>
            <a:pPr lvl="1"/>
            <a:r>
              <a:rPr lang="en-US" dirty="0" smtClean="0"/>
              <a:t>To prevent user code from overwriting the kernel or each other</a:t>
            </a:r>
          </a:p>
          <a:p>
            <a:r>
              <a:rPr lang="en-US" dirty="0" smtClean="0"/>
              <a:t>Timer</a:t>
            </a:r>
          </a:p>
          <a:p>
            <a:pPr lvl="1"/>
            <a:r>
              <a:rPr lang="en-US" dirty="0" smtClean="0"/>
              <a:t>To regain control from a user program in a loop</a:t>
            </a:r>
          </a:p>
        </p:txBody>
      </p:sp>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37</a:t>
            </a:fld>
            <a:endParaRPr lang="en-US" dirty="0">
              <a:solidFill>
                <a:srgbClr val="FFFFFF"/>
              </a:solidFill>
            </a:endParaRPr>
          </a:p>
        </p:txBody>
      </p:sp>
      <p:sp>
        <p:nvSpPr>
          <p:cNvPr id="8" name="Title 1"/>
          <p:cNvSpPr>
            <a:spLocks noGrp="1"/>
          </p:cNvSpPr>
          <p:nvPr>
            <p:ph type="title"/>
          </p:nvPr>
        </p:nvSpPr>
        <p:spPr>
          <a:xfrm>
            <a:off x="612648" y="228600"/>
            <a:ext cx="8455152" cy="990600"/>
          </a:xfrm>
        </p:spPr>
        <p:txBody>
          <a:bodyPr>
            <a:noAutofit/>
          </a:bodyPr>
          <a:lstStyle/>
          <a:p>
            <a:r>
              <a:rPr lang="en-US" sz="3600" dirty="0" smtClean="0"/>
              <a:t>Hardware Support: Dual-Mode Operation</a:t>
            </a:r>
            <a:endParaRPr lang="en-US" sz="3600" dirty="0"/>
          </a:p>
        </p:txBody>
      </p:sp>
    </p:spTree>
    <p:extLst>
      <p:ext uri="{BB962C8B-B14F-4D97-AF65-F5344CB8AC3E}">
        <p14:creationId xmlns:p14="http://schemas.microsoft.com/office/powerpoint/2010/main" val="4014869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Privileged Instructions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38</a:t>
            </a:fld>
            <a:endParaRPr lang="en-US" dirty="0">
              <a:solidFill>
                <a:srgbClr val="FFFFFF"/>
              </a:solidFill>
            </a:endParaRPr>
          </a:p>
        </p:txBody>
      </p:sp>
      <p:sp>
        <p:nvSpPr>
          <p:cNvPr id="6" name="Content Placeholder 5"/>
          <p:cNvSpPr>
            <a:spLocks noGrp="1"/>
          </p:cNvSpPr>
          <p:nvPr>
            <p:ph sz="quarter" idx="1"/>
          </p:nvPr>
        </p:nvSpPr>
        <p:spPr>
          <a:xfrm>
            <a:off x="612648" y="1600199"/>
            <a:ext cx="8455152" cy="5181601"/>
          </a:xfrm>
        </p:spPr>
        <p:txBody>
          <a:bodyPr>
            <a:normAutofit/>
          </a:bodyPr>
          <a:lstStyle/>
          <a:p>
            <a:r>
              <a:rPr lang="en-US" sz="3200" dirty="0"/>
              <a:t>A select few CPU instructions available only to </a:t>
            </a:r>
            <a:r>
              <a:rPr lang="en-US" sz="3200" dirty="0" smtClean="0"/>
              <a:t>the OS</a:t>
            </a:r>
          </a:p>
          <a:p>
            <a:pPr lvl="1"/>
            <a:r>
              <a:rPr lang="en-US" sz="2800" dirty="0" smtClean="0"/>
              <a:t>Allows </a:t>
            </a:r>
            <a:r>
              <a:rPr lang="en-US" sz="2800" dirty="0"/>
              <a:t>access to protected </a:t>
            </a:r>
            <a:r>
              <a:rPr lang="en-US" sz="2800" dirty="0" smtClean="0"/>
              <a:t>state</a:t>
            </a:r>
          </a:p>
          <a:p>
            <a:pPr lvl="1"/>
            <a:r>
              <a:rPr lang="en-US" sz="2800" dirty="0" smtClean="0"/>
              <a:t>Perform </a:t>
            </a:r>
            <a:r>
              <a:rPr lang="en-US" sz="2800" dirty="0"/>
              <a:t>global operations </a:t>
            </a:r>
          </a:p>
          <a:p>
            <a:endParaRPr lang="en-US" sz="3200" dirty="0"/>
          </a:p>
        </p:txBody>
      </p:sp>
    </p:spTree>
    <p:extLst>
      <p:ext uri="{BB962C8B-B14F-4D97-AF65-F5344CB8AC3E}">
        <p14:creationId xmlns:p14="http://schemas.microsoft.com/office/powerpoint/2010/main" val="72516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Privileged Instructions - Examples</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39</a:t>
            </a:fld>
            <a:endParaRPr lang="en-US" dirty="0">
              <a:solidFill>
                <a:srgbClr val="FFFFFF"/>
              </a:solidFill>
            </a:endParaRPr>
          </a:p>
        </p:txBody>
      </p:sp>
      <p:sp>
        <p:nvSpPr>
          <p:cNvPr id="6" name="Content Placeholder 5"/>
          <p:cNvSpPr>
            <a:spLocks noGrp="1"/>
          </p:cNvSpPr>
          <p:nvPr>
            <p:ph sz="quarter" idx="1"/>
          </p:nvPr>
        </p:nvSpPr>
        <p:spPr>
          <a:xfrm>
            <a:off x="612648" y="1600199"/>
            <a:ext cx="8455152" cy="5181601"/>
          </a:xfrm>
        </p:spPr>
        <p:txBody>
          <a:bodyPr>
            <a:noAutofit/>
          </a:bodyPr>
          <a:lstStyle/>
          <a:p>
            <a:r>
              <a:rPr lang="en-US" sz="3600" dirty="0" smtClean="0"/>
              <a:t>Only </a:t>
            </a:r>
            <a:r>
              <a:rPr lang="en-US" sz="3600" dirty="0"/>
              <a:t>the OS should be able </a:t>
            </a:r>
            <a:r>
              <a:rPr lang="en-US" sz="3600" dirty="0" smtClean="0"/>
              <a:t>to </a:t>
            </a:r>
            <a:endParaRPr lang="en-US" sz="3600" dirty="0"/>
          </a:p>
          <a:p>
            <a:pPr lvl="1"/>
            <a:r>
              <a:rPr lang="en-US" sz="3200" dirty="0" smtClean="0"/>
              <a:t>Directly </a:t>
            </a:r>
            <a:r>
              <a:rPr lang="en-US" sz="3200" dirty="0"/>
              <a:t>access I/O devices (disks, </a:t>
            </a:r>
            <a:r>
              <a:rPr lang="en-US" sz="3200" dirty="0" smtClean="0"/>
              <a:t>printers..)</a:t>
            </a:r>
          </a:p>
          <a:p>
            <a:pPr lvl="2"/>
            <a:r>
              <a:rPr lang="en-US" sz="2800" dirty="0" smtClean="0"/>
              <a:t>Allows </a:t>
            </a:r>
            <a:r>
              <a:rPr lang="en-US" sz="2800" dirty="0"/>
              <a:t>OS to enforce security and fairness </a:t>
            </a:r>
          </a:p>
          <a:p>
            <a:pPr lvl="1"/>
            <a:r>
              <a:rPr lang="en-US" sz="3200" dirty="0" smtClean="0"/>
              <a:t>Manipulate </a:t>
            </a:r>
            <a:r>
              <a:rPr lang="en-US" sz="3200" dirty="0"/>
              <a:t>memory management </a:t>
            </a:r>
            <a:r>
              <a:rPr lang="en-US" sz="3200" dirty="0" smtClean="0"/>
              <a:t>state</a:t>
            </a:r>
          </a:p>
          <a:p>
            <a:pPr lvl="2"/>
            <a:r>
              <a:rPr lang="en-US" sz="2800" dirty="0" smtClean="0"/>
              <a:t>E.g</a:t>
            </a:r>
            <a:r>
              <a:rPr lang="en-US" sz="2800" dirty="0"/>
              <a:t>., page tables, protection bits, TLB entries, </a:t>
            </a:r>
            <a:r>
              <a:rPr lang="en-US" sz="2800" dirty="0" smtClean="0"/>
              <a:t>etc.</a:t>
            </a:r>
          </a:p>
          <a:p>
            <a:pPr lvl="1"/>
            <a:r>
              <a:rPr lang="en-US" sz="3200" dirty="0" smtClean="0"/>
              <a:t>Adjust </a:t>
            </a:r>
            <a:r>
              <a:rPr lang="en-US" sz="3200" dirty="0"/>
              <a:t>protected control registers </a:t>
            </a:r>
          </a:p>
          <a:p>
            <a:pPr lvl="2"/>
            <a:r>
              <a:rPr lang="en-US" sz="2800" dirty="0" smtClean="0"/>
              <a:t>User </a:t>
            </a:r>
            <a:r>
              <a:rPr lang="en-US" sz="2800" dirty="0" smtClean="0">
                <a:sym typeface="Wingdings" panose="05000000000000000000" pitchFamily="2" charset="2"/>
              </a:rPr>
              <a:t>  </a:t>
            </a:r>
            <a:r>
              <a:rPr lang="en-US" sz="2800" dirty="0">
                <a:sym typeface="Wingdings" panose="05000000000000000000" pitchFamily="2" charset="2"/>
              </a:rPr>
              <a:t>K</a:t>
            </a:r>
            <a:r>
              <a:rPr lang="en-US" sz="2800" dirty="0" smtClean="0"/>
              <a:t>ernel modes </a:t>
            </a:r>
            <a:r>
              <a:rPr lang="en-US" sz="2800" dirty="0"/>
              <a:t>or </a:t>
            </a:r>
            <a:r>
              <a:rPr lang="en-US" sz="2800" dirty="0" smtClean="0"/>
              <a:t>Raise/Lower </a:t>
            </a:r>
            <a:r>
              <a:rPr lang="en-US" sz="2800" dirty="0"/>
              <a:t>interrupt level </a:t>
            </a:r>
          </a:p>
          <a:p>
            <a:pPr lvl="1"/>
            <a:r>
              <a:rPr lang="en-US" sz="3200" dirty="0" smtClean="0"/>
              <a:t>Execute </a:t>
            </a:r>
            <a:r>
              <a:rPr lang="en-US" sz="3200" dirty="0"/>
              <a:t>the halt </a:t>
            </a:r>
            <a:r>
              <a:rPr lang="en-US" sz="3200" dirty="0" smtClean="0"/>
              <a:t>instruction</a:t>
            </a:r>
          </a:p>
          <a:p>
            <a:endParaRPr lang="en-US" sz="3600" dirty="0"/>
          </a:p>
        </p:txBody>
      </p:sp>
    </p:spTree>
    <p:extLst>
      <p:ext uri="{BB962C8B-B14F-4D97-AF65-F5344CB8AC3E}">
        <p14:creationId xmlns:p14="http://schemas.microsoft.com/office/powerpoint/2010/main" val="3167838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noFill/>
        </p:spPr>
        <p:txBody>
          <a:bodyPr lIns="90488" tIns="44450" rIns="90488" bIns="44450">
            <a:normAutofit fontScale="90000"/>
          </a:bodyPr>
          <a:lstStyle/>
          <a:p>
            <a:r>
              <a:rPr lang="en-US" smtClean="0"/>
              <a:t>What, then, </a:t>
            </a:r>
            <a:r>
              <a:rPr lang="en-US" b="1" smtClean="0"/>
              <a:t>is</a:t>
            </a:r>
            <a:r>
              <a:rPr lang="en-US" smtClean="0"/>
              <a:t> an Operating System?</a:t>
            </a:r>
          </a:p>
        </p:txBody>
      </p:sp>
      <p:sp>
        <p:nvSpPr>
          <p:cNvPr id="46083" name="Rectangle 3"/>
          <p:cNvSpPr>
            <a:spLocks noGrp="1" noChangeArrowheads="1"/>
          </p:cNvSpPr>
          <p:nvPr>
            <p:ph type="body" idx="1"/>
          </p:nvPr>
        </p:nvSpPr>
        <p:spPr>
          <a:xfrm>
            <a:off x="533400" y="1524000"/>
            <a:ext cx="8534400" cy="5334000"/>
          </a:xfrm>
          <a:noFill/>
        </p:spPr>
        <p:txBody>
          <a:bodyPr lIns="90488" tIns="44450" rIns="90488" bIns="44450">
            <a:normAutofit fontScale="85000" lnSpcReduction="10000"/>
          </a:bodyPr>
          <a:lstStyle/>
          <a:p>
            <a:pPr>
              <a:lnSpc>
                <a:spcPct val="90000"/>
              </a:lnSpc>
            </a:pPr>
            <a:r>
              <a:rPr lang="en-US" dirty="0" smtClean="0"/>
              <a:t>The OS controls and coordinates the use of system resources.</a:t>
            </a:r>
          </a:p>
          <a:p>
            <a:pPr>
              <a:lnSpc>
                <a:spcPct val="90000"/>
              </a:lnSpc>
            </a:pPr>
            <a:endParaRPr lang="en-US" dirty="0" smtClean="0"/>
          </a:p>
          <a:p>
            <a:pPr>
              <a:lnSpc>
                <a:spcPct val="90000"/>
              </a:lnSpc>
            </a:pPr>
            <a:r>
              <a:rPr lang="en-US" b="1" u="sng" dirty="0" smtClean="0">
                <a:solidFill>
                  <a:srgbClr val="0066FF"/>
                </a:solidFill>
              </a:rPr>
              <a:t>Primary goal</a:t>
            </a:r>
            <a:r>
              <a:rPr lang="en-US" dirty="0" smtClean="0"/>
              <a:t>: Provide a </a:t>
            </a:r>
            <a:r>
              <a:rPr lang="en-US" b="1" u="sng" dirty="0" smtClean="0">
                <a:solidFill>
                  <a:srgbClr val="FF0000"/>
                </a:solidFill>
              </a:rPr>
              <a:t>convenient</a:t>
            </a:r>
            <a:r>
              <a:rPr lang="en-US" dirty="0" smtClean="0"/>
              <a:t> environment for a user to access the available resources (CPU, memory, I/O)</a:t>
            </a:r>
          </a:p>
          <a:p>
            <a:pPr lvl="1">
              <a:lnSpc>
                <a:spcPct val="90000"/>
              </a:lnSpc>
            </a:pPr>
            <a:r>
              <a:rPr lang="en-US" dirty="0" smtClean="0"/>
              <a:t>Provide appropriate abstractions (files, processes, ...)</a:t>
            </a:r>
          </a:p>
          <a:p>
            <a:pPr lvl="1">
              <a:lnSpc>
                <a:spcPct val="90000"/>
              </a:lnSpc>
            </a:pPr>
            <a:r>
              <a:rPr lang="ja-JP" altLang="en-US" dirty="0" smtClean="0"/>
              <a:t>“</a:t>
            </a:r>
            <a:r>
              <a:rPr lang="en-US" altLang="ja-JP" dirty="0" smtClean="0"/>
              <a:t>virtual machine</a:t>
            </a:r>
            <a:r>
              <a:rPr lang="ja-JP" altLang="en-US" dirty="0" smtClean="0"/>
              <a:t>”</a:t>
            </a:r>
            <a:endParaRPr lang="en-US" altLang="ja-JP" dirty="0" smtClean="0"/>
          </a:p>
          <a:p>
            <a:pPr>
              <a:lnSpc>
                <a:spcPct val="90000"/>
              </a:lnSpc>
            </a:pPr>
            <a:endParaRPr lang="en-US" u="sng" dirty="0" smtClean="0"/>
          </a:p>
          <a:p>
            <a:pPr>
              <a:lnSpc>
                <a:spcPct val="90000"/>
              </a:lnSpc>
            </a:pPr>
            <a:r>
              <a:rPr lang="en-US" b="1" u="sng" dirty="0" smtClean="0">
                <a:solidFill>
                  <a:srgbClr val="0066FF"/>
                </a:solidFill>
              </a:rPr>
              <a:t>Secondary goal</a:t>
            </a:r>
            <a:r>
              <a:rPr lang="en-US" dirty="0" smtClean="0"/>
              <a:t>: </a:t>
            </a:r>
            <a:r>
              <a:rPr lang="en-US" b="1" u="sng" dirty="0" smtClean="0">
                <a:solidFill>
                  <a:srgbClr val="FF0000"/>
                </a:solidFill>
              </a:rPr>
              <a:t>Efficient</a:t>
            </a:r>
            <a:r>
              <a:rPr lang="en-US" dirty="0" smtClean="0"/>
              <a:t> operation of the computer system.</a:t>
            </a:r>
          </a:p>
          <a:p>
            <a:pPr>
              <a:lnSpc>
                <a:spcPct val="90000"/>
              </a:lnSpc>
            </a:pPr>
            <a:endParaRPr lang="en-US" dirty="0" smtClean="0"/>
          </a:p>
          <a:p>
            <a:pPr>
              <a:lnSpc>
                <a:spcPct val="90000"/>
              </a:lnSpc>
            </a:pPr>
            <a:r>
              <a:rPr lang="en-US" b="1" dirty="0" smtClean="0">
                <a:solidFill>
                  <a:srgbClr val="0066FF"/>
                </a:solidFill>
              </a:rPr>
              <a:t>Key facets of Resource </a:t>
            </a:r>
            <a:r>
              <a:rPr lang="en-US" b="1" dirty="0" smtClean="0">
                <a:solidFill>
                  <a:srgbClr val="0066FF"/>
                </a:solidFill>
              </a:rPr>
              <a:t>Management</a:t>
            </a:r>
            <a:endParaRPr lang="en-US" dirty="0" smtClean="0"/>
          </a:p>
          <a:p>
            <a:pPr lvl="1">
              <a:lnSpc>
                <a:spcPct val="90000"/>
              </a:lnSpc>
            </a:pPr>
            <a:r>
              <a:rPr lang="en-US" b="1" dirty="0" smtClean="0">
                <a:solidFill>
                  <a:srgbClr val="FF0000"/>
                </a:solidFill>
              </a:rPr>
              <a:t>Transforming:</a:t>
            </a:r>
            <a:r>
              <a:rPr lang="en-US" dirty="0" smtClean="0"/>
              <a:t> Create virtual substitutes that are easier to use.</a:t>
            </a:r>
          </a:p>
          <a:p>
            <a:pPr lvl="1">
              <a:lnSpc>
                <a:spcPct val="90000"/>
              </a:lnSpc>
            </a:pPr>
            <a:r>
              <a:rPr lang="en-US" b="1" dirty="0" smtClean="0">
                <a:solidFill>
                  <a:srgbClr val="FF0000"/>
                </a:solidFill>
              </a:rPr>
              <a:t>Multiplexing:</a:t>
            </a:r>
            <a:r>
              <a:rPr lang="en-US" dirty="0" smtClean="0"/>
              <a:t> Create the illusion of multiple resources from a single resource</a:t>
            </a:r>
          </a:p>
          <a:p>
            <a:pPr lvl="1">
              <a:lnSpc>
                <a:spcPct val="90000"/>
              </a:lnSpc>
            </a:pPr>
            <a:r>
              <a:rPr lang="en-US" b="1" dirty="0" smtClean="0">
                <a:solidFill>
                  <a:srgbClr val="FF0000"/>
                </a:solidFill>
              </a:rPr>
              <a:t>Scheduling:</a:t>
            </a:r>
            <a:r>
              <a:rPr lang="en-US" dirty="0" smtClean="0"/>
              <a:t> </a:t>
            </a:r>
            <a:r>
              <a:rPr lang="ja-JP" altLang="en-US" dirty="0" smtClean="0"/>
              <a:t>“</a:t>
            </a:r>
            <a:r>
              <a:rPr lang="en-US" altLang="ja-JP" dirty="0" smtClean="0"/>
              <a:t>Who gets the resource when?</a:t>
            </a:r>
            <a:r>
              <a:rPr lang="ja-JP" altLang="en-US" dirty="0" smtClean="0"/>
              <a:t>”</a:t>
            </a:r>
            <a:endParaRPr lang="en-US" dirty="0" smtClean="0"/>
          </a:p>
        </p:txBody>
      </p:sp>
      <p:sp>
        <p:nvSpPr>
          <p:cNvPr id="3" name="Slide Number Placeholder 2"/>
          <p:cNvSpPr>
            <a:spLocks noGrp="1"/>
          </p:cNvSpPr>
          <p:nvPr>
            <p:ph type="sldNum" sz="quarter" idx="11"/>
          </p:nvPr>
        </p:nvSpPr>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04AEFAB5-BF00-417D-8768-E03C7C6A0511}" type="slidenum">
              <a:rPr lang="en-US" sz="1200">
                <a:solidFill>
                  <a:srgbClr val="898989"/>
                </a:solidFill>
              </a:rPr>
              <a:pPr/>
              <a:t>4</a:t>
            </a:fld>
            <a:endParaRPr lang="en-US" sz="1200">
              <a:solidFill>
                <a:srgbClr val="898989"/>
              </a:solidFill>
            </a:endParaRPr>
          </a:p>
        </p:txBody>
      </p:sp>
      <p:sp>
        <p:nvSpPr>
          <p:cNvPr id="4" name="Footer Placeholder 3"/>
          <p:cNvSpPr>
            <a:spLocks noGrp="1"/>
          </p:cNvSpPr>
          <p:nvPr>
            <p:ph type="ftr" sz="quarter" idx="10"/>
          </p:nvPr>
        </p:nvSpPr>
        <p:spPr/>
        <p:txBody>
          <a:bodyPr/>
          <a:lstStyle/>
          <a:p>
            <a:pPr>
              <a:defRPr/>
            </a:pPr>
            <a:r>
              <a:rPr lang="en-US" smtClean="0">
                <a:solidFill>
                  <a:srgbClr val="000000">
                    <a:tint val="75000"/>
                  </a:srgbClr>
                </a:solidFill>
              </a:rPr>
              <a:t>CSCE-313 Spring 2017</a:t>
            </a:r>
            <a:endParaRPr lang="en-US" dirty="0">
              <a:solidFill>
                <a:srgbClr val="000000">
                  <a:tint val="75000"/>
                </a:srgbClr>
              </a:solidFill>
            </a:endParaRPr>
          </a:p>
        </p:txBody>
      </p:sp>
    </p:spTree>
    <p:extLst>
      <p:ext uri="{BB962C8B-B14F-4D97-AF65-F5344CB8AC3E}">
        <p14:creationId xmlns:p14="http://schemas.microsoft.com/office/powerpoint/2010/main" val="38694900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83">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0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40</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sz="3200" dirty="0"/>
              <a:t>What should happen if a user program attempts to execute a privileged instruction?</a:t>
            </a:r>
          </a:p>
          <a:p>
            <a:endParaRPr lang="en-US" sz="3200" dirty="0"/>
          </a:p>
        </p:txBody>
      </p:sp>
    </p:spTree>
    <p:extLst>
      <p:ext uri="{BB962C8B-B14F-4D97-AF65-F5344CB8AC3E}">
        <p14:creationId xmlns:p14="http://schemas.microsoft.com/office/powerpoint/2010/main" val="27209269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Protection</a:t>
            </a:r>
            <a:endParaRPr lang="en-US" dirty="0"/>
          </a:p>
        </p:txBody>
      </p:sp>
      <p:sp>
        <p:nvSpPr>
          <p:cNvPr id="4" name="Footer Placeholder 3"/>
          <p:cNvSpPr>
            <a:spLocks noGrp="1"/>
          </p:cNvSpPr>
          <p:nvPr>
            <p:ph type="ftr" sz="quarter" idx="11"/>
          </p:nvPr>
        </p:nvSpPr>
        <p:spPr/>
        <p:txBody>
          <a:bodyPr/>
          <a:lstStyle/>
          <a:p>
            <a:r>
              <a:rPr lang="en-US" smtClean="0"/>
              <a:t>CSCE-313 Spring 2017</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41</a:t>
            </a:fld>
            <a:endParaRPr lang="en-US" dirty="0">
              <a:solidFill>
                <a:srgbClr val="FFFFFF"/>
              </a:solidFill>
            </a:endParaRPr>
          </a:p>
        </p:txBody>
      </p:sp>
      <p:sp>
        <p:nvSpPr>
          <p:cNvPr id="6" name="Content Placeholder 5"/>
          <p:cNvSpPr>
            <a:spLocks noGrp="1"/>
          </p:cNvSpPr>
          <p:nvPr>
            <p:ph sz="quarter" idx="1"/>
          </p:nvPr>
        </p:nvSpPr>
        <p:spPr/>
        <p:txBody>
          <a:bodyPr>
            <a:normAutofit/>
          </a:bodyPr>
          <a:lstStyle/>
          <a:p>
            <a:r>
              <a:rPr lang="en-US" sz="3200" dirty="0" smtClean="0"/>
              <a:t>Memory </a:t>
            </a:r>
            <a:r>
              <a:rPr lang="en-US" sz="3200" dirty="0"/>
              <a:t>management hardware provides </a:t>
            </a:r>
            <a:r>
              <a:rPr lang="en-US" sz="3200" dirty="0" smtClean="0"/>
              <a:t>protection. Examples:</a:t>
            </a:r>
          </a:p>
          <a:p>
            <a:pPr lvl="1"/>
            <a:r>
              <a:rPr lang="en-US" sz="2800" dirty="0" smtClean="0"/>
              <a:t>Base </a:t>
            </a:r>
            <a:r>
              <a:rPr lang="en-US" sz="2800" dirty="0"/>
              <a:t>and limit </a:t>
            </a:r>
            <a:r>
              <a:rPr lang="en-US" sz="2800" dirty="0" smtClean="0"/>
              <a:t>registers</a:t>
            </a:r>
          </a:p>
          <a:p>
            <a:pPr lvl="1"/>
            <a:r>
              <a:rPr lang="en-US" sz="2800" dirty="0" smtClean="0"/>
              <a:t>Page </a:t>
            </a:r>
            <a:r>
              <a:rPr lang="en-US" sz="2800" dirty="0"/>
              <a:t>table pointers, </a:t>
            </a:r>
            <a:r>
              <a:rPr lang="en-US" sz="2800" dirty="0" smtClean="0"/>
              <a:t>Page </a:t>
            </a:r>
            <a:r>
              <a:rPr lang="en-US" sz="2800" dirty="0"/>
              <a:t>P</a:t>
            </a:r>
            <a:r>
              <a:rPr lang="en-US" sz="2800" dirty="0" smtClean="0"/>
              <a:t>rotection</a:t>
            </a:r>
            <a:r>
              <a:rPr lang="en-US" sz="2800" dirty="0"/>
              <a:t>, </a:t>
            </a:r>
            <a:r>
              <a:rPr lang="en-US" sz="2800" dirty="0" smtClean="0"/>
              <a:t>Translation Lookaside Buffer (TLB)</a:t>
            </a:r>
            <a:endParaRPr lang="en-US" sz="2800" dirty="0"/>
          </a:p>
          <a:p>
            <a:r>
              <a:rPr lang="en-US" sz="3200" dirty="0" smtClean="0"/>
              <a:t>Manipulating </a:t>
            </a:r>
            <a:r>
              <a:rPr lang="en-US" sz="3200" dirty="0"/>
              <a:t>memory management hardware uses protected (privileged) instructions</a:t>
            </a:r>
          </a:p>
        </p:txBody>
      </p:sp>
    </p:spTree>
    <p:extLst>
      <p:ext uri="{BB962C8B-B14F-4D97-AF65-F5344CB8AC3E}">
        <p14:creationId xmlns:p14="http://schemas.microsoft.com/office/powerpoint/2010/main" val="4192977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Protection - Example</a:t>
            </a:r>
            <a:endParaRPr lang="en-US" dirty="0"/>
          </a:p>
        </p:txBody>
      </p:sp>
      <p:pic>
        <p:nvPicPr>
          <p:cNvPr id="4" name="Content Placeholder 3" descr="PhysicalMemory.pdf"/>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7928" r="-27928"/>
              <a:stretch>
                <a:fillRect/>
              </a:stretch>
            </p:blipFill>
          </mc:Choice>
          <mc:Fallback>
            <p:blipFill>
              <a:blip r:embed="rId3"/>
              <a:srcRect l="-27928" r="-27928"/>
              <a:stretch>
                <a:fillRect/>
              </a:stretch>
            </p:blipFill>
          </mc:Fallback>
        </mc:AlternateContent>
        <p:spPr/>
      </p:pic>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42</a:t>
            </a:fld>
            <a:endParaRPr lang="en-US" dirty="0">
              <a:solidFill>
                <a:srgbClr val="FFFFFF"/>
              </a:solidFill>
            </a:endParaRPr>
          </a:p>
        </p:txBody>
      </p:sp>
    </p:spTree>
    <p:extLst>
      <p:ext uri="{BB962C8B-B14F-4D97-AF65-F5344CB8AC3E}">
        <p14:creationId xmlns:p14="http://schemas.microsoft.com/office/powerpoint/2010/main" val="40972316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Timer</a:t>
            </a:r>
            <a:endParaRPr lang="en-US" dirty="0"/>
          </a:p>
        </p:txBody>
      </p:sp>
      <p:sp>
        <p:nvSpPr>
          <p:cNvPr id="3" name="Content Placeholder 2"/>
          <p:cNvSpPr>
            <a:spLocks noGrp="1"/>
          </p:cNvSpPr>
          <p:nvPr>
            <p:ph idx="1"/>
          </p:nvPr>
        </p:nvSpPr>
        <p:spPr>
          <a:xfrm>
            <a:off x="612648" y="1600200"/>
            <a:ext cx="8531352" cy="4724400"/>
          </a:xfrm>
        </p:spPr>
        <p:txBody>
          <a:bodyPr>
            <a:noAutofit/>
          </a:bodyPr>
          <a:lstStyle/>
          <a:p>
            <a:r>
              <a:rPr lang="en-US" sz="3200" dirty="0"/>
              <a:t>Operating system timer is a critical building block</a:t>
            </a:r>
          </a:p>
          <a:p>
            <a:pPr lvl="1"/>
            <a:r>
              <a:rPr lang="en-US" sz="2800" dirty="0" smtClean="0"/>
              <a:t>Many </a:t>
            </a:r>
            <a:r>
              <a:rPr lang="en-US" sz="2800" dirty="0"/>
              <a:t>resources are time-shared; e.g., </a:t>
            </a:r>
            <a:r>
              <a:rPr lang="en-US" sz="2800" dirty="0" smtClean="0"/>
              <a:t>CPU</a:t>
            </a:r>
          </a:p>
          <a:p>
            <a:pPr lvl="1"/>
            <a:r>
              <a:rPr lang="en-US" sz="2800" dirty="0" smtClean="0"/>
              <a:t>Allows </a:t>
            </a:r>
            <a:r>
              <a:rPr lang="en-US" sz="2800" dirty="0"/>
              <a:t>OS to prevent infinite loops</a:t>
            </a:r>
          </a:p>
          <a:p>
            <a:r>
              <a:rPr lang="en-US" sz="3200" dirty="0" smtClean="0"/>
              <a:t>Fallback </a:t>
            </a:r>
            <a:r>
              <a:rPr lang="en-US" sz="3200" dirty="0"/>
              <a:t>mechanism by which OS regains control</a:t>
            </a:r>
          </a:p>
          <a:p>
            <a:pPr lvl="1"/>
            <a:r>
              <a:rPr lang="en-US" sz="2800" dirty="0" smtClean="0"/>
              <a:t>When </a:t>
            </a:r>
            <a:r>
              <a:rPr lang="en-US" sz="2800" dirty="0"/>
              <a:t>timer expires, generates an </a:t>
            </a:r>
            <a:r>
              <a:rPr lang="en-US" sz="2800" dirty="0" smtClean="0"/>
              <a:t>interrupt</a:t>
            </a:r>
          </a:p>
          <a:p>
            <a:pPr lvl="1"/>
            <a:r>
              <a:rPr lang="en-US" sz="2800" dirty="0" smtClean="0"/>
              <a:t>Handled </a:t>
            </a:r>
            <a:r>
              <a:rPr lang="en-US" sz="2800" dirty="0"/>
              <a:t>by kernel, which controls resumption context</a:t>
            </a:r>
          </a:p>
          <a:p>
            <a:pPr lvl="2"/>
            <a:r>
              <a:rPr lang="en-US" sz="2400" dirty="0" smtClean="0"/>
              <a:t>Basis </a:t>
            </a:r>
            <a:r>
              <a:rPr lang="en-US" sz="2400" dirty="0"/>
              <a:t>for OS scheduler; more later…</a:t>
            </a:r>
          </a:p>
          <a:p>
            <a:pPr lvl="1"/>
            <a:r>
              <a:rPr lang="en-US" sz="2800" dirty="0" smtClean="0"/>
              <a:t>Setting </a:t>
            </a:r>
            <a:r>
              <a:rPr lang="en-US" sz="2800" dirty="0"/>
              <a:t>(and clearing) a timer is a privileged </a:t>
            </a:r>
            <a:r>
              <a:rPr lang="en-US" sz="2800" dirty="0" smtClean="0"/>
              <a:t>instruction</a:t>
            </a:r>
            <a:endParaRPr lang="en-US" sz="2800" dirty="0"/>
          </a:p>
        </p:txBody>
      </p:sp>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43</a:t>
            </a:fld>
            <a:endParaRPr lang="en-US" dirty="0">
              <a:solidFill>
                <a:srgbClr val="FFFFFF"/>
              </a:solidFill>
            </a:endParaRPr>
          </a:p>
        </p:txBody>
      </p:sp>
    </p:spTree>
    <p:extLst>
      <p:ext uri="{BB962C8B-B14F-4D97-AF65-F5344CB8AC3E}">
        <p14:creationId xmlns:p14="http://schemas.microsoft.com/office/powerpoint/2010/main" val="117236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For </a:t>
            </a:r>
            <a:r>
              <a:rPr lang="en-US" dirty="0"/>
              <a:t>a</a:t>
            </a:r>
            <a:r>
              <a:rPr lang="en-US" dirty="0" smtClean="0"/>
              <a:t> </a:t>
            </a:r>
            <a:r>
              <a:rPr lang="en-US" dirty="0"/>
              <a:t>“Hello world” program, the kernel must copy the string from the user </a:t>
            </a:r>
            <a:r>
              <a:rPr lang="en-US" dirty="0" smtClean="0"/>
              <a:t>program memory </a:t>
            </a:r>
            <a:r>
              <a:rPr lang="en-US" dirty="0"/>
              <a:t>into the screen memory. Why must the screen’s buffer memory be protected?</a:t>
            </a:r>
            <a:r>
              <a:rPr lang="en-US" dirty="0" smtClean="0"/>
              <a:t> </a:t>
            </a:r>
          </a:p>
        </p:txBody>
      </p:sp>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44</a:t>
            </a:fld>
            <a:endParaRPr lang="en-US" dirty="0">
              <a:solidFill>
                <a:srgbClr val="FFFFFF"/>
              </a:solidFill>
            </a:endParaRPr>
          </a:p>
        </p:txBody>
      </p:sp>
    </p:spTree>
    <p:extLst>
      <p:ext uri="{BB962C8B-B14F-4D97-AF65-F5344CB8AC3E}">
        <p14:creationId xmlns:p14="http://schemas.microsoft.com/office/powerpoint/2010/main" val="29391170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smtClean="0">
                <a:sym typeface="Wingdings" panose="05000000000000000000" pitchFamily="2" charset="2"/>
              </a:rPr>
              <a:t> Kernel Mode Switch</a:t>
            </a:r>
            <a:endParaRPr lang="en-US" dirty="0"/>
          </a:p>
        </p:txBody>
      </p:sp>
      <p:sp>
        <p:nvSpPr>
          <p:cNvPr id="3" name="Content Placeholder 2"/>
          <p:cNvSpPr>
            <a:spLocks noGrp="1"/>
          </p:cNvSpPr>
          <p:nvPr>
            <p:ph idx="1"/>
          </p:nvPr>
        </p:nvSpPr>
        <p:spPr/>
        <p:txBody>
          <a:bodyPr>
            <a:normAutofit/>
          </a:bodyPr>
          <a:lstStyle/>
          <a:p>
            <a:r>
              <a:rPr lang="en-US" b="1" dirty="0" smtClean="0"/>
              <a:t>From user-mode to kernel-mode</a:t>
            </a:r>
          </a:p>
          <a:p>
            <a:pPr lvl="1"/>
            <a:r>
              <a:rPr lang="en-US" dirty="0" smtClean="0"/>
              <a:t>Interrupts</a:t>
            </a:r>
          </a:p>
          <a:p>
            <a:pPr lvl="2"/>
            <a:r>
              <a:rPr lang="en-US" dirty="0" smtClean="0"/>
              <a:t>Triggered by timer and I/O devices</a:t>
            </a:r>
          </a:p>
          <a:p>
            <a:pPr lvl="1"/>
            <a:r>
              <a:rPr lang="en-US" dirty="0" smtClean="0"/>
              <a:t>(Synchronous) Exceptions</a:t>
            </a:r>
          </a:p>
          <a:p>
            <a:pPr lvl="2"/>
            <a:r>
              <a:rPr lang="en-US" dirty="0" smtClean="0"/>
              <a:t>Triggered by unexpected program behavior</a:t>
            </a:r>
          </a:p>
          <a:p>
            <a:pPr lvl="2"/>
            <a:r>
              <a:rPr lang="en-US" dirty="0" smtClean="0"/>
              <a:t>Or malicious behavior!</a:t>
            </a:r>
          </a:p>
          <a:p>
            <a:pPr lvl="1"/>
            <a:r>
              <a:rPr lang="en-US" dirty="0" smtClean="0"/>
              <a:t>System calls (traps) (aka protected procedure call)</a:t>
            </a:r>
          </a:p>
          <a:p>
            <a:pPr lvl="2"/>
            <a:r>
              <a:rPr lang="en-US" dirty="0" smtClean="0"/>
              <a:t>Request by program for kernel to do some operation on its behalf</a:t>
            </a:r>
          </a:p>
          <a:p>
            <a:pPr lvl="2"/>
            <a:r>
              <a:rPr lang="en-US" dirty="0" smtClean="0"/>
              <a:t>Only limited # of very carefully coded entry points</a:t>
            </a:r>
          </a:p>
        </p:txBody>
      </p:sp>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45</a:t>
            </a:fld>
            <a:endParaRPr lang="en-US" dirty="0">
              <a:solidFill>
                <a:srgbClr val="FFFFFF"/>
              </a:solidFill>
            </a:endParaRPr>
          </a:p>
        </p:txBody>
      </p:sp>
      <p:pic>
        <p:nvPicPr>
          <p:cNvPr id="34"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4834" y="1617689"/>
            <a:ext cx="2631658" cy="1150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Curved Right Arrow 34"/>
          <p:cNvSpPr/>
          <p:nvPr/>
        </p:nvSpPr>
        <p:spPr>
          <a:xfrm>
            <a:off x="6437342" y="1809076"/>
            <a:ext cx="174984" cy="38378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2350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a:t>
            </a:r>
            <a:r>
              <a:rPr lang="en-US" dirty="0" smtClean="0">
                <a:sym typeface="Wingdings" panose="05000000000000000000" pitchFamily="2" charset="2"/>
              </a:rPr>
              <a:t> User </a:t>
            </a:r>
            <a:r>
              <a:rPr lang="en-US" dirty="0" smtClean="0"/>
              <a:t>Mode Switch</a:t>
            </a:r>
            <a:endParaRPr lang="en-US" dirty="0"/>
          </a:p>
        </p:txBody>
      </p:sp>
      <p:sp>
        <p:nvSpPr>
          <p:cNvPr id="3" name="Content Placeholder 2"/>
          <p:cNvSpPr>
            <a:spLocks noGrp="1"/>
          </p:cNvSpPr>
          <p:nvPr>
            <p:ph idx="1"/>
          </p:nvPr>
        </p:nvSpPr>
        <p:spPr/>
        <p:txBody>
          <a:bodyPr>
            <a:normAutofit/>
          </a:bodyPr>
          <a:lstStyle/>
          <a:p>
            <a:pPr lvl="0"/>
            <a:r>
              <a:rPr lang="en-US" dirty="0" smtClean="0"/>
              <a:t>From kernel-mode to user-mode</a:t>
            </a:r>
          </a:p>
          <a:p>
            <a:pPr lvl="1"/>
            <a:r>
              <a:rPr lang="en-US" dirty="0" smtClean="0"/>
              <a:t>New process/new thread start</a:t>
            </a:r>
          </a:p>
          <a:p>
            <a:pPr lvl="2"/>
            <a:r>
              <a:rPr lang="en-US" dirty="0" smtClean="0"/>
              <a:t>Jump to first instruction in program/thread</a:t>
            </a:r>
          </a:p>
          <a:p>
            <a:pPr lvl="1"/>
            <a:r>
              <a:rPr lang="en-US" dirty="0" smtClean="0"/>
              <a:t>Return from interrupt, exception, system call</a:t>
            </a:r>
          </a:p>
          <a:p>
            <a:pPr lvl="2"/>
            <a:r>
              <a:rPr lang="en-US" dirty="0" smtClean="0"/>
              <a:t>Resume suspended execution</a:t>
            </a:r>
          </a:p>
          <a:p>
            <a:pPr lvl="1"/>
            <a:r>
              <a:rPr lang="en-US" dirty="0" smtClean="0"/>
              <a:t>Process/thread context switch</a:t>
            </a:r>
          </a:p>
          <a:p>
            <a:pPr lvl="2"/>
            <a:r>
              <a:rPr lang="en-US" dirty="0" smtClean="0"/>
              <a:t>Resume some other process</a:t>
            </a:r>
          </a:p>
          <a:p>
            <a:pPr lvl="1"/>
            <a:r>
              <a:rPr lang="en-US" dirty="0" smtClean="0"/>
              <a:t>User-level </a:t>
            </a:r>
            <a:r>
              <a:rPr lang="en-US" dirty="0" err="1" smtClean="0"/>
              <a:t>upcall</a:t>
            </a:r>
            <a:endParaRPr lang="en-US" dirty="0" smtClean="0"/>
          </a:p>
          <a:p>
            <a:pPr lvl="2"/>
            <a:r>
              <a:rPr lang="en-US" dirty="0" smtClean="0"/>
              <a:t>Asynchronous notification to user program by the kernel</a:t>
            </a:r>
          </a:p>
        </p:txBody>
      </p:sp>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46</a:t>
            </a:fld>
            <a:endParaRPr lang="en-US" dirty="0">
              <a:solidFill>
                <a:srgbClr val="FFFFFF"/>
              </a:solidFill>
            </a:endParaRPr>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9006" y="1516698"/>
            <a:ext cx="2677883" cy="1170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urved Right Arrow 8"/>
          <p:cNvSpPr/>
          <p:nvPr/>
        </p:nvSpPr>
        <p:spPr>
          <a:xfrm rot="292052" flipH="1" flipV="1">
            <a:off x="8814457" y="1735646"/>
            <a:ext cx="328900" cy="35300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3074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Transfer from User to Kernel Mode – Handling Interrupts</a:t>
            </a:r>
            <a:endParaRPr lang="en-US" dirty="0"/>
          </a:p>
        </p:txBody>
      </p:sp>
      <p:sp>
        <p:nvSpPr>
          <p:cNvPr id="3" name="Content Placeholder 2"/>
          <p:cNvSpPr>
            <a:spLocks noGrp="1"/>
          </p:cNvSpPr>
          <p:nvPr>
            <p:ph idx="1"/>
          </p:nvPr>
        </p:nvSpPr>
        <p:spPr/>
        <p:txBody>
          <a:bodyPr>
            <a:normAutofit/>
          </a:bodyPr>
          <a:lstStyle/>
          <a:p>
            <a:r>
              <a:rPr lang="en-US" dirty="0" smtClean="0"/>
              <a:t>On interrupt (x86)</a:t>
            </a:r>
          </a:p>
          <a:p>
            <a:pPr lvl="1"/>
            <a:r>
              <a:rPr lang="en-US" dirty="0" smtClean="0"/>
              <a:t>Save current stack pointer</a:t>
            </a:r>
          </a:p>
          <a:p>
            <a:pPr lvl="1"/>
            <a:r>
              <a:rPr lang="en-US" dirty="0" smtClean="0"/>
              <a:t>Save current program counter</a:t>
            </a:r>
          </a:p>
          <a:p>
            <a:pPr lvl="1"/>
            <a:r>
              <a:rPr lang="en-US" dirty="0" smtClean="0"/>
              <a:t>Save current processor status word (condition codes)</a:t>
            </a:r>
          </a:p>
          <a:p>
            <a:pPr lvl="1"/>
            <a:r>
              <a:rPr lang="en-US" dirty="0" smtClean="0"/>
              <a:t>Switch to kernel stack; put SP, PC, PSW on stack</a:t>
            </a:r>
          </a:p>
          <a:p>
            <a:pPr lvl="1"/>
            <a:r>
              <a:rPr lang="en-US" dirty="0" smtClean="0"/>
              <a:t>Switch to kernel mode</a:t>
            </a:r>
          </a:p>
          <a:p>
            <a:pPr lvl="1"/>
            <a:r>
              <a:rPr lang="en-US" dirty="0" smtClean="0"/>
              <a:t>Vector through interrupt table</a:t>
            </a:r>
          </a:p>
          <a:p>
            <a:pPr lvl="1"/>
            <a:r>
              <a:rPr lang="en-US" dirty="0" smtClean="0"/>
              <a:t>Access the interrupt handler</a:t>
            </a:r>
            <a:endParaRPr lang="en-US" dirty="0"/>
          </a:p>
        </p:txBody>
      </p:sp>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47</a:t>
            </a:fld>
            <a:endParaRPr lang="en-US" dirty="0">
              <a:solidFill>
                <a:srgbClr val="FFFFFF"/>
              </a:solidFill>
            </a:endParaRPr>
          </a:p>
        </p:txBody>
      </p:sp>
    </p:spTree>
    <p:extLst>
      <p:ext uri="{BB962C8B-B14F-4D97-AF65-F5344CB8AC3E}">
        <p14:creationId xmlns:p14="http://schemas.microsoft.com/office/powerpoint/2010/main" val="20666318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a:t>
            </a:r>
            <a:endParaRPr lang="en-US" dirty="0"/>
          </a:p>
        </p:txBody>
      </p:sp>
      <p:pic>
        <p:nvPicPr>
          <p:cNvPr id="4" name="Content Placeholder 3" descr="beforeInterrupt.pdf"/>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0712" r="-20712"/>
              <a:stretch>
                <a:fillRect/>
              </a:stretch>
            </p:blipFill>
          </mc:Choice>
          <mc:Fallback>
            <p:blipFill>
              <a:blip r:embed="rId3"/>
              <a:srcRect l="-20712" r="-20712"/>
              <a:stretch>
                <a:fillRect/>
              </a:stretch>
            </p:blipFill>
          </mc:Fallback>
        </mc:AlternateContent>
        <p:spPr/>
      </p:pic>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48</a:t>
            </a:fld>
            <a:endParaRPr lang="en-US" dirty="0">
              <a:solidFill>
                <a:srgbClr val="FFFFFF"/>
              </a:solidFill>
            </a:endParaRPr>
          </a:p>
        </p:txBody>
      </p:sp>
    </p:spTree>
    <p:extLst>
      <p:ext uri="{BB962C8B-B14F-4D97-AF65-F5344CB8AC3E}">
        <p14:creationId xmlns:p14="http://schemas.microsoft.com/office/powerpoint/2010/main" val="33778421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During</a:t>
            </a:r>
            <a:endParaRPr lang="en-US" dirty="0"/>
          </a:p>
        </p:txBody>
      </p:sp>
      <p:pic>
        <p:nvPicPr>
          <p:cNvPr id="4" name="Content Placeholder 3" descr="duringInterrupt.pdf"/>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7639" r="-27639"/>
              <a:stretch>
                <a:fillRect/>
              </a:stretch>
            </p:blipFill>
          </mc:Choice>
          <mc:Fallback>
            <p:blipFill>
              <a:blip r:embed="rId3"/>
              <a:srcRect l="-27639" r="-27639"/>
              <a:stretch>
                <a:fillRect/>
              </a:stretch>
            </p:blipFill>
          </mc:Fallback>
        </mc:AlternateContent>
        <p:spPr/>
      </p:pic>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49</a:t>
            </a:fld>
            <a:endParaRPr lang="en-US" dirty="0">
              <a:solidFill>
                <a:srgbClr val="FFFFFF"/>
              </a:solidFill>
            </a:endParaRPr>
          </a:p>
        </p:txBody>
      </p:sp>
    </p:spTree>
    <p:extLst>
      <p:ext uri="{BB962C8B-B14F-4D97-AF65-F5344CB8AC3E}">
        <p14:creationId xmlns:p14="http://schemas.microsoft.com/office/powerpoint/2010/main" val="1712842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noFill/>
        </p:spPr>
        <p:txBody>
          <a:bodyPr lIns="90488" tIns="44450" rIns="90488" bIns="44450"/>
          <a:lstStyle/>
          <a:p>
            <a:r>
              <a:rPr lang="en-US" dirty="0"/>
              <a:t>What an operating system is </a:t>
            </a:r>
            <a:r>
              <a:rPr lang="en-US" b="1" dirty="0" smtClean="0"/>
              <a:t>not</a:t>
            </a:r>
            <a:endParaRPr lang="en-US" dirty="0" smtClean="0"/>
          </a:p>
        </p:txBody>
      </p:sp>
      <p:sp>
        <p:nvSpPr>
          <p:cNvPr id="62466" name="Rectangle 3"/>
          <p:cNvSpPr>
            <a:spLocks noGrp="1" noChangeArrowheads="1"/>
          </p:cNvSpPr>
          <p:nvPr>
            <p:ph type="body" idx="1"/>
          </p:nvPr>
        </p:nvSpPr>
        <p:spPr>
          <a:xfrm>
            <a:off x="266700" y="1288460"/>
            <a:ext cx="8610600" cy="4959939"/>
          </a:xfrm>
          <a:noFill/>
        </p:spPr>
        <p:txBody>
          <a:bodyPr lIns="90488" tIns="44450" rIns="90488" bIns="44450">
            <a:noAutofit/>
          </a:bodyPr>
          <a:lstStyle/>
          <a:p>
            <a:pPr marL="0" indent="0">
              <a:buNone/>
            </a:pPr>
            <a:endParaRPr lang="en-US" sz="3600" dirty="0" smtClean="0"/>
          </a:p>
          <a:p>
            <a:pPr lvl="1"/>
            <a:r>
              <a:rPr lang="en-US" sz="3200" dirty="0" smtClean="0"/>
              <a:t>OS is </a:t>
            </a:r>
            <a:r>
              <a:rPr lang="en-US" sz="3200" b="1" dirty="0" smtClean="0">
                <a:solidFill>
                  <a:srgbClr val="FF0000"/>
                </a:solidFill>
              </a:rPr>
              <a:t>not</a:t>
            </a:r>
            <a:r>
              <a:rPr lang="en-US" sz="3200" dirty="0" smtClean="0"/>
              <a:t> a language or a compiler</a:t>
            </a:r>
            <a:br>
              <a:rPr lang="en-US" sz="3200" dirty="0" smtClean="0"/>
            </a:br>
            <a:endParaRPr lang="en-US" sz="3200" dirty="0" smtClean="0"/>
          </a:p>
          <a:p>
            <a:pPr lvl="1"/>
            <a:r>
              <a:rPr lang="en-US" sz="3200" dirty="0" smtClean="0"/>
              <a:t>OS is </a:t>
            </a:r>
            <a:r>
              <a:rPr lang="en-US" sz="3200" b="1" dirty="0" smtClean="0">
                <a:solidFill>
                  <a:srgbClr val="FF0000"/>
                </a:solidFill>
              </a:rPr>
              <a:t>not</a:t>
            </a:r>
            <a:r>
              <a:rPr lang="en-US" sz="3200" dirty="0" smtClean="0"/>
              <a:t> a command interpreter / window system</a:t>
            </a:r>
            <a:br>
              <a:rPr lang="en-US" sz="3200" dirty="0" smtClean="0"/>
            </a:br>
            <a:endParaRPr lang="en-US" sz="3200" dirty="0" smtClean="0"/>
          </a:p>
          <a:p>
            <a:pPr lvl="1"/>
            <a:r>
              <a:rPr lang="en-US" sz="3200" dirty="0" smtClean="0"/>
              <a:t>OS is </a:t>
            </a:r>
            <a:r>
              <a:rPr lang="en-US" sz="3200" b="1" dirty="0" smtClean="0">
                <a:solidFill>
                  <a:srgbClr val="FF0000"/>
                </a:solidFill>
              </a:rPr>
              <a:t>not</a:t>
            </a:r>
            <a:r>
              <a:rPr lang="en-US" sz="3200" dirty="0" smtClean="0"/>
              <a:t> a library of commands</a:t>
            </a:r>
            <a:br>
              <a:rPr lang="en-US" sz="3200" dirty="0" smtClean="0"/>
            </a:br>
            <a:endParaRPr lang="en-US" sz="3200" dirty="0" smtClean="0"/>
          </a:p>
          <a:p>
            <a:pPr lvl="1"/>
            <a:r>
              <a:rPr lang="en-US" sz="3200" dirty="0" smtClean="0"/>
              <a:t>OS is </a:t>
            </a:r>
            <a:r>
              <a:rPr lang="en-US" sz="3200" b="1" dirty="0" smtClean="0">
                <a:solidFill>
                  <a:srgbClr val="FF0000"/>
                </a:solidFill>
              </a:rPr>
              <a:t>not</a:t>
            </a:r>
            <a:r>
              <a:rPr lang="en-US" sz="3200" dirty="0" smtClean="0"/>
              <a:t> a set of utilities</a:t>
            </a:r>
          </a:p>
        </p:txBody>
      </p:sp>
      <p:sp>
        <p:nvSpPr>
          <p:cNvPr id="3" name="Slide Number Placeholder 2"/>
          <p:cNvSpPr>
            <a:spLocks noGrp="1"/>
          </p:cNvSpPr>
          <p:nvPr>
            <p:ph type="sldNum" sz="quarter" idx="11"/>
          </p:nvPr>
        </p:nvSpPr>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CE14B6E1-2C3D-446F-9043-C9403788050D}" type="slidenum">
              <a:rPr lang="en-US" sz="1200">
                <a:solidFill>
                  <a:srgbClr val="898989"/>
                </a:solidFill>
              </a:rPr>
              <a:pPr/>
              <a:t>5</a:t>
            </a:fld>
            <a:endParaRPr lang="en-US" sz="1200">
              <a:solidFill>
                <a:srgbClr val="898989"/>
              </a:solidFill>
            </a:endParaRPr>
          </a:p>
        </p:txBody>
      </p:sp>
      <p:sp>
        <p:nvSpPr>
          <p:cNvPr id="4" name="Footer Placeholder 3"/>
          <p:cNvSpPr>
            <a:spLocks noGrp="1"/>
          </p:cNvSpPr>
          <p:nvPr>
            <p:ph type="ftr" sz="quarter" idx="10"/>
          </p:nvPr>
        </p:nvSpPr>
        <p:spPr/>
        <p:txBody>
          <a:bodyPr/>
          <a:lstStyle/>
          <a:p>
            <a:pPr>
              <a:defRPr/>
            </a:pPr>
            <a:r>
              <a:rPr lang="en-US" smtClean="0">
                <a:solidFill>
                  <a:srgbClr val="000000">
                    <a:tint val="75000"/>
                  </a:srgbClr>
                </a:solidFill>
              </a:rPr>
              <a:t>CSCE-313 Spring 2017</a:t>
            </a:r>
            <a:endParaRPr lang="en-US" dirty="0">
              <a:solidFill>
                <a:srgbClr val="000000">
                  <a:tint val="75000"/>
                </a:srgbClr>
              </a:solidFill>
            </a:endParaRPr>
          </a:p>
        </p:txBody>
      </p:sp>
    </p:spTree>
    <p:extLst>
      <p:ext uri="{BB962C8B-B14F-4D97-AF65-F5344CB8AC3E}">
        <p14:creationId xmlns:p14="http://schemas.microsoft.com/office/powerpoint/2010/main" val="988377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a:t>
            </a:r>
            <a:endParaRPr lang="en-US" dirty="0"/>
          </a:p>
        </p:txBody>
      </p:sp>
      <p:pic>
        <p:nvPicPr>
          <p:cNvPr id="4" name="Content Placeholder 3" descr="afterInterrupt.pdf"/>
          <p:cNvPicPr>
            <a:picLocks noGrp="1" noChangeAspect="1"/>
          </p:cNvPicPr>
          <p:nvPr>
            <p:ph idx="1"/>
          </p:nvPr>
        </p:nvPicPr>
        <p:blipFill rotWithShape="1">
          <a:blip r:embed="rId2"/>
          <a:srcRect l="-1695" r="-2298"/>
          <a:stretch/>
        </p:blipFill>
        <p:spPr>
          <a:xfrm>
            <a:off x="2133601" y="1584668"/>
            <a:ext cx="4419600" cy="4870090"/>
          </a:xfrm>
        </p:spPr>
      </p:pic>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50</a:t>
            </a:fld>
            <a:endParaRPr lang="en-US" dirty="0">
              <a:solidFill>
                <a:srgbClr val="FFFFFF"/>
              </a:solidFill>
            </a:endParaRPr>
          </a:p>
        </p:txBody>
      </p:sp>
    </p:spTree>
    <p:extLst>
      <p:ext uri="{BB962C8B-B14F-4D97-AF65-F5344CB8AC3E}">
        <p14:creationId xmlns:p14="http://schemas.microsoft.com/office/powerpoint/2010/main" val="24816698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the end of handler</a:t>
            </a:r>
            <a:endParaRPr lang="en-US" dirty="0"/>
          </a:p>
        </p:txBody>
      </p:sp>
      <p:sp>
        <p:nvSpPr>
          <p:cNvPr id="3" name="Content Placeholder 2"/>
          <p:cNvSpPr>
            <a:spLocks noGrp="1"/>
          </p:cNvSpPr>
          <p:nvPr>
            <p:ph idx="1"/>
          </p:nvPr>
        </p:nvSpPr>
        <p:spPr/>
        <p:txBody>
          <a:bodyPr/>
          <a:lstStyle/>
          <a:p>
            <a:r>
              <a:rPr lang="en-US" dirty="0" smtClean="0"/>
              <a:t>Handler restores saved registers</a:t>
            </a:r>
          </a:p>
          <a:p>
            <a:r>
              <a:rPr lang="en-US" dirty="0" smtClean="0"/>
              <a:t>Atomically return to interrupted process/thread</a:t>
            </a:r>
          </a:p>
          <a:p>
            <a:pPr lvl="1"/>
            <a:r>
              <a:rPr lang="en-US" dirty="0" smtClean="0"/>
              <a:t>Restore program counter</a:t>
            </a:r>
          </a:p>
          <a:p>
            <a:pPr lvl="1"/>
            <a:r>
              <a:rPr lang="en-US" dirty="0" smtClean="0"/>
              <a:t>Restore program stack</a:t>
            </a:r>
          </a:p>
          <a:p>
            <a:pPr lvl="1"/>
            <a:r>
              <a:rPr lang="en-US" dirty="0" smtClean="0"/>
              <a:t>Restore processor status word/condition codes</a:t>
            </a:r>
          </a:p>
          <a:p>
            <a:pPr lvl="1"/>
            <a:r>
              <a:rPr lang="en-US" dirty="0" smtClean="0"/>
              <a:t>Switch to user mode</a:t>
            </a:r>
            <a:endParaRPr lang="en-US" dirty="0"/>
          </a:p>
        </p:txBody>
      </p:sp>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51</a:t>
            </a:fld>
            <a:endParaRPr lang="en-US" dirty="0">
              <a:solidFill>
                <a:srgbClr val="FFFFFF"/>
              </a:solidFill>
            </a:endParaRPr>
          </a:p>
        </p:txBody>
      </p:sp>
    </p:spTree>
    <p:extLst>
      <p:ext uri="{BB962C8B-B14F-4D97-AF65-F5344CB8AC3E}">
        <p14:creationId xmlns:p14="http://schemas.microsoft.com/office/powerpoint/2010/main" val="882524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a:t>
            </a:r>
            <a:r>
              <a:rPr lang="en-US" baseline="0" dirty="0" smtClean="0"/>
              <a:t> System Call Handler</a:t>
            </a:r>
            <a:endParaRPr lang="en-US" dirty="0"/>
          </a:p>
        </p:txBody>
      </p:sp>
      <p:sp>
        <p:nvSpPr>
          <p:cNvPr id="3" name="Content Placeholder 2"/>
          <p:cNvSpPr>
            <a:spLocks noGrp="1"/>
          </p:cNvSpPr>
          <p:nvPr>
            <p:ph idx="1"/>
          </p:nvPr>
        </p:nvSpPr>
        <p:spPr/>
        <p:txBody>
          <a:bodyPr>
            <a:normAutofit/>
          </a:bodyPr>
          <a:lstStyle/>
          <a:p>
            <a:r>
              <a:rPr lang="en-US" dirty="0" smtClean="0"/>
              <a:t>Locate arguments</a:t>
            </a:r>
          </a:p>
          <a:p>
            <a:pPr lvl="1"/>
            <a:r>
              <a:rPr lang="en-US" dirty="0" smtClean="0"/>
              <a:t>In registers or on user stack</a:t>
            </a:r>
          </a:p>
          <a:p>
            <a:r>
              <a:rPr lang="en-US" dirty="0" smtClean="0"/>
              <a:t>Copy arguments</a:t>
            </a:r>
          </a:p>
          <a:p>
            <a:pPr lvl="1"/>
            <a:r>
              <a:rPr lang="en-US" dirty="0" smtClean="0"/>
              <a:t>From user memory into kernel memory</a:t>
            </a:r>
          </a:p>
          <a:p>
            <a:pPr lvl="1"/>
            <a:r>
              <a:rPr lang="en-US" dirty="0" smtClean="0"/>
              <a:t>Protect kernel from malicious code evading checks</a:t>
            </a:r>
          </a:p>
          <a:p>
            <a:r>
              <a:rPr lang="en-US" dirty="0" smtClean="0"/>
              <a:t>Validate arguments</a:t>
            </a:r>
          </a:p>
          <a:p>
            <a:pPr lvl="1"/>
            <a:r>
              <a:rPr lang="en-US" dirty="0" smtClean="0"/>
              <a:t>Protect kernel from errors in user code</a:t>
            </a:r>
          </a:p>
          <a:p>
            <a:r>
              <a:rPr lang="en-US" dirty="0" smtClean="0"/>
              <a:t>Copy results back </a:t>
            </a:r>
          </a:p>
          <a:p>
            <a:pPr lvl="1"/>
            <a:r>
              <a:rPr lang="en-US" dirty="0" smtClean="0"/>
              <a:t>into user memory</a:t>
            </a:r>
          </a:p>
        </p:txBody>
      </p:sp>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52</a:t>
            </a:fld>
            <a:endParaRPr lang="en-US" dirty="0">
              <a:solidFill>
                <a:srgbClr val="FFFFFF"/>
              </a:solidFill>
            </a:endParaRPr>
          </a:p>
        </p:txBody>
      </p:sp>
    </p:spTree>
    <p:extLst>
      <p:ext uri="{BB962C8B-B14F-4D97-AF65-F5344CB8AC3E}">
        <p14:creationId xmlns:p14="http://schemas.microsoft.com/office/powerpoint/2010/main" val="15852172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Calls</a:t>
            </a:r>
            <a:endParaRPr lang="en-US" dirty="0"/>
          </a:p>
        </p:txBody>
      </p:sp>
      <p:pic>
        <p:nvPicPr>
          <p:cNvPr id="4" name="Content Placeholder 3" descr="syscallStub.pdf"/>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2545" r="-32545"/>
              <a:stretch>
                <a:fillRect/>
              </a:stretch>
            </p:blipFill>
          </mc:Choice>
          <mc:Fallback>
            <p:blipFill>
              <a:blip r:embed="rId3"/>
              <a:srcRect l="-32545" r="-32545"/>
              <a:stretch>
                <a:fillRect/>
              </a:stretch>
            </p:blipFill>
          </mc:Fallback>
        </mc:AlternateContent>
        <p:spPr>
          <a:xfrm>
            <a:off x="-625270" y="1600200"/>
            <a:ext cx="10200189" cy="5031712"/>
          </a:xfrm>
        </p:spPr>
      </p:pic>
      <p:sp>
        <p:nvSpPr>
          <p:cNvPr id="5" name="Footer Placeholder 4"/>
          <p:cNvSpPr>
            <a:spLocks noGrp="1"/>
          </p:cNvSpPr>
          <p:nvPr>
            <p:ph type="ftr" sz="quarter" idx="11"/>
          </p:nvPr>
        </p:nvSpPr>
        <p:spPr/>
        <p:txBody>
          <a:bodyPr/>
          <a:lstStyle/>
          <a:p>
            <a:r>
              <a:rPr lang="en-US" smtClean="0"/>
              <a:t>CSCE-313 Spring 2017</a:t>
            </a:r>
            <a:endParaRPr lang="en-US"/>
          </a:p>
        </p:txBody>
      </p:sp>
      <p:sp>
        <p:nvSpPr>
          <p:cNvPr id="6" name="Slide Number Placeholder 5"/>
          <p:cNvSpPr>
            <a:spLocks noGrp="1"/>
          </p:cNvSpPr>
          <p:nvPr>
            <p:ph type="sldNum" sz="quarter" idx="12"/>
          </p:nvPr>
        </p:nvSpPr>
        <p:spPr/>
        <p:txBody>
          <a:bodyPr>
            <a:normAutofit fontScale="85000" lnSpcReduction="20000"/>
          </a:bodyPr>
          <a:lstStyle/>
          <a:p>
            <a:fld id="{1AD93096-5B34-4342-9326-69289CEAE4C2}" type="slidenum">
              <a:rPr lang="en-US" smtClean="0"/>
              <a:pPr/>
              <a:t>53</a:t>
            </a:fld>
            <a:endParaRPr lang="en-US" dirty="0">
              <a:solidFill>
                <a:srgbClr val="FFFFFF"/>
              </a:solidFill>
            </a:endParaRPr>
          </a:p>
        </p:txBody>
      </p:sp>
    </p:spTree>
    <p:extLst>
      <p:ext uri="{BB962C8B-B14F-4D97-AF65-F5344CB8AC3E}">
        <p14:creationId xmlns:p14="http://schemas.microsoft.com/office/powerpoint/2010/main" val="15351391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648" y="228600"/>
            <a:ext cx="8531352" cy="990600"/>
          </a:xfrm>
        </p:spPr>
        <p:txBody>
          <a:bodyPr>
            <a:normAutofit fontScale="90000"/>
          </a:bodyPr>
          <a:lstStyle/>
          <a:p>
            <a:r>
              <a:rPr lang="en-US" altLang="en-US" dirty="0" smtClean="0"/>
              <a:t>Summary: User/Kernel (Privileged) Mode</a:t>
            </a:r>
          </a:p>
        </p:txBody>
      </p:sp>
      <p:sp>
        <p:nvSpPr>
          <p:cNvPr id="44036" name="Slide Number Placeholder 5"/>
          <p:cNvSpPr>
            <a:spLocks noGrp="1"/>
          </p:cNvSpPr>
          <p:nvPr>
            <p:ph type="sldNum" sz="quarter" idx="11"/>
          </p:nvPr>
        </p:nvSpPr>
        <p:spPr bwMode="auto">
          <a:xfrm>
            <a:off x="0" y="6510337"/>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l">
              <a:spcBef>
                <a:spcPct val="0"/>
              </a:spcBef>
              <a:buFontTx/>
              <a:buNone/>
            </a:pPr>
            <a:fld id="{0F43DB77-FB68-4DFD-A492-EECE365C8B6F}" type="slidenum">
              <a:rPr lang="en-US" altLang="en-US" sz="1200" smtClean="0">
                <a:solidFill>
                  <a:srgbClr val="898989"/>
                </a:solidFill>
              </a:rPr>
              <a:pPr algn="l">
                <a:spcBef>
                  <a:spcPct val="0"/>
                </a:spcBef>
                <a:buFontTx/>
                <a:buNone/>
              </a:pPr>
              <a:t>54</a:t>
            </a:fld>
            <a:endParaRPr lang="en-US" altLang="en-US" sz="1200" smtClean="0">
              <a:solidFill>
                <a:srgbClr val="898989"/>
              </a:solidFill>
            </a:endParaRPr>
          </a:p>
        </p:txBody>
      </p:sp>
      <p:sp>
        <p:nvSpPr>
          <p:cNvPr id="7" name="Block Arc 6"/>
          <p:cNvSpPr/>
          <p:nvPr/>
        </p:nvSpPr>
        <p:spPr bwMode="auto">
          <a:xfrm>
            <a:off x="1295400" y="1600200"/>
            <a:ext cx="6324600" cy="5334000"/>
          </a:xfrm>
          <a:prstGeom prst="blockArc">
            <a:avLst/>
          </a:prstGeom>
          <a:solidFill>
            <a:schemeClr val="accent1"/>
          </a:solidFill>
          <a:ln w="12700" cap="flat" cmpd="sng" algn="ctr">
            <a:solidFill>
              <a:schemeClr val="tx1"/>
            </a:solidFill>
            <a:prstDash val="solid"/>
            <a:round/>
            <a:headEnd type="none" w="sm" len="sm"/>
            <a:tailEnd type="none" w="sm" len="sm"/>
          </a:ln>
          <a:effectLst/>
        </p:spPr>
        <p:txBody>
          <a:bodyPr/>
          <a:lstStyle/>
          <a:p>
            <a:pPr>
              <a:defRPr/>
            </a:pPr>
            <a:endParaRPr lang="en-US" dirty="0">
              <a:latin typeface="Arial" charset="0"/>
              <a:ea typeface="ＭＳ Ｐゴシック" charset="0"/>
              <a:cs typeface="ＭＳ Ｐゴシック" charset="0"/>
            </a:endParaRPr>
          </a:p>
        </p:txBody>
      </p:sp>
      <p:sp>
        <p:nvSpPr>
          <p:cNvPr id="44038" name="Oval 7"/>
          <p:cNvSpPr>
            <a:spLocks noChangeArrowheads="1"/>
          </p:cNvSpPr>
          <p:nvPr/>
        </p:nvSpPr>
        <p:spPr bwMode="auto">
          <a:xfrm>
            <a:off x="2590800" y="2982912"/>
            <a:ext cx="3733800" cy="2057400"/>
          </a:xfrm>
          <a:prstGeom prst="ellipse">
            <a:avLst/>
          </a:prstGeom>
          <a:solidFill>
            <a:srgbClr val="FFFF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39" name="TextBox 8"/>
          <p:cNvSpPr txBox="1">
            <a:spLocks noChangeArrowheads="1"/>
          </p:cNvSpPr>
          <p:nvPr/>
        </p:nvSpPr>
        <p:spPr bwMode="auto">
          <a:xfrm>
            <a:off x="3505200" y="1839912"/>
            <a:ext cx="1941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User Mode</a:t>
            </a:r>
          </a:p>
        </p:txBody>
      </p:sp>
      <p:sp>
        <p:nvSpPr>
          <p:cNvPr id="44040" name="TextBox 9"/>
          <p:cNvSpPr txBox="1">
            <a:spLocks noChangeArrowheads="1"/>
          </p:cNvSpPr>
          <p:nvPr/>
        </p:nvSpPr>
        <p:spPr bwMode="auto">
          <a:xfrm>
            <a:off x="3276600" y="3668712"/>
            <a:ext cx="2220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2800"/>
              <a:t>Kernel Mode</a:t>
            </a:r>
          </a:p>
        </p:txBody>
      </p:sp>
      <p:sp>
        <p:nvSpPr>
          <p:cNvPr id="44041" name="Rectangle 10"/>
          <p:cNvSpPr>
            <a:spLocks noChangeArrowheads="1"/>
          </p:cNvSpPr>
          <p:nvPr/>
        </p:nvSpPr>
        <p:spPr bwMode="auto">
          <a:xfrm>
            <a:off x="1143000" y="4278312"/>
            <a:ext cx="6858000" cy="914400"/>
          </a:xfrm>
          <a:prstGeom prst="rect">
            <a:avLst/>
          </a:prstGeom>
          <a:pattFill prst="horzBrick">
            <a:fgClr>
              <a:srgbClr val="FF0000"/>
            </a:fgClr>
            <a:bgClr>
              <a:srgbClr val="FFFFFF"/>
            </a:bgClr>
          </a:patt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2" name="Right Brace 12"/>
          <p:cNvSpPr>
            <a:spLocks/>
          </p:cNvSpPr>
          <p:nvPr/>
        </p:nvSpPr>
        <p:spPr bwMode="auto">
          <a:xfrm rot="5400000">
            <a:off x="1676400" y="4659312"/>
            <a:ext cx="457200" cy="1524000"/>
          </a:xfrm>
          <a:prstGeom prst="rightBrace">
            <a:avLst>
              <a:gd name="adj1" fmla="val 833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3" name="TextBox 13"/>
          <p:cNvSpPr txBox="1">
            <a:spLocks noChangeArrowheads="1"/>
          </p:cNvSpPr>
          <p:nvPr/>
        </p:nvSpPr>
        <p:spPr bwMode="auto">
          <a:xfrm>
            <a:off x="3581400" y="5726112"/>
            <a:ext cx="178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Full HW access</a:t>
            </a:r>
          </a:p>
        </p:txBody>
      </p:sp>
      <p:sp>
        <p:nvSpPr>
          <p:cNvPr id="44044" name="Right Brace 14"/>
          <p:cNvSpPr>
            <a:spLocks/>
          </p:cNvSpPr>
          <p:nvPr/>
        </p:nvSpPr>
        <p:spPr bwMode="auto">
          <a:xfrm rot="5400000">
            <a:off x="4267200" y="3668712"/>
            <a:ext cx="381000" cy="3581400"/>
          </a:xfrm>
          <a:prstGeom prst="rightBrace">
            <a:avLst>
              <a:gd name="adj1" fmla="val 0"/>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44045" name="TextBox 15"/>
          <p:cNvSpPr txBox="1">
            <a:spLocks noChangeArrowheads="1"/>
          </p:cNvSpPr>
          <p:nvPr/>
        </p:nvSpPr>
        <p:spPr bwMode="auto">
          <a:xfrm>
            <a:off x="1143000" y="5726112"/>
            <a:ext cx="216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Limited HW access</a:t>
            </a:r>
          </a:p>
        </p:txBody>
      </p:sp>
      <p:grpSp>
        <p:nvGrpSpPr>
          <p:cNvPr id="23" name="Group 22"/>
          <p:cNvGrpSpPr>
            <a:grpSpLocks/>
          </p:cNvGrpSpPr>
          <p:nvPr/>
        </p:nvGrpSpPr>
        <p:grpSpPr bwMode="auto">
          <a:xfrm>
            <a:off x="2362200" y="3516312"/>
            <a:ext cx="900113" cy="674688"/>
            <a:chOff x="2362200" y="3048000"/>
            <a:chExt cx="900854" cy="674132"/>
          </a:xfrm>
        </p:grpSpPr>
        <p:cxnSp>
          <p:nvCxnSpPr>
            <p:cNvPr id="44070" name="Straight Arrow Connector 17"/>
            <p:cNvCxnSpPr>
              <a:cxnSpLocks noChangeShapeType="1"/>
            </p:cNvCxnSpPr>
            <p:nvPr/>
          </p:nvCxnSpPr>
          <p:spPr bwMode="auto">
            <a:xfrm flipH="1" flipV="1">
              <a:off x="2362200" y="3048000"/>
              <a:ext cx="533400" cy="4572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71" name="TextBox 18"/>
            <p:cNvSpPr txBox="1">
              <a:spLocks noChangeArrowheads="1"/>
            </p:cNvSpPr>
            <p:nvPr/>
          </p:nvSpPr>
          <p:spPr bwMode="auto">
            <a:xfrm>
              <a:off x="2590800" y="3352800"/>
              <a:ext cx="6722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exec</a:t>
              </a:r>
            </a:p>
          </p:txBody>
        </p:sp>
      </p:grpSp>
      <p:grpSp>
        <p:nvGrpSpPr>
          <p:cNvPr id="24" name="Group 23"/>
          <p:cNvGrpSpPr>
            <a:grpSpLocks/>
          </p:cNvGrpSpPr>
          <p:nvPr/>
        </p:nvGrpSpPr>
        <p:grpSpPr bwMode="auto">
          <a:xfrm flipH="1">
            <a:off x="2362200" y="2754312"/>
            <a:ext cx="914400" cy="838200"/>
            <a:chOff x="6195245" y="3124200"/>
            <a:chExt cx="1130426" cy="419100"/>
          </a:xfrm>
        </p:grpSpPr>
        <p:cxnSp>
          <p:nvCxnSpPr>
            <p:cNvPr id="44068" name="Straight Arrow Connector 19"/>
            <p:cNvCxnSpPr>
              <a:cxnSpLocks noChangeShapeType="1"/>
            </p:cNvCxnSpPr>
            <p:nvPr/>
          </p:nvCxnSpPr>
          <p:spPr bwMode="auto">
            <a:xfrm flipH="1">
              <a:off x="6208204" y="3314700"/>
              <a:ext cx="458059" cy="2286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9" name="TextBox 20"/>
            <p:cNvSpPr txBox="1">
              <a:spLocks noChangeArrowheads="1"/>
            </p:cNvSpPr>
            <p:nvPr/>
          </p:nvSpPr>
          <p:spPr bwMode="auto">
            <a:xfrm>
              <a:off x="6195245" y="3124200"/>
              <a:ext cx="11304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syscall</a:t>
              </a:r>
            </a:p>
          </p:txBody>
        </p:sp>
      </p:grpSp>
      <p:grpSp>
        <p:nvGrpSpPr>
          <p:cNvPr id="25" name="Group 24"/>
          <p:cNvGrpSpPr>
            <a:grpSpLocks/>
          </p:cNvGrpSpPr>
          <p:nvPr/>
        </p:nvGrpSpPr>
        <p:grpSpPr bwMode="auto">
          <a:xfrm>
            <a:off x="6172200" y="3592512"/>
            <a:ext cx="1306513" cy="609600"/>
            <a:chOff x="6019800" y="2971800"/>
            <a:chExt cx="1305876" cy="609600"/>
          </a:xfrm>
        </p:grpSpPr>
        <p:cxnSp>
          <p:nvCxnSpPr>
            <p:cNvPr id="44066" name="Straight Arrow Connector 25"/>
            <p:cNvCxnSpPr>
              <a:cxnSpLocks noChangeShapeType="1"/>
            </p:cNvCxnSpPr>
            <p:nvPr/>
          </p:nvCxnSpPr>
          <p:spPr bwMode="auto">
            <a:xfrm flipH="1">
              <a:off x="6019800" y="3200400"/>
              <a:ext cx="762000" cy="3810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7" name="TextBox 26"/>
            <p:cNvSpPr txBox="1">
              <a:spLocks noChangeArrowheads="1"/>
            </p:cNvSpPr>
            <p:nvPr/>
          </p:nvSpPr>
          <p:spPr bwMode="auto">
            <a:xfrm>
              <a:off x="6781800" y="2971800"/>
              <a:ext cx="543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exit</a:t>
              </a:r>
            </a:p>
          </p:txBody>
        </p:sp>
      </p:grpSp>
      <p:grpSp>
        <p:nvGrpSpPr>
          <p:cNvPr id="29" name="Group 28"/>
          <p:cNvGrpSpPr>
            <a:grpSpLocks/>
          </p:cNvGrpSpPr>
          <p:nvPr/>
        </p:nvGrpSpPr>
        <p:grpSpPr bwMode="auto">
          <a:xfrm>
            <a:off x="3265189" y="2803154"/>
            <a:ext cx="530225" cy="544626"/>
            <a:chOff x="2590803" y="3429000"/>
            <a:chExt cx="530243" cy="543816"/>
          </a:xfrm>
        </p:grpSpPr>
        <p:cxnSp>
          <p:nvCxnSpPr>
            <p:cNvPr id="44064" name="Straight Arrow Connector 29"/>
            <p:cNvCxnSpPr>
              <a:cxnSpLocks noChangeShapeType="1"/>
              <a:endCxn id="44069" idx="1"/>
            </p:cNvCxnSpPr>
            <p:nvPr/>
          </p:nvCxnSpPr>
          <p:spPr bwMode="auto">
            <a:xfrm flipH="1" flipV="1">
              <a:off x="2590803" y="3547880"/>
              <a:ext cx="304797" cy="424936"/>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5" name="TextBox 30"/>
            <p:cNvSpPr txBox="1">
              <a:spLocks noChangeArrowheads="1"/>
            </p:cNvSpPr>
            <p:nvPr/>
          </p:nvSpPr>
          <p:spPr bwMode="auto">
            <a:xfrm>
              <a:off x="2667000" y="3429000"/>
              <a:ext cx="454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rtn</a:t>
              </a:r>
            </a:p>
          </p:txBody>
        </p:sp>
      </p:grpSp>
      <p:grpSp>
        <p:nvGrpSpPr>
          <p:cNvPr id="36" name="Group 35"/>
          <p:cNvGrpSpPr>
            <a:grpSpLocks/>
          </p:cNvGrpSpPr>
          <p:nvPr/>
        </p:nvGrpSpPr>
        <p:grpSpPr bwMode="auto">
          <a:xfrm flipH="1">
            <a:off x="3581400" y="2373312"/>
            <a:ext cx="1143000" cy="990600"/>
            <a:chOff x="5724234" y="3064133"/>
            <a:chExt cx="1413032" cy="495300"/>
          </a:xfrm>
        </p:grpSpPr>
        <p:cxnSp>
          <p:nvCxnSpPr>
            <p:cNvPr id="44062" name="Straight Arrow Connector 36"/>
            <p:cNvCxnSpPr>
              <a:cxnSpLocks noChangeShapeType="1"/>
            </p:cNvCxnSpPr>
            <p:nvPr/>
          </p:nvCxnSpPr>
          <p:spPr bwMode="auto">
            <a:xfrm flipH="1">
              <a:off x="6477853" y="3254633"/>
              <a:ext cx="188404" cy="304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3" name="TextBox 37"/>
            <p:cNvSpPr txBox="1">
              <a:spLocks noChangeArrowheads="1"/>
            </p:cNvSpPr>
            <p:nvPr/>
          </p:nvSpPr>
          <p:spPr bwMode="auto">
            <a:xfrm>
              <a:off x="5724234" y="3064133"/>
              <a:ext cx="14130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interrupt</a:t>
              </a:r>
            </a:p>
          </p:txBody>
        </p:sp>
      </p:grpSp>
      <p:grpSp>
        <p:nvGrpSpPr>
          <p:cNvPr id="39" name="Group 38"/>
          <p:cNvGrpSpPr>
            <a:grpSpLocks/>
          </p:cNvGrpSpPr>
          <p:nvPr/>
        </p:nvGrpSpPr>
        <p:grpSpPr bwMode="auto">
          <a:xfrm>
            <a:off x="4267200" y="2830512"/>
            <a:ext cx="376238" cy="974725"/>
            <a:chOff x="2971803" y="3200400"/>
            <a:chExt cx="376951" cy="695477"/>
          </a:xfrm>
        </p:grpSpPr>
        <p:cxnSp>
          <p:nvCxnSpPr>
            <p:cNvPr id="44060" name="Straight Arrow Connector 39"/>
            <p:cNvCxnSpPr>
              <a:cxnSpLocks noChangeShapeType="1"/>
            </p:cNvCxnSpPr>
            <p:nvPr/>
          </p:nvCxnSpPr>
          <p:spPr bwMode="auto">
            <a:xfrm flipH="1" flipV="1">
              <a:off x="3124205" y="3200400"/>
              <a:ext cx="76201" cy="271787"/>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4061" name="TextBox 40"/>
            <p:cNvSpPr txBox="1">
              <a:spLocks noChangeArrowheads="1"/>
            </p:cNvSpPr>
            <p:nvPr/>
          </p:nvSpPr>
          <p:spPr bwMode="auto">
            <a:xfrm>
              <a:off x="2971803" y="3526545"/>
              <a:ext cx="376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rfi</a:t>
              </a:r>
            </a:p>
          </p:txBody>
        </p:sp>
      </p:grpSp>
      <p:cxnSp>
        <p:nvCxnSpPr>
          <p:cNvPr id="50" name="Straight Arrow Connector 49"/>
          <p:cNvCxnSpPr>
            <a:cxnSpLocks noChangeShapeType="1"/>
          </p:cNvCxnSpPr>
          <p:nvPr/>
        </p:nvCxnSpPr>
        <p:spPr bwMode="auto">
          <a:xfrm flipH="1">
            <a:off x="3886200" y="4125912"/>
            <a:ext cx="30480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V="1">
            <a:off x="4419600" y="4125912"/>
            <a:ext cx="0" cy="6858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9" name="TextBox 58"/>
          <p:cNvSpPr txBox="1">
            <a:spLocks noChangeArrowheads="1"/>
          </p:cNvSpPr>
          <p:nvPr/>
        </p:nvSpPr>
        <p:spPr bwMode="auto">
          <a:xfrm flipH="1">
            <a:off x="5105400" y="2525712"/>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a:t>
            </a:r>
          </a:p>
        </p:txBody>
      </p:sp>
      <p:cxnSp>
        <p:nvCxnSpPr>
          <p:cNvPr id="61" name="Straight Arrow Connector 60"/>
          <p:cNvCxnSpPr>
            <a:cxnSpLocks noChangeShapeType="1"/>
          </p:cNvCxnSpPr>
          <p:nvPr/>
        </p:nvCxnSpPr>
        <p:spPr bwMode="auto">
          <a:xfrm flipH="1">
            <a:off x="5334000" y="2906712"/>
            <a:ext cx="381000" cy="53340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7" name="Footer Placeholder 16"/>
          <p:cNvSpPr>
            <a:spLocks noGrp="1"/>
          </p:cNvSpPr>
          <p:nvPr>
            <p:ph type="ftr" sz="quarter" idx="10"/>
          </p:nvPr>
        </p:nvSpPr>
        <p:spPr/>
        <p:txBody>
          <a:bodyPr/>
          <a:lstStyle/>
          <a:p>
            <a:pPr>
              <a:defRPr/>
            </a:pPr>
            <a:r>
              <a:rPr lang="sv-SE" smtClean="0"/>
              <a:t>CSCE-313 Spring 2017</a:t>
            </a:r>
            <a:endParaRPr lang="en-US" dirty="0"/>
          </a:p>
        </p:txBody>
      </p:sp>
      <p:cxnSp>
        <p:nvCxnSpPr>
          <p:cNvPr id="107545" name="Straight Arrow Connector 27"/>
          <p:cNvCxnSpPr>
            <a:cxnSpLocks noChangeShapeType="1"/>
          </p:cNvCxnSpPr>
          <p:nvPr/>
        </p:nvCxnSpPr>
        <p:spPr bwMode="auto">
          <a:xfrm flipV="1">
            <a:off x="5638800" y="3059112"/>
            <a:ext cx="68580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44" name="TextBox 43"/>
          <p:cNvSpPr txBox="1">
            <a:spLocks noChangeArrowheads="1"/>
          </p:cNvSpPr>
          <p:nvPr/>
        </p:nvSpPr>
        <p:spPr bwMode="auto">
          <a:xfrm flipH="1">
            <a:off x="6172200" y="2678112"/>
            <a:ext cx="1295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800"/>
              <a:t>FP Exception error</a:t>
            </a:r>
          </a:p>
        </p:txBody>
      </p:sp>
    </p:spTree>
    <p:extLst>
      <p:ext uri="{BB962C8B-B14F-4D97-AF65-F5344CB8AC3E}">
        <p14:creationId xmlns:p14="http://schemas.microsoft.com/office/powerpoint/2010/main" val="23251355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075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4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smtClean="0"/>
              <a:t>Example: Web Server (Revisited)</a:t>
            </a:r>
          </a:p>
        </p:txBody>
      </p:sp>
      <p:sp>
        <p:nvSpPr>
          <p:cNvPr id="5" name="Footer Placeholder 4"/>
          <p:cNvSpPr>
            <a:spLocks noGrp="1"/>
          </p:cNvSpPr>
          <p:nvPr>
            <p:ph type="ftr" sz="quarter" idx="10"/>
          </p:nvPr>
        </p:nvSpPr>
        <p:spPr>
          <a:xfrm>
            <a:off x="6858000" y="6477000"/>
            <a:ext cx="2133600" cy="365125"/>
          </a:xfrm>
        </p:spPr>
        <p:txBody>
          <a:bodyPr/>
          <a:lstStyle/>
          <a:p>
            <a:pPr algn="r">
              <a:defRPr/>
            </a:pPr>
            <a:r>
              <a:rPr lang="sv-SE" smtClean="0"/>
              <a:t>CSCE-313 Spring 2017</a:t>
            </a:r>
            <a:endParaRPr lang="en-US"/>
          </a:p>
        </p:txBody>
      </p:sp>
      <p:sp>
        <p:nvSpPr>
          <p:cNvPr id="46085" name="Slide Number Placeholder 5"/>
          <p:cNvSpPr>
            <a:spLocks noGrp="1"/>
          </p:cNvSpPr>
          <p:nvPr>
            <p:ph type="sldNum" sz="quarter" idx="11"/>
          </p:nvPr>
        </p:nvSpPr>
        <p:spPr bwMode="auto">
          <a:xfrm>
            <a:off x="76200" y="64770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l">
              <a:spcBef>
                <a:spcPct val="0"/>
              </a:spcBef>
              <a:buFontTx/>
              <a:buNone/>
            </a:pPr>
            <a:fld id="{6526439B-4F2B-4174-B60A-AAC3172E7651}" type="slidenum">
              <a:rPr lang="en-US" altLang="en-US" sz="1200" smtClean="0">
                <a:solidFill>
                  <a:srgbClr val="898989"/>
                </a:solidFill>
              </a:rPr>
              <a:pPr algn="l">
                <a:spcBef>
                  <a:spcPct val="0"/>
                </a:spcBef>
                <a:buFontTx/>
                <a:buNone/>
              </a:pPr>
              <a:t>55</a:t>
            </a:fld>
            <a:endParaRPr lang="en-US" altLang="en-US" sz="1200" smtClean="0">
              <a:solidFill>
                <a:srgbClr val="898989"/>
              </a:solidFill>
            </a:endParaRPr>
          </a:p>
        </p:txBody>
      </p:sp>
      <p:pic>
        <p:nvPicPr>
          <p:cNvPr id="46086" name="Content Placeholder 5" descr="onecp.pdf"/>
          <p:cNvPicPr>
            <a:picLocks noGrp="1" noChangeAspect="1"/>
          </p:cNvPicPr>
          <p:nvPr>
            <p:ph idx="1"/>
          </p:nvPr>
        </p:nvPicPr>
        <p:blipFill>
          <a:blip r:embed="rId2">
            <a:extLst>
              <a:ext uri="{28A0092B-C50C-407E-A947-70E740481C1C}">
                <a14:useLocalDpi xmlns:a14="http://schemas.microsoft.com/office/drawing/2010/main" val="0"/>
              </a:ext>
            </a:extLst>
          </a:blip>
          <a:srcRect l="-5882" r="-5882"/>
          <a:stretch>
            <a:fillRect/>
          </a:stretch>
        </p:blipFill>
        <p:spPr>
          <a:xfrm>
            <a:off x="457200" y="1600200"/>
            <a:ext cx="8229600" cy="4525963"/>
          </a:xfrm>
        </p:spPr>
      </p:pic>
      <p:grpSp>
        <p:nvGrpSpPr>
          <p:cNvPr id="10" name="Group 9"/>
          <p:cNvGrpSpPr>
            <a:grpSpLocks/>
          </p:cNvGrpSpPr>
          <p:nvPr/>
        </p:nvGrpSpPr>
        <p:grpSpPr bwMode="auto">
          <a:xfrm>
            <a:off x="1219200" y="2743200"/>
            <a:ext cx="914400" cy="457200"/>
            <a:chOff x="1219200" y="2743200"/>
            <a:chExt cx="914400" cy="457200"/>
          </a:xfrm>
        </p:grpSpPr>
        <p:sp>
          <p:nvSpPr>
            <p:cNvPr id="46113" name="TextBox 7"/>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14" name="Oval 8"/>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1" name="Group 10"/>
          <p:cNvGrpSpPr>
            <a:grpSpLocks/>
          </p:cNvGrpSpPr>
          <p:nvPr/>
        </p:nvGrpSpPr>
        <p:grpSpPr bwMode="auto">
          <a:xfrm>
            <a:off x="1295400" y="3429000"/>
            <a:ext cx="838200" cy="414338"/>
            <a:chOff x="1295400" y="3048000"/>
            <a:chExt cx="838200" cy="414754"/>
          </a:xfrm>
        </p:grpSpPr>
        <p:sp>
          <p:nvSpPr>
            <p:cNvPr id="12" name="TextBox 11"/>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13" name="Oval 12"/>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grpSp>
        <p:nvGrpSpPr>
          <p:cNvPr id="14" name="Group 13"/>
          <p:cNvGrpSpPr>
            <a:grpSpLocks/>
          </p:cNvGrpSpPr>
          <p:nvPr/>
        </p:nvGrpSpPr>
        <p:grpSpPr bwMode="auto">
          <a:xfrm>
            <a:off x="1447800" y="4267200"/>
            <a:ext cx="1219200" cy="381000"/>
            <a:chOff x="914400" y="2819400"/>
            <a:chExt cx="1219200" cy="381000"/>
          </a:xfrm>
        </p:grpSpPr>
        <p:sp>
          <p:nvSpPr>
            <p:cNvPr id="46109" name="TextBox 14"/>
            <p:cNvSpPr txBox="1">
              <a:spLocks noChangeArrowheads="1"/>
            </p:cNvSpPr>
            <p:nvPr/>
          </p:nvSpPr>
          <p:spPr bwMode="auto">
            <a:xfrm>
              <a:off x="9144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10" name="Oval 1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17" name="Group 16"/>
          <p:cNvGrpSpPr>
            <a:grpSpLocks/>
          </p:cNvGrpSpPr>
          <p:nvPr/>
        </p:nvGrpSpPr>
        <p:grpSpPr bwMode="auto">
          <a:xfrm>
            <a:off x="2971800" y="3048000"/>
            <a:ext cx="755650" cy="414338"/>
            <a:chOff x="1981200" y="3048000"/>
            <a:chExt cx="755049" cy="414754"/>
          </a:xfrm>
        </p:grpSpPr>
        <p:sp>
          <p:nvSpPr>
            <p:cNvPr id="46107" name="TextBox 17"/>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8" name="Oval 18"/>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0" name="Group 19"/>
          <p:cNvGrpSpPr>
            <a:grpSpLocks/>
          </p:cNvGrpSpPr>
          <p:nvPr/>
        </p:nvGrpSpPr>
        <p:grpSpPr bwMode="auto">
          <a:xfrm>
            <a:off x="5181600" y="2743200"/>
            <a:ext cx="914400" cy="457200"/>
            <a:chOff x="1219200" y="2743200"/>
            <a:chExt cx="914400" cy="457200"/>
          </a:xfrm>
        </p:grpSpPr>
        <p:sp>
          <p:nvSpPr>
            <p:cNvPr id="46105" name="TextBox 20"/>
            <p:cNvSpPr txBox="1">
              <a:spLocks noChangeArrowheads="1"/>
            </p:cNvSpPr>
            <p:nvPr/>
          </p:nvSpPr>
          <p:spPr bwMode="auto">
            <a:xfrm>
              <a:off x="1219200" y="2743200"/>
              <a:ext cx="8003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
          <p:nvSpPr>
            <p:cNvPr id="46106" name="Oval 21"/>
            <p:cNvSpPr>
              <a:spLocks noChangeArrowheads="1"/>
            </p:cNvSpPr>
            <p:nvPr/>
          </p:nvSpPr>
          <p:spPr bwMode="auto">
            <a:xfrm>
              <a:off x="1981200" y="3048000"/>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27" name="Group 26"/>
          <p:cNvGrpSpPr>
            <a:grpSpLocks/>
          </p:cNvGrpSpPr>
          <p:nvPr/>
        </p:nvGrpSpPr>
        <p:grpSpPr bwMode="auto">
          <a:xfrm>
            <a:off x="5257800" y="3505200"/>
            <a:ext cx="838200" cy="414338"/>
            <a:chOff x="1295400" y="3048000"/>
            <a:chExt cx="838200" cy="414754"/>
          </a:xfrm>
        </p:grpSpPr>
        <p:sp>
          <p:nvSpPr>
            <p:cNvPr id="28" name="TextBox 27"/>
            <p:cNvSpPr txBox="1"/>
            <p:nvPr/>
          </p:nvSpPr>
          <p:spPr>
            <a:xfrm>
              <a:off x="1295400" y="3124277"/>
              <a:ext cx="549275" cy="338477"/>
            </a:xfrm>
            <a:prstGeom prst="rect">
              <a:avLst/>
            </a:prstGeom>
            <a:noFill/>
          </p:spPr>
          <p:txBody>
            <a:bodyPr wrap="none">
              <a:spAutoFit/>
            </a:bodyPr>
            <a:lstStyle/>
            <a:p>
              <a:pPr algn="ctr">
                <a:defRPr/>
              </a:pPr>
              <a:r>
                <a:rPr lang="en-US" sz="1600" dirty="0">
                  <a:solidFill>
                    <a:schemeClr val="accent1">
                      <a:lumMod val="75000"/>
                    </a:schemeClr>
                  </a:solidFill>
                  <a:ea typeface="ＭＳ Ｐゴシック" charset="0"/>
                  <a:cs typeface="ＭＳ Ｐゴシック" charset="0"/>
                </a:rPr>
                <a:t>wait</a:t>
              </a:r>
            </a:p>
          </p:txBody>
        </p:sp>
        <p:sp>
          <p:nvSpPr>
            <p:cNvPr id="29" name="Oval 28"/>
            <p:cNvSpPr/>
            <p:nvPr/>
          </p:nvSpPr>
          <p:spPr bwMode="auto">
            <a:xfrm>
              <a:off x="1981200" y="3048000"/>
              <a:ext cx="152400" cy="152553"/>
            </a:xfrm>
            <a:prstGeom prst="ellipse">
              <a:avLst/>
            </a:prstGeom>
            <a:solidFill>
              <a:schemeClr val="accent1">
                <a:lumMod val="75000"/>
              </a:schemeClr>
            </a:solidFill>
            <a:ln w="12700" cap="flat" cmpd="sng" algn="ctr">
              <a:solidFill>
                <a:schemeClr val="tx1"/>
              </a:solidFill>
              <a:prstDash val="solid"/>
              <a:round/>
              <a:headEnd type="none" w="sm" len="sm"/>
              <a:tailEnd type="none" w="sm" len="sm"/>
            </a:ln>
            <a:effectLst/>
          </p:spPr>
          <p:txBody>
            <a:bodyPr/>
            <a:lstStyle/>
            <a:p>
              <a:pPr>
                <a:defRPr/>
              </a:pPr>
              <a:endParaRPr lang="en-US">
                <a:latin typeface="Arial" charset="0"/>
                <a:ea typeface="ＭＳ Ｐゴシック" charset="0"/>
                <a:cs typeface="ＭＳ Ｐゴシック" charset="0"/>
              </a:endParaRPr>
            </a:p>
          </p:txBody>
        </p:sp>
      </p:grpSp>
      <p:sp>
        <p:nvSpPr>
          <p:cNvPr id="30" name="Freeform 29"/>
          <p:cNvSpPr>
            <a:spLocks/>
          </p:cNvSpPr>
          <p:nvPr/>
        </p:nvSpPr>
        <p:spPr bwMode="auto">
          <a:xfrm>
            <a:off x="3052763" y="1558925"/>
            <a:ext cx="2936875" cy="873125"/>
          </a:xfrm>
          <a:custGeom>
            <a:avLst/>
            <a:gdLst>
              <a:gd name="T0" fmla="*/ 0 w 2936167"/>
              <a:gd name="T1" fmla="*/ 810036 h 873145"/>
              <a:gd name="T2" fmla="*/ 405593 w 2936167"/>
              <a:gd name="T3" fmla="*/ 278639 h 873145"/>
              <a:gd name="T4" fmla="*/ 1180726 w 2936167"/>
              <a:gd name="T5" fmla="*/ 62477 h 873145"/>
              <a:gd name="T6" fmla="*/ 2334410 w 2936167"/>
              <a:gd name="T7" fmla="*/ 71481 h 873145"/>
              <a:gd name="T8" fmla="*/ 2938291 w 2936167"/>
              <a:gd name="T9" fmla="*/ 873085 h 873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36167" h="873145">
                <a:moveTo>
                  <a:pt x="0" y="810093"/>
                </a:moveTo>
                <a:cubicBezTo>
                  <a:pt x="104327" y="606676"/>
                  <a:pt x="208654" y="403259"/>
                  <a:pt x="405299" y="278657"/>
                </a:cubicBezTo>
                <a:cubicBezTo>
                  <a:pt x="601944" y="154055"/>
                  <a:pt x="858634" y="97008"/>
                  <a:pt x="1179871" y="62480"/>
                </a:cubicBezTo>
                <a:cubicBezTo>
                  <a:pt x="1501108" y="27952"/>
                  <a:pt x="2040006" y="-63624"/>
                  <a:pt x="2332722" y="71487"/>
                </a:cubicBezTo>
                <a:cubicBezTo>
                  <a:pt x="2625438" y="206598"/>
                  <a:pt x="2780802" y="539871"/>
                  <a:pt x="2936167" y="873145"/>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1" name="Group 30"/>
          <p:cNvGrpSpPr>
            <a:grpSpLocks/>
          </p:cNvGrpSpPr>
          <p:nvPr/>
        </p:nvGrpSpPr>
        <p:grpSpPr bwMode="auto">
          <a:xfrm>
            <a:off x="6934200" y="4267200"/>
            <a:ext cx="1165225" cy="381000"/>
            <a:chOff x="1981200" y="2819400"/>
            <a:chExt cx="1165976" cy="381000"/>
          </a:xfrm>
        </p:grpSpPr>
        <p:sp>
          <p:nvSpPr>
            <p:cNvPr id="46101" name="TextBox 31"/>
            <p:cNvSpPr txBox="1">
              <a:spLocks noChangeArrowheads="1"/>
            </p:cNvSpPr>
            <p:nvPr/>
          </p:nvSpPr>
          <p:spPr bwMode="auto">
            <a:xfrm>
              <a:off x="2209800" y="2819400"/>
              <a:ext cx="937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interrupt</a:t>
              </a:r>
            </a:p>
          </p:txBody>
        </p:sp>
        <p:sp>
          <p:nvSpPr>
            <p:cNvPr id="46102" name="Oval 32"/>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grpSp>
        <p:nvGrpSpPr>
          <p:cNvPr id="34" name="Group 33"/>
          <p:cNvGrpSpPr>
            <a:grpSpLocks/>
          </p:cNvGrpSpPr>
          <p:nvPr/>
        </p:nvGrpSpPr>
        <p:grpSpPr bwMode="auto">
          <a:xfrm>
            <a:off x="6934200" y="3048000"/>
            <a:ext cx="755650" cy="414338"/>
            <a:chOff x="1981200" y="3048000"/>
            <a:chExt cx="755049" cy="414754"/>
          </a:xfrm>
        </p:grpSpPr>
        <p:sp>
          <p:nvSpPr>
            <p:cNvPr id="46099" name="TextBox 34"/>
            <p:cNvSpPr txBox="1">
              <a:spLocks noChangeArrowheads="1"/>
            </p:cNvSpPr>
            <p:nvPr/>
          </p:nvSpPr>
          <p:spPr bwMode="auto">
            <a:xfrm>
              <a:off x="2133600" y="3124200"/>
              <a:ext cx="602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008000"/>
                  </a:solidFill>
                </a:rPr>
                <a:t>RTU</a:t>
              </a:r>
            </a:p>
          </p:txBody>
        </p:sp>
        <p:sp>
          <p:nvSpPr>
            <p:cNvPr id="46100" name="Oval 35"/>
            <p:cNvSpPr>
              <a:spLocks noChangeArrowheads="1"/>
            </p:cNvSpPr>
            <p:nvPr/>
          </p:nvSpPr>
          <p:spPr bwMode="auto">
            <a:xfrm>
              <a:off x="1981200" y="3048000"/>
              <a:ext cx="152400" cy="152400"/>
            </a:xfrm>
            <a:prstGeom prst="ellipse">
              <a:avLst/>
            </a:prstGeom>
            <a:solidFill>
              <a:srgbClr val="008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grpSp>
      <p:sp>
        <p:nvSpPr>
          <p:cNvPr id="39" name="Freeform 38"/>
          <p:cNvSpPr>
            <a:spLocks/>
          </p:cNvSpPr>
          <p:nvPr/>
        </p:nvSpPr>
        <p:spPr bwMode="auto">
          <a:xfrm>
            <a:off x="4503738" y="1271588"/>
            <a:ext cx="2497137" cy="1143000"/>
          </a:xfrm>
          <a:custGeom>
            <a:avLst/>
            <a:gdLst>
              <a:gd name="T0" fmla="*/ 2457254 w 2497691"/>
              <a:gd name="T1" fmla="*/ 1144018 h 1142491"/>
              <a:gd name="T2" fmla="*/ 2394250 w 2497691"/>
              <a:gd name="T3" fmla="*/ 368348 h 1142491"/>
              <a:gd name="T4" fmla="*/ 1584189 w 2497691"/>
              <a:gd name="T5" fmla="*/ 16588 h 1142491"/>
              <a:gd name="T6" fmla="*/ 576116 w 2497691"/>
              <a:gd name="T7" fmla="*/ 124824 h 1142491"/>
              <a:gd name="T8" fmla="*/ 90081 w 2497691"/>
              <a:gd name="T9" fmla="*/ 711086 h 1142491"/>
              <a:gd name="T10" fmla="*/ 74 w 2497691"/>
              <a:gd name="T11" fmla="*/ 1144018 h 11424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97691" h="1142491">
                <a:moveTo>
                  <a:pt x="2458889" y="1142491"/>
                </a:moveTo>
                <a:cubicBezTo>
                  <a:pt x="2500170" y="849000"/>
                  <a:pt x="2541451" y="555510"/>
                  <a:pt x="2395843" y="367856"/>
                </a:cubicBezTo>
                <a:cubicBezTo>
                  <a:pt x="2250235" y="180202"/>
                  <a:pt x="1888468" y="57100"/>
                  <a:pt x="1585244" y="16567"/>
                </a:cubicBezTo>
                <a:cubicBezTo>
                  <a:pt x="1282020" y="-23966"/>
                  <a:pt x="825684" y="9061"/>
                  <a:pt x="576500" y="124656"/>
                </a:cubicBezTo>
                <a:cubicBezTo>
                  <a:pt x="327316" y="240251"/>
                  <a:pt x="186212" y="540497"/>
                  <a:pt x="90141" y="710136"/>
                </a:cubicBezTo>
                <a:cubicBezTo>
                  <a:pt x="-5930" y="879775"/>
                  <a:pt x="74" y="1142491"/>
                  <a:pt x="74" y="1142491"/>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36"/>
          <p:cNvSpPr>
            <a:spLocks noChangeArrowheads="1"/>
          </p:cNvSpPr>
          <p:nvPr/>
        </p:nvSpPr>
        <p:spPr bwMode="auto">
          <a:xfrm>
            <a:off x="4452938" y="3090863"/>
            <a:ext cx="152400" cy="152400"/>
          </a:xfrm>
          <a:prstGeom prst="ellipse">
            <a:avLst/>
          </a:prstGeom>
          <a:solidFill>
            <a:srgbClr val="FF0000"/>
          </a:solidFill>
          <a:ln w="12700">
            <a:solidFill>
              <a:schemeClr val="tx1"/>
            </a:solidFill>
            <a:round/>
            <a:headEnd type="none" w="sm" len="sm"/>
            <a:tailEnd type="none" w="sm" len="sm"/>
          </a:ln>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endParaRPr lang="en-US" altLang="en-US" sz="1800">
              <a:latin typeface="Arial" panose="020B0604020202020204" pitchFamily="34" charset="0"/>
            </a:endParaRPr>
          </a:p>
        </p:txBody>
      </p:sp>
      <p:sp>
        <p:nvSpPr>
          <p:cNvPr id="38" name="TextBox 37"/>
          <p:cNvSpPr txBox="1">
            <a:spLocks noChangeArrowheads="1"/>
          </p:cNvSpPr>
          <p:nvPr/>
        </p:nvSpPr>
        <p:spPr bwMode="auto">
          <a:xfrm>
            <a:off x="3733800" y="2819400"/>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r>
              <a:rPr lang="en-US" altLang="en-US" sz="1600">
                <a:solidFill>
                  <a:srgbClr val="FF0000"/>
                </a:solidFill>
              </a:rPr>
              <a:t>syscall</a:t>
            </a:r>
          </a:p>
        </p:txBody>
      </p:sp>
    </p:spTree>
    <p:extLst>
      <p:ext uri="{BB962C8B-B14F-4D97-AF65-F5344CB8AC3E}">
        <p14:creationId xmlns:p14="http://schemas.microsoft.com/office/powerpoint/2010/main" val="3866395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right)">
                                      <p:cBhvr>
                                        <p:cTn id="44" dur="500"/>
                                        <p:tgtEl>
                                          <p:spTgt spid="3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9" grpId="0" animBg="1"/>
      <p:bldP spid="37" grpId="0" animBg="1"/>
      <p:bldP spid="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Learnings</a:t>
            </a:r>
            <a:endParaRPr lang="en-US" dirty="0"/>
          </a:p>
        </p:txBody>
      </p:sp>
      <p:sp>
        <p:nvSpPr>
          <p:cNvPr id="3" name="Footer Placeholder 2"/>
          <p:cNvSpPr>
            <a:spLocks noGrp="1"/>
          </p:cNvSpPr>
          <p:nvPr>
            <p:ph type="ftr" sz="quarter" idx="11"/>
          </p:nvPr>
        </p:nvSpPr>
        <p:spPr/>
        <p:txBody>
          <a:bodyPr/>
          <a:lstStyle/>
          <a:p>
            <a:r>
              <a:rPr lang="en-US" smtClean="0"/>
              <a:t>CSCE-313 Spring 2017</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56</a:t>
            </a:fld>
            <a:endParaRPr lang="en-US" dirty="0">
              <a:solidFill>
                <a:srgbClr val="FFFFFF"/>
              </a:solidFill>
            </a:endParaRPr>
          </a:p>
        </p:txBody>
      </p:sp>
      <p:sp>
        <p:nvSpPr>
          <p:cNvPr id="5" name="Content Placeholder 4"/>
          <p:cNvSpPr>
            <a:spLocks noGrp="1"/>
          </p:cNvSpPr>
          <p:nvPr>
            <p:ph sz="quarter" idx="1"/>
          </p:nvPr>
        </p:nvSpPr>
        <p:spPr>
          <a:xfrm>
            <a:off x="612648" y="1600200"/>
            <a:ext cx="8378952" cy="4724400"/>
          </a:xfrm>
        </p:spPr>
        <p:txBody>
          <a:bodyPr>
            <a:normAutofit/>
          </a:bodyPr>
          <a:lstStyle/>
          <a:p>
            <a:r>
              <a:rPr lang="en-US" sz="3200" dirty="0" smtClean="0"/>
              <a:t>OS </a:t>
            </a:r>
            <a:r>
              <a:rPr lang="en-US" sz="3200" b="1" dirty="0" smtClean="0"/>
              <a:t>roles</a:t>
            </a:r>
            <a:r>
              <a:rPr lang="en-US" sz="3200" dirty="0" smtClean="0"/>
              <a:t> and its key </a:t>
            </a:r>
            <a:r>
              <a:rPr lang="en-US" sz="3200" b="1" dirty="0" smtClean="0"/>
              <a:t>challenges</a:t>
            </a:r>
            <a:r>
              <a:rPr lang="en-US" sz="3200" dirty="0" smtClean="0"/>
              <a:t> (Text: Chap. 1)</a:t>
            </a:r>
          </a:p>
          <a:p>
            <a:r>
              <a:rPr lang="en-US" sz="3200" b="1" dirty="0" smtClean="0"/>
              <a:t>Control Flow </a:t>
            </a:r>
            <a:r>
              <a:rPr lang="en-US" sz="3200" dirty="0" smtClean="0"/>
              <a:t>in a modern computer system (Text: Chap. 2) </a:t>
            </a:r>
          </a:p>
          <a:p>
            <a:pPr lvl="1"/>
            <a:r>
              <a:rPr lang="en-US" sz="2900" dirty="0" smtClean="0"/>
              <a:t>Normal flow of commands and data versus anything that happens “out of the ordinary” .. how do we handle that?</a:t>
            </a:r>
          </a:p>
          <a:p>
            <a:r>
              <a:rPr lang="en-US" sz="3200" b="1" dirty="0" smtClean="0"/>
              <a:t>Architectural Interface </a:t>
            </a:r>
            <a:r>
              <a:rPr lang="en-US" sz="3200" dirty="0" smtClean="0"/>
              <a:t>to the OS (Text: Chap. 2)</a:t>
            </a:r>
          </a:p>
          <a:p>
            <a:pPr lvl="1"/>
            <a:r>
              <a:rPr lang="en-US" sz="3200" dirty="0"/>
              <a:t>features we design in HW to facilitate the OS to meet some key challenges</a:t>
            </a:r>
            <a:endParaRPr lang="en-US" sz="2900" dirty="0"/>
          </a:p>
        </p:txBody>
      </p:sp>
    </p:spTree>
    <p:extLst>
      <p:ext uri="{BB962C8B-B14F-4D97-AF65-F5344CB8AC3E}">
        <p14:creationId xmlns:p14="http://schemas.microsoft.com/office/powerpoint/2010/main" val="77899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t>A Real-Life Analogy (Approximate)</a:t>
            </a:r>
          </a:p>
        </p:txBody>
      </p:sp>
      <p:sp>
        <p:nvSpPr>
          <p:cNvPr id="2867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spcBef>
                <a:spcPct val="0"/>
              </a:spcBef>
              <a:buFontTx/>
              <a:buNone/>
            </a:pPr>
            <a:fld id="{D9B13B97-75BC-4F54-BFC3-4C704A96CDCE}" type="slidenum">
              <a:rPr lang="en-US" altLang="en-US" sz="1200" smtClean="0">
                <a:solidFill>
                  <a:srgbClr val="898989"/>
                </a:solidFill>
              </a:rPr>
              <a:pPr>
                <a:spcBef>
                  <a:spcPct val="0"/>
                </a:spcBef>
                <a:buFontTx/>
                <a:buNone/>
              </a:pPr>
              <a:t>57</a:t>
            </a:fld>
            <a:endParaRPr lang="en-US" altLang="en-US" sz="1200" smtClean="0">
              <a:solidFill>
                <a:srgbClr val="898989"/>
              </a:solidFill>
            </a:endParaRPr>
          </a:p>
        </p:txBody>
      </p:sp>
      <p:sp>
        <p:nvSpPr>
          <p:cNvPr id="6" name="Footer Placeholder 5"/>
          <p:cNvSpPr>
            <a:spLocks noGrp="1"/>
          </p:cNvSpPr>
          <p:nvPr>
            <p:ph type="ftr" sz="quarter" idx="10"/>
          </p:nvPr>
        </p:nvSpPr>
        <p:spPr/>
        <p:txBody>
          <a:bodyPr/>
          <a:lstStyle/>
          <a:p>
            <a:pPr>
              <a:defRPr/>
            </a:pPr>
            <a:r>
              <a:rPr lang="sv-SE" smtClean="0"/>
              <a:t>CSCE-313 Spring 2017</a:t>
            </a:r>
            <a:endParaRPr lang="en-US" dirty="0"/>
          </a:p>
        </p:txBody>
      </p:sp>
      <p:graphicFrame>
        <p:nvGraphicFramePr>
          <p:cNvPr id="7" name="Content Placeholder 6"/>
          <p:cNvGraphicFramePr>
            <a:graphicFrameLocks noGrp="1"/>
          </p:cNvGraphicFramePr>
          <p:nvPr>
            <p:ph idx="1"/>
            <p:extLst/>
          </p:nvPr>
        </p:nvGraphicFramePr>
        <p:xfrm>
          <a:off x="605852" y="1600200"/>
          <a:ext cx="8382000" cy="4622800"/>
        </p:xfrm>
        <a:graphic>
          <a:graphicData uri="http://schemas.openxmlformats.org/drawingml/2006/table">
            <a:tbl>
              <a:tblPr firstRow="1" bandRow="1">
                <a:tableStyleId>{C4B1156A-380E-4F78-BDF5-A606A8083BF9}</a:tableStyleId>
              </a:tblPr>
              <a:tblGrid>
                <a:gridCol w="35052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halkboard" charset="0"/>
                          <a:ea typeface="MS PGothic" panose="020B0600070205080204" pitchFamily="34" charset="-128"/>
                        </a:rPr>
                        <a:t>A Typical Coffee Shop</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halkboard" charset="0"/>
                          <a:ea typeface="MS PGothic" panose="020B0600070205080204" pitchFamily="34" charset="-128"/>
                        </a:rPr>
                        <a:t>Computer System</a:t>
                      </a:r>
                    </a:p>
                  </a:txBody>
                  <a:tcPr horzOverflow="overflow"/>
                </a:tc>
                <a:extLst>
                  <a:ext uri="{0D108BD9-81ED-4DB2-BD59-A6C34878D82A}">
                    <a16:rowId xmlns:a16="http://schemas.microsoft.com/office/drawing/2014/main" val="10000"/>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Store</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System</a:t>
                      </a:r>
                    </a:p>
                  </a:txBody>
                  <a:tcPr horzOverflow="overflow"/>
                </a:tc>
                <a:extLst>
                  <a:ext uri="{0D108BD9-81ED-4DB2-BD59-A6C34878D82A}">
                    <a16:rowId xmlns:a16="http://schemas.microsoft.com/office/drawing/2014/main" val="10001"/>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Customer</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Process or Program or User Application</a:t>
                      </a:r>
                    </a:p>
                  </a:txBody>
                  <a:tcPr horzOverflow="overflow"/>
                </a:tc>
                <a:extLst>
                  <a:ext uri="{0D108BD9-81ED-4DB2-BD59-A6C34878D82A}">
                    <a16:rowId xmlns:a16="http://schemas.microsoft.com/office/drawing/2014/main" val="10002"/>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Barista/Cashier</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Operating System Kernel, Privileged Code</a:t>
                      </a:r>
                    </a:p>
                  </a:txBody>
                  <a:tcPr horzOverflow="overflow"/>
                </a:tc>
                <a:extLst>
                  <a:ext uri="{0D108BD9-81ED-4DB2-BD59-A6C34878D82A}">
                    <a16:rowId xmlns:a16="http://schemas.microsoft.com/office/drawing/2014/main" val="10003"/>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Coffee Machine</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CPU</a:t>
                      </a:r>
                    </a:p>
                  </a:txBody>
                  <a:tcPr horzOverflow="overflow"/>
                </a:tc>
                <a:extLst>
                  <a:ext uri="{0D108BD9-81ED-4DB2-BD59-A6C34878D82A}">
                    <a16:rowId xmlns:a16="http://schemas.microsoft.com/office/drawing/2014/main" val="10004"/>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Customer Order</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System Call</a:t>
                      </a:r>
                    </a:p>
                  </a:txBody>
                  <a:tcPr horzOverflow="overflow"/>
                </a:tc>
                <a:extLst>
                  <a:ext uri="{0D108BD9-81ED-4DB2-BD59-A6C34878D82A}">
                    <a16:rowId xmlns:a16="http://schemas.microsoft.com/office/drawing/2014/main" val="10005"/>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Order item not on Menu</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Exception</a:t>
                      </a:r>
                    </a:p>
                  </a:txBody>
                  <a:tcPr horzOverflow="overflow"/>
                </a:tc>
                <a:extLst>
                  <a:ext uri="{0D108BD9-81ED-4DB2-BD59-A6C34878D82A}">
                    <a16:rowId xmlns:a16="http://schemas.microsoft.com/office/drawing/2014/main" val="10006"/>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Telephone Call</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Interrupt</a:t>
                      </a:r>
                    </a:p>
                  </a:txBody>
                  <a:tcPr horzOverflow="overflow"/>
                </a:tc>
                <a:extLst>
                  <a:ext uri="{0D108BD9-81ED-4DB2-BD59-A6C34878D82A}">
                    <a16:rowId xmlns:a16="http://schemas.microsoft.com/office/drawing/2014/main" val="10007"/>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Fire Alarm</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Signal</a:t>
                      </a:r>
                    </a:p>
                  </a:txBody>
                  <a:tcPr horzOverflow="overflow"/>
                </a:tc>
                <a:extLst>
                  <a:ext uri="{0D108BD9-81ED-4DB2-BD59-A6C34878D82A}">
                    <a16:rowId xmlns:a16="http://schemas.microsoft.com/office/drawing/2014/main" val="10008"/>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&gt;1 Customers being served</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Process Scheduling</a:t>
                      </a:r>
                    </a:p>
                  </a:txBody>
                  <a:tcPr horzOverflow="overflow"/>
                </a:tc>
                <a:extLst>
                  <a:ext uri="{0D108BD9-81ED-4DB2-BD59-A6C34878D82A}">
                    <a16:rowId xmlns:a16="http://schemas.microsoft.com/office/drawing/2014/main" val="10009"/>
                  </a:ext>
                </a:extLst>
              </a:tr>
              <a:tr h="370840">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Customer realizing at the counter that he needs to go to ATM to get money</a:t>
                      </a:r>
                    </a:p>
                  </a:txBody>
                  <a:tcPr horzOverflow="overflow"/>
                </a:tc>
                <a:tc>
                  <a:txBody>
                    <a:bodyPr/>
                    <a:lstStyle>
                      <a:lvl1pPr algn="l" defTabSz="457200">
                        <a:spcBef>
                          <a:spcPct val="20000"/>
                        </a:spcBef>
                        <a:defRPr>
                          <a:solidFill>
                            <a:schemeClr val="tx1"/>
                          </a:solidFill>
                          <a:latin typeface="Chalkboard" charset="0"/>
                          <a:ea typeface="MS PGothic" panose="020B0600070205080204" pitchFamily="34" charset="-128"/>
                        </a:defRPr>
                      </a:lvl1pPr>
                      <a:lvl2pPr marL="742950" indent="-285750" algn="l" defTabSz="457200">
                        <a:spcBef>
                          <a:spcPct val="20000"/>
                        </a:spcBef>
                        <a:defRPr>
                          <a:solidFill>
                            <a:schemeClr val="tx1"/>
                          </a:solidFill>
                          <a:latin typeface="Chalkboard" charset="0"/>
                          <a:ea typeface="MS PGothic" panose="020B0600070205080204" pitchFamily="34" charset="-128"/>
                        </a:defRPr>
                      </a:lvl2pPr>
                      <a:lvl3pPr marL="1143000" indent="-228600" algn="l" defTabSz="457200">
                        <a:spcBef>
                          <a:spcPct val="20000"/>
                        </a:spcBef>
                        <a:defRPr>
                          <a:solidFill>
                            <a:schemeClr val="tx1"/>
                          </a:solidFill>
                          <a:latin typeface="Chalkboard" charset="0"/>
                          <a:ea typeface="MS PGothic" panose="020B0600070205080204" pitchFamily="34" charset="-128"/>
                        </a:defRPr>
                      </a:lvl3pPr>
                      <a:lvl4pPr marL="1600200" indent="-228600" algn="l" defTabSz="457200">
                        <a:spcBef>
                          <a:spcPct val="20000"/>
                        </a:spcBef>
                        <a:defRPr sz="1600">
                          <a:solidFill>
                            <a:schemeClr val="tx1"/>
                          </a:solidFill>
                          <a:latin typeface="Chalkboard" charset="0"/>
                          <a:ea typeface="MS PGothic" panose="020B0600070205080204" pitchFamily="34" charset="-128"/>
                        </a:defRPr>
                      </a:lvl4pPr>
                      <a:lvl5pPr marL="2057400" indent="-228600" algn="l" defTabSz="457200">
                        <a:spcBef>
                          <a:spcPct val="20000"/>
                        </a:spcBef>
                        <a:defRPr sz="1600">
                          <a:solidFill>
                            <a:schemeClr val="tx1"/>
                          </a:solidFill>
                          <a:latin typeface="Chalkboard" charset="0"/>
                          <a:ea typeface="MS PGothic" panose="020B0600070205080204" pitchFamily="34" charset="-128"/>
                        </a:defRPr>
                      </a:lvl5pPr>
                      <a:lvl6pPr marL="25146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6pPr>
                      <a:lvl7pPr marL="29718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7pPr>
                      <a:lvl8pPr marL="34290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8pPr>
                      <a:lvl9pPr marL="3886200" indent="-228600" defTabSz="457200" eaLnBrk="0" fontAlgn="base" hangingPunct="0">
                        <a:spcBef>
                          <a:spcPct val="20000"/>
                        </a:spcBef>
                        <a:spcAft>
                          <a:spcPct val="0"/>
                        </a:spcAft>
                        <a:defRPr sz="1600">
                          <a:solidFill>
                            <a:schemeClr val="tx1"/>
                          </a:solidFill>
                          <a:latin typeface="Chalkboard"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halkboard" charset="0"/>
                          <a:ea typeface="MS PGothic" panose="020B0600070205080204" pitchFamily="34" charset="-128"/>
                        </a:rPr>
                        <a:t>Process Context Switching</a:t>
                      </a:r>
                    </a:p>
                  </a:txBody>
                  <a:tcPr horzOverflow="overflow"/>
                </a:tc>
                <a:extLst>
                  <a:ext uri="{0D108BD9-81ED-4DB2-BD59-A6C34878D82A}">
                    <a16:rowId xmlns:a16="http://schemas.microsoft.com/office/drawing/2014/main" val="10010"/>
                  </a:ext>
                </a:extLst>
              </a:tr>
            </a:tbl>
          </a:graphicData>
        </a:graphic>
      </p:graphicFrame>
      <p:sp>
        <p:nvSpPr>
          <p:cNvPr id="28717" name="Rectangle 7"/>
          <p:cNvSpPr>
            <a:spLocks noChangeArrowheads="1"/>
          </p:cNvSpPr>
          <p:nvPr/>
        </p:nvSpPr>
        <p:spPr bwMode="auto">
          <a:xfrm>
            <a:off x="4126884" y="1968500"/>
            <a:ext cx="4852515" cy="4254500"/>
          </a:xfrm>
          <a:prstGeom prst="rect">
            <a:avLst/>
          </a:prstGeom>
          <a:solidFill>
            <a:schemeClr val="accent1"/>
          </a:solidFill>
          <a:ln w="12700" algn="ctr">
            <a:solidFill>
              <a:schemeClr val="tx1"/>
            </a:solidFill>
            <a:round/>
            <a:headEnd/>
            <a:tailEnd type="triangle" w="med" len="med"/>
          </a:ln>
        </p:spPr>
        <p:txBody>
          <a:bodyPr wrap="square" anchor="ctr">
            <a:spAutoFit/>
          </a:bodyPr>
          <a:lstStyle>
            <a:lvl1pPr>
              <a:spcBef>
                <a:spcPct val="20000"/>
              </a:spcBef>
              <a:buChar char="•"/>
              <a:defRPr sz="2000">
                <a:solidFill>
                  <a:schemeClr val="tx1"/>
                </a:solidFill>
                <a:latin typeface="Chalkboard" charset="0"/>
                <a:ea typeface="MS PGothic" pitchFamily="34" charset="-128"/>
              </a:defRPr>
            </a:lvl1pPr>
            <a:lvl2pPr marL="742950" indent="-285750">
              <a:spcBef>
                <a:spcPct val="20000"/>
              </a:spcBef>
              <a:buChar char="–"/>
              <a:defRPr sz="2000">
                <a:solidFill>
                  <a:schemeClr val="tx1"/>
                </a:solidFill>
                <a:latin typeface="Chalkboard" charset="0"/>
                <a:ea typeface="MS PGothic" pitchFamily="34" charset="-128"/>
              </a:defRPr>
            </a:lvl2pPr>
            <a:lvl3pPr marL="1143000" indent="-228600">
              <a:spcBef>
                <a:spcPct val="20000"/>
              </a:spcBef>
              <a:buChar char="•"/>
              <a:defRPr sz="2000">
                <a:solidFill>
                  <a:schemeClr val="tx1"/>
                </a:solidFill>
                <a:latin typeface="Chalkboard" charset="0"/>
                <a:ea typeface="MS PGothic" pitchFamily="34" charset="-128"/>
              </a:defRPr>
            </a:lvl3pPr>
            <a:lvl4pPr marL="1600200" indent="-228600">
              <a:spcBef>
                <a:spcPct val="20000"/>
              </a:spcBef>
              <a:buChar char="–"/>
              <a:defRPr>
                <a:solidFill>
                  <a:schemeClr val="tx1"/>
                </a:solidFill>
                <a:latin typeface="Chalkboard" charset="0"/>
                <a:ea typeface="MS PGothic" pitchFamily="34" charset="-128"/>
              </a:defRPr>
            </a:lvl4pPr>
            <a:lvl5pPr marL="2057400" indent="-228600">
              <a:spcBef>
                <a:spcPct val="20000"/>
              </a:spcBef>
              <a:buChar char="»"/>
              <a:defRPr>
                <a:solidFill>
                  <a:schemeClr val="tx1"/>
                </a:solidFill>
                <a:latin typeface="Chalkboard" charset="0"/>
                <a:ea typeface="MS PGothic"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itchFamily="34" charset="-128"/>
              </a:defRPr>
            </a:lvl9pPr>
          </a:lstStyle>
          <a:p>
            <a:pPr algn="ctr">
              <a:spcBef>
                <a:spcPct val="0"/>
              </a:spcBef>
              <a:buFontTx/>
              <a:buNone/>
            </a:pPr>
            <a:endParaRPr lang="en-US" altLang="en-US" sz="1800"/>
          </a:p>
        </p:txBody>
      </p:sp>
      <p:sp>
        <p:nvSpPr>
          <p:cNvPr id="2" name="TextBox 1"/>
          <p:cNvSpPr txBox="1"/>
          <p:nvPr/>
        </p:nvSpPr>
        <p:spPr>
          <a:xfrm>
            <a:off x="2057400" y="64928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71781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xit" presetSubtype="0" fill="hold" grpId="0" nodeType="clickEffect">
                                  <p:stCondLst>
                                    <p:cond delay="0"/>
                                  </p:stCondLst>
                                  <p:childTnLst>
                                    <p:animEffect transition="out" filter="fade">
                                      <p:cBhvr>
                                        <p:cTn id="6" dur="1000"/>
                                        <p:tgtEl>
                                          <p:spTgt spid="28717"/>
                                        </p:tgtEl>
                                      </p:cBhvr>
                                    </p:animEffect>
                                    <p:anim calcmode="lin" valueType="num">
                                      <p:cBhvr>
                                        <p:cTn id="7" dur="1000"/>
                                        <p:tgtEl>
                                          <p:spTgt spid="28717"/>
                                        </p:tgtEl>
                                        <p:attrNameLst>
                                          <p:attrName>ppt_x</p:attrName>
                                        </p:attrNameLst>
                                      </p:cBhvr>
                                      <p:tavLst>
                                        <p:tav tm="0">
                                          <p:val>
                                            <p:strVal val="ppt_x"/>
                                          </p:val>
                                        </p:tav>
                                        <p:tav tm="100000">
                                          <p:val>
                                            <p:strVal val="ppt_x"/>
                                          </p:val>
                                        </p:tav>
                                      </p:tavLst>
                                    </p:anim>
                                    <p:anim calcmode="lin" valueType="num">
                                      <p:cBhvr>
                                        <p:cTn id="8" dur="1000"/>
                                        <p:tgtEl>
                                          <p:spTgt spid="28717"/>
                                        </p:tgtEl>
                                        <p:attrNameLst>
                                          <p:attrName>ppt_y</p:attrName>
                                        </p:attrNameLst>
                                      </p:cBhvr>
                                      <p:tavLst>
                                        <p:tav tm="0">
                                          <p:val>
                                            <p:strVal val="ppt_y"/>
                                          </p:val>
                                        </p:tav>
                                        <p:tav tm="100000">
                                          <p:val>
                                            <p:strVal val="ppt_y+.1"/>
                                          </p:val>
                                        </p:tav>
                                      </p:tavLst>
                                    </p:anim>
                                    <p:set>
                                      <p:cBhvr>
                                        <p:cTn id="9" dur="1" fill="hold">
                                          <p:stCondLst>
                                            <p:cond delay="999"/>
                                          </p:stCondLst>
                                        </p:cTn>
                                        <p:tgtEl>
                                          <p:spTgt spid="287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r>
              <a:rPr lang="en-US" dirty="0" smtClean="0"/>
              <a:t>Week</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58</a:t>
            </a:fld>
            <a:endParaRPr lang="en-US" dirty="0">
              <a:solidFill>
                <a:srgbClr val="FFFFFF"/>
              </a:solidFill>
            </a:endParaRPr>
          </a:p>
        </p:txBody>
      </p:sp>
      <p:sp>
        <p:nvSpPr>
          <p:cNvPr id="5" name="Content Placeholder 4"/>
          <p:cNvSpPr>
            <a:spLocks noGrp="1"/>
          </p:cNvSpPr>
          <p:nvPr>
            <p:ph sz="quarter" idx="1"/>
          </p:nvPr>
        </p:nvSpPr>
        <p:spPr>
          <a:xfrm>
            <a:off x="612648" y="1600200"/>
            <a:ext cx="8153400" cy="685800"/>
          </a:xfrm>
        </p:spPr>
        <p:txBody>
          <a:bodyPr/>
          <a:lstStyle/>
          <a:p>
            <a:r>
              <a:rPr lang="en-US" dirty="0" smtClean="0"/>
              <a:t>Process and Programming Interface</a:t>
            </a:r>
            <a:endParaRPr lang="en-US" dirty="0"/>
          </a:p>
        </p:txBody>
      </p:sp>
      <p:sp>
        <p:nvSpPr>
          <p:cNvPr id="6" name="Footer Placeholder 5"/>
          <p:cNvSpPr>
            <a:spLocks noGrp="1"/>
          </p:cNvSpPr>
          <p:nvPr>
            <p:ph type="ftr" sz="quarter" idx="11"/>
          </p:nvPr>
        </p:nvSpPr>
        <p:spPr/>
        <p:txBody>
          <a:bodyPr/>
          <a:lstStyle/>
          <a:p>
            <a:r>
              <a:rPr lang="en-US" smtClean="0"/>
              <a:t>CSCE-313 Spring 2017</a:t>
            </a:r>
            <a:endParaRPr lang="en-US"/>
          </a:p>
        </p:txBody>
      </p:sp>
      <p:pic>
        <p:nvPicPr>
          <p:cNvPr id="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93962"/>
            <a:ext cx="58674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rved Left Arrow 7"/>
          <p:cNvSpPr>
            <a:spLocks noChangeArrowheads="1"/>
          </p:cNvSpPr>
          <p:nvPr/>
        </p:nvSpPr>
        <p:spPr bwMode="auto">
          <a:xfrm>
            <a:off x="7239000" y="3200400"/>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9" name="Curved Down Arrow 8"/>
          <p:cNvSpPr>
            <a:spLocks noChangeArrowheads="1"/>
          </p:cNvSpPr>
          <p:nvPr/>
        </p:nvSpPr>
        <p:spPr bwMode="auto">
          <a:xfrm rot="-5400000">
            <a:off x="6248400" y="3259137"/>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10" name="TextBox 9"/>
          <p:cNvSpPr txBox="1">
            <a:spLocks noChangeArrowheads="1"/>
          </p:cNvSpPr>
          <p:nvPr/>
        </p:nvSpPr>
        <p:spPr bwMode="auto">
          <a:xfrm>
            <a:off x="2692400" y="2611437"/>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Application Programs/Processes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3875" y="5651500"/>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an 11"/>
          <p:cNvSpPr>
            <a:spLocks noChangeArrowheads="1"/>
          </p:cNvSpPr>
          <p:nvPr/>
        </p:nvSpPr>
        <p:spPr bwMode="auto">
          <a:xfrm>
            <a:off x="1382713" y="6030912"/>
            <a:ext cx="979487" cy="598488"/>
          </a:xfrm>
          <a:prstGeom prst="can">
            <a:avLst>
              <a:gd name="adj" fmla="val 25000"/>
            </a:avLst>
          </a:prstGeom>
          <a:solidFill>
            <a:schemeClr val="accent1"/>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000000"/>
                </a:solidFill>
                <a:latin typeface="Arial" panose="020B0604020202020204" pitchFamily="34" charset="0"/>
              </a:rPr>
              <a:t>storage</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8763" y="5762625"/>
            <a:ext cx="106045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0413" y="5943600"/>
            <a:ext cx="619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a:grpSpLocks/>
          </p:cNvGrpSpPr>
          <p:nvPr/>
        </p:nvGrpSpPr>
        <p:grpSpPr bwMode="auto">
          <a:xfrm>
            <a:off x="2100263" y="4800600"/>
            <a:ext cx="4532312" cy="654050"/>
            <a:chOff x="1697636" y="2967682"/>
            <a:chExt cx="5286946" cy="1099505"/>
          </a:xfrm>
        </p:grpSpPr>
        <p:cxnSp>
          <p:nvCxnSpPr>
            <p:cNvPr id="16" name="Straight Arrow Connector 14"/>
            <p:cNvCxnSpPr>
              <a:cxnSpLocks noChangeShapeType="1"/>
              <a:stCxn id="17" idx="3"/>
            </p:cNvCxnSpPr>
            <p:nvPr/>
          </p:nvCxnSpPr>
          <p:spPr bwMode="auto">
            <a:xfrm flipV="1">
              <a:off x="3297836" y="3405870"/>
              <a:ext cx="2004683" cy="17810"/>
            </a:xfrm>
            <a:prstGeom prst="straightConnector1">
              <a:avLst/>
            </a:prstGeom>
            <a:noFill/>
            <a:ln w="57150" cmpd="thinThick" algn="ctr">
              <a:solidFill>
                <a:schemeClr val="tx1"/>
              </a:solidFill>
              <a:round/>
              <a:headEnd type="triangle" w="med" len="med"/>
              <a:tailEnd type="triangle" w="med" len="med"/>
            </a:ln>
          </p:spPr>
        </p:cxnSp>
        <p:sp>
          <p:nvSpPr>
            <p:cNvPr id="17" name="Rounded Rectangle 16"/>
            <p:cNvSpPr/>
            <p:nvPr/>
          </p:nvSpPr>
          <p:spPr bwMode="auto">
            <a:xfrm>
              <a:off x="1697636" y="3005044"/>
              <a:ext cx="1599973" cy="837972"/>
            </a:xfrm>
            <a:prstGeom prst="round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p:spPr>
          <p:txBody>
            <a:bodyPr/>
            <a:lstStyle/>
            <a:p>
              <a:pPr algn="ctr">
                <a:defRPr/>
              </a:pPr>
              <a:r>
                <a:rPr lang="en-US" dirty="0">
                  <a:solidFill>
                    <a:srgbClr val="000000"/>
                  </a:solidFill>
                  <a:latin typeface="Arial" charset="0"/>
                  <a:ea typeface="ＭＳ Ｐゴシック" charset="0"/>
                  <a:cs typeface="ＭＳ Ｐゴシック" charset="0"/>
                </a:rPr>
                <a:t>Processor</a:t>
              </a:r>
            </a:p>
          </p:txBody>
        </p:sp>
        <p:sp>
          <p:nvSpPr>
            <p:cNvPr id="18" name="Rectangle 16"/>
            <p:cNvSpPr>
              <a:spLocks noChangeArrowheads="1"/>
            </p:cNvSpPr>
            <p:nvPr/>
          </p:nvSpPr>
          <p:spPr bwMode="auto">
            <a:xfrm>
              <a:off x="5292567" y="2967682"/>
              <a:ext cx="1692015" cy="1099505"/>
            </a:xfrm>
            <a:prstGeom prst="rect">
              <a:avLst/>
            </a:prstGeom>
            <a:solidFill>
              <a:srgbClr val="C0D2FE"/>
            </a:solidFill>
            <a:ln w="12700" algn="ctr">
              <a:solidFill>
                <a:schemeClr val="tx1"/>
              </a:solidFill>
              <a:round/>
              <a:headEnd type="none" w="sm" len="sm"/>
              <a:tailEnd type="none" w="sm" len="sm"/>
            </a:ln>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solidFill>
                    <a:srgbClr val="000000"/>
                  </a:solidFill>
                  <a:latin typeface="Arial" panose="020B0604020202020204" pitchFamily="34" charset="0"/>
                </a:rPr>
                <a:t>Memory</a:t>
              </a:r>
            </a:p>
          </p:txBody>
        </p:sp>
      </p:grpSp>
      <p:pic>
        <p:nvPicPr>
          <p:cNvPr id="19" name="Picture 1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05063" y="5832475"/>
            <a:ext cx="189071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Up-Down Arrow 19"/>
          <p:cNvSpPr>
            <a:spLocks noChangeArrowheads="1"/>
          </p:cNvSpPr>
          <p:nvPr/>
        </p:nvSpPr>
        <p:spPr bwMode="auto">
          <a:xfrm>
            <a:off x="1687513" y="5562600"/>
            <a:ext cx="304800" cy="460375"/>
          </a:xfrm>
          <a:prstGeom prst="upDownArrow">
            <a:avLst>
              <a:gd name="adj1" fmla="val 50000"/>
              <a:gd name="adj2" fmla="val 4997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1" name="Up Arrow 20"/>
          <p:cNvSpPr>
            <a:spLocks noChangeArrowheads="1"/>
          </p:cNvSpPr>
          <p:nvPr/>
        </p:nvSpPr>
        <p:spPr bwMode="auto">
          <a:xfrm>
            <a:off x="3124200" y="5562600"/>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2" name="TextBox 21"/>
          <p:cNvSpPr txBox="1">
            <a:spLocks noChangeArrowheads="1"/>
          </p:cNvSpPr>
          <p:nvPr/>
        </p:nvSpPr>
        <p:spPr bwMode="auto">
          <a:xfrm>
            <a:off x="2024063" y="223202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23" name="TextBox 22"/>
          <p:cNvSpPr txBox="1">
            <a:spLocks noChangeArrowheads="1"/>
          </p:cNvSpPr>
          <p:nvPr/>
        </p:nvSpPr>
        <p:spPr bwMode="auto">
          <a:xfrm>
            <a:off x="3189288" y="2208212"/>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24" name="TextBox 23"/>
          <p:cNvSpPr txBox="1">
            <a:spLocks noChangeArrowheads="1"/>
          </p:cNvSpPr>
          <p:nvPr/>
        </p:nvSpPr>
        <p:spPr bwMode="auto">
          <a:xfrm>
            <a:off x="4586288" y="2224087"/>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25" name="TextBox 24"/>
          <p:cNvSpPr txBox="1">
            <a:spLocks noChangeArrowheads="1"/>
          </p:cNvSpPr>
          <p:nvPr/>
        </p:nvSpPr>
        <p:spPr bwMode="auto">
          <a:xfrm>
            <a:off x="5943600" y="2225675"/>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26" name="TextBox 25"/>
          <p:cNvSpPr txBox="1">
            <a:spLocks noChangeArrowheads="1"/>
          </p:cNvSpPr>
          <p:nvPr/>
        </p:nvSpPr>
        <p:spPr bwMode="auto">
          <a:xfrm>
            <a:off x="5702300" y="3178175"/>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return</a:t>
            </a:r>
          </a:p>
        </p:txBody>
      </p:sp>
      <p:sp>
        <p:nvSpPr>
          <p:cNvPr id="27" name="TextBox 26"/>
          <p:cNvSpPr txBox="1">
            <a:spLocks noChangeArrowheads="1"/>
          </p:cNvSpPr>
          <p:nvPr/>
        </p:nvSpPr>
        <p:spPr bwMode="auto">
          <a:xfrm>
            <a:off x="7540625" y="3125787"/>
            <a:ext cx="154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System calls,</a:t>
            </a:r>
          </a:p>
          <a:p>
            <a:r>
              <a:rPr lang="en-US" dirty="0"/>
              <a:t>Exceptions</a:t>
            </a:r>
          </a:p>
        </p:txBody>
      </p:sp>
      <p:sp>
        <p:nvSpPr>
          <p:cNvPr id="28" name="Up Arrow 27"/>
          <p:cNvSpPr>
            <a:spLocks noChangeArrowheads="1"/>
          </p:cNvSpPr>
          <p:nvPr/>
        </p:nvSpPr>
        <p:spPr bwMode="auto">
          <a:xfrm>
            <a:off x="4721225" y="5635625"/>
            <a:ext cx="271463" cy="293687"/>
          </a:xfrm>
          <a:prstGeom prst="upArrow">
            <a:avLst>
              <a:gd name="adj1" fmla="val 50000"/>
              <a:gd name="adj2" fmla="val 49776"/>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29" name="Up-Down Arrow 28"/>
          <p:cNvSpPr>
            <a:spLocks noChangeArrowheads="1"/>
          </p:cNvSpPr>
          <p:nvPr/>
        </p:nvSpPr>
        <p:spPr bwMode="auto">
          <a:xfrm>
            <a:off x="5708650" y="5610225"/>
            <a:ext cx="258763" cy="460375"/>
          </a:xfrm>
          <a:prstGeom prst="upDownArrow">
            <a:avLst>
              <a:gd name="adj1" fmla="val 50000"/>
              <a:gd name="adj2" fmla="val 49972"/>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0" name="Down Arrow 29"/>
          <p:cNvSpPr>
            <a:spLocks noChangeArrowheads="1"/>
          </p:cNvSpPr>
          <p:nvPr/>
        </p:nvSpPr>
        <p:spPr bwMode="auto">
          <a:xfrm>
            <a:off x="6910388" y="5470525"/>
            <a:ext cx="228600" cy="363537"/>
          </a:xfrm>
          <a:prstGeom prst="downArrow">
            <a:avLst>
              <a:gd name="adj1" fmla="val 50000"/>
              <a:gd name="adj2" fmla="val 49961"/>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1" name="TextBox 30"/>
          <p:cNvSpPr txBox="1">
            <a:spLocks noChangeArrowheads="1"/>
          </p:cNvSpPr>
          <p:nvPr/>
        </p:nvSpPr>
        <p:spPr bwMode="auto">
          <a:xfrm>
            <a:off x="661988" y="5654675"/>
            <a:ext cx="106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Bock I/O</a:t>
            </a:r>
          </a:p>
        </p:txBody>
      </p:sp>
      <p:sp>
        <p:nvSpPr>
          <p:cNvPr id="32" name="TextBox 31"/>
          <p:cNvSpPr txBox="1">
            <a:spLocks noChangeArrowheads="1"/>
          </p:cNvSpPr>
          <p:nvPr/>
        </p:nvSpPr>
        <p:spPr bwMode="auto">
          <a:xfrm>
            <a:off x="3352800" y="5549900"/>
            <a:ext cx="557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INT</a:t>
            </a:r>
          </a:p>
        </p:txBody>
      </p:sp>
      <p:sp>
        <p:nvSpPr>
          <p:cNvPr id="33" name="TextBox 32"/>
          <p:cNvSpPr txBox="1">
            <a:spLocks noChangeArrowheads="1"/>
          </p:cNvSpPr>
          <p:nvPr/>
        </p:nvSpPr>
        <p:spPr bwMode="auto">
          <a:xfrm>
            <a:off x="7062788" y="5453062"/>
            <a:ext cx="166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Character O/P</a:t>
            </a:r>
          </a:p>
        </p:txBody>
      </p:sp>
      <p:sp>
        <p:nvSpPr>
          <p:cNvPr id="34" name="Curved Left Arrow 33"/>
          <p:cNvSpPr>
            <a:spLocks noChangeArrowheads="1"/>
          </p:cNvSpPr>
          <p:nvPr/>
        </p:nvSpPr>
        <p:spPr bwMode="auto">
          <a:xfrm>
            <a:off x="7202488" y="4202112"/>
            <a:ext cx="304800" cy="685800"/>
          </a:xfrm>
          <a:prstGeom prst="curvedLeftArrow">
            <a:avLst>
              <a:gd name="adj1" fmla="val 25000"/>
              <a:gd name="adj2" fmla="val 50000"/>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5" name="TextBox 34"/>
          <p:cNvSpPr txBox="1">
            <a:spLocks noChangeArrowheads="1"/>
          </p:cNvSpPr>
          <p:nvPr/>
        </p:nvSpPr>
        <p:spPr bwMode="auto">
          <a:xfrm>
            <a:off x="7485063" y="4268787"/>
            <a:ext cx="13128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Privileged </a:t>
            </a:r>
          </a:p>
          <a:p>
            <a:r>
              <a:rPr lang="en-US"/>
              <a:t>Operations</a:t>
            </a:r>
          </a:p>
        </p:txBody>
      </p:sp>
      <p:sp>
        <p:nvSpPr>
          <p:cNvPr id="36" name="Curved Down Arrow 35"/>
          <p:cNvSpPr>
            <a:spLocks noChangeArrowheads="1"/>
          </p:cNvSpPr>
          <p:nvPr/>
        </p:nvSpPr>
        <p:spPr bwMode="auto">
          <a:xfrm rot="-5400000">
            <a:off x="6369050" y="4297362"/>
            <a:ext cx="838200" cy="381000"/>
          </a:xfrm>
          <a:prstGeom prst="curvedDownArrow">
            <a:avLst>
              <a:gd name="adj1" fmla="val 25005"/>
              <a:gd name="adj2" fmla="val 49999"/>
              <a:gd name="adj3" fmla="val 25000"/>
            </a:avLst>
          </a:prstGeom>
          <a:solidFill>
            <a:schemeClr val="accent1"/>
          </a:solidFill>
          <a:ln w="12700" algn="ctr">
            <a:solidFill>
              <a:schemeClr val="tx1"/>
            </a:solidFill>
            <a:round/>
            <a:headEnd/>
            <a:tailEnd type="triangle" w="med" len="med"/>
          </a:ln>
        </p:spPr>
        <p:txBody>
          <a:bodyPr wrap="none" anchor="ct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endParaRPr lang="en-US"/>
          </a:p>
        </p:txBody>
      </p:sp>
      <p:sp>
        <p:nvSpPr>
          <p:cNvPr id="37" name="TextBox 36"/>
          <p:cNvSpPr txBox="1">
            <a:spLocks noChangeArrowheads="1"/>
          </p:cNvSpPr>
          <p:nvPr/>
        </p:nvSpPr>
        <p:spPr bwMode="auto">
          <a:xfrm>
            <a:off x="2024063" y="221535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user1</a:t>
            </a:r>
          </a:p>
        </p:txBody>
      </p:sp>
      <p:sp>
        <p:nvSpPr>
          <p:cNvPr id="38" name="TextBox 37"/>
          <p:cNvSpPr txBox="1">
            <a:spLocks noChangeArrowheads="1"/>
          </p:cNvSpPr>
          <p:nvPr/>
        </p:nvSpPr>
        <p:spPr bwMode="auto">
          <a:xfrm>
            <a:off x="3189288" y="2191544"/>
            <a:ext cx="760412"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user2</a:t>
            </a:r>
          </a:p>
        </p:txBody>
      </p:sp>
      <p:sp>
        <p:nvSpPr>
          <p:cNvPr id="39" name="TextBox 38"/>
          <p:cNvSpPr txBox="1">
            <a:spLocks noChangeArrowheads="1"/>
          </p:cNvSpPr>
          <p:nvPr/>
        </p:nvSpPr>
        <p:spPr bwMode="auto">
          <a:xfrm>
            <a:off x="4586288" y="2207419"/>
            <a:ext cx="762000" cy="3698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user3</a:t>
            </a:r>
          </a:p>
        </p:txBody>
      </p:sp>
      <p:sp>
        <p:nvSpPr>
          <p:cNvPr id="40" name="TextBox 39"/>
          <p:cNvSpPr txBox="1">
            <a:spLocks noChangeArrowheads="1"/>
          </p:cNvSpPr>
          <p:nvPr/>
        </p:nvSpPr>
        <p:spPr bwMode="auto">
          <a:xfrm>
            <a:off x="5943600" y="2209007"/>
            <a:ext cx="762000" cy="369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t>user4</a:t>
            </a:r>
          </a:p>
        </p:txBody>
      </p:sp>
      <p:sp>
        <p:nvSpPr>
          <p:cNvPr id="41" name="TextBox 40"/>
          <p:cNvSpPr txBox="1">
            <a:spLocks noChangeArrowheads="1"/>
          </p:cNvSpPr>
          <p:nvPr/>
        </p:nvSpPr>
        <p:spPr bwMode="auto">
          <a:xfrm>
            <a:off x="7540625" y="3109119"/>
            <a:ext cx="1544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t>System calls,</a:t>
            </a:r>
          </a:p>
          <a:p>
            <a:r>
              <a:rPr lang="en-US" dirty="0"/>
              <a:t>Exceptions</a:t>
            </a:r>
          </a:p>
        </p:txBody>
      </p:sp>
    </p:spTree>
    <p:extLst>
      <p:ext uri="{BB962C8B-B14F-4D97-AF65-F5344CB8AC3E}">
        <p14:creationId xmlns:p14="http://schemas.microsoft.com/office/powerpoint/2010/main" val="22917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1+ppt_h/2"/>
                                          </p:val>
                                        </p:tav>
                                      </p:tavLst>
                                    </p:anim>
                                    <p:set>
                                      <p:cBhvr>
                                        <p:cTn id="12" dur="1" fill="hold">
                                          <p:stCondLst>
                                            <p:cond delay="499"/>
                                          </p:stCondLst>
                                        </p:cTn>
                                        <p:tgtEl>
                                          <p:spTgt spid="12"/>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13"/>
                                        </p:tgtEl>
                                        <p:attrNameLst>
                                          <p:attrName>ppt_x</p:attrName>
                                        </p:attrNameLst>
                                      </p:cBhvr>
                                      <p:tavLst>
                                        <p:tav tm="0">
                                          <p:val>
                                            <p:strVal val="ppt_x"/>
                                          </p:val>
                                        </p:tav>
                                        <p:tav tm="100000">
                                          <p:val>
                                            <p:strVal val="ppt_x"/>
                                          </p:val>
                                        </p:tav>
                                      </p:tavLst>
                                    </p:anim>
                                    <p:anim calcmode="lin" valueType="num">
                                      <p:cBhvr additive="base">
                                        <p:cTn id="15" dur="500"/>
                                        <p:tgtEl>
                                          <p:spTgt spid="13"/>
                                        </p:tgtEl>
                                        <p:attrNameLst>
                                          <p:attrName>ppt_y</p:attrName>
                                        </p:attrNameLst>
                                      </p:cBhvr>
                                      <p:tavLst>
                                        <p:tav tm="0">
                                          <p:val>
                                            <p:strVal val="ppt_y"/>
                                          </p:val>
                                        </p:tav>
                                        <p:tav tm="100000">
                                          <p:val>
                                            <p:strVal val="1+ppt_h/2"/>
                                          </p:val>
                                        </p:tav>
                                      </p:tavLst>
                                    </p:anim>
                                    <p:set>
                                      <p:cBhvr>
                                        <p:cTn id="16" dur="1" fill="hold">
                                          <p:stCondLst>
                                            <p:cond delay="499"/>
                                          </p:stCondLst>
                                        </p:cTn>
                                        <p:tgtEl>
                                          <p:spTgt spid="13"/>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14"/>
                                        </p:tgtEl>
                                        <p:attrNameLst>
                                          <p:attrName>ppt_x</p:attrName>
                                        </p:attrNameLst>
                                      </p:cBhvr>
                                      <p:tavLst>
                                        <p:tav tm="0">
                                          <p:val>
                                            <p:strVal val="ppt_x"/>
                                          </p:val>
                                        </p:tav>
                                        <p:tav tm="100000">
                                          <p:val>
                                            <p:strVal val="ppt_x"/>
                                          </p:val>
                                        </p:tav>
                                      </p:tavLst>
                                    </p:anim>
                                    <p:anim calcmode="lin" valueType="num">
                                      <p:cBhvr additive="base">
                                        <p:cTn id="19" dur="500"/>
                                        <p:tgtEl>
                                          <p:spTgt spid="14"/>
                                        </p:tgtEl>
                                        <p:attrNameLst>
                                          <p:attrName>ppt_y</p:attrName>
                                        </p:attrNameLst>
                                      </p:cBhvr>
                                      <p:tavLst>
                                        <p:tav tm="0">
                                          <p:val>
                                            <p:strVal val="ppt_y"/>
                                          </p:val>
                                        </p:tav>
                                        <p:tav tm="100000">
                                          <p:val>
                                            <p:strVal val="1+ppt_h/2"/>
                                          </p:val>
                                        </p:tav>
                                      </p:tavLst>
                                    </p:anim>
                                    <p:set>
                                      <p:cBhvr>
                                        <p:cTn id="20" dur="1" fill="hold">
                                          <p:stCondLst>
                                            <p:cond delay="499"/>
                                          </p:stCondLst>
                                        </p:cTn>
                                        <p:tgtEl>
                                          <p:spTgt spid="14"/>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19"/>
                                        </p:tgtEl>
                                        <p:attrNameLst>
                                          <p:attrName>ppt_x</p:attrName>
                                        </p:attrNameLst>
                                      </p:cBhvr>
                                      <p:tavLst>
                                        <p:tav tm="0">
                                          <p:val>
                                            <p:strVal val="ppt_x"/>
                                          </p:val>
                                        </p:tav>
                                        <p:tav tm="100000">
                                          <p:val>
                                            <p:strVal val="ppt_x"/>
                                          </p:val>
                                        </p:tav>
                                      </p:tavLst>
                                    </p:anim>
                                    <p:anim calcmode="lin" valueType="num">
                                      <p:cBhvr additive="base">
                                        <p:cTn id="23" dur="500"/>
                                        <p:tgtEl>
                                          <p:spTgt spid="19"/>
                                        </p:tgtEl>
                                        <p:attrNameLst>
                                          <p:attrName>ppt_y</p:attrName>
                                        </p:attrNameLst>
                                      </p:cBhvr>
                                      <p:tavLst>
                                        <p:tav tm="0">
                                          <p:val>
                                            <p:strVal val="ppt_y"/>
                                          </p:val>
                                        </p:tav>
                                        <p:tav tm="100000">
                                          <p:val>
                                            <p:strVal val="1+ppt_h/2"/>
                                          </p:val>
                                        </p:tav>
                                      </p:tavLst>
                                    </p:anim>
                                    <p:set>
                                      <p:cBhvr>
                                        <p:cTn id="24" dur="1" fill="hold">
                                          <p:stCondLst>
                                            <p:cond delay="499"/>
                                          </p:stCondLst>
                                        </p:cTn>
                                        <p:tgtEl>
                                          <p:spTgt spid="19"/>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20"/>
                                        </p:tgtEl>
                                        <p:attrNameLst>
                                          <p:attrName>ppt_x</p:attrName>
                                        </p:attrNameLst>
                                      </p:cBhvr>
                                      <p:tavLst>
                                        <p:tav tm="0">
                                          <p:val>
                                            <p:strVal val="ppt_x"/>
                                          </p:val>
                                        </p:tav>
                                        <p:tav tm="100000">
                                          <p:val>
                                            <p:strVal val="ppt_x"/>
                                          </p:val>
                                        </p:tav>
                                      </p:tavLst>
                                    </p:anim>
                                    <p:anim calcmode="lin" valueType="num">
                                      <p:cBhvr additive="base">
                                        <p:cTn id="27" dur="500"/>
                                        <p:tgtEl>
                                          <p:spTgt spid="20"/>
                                        </p:tgtEl>
                                        <p:attrNameLst>
                                          <p:attrName>ppt_y</p:attrName>
                                        </p:attrNameLst>
                                      </p:cBhvr>
                                      <p:tavLst>
                                        <p:tav tm="0">
                                          <p:val>
                                            <p:strVal val="ppt_y"/>
                                          </p:val>
                                        </p:tav>
                                        <p:tav tm="100000">
                                          <p:val>
                                            <p:strVal val="1+ppt_h/2"/>
                                          </p:val>
                                        </p:tav>
                                      </p:tavLst>
                                    </p:anim>
                                    <p:set>
                                      <p:cBhvr>
                                        <p:cTn id="28" dur="1" fill="hold">
                                          <p:stCondLst>
                                            <p:cond delay="499"/>
                                          </p:stCondLst>
                                        </p:cTn>
                                        <p:tgtEl>
                                          <p:spTgt spid="20"/>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21"/>
                                        </p:tgtEl>
                                        <p:attrNameLst>
                                          <p:attrName>ppt_x</p:attrName>
                                        </p:attrNameLst>
                                      </p:cBhvr>
                                      <p:tavLst>
                                        <p:tav tm="0">
                                          <p:val>
                                            <p:strVal val="ppt_x"/>
                                          </p:val>
                                        </p:tav>
                                        <p:tav tm="100000">
                                          <p:val>
                                            <p:strVal val="ppt_x"/>
                                          </p:val>
                                        </p:tav>
                                      </p:tavLst>
                                    </p:anim>
                                    <p:anim calcmode="lin" valueType="num">
                                      <p:cBhvr additive="base">
                                        <p:cTn id="31" dur="500"/>
                                        <p:tgtEl>
                                          <p:spTgt spid="21"/>
                                        </p:tgtEl>
                                        <p:attrNameLst>
                                          <p:attrName>ppt_y</p:attrName>
                                        </p:attrNameLst>
                                      </p:cBhvr>
                                      <p:tavLst>
                                        <p:tav tm="0">
                                          <p:val>
                                            <p:strVal val="ppt_y"/>
                                          </p:val>
                                        </p:tav>
                                        <p:tav tm="100000">
                                          <p:val>
                                            <p:strVal val="1+ppt_h/2"/>
                                          </p:val>
                                        </p:tav>
                                      </p:tavLst>
                                    </p:anim>
                                    <p:set>
                                      <p:cBhvr>
                                        <p:cTn id="32" dur="1" fill="hold">
                                          <p:stCondLst>
                                            <p:cond delay="499"/>
                                          </p:stCondLst>
                                        </p:cTn>
                                        <p:tgtEl>
                                          <p:spTgt spid="21"/>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28"/>
                                        </p:tgtEl>
                                        <p:attrNameLst>
                                          <p:attrName>ppt_x</p:attrName>
                                        </p:attrNameLst>
                                      </p:cBhvr>
                                      <p:tavLst>
                                        <p:tav tm="0">
                                          <p:val>
                                            <p:strVal val="ppt_x"/>
                                          </p:val>
                                        </p:tav>
                                        <p:tav tm="100000">
                                          <p:val>
                                            <p:strVal val="ppt_x"/>
                                          </p:val>
                                        </p:tav>
                                      </p:tavLst>
                                    </p:anim>
                                    <p:anim calcmode="lin" valueType="num">
                                      <p:cBhvr additive="base">
                                        <p:cTn id="35" dur="500"/>
                                        <p:tgtEl>
                                          <p:spTgt spid="28"/>
                                        </p:tgtEl>
                                        <p:attrNameLst>
                                          <p:attrName>ppt_y</p:attrName>
                                        </p:attrNameLst>
                                      </p:cBhvr>
                                      <p:tavLst>
                                        <p:tav tm="0">
                                          <p:val>
                                            <p:strVal val="ppt_y"/>
                                          </p:val>
                                        </p:tav>
                                        <p:tav tm="100000">
                                          <p:val>
                                            <p:strVal val="1+ppt_h/2"/>
                                          </p:val>
                                        </p:tav>
                                      </p:tavLst>
                                    </p:anim>
                                    <p:set>
                                      <p:cBhvr>
                                        <p:cTn id="36" dur="1" fill="hold">
                                          <p:stCondLst>
                                            <p:cond delay="499"/>
                                          </p:stCondLst>
                                        </p:cTn>
                                        <p:tgtEl>
                                          <p:spTgt spid="28"/>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29"/>
                                        </p:tgtEl>
                                        <p:attrNameLst>
                                          <p:attrName>ppt_x</p:attrName>
                                        </p:attrNameLst>
                                      </p:cBhvr>
                                      <p:tavLst>
                                        <p:tav tm="0">
                                          <p:val>
                                            <p:strVal val="ppt_x"/>
                                          </p:val>
                                        </p:tav>
                                        <p:tav tm="100000">
                                          <p:val>
                                            <p:strVal val="ppt_x"/>
                                          </p:val>
                                        </p:tav>
                                      </p:tavLst>
                                    </p:anim>
                                    <p:anim calcmode="lin" valueType="num">
                                      <p:cBhvr additive="base">
                                        <p:cTn id="39" dur="500"/>
                                        <p:tgtEl>
                                          <p:spTgt spid="29"/>
                                        </p:tgtEl>
                                        <p:attrNameLst>
                                          <p:attrName>ppt_y</p:attrName>
                                        </p:attrNameLst>
                                      </p:cBhvr>
                                      <p:tavLst>
                                        <p:tav tm="0">
                                          <p:val>
                                            <p:strVal val="ppt_y"/>
                                          </p:val>
                                        </p:tav>
                                        <p:tav tm="100000">
                                          <p:val>
                                            <p:strVal val="1+ppt_h/2"/>
                                          </p:val>
                                        </p:tav>
                                      </p:tavLst>
                                    </p:anim>
                                    <p:set>
                                      <p:cBhvr>
                                        <p:cTn id="40" dur="1" fill="hold">
                                          <p:stCondLst>
                                            <p:cond delay="499"/>
                                          </p:stCondLst>
                                        </p:cTn>
                                        <p:tgtEl>
                                          <p:spTgt spid="29"/>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30"/>
                                        </p:tgtEl>
                                        <p:attrNameLst>
                                          <p:attrName>ppt_x</p:attrName>
                                        </p:attrNameLst>
                                      </p:cBhvr>
                                      <p:tavLst>
                                        <p:tav tm="0">
                                          <p:val>
                                            <p:strVal val="ppt_x"/>
                                          </p:val>
                                        </p:tav>
                                        <p:tav tm="100000">
                                          <p:val>
                                            <p:strVal val="ppt_x"/>
                                          </p:val>
                                        </p:tav>
                                      </p:tavLst>
                                    </p:anim>
                                    <p:anim calcmode="lin" valueType="num">
                                      <p:cBhvr additive="base">
                                        <p:cTn id="43" dur="500"/>
                                        <p:tgtEl>
                                          <p:spTgt spid="30"/>
                                        </p:tgtEl>
                                        <p:attrNameLst>
                                          <p:attrName>ppt_y</p:attrName>
                                        </p:attrNameLst>
                                      </p:cBhvr>
                                      <p:tavLst>
                                        <p:tav tm="0">
                                          <p:val>
                                            <p:strVal val="ppt_y"/>
                                          </p:val>
                                        </p:tav>
                                        <p:tav tm="100000">
                                          <p:val>
                                            <p:strVal val="1+ppt_h/2"/>
                                          </p:val>
                                        </p:tav>
                                      </p:tavLst>
                                    </p:anim>
                                    <p:set>
                                      <p:cBhvr>
                                        <p:cTn id="44" dur="1" fill="hold">
                                          <p:stCondLst>
                                            <p:cond delay="499"/>
                                          </p:stCondLst>
                                        </p:cTn>
                                        <p:tgtEl>
                                          <p:spTgt spid="30"/>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31"/>
                                        </p:tgtEl>
                                        <p:attrNameLst>
                                          <p:attrName>ppt_x</p:attrName>
                                        </p:attrNameLst>
                                      </p:cBhvr>
                                      <p:tavLst>
                                        <p:tav tm="0">
                                          <p:val>
                                            <p:strVal val="ppt_x"/>
                                          </p:val>
                                        </p:tav>
                                        <p:tav tm="100000">
                                          <p:val>
                                            <p:strVal val="ppt_x"/>
                                          </p:val>
                                        </p:tav>
                                      </p:tavLst>
                                    </p:anim>
                                    <p:anim calcmode="lin" valueType="num">
                                      <p:cBhvr additive="base">
                                        <p:cTn id="47" dur="500"/>
                                        <p:tgtEl>
                                          <p:spTgt spid="31"/>
                                        </p:tgtEl>
                                        <p:attrNameLst>
                                          <p:attrName>ppt_y</p:attrName>
                                        </p:attrNameLst>
                                      </p:cBhvr>
                                      <p:tavLst>
                                        <p:tav tm="0">
                                          <p:val>
                                            <p:strVal val="ppt_y"/>
                                          </p:val>
                                        </p:tav>
                                        <p:tav tm="100000">
                                          <p:val>
                                            <p:strVal val="1+ppt_h/2"/>
                                          </p:val>
                                        </p:tav>
                                      </p:tavLst>
                                    </p:anim>
                                    <p:set>
                                      <p:cBhvr>
                                        <p:cTn id="48" dur="1" fill="hold">
                                          <p:stCondLst>
                                            <p:cond delay="499"/>
                                          </p:stCondLst>
                                        </p:cTn>
                                        <p:tgtEl>
                                          <p:spTgt spid="31"/>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32"/>
                                        </p:tgtEl>
                                        <p:attrNameLst>
                                          <p:attrName>ppt_x</p:attrName>
                                        </p:attrNameLst>
                                      </p:cBhvr>
                                      <p:tavLst>
                                        <p:tav tm="0">
                                          <p:val>
                                            <p:strVal val="ppt_x"/>
                                          </p:val>
                                        </p:tav>
                                        <p:tav tm="100000">
                                          <p:val>
                                            <p:strVal val="ppt_x"/>
                                          </p:val>
                                        </p:tav>
                                      </p:tavLst>
                                    </p:anim>
                                    <p:anim calcmode="lin" valueType="num">
                                      <p:cBhvr additive="base">
                                        <p:cTn id="51" dur="500"/>
                                        <p:tgtEl>
                                          <p:spTgt spid="32"/>
                                        </p:tgtEl>
                                        <p:attrNameLst>
                                          <p:attrName>ppt_y</p:attrName>
                                        </p:attrNameLst>
                                      </p:cBhvr>
                                      <p:tavLst>
                                        <p:tav tm="0">
                                          <p:val>
                                            <p:strVal val="ppt_y"/>
                                          </p:val>
                                        </p:tav>
                                        <p:tav tm="100000">
                                          <p:val>
                                            <p:strVal val="1+ppt_h/2"/>
                                          </p:val>
                                        </p:tav>
                                      </p:tavLst>
                                    </p:anim>
                                    <p:set>
                                      <p:cBhvr>
                                        <p:cTn id="52" dur="1" fill="hold">
                                          <p:stCondLst>
                                            <p:cond delay="499"/>
                                          </p:stCondLst>
                                        </p:cTn>
                                        <p:tgtEl>
                                          <p:spTgt spid="32"/>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33"/>
                                        </p:tgtEl>
                                        <p:attrNameLst>
                                          <p:attrName>ppt_x</p:attrName>
                                        </p:attrNameLst>
                                      </p:cBhvr>
                                      <p:tavLst>
                                        <p:tav tm="0">
                                          <p:val>
                                            <p:strVal val="ppt_x"/>
                                          </p:val>
                                        </p:tav>
                                        <p:tav tm="100000">
                                          <p:val>
                                            <p:strVal val="ppt_x"/>
                                          </p:val>
                                        </p:tav>
                                      </p:tavLst>
                                    </p:anim>
                                    <p:anim calcmode="lin" valueType="num">
                                      <p:cBhvr additive="base">
                                        <p:cTn id="55" dur="500"/>
                                        <p:tgtEl>
                                          <p:spTgt spid="33"/>
                                        </p:tgtEl>
                                        <p:attrNameLst>
                                          <p:attrName>ppt_y</p:attrName>
                                        </p:attrNameLst>
                                      </p:cBhvr>
                                      <p:tavLst>
                                        <p:tav tm="0">
                                          <p:val>
                                            <p:strVal val="ppt_y"/>
                                          </p:val>
                                        </p:tav>
                                        <p:tav tm="100000">
                                          <p:val>
                                            <p:strVal val="1+ppt_h/2"/>
                                          </p:val>
                                        </p:tav>
                                      </p:tavLst>
                                    </p:anim>
                                    <p:set>
                                      <p:cBhvr>
                                        <p:cTn id="56"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21" grpId="0" animBg="1"/>
      <p:bldP spid="28" grpId="0" animBg="1"/>
      <p:bldP spid="29" grpId="0" animBg="1"/>
      <p:bldP spid="30" grpId="0" animBg="1"/>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r>
              <a:rPr lang="en-US" dirty="0" smtClean="0"/>
              <a:t>Key OS </a:t>
            </a:r>
            <a:r>
              <a:rPr lang="en-US" dirty="0" smtClean="0"/>
              <a:t>Challenges</a:t>
            </a:r>
          </a:p>
        </p:txBody>
      </p:sp>
      <p:sp>
        <p:nvSpPr>
          <p:cNvPr id="3" name="Content Placeholder 2"/>
          <p:cNvSpPr>
            <a:spLocks noGrp="1"/>
          </p:cNvSpPr>
          <p:nvPr>
            <p:ph idx="1"/>
          </p:nvPr>
        </p:nvSpPr>
        <p:spPr>
          <a:xfrm>
            <a:off x="617095" y="1662112"/>
            <a:ext cx="8229600" cy="4830763"/>
          </a:xfrm>
        </p:spPr>
        <p:txBody>
          <a:bodyPr>
            <a:normAutofit/>
          </a:bodyPr>
          <a:lstStyle/>
          <a:p>
            <a:pPr>
              <a:defRPr/>
            </a:pPr>
            <a:r>
              <a:rPr lang="en-US" sz="3200" b="1" dirty="0" smtClean="0">
                <a:ea typeface="ＭＳ Ｐゴシック" pitchFamily="-107" charset="-128"/>
              </a:rPr>
              <a:t>Reliability</a:t>
            </a:r>
          </a:p>
          <a:p>
            <a:pPr lvl="1">
              <a:defRPr/>
            </a:pPr>
            <a:r>
              <a:rPr lang="en-US" sz="3200" dirty="0" smtClean="0">
                <a:ea typeface="ＭＳ Ｐゴシック" pitchFamily="86" charset="-128"/>
              </a:rPr>
              <a:t>Does the system do what it was designed to do?</a:t>
            </a:r>
          </a:p>
          <a:p>
            <a:pPr>
              <a:defRPr/>
            </a:pPr>
            <a:r>
              <a:rPr lang="en-US" sz="3200" b="1" dirty="0" smtClean="0">
                <a:ea typeface="ＭＳ Ｐゴシック" pitchFamily="-107" charset="-128"/>
              </a:rPr>
              <a:t>Availability</a:t>
            </a:r>
          </a:p>
          <a:p>
            <a:pPr lvl="2">
              <a:defRPr/>
            </a:pPr>
            <a:r>
              <a:rPr lang="en-US" sz="3200" dirty="0" smtClean="0">
                <a:ea typeface="ＭＳ Ｐゴシック" pitchFamily="86" charset="-128"/>
              </a:rPr>
              <a:t>What portion of the time is the system working?</a:t>
            </a:r>
          </a:p>
          <a:p>
            <a:pPr lvl="2">
              <a:defRPr/>
            </a:pPr>
            <a:r>
              <a:rPr lang="en-US" sz="3200" dirty="0" smtClean="0">
                <a:ea typeface="ＭＳ Ｐゴシック" pitchFamily="86" charset="-128"/>
              </a:rPr>
              <a:t>Mean Time To Failure (MTTF), Mean Time to Repair</a:t>
            </a:r>
          </a:p>
          <a:p>
            <a:pPr>
              <a:defRPr/>
            </a:pPr>
            <a:endParaRPr lang="en-US" sz="3200" dirty="0" smtClean="0">
              <a:ea typeface="ＭＳ Ｐゴシック" pitchFamily="-107" charset="-128"/>
            </a:endParaRPr>
          </a:p>
        </p:txBody>
      </p:sp>
      <p:sp>
        <p:nvSpPr>
          <p:cNvPr id="5" name="Footer Placeholder 4"/>
          <p:cNvSpPr>
            <a:spLocks noGrp="1"/>
          </p:cNvSpPr>
          <p:nvPr>
            <p:ph type="ftr" sz="quarter" idx="10"/>
          </p:nvPr>
        </p:nvSpPr>
        <p:spPr/>
        <p:txBody>
          <a:bodyPr/>
          <a:lstStyle/>
          <a:p>
            <a:pPr>
              <a:defRPr/>
            </a:pPr>
            <a:r>
              <a:rPr lang="en-US" smtClean="0"/>
              <a:t>CSCE-313 Spring 2017</a:t>
            </a:r>
            <a:endParaRPr lang="en-US" dirty="0"/>
          </a:p>
        </p:txBody>
      </p:sp>
      <p:sp>
        <p:nvSpPr>
          <p:cNvPr id="6" name="Slide Number Placeholder 5"/>
          <p:cNvSpPr>
            <a:spLocks noGrp="1"/>
          </p:cNvSpPr>
          <p:nvPr>
            <p:ph type="sldNum" sz="quarter" idx="11"/>
          </p:nvPr>
        </p:nvSpPr>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4041318C-AC4F-4AAB-81CB-26AC1D581C91}" type="slidenum">
              <a:rPr lang="en-US" sz="1200">
                <a:solidFill>
                  <a:srgbClr val="898989"/>
                </a:solidFill>
              </a:rPr>
              <a:pPr/>
              <a:t>6</a:t>
            </a:fld>
            <a:endParaRPr lang="en-US" sz="1200">
              <a:solidFill>
                <a:srgbClr val="898989"/>
              </a:solidFill>
            </a:endParaRPr>
          </a:p>
        </p:txBody>
      </p:sp>
    </p:spTree>
    <p:extLst>
      <p:ext uri="{BB962C8B-B14F-4D97-AF65-F5344CB8AC3E}">
        <p14:creationId xmlns:p14="http://schemas.microsoft.com/office/powerpoint/2010/main" val="203151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r>
              <a:rPr lang="en-US" dirty="0" smtClean="0"/>
              <a:t>Key OS </a:t>
            </a:r>
            <a:r>
              <a:rPr lang="en-US" dirty="0" smtClean="0"/>
              <a:t>Challenges</a:t>
            </a:r>
          </a:p>
        </p:txBody>
      </p:sp>
      <p:sp>
        <p:nvSpPr>
          <p:cNvPr id="3" name="Content Placeholder 2"/>
          <p:cNvSpPr>
            <a:spLocks noGrp="1"/>
          </p:cNvSpPr>
          <p:nvPr>
            <p:ph idx="1"/>
          </p:nvPr>
        </p:nvSpPr>
        <p:spPr>
          <a:xfrm>
            <a:off x="617095" y="1662112"/>
            <a:ext cx="8229600" cy="4830763"/>
          </a:xfrm>
        </p:spPr>
        <p:txBody>
          <a:bodyPr>
            <a:noAutofit/>
          </a:bodyPr>
          <a:lstStyle/>
          <a:p>
            <a:pPr>
              <a:defRPr/>
            </a:pPr>
            <a:r>
              <a:rPr lang="en-US" sz="2800" b="1" dirty="0" err="1" smtClean="0">
                <a:ea typeface="ＭＳ Ｐゴシック" pitchFamily="-107" charset="-128"/>
              </a:rPr>
              <a:t>Servicability</a:t>
            </a:r>
            <a:endParaRPr lang="en-US" sz="2800" b="1" dirty="0" smtClean="0">
              <a:ea typeface="ＭＳ Ｐゴシック" pitchFamily="-107" charset="-128"/>
            </a:endParaRPr>
          </a:p>
          <a:p>
            <a:pPr lvl="1">
              <a:defRPr/>
            </a:pPr>
            <a:r>
              <a:rPr lang="en-US" sz="2800" dirty="0" smtClean="0">
                <a:ea typeface="ＭＳ Ｐゴシック" pitchFamily="86" charset="-128"/>
              </a:rPr>
              <a:t>Simplicity and Ease of system repair and maintenance</a:t>
            </a:r>
          </a:p>
          <a:p>
            <a:pPr>
              <a:defRPr/>
            </a:pPr>
            <a:r>
              <a:rPr lang="en-US" sz="2800" b="1" dirty="0" smtClean="0">
                <a:ea typeface="ＭＳ Ｐゴシック" pitchFamily="-107" charset="-128"/>
              </a:rPr>
              <a:t>Security</a:t>
            </a:r>
          </a:p>
          <a:p>
            <a:pPr lvl="1">
              <a:defRPr/>
            </a:pPr>
            <a:r>
              <a:rPr lang="en-US" sz="2800" dirty="0" smtClean="0">
                <a:ea typeface="ＭＳ Ｐゴシック" pitchFamily="86" charset="-128"/>
              </a:rPr>
              <a:t>An OS needs both a security policy (what is permitted) and an enforcement mechanism (only allow permitted actions) </a:t>
            </a:r>
          </a:p>
          <a:p>
            <a:pPr lvl="1">
              <a:defRPr/>
            </a:pPr>
            <a:r>
              <a:rPr lang="en-US" sz="2800" dirty="0" smtClean="0">
                <a:ea typeface="ＭＳ Ｐゴシック" pitchFamily="86" charset="-128"/>
              </a:rPr>
              <a:t>Can the system be compromised by an attacker?</a:t>
            </a:r>
          </a:p>
          <a:p>
            <a:pPr lvl="1">
              <a:defRPr/>
            </a:pPr>
            <a:r>
              <a:rPr lang="en-US" sz="2800" dirty="0" smtClean="0">
                <a:ea typeface="ＭＳ Ｐゴシック" pitchFamily="86" charset="-128"/>
              </a:rPr>
              <a:t>Privacy: Data is accessible only to authorized users</a:t>
            </a:r>
          </a:p>
          <a:p>
            <a:pPr>
              <a:defRPr/>
            </a:pPr>
            <a:endParaRPr lang="en-US" sz="2800" dirty="0" smtClean="0">
              <a:ea typeface="ＭＳ Ｐゴシック" pitchFamily="-107" charset="-128"/>
            </a:endParaRPr>
          </a:p>
        </p:txBody>
      </p:sp>
      <p:sp>
        <p:nvSpPr>
          <p:cNvPr id="5" name="Footer Placeholder 4"/>
          <p:cNvSpPr>
            <a:spLocks noGrp="1"/>
          </p:cNvSpPr>
          <p:nvPr>
            <p:ph type="ftr" sz="quarter" idx="10"/>
          </p:nvPr>
        </p:nvSpPr>
        <p:spPr/>
        <p:txBody>
          <a:bodyPr/>
          <a:lstStyle/>
          <a:p>
            <a:pPr>
              <a:defRPr/>
            </a:pPr>
            <a:r>
              <a:rPr lang="en-US" smtClean="0"/>
              <a:t>CSCE-313 Spring 2017</a:t>
            </a:r>
            <a:endParaRPr lang="en-US" dirty="0"/>
          </a:p>
        </p:txBody>
      </p:sp>
      <p:sp>
        <p:nvSpPr>
          <p:cNvPr id="6" name="Slide Number Placeholder 5"/>
          <p:cNvSpPr>
            <a:spLocks noGrp="1"/>
          </p:cNvSpPr>
          <p:nvPr>
            <p:ph type="sldNum" sz="quarter" idx="11"/>
          </p:nvPr>
        </p:nvSpPr>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4041318C-AC4F-4AAB-81CB-26AC1D581C91}" type="slidenum">
              <a:rPr lang="en-US" sz="1200">
                <a:solidFill>
                  <a:srgbClr val="898989"/>
                </a:solidFill>
              </a:rPr>
              <a:pPr/>
              <a:t>7</a:t>
            </a:fld>
            <a:endParaRPr lang="en-US" sz="1200">
              <a:solidFill>
                <a:srgbClr val="898989"/>
              </a:solidFill>
            </a:endParaRPr>
          </a:p>
        </p:txBody>
      </p:sp>
    </p:spTree>
    <p:extLst>
      <p:ext uri="{BB962C8B-B14F-4D97-AF65-F5344CB8AC3E}">
        <p14:creationId xmlns:p14="http://schemas.microsoft.com/office/powerpoint/2010/main" val="161164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p:txBody>
          <a:bodyPr/>
          <a:lstStyle/>
          <a:p>
            <a:r>
              <a:rPr lang="en-US" dirty="0" smtClean="0"/>
              <a:t>Key OS </a:t>
            </a:r>
            <a:r>
              <a:rPr lang="en-US" dirty="0" smtClean="0"/>
              <a:t>Challenges</a:t>
            </a:r>
          </a:p>
        </p:txBody>
      </p:sp>
      <p:sp>
        <p:nvSpPr>
          <p:cNvPr id="103426" name="Content Placeholder 2"/>
          <p:cNvSpPr>
            <a:spLocks noGrp="1"/>
          </p:cNvSpPr>
          <p:nvPr>
            <p:ph idx="1"/>
          </p:nvPr>
        </p:nvSpPr>
        <p:spPr>
          <a:xfrm>
            <a:off x="457200" y="1600200"/>
            <a:ext cx="4191000" cy="4833938"/>
          </a:xfrm>
        </p:spPr>
        <p:txBody>
          <a:bodyPr/>
          <a:lstStyle/>
          <a:p>
            <a:r>
              <a:rPr lang="en-US" b="1" smtClean="0"/>
              <a:t>Portability</a:t>
            </a:r>
          </a:p>
          <a:p>
            <a:pPr lvl="1"/>
            <a:r>
              <a:rPr lang="en-US" smtClean="0"/>
              <a:t>For programs:</a:t>
            </a:r>
          </a:p>
          <a:p>
            <a:pPr lvl="2"/>
            <a:r>
              <a:rPr lang="en-US" smtClean="0"/>
              <a:t>Application programming interface (API)</a:t>
            </a:r>
          </a:p>
          <a:p>
            <a:pPr lvl="2"/>
            <a:r>
              <a:rPr lang="en-US" smtClean="0"/>
              <a:t>Abstract machine interface</a:t>
            </a:r>
          </a:p>
          <a:p>
            <a:pPr lvl="1"/>
            <a:r>
              <a:rPr lang="en-US" smtClean="0"/>
              <a:t>For the operating system</a:t>
            </a:r>
          </a:p>
          <a:p>
            <a:pPr lvl="2"/>
            <a:r>
              <a:rPr lang="en-US" smtClean="0"/>
              <a:t>Hardware abstraction layer</a:t>
            </a:r>
          </a:p>
          <a:p>
            <a:pPr lvl="1"/>
            <a:endParaRPr lang="en-US" smtClean="0"/>
          </a:p>
        </p:txBody>
      </p:sp>
      <p:pic>
        <p:nvPicPr>
          <p:cNvPr id="103427" name="Content Placeholder 3" descr="thinwaist.pdf"/>
          <p:cNvPicPr>
            <a:picLocks noChangeAspect="1"/>
          </p:cNvPicPr>
          <p:nvPr/>
        </p:nvPicPr>
        <p:blipFill>
          <a:blip r:embed="rId3">
            <a:extLst>
              <a:ext uri="{28A0092B-C50C-407E-A947-70E740481C1C}">
                <a14:useLocalDpi xmlns:a14="http://schemas.microsoft.com/office/drawing/2010/main" val="0"/>
              </a:ext>
            </a:extLst>
          </a:blip>
          <a:srcRect l="-61119" r="-61119"/>
          <a:stretch>
            <a:fillRect/>
          </a:stretch>
        </p:blipFill>
        <p:spPr bwMode="auto">
          <a:xfrm>
            <a:off x="2209800" y="914400"/>
            <a:ext cx="89804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0"/>
          </p:nvPr>
        </p:nvSpPr>
        <p:spPr/>
        <p:txBody>
          <a:bodyPr/>
          <a:lstStyle/>
          <a:p>
            <a:pPr>
              <a:defRPr/>
            </a:pPr>
            <a:r>
              <a:rPr lang="en-US" smtClean="0"/>
              <a:t>CSCE-313 Spring 2017</a:t>
            </a:r>
            <a:endParaRPr lang="en-US" dirty="0"/>
          </a:p>
        </p:txBody>
      </p:sp>
      <p:sp>
        <p:nvSpPr>
          <p:cNvPr id="7" name="Slide Number Placeholder 6"/>
          <p:cNvSpPr>
            <a:spLocks noGrp="1"/>
          </p:cNvSpPr>
          <p:nvPr>
            <p:ph type="sldNum" sz="quarter" idx="11"/>
          </p:nvPr>
        </p:nvSpPr>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9DC96FAD-8685-4362-B90E-D7A71FFC41BB}" type="slidenum">
              <a:rPr lang="en-US" sz="1200">
                <a:solidFill>
                  <a:srgbClr val="898989"/>
                </a:solidFill>
              </a:rPr>
              <a:pPr/>
              <a:t>8</a:t>
            </a:fld>
            <a:endParaRPr lang="en-US" sz="1200">
              <a:solidFill>
                <a:srgbClr val="898989"/>
              </a:solidFill>
            </a:endParaRPr>
          </a:p>
        </p:txBody>
      </p:sp>
    </p:spTree>
    <p:extLst>
      <p:ext uri="{BB962C8B-B14F-4D97-AF65-F5344CB8AC3E}">
        <p14:creationId xmlns:p14="http://schemas.microsoft.com/office/powerpoint/2010/main" val="2649032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r>
              <a:rPr lang="en-US" dirty="0" smtClean="0"/>
              <a:t>Key OS </a:t>
            </a:r>
            <a:r>
              <a:rPr lang="en-US" dirty="0" smtClean="0"/>
              <a:t>Challenges</a:t>
            </a:r>
          </a:p>
        </p:txBody>
      </p:sp>
      <p:sp>
        <p:nvSpPr>
          <p:cNvPr id="104450" name="Content Placeholder 2"/>
          <p:cNvSpPr>
            <a:spLocks noGrp="1"/>
          </p:cNvSpPr>
          <p:nvPr>
            <p:ph idx="1"/>
          </p:nvPr>
        </p:nvSpPr>
        <p:spPr/>
        <p:txBody>
          <a:bodyPr>
            <a:normAutofit lnSpcReduction="10000"/>
          </a:bodyPr>
          <a:lstStyle/>
          <a:p>
            <a:r>
              <a:rPr lang="en-US" b="1" dirty="0" smtClean="0"/>
              <a:t>Performance</a:t>
            </a:r>
          </a:p>
          <a:p>
            <a:pPr lvl="1"/>
            <a:r>
              <a:rPr lang="en-US" dirty="0" smtClean="0"/>
              <a:t>Latency/response time</a:t>
            </a:r>
          </a:p>
          <a:p>
            <a:pPr lvl="2"/>
            <a:r>
              <a:rPr lang="en-US" dirty="0" smtClean="0"/>
              <a:t>How long does an operation take to complete?</a:t>
            </a:r>
          </a:p>
          <a:p>
            <a:pPr lvl="1"/>
            <a:r>
              <a:rPr lang="en-US" dirty="0" smtClean="0"/>
              <a:t>Throughput</a:t>
            </a:r>
          </a:p>
          <a:p>
            <a:pPr lvl="2"/>
            <a:r>
              <a:rPr lang="en-US" dirty="0" smtClean="0"/>
              <a:t>How many operations can be done per unit of time?</a:t>
            </a:r>
          </a:p>
          <a:p>
            <a:pPr lvl="1"/>
            <a:r>
              <a:rPr lang="en-US" dirty="0" smtClean="0"/>
              <a:t>Overhead</a:t>
            </a:r>
          </a:p>
          <a:p>
            <a:pPr lvl="2"/>
            <a:r>
              <a:rPr lang="en-US" dirty="0" smtClean="0"/>
              <a:t>How much extra work is done by the OS?</a:t>
            </a:r>
          </a:p>
          <a:p>
            <a:pPr lvl="1"/>
            <a:r>
              <a:rPr lang="en-US" dirty="0" smtClean="0"/>
              <a:t>Fairness</a:t>
            </a:r>
          </a:p>
          <a:p>
            <a:pPr lvl="2"/>
            <a:r>
              <a:rPr lang="en-US" dirty="0" smtClean="0"/>
              <a:t>How equal is the performance received by different users?</a:t>
            </a:r>
          </a:p>
          <a:p>
            <a:pPr lvl="1"/>
            <a:r>
              <a:rPr lang="en-US" dirty="0" smtClean="0"/>
              <a:t>Predictability</a:t>
            </a:r>
          </a:p>
          <a:p>
            <a:pPr lvl="2"/>
            <a:r>
              <a:rPr lang="en-US" dirty="0" smtClean="0"/>
              <a:t>How consistent is the performance over time?</a:t>
            </a:r>
          </a:p>
        </p:txBody>
      </p:sp>
      <p:sp>
        <p:nvSpPr>
          <p:cNvPr id="5" name="Footer Placeholder 4"/>
          <p:cNvSpPr>
            <a:spLocks noGrp="1"/>
          </p:cNvSpPr>
          <p:nvPr>
            <p:ph type="ftr" sz="quarter" idx="10"/>
          </p:nvPr>
        </p:nvSpPr>
        <p:spPr/>
        <p:txBody>
          <a:bodyPr/>
          <a:lstStyle/>
          <a:p>
            <a:pPr>
              <a:defRPr/>
            </a:pPr>
            <a:r>
              <a:rPr lang="en-US" smtClean="0"/>
              <a:t>CSCE-313 Spring 2017</a:t>
            </a:r>
            <a:endParaRPr lang="en-US" dirty="0"/>
          </a:p>
        </p:txBody>
      </p:sp>
      <p:sp>
        <p:nvSpPr>
          <p:cNvPr id="6" name="Slide Number Placeholder 5"/>
          <p:cNvSpPr>
            <a:spLocks noGrp="1"/>
          </p:cNvSpPr>
          <p:nvPr>
            <p:ph type="sldNum" sz="quarter" idx="11"/>
          </p:nvPr>
        </p:nvSpPr>
        <p:spPr/>
        <p:txBody>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fld id="{59A2FFF4-DD51-4BC2-9F1B-2BE87ABFF9E8}" type="slidenum">
              <a:rPr lang="en-US" sz="1200">
                <a:solidFill>
                  <a:srgbClr val="898989"/>
                </a:solidFill>
              </a:rPr>
              <a:pPr/>
              <a:t>9</a:t>
            </a:fld>
            <a:endParaRPr lang="en-US" sz="1200">
              <a:solidFill>
                <a:srgbClr val="898989"/>
              </a:solidFill>
            </a:endParaRPr>
          </a:p>
        </p:txBody>
      </p:sp>
    </p:spTree>
    <p:extLst>
      <p:ext uri="{BB962C8B-B14F-4D97-AF65-F5344CB8AC3E}">
        <p14:creationId xmlns:p14="http://schemas.microsoft.com/office/powerpoint/2010/main" val="366110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5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45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45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445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45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45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44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3118</Words>
  <Application>Microsoft Office PowerPoint</Application>
  <PresentationFormat>On-screen Show (4:3)</PresentationFormat>
  <Paragraphs>638</Paragraphs>
  <Slides>58</Slides>
  <Notes>16</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58</vt:i4>
      </vt:variant>
    </vt:vector>
  </HeadingPairs>
  <TitlesOfParts>
    <vt:vector size="77" baseType="lpstr">
      <vt:lpstr>MS PGothic</vt:lpstr>
      <vt:lpstr>MS PGothic</vt:lpstr>
      <vt:lpstr>Arial</vt:lpstr>
      <vt:lpstr>Arial Narrow</vt:lpstr>
      <vt:lpstr>Calibri</vt:lpstr>
      <vt:lpstr>Calibri Light</vt:lpstr>
      <vt:lpstr>Chalkboard</vt:lpstr>
      <vt:lpstr>Courier New</vt:lpstr>
      <vt:lpstr>Helvetica</vt:lpstr>
      <vt:lpstr>HGPｺﾞｼｯｸE</vt:lpstr>
      <vt:lpstr>Impact</vt:lpstr>
      <vt:lpstr>Neo Sans Intel</vt:lpstr>
      <vt:lpstr>Neo Sans Intel Medium</vt:lpstr>
      <vt:lpstr>Times New Roman</vt:lpstr>
      <vt:lpstr>Tw Cen MT</vt:lpstr>
      <vt:lpstr>Wingdings</vt:lpstr>
      <vt:lpstr>Wingdings 2</vt:lpstr>
      <vt:lpstr>Student presentation</vt:lpstr>
      <vt:lpstr>Intel dark blue background</vt:lpstr>
      <vt:lpstr>W2– Operating Systems Architectural Interface, Exception Control flow</vt:lpstr>
      <vt:lpstr>Content for this week</vt:lpstr>
      <vt:lpstr>Operating System Roles</vt:lpstr>
      <vt:lpstr>What, then, is an Operating System?</vt:lpstr>
      <vt:lpstr>What an operating system is not</vt:lpstr>
      <vt:lpstr>Key OS Challenges</vt:lpstr>
      <vt:lpstr>Key OS Challenges</vt:lpstr>
      <vt:lpstr>Key OS Challenges</vt:lpstr>
      <vt:lpstr>Key OS Challenges</vt:lpstr>
      <vt:lpstr>Challenges in Modern OSs</vt:lpstr>
      <vt:lpstr>Challenges in Tomorrow’s OSs</vt:lpstr>
      <vt:lpstr>Content for this week</vt:lpstr>
      <vt:lpstr>Traditional UNIX System Structure</vt:lpstr>
      <vt:lpstr>Control Flow</vt:lpstr>
      <vt:lpstr>What alters the Control Flow?</vt:lpstr>
      <vt:lpstr>Exception Control Flow</vt:lpstr>
      <vt:lpstr>Types of Exceptions</vt:lpstr>
      <vt:lpstr>Asynchronous Exceptions (Interrupts)</vt:lpstr>
      <vt:lpstr>Interrupt Vectors</vt:lpstr>
      <vt:lpstr>Synchronous Exceptions (Traps, Faults, Aborts)</vt:lpstr>
      <vt:lpstr>Synchronous Exceptions (Traps, Faults, Aborts)</vt:lpstr>
      <vt:lpstr>Trap Example</vt:lpstr>
      <vt:lpstr>Fault Example #1</vt:lpstr>
      <vt:lpstr>Fault Example #2</vt:lpstr>
      <vt:lpstr>Summarizing Control Flow Exceptions</vt:lpstr>
      <vt:lpstr>Preview: User/Kernel (Privileged) Mode</vt:lpstr>
      <vt:lpstr>Example: Web Server</vt:lpstr>
      <vt:lpstr>Content for this week</vt:lpstr>
      <vt:lpstr>Architectural Support for OS</vt:lpstr>
      <vt:lpstr>Challenge: Protection</vt:lpstr>
      <vt:lpstr>Challenge: Resource Sharing</vt:lpstr>
      <vt:lpstr>Architectural Features i.e. features we design in HW to facilitate the OS to meet some key challenges</vt:lpstr>
      <vt:lpstr>Main Points</vt:lpstr>
      <vt:lpstr>Hardware Support: Dual-Mode Operation</vt:lpstr>
      <vt:lpstr>A Model of a CPU</vt:lpstr>
      <vt:lpstr>A CPU with Dual-Mode Operation</vt:lpstr>
      <vt:lpstr>Hardware Support: Dual-Mode Operation</vt:lpstr>
      <vt:lpstr>Privileged Instructions</vt:lpstr>
      <vt:lpstr>Privileged Instructions - Examples</vt:lpstr>
      <vt:lpstr>Question</vt:lpstr>
      <vt:lpstr>Memory Protection</vt:lpstr>
      <vt:lpstr>Memory Protection - Example</vt:lpstr>
      <vt:lpstr>Hardware Timer</vt:lpstr>
      <vt:lpstr>Question</vt:lpstr>
      <vt:lpstr>User  Kernel Mode Switch</vt:lpstr>
      <vt:lpstr>Kernel  User Mode Switch</vt:lpstr>
      <vt:lpstr>Transfer from User to Kernel Mode – Handling Interrupts</vt:lpstr>
      <vt:lpstr>Before</vt:lpstr>
      <vt:lpstr>During</vt:lpstr>
      <vt:lpstr>After</vt:lpstr>
      <vt:lpstr>At the end of handler</vt:lpstr>
      <vt:lpstr>Kernel System Call Handler</vt:lpstr>
      <vt:lpstr>System Calls</vt:lpstr>
      <vt:lpstr>Summary: User/Kernel (Privileged) Mode</vt:lpstr>
      <vt:lpstr>Example: Web Server (Revisited)</vt:lpstr>
      <vt:lpstr>Summary of Learnings</vt:lpstr>
      <vt:lpstr>A Real-Life Analogy (Approximate)</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2017-01-23T14:39:30Z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