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56"/>
  </p:notesMasterIdLst>
  <p:sldIdLst>
    <p:sldId id="256" r:id="rId4"/>
    <p:sldId id="331" r:id="rId5"/>
    <p:sldId id="351" r:id="rId6"/>
    <p:sldId id="385" r:id="rId7"/>
    <p:sldId id="356" r:id="rId8"/>
    <p:sldId id="353" r:id="rId9"/>
    <p:sldId id="352" r:id="rId10"/>
    <p:sldId id="381" r:id="rId11"/>
    <p:sldId id="382" r:id="rId12"/>
    <p:sldId id="383" r:id="rId13"/>
    <p:sldId id="384"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57" r:id="rId29"/>
    <p:sldId id="347" r:id="rId30"/>
    <p:sldId id="358" r:id="rId31"/>
    <p:sldId id="349" r:id="rId32"/>
    <p:sldId id="360" r:id="rId33"/>
    <p:sldId id="361" r:id="rId34"/>
    <p:sldId id="362" r:id="rId35"/>
    <p:sldId id="363" r:id="rId36"/>
    <p:sldId id="364" r:id="rId37"/>
    <p:sldId id="365" r:id="rId38"/>
    <p:sldId id="366" r:id="rId39"/>
    <p:sldId id="371" r:id="rId40"/>
    <p:sldId id="372" r:id="rId41"/>
    <p:sldId id="373" r:id="rId42"/>
    <p:sldId id="374" r:id="rId43"/>
    <p:sldId id="375" r:id="rId44"/>
    <p:sldId id="390" r:id="rId45"/>
    <p:sldId id="386" r:id="rId46"/>
    <p:sldId id="387" r:id="rId47"/>
    <p:sldId id="388" r:id="rId48"/>
    <p:sldId id="389" r:id="rId49"/>
    <p:sldId id="391" r:id="rId50"/>
    <p:sldId id="376" r:id="rId51"/>
    <p:sldId id="377" r:id="rId52"/>
    <p:sldId id="378" r:id="rId53"/>
    <p:sldId id="379" r:id="rId54"/>
    <p:sldId id="380" r:id="rId55"/>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4623" autoAdjust="0"/>
  </p:normalViewPr>
  <p:slideViewPr>
    <p:cSldViewPr>
      <p:cViewPr varScale="1">
        <p:scale>
          <a:sx n="55" d="100"/>
          <a:sy n="55" d="100"/>
        </p:scale>
        <p:origin x="1632" y="3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linux.about.com/library/cmd/blcmdl.htm" TargetMode="External"/><Relationship Id="rId2" Type="http://schemas.openxmlformats.org/officeDocument/2006/relationships/slide" Target="../slides/slide46.xml"/><Relationship Id="rId1" Type="http://schemas.openxmlformats.org/officeDocument/2006/relationships/notesMaster" Target="../notesMasters/notesMaster1.xml"/><Relationship Id="rId5" Type="http://schemas.openxmlformats.org/officeDocument/2006/relationships/hyperlink" Target="http://linux.about.com/library/cmd/blcmdl2_execve.htm" TargetMode="External"/><Relationship Id="rId4" Type="http://schemas.openxmlformats.org/officeDocument/2006/relationships/hyperlink" Target="file:///\\usr\include\unistd.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to not take this analogy too far in assuming complete parallel between a computer system and a shop </a:t>
            </a:r>
            <a:r>
              <a:rPr lang="en-US" dirty="0" smtClean="0">
                <a:sym typeface="Wingdings" panose="05000000000000000000" pitchFamily="2" charset="2"/>
              </a:rPr>
              <a:t> These analogies are simply given so we can better relate</a:t>
            </a:r>
            <a:r>
              <a:rPr lang="en-US" baseline="0" dirty="0" smtClean="0">
                <a:sym typeface="Wingdings" panose="05000000000000000000" pitchFamily="2" charset="2"/>
              </a:rPr>
              <a:t> to some high level concepts.</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951790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full details about </a:t>
            </a:r>
            <a:r>
              <a:rPr lang="en-US" baseline="0" dirty="0" err="1" smtClean="0"/>
              <a:t>ps</a:t>
            </a:r>
            <a:r>
              <a:rPr lang="en-US" baseline="0" dirty="0" smtClean="0"/>
              <a:t> output fields, do “man </a:t>
            </a:r>
            <a:r>
              <a:rPr lang="en-US" baseline="0" dirty="0" err="1" smtClean="0"/>
              <a:t>ps</a:t>
            </a:r>
            <a:r>
              <a:rPr lang="en-US" baseline="0" dirty="0" smtClean="0"/>
              <a:t>” in </a:t>
            </a:r>
            <a:r>
              <a:rPr lang="en-US" baseline="0" dirty="0" err="1" smtClean="0"/>
              <a:t>linux</a:t>
            </a:r>
            <a:r>
              <a:rPr lang="en-US" baseline="0" dirty="0" smtClean="0"/>
              <a:t> shell</a:t>
            </a:r>
          </a:p>
          <a:p>
            <a:endParaRPr lang="en-US" dirty="0" smtClean="0"/>
          </a:p>
          <a:p>
            <a:r>
              <a:rPr lang="en-US" dirty="0" smtClean="0"/>
              <a:t>F</a:t>
            </a:r>
            <a:r>
              <a:rPr lang="en-US" dirty="0" smtClean="0"/>
              <a:t>: flags (4 is super-user)</a:t>
            </a:r>
          </a:p>
          <a:p>
            <a:r>
              <a:rPr lang="en-US" dirty="0" smtClean="0"/>
              <a:t>S: Process State (R is Running or </a:t>
            </a:r>
            <a:r>
              <a:rPr lang="en-US" dirty="0" smtClean="0"/>
              <a:t>Runnable (on run queue), </a:t>
            </a:r>
            <a:r>
              <a:rPr lang="en-US" dirty="0" smtClean="0"/>
              <a:t>S</a:t>
            </a:r>
            <a:r>
              <a:rPr lang="en-US" baseline="0" dirty="0" smtClean="0"/>
              <a:t> is </a:t>
            </a:r>
            <a:r>
              <a:rPr lang="en-US" baseline="0" dirty="0" smtClean="0"/>
              <a:t>waiting for an event to complete, </a:t>
            </a:r>
            <a:r>
              <a:rPr lang="en-US" baseline="0" dirty="0" smtClean="0"/>
              <a:t>T is stopped)</a:t>
            </a:r>
          </a:p>
          <a:p>
            <a:r>
              <a:rPr lang="en-US" dirty="0" smtClean="0"/>
              <a:t>C: % of CPU</a:t>
            </a:r>
          </a:p>
          <a:p>
            <a:r>
              <a:rPr lang="en-US" dirty="0" smtClean="0"/>
              <a:t>PRI: Priority</a:t>
            </a:r>
          </a:p>
          <a:p>
            <a:r>
              <a:rPr lang="en-US" dirty="0" smtClean="0"/>
              <a:t>NI: Nice Value</a:t>
            </a:r>
          </a:p>
          <a:p>
            <a:r>
              <a:rPr lang="en-US" dirty="0" smtClean="0"/>
              <a:t>ADDR: Memory address - not used</a:t>
            </a:r>
          </a:p>
          <a:p>
            <a:r>
              <a:rPr lang="en-US" dirty="0" smtClean="0"/>
              <a:t>SZ: Size virtual memory usage in </a:t>
            </a:r>
            <a:r>
              <a:rPr lang="en-US" dirty="0" smtClean="0"/>
              <a:t>pages (default page size is 4K)</a:t>
            </a:r>
            <a:endParaRPr lang="en-US" dirty="0" smtClean="0"/>
          </a:p>
          <a:p>
            <a:r>
              <a:rPr lang="en-US" dirty="0" err="1" smtClean="0"/>
              <a:t>Wchan</a:t>
            </a:r>
            <a:r>
              <a:rPr lang="en-US" dirty="0" smtClean="0"/>
              <a:t>:</a:t>
            </a:r>
            <a:r>
              <a:rPr lang="en-US" baseline="0" dirty="0" smtClean="0"/>
              <a:t> </a:t>
            </a:r>
            <a:r>
              <a:rPr lang="en-US" sz="1200" b="0" i="0" kern="1200" dirty="0" smtClean="0">
                <a:solidFill>
                  <a:schemeClr val="tx1"/>
                </a:solidFill>
                <a:effectLst/>
                <a:latin typeface="+mn-lt"/>
                <a:ea typeface="+mn-ea"/>
                <a:cs typeface="+mn-cs"/>
              </a:rPr>
              <a:t>Memory address of the event the process is waiting for</a:t>
            </a:r>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extLst>
      <p:ext uri="{BB962C8B-B14F-4D97-AF65-F5344CB8AC3E}">
        <p14:creationId xmlns:p14="http://schemas.microsoft.com/office/powerpoint/2010/main" val="230538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a:p>
        </p:txBody>
      </p:sp>
    </p:spTree>
    <p:extLst>
      <p:ext uri="{BB962C8B-B14F-4D97-AF65-F5344CB8AC3E}">
        <p14:creationId xmlns:p14="http://schemas.microsoft.com/office/powerpoint/2010/main" val="194963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smtClean="0">
                <a:solidFill>
                  <a:schemeClr val="tx1"/>
                </a:solidFill>
                <a:effectLst/>
                <a:latin typeface="+mn-lt"/>
                <a:ea typeface="+mn-ea"/>
                <a:cs typeface="+mn-cs"/>
              </a:rPr>
              <a:t>Reference: http://linux.about.com/library/cmd/blcmdl3_execvp.htm</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Linux / Unix Command: </a:t>
            </a:r>
            <a:r>
              <a:rPr lang="en-US" sz="1200" b="1" i="1" kern="1200" dirty="0" err="1" smtClean="0">
                <a:solidFill>
                  <a:schemeClr val="tx1"/>
                </a:solidFill>
                <a:effectLst/>
                <a:latin typeface="+mn-lt"/>
                <a:ea typeface="+mn-ea"/>
                <a:cs typeface="+mn-cs"/>
              </a:rPr>
              <a:t>execvp</a:t>
            </a:r>
            <a:r>
              <a:rPr lang="en-US" dirty="0" smtClean="0">
                <a:effectLst/>
              </a:rPr>
              <a:t> </a:t>
            </a:r>
            <a:r>
              <a:rPr lang="en-US" sz="1200" u="sng" kern="1200" dirty="0" smtClean="0">
                <a:solidFill>
                  <a:schemeClr val="tx1"/>
                </a:solidFill>
                <a:effectLst/>
                <a:latin typeface="+mn-lt"/>
                <a:ea typeface="+mn-ea"/>
                <a:cs typeface="+mn-cs"/>
                <a:hlinkClick r:id="rId3"/>
              </a:rPr>
              <a:t>Command </a:t>
            </a:r>
            <a:r>
              <a:rPr lang="en-US" sz="1200" u="sng" kern="1200" dirty="0" err="1" smtClean="0">
                <a:solidFill>
                  <a:schemeClr val="tx1"/>
                </a:solidFill>
                <a:effectLst/>
                <a:latin typeface="+mn-lt"/>
                <a:ea typeface="+mn-ea"/>
                <a:cs typeface="+mn-cs"/>
                <a:hlinkClick r:id="rId3"/>
              </a:rPr>
              <a:t>Library</a:t>
            </a:r>
            <a:r>
              <a:rPr lang="en-US" sz="1200" b="1" i="0" kern="1200" dirty="0" err="1" smtClean="0">
                <a:solidFill>
                  <a:schemeClr val="tx1"/>
                </a:solidFill>
                <a:effectLst/>
                <a:latin typeface="+mn-lt"/>
                <a:ea typeface="+mn-ea"/>
                <a:cs typeface="+mn-cs"/>
              </a:rPr>
              <a:t>NAME</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execl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execlp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execle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execv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execvp</a:t>
            </a:r>
            <a:r>
              <a:rPr lang="en-US" sz="1200" b="0" i="0" kern="1200" dirty="0" smtClean="0">
                <a:solidFill>
                  <a:schemeClr val="tx1"/>
                </a:solidFill>
                <a:effectLst/>
                <a:latin typeface="+mn-lt"/>
                <a:ea typeface="+mn-ea"/>
                <a:cs typeface="+mn-cs"/>
              </a:rPr>
              <a:t> - execute a file  </a:t>
            </a:r>
            <a:r>
              <a:rPr lang="en-US" sz="1200" b="1" i="0" kern="1200" dirty="0" smtClean="0">
                <a:solidFill>
                  <a:schemeClr val="tx1"/>
                </a:solidFill>
                <a:effectLst/>
                <a:latin typeface="+mn-lt"/>
                <a:ea typeface="+mn-ea"/>
                <a:cs typeface="+mn-cs"/>
              </a:rPr>
              <a:t>SYNOPSIS</a:t>
            </a:r>
          </a:p>
          <a:p>
            <a:r>
              <a:rPr lang="en-US" sz="1200" b="1" i="0" kern="1200" dirty="0" smtClean="0">
                <a:solidFill>
                  <a:schemeClr val="tx1"/>
                </a:solidFill>
                <a:effectLst/>
                <a:latin typeface="+mn-lt"/>
                <a:ea typeface="+mn-ea"/>
                <a:cs typeface="+mn-cs"/>
              </a:rPr>
              <a:t>#include &lt;</a:t>
            </a:r>
            <a:r>
              <a:rPr lang="en-US" sz="1200" b="1" i="0" u="sng" kern="1200" dirty="0" err="1" smtClean="0">
                <a:solidFill>
                  <a:schemeClr val="tx1"/>
                </a:solidFill>
                <a:effectLst/>
                <a:latin typeface="+mn-lt"/>
                <a:ea typeface="+mn-ea"/>
                <a:cs typeface="+mn-cs"/>
                <a:hlinkClick r:id="rId4"/>
              </a:rPr>
              <a:t>unistd.h</a:t>
            </a:r>
            <a:r>
              <a:rPr lang="en-US" sz="1200" b="1" i="0" kern="1200" dirty="0" smtClean="0">
                <a:solidFill>
                  <a:schemeClr val="tx1"/>
                </a:solidFill>
                <a:effectLst/>
                <a:latin typeface="+mn-lt"/>
                <a:ea typeface="+mn-ea"/>
                <a:cs typeface="+mn-cs"/>
              </a:rPr>
              <a:t>&gt;extern char **environ;</a:t>
            </a:r>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execl</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path</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err="1" smtClean="0">
                <a:solidFill>
                  <a:schemeClr val="tx1"/>
                </a:solidFill>
                <a:effectLst/>
                <a:latin typeface="+mn-lt"/>
                <a:ea typeface="+mn-ea"/>
                <a:cs typeface="+mn-cs"/>
              </a:rPr>
              <a:t>arg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execlp</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file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err="1" smtClean="0">
                <a:solidFill>
                  <a:schemeClr val="tx1"/>
                </a:solidFill>
                <a:effectLst/>
                <a:latin typeface="+mn-lt"/>
                <a:ea typeface="+mn-ea"/>
                <a:cs typeface="+mn-cs"/>
              </a:rPr>
              <a:t>arg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execle</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path</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err="1" smtClean="0">
                <a:solidFill>
                  <a:schemeClr val="tx1"/>
                </a:solidFill>
                <a:effectLst/>
                <a:latin typeface="+mn-lt"/>
                <a:ea typeface="+mn-ea"/>
                <a:cs typeface="+mn-cs"/>
              </a:rPr>
              <a:t>arg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 char *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envp</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execv</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path</a:t>
            </a:r>
            <a:r>
              <a:rPr lang="en-US" sz="1200" b="1" i="0" kern="1200" dirty="0" smtClean="0">
                <a:solidFill>
                  <a:schemeClr val="tx1"/>
                </a:solidFill>
                <a:effectLst/>
                <a:latin typeface="+mn-lt"/>
                <a:ea typeface="+mn-ea"/>
                <a:cs typeface="+mn-cs"/>
              </a:rPr>
              <a:t>, char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argv</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execvp</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file</a:t>
            </a:r>
            <a:r>
              <a:rPr lang="en-US" sz="1200" b="1" i="0" kern="1200" dirty="0" smtClean="0">
                <a:solidFill>
                  <a:schemeClr val="tx1"/>
                </a:solidFill>
                <a:effectLst/>
                <a:latin typeface="+mn-lt"/>
                <a:ea typeface="+mn-ea"/>
                <a:cs typeface="+mn-cs"/>
              </a:rPr>
              <a:t>, char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argv</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DESCRIPTION</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exec</a:t>
            </a:r>
            <a:r>
              <a:rPr lang="en-US" sz="1200" b="0" i="0" kern="1200" dirty="0" smtClean="0">
                <a:solidFill>
                  <a:schemeClr val="tx1"/>
                </a:solidFill>
                <a:effectLst/>
                <a:latin typeface="+mn-lt"/>
                <a:ea typeface="+mn-ea"/>
                <a:cs typeface="+mn-cs"/>
              </a:rPr>
              <a:t> family of functions replaces the current process image with a new process image. The functions described in this manual page are front-ends for the function </a:t>
            </a:r>
            <a:r>
              <a:rPr lang="en-US" sz="1200" b="1" i="0" u="sng" kern="1200" dirty="0" err="1" smtClean="0">
                <a:solidFill>
                  <a:schemeClr val="tx1"/>
                </a:solidFill>
                <a:effectLst/>
                <a:latin typeface="+mn-lt"/>
                <a:ea typeface="+mn-ea"/>
                <a:cs typeface="+mn-cs"/>
                <a:hlinkClick r:id="rId5"/>
              </a:rPr>
              <a:t>execve</a:t>
            </a:r>
            <a:r>
              <a:rPr lang="en-US" sz="1200" b="0" i="0" kern="1200" dirty="0" smtClean="0">
                <a:solidFill>
                  <a:schemeClr val="tx1"/>
                </a:solidFill>
                <a:effectLst/>
                <a:latin typeface="+mn-lt"/>
                <a:ea typeface="+mn-ea"/>
                <a:cs typeface="+mn-cs"/>
              </a:rPr>
              <a:t>(2). (See the manual page for </a:t>
            </a:r>
            <a:r>
              <a:rPr lang="en-US" sz="1200" b="1" i="0" kern="1200" dirty="0" err="1" smtClean="0">
                <a:solidFill>
                  <a:schemeClr val="tx1"/>
                </a:solidFill>
                <a:effectLst/>
                <a:latin typeface="+mn-lt"/>
                <a:ea typeface="+mn-ea"/>
                <a:cs typeface="+mn-cs"/>
              </a:rPr>
              <a:t>execve</a:t>
            </a:r>
            <a:r>
              <a:rPr lang="en-US" sz="1200" b="0" i="0" kern="1200" dirty="0" smtClean="0">
                <a:solidFill>
                  <a:schemeClr val="tx1"/>
                </a:solidFill>
                <a:effectLst/>
                <a:latin typeface="+mn-lt"/>
                <a:ea typeface="+mn-ea"/>
                <a:cs typeface="+mn-cs"/>
              </a:rPr>
              <a:t> for detailed information about the replacement of the current process.)The initial argument for these functions is the pathname of a file which is to be executed.</a:t>
            </a:r>
          </a:p>
          <a:p>
            <a:r>
              <a:rPr lang="en-US" sz="1200" b="0" i="0" kern="1200" dirty="0" smtClean="0">
                <a:solidFill>
                  <a:schemeClr val="tx1"/>
                </a:solidFill>
                <a:effectLst/>
                <a:latin typeface="+mn-lt"/>
                <a:ea typeface="+mn-ea"/>
                <a:cs typeface="+mn-cs"/>
              </a:rPr>
              <a:t>The </a:t>
            </a:r>
            <a:r>
              <a:rPr lang="en-US" sz="1200" b="0" i="1" kern="1200" dirty="0" err="1" smtClean="0">
                <a:solidFill>
                  <a:schemeClr val="tx1"/>
                </a:solidFill>
                <a:effectLst/>
                <a:latin typeface="+mn-lt"/>
                <a:ea typeface="+mn-ea"/>
                <a:cs typeface="+mn-cs"/>
              </a:rPr>
              <a:t>const</a:t>
            </a:r>
            <a:r>
              <a:rPr lang="en-US" sz="1200" b="0" i="1" kern="1200" dirty="0" smtClean="0">
                <a:solidFill>
                  <a:schemeClr val="tx1"/>
                </a:solidFill>
                <a:effectLst/>
                <a:latin typeface="+mn-lt"/>
                <a:ea typeface="+mn-ea"/>
                <a:cs typeface="+mn-cs"/>
              </a:rPr>
              <a:t> char *</a:t>
            </a:r>
            <a:r>
              <a:rPr lang="en-US" sz="1200" b="0" i="1" kern="1200" dirty="0" err="1" smtClean="0">
                <a:solidFill>
                  <a:schemeClr val="tx1"/>
                </a:solidFill>
                <a:effectLst/>
                <a:latin typeface="+mn-lt"/>
                <a:ea typeface="+mn-ea"/>
                <a:cs typeface="+mn-cs"/>
              </a:rPr>
              <a:t>arg</a:t>
            </a:r>
            <a:r>
              <a:rPr lang="en-US" sz="1200" b="0" i="0" kern="1200" dirty="0" smtClean="0">
                <a:solidFill>
                  <a:schemeClr val="tx1"/>
                </a:solidFill>
                <a:effectLst/>
                <a:latin typeface="+mn-lt"/>
                <a:ea typeface="+mn-ea"/>
                <a:cs typeface="+mn-cs"/>
              </a:rPr>
              <a:t> and subsequent ellipses in the </a:t>
            </a:r>
            <a:r>
              <a:rPr lang="en-US" sz="1200" b="1" i="0" kern="1200" dirty="0" err="1" smtClean="0">
                <a:solidFill>
                  <a:schemeClr val="tx1"/>
                </a:solidFill>
                <a:effectLst/>
                <a:latin typeface="+mn-lt"/>
                <a:ea typeface="+mn-ea"/>
                <a:cs typeface="+mn-cs"/>
              </a:rPr>
              <a:t>execl</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execlp</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execle</a:t>
            </a:r>
            <a:r>
              <a:rPr lang="en-US" sz="1200" b="0" i="0" kern="1200" dirty="0" smtClean="0">
                <a:solidFill>
                  <a:schemeClr val="tx1"/>
                </a:solidFill>
                <a:effectLst/>
                <a:latin typeface="+mn-lt"/>
                <a:ea typeface="+mn-ea"/>
                <a:cs typeface="+mn-cs"/>
              </a:rPr>
              <a:t> functions can be thought of as </a:t>
            </a:r>
            <a:r>
              <a:rPr lang="en-US" sz="1200" b="0" i="1" kern="1200" dirty="0" smtClean="0">
                <a:solidFill>
                  <a:schemeClr val="tx1"/>
                </a:solidFill>
                <a:effectLst/>
                <a:latin typeface="+mn-lt"/>
                <a:ea typeface="+mn-ea"/>
                <a:cs typeface="+mn-cs"/>
              </a:rPr>
              <a:t>arg0</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arg1</a:t>
            </a:r>
            <a:r>
              <a:rPr lang="en-US" sz="1200" b="0" i="0" kern="1200" dirty="0" smtClean="0">
                <a:solidFill>
                  <a:schemeClr val="tx1"/>
                </a:solidFill>
                <a:effectLst/>
                <a:latin typeface="+mn-lt"/>
                <a:ea typeface="+mn-ea"/>
                <a:cs typeface="+mn-cs"/>
              </a:rPr>
              <a:t>, ..., </a:t>
            </a:r>
            <a:r>
              <a:rPr lang="en-US" sz="1200" b="0" i="1" kern="1200" dirty="0" err="1" smtClean="0">
                <a:solidFill>
                  <a:schemeClr val="tx1"/>
                </a:solidFill>
                <a:effectLst/>
                <a:latin typeface="+mn-lt"/>
                <a:ea typeface="+mn-ea"/>
                <a:cs typeface="+mn-cs"/>
              </a:rPr>
              <a:t>argn</a:t>
            </a:r>
            <a:r>
              <a:rPr lang="en-US" sz="1200" b="0" i="0" kern="1200" dirty="0" smtClean="0">
                <a:solidFill>
                  <a:schemeClr val="tx1"/>
                </a:solidFill>
                <a:effectLst/>
                <a:latin typeface="+mn-lt"/>
                <a:ea typeface="+mn-ea"/>
                <a:cs typeface="+mn-cs"/>
              </a:rPr>
              <a:t>. Together they describe a list of one or more pointers to null-terminated strings that represent the argument list available to the executed program. The first argument, by convention, should point to the file name associated with the file being executed. The list of arguments </a:t>
            </a:r>
            <a:r>
              <a:rPr lang="en-US" sz="1200" b="0" i="1" kern="1200" dirty="0" smtClean="0">
                <a:solidFill>
                  <a:schemeClr val="tx1"/>
                </a:solidFill>
                <a:effectLst/>
                <a:latin typeface="+mn-lt"/>
                <a:ea typeface="+mn-ea"/>
                <a:cs typeface="+mn-cs"/>
              </a:rPr>
              <a:t>must</a:t>
            </a:r>
            <a:r>
              <a:rPr lang="en-US" sz="1200" b="0" i="0" kern="1200" dirty="0" smtClean="0">
                <a:solidFill>
                  <a:schemeClr val="tx1"/>
                </a:solidFill>
                <a:effectLst/>
                <a:latin typeface="+mn-lt"/>
                <a:ea typeface="+mn-ea"/>
                <a:cs typeface="+mn-cs"/>
              </a:rPr>
              <a:t> be terminated by a </a:t>
            </a:r>
            <a:r>
              <a:rPr lang="en-US" sz="1200" b="1" i="0" kern="1200" dirty="0"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pointer.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execv</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execvp</a:t>
            </a:r>
            <a:r>
              <a:rPr lang="en-US" sz="1200" b="0" i="0" kern="1200" dirty="0" smtClean="0">
                <a:solidFill>
                  <a:schemeClr val="tx1"/>
                </a:solidFill>
                <a:effectLst/>
                <a:latin typeface="+mn-lt"/>
                <a:ea typeface="+mn-ea"/>
                <a:cs typeface="+mn-cs"/>
              </a:rPr>
              <a:t> functions provide an array of pointers to null-terminated strings that represent the argument list available to the new program. The first argument, by convention, should point to the file name associated with the file being executed. The array of pointers </a:t>
            </a:r>
            <a:r>
              <a:rPr lang="en-US" sz="1200" b="0" i="1" kern="1200" dirty="0" err="1" smtClean="0">
                <a:solidFill>
                  <a:schemeClr val="tx1"/>
                </a:solidFill>
                <a:effectLst/>
                <a:latin typeface="+mn-lt"/>
                <a:ea typeface="+mn-ea"/>
                <a:cs typeface="+mn-cs"/>
              </a:rPr>
              <a:t>must</a:t>
            </a:r>
            <a:r>
              <a:rPr lang="en-US" sz="1200" b="0" i="0" kern="1200" dirty="0" err="1" smtClean="0">
                <a:solidFill>
                  <a:schemeClr val="tx1"/>
                </a:solidFill>
                <a:effectLst/>
                <a:latin typeface="+mn-lt"/>
                <a:ea typeface="+mn-ea"/>
                <a:cs typeface="+mn-cs"/>
              </a:rPr>
              <a:t>be</a:t>
            </a:r>
            <a:r>
              <a:rPr lang="en-US" sz="1200" b="0" i="0" kern="1200" dirty="0" smtClean="0">
                <a:solidFill>
                  <a:schemeClr val="tx1"/>
                </a:solidFill>
                <a:effectLst/>
                <a:latin typeface="+mn-lt"/>
                <a:ea typeface="+mn-ea"/>
                <a:cs typeface="+mn-cs"/>
              </a:rPr>
              <a:t> terminated by a </a:t>
            </a:r>
            <a:r>
              <a:rPr lang="en-US" sz="1200" b="1" i="0" kern="1200" dirty="0"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pointer.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execle</a:t>
            </a:r>
            <a:r>
              <a:rPr lang="en-US" sz="1200" b="0" i="0" kern="1200" dirty="0" smtClean="0">
                <a:solidFill>
                  <a:schemeClr val="tx1"/>
                </a:solidFill>
                <a:effectLst/>
                <a:latin typeface="+mn-lt"/>
                <a:ea typeface="+mn-ea"/>
                <a:cs typeface="+mn-cs"/>
              </a:rPr>
              <a:t> function also specifies the environment of the executed process by following </a:t>
            </a:r>
            <a:r>
              <a:rPr lang="en-US" sz="1200" b="0" i="0" kern="1200" dirty="0" err="1" smtClean="0">
                <a:solidFill>
                  <a:schemeClr val="tx1"/>
                </a:solidFill>
                <a:effectLst/>
                <a:latin typeface="+mn-lt"/>
                <a:ea typeface="+mn-ea"/>
                <a:cs typeface="+mn-cs"/>
              </a:rPr>
              <a:t>the</a:t>
            </a:r>
            <a:r>
              <a:rPr lang="en-US" sz="1200" b="1" i="0" kern="1200" dirty="0" err="1"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pointer that terminates the list of arguments in the parameter list or the pointer to the </a:t>
            </a:r>
            <a:r>
              <a:rPr lang="en-US" sz="1200" b="0" i="0" kern="1200" dirty="0" err="1" smtClean="0">
                <a:solidFill>
                  <a:schemeClr val="tx1"/>
                </a:solidFill>
                <a:effectLst/>
                <a:latin typeface="+mn-lt"/>
                <a:ea typeface="+mn-ea"/>
                <a:cs typeface="+mn-cs"/>
              </a:rPr>
              <a:t>argv</a:t>
            </a:r>
            <a:r>
              <a:rPr lang="en-US" sz="1200" b="0" i="0" kern="1200" dirty="0" smtClean="0">
                <a:solidFill>
                  <a:schemeClr val="tx1"/>
                </a:solidFill>
                <a:effectLst/>
                <a:latin typeface="+mn-lt"/>
                <a:ea typeface="+mn-ea"/>
                <a:cs typeface="+mn-cs"/>
              </a:rPr>
              <a:t> array with an additional parameter. This additional parameter is an array of pointers to null-terminated strings and </a:t>
            </a:r>
            <a:r>
              <a:rPr lang="en-US" sz="1200" b="0" i="1" kern="1200" dirty="0" smtClean="0">
                <a:solidFill>
                  <a:schemeClr val="tx1"/>
                </a:solidFill>
                <a:effectLst/>
                <a:latin typeface="+mn-lt"/>
                <a:ea typeface="+mn-ea"/>
                <a:cs typeface="+mn-cs"/>
              </a:rPr>
              <a:t>must</a:t>
            </a:r>
            <a:r>
              <a:rPr lang="en-US" sz="1200" b="0" i="0" kern="1200" dirty="0" smtClean="0">
                <a:solidFill>
                  <a:schemeClr val="tx1"/>
                </a:solidFill>
                <a:effectLst/>
                <a:latin typeface="+mn-lt"/>
                <a:ea typeface="+mn-ea"/>
                <a:cs typeface="+mn-cs"/>
              </a:rPr>
              <a:t> be terminated by a </a:t>
            </a:r>
            <a:r>
              <a:rPr lang="en-US" sz="1200" b="1" i="0" kern="1200" dirty="0"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pointer. The other functions take the environment for the new process image from the external variable </a:t>
            </a:r>
            <a:r>
              <a:rPr lang="en-US" sz="1200" b="0" i="1" kern="1200" dirty="0" smtClean="0">
                <a:solidFill>
                  <a:schemeClr val="tx1"/>
                </a:solidFill>
                <a:effectLst/>
                <a:latin typeface="+mn-lt"/>
                <a:ea typeface="+mn-ea"/>
                <a:cs typeface="+mn-cs"/>
              </a:rPr>
              <a:t>environ</a:t>
            </a:r>
            <a:r>
              <a:rPr lang="en-US" sz="1200" b="0" i="0" kern="1200" dirty="0" smtClean="0">
                <a:solidFill>
                  <a:schemeClr val="tx1"/>
                </a:solidFill>
                <a:effectLst/>
                <a:latin typeface="+mn-lt"/>
                <a:ea typeface="+mn-ea"/>
                <a:cs typeface="+mn-cs"/>
              </a:rPr>
              <a:t> in the current process.</a:t>
            </a:r>
          </a:p>
          <a:p>
            <a:r>
              <a:rPr lang="en-US" sz="1200" b="0" i="0" kern="1200" dirty="0" smtClean="0">
                <a:solidFill>
                  <a:schemeClr val="tx1"/>
                </a:solidFill>
                <a:effectLst/>
                <a:latin typeface="+mn-lt"/>
                <a:ea typeface="+mn-ea"/>
                <a:cs typeface="+mn-cs"/>
              </a:rPr>
              <a:t>Some of these functions have special semantics.</a:t>
            </a:r>
          </a:p>
          <a:p>
            <a:r>
              <a:rPr lang="en-US" sz="1200" b="0" i="0" kern="1200" dirty="0" smtClean="0">
                <a:solidFill>
                  <a:schemeClr val="tx1"/>
                </a:solidFill>
                <a:effectLst/>
                <a:latin typeface="+mn-lt"/>
                <a:ea typeface="+mn-ea"/>
                <a:cs typeface="+mn-cs"/>
              </a:rPr>
              <a:t>The functions </a:t>
            </a:r>
            <a:r>
              <a:rPr lang="en-US" sz="1200" b="1" i="0" kern="1200" dirty="0" err="1" smtClean="0">
                <a:solidFill>
                  <a:schemeClr val="tx1"/>
                </a:solidFill>
                <a:effectLst/>
                <a:latin typeface="+mn-lt"/>
                <a:ea typeface="+mn-ea"/>
                <a:cs typeface="+mn-cs"/>
              </a:rPr>
              <a:t>execlp</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execvp</a:t>
            </a:r>
            <a:r>
              <a:rPr lang="en-US" sz="1200" b="0" i="0" kern="1200" dirty="0" smtClean="0">
                <a:solidFill>
                  <a:schemeClr val="tx1"/>
                </a:solidFill>
                <a:effectLst/>
                <a:latin typeface="+mn-lt"/>
                <a:ea typeface="+mn-ea"/>
                <a:cs typeface="+mn-cs"/>
              </a:rPr>
              <a:t> will duplicate the actions of the shell in searching for an executable file if the specified file name does not contain a slash (/) character. The search path is the path specified in the environment by the </a:t>
            </a:r>
            <a:r>
              <a:rPr lang="en-US" sz="1200" b="1" i="0" kern="1200" dirty="0" smtClean="0">
                <a:solidFill>
                  <a:schemeClr val="tx1"/>
                </a:solidFill>
                <a:effectLst/>
                <a:latin typeface="+mn-lt"/>
                <a:ea typeface="+mn-ea"/>
                <a:cs typeface="+mn-cs"/>
              </a:rPr>
              <a:t>PATH</a:t>
            </a:r>
            <a:r>
              <a:rPr lang="en-US" sz="1200" b="0" i="0" kern="1200" dirty="0" smtClean="0">
                <a:solidFill>
                  <a:schemeClr val="tx1"/>
                </a:solidFill>
                <a:effectLst/>
                <a:latin typeface="+mn-lt"/>
                <a:ea typeface="+mn-ea"/>
                <a:cs typeface="+mn-cs"/>
              </a:rPr>
              <a:t> variable. If this variable isn't specified, the default path ``:/bin:/</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/bin'' is used. In addition, certain errors are treated specially.</a:t>
            </a:r>
          </a:p>
          <a:p>
            <a:r>
              <a:rPr lang="en-US" sz="1200" b="0" i="0" kern="1200" dirty="0" smtClean="0">
                <a:solidFill>
                  <a:schemeClr val="tx1"/>
                </a:solidFill>
                <a:effectLst/>
                <a:latin typeface="+mn-lt"/>
                <a:ea typeface="+mn-ea"/>
                <a:cs typeface="+mn-cs"/>
              </a:rPr>
              <a:t>If permission is denied for a file (the attempted </a:t>
            </a:r>
            <a:r>
              <a:rPr lang="en-US" sz="1200" b="1" i="0" kern="1200" dirty="0" err="1" smtClean="0">
                <a:solidFill>
                  <a:schemeClr val="tx1"/>
                </a:solidFill>
                <a:effectLst/>
                <a:latin typeface="+mn-lt"/>
                <a:ea typeface="+mn-ea"/>
                <a:cs typeface="+mn-cs"/>
              </a:rPr>
              <a:t>execve</a:t>
            </a:r>
            <a:r>
              <a:rPr lang="en-US" sz="1200" b="0" i="0" kern="1200" dirty="0" smtClean="0">
                <a:solidFill>
                  <a:schemeClr val="tx1"/>
                </a:solidFill>
                <a:effectLst/>
                <a:latin typeface="+mn-lt"/>
                <a:ea typeface="+mn-ea"/>
                <a:cs typeface="+mn-cs"/>
              </a:rPr>
              <a:t> returned </a:t>
            </a:r>
            <a:r>
              <a:rPr lang="en-US" sz="1200" b="1" i="0" kern="1200" dirty="0" smtClean="0">
                <a:solidFill>
                  <a:schemeClr val="tx1"/>
                </a:solidFill>
                <a:effectLst/>
                <a:latin typeface="+mn-lt"/>
                <a:ea typeface="+mn-ea"/>
                <a:cs typeface="+mn-cs"/>
              </a:rPr>
              <a:t>EACCES</a:t>
            </a:r>
            <a:r>
              <a:rPr lang="en-US" sz="1200" b="0" i="0" kern="1200" dirty="0" smtClean="0">
                <a:solidFill>
                  <a:schemeClr val="tx1"/>
                </a:solidFill>
                <a:effectLst/>
                <a:latin typeface="+mn-lt"/>
                <a:ea typeface="+mn-ea"/>
                <a:cs typeface="+mn-cs"/>
              </a:rPr>
              <a:t>), these functions will continue searching the rest of the search path. If no other file is found, however, they will return with the global variable </a:t>
            </a:r>
            <a:r>
              <a:rPr lang="en-US" sz="1200" b="0" i="1" kern="1200" dirty="0" err="1" smtClean="0">
                <a:solidFill>
                  <a:schemeClr val="tx1"/>
                </a:solidFill>
                <a:effectLst/>
                <a:latin typeface="+mn-lt"/>
                <a:ea typeface="+mn-ea"/>
                <a:cs typeface="+mn-cs"/>
              </a:rPr>
              <a:t>errno</a:t>
            </a:r>
            <a:r>
              <a:rPr lang="en-US" sz="1200" b="0" i="0" kern="1200" dirty="0" smtClean="0">
                <a:solidFill>
                  <a:schemeClr val="tx1"/>
                </a:solidFill>
                <a:effectLst/>
                <a:latin typeface="+mn-lt"/>
                <a:ea typeface="+mn-ea"/>
                <a:cs typeface="+mn-cs"/>
              </a:rPr>
              <a:t> set to </a:t>
            </a:r>
            <a:r>
              <a:rPr lang="en-US" sz="1200" b="1" i="0" kern="1200" dirty="0" smtClean="0">
                <a:solidFill>
                  <a:schemeClr val="tx1"/>
                </a:solidFill>
                <a:effectLst/>
                <a:latin typeface="+mn-lt"/>
                <a:ea typeface="+mn-ea"/>
                <a:cs typeface="+mn-cs"/>
              </a:rPr>
              <a:t>EACCES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the header of a file isn't recognized (the attempted </a:t>
            </a:r>
            <a:r>
              <a:rPr lang="en-US" sz="1200" b="1" i="0" kern="1200" dirty="0" err="1" smtClean="0">
                <a:solidFill>
                  <a:schemeClr val="tx1"/>
                </a:solidFill>
                <a:effectLst/>
                <a:latin typeface="+mn-lt"/>
                <a:ea typeface="+mn-ea"/>
                <a:cs typeface="+mn-cs"/>
              </a:rPr>
              <a:t>execve</a:t>
            </a:r>
            <a:r>
              <a:rPr lang="en-US" sz="1200" b="0" i="0" kern="1200" dirty="0" smtClean="0">
                <a:solidFill>
                  <a:schemeClr val="tx1"/>
                </a:solidFill>
                <a:effectLst/>
                <a:latin typeface="+mn-lt"/>
                <a:ea typeface="+mn-ea"/>
                <a:cs typeface="+mn-cs"/>
              </a:rPr>
              <a:t> returned </a:t>
            </a:r>
            <a:r>
              <a:rPr lang="en-US" sz="1200" b="1" i="0" kern="1200" dirty="0" smtClean="0">
                <a:solidFill>
                  <a:schemeClr val="tx1"/>
                </a:solidFill>
                <a:effectLst/>
                <a:latin typeface="+mn-lt"/>
                <a:ea typeface="+mn-ea"/>
                <a:cs typeface="+mn-cs"/>
              </a:rPr>
              <a:t>ENOEXEC</a:t>
            </a:r>
            <a:r>
              <a:rPr lang="en-US" sz="1200" b="0" i="0" kern="1200" dirty="0" smtClean="0">
                <a:solidFill>
                  <a:schemeClr val="tx1"/>
                </a:solidFill>
                <a:effectLst/>
                <a:latin typeface="+mn-lt"/>
                <a:ea typeface="+mn-ea"/>
                <a:cs typeface="+mn-cs"/>
              </a:rPr>
              <a:t>), these functions will execute the shell with the path of the file as its first argument. (If this attempt fails, no further searching is done.)  </a:t>
            </a:r>
          </a:p>
          <a:p>
            <a:r>
              <a:rPr lang="en-US" sz="1200" b="1" i="0" kern="1200" dirty="0" smtClean="0">
                <a:solidFill>
                  <a:schemeClr val="tx1"/>
                </a:solidFill>
                <a:effectLst/>
                <a:latin typeface="+mn-lt"/>
                <a:ea typeface="+mn-ea"/>
                <a:cs typeface="+mn-cs"/>
              </a:rPr>
              <a:t>RETURN VALUE</a:t>
            </a:r>
          </a:p>
          <a:p>
            <a:r>
              <a:rPr lang="en-US" sz="1200" b="0" i="0" kern="1200" dirty="0" smtClean="0">
                <a:solidFill>
                  <a:schemeClr val="tx1"/>
                </a:solidFill>
                <a:effectLst/>
                <a:latin typeface="+mn-lt"/>
                <a:ea typeface="+mn-ea"/>
                <a:cs typeface="+mn-cs"/>
              </a:rPr>
              <a:t>If any of the </a:t>
            </a:r>
            <a:r>
              <a:rPr lang="en-US" sz="1200" b="1" i="0" kern="1200" dirty="0" smtClean="0">
                <a:solidFill>
                  <a:schemeClr val="tx1"/>
                </a:solidFill>
                <a:effectLst/>
                <a:latin typeface="+mn-lt"/>
                <a:ea typeface="+mn-ea"/>
                <a:cs typeface="+mn-cs"/>
              </a:rPr>
              <a:t>exec</a:t>
            </a:r>
            <a:r>
              <a:rPr lang="en-US" sz="1200" b="0" i="0" kern="1200" dirty="0" smtClean="0">
                <a:solidFill>
                  <a:schemeClr val="tx1"/>
                </a:solidFill>
                <a:effectLst/>
                <a:latin typeface="+mn-lt"/>
                <a:ea typeface="+mn-ea"/>
                <a:cs typeface="+mn-cs"/>
              </a:rPr>
              <a:t> functions returns, an error will have occurred. The return value is -1, and the global variable </a:t>
            </a:r>
            <a:r>
              <a:rPr lang="en-US" sz="1200" b="0" i="1" kern="1200" dirty="0" err="1" smtClean="0">
                <a:solidFill>
                  <a:schemeClr val="tx1"/>
                </a:solidFill>
                <a:effectLst/>
                <a:latin typeface="+mn-lt"/>
                <a:ea typeface="+mn-ea"/>
                <a:cs typeface="+mn-cs"/>
              </a:rPr>
              <a:t>errno</a:t>
            </a:r>
            <a:r>
              <a:rPr lang="en-US" sz="1200" b="0" i="0" kern="1200" dirty="0" smtClean="0">
                <a:solidFill>
                  <a:schemeClr val="tx1"/>
                </a:solidFill>
                <a:effectLst/>
                <a:latin typeface="+mn-lt"/>
                <a:ea typeface="+mn-ea"/>
                <a:cs typeface="+mn-cs"/>
              </a:rPr>
              <a:t> will be set to indicate the error.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46</a:t>
            </a:fld>
            <a:endParaRPr lang="en-US"/>
          </a:p>
        </p:txBody>
      </p:sp>
    </p:spTree>
    <p:extLst>
      <p:ext uri="{BB962C8B-B14F-4D97-AF65-F5344CB8AC3E}">
        <p14:creationId xmlns:p14="http://schemas.microsoft.com/office/powerpoint/2010/main" val="371731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r>
              <a:rPr lang="en-US" smtClean="0"/>
              <a:t>Feb 4, 2016</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r>
              <a:rPr lang="en-US" smtClean="0"/>
              <a:t>CSCE-313 Spring 2017</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 4, 2016</a:t>
            </a: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r>
              <a:rPr lang="en-US" smtClean="0"/>
              <a:t>Feb 4, 2016</a:t>
            </a: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r>
              <a:rPr lang="en-US" smtClean="0"/>
              <a:t>CSCE-313 Spring 2017</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400800" y="6492875"/>
            <a:ext cx="2667000" cy="365125"/>
          </a:xfrm>
        </p:spPr>
        <p:txBody>
          <a:bodyPr/>
          <a:lstStyle>
            <a:lvl1pPr algn="r">
              <a:defRPr/>
            </a:lvl1pPr>
          </a:lstStyle>
          <a:p>
            <a:r>
              <a:rPr lang="en-US" smtClean="0"/>
              <a:t>Feb 4, 2016</a:t>
            </a:r>
            <a:endParaRPr lang="en-US" dirty="0"/>
          </a:p>
        </p:txBody>
      </p:sp>
      <p:sp>
        <p:nvSpPr>
          <p:cNvPr id="5" name="Footer Placeholder 4"/>
          <p:cNvSpPr>
            <a:spLocks noGrp="1"/>
          </p:cNvSpPr>
          <p:nvPr>
            <p:ph type="ftr" sz="quarter" idx="11"/>
          </p:nvPr>
        </p:nvSpPr>
        <p:spPr>
          <a:xfrm>
            <a:off x="609600" y="6492875"/>
            <a:ext cx="5421083" cy="365125"/>
          </a:xfrm>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r>
              <a:rPr lang="en-US" smtClean="0"/>
              <a:t>Feb 4, 2016</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CSCE-313 Spring 2017</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 4, 2016</a:t>
            </a: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2017</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 4, 2016</a:t>
            </a: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2017</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 4, 2016</a:t>
            </a: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 4, 2016</a:t>
            </a: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 4, 2016</a:t>
            </a: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r>
              <a:rPr lang="en-US" smtClean="0"/>
              <a:t>Feb 4, 2016</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r>
              <a:rPr lang="en-US" smtClean="0"/>
              <a:t>CSCE-313 Spring 2017</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r>
              <a:rPr lang="en-US" smtClean="0"/>
              <a:t>Feb 4, 2016</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r>
              <a:rPr lang="en-US" smtClean="0"/>
              <a:t>CSCE-313 Spring 2017</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dt="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Spring 2017</a:t>
            </a: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smtClean="0">
                <a:solidFill>
                  <a:schemeClr val="accent1">
                    <a:lumMod val="75000"/>
                  </a:schemeClr>
                </a:solidFill>
              </a:rPr>
              <a:t>Week 3 – Unix process</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a:bodyPr>
          <a:lstStyle/>
          <a:p>
            <a:r>
              <a:rPr lang="en-US" dirty="0" smtClean="0"/>
              <a:t>CSCE 313 Spring 2017</a:t>
            </a:r>
          </a:p>
        </p:txBody>
      </p:sp>
      <p:sp>
        <p:nvSpPr>
          <p:cNvPr id="5" name="TextBox 4"/>
          <p:cNvSpPr txBox="1"/>
          <p:nvPr/>
        </p:nvSpPr>
        <p:spPr>
          <a:xfrm>
            <a:off x="429908" y="381000"/>
            <a:ext cx="4710520" cy="1569660"/>
          </a:xfrm>
          <a:prstGeom prst="rect">
            <a:avLst/>
          </a:prstGeom>
          <a:noFill/>
        </p:spPr>
        <p:txBody>
          <a:bodyPr wrap="none" rtlCol="0">
            <a:spAutoFit/>
          </a:bodyPr>
          <a:lstStyle/>
          <a:p>
            <a:r>
              <a:rPr lang="en-US" sz="2400" dirty="0" smtClean="0"/>
              <a:t>Reading Reference</a:t>
            </a:r>
          </a:p>
          <a:p>
            <a:pPr marL="457200" indent="-457200">
              <a:buFont typeface="+mj-lt"/>
              <a:buAutoNum type="arabicPeriod"/>
            </a:pPr>
            <a:r>
              <a:rPr lang="en-US" sz="2400" dirty="0" smtClean="0"/>
              <a:t>Textbook Chapters 2 and 3</a:t>
            </a:r>
          </a:p>
          <a:p>
            <a:pPr marL="457200" indent="-457200">
              <a:buFont typeface="+mj-lt"/>
              <a:buAutoNum type="arabicPeriod"/>
            </a:pPr>
            <a:r>
              <a:rPr lang="en-US" sz="2400" dirty="0"/>
              <a:t>Molay Reference Text: Chapter 8</a:t>
            </a:r>
          </a:p>
          <a:p>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Aside2: Handling an Interrupt </a:t>
            </a:r>
            <a:r>
              <a:rPr lang="en-US" dirty="0" smtClean="0"/>
              <a:t>(After)</a:t>
            </a:r>
            <a:endParaRPr lang="en-US" dirty="0"/>
          </a:p>
        </p:txBody>
      </p:sp>
      <p:pic>
        <p:nvPicPr>
          <p:cNvPr id="4" name="Content Placeholder 3" descr="afterInterrupt.pdf"/>
          <p:cNvPicPr>
            <a:picLocks noGrp="1" noChangeAspect="1"/>
          </p:cNvPicPr>
          <p:nvPr>
            <p:ph idx="1"/>
          </p:nvPr>
        </p:nvPicPr>
        <p:blipFill rotWithShape="1">
          <a:blip r:embed="rId2"/>
          <a:srcRect l="-1695" r="-2298"/>
          <a:stretch/>
        </p:blipFill>
        <p:spPr>
          <a:xfrm>
            <a:off x="2133601" y="1584668"/>
            <a:ext cx="4419600" cy="4870090"/>
          </a:xfrm>
        </p:spPr>
      </p:pic>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extLst>
      <p:ext uri="{BB962C8B-B14F-4D97-AF65-F5344CB8AC3E}">
        <p14:creationId xmlns:p14="http://schemas.microsoft.com/office/powerpoint/2010/main" val="1439178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Aside2: At </a:t>
            </a:r>
            <a:r>
              <a:rPr lang="en-US" dirty="0" smtClean="0"/>
              <a:t>the end of handler</a:t>
            </a:r>
            <a:endParaRPr lang="en-US" dirty="0"/>
          </a:p>
        </p:txBody>
      </p:sp>
      <p:sp>
        <p:nvSpPr>
          <p:cNvPr id="3" name="Content Placeholder 2"/>
          <p:cNvSpPr>
            <a:spLocks noGrp="1"/>
          </p:cNvSpPr>
          <p:nvPr>
            <p:ph idx="1"/>
          </p:nvPr>
        </p:nvSpPr>
        <p:spPr/>
        <p:txBody>
          <a:bodyPr/>
          <a:lstStyle/>
          <a:p>
            <a:r>
              <a:rPr lang="en-US" dirty="0" smtClean="0"/>
              <a:t>Handler restores saved registers</a:t>
            </a:r>
          </a:p>
          <a:p>
            <a:r>
              <a:rPr lang="en-US" b="1" dirty="0" smtClean="0"/>
              <a:t>Atomically</a:t>
            </a:r>
            <a:r>
              <a:rPr lang="en-US" dirty="0" smtClean="0"/>
              <a:t> return to interrupted process/thread</a:t>
            </a:r>
          </a:p>
          <a:p>
            <a:pPr lvl="1"/>
            <a:r>
              <a:rPr lang="en-US" dirty="0" smtClean="0"/>
              <a:t>Restore program counter</a:t>
            </a:r>
          </a:p>
          <a:p>
            <a:pPr lvl="1"/>
            <a:r>
              <a:rPr lang="en-US" dirty="0" smtClean="0"/>
              <a:t>Restore program stack</a:t>
            </a:r>
          </a:p>
          <a:p>
            <a:pPr lvl="1"/>
            <a:r>
              <a:rPr lang="en-US" dirty="0" smtClean="0"/>
              <a:t>Restore processor status word/condition codes</a:t>
            </a:r>
          </a:p>
          <a:p>
            <a:pPr lvl="1"/>
            <a:r>
              <a:rPr lang="en-US" dirty="0" smtClean="0"/>
              <a:t>Switch to user mode</a:t>
            </a:r>
            <a:endParaRPr lang="en-US" dirty="0"/>
          </a:p>
        </p:txBody>
      </p:sp>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extLst>
      <p:ext uri="{BB962C8B-B14F-4D97-AF65-F5344CB8AC3E}">
        <p14:creationId xmlns:p14="http://schemas.microsoft.com/office/powerpoint/2010/main" val="1136144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dirty="0" smtClean="0"/>
              <a:t>Aside3: PC Booting</a:t>
            </a:r>
          </a:p>
        </p:txBody>
      </p:sp>
      <p:pic>
        <p:nvPicPr>
          <p:cNvPr id="117762" name="Content Placeholder 3" descr="bios.pdf"/>
          <p:cNvPicPr>
            <a:picLocks noGrp="1" noChangeAspect="1"/>
          </p:cNvPicPr>
          <p:nvPr>
            <p:ph idx="1"/>
          </p:nvPr>
        </p:nvPicPr>
        <p:blipFill>
          <a:blip r:embed="rId2">
            <a:extLst>
              <a:ext uri="{28A0092B-C50C-407E-A947-70E740481C1C}">
                <a14:useLocalDpi xmlns:a14="http://schemas.microsoft.com/office/drawing/2010/main" val="0"/>
              </a:ext>
            </a:extLst>
          </a:blip>
          <a:srcRect t="-1768" b="-1768"/>
          <a:stretch>
            <a:fillRect/>
          </a:stretch>
        </p:blipFill>
        <p:spPr/>
      </p:pic>
      <p:sp>
        <p:nvSpPr>
          <p:cNvPr id="6" name="Slide Number Placeholder 5"/>
          <p:cNvSpPr>
            <a:spLocks noGrp="1"/>
          </p:cNvSpPr>
          <p:nvPr>
            <p:ph type="sldNum" sz="quarter" idx="11"/>
          </p:nvPr>
        </p:nvSpPr>
        <p:spPr>
          <a:xfrm>
            <a:off x="26450" y="1235075"/>
            <a:ext cx="365433" cy="365125"/>
          </a:xfrm>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A815541A-3F21-4E9D-B3D3-ABC386DB6257}" type="slidenum">
              <a:rPr lang="en-US" sz="1200">
                <a:solidFill>
                  <a:schemeClr val="bg1"/>
                </a:solidFill>
              </a:rPr>
              <a:pPr/>
              <a:t>12</a:t>
            </a:fld>
            <a:endParaRPr lang="en-US" sz="1200" dirty="0">
              <a:solidFill>
                <a:schemeClr val="bg1"/>
              </a:solidFill>
            </a:endParaRPr>
          </a:p>
        </p:txBody>
      </p:sp>
      <p:sp>
        <p:nvSpPr>
          <p:cNvPr id="4" name="Footer Placeholder 3"/>
          <p:cNvSpPr>
            <a:spLocks noGrp="1"/>
          </p:cNvSpPr>
          <p:nvPr>
            <p:ph type="ftr" sz="quarter" idx="11"/>
          </p:nvPr>
        </p:nvSpPr>
        <p:spPr/>
        <p:txBody>
          <a:bodyPr/>
          <a:lstStyle/>
          <a:p>
            <a:r>
              <a:rPr lang="en-US" smtClean="0"/>
              <a:t>CSCE-313 Spring 2017</a:t>
            </a:r>
            <a:endParaRPr lang="en-US" dirty="0"/>
          </a:p>
        </p:txBody>
      </p:sp>
    </p:spTree>
    <p:extLst>
      <p:ext uri="{BB962C8B-B14F-4D97-AF65-F5344CB8AC3E}">
        <p14:creationId xmlns:p14="http://schemas.microsoft.com/office/powerpoint/2010/main" val="952314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Theme of the rest of Week 3</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
        <p:nvSpPr>
          <p:cNvPr id="5" name="Content Placeholder 4"/>
          <p:cNvSpPr>
            <a:spLocks noGrp="1"/>
          </p:cNvSpPr>
          <p:nvPr>
            <p:ph sz="quarter" idx="1"/>
          </p:nvPr>
        </p:nvSpPr>
        <p:spPr>
          <a:xfrm>
            <a:off x="612648" y="1600200"/>
            <a:ext cx="8153400" cy="685800"/>
          </a:xfrm>
        </p:spPr>
        <p:txBody>
          <a:bodyPr/>
          <a:lstStyle/>
          <a:p>
            <a:r>
              <a:rPr lang="en-US" b="1" dirty="0" smtClean="0"/>
              <a:t>Unix Process concept and definitions</a:t>
            </a:r>
            <a:endParaRPr lang="en-US" b="1" dirty="0"/>
          </a:p>
        </p:txBody>
      </p:sp>
      <p:sp>
        <p:nvSpPr>
          <p:cNvPr id="6" name="Footer Placeholder 5"/>
          <p:cNvSpPr>
            <a:spLocks noGrp="1"/>
          </p:cNvSpPr>
          <p:nvPr>
            <p:ph type="ftr" sz="quarter" idx="11"/>
          </p:nvPr>
        </p:nvSpPr>
        <p:spPr/>
        <p:txBody>
          <a:bodyPr/>
          <a:lstStyle/>
          <a:p>
            <a:r>
              <a:rPr lang="en-US" smtClean="0"/>
              <a:t>CSCE-313 Spring 2017</a:t>
            </a:r>
            <a:endParaRPr lang="en-US"/>
          </a:p>
        </p:txBody>
      </p:sp>
      <p:pic>
        <p:nvPicPr>
          <p:cNvPr id="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93962"/>
            <a:ext cx="58674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rved Left Arrow 7"/>
          <p:cNvSpPr>
            <a:spLocks noChangeArrowheads="1"/>
          </p:cNvSpPr>
          <p:nvPr/>
        </p:nvSpPr>
        <p:spPr bwMode="auto">
          <a:xfrm>
            <a:off x="7239000" y="3200400"/>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9" name="Curved Down Arrow 8"/>
          <p:cNvSpPr>
            <a:spLocks noChangeArrowheads="1"/>
          </p:cNvSpPr>
          <p:nvPr/>
        </p:nvSpPr>
        <p:spPr bwMode="auto">
          <a:xfrm rot="-5400000">
            <a:off x="6248400" y="3259137"/>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10" name="TextBox 9"/>
          <p:cNvSpPr txBox="1">
            <a:spLocks noChangeArrowheads="1"/>
          </p:cNvSpPr>
          <p:nvPr/>
        </p:nvSpPr>
        <p:spPr bwMode="auto">
          <a:xfrm>
            <a:off x="2692400" y="2611437"/>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Application Programs/Processes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3875" y="5651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an 11"/>
          <p:cNvSpPr>
            <a:spLocks noChangeArrowheads="1"/>
          </p:cNvSpPr>
          <p:nvPr/>
        </p:nvSpPr>
        <p:spPr bwMode="auto">
          <a:xfrm>
            <a:off x="1382713" y="6030912"/>
            <a:ext cx="979487" cy="598488"/>
          </a:xfrm>
          <a:prstGeom prst="can">
            <a:avLst>
              <a:gd name="adj" fmla="val 25000"/>
            </a:avLst>
          </a:prstGeom>
          <a:solidFill>
            <a:schemeClr val="accent1"/>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000000"/>
                </a:solidFill>
                <a:latin typeface="Arial" panose="020B0604020202020204" pitchFamily="34" charset="0"/>
              </a:rPr>
              <a:t>storage</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8763" y="5762625"/>
            <a:ext cx="106045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0413" y="5943600"/>
            <a:ext cx="619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a:grpSpLocks/>
          </p:cNvGrpSpPr>
          <p:nvPr/>
        </p:nvGrpSpPr>
        <p:grpSpPr bwMode="auto">
          <a:xfrm>
            <a:off x="2100263" y="4800600"/>
            <a:ext cx="4532312" cy="654050"/>
            <a:chOff x="1697636" y="2967682"/>
            <a:chExt cx="5286946" cy="1099505"/>
          </a:xfrm>
        </p:grpSpPr>
        <p:cxnSp>
          <p:nvCxnSpPr>
            <p:cNvPr id="16" name="Straight Arrow Connector 14"/>
            <p:cNvCxnSpPr>
              <a:cxnSpLocks noChangeShapeType="1"/>
              <a:stCxn id="17" idx="3"/>
            </p:cNvCxnSpPr>
            <p:nvPr/>
          </p:nvCxnSpPr>
          <p:spPr bwMode="auto">
            <a:xfrm flipV="1">
              <a:off x="3297836" y="3405870"/>
              <a:ext cx="2004683" cy="17810"/>
            </a:xfrm>
            <a:prstGeom prst="straightConnector1">
              <a:avLst/>
            </a:prstGeom>
            <a:noFill/>
            <a:ln w="57150" cmpd="thinThick" algn="ctr">
              <a:solidFill>
                <a:schemeClr val="tx1"/>
              </a:solidFill>
              <a:round/>
              <a:headEnd type="triangle" w="med" len="med"/>
              <a:tailEnd type="triangle" w="med" len="med"/>
            </a:ln>
          </p:spPr>
        </p:cxnSp>
        <p:sp>
          <p:nvSpPr>
            <p:cNvPr id="17" name="Rounded Rectangle 16"/>
            <p:cNvSpPr/>
            <p:nvPr/>
          </p:nvSpPr>
          <p:spPr bwMode="auto">
            <a:xfrm>
              <a:off x="1697636" y="3005044"/>
              <a:ext cx="1599973" cy="837972"/>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a:lstStyle/>
            <a:p>
              <a:pPr algn="ctr">
                <a:defRPr/>
              </a:pPr>
              <a:r>
                <a:rPr lang="en-US" dirty="0">
                  <a:solidFill>
                    <a:srgbClr val="000000"/>
                  </a:solidFill>
                  <a:latin typeface="Arial" charset="0"/>
                  <a:ea typeface="ＭＳ Ｐゴシック" charset="0"/>
                  <a:cs typeface="ＭＳ Ｐゴシック" charset="0"/>
                </a:rPr>
                <a:t>Processor</a:t>
              </a:r>
            </a:p>
          </p:txBody>
        </p:sp>
        <p:sp>
          <p:nvSpPr>
            <p:cNvPr id="18" name="Rectangle 16"/>
            <p:cNvSpPr>
              <a:spLocks noChangeArrowheads="1"/>
            </p:cNvSpPr>
            <p:nvPr/>
          </p:nvSpPr>
          <p:spPr bwMode="auto">
            <a:xfrm>
              <a:off x="5292567" y="2967682"/>
              <a:ext cx="1692015" cy="1099505"/>
            </a:xfrm>
            <a:prstGeom prst="rect">
              <a:avLst/>
            </a:prstGeom>
            <a:solidFill>
              <a:srgbClr val="C0D2FE"/>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solidFill>
                    <a:srgbClr val="000000"/>
                  </a:solidFill>
                  <a:latin typeface="Arial" panose="020B0604020202020204" pitchFamily="34" charset="0"/>
                </a:rPr>
                <a:t>Memory</a:t>
              </a:r>
            </a:p>
          </p:txBody>
        </p:sp>
      </p:grpSp>
      <p:pic>
        <p:nvPicPr>
          <p:cNvPr id="19" name="Picture 1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05063" y="5832475"/>
            <a:ext cx="1890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Up-Down Arrow 19"/>
          <p:cNvSpPr>
            <a:spLocks noChangeArrowheads="1"/>
          </p:cNvSpPr>
          <p:nvPr/>
        </p:nvSpPr>
        <p:spPr bwMode="auto">
          <a:xfrm>
            <a:off x="1687513" y="5562600"/>
            <a:ext cx="304800" cy="460375"/>
          </a:xfrm>
          <a:prstGeom prst="upDownArrow">
            <a:avLst>
              <a:gd name="adj1" fmla="val 50000"/>
              <a:gd name="adj2" fmla="val 4997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1" name="Up Arrow 20"/>
          <p:cNvSpPr>
            <a:spLocks noChangeArrowheads="1"/>
          </p:cNvSpPr>
          <p:nvPr/>
        </p:nvSpPr>
        <p:spPr bwMode="auto">
          <a:xfrm>
            <a:off x="3124200" y="5562600"/>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2" name="TextBox 21"/>
          <p:cNvSpPr txBox="1">
            <a:spLocks noChangeArrowheads="1"/>
          </p:cNvSpPr>
          <p:nvPr/>
        </p:nvSpPr>
        <p:spPr bwMode="auto">
          <a:xfrm>
            <a:off x="2024063" y="223202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23" name="TextBox 22"/>
          <p:cNvSpPr txBox="1">
            <a:spLocks noChangeArrowheads="1"/>
          </p:cNvSpPr>
          <p:nvPr/>
        </p:nvSpPr>
        <p:spPr bwMode="auto">
          <a:xfrm>
            <a:off x="3189288" y="2208212"/>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24" name="TextBox 23"/>
          <p:cNvSpPr txBox="1">
            <a:spLocks noChangeArrowheads="1"/>
          </p:cNvSpPr>
          <p:nvPr/>
        </p:nvSpPr>
        <p:spPr bwMode="auto">
          <a:xfrm>
            <a:off x="4586288" y="2224087"/>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25" name="TextBox 24"/>
          <p:cNvSpPr txBox="1">
            <a:spLocks noChangeArrowheads="1"/>
          </p:cNvSpPr>
          <p:nvPr/>
        </p:nvSpPr>
        <p:spPr bwMode="auto">
          <a:xfrm>
            <a:off x="5943600" y="222567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26" name="TextBox 25"/>
          <p:cNvSpPr txBox="1">
            <a:spLocks noChangeArrowheads="1"/>
          </p:cNvSpPr>
          <p:nvPr/>
        </p:nvSpPr>
        <p:spPr bwMode="auto">
          <a:xfrm>
            <a:off x="5702300" y="3178175"/>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return</a:t>
            </a:r>
          </a:p>
        </p:txBody>
      </p:sp>
      <p:sp>
        <p:nvSpPr>
          <p:cNvPr id="27" name="TextBox 26"/>
          <p:cNvSpPr txBox="1">
            <a:spLocks noChangeArrowheads="1"/>
          </p:cNvSpPr>
          <p:nvPr/>
        </p:nvSpPr>
        <p:spPr bwMode="auto">
          <a:xfrm>
            <a:off x="7540625" y="3125787"/>
            <a:ext cx="154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System calls,</a:t>
            </a:r>
          </a:p>
          <a:p>
            <a:r>
              <a:rPr lang="en-US" dirty="0"/>
              <a:t>Exceptions</a:t>
            </a:r>
          </a:p>
        </p:txBody>
      </p:sp>
      <p:sp>
        <p:nvSpPr>
          <p:cNvPr id="28" name="Up Arrow 27"/>
          <p:cNvSpPr>
            <a:spLocks noChangeArrowheads="1"/>
          </p:cNvSpPr>
          <p:nvPr/>
        </p:nvSpPr>
        <p:spPr bwMode="auto">
          <a:xfrm>
            <a:off x="4721225" y="5635625"/>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9" name="Up-Down Arrow 28"/>
          <p:cNvSpPr>
            <a:spLocks noChangeArrowheads="1"/>
          </p:cNvSpPr>
          <p:nvPr/>
        </p:nvSpPr>
        <p:spPr bwMode="auto">
          <a:xfrm>
            <a:off x="5708650" y="5610225"/>
            <a:ext cx="258763" cy="460375"/>
          </a:xfrm>
          <a:prstGeom prst="upDownArrow">
            <a:avLst>
              <a:gd name="adj1" fmla="val 50000"/>
              <a:gd name="adj2" fmla="val 49972"/>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0" name="Down Arrow 29"/>
          <p:cNvSpPr>
            <a:spLocks noChangeArrowheads="1"/>
          </p:cNvSpPr>
          <p:nvPr/>
        </p:nvSpPr>
        <p:spPr bwMode="auto">
          <a:xfrm>
            <a:off x="6910388" y="5470525"/>
            <a:ext cx="228600" cy="363537"/>
          </a:xfrm>
          <a:prstGeom prst="downArrow">
            <a:avLst>
              <a:gd name="adj1" fmla="val 50000"/>
              <a:gd name="adj2" fmla="val 49961"/>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1" name="TextBox 30"/>
          <p:cNvSpPr txBox="1">
            <a:spLocks noChangeArrowheads="1"/>
          </p:cNvSpPr>
          <p:nvPr/>
        </p:nvSpPr>
        <p:spPr bwMode="auto">
          <a:xfrm>
            <a:off x="661988" y="5654675"/>
            <a:ext cx="106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Bock I/O</a:t>
            </a:r>
          </a:p>
        </p:txBody>
      </p:sp>
      <p:sp>
        <p:nvSpPr>
          <p:cNvPr id="32" name="TextBox 31"/>
          <p:cNvSpPr txBox="1">
            <a:spLocks noChangeArrowheads="1"/>
          </p:cNvSpPr>
          <p:nvPr/>
        </p:nvSpPr>
        <p:spPr bwMode="auto">
          <a:xfrm>
            <a:off x="3352800" y="5549900"/>
            <a:ext cx="557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INT</a:t>
            </a:r>
          </a:p>
        </p:txBody>
      </p:sp>
      <p:sp>
        <p:nvSpPr>
          <p:cNvPr id="33" name="TextBox 32"/>
          <p:cNvSpPr txBox="1">
            <a:spLocks noChangeArrowheads="1"/>
          </p:cNvSpPr>
          <p:nvPr/>
        </p:nvSpPr>
        <p:spPr bwMode="auto">
          <a:xfrm>
            <a:off x="7062788" y="5453062"/>
            <a:ext cx="166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Character O/P</a:t>
            </a:r>
          </a:p>
        </p:txBody>
      </p:sp>
      <p:sp>
        <p:nvSpPr>
          <p:cNvPr id="34" name="Curved Left Arrow 33"/>
          <p:cNvSpPr>
            <a:spLocks noChangeArrowheads="1"/>
          </p:cNvSpPr>
          <p:nvPr/>
        </p:nvSpPr>
        <p:spPr bwMode="auto">
          <a:xfrm>
            <a:off x="7202488" y="4202112"/>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5" name="TextBox 34"/>
          <p:cNvSpPr txBox="1">
            <a:spLocks noChangeArrowheads="1"/>
          </p:cNvSpPr>
          <p:nvPr/>
        </p:nvSpPr>
        <p:spPr bwMode="auto">
          <a:xfrm>
            <a:off x="7485063" y="4268787"/>
            <a:ext cx="13128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Privileged </a:t>
            </a:r>
          </a:p>
          <a:p>
            <a:r>
              <a:rPr lang="en-US"/>
              <a:t>Operations</a:t>
            </a:r>
          </a:p>
        </p:txBody>
      </p:sp>
      <p:sp>
        <p:nvSpPr>
          <p:cNvPr id="36" name="Curved Down Arrow 35"/>
          <p:cNvSpPr>
            <a:spLocks noChangeArrowheads="1"/>
          </p:cNvSpPr>
          <p:nvPr/>
        </p:nvSpPr>
        <p:spPr bwMode="auto">
          <a:xfrm rot="-5400000">
            <a:off x="6369050" y="4297362"/>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7" name="TextBox 36"/>
          <p:cNvSpPr txBox="1">
            <a:spLocks noChangeArrowheads="1"/>
          </p:cNvSpPr>
          <p:nvPr/>
        </p:nvSpPr>
        <p:spPr bwMode="auto">
          <a:xfrm>
            <a:off x="2024063" y="221535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38" name="TextBox 37"/>
          <p:cNvSpPr txBox="1">
            <a:spLocks noChangeArrowheads="1"/>
          </p:cNvSpPr>
          <p:nvPr/>
        </p:nvSpPr>
        <p:spPr bwMode="auto">
          <a:xfrm>
            <a:off x="3189288" y="2191544"/>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39" name="TextBox 38"/>
          <p:cNvSpPr txBox="1">
            <a:spLocks noChangeArrowheads="1"/>
          </p:cNvSpPr>
          <p:nvPr/>
        </p:nvSpPr>
        <p:spPr bwMode="auto">
          <a:xfrm>
            <a:off x="4586288" y="2207419"/>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40" name="TextBox 39"/>
          <p:cNvSpPr txBox="1">
            <a:spLocks noChangeArrowheads="1"/>
          </p:cNvSpPr>
          <p:nvPr/>
        </p:nvSpPr>
        <p:spPr bwMode="auto">
          <a:xfrm>
            <a:off x="5943600" y="220900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Tree>
    <p:extLst>
      <p:ext uri="{BB962C8B-B14F-4D97-AF65-F5344CB8AC3E}">
        <p14:creationId xmlns:p14="http://schemas.microsoft.com/office/powerpoint/2010/main" val="385200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1+ppt_h/2"/>
                                          </p:val>
                                        </p:tav>
                                      </p:tavLst>
                                    </p:anim>
                                    <p:set>
                                      <p:cBhvr>
                                        <p:cTn id="12" dur="1" fill="hold">
                                          <p:stCondLst>
                                            <p:cond delay="499"/>
                                          </p:stCondLst>
                                        </p:cTn>
                                        <p:tgtEl>
                                          <p:spTgt spid="12"/>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3"/>
                                        </p:tgtEl>
                                        <p:attrNameLst>
                                          <p:attrName>ppt_x</p:attrName>
                                        </p:attrNameLst>
                                      </p:cBhvr>
                                      <p:tavLst>
                                        <p:tav tm="0">
                                          <p:val>
                                            <p:strVal val="ppt_x"/>
                                          </p:val>
                                        </p:tav>
                                        <p:tav tm="100000">
                                          <p:val>
                                            <p:strVal val="ppt_x"/>
                                          </p:val>
                                        </p:tav>
                                      </p:tavLst>
                                    </p:anim>
                                    <p:anim calcmode="lin" valueType="num">
                                      <p:cBhvr additive="base">
                                        <p:cTn id="15" dur="500"/>
                                        <p:tgtEl>
                                          <p:spTgt spid="13"/>
                                        </p:tgtEl>
                                        <p:attrNameLst>
                                          <p:attrName>ppt_y</p:attrName>
                                        </p:attrNameLst>
                                      </p:cBhvr>
                                      <p:tavLst>
                                        <p:tav tm="0">
                                          <p:val>
                                            <p:strVal val="ppt_y"/>
                                          </p:val>
                                        </p:tav>
                                        <p:tav tm="100000">
                                          <p:val>
                                            <p:strVal val="1+ppt_h/2"/>
                                          </p:val>
                                        </p:tav>
                                      </p:tavLst>
                                    </p:anim>
                                    <p:set>
                                      <p:cBhvr>
                                        <p:cTn id="16" dur="1" fill="hold">
                                          <p:stCondLst>
                                            <p:cond delay="499"/>
                                          </p:stCondLst>
                                        </p:cTn>
                                        <p:tgtEl>
                                          <p:spTgt spid="13"/>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14"/>
                                        </p:tgtEl>
                                        <p:attrNameLst>
                                          <p:attrName>ppt_x</p:attrName>
                                        </p:attrNameLst>
                                      </p:cBhvr>
                                      <p:tavLst>
                                        <p:tav tm="0">
                                          <p:val>
                                            <p:strVal val="ppt_x"/>
                                          </p:val>
                                        </p:tav>
                                        <p:tav tm="100000">
                                          <p:val>
                                            <p:strVal val="ppt_x"/>
                                          </p:val>
                                        </p:tav>
                                      </p:tavLst>
                                    </p:anim>
                                    <p:anim calcmode="lin" valueType="num">
                                      <p:cBhvr additive="base">
                                        <p:cTn id="19" dur="500"/>
                                        <p:tgtEl>
                                          <p:spTgt spid="14"/>
                                        </p:tgtEl>
                                        <p:attrNameLst>
                                          <p:attrName>ppt_y</p:attrName>
                                        </p:attrNameLst>
                                      </p:cBhvr>
                                      <p:tavLst>
                                        <p:tav tm="0">
                                          <p:val>
                                            <p:strVal val="ppt_y"/>
                                          </p:val>
                                        </p:tav>
                                        <p:tav tm="100000">
                                          <p:val>
                                            <p:strVal val="1+ppt_h/2"/>
                                          </p:val>
                                        </p:tav>
                                      </p:tavLst>
                                    </p:anim>
                                    <p:set>
                                      <p:cBhvr>
                                        <p:cTn id="20" dur="1" fill="hold">
                                          <p:stCondLst>
                                            <p:cond delay="499"/>
                                          </p:stCondLst>
                                        </p:cTn>
                                        <p:tgtEl>
                                          <p:spTgt spid="14"/>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19"/>
                                        </p:tgtEl>
                                        <p:attrNameLst>
                                          <p:attrName>ppt_x</p:attrName>
                                        </p:attrNameLst>
                                      </p:cBhvr>
                                      <p:tavLst>
                                        <p:tav tm="0">
                                          <p:val>
                                            <p:strVal val="ppt_x"/>
                                          </p:val>
                                        </p:tav>
                                        <p:tav tm="100000">
                                          <p:val>
                                            <p:strVal val="ppt_x"/>
                                          </p:val>
                                        </p:tav>
                                      </p:tavLst>
                                    </p:anim>
                                    <p:anim calcmode="lin" valueType="num">
                                      <p:cBhvr additive="base">
                                        <p:cTn id="23" dur="500"/>
                                        <p:tgtEl>
                                          <p:spTgt spid="19"/>
                                        </p:tgtEl>
                                        <p:attrNameLst>
                                          <p:attrName>ppt_y</p:attrName>
                                        </p:attrNameLst>
                                      </p:cBhvr>
                                      <p:tavLst>
                                        <p:tav tm="0">
                                          <p:val>
                                            <p:strVal val="ppt_y"/>
                                          </p:val>
                                        </p:tav>
                                        <p:tav tm="100000">
                                          <p:val>
                                            <p:strVal val="1+ppt_h/2"/>
                                          </p:val>
                                        </p:tav>
                                      </p:tavLst>
                                    </p:anim>
                                    <p:set>
                                      <p:cBhvr>
                                        <p:cTn id="24" dur="1" fill="hold">
                                          <p:stCondLst>
                                            <p:cond delay="499"/>
                                          </p:stCondLst>
                                        </p:cTn>
                                        <p:tgtEl>
                                          <p:spTgt spid="19"/>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20"/>
                                        </p:tgtEl>
                                        <p:attrNameLst>
                                          <p:attrName>ppt_x</p:attrName>
                                        </p:attrNameLst>
                                      </p:cBhvr>
                                      <p:tavLst>
                                        <p:tav tm="0">
                                          <p:val>
                                            <p:strVal val="ppt_x"/>
                                          </p:val>
                                        </p:tav>
                                        <p:tav tm="100000">
                                          <p:val>
                                            <p:strVal val="ppt_x"/>
                                          </p:val>
                                        </p:tav>
                                      </p:tavLst>
                                    </p:anim>
                                    <p:anim calcmode="lin" valueType="num">
                                      <p:cBhvr additive="base">
                                        <p:cTn id="27" dur="500"/>
                                        <p:tgtEl>
                                          <p:spTgt spid="20"/>
                                        </p:tgtEl>
                                        <p:attrNameLst>
                                          <p:attrName>ppt_y</p:attrName>
                                        </p:attrNameLst>
                                      </p:cBhvr>
                                      <p:tavLst>
                                        <p:tav tm="0">
                                          <p:val>
                                            <p:strVal val="ppt_y"/>
                                          </p:val>
                                        </p:tav>
                                        <p:tav tm="100000">
                                          <p:val>
                                            <p:strVal val="1+ppt_h/2"/>
                                          </p:val>
                                        </p:tav>
                                      </p:tavLst>
                                    </p:anim>
                                    <p:set>
                                      <p:cBhvr>
                                        <p:cTn id="28" dur="1" fill="hold">
                                          <p:stCondLst>
                                            <p:cond delay="499"/>
                                          </p:stCondLst>
                                        </p:cTn>
                                        <p:tgtEl>
                                          <p:spTgt spid="20"/>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21"/>
                                        </p:tgtEl>
                                        <p:attrNameLst>
                                          <p:attrName>ppt_x</p:attrName>
                                        </p:attrNameLst>
                                      </p:cBhvr>
                                      <p:tavLst>
                                        <p:tav tm="0">
                                          <p:val>
                                            <p:strVal val="ppt_x"/>
                                          </p:val>
                                        </p:tav>
                                        <p:tav tm="100000">
                                          <p:val>
                                            <p:strVal val="ppt_x"/>
                                          </p:val>
                                        </p:tav>
                                      </p:tavLst>
                                    </p:anim>
                                    <p:anim calcmode="lin" valueType="num">
                                      <p:cBhvr additive="base">
                                        <p:cTn id="31" dur="500"/>
                                        <p:tgtEl>
                                          <p:spTgt spid="21"/>
                                        </p:tgtEl>
                                        <p:attrNameLst>
                                          <p:attrName>ppt_y</p:attrName>
                                        </p:attrNameLst>
                                      </p:cBhvr>
                                      <p:tavLst>
                                        <p:tav tm="0">
                                          <p:val>
                                            <p:strVal val="ppt_y"/>
                                          </p:val>
                                        </p:tav>
                                        <p:tav tm="100000">
                                          <p:val>
                                            <p:strVal val="1+ppt_h/2"/>
                                          </p:val>
                                        </p:tav>
                                      </p:tavLst>
                                    </p:anim>
                                    <p:set>
                                      <p:cBhvr>
                                        <p:cTn id="32" dur="1" fill="hold">
                                          <p:stCondLst>
                                            <p:cond delay="499"/>
                                          </p:stCondLst>
                                        </p:cTn>
                                        <p:tgtEl>
                                          <p:spTgt spid="21"/>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28"/>
                                        </p:tgtEl>
                                        <p:attrNameLst>
                                          <p:attrName>ppt_x</p:attrName>
                                        </p:attrNameLst>
                                      </p:cBhvr>
                                      <p:tavLst>
                                        <p:tav tm="0">
                                          <p:val>
                                            <p:strVal val="ppt_x"/>
                                          </p:val>
                                        </p:tav>
                                        <p:tav tm="100000">
                                          <p:val>
                                            <p:strVal val="ppt_x"/>
                                          </p:val>
                                        </p:tav>
                                      </p:tavLst>
                                    </p:anim>
                                    <p:anim calcmode="lin" valueType="num">
                                      <p:cBhvr additive="base">
                                        <p:cTn id="35" dur="500"/>
                                        <p:tgtEl>
                                          <p:spTgt spid="28"/>
                                        </p:tgtEl>
                                        <p:attrNameLst>
                                          <p:attrName>ppt_y</p:attrName>
                                        </p:attrNameLst>
                                      </p:cBhvr>
                                      <p:tavLst>
                                        <p:tav tm="0">
                                          <p:val>
                                            <p:strVal val="ppt_y"/>
                                          </p:val>
                                        </p:tav>
                                        <p:tav tm="100000">
                                          <p:val>
                                            <p:strVal val="1+ppt_h/2"/>
                                          </p:val>
                                        </p:tav>
                                      </p:tavLst>
                                    </p:anim>
                                    <p:set>
                                      <p:cBhvr>
                                        <p:cTn id="36" dur="1" fill="hold">
                                          <p:stCondLst>
                                            <p:cond delay="499"/>
                                          </p:stCondLst>
                                        </p:cTn>
                                        <p:tgtEl>
                                          <p:spTgt spid="28"/>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29"/>
                                        </p:tgtEl>
                                        <p:attrNameLst>
                                          <p:attrName>ppt_x</p:attrName>
                                        </p:attrNameLst>
                                      </p:cBhvr>
                                      <p:tavLst>
                                        <p:tav tm="0">
                                          <p:val>
                                            <p:strVal val="ppt_x"/>
                                          </p:val>
                                        </p:tav>
                                        <p:tav tm="100000">
                                          <p:val>
                                            <p:strVal val="ppt_x"/>
                                          </p:val>
                                        </p:tav>
                                      </p:tavLst>
                                    </p:anim>
                                    <p:anim calcmode="lin" valueType="num">
                                      <p:cBhvr additive="base">
                                        <p:cTn id="39" dur="500"/>
                                        <p:tgtEl>
                                          <p:spTgt spid="29"/>
                                        </p:tgtEl>
                                        <p:attrNameLst>
                                          <p:attrName>ppt_y</p:attrName>
                                        </p:attrNameLst>
                                      </p:cBhvr>
                                      <p:tavLst>
                                        <p:tav tm="0">
                                          <p:val>
                                            <p:strVal val="ppt_y"/>
                                          </p:val>
                                        </p:tav>
                                        <p:tav tm="100000">
                                          <p:val>
                                            <p:strVal val="1+ppt_h/2"/>
                                          </p:val>
                                        </p:tav>
                                      </p:tavLst>
                                    </p:anim>
                                    <p:set>
                                      <p:cBhvr>
                                        <p:cTn id="40" dur="1" fill="hold">
                                          <p:stCondLst>
                                            <p:cond delay="499"/>
                                          </p:stCondLst>
                                        </p:cTn>
                                        <p:tgtEl>
                                          <p:spTgt spid="29"/>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30"/>
                                        </p:tgtEl>
                                        <p:attrNameLst>
                                          <p:attrName>ppt_x</p:attrName>
                                        </p:attrNameLst>
                                      </p:cBhvr>
                                      <p:tavLst>
                                        <p:tav tm="0">
                                          <p:val>
                                            <p:strVal val="ppt_x"/>
                                          </p:val>
                                        </p:tav>
                                        <p:tav tm="100000">
                                          <p:val>
                                            <p:strVal val="ppt_x"/>
                                          </p:val>
                                        </p:tav>
                                      </p:tavLst>
                                    </p:anim>
                                    <p:anim calcmode="lin" valueType="num">
                                      <p:cBhvr additive="base">
                                        <p:cTn id="43" dur="500"/>
                                        <p:tgtEl>
                                          <p:spTgt spid="30"/>
                                        </p:tgtEl>
                                        <p:attrNameLst>
                                          <p:attrName>ppt_y</p:attrName>
                                        </p:attrNameLst>
                                      </p:cBhvr>
                                      <p:tavLst>
                                        <p:tav tm="0">
                                          <p:val>
                                            <p:strVal val="ppt_y"/>
                                          </p:val>
                                        </p:tav>
                                        <p:tav tm="100000">
                                          <p:val>
                                            <p:strVal val="1+ppt_h/2"/>
                                          </p:val>
                                        </p:tav>
                                      </p:tavLst>
                                    </p:anim>
                                    <p:set>
                                      <p:cBhvr>
                                        <p:cTn id="44" dur="1" fill="hold">
                                          <p:stCondLst>
                                            <p:cond delay="499"/>
                                          </p:stCondLst>
                                        </p:cTn>
                                        <p:tgtEl>
                                          <p:spTgt spid="30"/>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31"/>
                                        </p:tgtEl>
                                        <p:attrNameLst>
                                          <p:attrName>ppt_x</p:attrName>
                                        </p:attrNameLst>
                                      </p:cBhvr>
                                      <p:tavLst>
                                        <p:tav tm="0">
                                          <p:val>
                                            <p:strVal val="ppt_x"/>
                                          </p:val>
                                        </p:tav>
                                        <p:tav tm="100000">
                                          <p:val>
                                            <p:strVal val="ppt_x"/>
                                          </p:val>
                                        </p:tav>
                                      </p:tavLst>
                                    </p:anim>
                                    <p:anim calcmode="lin" valueType="num">
                                      <p:cBhvr additive="base">
                                        <p:cTn id="47" dur="500"/>
                                        <p:tgtEl>
                                          <p:spTgt spid="31"/>
                                        </p:tgtEl>
                                        <p:attrNameLst>
                                          <p:attrName>ppt_y</p:attrName>
                                        </p:attrNameLst>
                                      </p:cBhvr>
                                      <p:tavLst>
                                        <p:tav tm="0">
                                          <p:val>
                                            <p:strVal val="ppt_y"/>
                                          </p:val>
                                        </p:tav>
                                        <p:tav tm="100000">
                                          <p:val>
                                            <p:strVal val="1+ppt_h/2"/>
                                          </p:val>
                                        </p:tav>
                                      </p:tavLst>
                                    </p:anim>
                                    <p:set>
                                      <p:cBhvr>
                                        <p:cTn id="48" dur="1" fill="hold">
                                          <p:stCondLst>
                                            <p:cond delay="499"/>
                                          </p:stCondLst>
                                        </p:cTn>
                                        <p:tgtEl>
                                          <p:spTgt spid="31"/>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32"/>
                                        </p:tgtEl>
                                        <p:attrNameLst>
                                          <p:attrName>ppt_x</p:attrName>
                                        </p:attrNameLst>
                                      </p:cBhvr>
                                      <p:tavLst>
                                        <p:tav tm="0">
                                          <p:val>
                                            <p:strVal val="ppt_x"/>
                                          </p:val>
                                        </p:tav>
                                        <p:tav tm="100000">
                                          <p:val>
                                            <p:strVal val="ppt_x"/>
                                          </p:val>
                                        </p:tav>
                                      </p:tavLst>
                                    </p:anim>
                                    <p:anim calcmode="lin" valueType="num">
                                      <p:cBhvr additive="base">
                                        <p:cTn id="51" dur="500"/>
                                        <p:tgtEl>
                                          <p:spTgt spid="32"/>
                                        </p:tgtEl>
                                        <p:attrNameLst>
                                          <p:attrName>ppt_y</p:attrName>
                                        </p:attrNameLst>
                                      </p:cBhvr>
                                      <p:tavLst>
                                        <p:tav tm="0">
                                          <p:val>
                                            <p:strVal val="ppt_y"/>
                                          </p:val>
                                        </p:tav>
                                        <p:tav tm="100000">
                                          <p:val>
                                            <p:strVal val="1+ppt_h/2"/>
                                          </p:val>
                                        </p:tav>
                                      </p:tavLst>
                                    </p:anim>
                                    <p:set>
                                      <p:cBhvr>
                                        <p:cTn id="52" dur="1" fill="hold">
                                          <p:stCondLst>
                                            <p:cond delay="499"/>
                                          </p:stCondLst>
                                        </p:cTn>
                                        <p:tgtEl>
                                          <p:spTgt spid="32"/>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33"/>
                                        </p:tgtEl>
                                        <p:attrNameLst>
                                          <p:attrName>ppt_x</p:attrName>
                                        </p:attrNameLst>
                                      </p:cBhvr>
                                      <p:tavLst>
                                        <p:tav tm="0">
                                          <p:val>
                                            <p:strVal val="ppt_x"/>
                                          </p:val>
                                        </p:tav>
                                        <p:tav tm="100000">
                                          <p:val>
                                            <p:strVal val="ppt_x"/>
                                          </p:val>
                                        </p:tav>
                                      </p:tavLst>
                                    </p:anim>
                                    <p:anim calcmode="lin" valueType="num">
                                      <p:cBhvr additive="base">
                                        <p:cTn id="55" dur="500"/>
                                        <p:tgtEl>
                                          <p:spTgt spid="33"/>
                                        </p:tgtEl>
                                        <p:attrNameLst>
                                          <p:attrName>ppt_y</p:attrName>
                                        </p:attrNameLst>
                                      </p:cBhvr>
                                      <p:tavLst>
                                        <p:tav tm="0">
                                          <p:val>
                                            <p:strVal val="ppt_y"/>
                                          </p:val>
                                        </p:tav>
                                        <p:tav tm="100000">
                                          <p:val>
                                            <p:strVal val="1+ppt_h/2"/>
                                          </p:val>
                                        </p:tav>
                                      </p:tavLst>
                                    </p:anim>
                                    <p:set>
                                      <p:cBhvr>
                                        <p:cTn id="56"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21" grpId="0" animBg="1"/>
      <p:bldP spid="28" grpId="0" animBg="1"/>
      <p:bldP spid="29" grpId="0" animBg="1"/>
      <p:bldP spid="30" grpId="0" animBg="1"/>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smtClean="0"/>
              <a:t>Process – Program in Action</a:t>
            </a:r>
          </a:p>
          <a:p>
            <a:r>
              <a:rPr lang="en-US" dirty="0" smtClean="0"/>
              <a:t>Address Spaces</a:t>
            </a:r>
          </a:p>
          <a:p>
            <a:r>
              <a:rPr lang="en-US" dirty="0" smtClean="0"/>
              <a:t>Learning about Process with ‘</a:t>
            </a:r>
            <a:r>
              <a:rPr lang="en-US" dirty="0" err="1" smtClean="0"/>
              <a:t>ps</a:t>
            </a:r>
            <a:r>
              <a:rPr lang="en-US" dirty="0" smtClean="0"/>
              <a:t>’</a:t>
            </a:r>
          </a:p>
          <a:p>
            <a:r>
              <a:rPr lang="en-US" dirty="0" smtClean="0"/>
              <a:t>Miscellaneous questions about Process</a:t>
            </a:r>
          </a:p>
          <a:p>
            <a:r>
              <a:rPr lang="en-US" dirty="0" smtClean="0"/>
              <a:t>Concurrent Processes</a:t>
            </a:r>
          </a:p>
          <a:p>
            <a:r>
              <a:rPr lang="en-US" dirty="0" smtClean="0"/>
              <a:t>Context Switching</a:t>
            </a:r>
          </a:p>
        </p:txBody>
      </p:sp>
    </p:spTree>
    <p:extLst>
      <p:ext uri="{BB962C8B-B14F-4D97-AF65-F5344CB8AC3E}">
        <p14:creationId xmlns:p14="http://schemas.microsoft.com/office/powerpoint/2010/main" val="956406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Prologue</a:t>
            </a:r>
            <a:r>
              <a:rPr lang="en-US" baseline="30000" dirty="0" smtClean="0"/>
              <a:t>*</a:t>
            </a:r>
            <a:r>
              <a:rPr lang="en-US" dirty="0" smtClean="0"/>
              <a:t> with Questions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
        <p:nvSpPr>
          <p:cNvPr id="6" name="Content Placeholder 5"/>
          <p:cNvSpPr>
            <a:spLocks noGrp="1"/>
          </p:cNvSpPr>
          <p:nvPr>
            <p:ph sz="quarter" idx="1"/>
          </p:nvPr>
        </p:nvSpPr>
        <p:spPr/>
        <p:txBody>
          <a:bodyPr/>
          <a:lstStyle/>
          <a:p>
            <a:r>
              <a:rPr lang="en-US" i="1" dirty="0" smtClean="0"/>
              <a:t>“How does Unix run programs? It looks easy enough: you log in, your shell prints a prompt, you type a command and press Enter. Soon a program runs. </a:t>
            </a:r>
          </a:p>
          <a:p>
            <a:pPr lvl="1"/>
            <a:r>
              <a:rPr lang="en-US" i="1" dirty="0" smtClean="0"/>
              <a:t>When the program finishes, your shell prints a new prompt. How does that work? </a:t>
            </a:r>
          </a:p>
          <a:p>
            <a:pPr lvl="1"/>
            <a:r>
              <a:rPr lang="en-US" i="1" dirty="0" smtClean="0"/>
              <a:t>What is the shell? What does a shell do? What does the kernel do? What is a program and what does it mean to run a program?”</a:t>
            </a:r>
          </a:p>
          <a:p>
            <a:pPr marL="0" indent="0">
              <a:buNone/>
            </a:pPr>
            <a:endParaRPr lang="en-US" dirty="0"/>
          </a:p>
        </p:txBody>
      </p:sp>
      <p:sp>
        <p:nvSpPr>
          <p:cNvPr id="7" name="TextBox 6"/>
          <p:cNvSpPr txBox="1"/>
          <p:nvPr/>
        </p:nvSpPr>
        <p:spPr>
          <a:xfrm>
            <a:off x="3250370" y="5859737"/>
            <a:ext cx="5560625" cy="369332"/>
          </a:xfrm>
          <a:prstGeom prst="rect">
            <a:avLst/>
          </a:prstGeom>
          <a:noFill/>
        </p:spPr>
        <p:txBody>
          <a:bodyPr wrap="none" rtlCol="0">
            <a:spAutoFit/>
          </a:bodyPr>
          <a:lstStyle/>
          <a:p>
            <a:r>
              <a:rPr lang="en-US" dirty="0" smtClean="0"/>
              <a:t>* Understanding Linux/Unix Programming, by Bruce Molay</a:t>
            </a:r>
            <a:endParaRPr lang="en-US" dirty="0"/>
          </a:p>
        </p:txBody>
      </p:sp>
    </p:spTree>
    <p:extLst>
      <p:ext uri="{BB962C8B-B14F-4D97-AF65-F5344CB8AC3E}">
        <p14:creationId xmlns:p14="http://schemas.microsoft.com/office/powerpoint/2010/main" val="41165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is Program in Action</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
        <p:nvSpPr>
          <p:cNvPr id="6" name="Content Placeholder 5"/>
          <p:cNvSpPr>
            <a:spLocks noGrp="1"/>
          </p:cNvSpPr>
          <p:nvPr>
            <p:ph sz="quarter" idx="1"/>
          </p:nvPr>
        </p:nvSpPr>
        <p:spPr>
          <a:xfrm>
            <a:off x="612648" y="4088139"/>
            <a:ext cx="8153400" cy="2465061"/>
          </a:xfrm>
        </p:spPr>
        <p:txBody>
          <a:bodyPr>
            <a:normAutofit fontScale="85000" lnSpcReduction="20000"/>
          </a:bodyPr>
          <a:lstStyle/>
          <a:p>
            <a:r>
              <a:rPr lang="en-US" dirty="0" smtClean="0"/>
              <a:t>In Unix terminology</a:t>
            </a:r>
          </a:p>
          <a:p>
            <a:pPr lvl="1"/>
            <a:r>
              <a:rPr lang="en-US" dirty="0" smtClean="0"/>
              <a:t>an executable program is a list of machine language instructions and data</a:t>
            </a:r>
          </a:p>
          <a:p>
            <a:pPr lvl="1"/>
            <a:r>
              <a:rPr lang="en-US" dirty="0" smtClean="0"/>
              <a:t>a process is the memory space and settings with which the program runs</a:t>
            </a:r>
          </a:p>
          <a:p>
            <a:r>
              <a:rPr lang="en-US" dirty="0" smtClean="0"/>
              <a:t>Data and programs are stored in files on the disk: programs run in processes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828800"/>
            <a:ext cx="2895600" cy="2171700"/>
          </a:xfrm>
          <a:prstGeom prst="rect">
            <a:avLst/>
          </a:prstGeom>
        </p:spPr>
      </p:pic>
      <p:sp>
        <p:nvSpPr>
          <p:cNvPr id="8" name="TextBox 7"/>
          <p:cNvSpPr txBox="1"/>
          <p:nvPr/>
        </p:nvSpPr>
        <p:spPr>
          <a:xfrm>
            <a:off x="586437" y="3263405"/>
            <a:ext cx="556563" cy="369332"/>
          </a:xfrm>
          <a:prstGeom prst="rect">
            <a:avLst/>
          </a:prstGeom>
          <a:noFill/>
        </p:spPr>
        <p:txBody>
          <a:bodyPr wrap="none" rtlCol="0">
            <a:spAutoFit/>
          </a:bodyPr>
          <a:lstStyle/>
          <a:p>
            <a:r>
              <a:rPr lang="en-US" dirty="0" smtClean="0"/>
              <a:t>files</a:t>
            </a:r>
            <a:endParaRPr lang="en-US" dirty="0"/>
          </a:p>
        </p:txBody>
      </p:sp>
      <p:sp>
        <p:nvSpPr>
          <p:cNvPr id="9" name="TextBox 8"/>
          <p:cNvSpPr txBox="1"/>
          <p:nvPr/>
        </p:nvSpPr>
        <p:spPr>
          <a:xfrm>
            <a:off x="94123" y="2103517"/>
            <a:ext cx="1048877" cy="369332"/>
          </a:xfrm>
          <a:prstGeom prst="rect">
            <a:avLst/>
          </a:prstGeom>
          <a:noFill/>
        </p:spPr>
        <p:txBody>
          <a:bodyPr wrap="none" rtlCol="0">
            <a:spAutoFit/>
          </a:bodyPr>
          <a:lstStyle/>
          <a:p>
            <a:r>
              <a:rPr lang="en-US" dirty="0" smtClean="0"/>
              <a:t>processes</a:t>
            </a:r>
            <a:endParaRPr lang="en-US" dirty="0"/>
          </a:p>
        </p:txBody>
      </p:sp>
      <p:cxnSp>
        <p:nvCxnSpPr>
          <p:cNvPr id="11" name="Straight Arrow Connector 10"/>
          <p:cNvCxnSpPr>
            <a:stCxn id="9" idx="3"/>
          </p:cNvCxnSpPr>
          <p:nvPr/>
        </p:nvCxnSpPr>
        <p:spPr>
          <a:xfrm flipV="1">
            <a:off x="1143000" y="2103517"/>
            <a:ext cx="121920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90600" y="23622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70268" y="3077170"/>
            <a:ext cx="619080" cy="923330"/>
          </a:xfrm>
          <a:prstGeom prst="rect">
            <a:avLst/>
          </a:prstGeom>
          <a:noFill/>
        </p:spPr>
        <p:txBody>
          <a:bodyPr wrap="none" rtlCol="0">
            <a:spAutoFit/>
          </a:bodyPr>
          <a:lstStyle/>
          <a:p>
            <a:r>
              <a:rPr lang="en-US" dirty="0" err="1"/>
              <a:t>l</a:t>
            </a:r>
            <a:r>
              <a:rPr lang="en-US" dirty="0" err="1" smtClean="0"/>
              <a:t>s</a:t>
            </a:r>
            <a:endParaRPr lang="en-US" dirty="0" smtClean="0"/>
          </a:p>
          <a:p>
            <a:r>
              <a:rPr lang="en-US" dirty="0" err="1"/>
              <a:t>l</a:t>
            </a:r>
            <a:r>
              <a:rPr lang="en-US" dirty="0" err="1" smtClean="0"/>
              <a:t>s</a:t>
            </a:r>
            <a:r>
              <a:rPr lang="en-US" dirty="0" smtClean="0"/>
              <a:t> –a</a:t>
            </a:r>
          </a:p>
          <a:p>
            <a:r>
              <a:rPr lang="en-US" dirty="0" err="1"/>
              <a:t>l</a:t>
            </a:r>
            <a:r>
              <a:rPr lang="en-US" dirty="0" err="1" smtClean="0"/>
              <a:t>s</a:t>
            </a:r>
            <a:r>
              <a:rPr lang="en-US" dirty="0" smtClean="0"/>
              <a:t> -l</a:t>
            </a:r>
            <a:endParaRPr lang="en-US" dirty="0"/>
          </a:p>
        </p:txBody>
      </p:sp>
      <p:sp>
        <p:nvSpPr>
          <p:cNvPr id="15" name="TextBox 14"/>
          <p:cNvSpPr txBox="1"/>
          <p:nvPr/>
        </p:nvSpPr>
        <p:spPr>
          <a:xfrm>
            <a:off x="4038600" y="2066201"/>
            <a:ext cx="694421" cy="923330"/>
          </a:xfrm>
          <a:prstGeom prst="rect">
            <a:avLst/>
          </a:prstGeom>
          <a:noFill/>
        </p:spPr>
        <p:txBody>
          <a:bodyPr wrap="none" rtlCol="0">
            <a:spAutoFit/>
          </a:bodyPr>
          <a:lstStyle/>
          <a:p>
            <a:r>
              <a:rPr lang="en-US" dirty="0" err="1" smtClean="0"/>
              <a:t>ps</a:t>
            </a:r>
            <a:endParaRPr lang="en-US" dirty="0" smtClean="0"/>
          </a:p>
          <a:p>
            <a:r>
              <a:rPr lang="en-US" dirty="0" err="1" smtClean="0"/>
              <a:t>ps</a:t>
            </a:r>
            <a:r>
              <a:rPr lang="en-US" dirty="0" smtClean="0"/>
              <a:t> –a</a:t>
            </a:r>
          </a:p>
          <a:p>
            <a:r>
              <a:rPr lang="en-US" dirty="0" err="1" smtClean="0"/>
              <a:t>ps</a:t>
            </a:r>
            <a:r>
              <a:rPr lang="en-US" dirty="0" smtClean="0"/>
              <a:t> -l</a:t>
            </a:r>
            <a:endParaRPr lang="en-US" dirty="0"/>
          </a:p>
        </p:txBody>
      </p:sp>
    </p:spTree>
    <p:extLst>
      <p:ext uri="{BB962C8B-B14F-4D97-AF65-F5344CB8AC3E}">
        <p14:creationId xmlns:p14="http://schemas.microsoft.com/office/powerpoint/2010/main" val="173683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about Processes with ‘</a:t>
            </a:r>
            <a:r>
              <a:rPr lang="en-US" dirty="0" err="1" smtClean="0"/>
              <a:t>ps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09" y="1891832"/>
            <a:ext cx="3409950" cy="8715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4911" y="1553853"/>
            <a:ext cx="3400425" cy="329565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763369"/>
            <a:ext cx="5700414" cy="3729505"/>
          </a:xfrm>
          <a:prstGeom prst="rect">
            <a:avLst/>
          </a:prstGeom>
        </p:spPr>
      </p:pic>
      <p:sp>
        <p:nvSpPr>
          <p:cNvPr id="11" name="TextBox 10"/>
          <p:cNvSpPr txBox="1"/>
          <p:nvPr/>
        </p:nvSpPr>
        <p:spPr>
          <a:xfrm>
            <a:off x="1447800" y="5029200"/>
            <a:ext cx="7681655" cy="369332"/>
          </a:xfrm>
          <a:prstGeom prst="rect">
            <a:avLst/>
          </a:prstGeom>
          <a:solidFill>
            <a:schemeClr val="accent2"/>
          </a:solidFill>
        </p:spPr>
        <p:txBody>
          <a:bodyPr wrap="none" rtlCol="0">
            <a:spAutoFit/>
          </a:bodyPr>
          <a:lstStyle/>
          <a:p>
            <a:r>
              <a:rPr lang="en-US" dirty="0" smtClean="0"/>
              <a:t>Run these commands in your </a:t>
            </a:r>
            <a:r>
              <a:rPr lang="en-US" dirty="0" err="1" smtClean="0"/>
              <a:t>linux</a:t>
            </a:r>
            <a:r>
              <a:rPr lang="en-US" dirty="0" smtClean="0"/>
              <a:t>/</a:t>
            </a:r>
            <a:r>
              <a:rPr lang="en-US" dirty="0" err="1" smtClean="0"/>
              <a:t>unix</a:t>
            </a:r>
            <a:r>
              <a:rPr lang="en-US" dirty="0" smtClean="0"/>
              <a:t> system and then also read the ‘man’ pages</a:t>
            </a:r>
            <a:endParaRPr lang="en-US" dirty="0"/>
          </a:p>
        </p:txBody>
      </p:sp>
    </p:spTree>
    <p:extLst>
      <p:ext uri="{BB962C8B-B14F-4D97-AF65-F5344CB8AC3E}">
        <p14:creationId xmlns:p14="http://schemas.microsoft.com/office/powerpoint/2010/main" val="108809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3400" y="228600"/>
            <a:ext cx="5245100" cy="573088"/>
          </a:xfrm>
        </p:spPr>
        <p:txBody>
          <a:bodyPr>
            <a:normAutofit fontScale="90000"/>
          </a:bodyPr>
          <a:lstStyle/>
          <a:p>
            <a:pPr eaLnBrk="1" hangingPunct="1"/>
            <a:r>
              <a:rPr lang="en-US" altLang="en-US" smtClean="0"/>
              <a:t>Processes</a:t>
            </a:r>
          </a:p>
        </p:txBody>
      </p:sp>
      <p:sp>
        <p:nvSpPr>
          <p:cNvPr id="483331" name="Rectangle 3"/>
          <p:cNvSpPr>
            <a:spLocks noGrp="1" noChangeArrowheads="1"/>
          </p:cNvSpPr>
          <p:nvPr>
            <p:ph type="body" idx="1"/>
          </p:nvPr>
        </p:nvSpPr>
        <p:spPr>
          <a:xfrm>
            <a:off x="290513" y="1676400"/>
            <a:ext cx="8777287" cy="4768850"/>
          </a:xfrm>
        </p:spPr>
        <p:txBody>
          <a:bodyPr>
            <a:noAutofit/>
          </a:bodyPr>
          <a:lstStyle/>
          <a:p>
            <a:pPr eaLnBrk="1" hangingPunct="1">
              <a:defRPr/>
            </a:pPr>
            <a:r>
              <a:rPr lang="en-US" altLang="en-US" sz="2800" dirty="0" smtClean="0"/>
              <a:t>Definition: A </a:t>
            </a:r>
            <a:r>
              <a:rPr lang="en-US" altLang="en-US" sz="2800" i="1" dirty="0" smtClean="0"/>
              <a:t>process</a:t>
            </a:r>
            <a:r>
              <a:rPr lang="en-US" altLang="en-US" sz="2800" dirty="0" smtClean="0"/>
              <a:t> is an instance of a ‘running’ program</a:t>
            </a:r>
          </a:p>
          <a:p>
            <a:pPr eaLnBrk="1" hangingPunct="1">
              <a:defRPr/>
            </a:pPr>
            <a:r>
              <a:rPr lang="en-US" altLang="en-US" sz="2800" dirty="0" smtClean="0"/>
              <a:t>Process provides each program with two key abstractions:</a:t>
            </a:r>
          </a:p>
          <a:p>
            <a:pPr lvl="1" eaLnBrk="1" hangingPunct="1">
              <a:defRPr/>
            </a:pPr>
            <a:r>
              <a:rPr lang="en-US" altLang="en-US" sz="2400" dirty="0" smtClean="0"/>
              <a:t>Logical control flow</a:t>
            </a:r>
          </a:p>
          <a:p>
            <a:pPr lvl="2" eaLnBrk="1" hangingPunct="1">
              <a:defRPr/>
            </a:pPr>
            <a:r>
              <a:rPr lang="en-US" altLang="en-US" sz="2000" dirty="0" smtClean="0"/>
              <a:t>Each program seems to have exclusive use of the CPU</a:t>
            </a:r>
          </a:p>
          <a:p>
            <a:pPr lvl="1" eaLnBrk="1" hangingPunct="1">
              <a:defRPr/>
            </a:pPr>
            <a:r>
              <a:rPr lang="en-US" altLang="en-US" sz="2400" dirty="0" smtClean="0"/>
              <a:t>Private address space</a:t>
            </a:r>
          </a:p>
          <a:p>
            <a:pPr lvl="2" eaLnBrk="1" hangingPunct="1">
              <a:defRPr/>
            </a:pPr>
            <a:r>
              <a:rPr lang="en-US" altLang="en-US" sz="2000" dirty="0" smtClean="0"/>
              <a:t>Each program seems to have exclusive use of main memory</a:t>
            </a:r>
          </a:p>
          <a:p>
            <a:pPr eaLnBrk="1" hangingPunct="1">
              <a:defRPr/>
            </a:pPr>
            <a:r>
              <a:rPr lang="en-US" altLang="en-US" sz="2800" dirty="0" smtClean="0"/>
              <a:t>How are these illusions maintained?</a:t>
            </a:r>
          </a:p>
          <a:p>
            <a:pPr lvl="1" eaLnBrk="1" hangingPunct="1">
              <a:defRPr/>
            </a:pPr>
            <a:r>
              <a:rPr lang="en-US" altLang="en-US" sz="2400" dirty="0" smtClean="0"/>
              <a:t>Process executions interleaved (multitasking)</a:t>
            </a:r>
          </a:p>
          <a:p>
            <a:pPr lvl="1" eaLnBrk="1" hangingPunct="1">
              <a:defRPr/>
            </a:pPr>
            <a:r>
              <a:rPr lang="en-US" altLang="en-US" sz="2400" dirty="0" smtClean="0"/>
              <a:t>Address spaces managed by virtual memory system</a:t>
            </a:r>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Tree>
    <p:extLst>
      <p:ext uri="{BB962C8B-B14F-4D97-AF65-F5344CB8AC3E}">
        <p14:creationId xmlns:p14="http://schemas.microsoft.com/office/powerpoint/2010/main" val="25624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33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33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333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333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3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569913"/>
            <a:ext cx="6019800" cy="573087"/>
          </a:xfrm>
        </p:spPr>
        <p:txBody>
          <a:bodyPr>
            <a:normAutofit fontScale="90000"/>
          </a:bodyPr>
          <a:lstStyle/>
          <a:p>
            <a:pPr eaLnBrk="1" hangingPunct="1"/>
            <a:r>
              <a:rPr lang="en-US" altLang="en-US" smtClean="0"/>
              <a:t>Logical Control Flows</a:t>
            </a:r>
          </a:p>
        </p:txBody>
      </p:sp>
      <p:sp>
        <p:nvSpPr>
          <p:cNvPr id="5123" name="Line 3"/>
          <p:cNvSpPr>
            <a:spLocks noChangeShapeType="1"/>
          </p:cNvSpPr>
          <p:nvPr/>
        </p:nvSpPr>
        <p:spPr bwMode="auto">
          <a:xfrm>
            <a:off x="2133600" y="2743200"/>
            <a:ext cx="0" cy="1828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Text Box 4"/>
          <p:cNvSpPr txBox="1">
            <a:spLocks noChangeArrowheads="1"/>
          </p:cNvSpPr>
          <p:nvPr/>
        </p:nvSpPr>
        <p:spPr bwMode="auto">
          <a:xfrm>
            <a:off x="1508125" y="3276600"/>
            <a:ext cx="6588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Time</a:t>
            </a:r>
          </a:p>
        </p:txBody>
      </p:sp>
      <p:sp>
        <p:nvSpPr>
          <p:cNvPr id="5125" name="Line 5"/>
          <p:cNvSpPr>
            <a:spLocks noChangeShapeType="1"/>
          </p:cNvSpPr>
          <p:nvPr/>
        </p:nvSpPr>
        <p:spPr bwMode="auto">
          <a:xfrm>
            <a:off x="3352800" y="29718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 name="Text Box 6"/>
          <p:cNvSpPr txBox="1">
            <a:spLocks noChangeArrowheads="1"/>
          </p:cNvSpPr>
          <p:nvPr/>
        </p:nvSpPr>
        <p:spPr bwMode="auto">
          <a:xfrm>
            <a:off x="2786063" y="2590800"/>
            <a:ext cx="11779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A</a:t>
            </a:r>
          </a:p>
        </p:txBody>
      </p:sp>
      <p:sp>
        <p:nvSpPr>
          <p:cNvPr id="5127" name="Text Box 7"/>
          <p:cNvSpPr txBox="1">
            <a:spLocks noChangeArrowheads="1"/>
          </p:cNvSpPr>
          <p:nvPr/>
        </p:nvSpPr>
        <p:spPr bwMode="auto">
          <a:xfrm>
            <a:off x="4310063" y="2590800"/>
            <a:ext cx="11779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B</a:t>
            </a:r>
          </a:p>
        </p:txBody>
      </p:sp>
      <p:sp>
        <p:nvSpPr>
          <p:cNvPr id="5128" name="Text Box 8"/>
          <p:cNvSpPr txBox="1">
            <a:spLocks noChangeArrowheads="1"/>
          </p:cNvSpPr>
          <p:nvPr/>
        </p:nvSpPr>
        <p:spPr bwMode="auto">
          <a:xfrm>
            <a:off x="5834063" y="2590800"/>
            <a:ext cx="11779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C</a:t>
            </a:r>
          </a:p>
        </p:txBody>
      </p:sp>
      <p:sp>
        <p:nvSpPr>
          <p:cNvPr id="5129" name="Line 9"/>
          <p:cNvSpPr>
            <a:spLocks noChangeShapeType="1"/>
          </p:cNvSpPr>
          <p:nvPr/>
        </p:nvSpPr>
        <p:spPr bwMode="auto">
          <a:xfrm>
            <a:off x="4876800" y="32766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Line 10"/>
          <p:cNvSpPr>
            <a:spLocks noChangeShapeType="1"/>
          </p:cNvSpPr>
          <p:nvPr/>
        </p:nvSpPr>
        <p:spPr bwMode="auto">
          <a:xfrm>
            <a:off x="6400800" y="35814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Line 11"/>
          <p:cNvSpPr>
            <a:spLocks noChangeShapeType="1"/>
          </p:cNvSpPr>
          <p:nvPr/>
        </p:nvSpPr>
        <p:spPr bwMode="auto">
          <a:xfrm>
            <a:off x="3352800" y="38862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Line 12"/>
          <p:cNvSpPr>
            <a:spLocks noChangeShapeType="1"/>
          </p:cNvSpPr>
          <p:nvPr/>
        </p:nvSpPr>
        <p:spPr bwMode="auto">
          <a:xfrm>
            <a:off x="6400800" y="41910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Line 13"/>
          <p:cNvSpPr>
            <a:spLocks noChangeShapeType="1"/>
          </p:cNvSpPr>
          <p:nvPr/>
        </p:nvSpPr>
        <p:spPr bwMode="auto">
          <a:xfrm>
            <a:off x="2895600" y="32766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Line 14"/>
          <p:cNvSpPr>
            <a:spLocks noChangeShapeType="1"/>
          </p:cNvSpPr>
          <p:nvPr/>
        </p:nvSpPr>
        <p:spPr bwMode="auto">
          <a:xfrm>
            <a:off x="2895600" y="35814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5" name="Line 15"/>
          <p:cNvSpPr>
            <a:spLocks noChangeShapeType="1"/>
          </p:cNvSpPr>
          <p:nvPr/>
        </p:nvSpPr>
        <p:spPr bwMode="auto">
          <a:xfrm>
            <a:off x="2895600" y="38862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Line 16"/>
          <p:cNvSpPr>
            <a:spLocks noChangeShapeType="1"/>
          </p:cNvSpPr>
          <p:nvPr/>
        </p:nvSpPr>
        <p:spPr bwMode="auto">
          <a:xfrm>
            <a:off x="2895600" y="41910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7" name="Line 17"/>
          <p:cNvSpPr>
            <a:spLocks noChangeShapeType="1"/>
          </p:cNvSpPr>
          <p:nvPr/>
        </p:nvSpPr>
        <p:spPr bwMode="auto">
          <a:xfrm>
            <a:off x="2895600" y="44958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Text Box 18"/>
          <p:cNvSpPr txBox="1">
            <a:spLocks noChangeArrowheads="1"/>
          </p:cNvSpPr>
          <p:nvPr/>
        </p:nvSpPr>
        <p:spPr bwMode="auto">
          <a:xfrm>
            <a:off x="838200" y="1524000"/>
            <a:ext cx="67722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2400"/>
              <a:t>Each process has its own logical control flow</a:t>
            </a:r>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Tree>
    <p:extLst>
      <p:ext uri="{BB962C8B-B14F-4D97-AF65-F5344CB8AC3E}">
        <p14:creationId xmlns:p14="http://schemas.microsoft.com/office/powerpoint/2010/main" val="1437783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t>
            </a:r>
            <a:r>
              <a:rPr lang="en-US" dirty="0" smtClean="0"/>
              <a:t>Learnings from Week 2</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5" name="Content Placeholder 4"/>
          <p:cNvSpPr>
            <a:spLocks noGrp="1"/>
          </p:cNvSpPr>
          <p:nvPr>
            <p:ph sz="quarter" idx="1"/>
          </p:nvPr>
        </p:nvSpPr>
        <p:spPr>
          <a:xfrm>
            <a:off x="612648" y="1600199"/>
            <a:ext cx="8378952" cy="4892675"/>
          </a:xfrm>
        </p:spPr>
        <p:txBody>
          <a:bodyPr>
            <a:normAutofit/>
          </a:bodyPr>
          <a:lstStyle/>
          <a:p>
            <a:r>
              <a:rPr lang="en-US" b="1" dirty="0" smtClean="0">
                <a:solidFill>
                  <a:srgbClr val="FF0000"/>
                </a:solidFill>
              </a:rPr>
              <a:t>DUAL MODE</a:t>
            </a:r>
          </a:p>
          <a:p>
            <a:pPr lvl="1"/>
            <a:r>
              <a:rPr lang="en-US" dirty="0" smtClean="0"/>
              <a:t>“Referee” Role of an OS comes with significant responsibilities and capabilities</a:t>
            </a:r>
          </a:p>
          <a:p>
            <a:pPr lvl="2"/>
            <a:r>
              <a:rPr lang="en-US" dirty="0" smtClean="0"/>
              <a:t>Enforcing Fairness, Efficiency, and Correctness are perhaps the most critical of the bunch</a:t>
            </a:r>
          </a:p>
          <a:p>
            <a:pPr lvl="2"/>
            <a:r>
              <a:rPr lang="en-US" dirty="0" smtClean="0"/>
              <a:t>OS is also a piece of software residing in the same memory so it is the CPU that wears the “</a:t>
            </a:r>
            <a:r>
              <a:rPr lang="en-US" b="1" dirty="0" smtClean="0">
                <a:solidFill>
                  <a:srgbClr val="FF0000"/>
                </a:solidFill>
              </a:rPr>
              <a:t>referee</a:t>
            </a:r>
            <a:r>
              <a:rPr lang="en-US" dirty="0" smtClean="0"/>
              <a:t>” hat when it runs the </a:t>
            </a:r>
            <a:r>
              <a:rPr lang="en-US" b="1" dirty="0" smtClean="0">
                <a:solidFill>
                  <a:srgbClr val="FF0000"/>
                </a:solidFill>
              </a:rPr>
              <a:t>OS Kernel </a:t>
            </a:r>
            <a:r>
              <a:rPr lang="en-US" dirty="0" smtClean="0"/>
              <a:t>code and wears the “</a:t>
            </a:r>
            <a:r>
              <a:rPr lang="en-US" b="1" dirty="0" smtClean="0">
                <a:solidFill>
                  <a:srgbClr val="FF0000"/>
                </a:solidFill>
              </a:rPr>
              <a:t>player</a:t>
            </a:r>
            <a:r>
              <a:rPr lang="en-US" dirty="0" smtClean="0"/>
              <a:t>” hat when running </a:t>
            </a:r>
            <a:r>
              <a:rPr lang="en-US" b="1" dirty="0" smtClean="0">
                <a:solidFill>
                  <a:srgbClr val="FF0000"/>
                </a:solidFill>
              </a:rPr>
              <a:t>user code</a:t>
            </a:r>
          </a:p>
          <a:p>
            <a:pPr lvl="2"/>
            <a:r>
              <a:rPr lang="en-US" dirty="0" smtClean="0"/>
              <a:t>This is called </a:t>
            </a:r>
            <a:r>
              <a:rPr lang="en-US" b="1" dirty="0" smtClean="0">
                <a:solidFill>
                  <a:srgbClr val="FF0000"/>
                </a:solidFill>
              </a:rPr>
              <a:t>Dual Mode operation</a:t>
            </a:r>
          </a:p>
          <a:p>
            <a:endParaRPr lang="en-US" dirty="0" smtClean="0"/>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CSCE-313 Spring 2017</a:t>
            </a:r>
            <a:endParaRPr lang="en-US"/>
          </a:p>
        </p:txBody>
      </p:sp>
    </p:spTree>
    <p:extLst>
      <p:ext uri="{BB962C8B-B14F-4D97-AF65-F5344CB8AC3E}">
        <p14:creationId xmlns:p14="http://schemas.microsoft.com/office/powerpoint/2010/main" val="1270741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228600"/>
            <a:ext cx="6413500" cy="573088"/>
          </a:xfrm>
        </p:spPr>
        <p:txBody>
          <a:bodyPr>
            <a:normAutofit fontScale="90000"/>
          </a:bodyPr>
          <a:lstStyle/>
          <a:p>
            <a:pPr eaLnBrk="1" hangingPunct="1"/>
            <a:r>
              <a:rPr lang="en-US" altLang="en-US" smtClean="0"/>
              <a:t>Private Address Spaces</a:t>
            </a:r>
          </a:p>
        </p:txBody>
      </p:sp>
      <p:sp>
        <p:nvSpPr>
          <p:cNvPr id="488451" name="Rectangle 3"/>
          <p:cNvSpPr>
            <a:spLocks noGrp="1" noChangeArrowheads="1"/>
          </p:cNvSpPr>
          <p:nvPr>
            <p:ph type="body" idx="1"/>
          </p:nvPr>
        </p:nvSpPr>
        <p:spPr>
          <a:xfrm>
            <a:off x="455613" y="1558925"/>
            <a:ext cx="8307387" cy="955675"/>
          </a:xfrm>
        </p:spPr>
        <p:txBody>
          <a:bodyPr/>
          <a:lstStyle/>
          <a:p>
            <a:pPr eaLnBrk="1" hangingPunct="1">
              <a:defRPr/>
            </a:pPr>
            <a:r>
              <a:rPr lang="en-US" altLang="en-US" dirty="0" smtClean="0"/>
              <a:t>Each process has its own private address space</a:t>
            </a:r>
          </a:p>
        </p:txBody>
      </p:sp>
      <p:sp>
        <p:nvSpPr>
          <p:cNvPr id="9220" name="Rectangle 4"/>
          <p:cNvSpPr>
            <a:spLocks noChangeAspect="1" noChangeArrowheads="1"/>
          </p:cNvSpPr>
          <p:nvPr/>
        </p:nvSpPr>
        <p:spPr bwMode="auto">
          <a:xfrm>
            <a:off x="2498725" y="1935163"/>
            <a:ext cx="6948488" cy="463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p>
        </p:txBody>
      </p:sp>
      <p:sp>
        <p:nvSpPr>
          <p:cNvPr id="9221" name="Rectangle 6"/>
          <p:cNvSpPr>
            <a:spLocks noChangeAspect="1" noChangeArrowheads="1"/>
          </p:cNvSpPr>
          <p:nvPr/>
        </p:nvSpPr>
        <p:spPr bwMode="auto">
          <a:xfrm>
            <a:off x="2995613" y="3362325"/>
            <a:ext cx="2230437" cy="536575"/>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b="0"/>
              <a:t>memory mapped region for</a:t>
            </a:r>
          </a:p>
          <a:p>
            <a:pPr>
              <a:lnSpc>
                <a:spcPct val="100000"/>
              </a:lnSpc>
            </a:pPr>
            <a:r>
              <a:rPr lang="en-US" altLang="en-US" sz="1400" b="0"/>
              <a:t>shared libraries</a:t>
            </a:r>
          </a:p>
        </p:txBody>
      </p:sp>
      <p:sp>
        <p:nvSpPr>
          <p:cNvPr id="9222" name="Rectangle 7"/>
          <p:cNvSpPr>
            <a:spLocks noChangeAspect="1" noChangeArrowheads="1"/>
          </p:cNvSpPr>
          <p:nvPr/>
        </p:nvSpPr>
        <p:spPr bwMode="auto">
          <a:xfrm>
            <a:off x="2995613" y="3895725"/>
            <a:ext cx="2230437" cy="57785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400" b="0"/>
          </a:p>
        </p:txBody>
      </p:sp>
      <p:sp>
        <p:nvSpPr>
          <p:cNvPr id="9223" name="Rectangle 8"/>
          <p:cNvSpPr>
            <a:spLocks noChangeAspect="1" noChangeArrowheads="1"/>
          </p:cNvSpPr>
          <p:nvPr/>
        </p:nvSpPr>
        <p:spPr bwMode="auto">
          <a:xfrm>
            <a:off x="2995613" y="4476750"/>
            <a:ext cx="2230437" cy="534988"/>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b="0"/>
              <a:t>run-time heap</a:t>
            </a:r>
          </a:p>
          <a:p>
            <a:pPr>
              <a:lnSpc>
                <a:spcPct val="100000"/>
              </a:lnSpc>
            </a:pPr>
            <a:r>
              <a:rPr lang="en-US" altLang="en-US" sz="1400" b="0"/>
              <a:t>(managed by malloc)</a:t>
            </a:r>
          </a:p>
        </p:txBody>
      </p:sp>
      <p:sp>
        <p:nvSpPr>
          <p:cNvPr id="9224" name="Rectangle 9"/>
          <p:cNvSpPr>
            <a:spLocks noChangeAspect="1" noChangeArrowheads="1"/>
          </p:cNvSpPr>
          <p:nvPr/>
        </p:nvSpPr>
        <p:spPr bwMode="auto">
          <a:xfrm>
            <a:off x="2995613" y="2635250"/>
            <a:ext cx="2230437" cy="725488"/>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400" b="0"/>
          </a:p>
        </p:txBody>
      </p:sp>
      <p:sp>
        <p:nvSpPr>
          <p:cNvPr id="9225" name="Line 10"/>
          <p:cNvSpPr>
            <a:spLocks noChangeAspect="1" noChangeShapeType="1"/>
          </p:cNvSpPr>
          <p:nvPr/>
        </p:nvSpPr>
        <p:spPr bwMode="auto">
          <a:xfrm flipH="1" flipV="1">
            <a:off x="4144963" y="4159250"/>
            <a:ext cx="1587" cy="30480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1"/>
          <p:cNvSpPr>
            <a:spLocks noChangeAspect="1" noChangeArrowheads="1"/>
          </p:cNvSpPr>
          <p:nvPr/>
        </p:nvSpPr>
        <p:spPr bwMode="auto">
          <a:xfrm>
            <a:off x="2995613" y="2366963"/>
            <a:ext cx="2230437" cy="45085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b="0"/>
              <a:t>user stack</a:t>
            </a:r>
          </a:p>
          <a:p>
            <a:pPr>
              <a:lnSpc>
                <a:spcPct val="100000"/>
              </a:lnSpc>
            </a:pPr>
            <a:r>
              <a:rPr lang="en-US" altLang="en-US" sz="1400" b="0"/>
              <a:t>(created at runtime)</a:t>
            </a:r>
          </a:p>
        </p:txBody>
      </p:sp>
      <p:sp>
        <p:nvSpPr>
          <p:cNvPr id="9227" name="Line 12"/>
          <p:cNvSpPr>
            <a:spLocks noChangeAspect="1" noChangeShapeType="1"/>
          </p:cNvSpPr>
          <p:nvPr/>
        </p:nvSpPr>
        <p:spPr bwMode="auto">
          <a:xfrm flipH="1" flipV="1">
            <a:off x="4144963" y="3184525"/>
            <a:ext cx="1587" cy="182563"/>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Line 13"/>
          <p:cNvSpPr>
            <a:spLocks noChangeAspect="1" noChangeShapeType="1"/>
          </p:cNvSpPr>
          <p:nvPr/>
        </p:nvSpPr>
        <p:spPr bwMode="auto">
          <a:xfrm flipH="1">
            <a:off x="4144963" y="2817813"/>
            <a:ext cx="1587" cy="182562"/>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Rectangle 14"/>
          <p:cNvSpPr>
            <a:spLocks noChangeAspect="1" noChangeArrowheads="1"/>
          </p:cNvSpPr>
          <p:nvPr/>
        </p:nvSpPr>
        <p:spPr bwMode="auto">
          <a:xfrm>
            <a:off x="2986088" y="6048375"/>
            <a:ext cx="2232025" cy="3175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b="0"/>
              <a:t>unused</a:t>
            </a:r>
          </a:p>
        </p:txBody>
      </p:sp>
      <p:sp>
        <p:nvSpPr>
          <p:cNvPr id="9230" name="Text Box 15"/>
          <p:cNvSpPr txBox="1">
            <a:spLocks noChangeAspect="1" noChangeArrowheads="1"/>
          </p:cNvSpPr>
          <p:nvPr/>
        </p:nvSpPr>
        <p:spPr bwMode="auto">
          <a:xfrm>
            <a:off x="2371725" y="617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t>0</a:t>
            </a:r>
          </a:p>
        </p:txBody>
      </p:sp>
      <p:sp>
        <p:nvSpPr>
          <p:cNvPr id="9231" name="Text Box 16"/>
          <p:cNvSpPr txBox="1">
            <a:spLocks noChangeAspect="1" noChangeArrowheads="1"/>
          </p:cNvSpPr>
          <p:nvPr/>
        </p:nvSpPr>
        <p:spPr bwMode="auto">
          <a:xfrm>
            <a:off x="5470525" y="2695575"/>
            <a:ext cx="180498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t>%esp (stack pointer)</a:t>
            </a:r>
          </a:p>
        </p:txBody>
      </p:sp>
      <p:sp>
        <p:nvSpPr>
          <p:cNvPr id="9232" name="Line 17"/>
          <p:cNvSpPr>
            <a:spLocks noChangeAspect="1" noChangeShapeType="1"/>
          </p:cNvSpPr>
          <p:nvPr/>
        </p:nvSpPr>
        <p:spPr bwMode="auto">
          <a:xfrm flipH="1">
            <a:off x="5226050" y="2816225"/>
            <a:ext cx="304800" cy="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3" name="Text Box 20"/>
          <p:cNvSpPr txBox="1">
            <a:spLocks noChangeAspect="1" noChangeArrowheads="1"/>
          </p:cNvSpPr>
          <p:nvPr/>
        </p:nvSpPr>
        <p:spPr bwMode="auto">
          <a:xfrm>
            <a:off x="5592763" y="4343400"/>
            <a:ext cx="431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t>brk</a:t>
            </a:r>
          </a:p>
        </p:txBody>
      </p:sp>
      <p:sp>
        <p:nvSpPr>
          <p:cNvPr id="9234" name="Line 21"/>
          <p:cNvSpPr>
            <a:spLocks noChangeAspect="1" noChangeShapeType="1"/>
          </p:cNvSpPr>
          <p:nvPr/>
        </p:nvSpPr>
        <p:spPr bwMode="auto">
          <a:xfrm flipH="1">
            <a:off x="5287963" y="4464050"/>
            <a:ext cx="304800" cy="1588"/>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5" name="Text Box 22"/>
          <p:cNvSpPr txBox="1">
            <a:spLocks noChangeAspect="1" noChangeArrowheads="1"/>
          </p:cNvSpPr>
          <p:nvPr/>
        </p:nvSpPr>
        <p:spPr bwMode="auto">
          <a:xfrm>
            <a:off x="1752600" y="2235200"/>
            <a:ext cx="1258888" cy="307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latin typeface="Courier New" panose="02070309020205020404" pitchFamily="49" charset="0"/>
              </a:rPr>
              <a:t>0xffffffff</a:t>
            </a:r>
          </a:p>
        </p:txBody>
      </p:sp>
      <p:sp>
        <p:nvSpPr>
          <p:cNvPr id="9236" name="Text Box 23"/>
          <p:cNvSpPr txBox="1">
            <a:spLocks noChangeAspect="1" noChangeArrowheads="1"/>
          </p:cNvSpPr>
          <p:nvPr/>
        </p:nvSpPr>
        <p:spPr bwMode="auto">
          <a:xfrm>
            <a:off x="1752600" y="5853113"/>
            <a:ext cx="12509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latin typeface="Courier New" panose="02070309020205020404" pitchFamily="49" charset="0"/>
              </a:rPr>
              <a:t>0x08048000</a:t>
            </a:r>
          </a:p>
        </p:txBody>
      </p:sp>
      <p:sp>
        <p:nvSpPr>
          <p:cNvPr id="9237" name="Text Box 24"/>
          <p:cNvSpPr txBox="1">
            <a:spLocks noChangeAspect="1" noChangeArrowheads="1"/>
          </p:cNvSpPr>
          <p:nvPr/>
        </p:nvSpPr>
        <p:spPr bwMode="auto">
          <a:xfrm>
            <a:off x="1752600" y="3721100"/>
            <a:ext cx="12509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latin typeface="Courier New" panose="02070309020205020404" pitchFamily="49" charset="0"/>
              </a:rPr>
              <a:t>0x40000000</a:t>
            </a:r>
          </a:p>
        </p:txBody>
      </p:sp>
      <p:sp>
        <p:nvSpPr>
          <p:cNvPr id="9238" name="Rectangle 25"/>
          <p:cNvSpPr>
            <a:spLocks noChangeAspect="1" noChangeArrowheads="1"/>
          </p:cNvSpPr>
          <p:nvPr/>
        </p:nvSpPr>
        <p:spPr bwMode="auto">
          <a:xfrm>
            <a:off x="2986088" y="5011738"/>
            <a:ext cx="2232025" cy="536575"/>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b="0"/>
              <a:t>read/write segment</a:t>
            </a:r>
          </a:p>
          <a:p>
            <a:pPr>
              <a:lnSpc>
                <a:spcPct val="100000"/>
              </a:lnSpc>
            </a:pPr>
            <a:r>
              <a:rPr lang="en-US" altLang="en-US" sz="1400" b="0"/>
              <a:t>(.data, .bss)</a:t>
            </a:r>
          </a:p>
        </p:txBody>
      </p:sp>
      <p:sp>
        <p:nvSpPr>
          <p:cNvPr id="9239" name="Rectangle 26"/>
          <p:cNvSpPr>
            <a:spLocks noChangeAspect="1" noChangeArrowheads="1"/>
          </p:cNvSpPr>
          <p:nvPr/>
        </p:nvSpPr>
        <p:spPr bwMode="auto">
          <a:xfrm>
            <a:off x="2986088" y="5513388"/>
            <a:ext cx="2232025" cy="534987"/>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b="0"/>
              <a:t>read-only segment</a:t>
            </a:r>
          </a:p>
          <a:p>
            <a:pPr>
              <a:lnSpc>
                <a:spcPct val="100000"/>
              </a:lnSpc>
            </a:pPr>
            <a:r>
              <a:rPr lang="en-US" altLang="en-US" sz="1400" b="0"/>
              <a:t>(.init, .text, .rodata)</a:t>
            </a:r>
          </a:p>
        </p:txBody>
      </p:sp>
      <p:sp>
        <p:nvSpPr>
          <p:cNvPr id="9240" name="AutoShape 27"/>
          <p:cNvSpPr>
            <a:spLocks noChangeAspect="1"/>
          </p:cNvSpPr>
          <p:nvPr/>
        </p:nvSpPr>
        <p:spPr bwMode="auto">
          <a:xfrm>
            <a:off x="5302250" y="5011738"/>
            <a:ext cx="61913" cy="1036637"/>
          </a:xfrm>
          <a:prstGeom prst="rightBrace">
            <a:avLst>
              <a:gd name="adj1" fmla="val 139529"/>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endParaRPr lang="en-US"/>
          </a:p>
        </p:txBody>
      </p:sp>
      <p:sp>
        <p:nvSpPr>
          <p:cNvPr id="9241" name="Text Box 28"/>
          <p:cNvSpPr txBox="1">
            <a:spLocks noChangeAspect="1" noChangeArrowheads="1"/>
          </p:cNvSpPr>
          <p:nvPr/>
        </p:nvSpPr>
        <p:spPr bwMode="auto">
          <a:xfrm>
            <a:off x="5424488" y="5341938"/>
            <a:ext cx="1468437"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b="0"/>
              <a:t>loaded from the </a:t>
            </a:r>
          </a:p>
          <a:p>
            <a:pPr algn="l">
              <a:lnSpc>
                <a:spcPct val="100000"/>
              </a:lnSpc>
            </a:pPr>
            <a:r>
              <a:rPr lang="en-US" altLang="en-US" sz="1400" b="0"/>
              <a:t>executable file</a:t>
            </a:r>
          </a:p>
        </p:txBody>
      </p:sp>
      <p:sp>
        <p:nvSpPr>
          <p:cNvPr id="9242" name="Line 30"/>
          <p:cNvSpPr>
            <a:spLocks noChangeAspect="1" noChangeShapeType="1"/>
          </p:cNvSpPr>
          <p:nvPr/>
        </p:nvSpPr>
        <p:spPr bwMode="auto">
          <a:xfrm>
            <a:off x="2995613" y="2366963"/>
            <a:ext cx="223043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extLst>
      <p:ext uri="{BB962C8B-B14F-4D97-AF65-F5344CB8AC3E}">
        <p14:creationId xmlns:p14="http://schemas.microsoft.com/office/powerpoint/2010/main" val="4030788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Management and File Management</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dirty="0" smtClean="0"/>
              <a:t>‘</a:t>
            </a:r>
            <a:r>
              <a:rPr lang="en-US" dirty="0" err="1" smtClean="0"/>
              <a:t>ps</a:t>
            </a:r>
            <a:r>
              <a:rPr lang="en-US" dirty="0" smtClean="0"/>
              <a:t>’ shows that processes have many attributes</a:t>
            </a:r>
          </a:p>
          <a:p>
            <a:r>
              <a:rPr lang="en-US" dirty="0" smtClean="0"/>
              <a:t>‘</a:t>
            </a:r>
            <a:r>
              <a:rPr lang="en-US" dirty="0" err="1" smtClean="0"/>
              <a:t>ls</a:t>
            </a:r>
            <a:r>
              <a:rPr lang="en-US" dirty="0" smtClean="0"/>
              <a:t>’ does something similar but for files </a:t>
            </a:r>
          </a:p>
          <a:p>
            <a:r>
              <a:rPr lang="en-US" dirty="0" smtClean="0"/>
              <a:t>The kernel stores several processes in the memory just like it stores files on the disk</a:t>
            </a:r>
          </a:p>
          <a:p>
            <a:endParaRPr lang="en-US" dirty="0"/>
          </a:p>
        </p:txBody>
      </p:sp>
    </p:spTree>
    <p:extLst>
      <p:ext uri="{BB962C8B-B14F-4D97-AF65-F5344CB8AC3E}">
        <p14:creationId xmlns:p14="http://schemas.microsoft.com/office/powerpoint/2010/main" val="293086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Computer Memory and Programs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
        <p:nvSpPr>
          <p:cNvPr id="6" name="Content Placeholder 5"/>
          <p:cNvSpPr>
            <a:spLocks noGrp="1"/>
          </p:cNvSpPr>
          <p:nvPr>
            <p:ph sz="quarter" idx="1"/>
          </p:nvPr>
        </p:nvSpPr>
        <p:spPr>
          <a:xfrm>
            <a:off x="4777818" y="1828800"/>
            <a:ext cx="4270248" cy="4495800"/>
          </a:xfrm>
        </p:spPr>
        <p:txBody>
          <a:bodyPr>
            <a:normAutofit/>
          </a:bodyPr>
          <a:lstStyle/>
          <a:p>
            <a:r>
              <a:rPr lang="en-US" sz="2400" dirty="0" smtClean="0"/>
              <a:t>Memory can be viewed as an expanse of space containing the kernel and user applications (processes)</a:t>
            </a:r>
            <a:endParaRPr lang="en-US" sz="2400" dirty="0"/>
          </a:p>
          <a:p>
            <a:r>
              <a:rPr lang="en-US" sz="2400" dirty="0" smtClean="0"/>
              <a:t>Memory as an array of pages and split processes into one or more pages</a:t>
            </a:r>
          </a:p>
          <a:p>
            <a:r>
              <a:rPr lang="en-US" sz="2400" dirty="0" smtClean="0"/>
              <a:t>The array of pages may be stored physically in solid state chips</a:t>
            </a:r>
          </a:p>
          <a:p>
            <a:endParaRPr lang="en-US" sz="2400" dirty="0"/>
          </a:p>
        </p:txBody>
      </p:sp>
      <p:pic>
        <p:nvPicPr>
          <p:cNvPr id="1026" name="Picture 2" descr="http://wps.prenhall.com/wps/media/objects/510/522376/images/FIG08004s.t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2057400"/>
            <a:ext cx="4528867" cy="3429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H="1">
            <a:off x="685800" y="3200400"/>
            <a:ext cx="914400" cy="457200"/>
          </a:xfrm>
          <a:prstGeom prst="straightConnector1">
            <a:avLst/>
          </a:prstGeom>
          <a:ln>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1018" y="3197881"/>
            <a:ext cx="745717" cy="369332"/>
          </a:xfrm>
          <a:prstGeom prst="rect">
            <a:avLst/>
          </a:prstGeom>
          <a:noFill/>
        </p:spPr>
        <p:txBody>
          <a:bodyPr wrap="none" rtlCol="0">
            <a:spAutoFit/>
          </a:bodyPr>
          <a:lstStyle/>
          <a:p>
            <a:r>
              <a:rPr lang="en-US" dirty="0" smtClean="0"/>
              <a:t>kernel</a:t>
            </a:r>
            <a:endParaRPr lang="en-US" dirty="0"/>
          </a:p>
        </p:txBody>
      </p:sp>
      <p:cxnSp>
        <p:nvCxnSpPr>
          <p:cNvPr id="11" name="Straight Arrow Connector 10"/>
          <p:cNvCxnSpPr/>
          <p:nvPr/>
        </p:nvCxnSpPr>
        <p:spPr>
          <a:xfrm flipV="1">
            <a:off x="2133600" y="2514600"/>
            <a:ext cx="0" cy="86794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16220" y="3244334"/>
            <a:ext cx="1060098" cy="369332"/>
          </a:xfrm>
          <a:prstGeom prst="rect">
            <a:avLst/>
          </a:prstGeom>
          <a:noFill/>
        </p:spPr>
        <p:txBody>
          <a:bodyPr wrap="none" rtlCol="0">
            <a:spAutoFit/>
          </a:bodyPr>
          <a:lstStyle/>
          <a:p>
            <a:r>
              <a:rPr lang="en-US" dirty="0"/>
              <a:t>p</a:t>
            </a:r>
            <a:r>
              <a:rPr lang="en-US" dirty="0" smtClean="0"/>
              <a:t>rocess A</a:t>
            </a:r>
            <a:endParaRPr lang="en-US" dirty="0"/>
          </a:p>
        </p:txBody>
      </p:sp>
      <p:cxnSp>
        <p:nvCxnSpPr>
          <p:cNvPr id="14" name="Straight Arrow Connector 13"/>
          <p:cNvCxnSpPr/>
          <p:nvPr/>
        </p:nvCxnSpPr>
        <p:spPr>
          <a:xfrm flipH="1">
            <a:off x="1981202" y="3452913"/>
            <a:ext cx="266698" cy="20468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265848" y="3464869"/>
            <a:ext cx="883542" cy="20468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24200" y="3244334"/>
            <a:ext cx="1036053" cy="369332"/>
          </a:xfrm>
          <a:prstGeom prst="rect">
            <a:avLst/>
          </a:prstGeom>
          <a:noFill/>
        </p:spPr>
        <p:txBody>
          <a:bodyPr wrap="none" rtlCol="0">
            <a:spAutoFit/>
          </a:bodyPr>
          <a:lstStyle/>
          <a:p>
            <a:r>
              <a:rPr lang="en-US" dirty="0"/>
              <a:t>p</a:t>
            </a:r>
            <a:r>
              <a:rPr lang="en-US" dirty="0" smtClean="0"/>
              <a:t>rocess B</a:t>
            </a:r>
            <a:endParaRPr lang="en-US" dirty="0"/>
          </a:p>
        </p:txBody>
      </p:sp>
      <p:cxnSp>
        <p:nvCxnSpPr>
          <p:cNvPr id="21" name="Straight Arrow Connector 20"/>
          <p:cNvCxnSpPr/>
          <p:nvPr/>
        </p:nvCxnSpPr>
        <p:spPr>
          <a:xfrm flipH="1" flipV="1">
            <a:off x="3157320" y="2590800"/>
            <a:ext cx="226336" cy="79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690136" y="3434561"/>
            <a:ext cx="140798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550436" y="3521333"/>
            <a:ext cx="642720"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3383656" y="3543300"/>
            <a:ext cx="45344" cy="201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810000" y="3452913"/>
            <a:ext cx="350253" cy="291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Arrow 44"/>
          <p:cNvSpPr/>
          <p:nvPr/>
        </p:nvSpPr>
        <p:spPr>
          <a:xfrm>
            <a:off x="4114800" y="2743200"/>
            <a:ext cx="947466" cy="501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4777818" y="3771900"/>
            <a:ext cx="320828" cy="225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3810000" y="4755971"/>
            <a:ext cx="871266" cy="425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796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228600"/>
            <a:ext cx="6070600" cy="573088"/>
          </a:xfrm>
        </p:spPr>
        <p:txBody>
          <a:bodyPr>
            <a:normAutofit fontScale="90000"/>
          </a:bodyPr>
          <a:lstStyle/>
          <a:p>
            <a:pPr eaLnBrk="1" hangingPunct="1"/>
            <a:r>
              <a:rPr lang="en-US" altLang="en-US" smtClean="0"/>
              <a:t>Concurrent Processes</a:t>
            </a:r>
          </a:p>
        </p:txBody>
      </p:sp>
      <p:sp>
        <p:nvSpPr>
          <p:cNvPr id="485379" name="Rectangle 3"/>
          <p:cNvSpPr>
            <a:spLocks noGrp="1" noChangeArrowheads="1"/>
          </p:cNvSpPr>
          <p:nvPr>
            <p:ph type="body" idx="1"/>
          </p:nvPr>
        </p:nvSpPr>
        <p:spPr/>
        <p:txBody>
          <a:bodyPr/>
          <a:lstStyle/>
          <a:p>
            <a:pPr eaLnBrk="1" hangingPunct="1">
              <a:defRPr/>
            </a:pPr>
            <a:r>
              <a:rPr lang="en-US" altLang="en-US" dirty="0" smtClean="0"/>
              <a:t>Two processes </a:t>
            </a:r>
            <a:r>
              <a:rPr lang="en-US" altLang="en-US" i="1" dirty="0" smtClean="0"/>
              <a:t>run concurrently</a:t>
            </a:r>
            <a:r>
              <a:rPr lang="en-US" altLang="en-US" dirty="0" smtClean="0"/>
              <a:t> (</a:t>
            </a:r>
            <a:r>
              <a:rPr lang="en-US" altLang="en-US" i="1" dirty="0" smtClean="0"/>
              <a:t>are concurrent)</a:t>
            </a:r>
            <a:r>
              <a:rPr lang="en-US" altLang="en-US" dirty="0" smtClean="0"/>
              <a:t> if their flows overlap in time</a:t>
            </a:r>
          </a:p>
          <a:p>
            <a:pPr eaLnBrk="1" hangingPunct="1">
              <a:defRPr/>
            </a:pPr>
            <a:r>
              <a:rPr lang="en-US" altLang="en-US" dirty="0" smtClean="0"/>
              <a:t>Otherwise, they are </a:t>
            </a:r>
            <a:r>
              <a:rPr lang="en-US" altLang="en-US" i="1" dirty="0" smtClean="0"/>
              <a:t>sequential</a:t>
            </a:r>
            <a:endParaRPr lang="en-US" altLang="en-US" dirty="0" smtClean="0"/>
          </a:p>
          <a:p>
            <a:pPr eaLnBrk="1" hangingPunct="1">
              <a:defRPr/>
            </a:pPr>
            <a:r>
              <a:rPr lang="en-US" altLang="en-US" dirty="0" smtClean="0"/>
              <a:t>Examples:</a:t>
            </a:r>
          </a:p>
          <a:p>
            <a:pPr lvl="1" eaLnBrk="1" hangingPunct="1">
              <a:defRPr/>
            </a:pPr>
            <a:r>
              <a:rPr lang="en-US" altLang="en-US" dirty="0" smtClean="0"/>
              <a:t>Concurrent: A &amp; B, A &amp; C</a:t>
            </a:r>
          </a:p>
          <a:p>
            <a:pPr lvl="1" eaLnBrk="1" hangingPunct="1">
              <a:defRPr/>
            </a:pPr>
            <a:r>
              <a:rPr lang="en-US" altLang="en-US" dirty="0" smtClean="0"/>
              <a:t>Sequential: B &amp; C</a:t>
            </a:r>
          </a:p>
          <a:p>
            <a:pPr eaLnBrk="1" hangingPunct="1">
              <a:defRPr/>
            </a:pPr>
            <a:endParaRPr lang="en-US" altLang="en-US" dirty="0" smtClean="0"/>
          </a:p>
        </p:txBody>
      </p:sp>
      <p:grpSp>
        <p:nvGrpSpPr>
          <p:cNvPr id="6148" name="Group 4"/>
          <p:cNvGrpSpPr>
            <a:grpSpLocks/>
          </p:cNvGrpSpPr>
          <p:nvPr/>
        </p:nvGrpSpPr>
        <p:grpSpPr bwMode="auto">
          <a:xfrm>
            <a:off x="1279525" y="4572000"/>
            <a:ext cx="5503863" cy="1981200"/>
            <a:chOff x="806" y="2352"/>
            <a:chExt cx="3467" cy="1248"/>
          </a:xfrm>
        </p:grpSpPr>
        <p:sp>
          <p:nvSpPr>
            <p:cNvPr id="6149" name="Line 5"/>
            <p:cNvSpPr>
              <a:spLocks noChangeShapeType="1"/>
            </p:cNvSpPr>
            <p:nvPr/>
          </p:nvSpPr>
          <p:spPr bwMode="auto">
            <a:xfrm>
              <a:off x="1200" y="2448"/>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Text Box 6"/>
            <p:cNvSpPr txBox="1">
              <a:spLocks noChangeArrowheads="1"/>
            </p:cNvSpPr>
            <p:nvPr/>
          </p:nvSpPr>
          <p:spPr bwMode="auto">
            <a:xfrm>
              <a:off x="806" y="2784"/>
              <a:ext cx="415"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Time</a:t>
              </a:r>
            </a:p>
          </p:txBody>
        </p:sp>
        <p:sp>
          <p:nvSpPr>
            <p:cNvPr id="6151" name="Line 7"/>
            <p:cNvSpPr>
              <a:spLocks noChangeShapeType="1"/>
            </p:cNvSpPr>
            <p:nvPr/>
          </p:nvSpPr>
          <p:spPr bwMode="auto">
            <a:xfrm>
              <a:off x="1968" y="2592"/>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Text Box 8"/>
            <p:cNvSpPr txBox="1">
              <a:spLocks noChangeArrowheads="1"/>
            </p:cNvSpPr>
            <p:nvPr/>
          </p:nvSpPr>
          <p:spPr bwMode="auto">
            <a:xfrm>
              <a:off x="1611" y="2352"/>
              <a:ext cx="742"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A</a:t>
              </a:r>
            </a:p>
          </p:txBody>
        </p:sp>
        <p:sp>
          <p:nvSpPr>
            <p:cNvPr id="6153" name="Text Box 9"/>
            <p:cNvSpPr txBox="1">
              <a:spLocks noChangeArrowheads="1"/>
            </p:cNvSpPr>
            <p:nvPr/>
          </p:nvSpPr>
          <p:spPr bwMode="auto">
            <a:xfrm>
              <a:off x="2571" y="2352"/>
              <a:ext cx="742"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B</a:t>
              </a:r>
            </a:p>
          </p:txBody>
        </p:sp>
        <p:sp>
          <p:nvSpPr>
            <p:cNvPr id="6154" name="Text Box 10"/>
            <p:cNvSpPr txBox="1">
              <a:spLocks noChangeArrowheads="1"/>
            </p:cNvSpPr>
            <p:nvPr/>
          </p:nvSpPr>
          <p:spPr bwMode="auto">
            <a:xfrm>
              <a:off x="3531" y="2352"/>
              <a:ext cx="742"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C</a:t>
              </a:r>
            </a:p>
          </p:txBody>
        </p:sp>
        <p:sp>
          <p:nvSpPr>
            <p:cNvPr id="6155" name="Line 11"/>
            <p:cNvSpPr>
              <a:spLocks noChangeShapeType="1"/>
            </p:cNvSpPr>
            <p:nvPr/>
          </p:nvSpPr>
          <p:spPr bwMode="auto">
            <a:xfrm>
              <a:off x="2928" y="2784"/>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Line 12"/>
            <p:cNvSpPr>
              <a:spLocks noChangeShapeType="1"/>
            </p:cNvSpPr>
            <p:nvPr/>
          </p:nvSpPr>
          <p:spPr bwMode="auto">
            <a:xfrm>
              <a:off x="3888" y="2976"/>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Line 13"/>
            <p:cNvSpPr>
              <a:spLocks noChangeShapeType="1"/>
            </p:cNvSpPr>
            <p:nvPr/>
          </p:nvSpPr>
          <p:spPr bwMode="auto">
            <a:xfrm>
              <a:off x="1968" y="3168"/>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 name="Line 14"/>
            <p:cNvSpPr>
              <a:spLocks noChangeShapeType="1"/>
            </p:cNvSpPr>
            <p:nvPr/>
          </p:nvSpPr>
          <p:spPr bwMode="auto">
            <a:xfrm>
              <a:off x="3888" y="3360"/>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Line 15"/>
            <p:cNvSpPr>
              <a:spLocks noChangeShapeType="1"/>
            </p:cNvSpPr>
            <p:nvPr/>
          </p:nvSpPr>
          <p:spPr bwMode="auto">
            <a:xfrm>
              <a:off x="1680" y="2784"/>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 name="Line 16"/>
            <p:cNvSpPr>
              <a:spLocks noChangeShapeType="1"/>
            </p:cNvSpPr>
            <p:nvPr/>
          </p:nvSpPr>
          <p:spPr bwMode="auto">
            <a:xfrm>
              <a:off x="1680" y="2976"/>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 name="Line 17"/>
            <p:cNvSpPr>
              <a:spLocks noChangeShapeType="1"/>
            </p:cNvSpPr>
            <p:nvPr/>
          </p:nvSpPr>
          <p:spPr bwMode="auto">
            <a:xfrm>
              <a:off x="1680" y="3168"/>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Line 18"/>
            <p:cNvSpPr>
              <a:spLocks noChangeShapeType="1"/>
            </p:cNvSpPr>
            <p:nvPr/>
          </p:nvSpPr>
          <p:spPr bwMode="auto">
            <a:xfrm>
              <a:off x="1680" y="3360"/>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3" name="Line 19"/>
            <p:cNvSpPr>
              <a:spLocks noChangeShapeType="1"/>
            </p:cNvSpPr>
            <p:nvPr/>
          </p:nvSpPr>
          <p:spPr bwMode="auto">
            <a:xfrm>
              <a:off x="1680" y="3552"/>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Tree>
    <p:extLst>
      <p:ext uri="{BB962C8B-B14F-4D97-AF65-F5344CB8AC3E}">
        <p14:creationId xmlns:p14="http://schemas.microsoft.com/office/powerpoint/2010/main" val="323481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5379">
                                            <p:txEl>
                                              <p:pRg st="2" end="2"/>
                                            </p:txEl>
                                          </p:spTgt>
                                        </p:tgtEl>
                                        <p:attrNameLst>
                                          <p:attrName>style.visibility</p:attrName>
                                        </p:attrNameLst>
                                      </p:cBhvr>
                                      <p:to>
                                        <p:strVal val="visible"/>
                                      </p:to>
                                    </p:set>
                                    <p:anim calcmode="lin" valueType="num">
                                      <p:cBhvr additive="base">
                                        <p:cTn id="7" dur="500" fill="hold"/>
                                        <p:tgtEl>
                                          <p:spTgt spid="4853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53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5379">
                                            <p:txEl>
                                              <p:pRg st="3" end="3"/>
                                            </p:txEl>
                                          </p:spTgt>
                                        </p:tgtEl>
                                        <p:attrNameLst>
                                          <p:attrName>style.visibility</p:attrName>
                                        </p:attrNameLst>
                                      </p:cBhvr>
                                      <p:to>
                                        <p:strVal val="visible"/>
                                      </p:to>
                                    </p:set>
                                    <p:anim calcmode="lin" valueType="num">
                                      <p:cBhvr additive="base">
                                        <p:cTn id="11" dur="500" fill="hold"/>
                                        <p:tgtEl>
                                          <p:spTgt spid="4853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537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5379">
                                            <p:txEl>
                                              <p:pRg st="4" end="4"/>
                                            </p:txEl>
                                          </p:spTgt>
                                        </p:tgtEl>
                                        <p:attrNameLst>
                                          <p:attrName>style.visibility</p:attrName>
                                        </p:attrNameLst>
                                      </p:cBhvr>
                                      <p:to>
                                        <p:strVal val="visible"/>
                                      </p:to>
                                    </p:set>
                                    <p:anim calcmode="lin" valueType="num">
                                      <p:cBhvr additive="base">
                                        <p:cTn id="15" dur="500" fill="hold"/>
                                        <p:tgtEl>
                                          <p:spTgt spid="48537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53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228600"/>
            <a:ext cx="8458200" cy="573088"/>
          </a:xfrm>
        </p:spPr>
        <p:txBody>
          <a:bodyPr>
            <a:normAutofit fontScale="90000"/>
          </a:bodyPr>
          <a:lstStyle/>
          <a:p>
            <a:pPr eaLnBrk="1" hangingPunct="1"/>
            <a:r>
              <a:rPr lang="en-US" altLang="en-US" smtClean="0"/>
              <a:t>User View: Concurrent Processes</a:t>
            </a:r>
          </a:p>
        </p:txBody>
      </p:sp>
      <p:sp>
        <p:nvSpPr>
          <p:cNvPr id="486403" name="Rectangle 3"/>
          <p:cNvSpPr>
            <a:spLocks noGrp="1" noChangeArrowheads="1"/>
          </p:cNvSpPr>
          <p:nvPr>
            <p:ph type="body" idx="1"/>
          </p:nvPr>
        </p:nvSpPr>
        <p:spPr/>
        <p:txBody>
          <a:bodyPr/>
          <a:lstStyle/>
          <a:p>
            <a:pPr eaLnBrk="1" hangingPunct="1">
              <a:defRPr/>
            </a:pPr>
            <a:r>
              <a:rPr lang="en-US" altLang="en-US" dirty="0" smtClean="0"/>
              <a:t>Control flows for concurrent processes are physically disjoint in time (except on multi-core machines)</a:t>
            </a:r>
          </a:p>
          <a:p>
            <a:pPr eaLnBrk="1" hangingPunct="1">
              <a:defRPr/>
            </a:pPr>
            <a:r>
              <a:rPr lang="en-US" altLang="en-US" dirty="0" smtClean="0"/>
              <a:t>However, we can think of concurrent processes as running in ‘parallel’ with each other</a:t>
            </a:r>
          </a:p>
        </p:txBody>
      </p:sp>
      <p:sp>
        <p:nvSpPr>
          <p:cNvPr id="7172" name="Line 4"/>
          <p:cNvSpPr>
            <a:spLocks noChangeShapeType="1"/>
          </p:cNvSpPr>
          <p:nvPr/>
        </p:nvSpPr>
        <p:spPr bwMode="auto">
          <a:xfrm flipH="1">
            <a:off x="1981200" y="4572000"/>
            <a:ext cx="0" cy="762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Text Box 5"/>
          <p:cNvSpPr txBox="1">
            <a:spLocks noChangeArrowheads="1"/>
          </p:cNvSpPr>
          <p:nvPr/>
        </p:nvSpPr>
        <p:spPr bwMode="auto">
          <a:xfrm>
            <a:off x="1219200" y="4768850"/>
            <a:ext cx="6588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Time</a:t>
            </a:r>
          </a:p>
        </p:txBody>
      </p:sp>
      <p:sp>
        <p:nvSpPr>
          <p:cNvPr id="7174" name="Line 6"/>
          <p:cNvSpPr>
            <a:spLocks noChangeShapeType="1"/>
          </p:cNvSpPr>
          <p:nvPr/>
        </p:nvSpPr>
        <p:spPr bwMode="auto">
          <a:xfrm>
            <a:off x="3276600" y="46482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Text Box 7"/>
          <p:cNvSpPr txBox="1">
            <a:spLocks noChangeArrowheads="1"/>
          </p:cNvSpPr>
          <p:nvPr/>
        </p:nvSpPr>
        <p:spPr bwMode="auto">
          <a:xfrm>
            <a:off x="2709863" y="4267200"/>
            <a:ext cx="11779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A</a:t>
            </a:r>
          </a:p>
        </p:txBody>
      </p:sp>
      <p:sp>
        <p:nvSpPr>
          <p:cNvPr id="7176" name="Text Box 8"/>
          <p:cNvSpPr txBox="1">
            <a:spLocks noChangeArrowheads="1"/>
          </p:cNvSpPr>
          <p:nvPr/>
        </p:nvSpPr>
        <p:spPr bwMode="auto">
          <a:xfrm>
            <a:off x="4233863" y="4267200"/>
            <a:ext cx="11779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B</a:t>
            </a:r>
          </a:p>
        </p:txBody>
      </p:sp>
      <p:sp>
        <p:nvSpPr>
          <p:cNvPr id="7177" name="Text Box 9"/>
          <p:cNvSpPr txBox="1">
            <a:spLocks noChangeArrowheads="1"/>
          </p:cNvSpPr>
          <p:nvPr/>
        </p:nvSpPr>
        <p:spPr bwMode="auto">
          <a:xfrm>
            <a:off x="5757863" y="4267200"/>
            <a:ext cx="11779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Process C</a:t>
            </a:r>
          </a:p>
        </p:txBody>
      </p:sp>
      <p:sp>
        <p:nvSpPr>
          <p:cNvPr id="7178" name="Line 10"/>
          <p:cNvSpPr>
            <a:spLocks noChangeShapeType="1"/>
          </p:cNvSpPr>
          <p:nvPr/>
        </p:nvSpPr>
        <p:spPr bwMode="auto">
          <a:xfrm>
            <a:off x="4800600" y="48006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Line 11"/>
          <p:cNvSpPr>
            <a:spLocks noChangeShapeType="1"/>
          </p:cNvSpPr>
          <p:nvPr/>
        </p:nvSpPr>
        <p:spPr bwMode="auto">
          <a:xfrm>
            <a:off x="6324600" y="51054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Line 12"/>
          <p:cNvSpPr>
            <a:spLocks noChangeShapeType="1"/>
          </p:cNvSpPr>
          <p:nvPr/>
        </p:nvSpPr>
        <p:spPr bwMode="auto">
          <a:xfrm>
            <a:off x="3276600" y="49530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Line 13"/>
          <p:cNvSpPr>
            <a:spLocks noChangeShapeType="1"/>
          </p:cNvSpPr>
          <p:nvPr/>
        </p:nvSpPr>
        <p:spPr bwMode="auto">
          <a:xfrm>
            <a:off x="2819400" y="46482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Line 14"/>
          <p:cNvSpPr>
            <a:spLocks noChangeShapeType="1"/>
          </p:cNvSpPr>
          <p:nvPr/>
        </p:nvSpPr>
        <p:spPr bwMode="auto">
          <a:xfrm>
            <a:off x="2819400" y="52578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Line 15"/>
          <p:cNvSpPr>
            <a:spLocks noChangeShapeType="1"/>
          </p:cNvSpPr>
          <p:nvPr/>
        </p:nvSpPr>
        <p:spPr bwMode="auto">
          <a:xfrm>
            <a:off x="6324600" y="54102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Line 16"/>
          <p:cNvSpPr>
            <a:spLocks noChangeShapeType="1"/>
          </p:cNvSpPr>
          <p:nvPr/>
        </p:nvSpPr>
        <p:spPr bwMode="auto">
          <a:xfrm>
            <a:off x="2819400" y="48006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Line 17"/>
          <p:cNvSpPr>
            <a:spLocks noChangeShapeType="1"/>
          </p:cNvSpPr>
          <p:nvPr/>
        </p:nvSpPr>
        <p:spPr bwMode="auto">
          <a:xfrm>
            <a:off x="2819400" y="5105400"/>
            <a:ext cx="4038600"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Tree>
    <p:extLst>
      <p:ext uri="{BB962C8B-B14F-4D97-AF65-F5344CB8AC3E}">
        <p14:creationId xmlns:p14="http://schemas.microsoft.com/office/powerpoint/2010/main" val="4110346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228600"/>
            <a:ext cx="5842000" cy="573088"/>
          </a:xfrm>
        </p:spPr>
        <p:txBody>
          <a:bodyPr>
            <a:normAutofit fontScale="90000"/>
          </a:bodyPr>
          <a:lstStyle/>
          <a:p>
            <a:pPr eaLnBrk="1" hangingPunct="1"/>
            <a:r>
              <a:rPr lang="en-US" altLang="en-US" smtClean="0"/>
              <a:t>Context Switching</a:t>
            </a:r>
          </a:p>
        </p:txBody>
      </p:sp>
      <p:sp>
        <p:nvSpPr>
          <p:cNvPr id="487427" name="Rectangle 3"/>
          <p:cNvSpPr>
            <a:spLocks noGrp="1" noChangeArrowheads="1"/>
          </p:cNvSpPr>
          <p:nvPr>
            <p:ph type="body" idx="1"/>
          </p:nvPr>
        </p:nvSpPr>
        <p:spPr>
          <a:xfrm>
            <a:off x="457200" y="1627384"/>
            <a:ext cx="8294687" cy="2271712"/>
          </a:xfrm>
        </p:spPr>
        <p:txBody>
          <a:bodyPr>
            <a:normAutofit/>
          </a:bodyPr>
          <a:lstStyle/>
          <a:p>
            <a:pPr eaLnBrk="1" hangingPunct="1">
              <a:defRPr/>
            </a:pPr>
            <a:r>
              <a:rPr lang="en-US" altLang="en-US" sz="2400" dirty="0" smtClean="0"/>
              <a:t>Processes are managed by the </a:t>
            </a:r>
            <a:r>
              <a:rPr lang="en-US" altLang="en-US" sz="2400" i="1" dirty="0" smtClean="0"/>
              <a:t>kernel</a:t>
            </a:r>
          </a:p>
          <a:p>
            <a:pPr lvl="1" eaLnBrk="1" hangingPunct="1">
              <a:defRPr/>
            </a:pPr>
            <a:r>
              <a:rPr lang="en-US" altLang="en-US" sz="2000" dirty="0" smtClean="0"/>
              <a:t>Important: the kernel runs as part of (or on behalf of) user processes</a:t>
            </a:r>
          </a:p>
          <a:p>
            <a:pPr eaLnBrk="1" hangingPunct="1">
              <a:defRPr/>
            </a:pPr>
            <a:r>
              <a:rPr lang="en-US" altLang="en-US" sz="2400" dirty="0" smtClean="0"/>
              <a:t>Control flow passes from one process to another via a </a:t>
            </a:r>
            <a:r>
              <a:rPr lang="en-US" altLang="en-US" sz="2400" i="1" dirty="0" smtClean="0"/>
              <a:t>context switch</a:t>
            </a:r>
            <a:endParaRPr lang="en-US" altLang="en-US" sz="2400" dirty="0" smtClean="0"/>
          </a:p>
          <a:p>
            <a:pPr lvl="1" eaLnBrk="1" hangingPunct="1">
              <a:defRPr/>
            </a:pPr>
            <a:endParaRPr lang="en-US" altLang="en-US" sz="2000" dirty="0" smtClean="0"/>
          </a:p>
        </p:txBody>
      </p:sp>
      <p:sp>
        <p:nvSpPr>
          <p:cNvPr id="8196" name="Text Box 4"/>
          <p:cNvSpPr txBox="1">
            <a:spLocks noChangeArrowheads="1"/>
          </p:cNvSpPr>
          <p:nvPr/>
        </p:nvSpPr>
        <p:spPr bwMode="auto">
          <a:xfrm>
            <a:off x="2216150" y="3429000"/>
            <a:ext cx="1301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a:t>Process A</a:t>
            </a:r>
          </a:p>
          <a:p>
            <a:pPr>
              <a:lnSpc>
                <a:spcPct val="100000"/>
              </a:lnSpc>
            </a:pPr>
            <a:r>
              <a:rPr lang="en-US" altLang="en-US"/>
              <a:t>code</a:t>
            </a:r>
          </a:p>
        </p:txBody>
      </p:sp>
      <p:sp>
        <p:nvSpPr>
          <p:cNvPr id="8197" name="Text Box 5"/>
          <p:cNvSpPr txBox="1">
            <a:spLocks noChangeArrowheads="1"/>
          </p:cNvSpPr>
          <p:nvPr/>
        </p:nvSpPr>
        <p:spPr bwMode="auto">
          <a:xfrm>
            <a:off x="3886200" y="3429000"/>
            <a:ext cx="1301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a:t>Process B</a:t>
            </a:r>
          </a:p>
          <a:p>
            <a:pPr>
              <a:lnSpc>
                <a:spcPct val="100000"/>
              </a:lnSpc>
            </a:pPr>
            <a:r>
              <a:rPr lang="en-US" altLang="en-US"/>
              <a:t>code</a:t>
            </a:r>
          </a:p>
        </p:txBody>
      </p:sp>
      <p:sp>
        <p:nvSpPr>
          <p:cNvPr id="8198" name="Line 6"/>
          <p:cNvSpPr>
            <a:spLocks noChangeShapeType="1"/>
          </p:cNvSpPr>
          <p:nvPr/>
        </p:nvSpPr>
        <p:spPr bwMode="auto">
          <a:xfrm flipH="1">
            <a:off x="2895600" y="4027488"/>
            <a:ext cx="6350" cy="4683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Line 7"/>
          <p:cNvSpPr>
            <a:spLocks noChangeShapeType="1"/>
          </p:cNvSpPr>
          <p:nvPr/>
        </p:nvSpPr>
        <p:spPr bwMode="auto">
          <a:xfrm>
            <a:off x="2895600" y="4495800"/>
            <a:ext cx="1447800" cy="381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0" name="Line 8"/>
          <p:cNvSpPr>
            <a:spLocks noChangeShapeType="1"/>
          </p:cNvSpPr>
          <p:nvPr/>
        </p:nvSpPr>
        <p:spPr bwMode="auto">
          <a:xfrm>
            <a:off x="4343400" y="4876800"/>
            <a:ext cx="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1" name="Line 9"/>
          <p:cNvSpPr>
            <a:spLocks noChangeShapeType="1"/>
          </p:cNvSpPr>
          <p:nvPr/>
        </p:nvSpPr>
        <p:spPr bwMode="auto">
          <a:xfrm flipH="1">
            <a:off x="2895600" y="5334000"/>
            <a:ext cx="1447800" cy="381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 name="Line 10"/>
          <p:cNvSpPr>
            <a:spLocks noChangeShapeType="1"/>
          </p:cNvSpPr>
          <p:nvPr/>
        </p:nvSpPr>
        <p:spPr bwMode="auto">
          <a:xfrm>
            <a:off x="2895600" y="5715000"/>
            <a:ext cx="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Line 11"/>
          <p:cNvSpPr>
            <a:spLocks noChangeShapeType="1"/>
          </p:cNvSpPr>
          <p:nvPr/>
        </p:nvSpPr>
        <p:spPr bwMode="auto">
          <a:xfrm flipH="1">
            <a:off x="3721100" y="3429000"/>
            <a:ext cx="12700" cy="31242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4" name="Text Box 12"/>
          <p:cNvSpPr txBox="1">
            <a:spLocks noChangeArrowheads="1"/>
          </p:cNvSpPr>
          <p:nvPr/>
        </p:nvSpPr>
        <p:spPr bwMode="auto">
          <a:xfrm>
            <a:off x="5422900" y="4114800"/>
            <a:ext cx="114458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user code</a:t>
            </a:r>
          </a:p>
        </p:txBody>
      </p:sp>
      <p:sp>
        <p:nvSpPr>
          <p:cNvPr id="8205" name="Text Box 13"/>
          <p:cNvSpPr txBox="1">
            <a:spLocks noChangeArrowheads="1"/>
          </p:cNvSpPr>
          <p:nvPr/>
        </p:nvSpPr>
        <p:spPr bwMode="auto">
          <a:xfrm>
            <a:off x="5422900" y="4529138"/>
            <a:ext cx="13128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kernel code</a:t>
            </a:r>
          </a:p>
        </p:txBody>
      </p:sp>
      <p:sp>
        <p:nvSpPr>
          <p:cNvPr id="8206" name="Text Box 14"/>
          <p:cNvSpPr txBox="1">
            <a:spLocks noChangeArrowheads="1"/>
          </p:cNvSpPr>
          <p:nvPr/>
        </p:nvSpPr>
        <p:spPr bwMode="auto">
          <a:xfrm>
            <a:off x="5422900" y="4941888"/>
            <a:ext cx="114458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user code</a:t>
            </a:r>
          </a:p>
        </p:txBody>
      </p:sp>
      <p:sp>
        <p:nvSpPr>
          <p:cNvPr id="8207" name="Text Box 15"/>
          <p:cNvSpPr txBox="1">
            <a:spLocks noChangeArrowheads="1"/>
          </p:cNvSpPr>
          <p:nvPr/>
        </p:nvSpPr>
        <p:spPr bwMode="auto">
          <a:xfrm>
            <a:off x="5405438" y="5378450"/>
            <a:ext cx="13128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kernel code</a:t>
            </a:r>
          </a:p>
        </p:txBody>
      </p:sp>
      <p:sp>
        <p:nvSpPr>
          <p:cNvPr id="8208" name="Text Box 16"/>
          <p:cNvSpPr txBox="1">
            <a:spLocks noChangeArrowheads="1"/>
          </p:cNvSpPr>
          <p:nvPr/>
        </p:nvSpPr>
        <p:spPr bwMode="auto">
          <a:xfrm>
            <a:off x="5422900" y="5835650"/>
            <a:ext cx="114458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t>user code</a:t>
            </a:r>
          </a:p>
        </p:txBody>
      </p:sp>
      <p:sp>
        <p:nvSpPr>
          <p:cNvPr id="8209" name="Line 17"/>
          <p:cNvSpPr>
            <a:spLocks noChangeShapeType="1"/>
          </p:cNvSpPr>
          <p:nvPr/>
        </p:nvSpPr>
        <p:spPr bwMode="auto">
          <a:xfrm>
            <a:off x="2146300" y="4452938"/>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0" name="Line 18"/>
          <p:cNvSpPr>
            <a:spLocks noChangeShapeType="1"/>
          </p:cNvSpPr>
          <p:nvPr/>
        </p:nvSpPr>
        <p:spPr bwMode="auto">
          <a:xfrm>
            <a:off x="2146300" y="4879975"/>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1" name="Line 19"/>
          <p:cNvSpPr>
            <a:spLocks noChangeShapeType="1"/>
          </p:cNvSpPr>
          <p:nvPr/>
        </p:nvSpPr>
        <p:spPr bwMode="auto">
          <a:xfrm>
            <a:off x="2146300" y="5307013"/>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 name="Line 20"/>
          <p:cNvSpPr>
            <a:spLocks noChangeShapeType="1"/>
          </p:cNvSpPr>
          <p:nvPr/>
        </p:nvSpPr>
        <p:spPr bwMode="auto">
          <a:xfrm>
            <a:off x="2146300" y="5734050"/>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Line 21"/>
          <p:cNvSpPr>
            <a:spLocks noChangeShapeType="1"/>
          </p:cNvSpPr>
          <p:nvPr/>
        </p:nvSpPr>
        <p:spPr bwMode="auto">
          <a:xfrm>
            <a:off x="2146300" y="6161088"/>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4" name="Line 22"/>
          <p:cNvSpPr>
            <a:spLocks noChangeShapeType="1"/>
          </p:cNvSpPr>
          <p:nvPr/>
        </p:nvSpPr>
        <p:spPr bwMode="auto">
          <a:xfrm>
            <a:off x="2146300" y="4027488"/>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5" name="Line 23"/>
          <p:cNvSpPr>
            <a:spLocks noChangeShapeType="1"/>
          </p:cNvSpPr>
          <p:nvPr/>
        </p:nvSpPr>
        <p:spPr bwMode="auto">
          <a:xfrm>
            <a:off x="1219200" y="4038600"/>
            <a:ext cx="0" cy="1549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6" name="Text Box 24"/>
          <p:cNvSpPr txBox="1">
            <a:spLocks noChangeArrowheads="1"/>
          </p:cNvSpPr>
          <p:nvPr/>
        </p:nvSpPr>
        <p:spPr bwMode="auto">
          <a:xfrm>
            <a:off x="1219200" y="4648200"/>
            <a:ext cx="7175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a:t>Time</a:t>
            </a:r>
          </a:p>
        </p:txBody>
      </p:sp>
      <p:sp>
        <p:nvSpPr>
          <p:cNvPr id="8217" name="Text Box 25"/>
          <p:cNvSpPr txBox="1">
            <a:spLocks noChangeArrowheads="1"/>
          </p:cNvSpPr>
          <p:nvPr/>
        </p:nvSpPr>
        <p:spPr bwMode="auto">
          <a:xfrm>
            <a:off x="-701675" y="3117850"/>
            <a:ext cx="1841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endParaRPr lang="en-US" altLang="en-US" sz="1600"/>
          </a:p>
        </p:txBody>
      </p:sp>
      <p:sp>
        <p:nvSpPr>
          <p:cNvPr id="8218" name="Text Box 26"/>
          <p:cNvSpPr txBox="1">
            <a:spLocks noChangeArrowheads="1"/>
          </p:cNvSpPr>
          <p:nvPr/>
        </p:nvSpPr>
        <p:spPr bwMode="auto">
          <a:xfrm>
            <a:off x="-914400" y="2743200"/>
            <a:ext cx="9144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spcBef>
                <a:spcPct val="50000"/>
              </a:spcBef>
            </a:pPr>
            <a:endParaRPr lang="en-US" altLang="en-US" sz="1600"/>
          </a:p>
        </p:txBody>
      </p:sp>
      <p:sp>
        <p:nvSpPr>
          <p:cNvPr id="8219" name="AutoShape 27"/>
          <p:cNvSpPr>
            <a:spLocks/>
          </p:cNvSpPr>
          <p:nvPr/>
        </p:nvSpPr>
        <p:spPr bwMode="auto">
          <a:xfrm>
            <a:off x="6858000" y="4451350"/>
            <a:ext cx="76200" cy="381000"/>
          </a:xfrm>
          <a:prstGeom prst="rightBrace">
            <a:avLst>
              <a:gd name="adj1" fmla="val 41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8220" name="Text Box 28"/>
          <p:cNvSpPr txBox="1">
            <a:spLocks noChangeArrowheads="1"/>
          </p:cNvSpPr>
          <p:nvPr/>
        </p:nvSpPr>
        <p:spPr bwMode="auto">
          <a:xfrm>
            <a:off x="6937375" y="4419600"/>
            <a:ext cx="15954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i="1"/>
              <a:t>context switch</a:t>
            </a:r>
            <a:endParaRPr lang="en-US" altLang="en-US" sz="1600"/>
          </a:p>
        </p:txBody>
      </p:sp>
      <p:sp>
        <p:nvSpPr>
          <p:cNvPr id="8221" name="AutoShape 29"/>
          <p:cNvSpPr>
            <a:spLocks/>
          </p:cNvSpPr>
          <p:nvPr/>
        </p:nvSpPr>
        <p:spPr bwMode="auto">
          <a:xfrm>
            <a:off x="6858000" y="5334000"/>
            <a:ext cx="76200" cy="381000"/>
          </a:xfrm>
          <a:prstGeom prst="rightBrace">
            <a:avLst>
              <a:gd name="adj1" fmla="val 41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600"/>
          </a:p>
        </p:txBody>
      </p:sp>
      <p:sp>
        <p:nvSpPr>
          <p:cNvPr id="8222" name="Text Box 30"/>
          <p:cNvSpPr txBox="1">
            <a:spLocks noChangeArrowheads="1"/>
          </p:cNvSpPr>
          <p:nvPr/>
        </p:nvSpPr>
        <p:spPr bwMode="auto">
          <a:xfrm>
            <a:off x="6937375" y="5302250"/>
            <a:ext cx="15954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i="1"/>
              <a:t>context switch</a:t>
            </a:r>
            <a:endParaRPr lang="en-US" altLang="en-US" sz="1600"/>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spTree>
    <p:extLst>
      <p:ext uri="{BB962C8B-B14F-4D97-AF65-F5344CB8AC3E}">
        <p14:creationId xmlns:p14="http://schemas.microsoft.com/office/powerpoint/2010/main" val="443413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questions to ponder about processes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sz="3200" dirty="0" smtClean="0"/>
              <a:t>How is a process created?</a:t>
            </a:r>
          </a:p>
          <a:p>
            <a:r>
              <a:rPr lang="en-US" sz="3200" dirty="0" smtClean="0"/>
              <a:t>How is a process deleted?</a:t>
            </a:r>
          </a:p>
          <a:p>
            <a:r>
              <a:rPr lang="en-US" sz="3200" dirty="0" smtClean="0"/>
              <a:t>Is there a user process and kernel process</a:t>
            </a:r>
          </a:p>
          <a:p>
            <a:r>
              <a:rPr lang="en-US" sz="3200" dirty="0" smtClean="0"/>
              <a:t>Where do we keep information about a process</a:t>
            </a:r>
          </a:p>
          <a:p>
            <a:r>
              <a:rPr lang="en-US" sz="3200" dirty="0" smtClean="0"/>
              <a:t>Does a process have to run through completion from start to finish or can it be interrupted?</a:t>
            </a:r>
          </a:p>
          <a:p>
            <a:endParaRPr lang="en-US" sz="3200" dirty="0"/>
          </a:p>
        </p:txBody>
      </p:sp>
    </p:spTree>
    <p:extLst>
      <p:ext uri="{BB962C8B-B14F-4D97-AF65-F5344CB8AC3E}">
        <p14:creationId xmlns:p14="http://schemas.microsoft.com/office/powerpoint/2010/main" val="1471716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questions to ponder about processes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27</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dirty="0" smtClean="0"/>
              <a:t>Do processes have priorities? </a:t>
            </a:r>
          </a:p>
          <a:p>
            <a:r>
              <a:rPr lang="en-US" dirty="0" smtClean="0"/>
              <a:t>What are the relationships between multiple processes in a system?</a:t>
            </a:r>
          </a:p>
          <a:p>
            <a:r>
              <a:rPr lang="en-US" dirty="0" smtClean="0"/>
              <a:t>Can </a:t>
            </a:r>
            <a:r>
              <a:rPr lang="en-US" dirty="0"/>
              <a:t>we have multiple processes related to the same program? Would multiple processes of the same program share addresses during execution</a:t>
            </a:r>
            <a:r>
              <a:rPr lang="en-US" dirty="0" smtClean="0"/>
              <a:t>?</a:t>
            </a:r>
          </a:p>
          <a:p>
            <a:r>
              <a:rPr lang="en-US" dirty="0" smtClean="0"/>
              <a:t>How does a program create and run a program?</a:t>
            </a:r>
          </a:p>
          <a:p>
            <a:r>
              <a:rPr lang="en-US" dirty="0" smtClean="0"/>
              <a:t>How does a parent wait for a child to exit?</a:t>
            </a:r>
            <a:endParaRPr lang="en-US" dirty="0"/>
          </a:p>
          <a:p>
            <a:endParaRPr lang="en-US" dirty="0"/>
          </a:p>
        </p:txBody>
      </p:sp>
    </p:spTree>
    <p:extLst>
      <p:ext uri="{BB962C8B-B14F-4D97-AF65-F5344CB8AC3E}">
        <p14:creationId xmlns:p14="http://schemas.microsoft.com/office/powerpoint/2010/main" val="4027870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OK, so what have we learnt so far…</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
        <p:nvSpPr>
          <p:cNvPr id="5" name="Content Placeholder 4"/>
          <p:cNvSpPr>
            <a:spLocks noGrp="1"/>
          </p:cNvSpPr>
          <p:nvPr>
            <p:ph sz="quarter" idx="1"/>
          </p:nvPr>
        </p:nvSpPr>
        <p:spPr>
          <a:xfrm>
            <a:off x="612648" y="1600200"/>
            <a:ext cx="8378952" cy="1989491"/>
          </a:xfrm>
        </p:spPr>
        <p:txBody>
          <a:bodyPr>
            <a:normAutofit lnSpcReduction="10000"/>
          </a:bodyPr>
          <a:lstStyle/>
          <a:p>
            <a:r>
              <a:rPr lang="en-US" dirty="0" smtClean="0"/>
              <a:t>Concept and Definition of a Process</a:t>
            </a:r>
          </a:p>
          <a:p>
            <a:r>
              <a:rPr lang="en-US" dirty="0" smtClean="0"/>
              <a:t>Example viewed through UNIX ‘</a:t>
            </a:r>
            <a:r>
              <a:rPr lang="en-US" dirty="0" err="1" smtClean="0"/>
              <a:t>ps</a:t>
            </a:r>
            <a:r>
              <a:rPr lang="en-US" dirty="0" smtClean="0"/>
              <a:t>’</a:t>
            </a:r>
          </a:p>
          <a:p>
            <a:r>
              <a:rPr lang="en-US" dirty="0" smtClean="0"/>
              <a:t>Outlined some questions about processes for forthcoming discussions</a:t>
            </a:r>
          </a:p>
          <a:p>
            <a:endParaRPr lang="en-US" dirty="0"/>
          </a:p>
        </p:txBody>
      </p:sp>
      <p:sp>
        <p:nvSpPr>
          <p:cNvPr id="6" name="Footer Placeholder 5"/>
          <p:cNvSpPr>
            <a:spLocks noGrp="1"/>
          </p:cNvSpPr>
          <p:nvPr>
            <p:ph type="ftr" sz="quarter" idx="11"/>
          </p:nvPr>
        </p:nvSpPr>
        <p:spPr/>
        <p:txBody>
          <a:bodyPr/>
          <a:lstStyle/>
          <a:p>
            <a:r>
              <a:rPr lang="en-US" smtClean="0"/>
              <a:t>CSCE-313 Spring 2017</a:t>
            </a:r>
            <a:endParaRPr lang="en-US"/>
          </a:p>
        </p:txBody>
      </p:sp>
      <p:grpSp>
        <p:nvGrpSpPr>
          <p:cNvPr id="7" name="Group 6"/>
          <p:cNvGrpSpPr/>
          <p:nvPr/>
        </p:nvGrpSpPr>
        <p:grpSpPr>
          <a:xfrm>
            <a:off x="82180" y="4302031"/>
            <a:ext cx="5483854" cy="2362200"/>
            <a:chOff x="1219200" y="3429000"/>
            <a:chExt cx="7413180" cy="3124200"/>
          </a:xfrm>
        </p:grpSpPr>
        <p:sp>
          <p:nvSpPr>
            <p:cNvPr id="8" name="Text Box 4"/>
            <p:cNvSpPr txBox="1">
              <a:spLocks noChangeArrowheads="1"/>
            </p:cNvSpPr>
            <p:nvPr/>
          </p:nvSpPr>
          <p:spPr bwMode="auto">
            <a:xfrm>
              <a:off x="2216150" y="3429000"/>
              <a:ext cx="1425954" cy="6920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a:t>Process A</a:t>
              </a:r>
            </a:p>
            <a:p>
              <a:pPr>
                <a:lnSpc>
                  <a:spcPct val="100000"/>
                </a:lnSpc>
              </a:pPr>
              <a:r>
                <a:rPr lang="en-US" altLang="en-US" sz="1400"/>
                <a:t>code</a:t>
              </a:r>
            </a:p>
          </p:txBody>
        </p:sp>
        <p:sp>
          <p:nvSpPr>
            <p:cNvPr id="9" name="Text Box 5"/>
            <p:cNvSpPr txBox="1">
              <a:spLocks noChangeArrowheads="1"/>
            </p:cNvSpPr>
            <p:nvPr/>
          </p:nvSpPr>
          <p:spPr bwMode="auto">
            <a:xfrm>
              <a:off x="3886200" y="3429000"/>
              <a:ext cx="1434968" cy="6920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a:t>Process B</a:t>
              </a:r>
            </a:p>
            <a:p>
              <a:pPr>
                <a:lnSpc>
                  <a:spcPct val="100000"/>
                </a:lnSpc>
              </a:pPr>
              <a:r>
                <a:rPr lang="en-US" altLang="en-US" sz="1400"/>
                <a:t>code</a:t>
              </a:r>
            </a:p>
          </p:txBody>
        </p:sp>
        <p:sp>
          <p:nvSpPr>
            <p:cNvPr id="10" name="Line 6"/>
            <p:cNvSpPr>
              <a:spLocks noChangeShapeType="1"/>
            </p:cNvSpPr>
            <p:nvPr/>
          </p:nvSpPr>
          <p:spPr bwMode="auto">
            <a:xfrm flipH="1">
              <a:off x="2895600" y="4027488"/>
              <a:ext cx="6350" cy="4683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 name="Line 7"/>
            <p:cNvSpPr>
              <a:spLocks noChangeShapeType="1"/>
            </p:cNvSpPr>
            <p:nvPr/>
          </p:nvSpPr>
          <p:spPr bwMode="auto">
            <a:xfrm>
              <a:off x="2895600" y="4495800"/>
              <a:ext cx="1447800" cy="381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 name="Line 8"/>
            <p:cNvSpPr>
              <a:spLocks noChangeShapeType="1"/>
            </p:cNvSpPr>
            <p:nvPr/>
          </p:nvSpPr>
          <p:spPr bwMode="auto">
            <a:xfrm>
              <a:off x="4343400" y="4876800"/>
              <a:ext cx="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 name="Line 9"/>
            <p:cNvSpPr>
              <a:spLocks noChangeShapeType="1"/>
            </p:cNvSpPr>
            <p:nvPr/>
          </p:nvSpPr>
          <p:spPr bwMode="auto">
            <a:xfrm flipH="1">
              <a:off x="2895600" y="5334000"/>
              <a:ext cx="1447800" cy="381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 name="Line 10"/>
            <p:cNvSpPr>
              <a:spLocks noChangeShapeType="1"/>
            </p:cNvSpPr>
            <p:nvPr/>
          </p:nvSpPr>
          <p:spPr bwMode="auto">
            <a:xfrm>
              <a:off x="2895600" y="5715000"/>
              <a:ext cx="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 name="Line 11"/>
            <p:cNvSpPr>
              <a:spLocks noChangeShapeType="1"/>
            </p:cNvSpPr>
            <p:nvPr/>
          </p:nvSpPr>
          <p:spPr bwMode="auto">
            <a:xfrm flipH="1">
              <a:off x="3721100" y="3429000"/>
              <a:ext cx="12700" cy="31242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 name="Text Box 12"/>
            <p:cNvSpPr txBox="1">
              <a:spLocks noChangeArrowheads="1"/>
            </p:cNvSpPr>
            <p:nvPr/>
          </p:nvSpPr>
          <p:spPr bwMode="auto">
            <a:xfrm>
              <a:off x="5422900" y="4114800"/>
              <a:ext cx="1231273"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user code</a:t>
              </a:r>
            </a:p>
          </p:txBody>
        </p:sp>
        <p:sp>
          <p:nvSpPr>
            <p:cNvPr id="17" name="Text Box 13"/>
            <p:cNvSpPr txBox="1">
              <a:spLocks noChangeArrowheads="1"/>
            </p:cNvSpPr>
            <p:nvPr/>
          </p:nvSpPr>
          <p:spPr bwMode="auto">
            <a:xfrm>
              <a:off x="5422900" y="4529138"/>
              <a:ext cx="1404631"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kernel code</a:t>
              </a:r>
            </a:p>
          </p:txBody>
        </p:sp>
        <p:sp>
          <p:nvSpPr>
            <p:cNvPr id="18" name="Text Box 14"/>
            <p:cNvSpPr txBox="1">
              <a:spLocks noChangeArrowheads="1"/>
            </p:cNvSpPr>
            <p:nvPr/>
          </p:nvSpPr>
          <p:spPr bwMode="auto">
            <a:xfrm>
              <a:off x="5422900" y="4941888"/>
              <a:ext cx="1231273"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user code</a:t>
              </a:r>
            </a:p>
          </p:txBody>
        </p:sp>
        <p:sp>
          <p:nvSpPr>
            <p:cNvPr id="19" name="Text Box 15"/>
            <p:cNvSpPr txBox="1">
              <a:spLocks noChangeArrowheads="1"/>
            </p:cNvSpPr>
            <p:nvPr/>
          </p:nvSpPr>
          <p:spPr bwMode="auto">
            <a:xfrm>
              <a:off x="5405438" y="5378449"/>
              <a:ext cx="1404631"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kernel code</a:t>
              </a:r>
            </a:p>
          </p:txBody>
        </p:sp>
        <p:sp>
          <p:nvSpPr>
            <p:cNvPr id="20" name="Text Box 16"/>
            <p:cNvSpPr txBox="1">
              <a:spLocks noChangeArrowheads="1"/>
            </p:cNvSpPr>
            <p:nvPr/>
          </p:nvSpPr>
          <p:spPr bwMode="auto">
            <a:xfrm>
              <a:off x="5422900" y="5835650"/>
              <a:ext cx="1231273"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user code</a:t>
              </a:r>
            </a:p>
          </p:txBody>
        </p:sp>
        <p:sp>
          <p:nvSpPr>
            <p:cNvPr id="21" name="Line 17"/>
            <p:cNvSpPr>
              <a:spLocks noChangeShapeType="1"/>
            </p:cNvSpPr>
            <p:nvPr/>
          </p:nvSpPr>
          <p:spPr bwMode="auto">
            <a:xfrm>
              <a:off x="2146300" y="4452938"/>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2" name="Line 18"/>
            <p:cNvSpPr>
              <a:spLocks noChangeShapeType="1"/>
            </p:cNvSpPr>
            <p:nvPr/>
          </p:nvSpPr>
          <p:spPr bwMode="auto">
            <a:xfrm>
              <a:off x="2146300" y="4879975"/>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3" name="Line 19"/>
            <p:cNvSpPr>
              <a:spLocks noChangeShapeType="1"/>
            </p:cNvSpPr>
            <p:nvPr/>
          </p:nvSpPr>
          <p:spPr bwMode="auto">
            <a:xfrm>
              <a:off x="2146300" y="5307013"/>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4" name="Line 20"/>
            <p:cNvSpPr>
              <a:spLocks noChangeShapeType="1"/>
            </p:cNvSpPr>
            <p:nvPr/>
          </p:nvSpPr>
          <p:spPr bwMode="auto">
            <a:xfrm>
              <a:off x="2146300" y="5734050"/>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5" name="Line 21"/>
            <p:cNvSpPr>
              <a:spLocks noChangeShapeType="1"/>
            </p:cNvSpPr>
            <p:nvPr/>
          </p:nvSpPr>
          <p:spPr bwMode="auto">
            <a:xfrm>
              <a:off x="2146300" y="6161088"/>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6" name="Line 22"/>
            <p:cNvSpPr>
              <a:spLocks noChangeShapeType="1"/>
            </p:cNvSpPr>
            <p:nvPr/>
          </p:nvSpPr>
          <p:spPr bwMode="auto">
            <a:xfrm>
              <a:off x="2146300" y="4027488"/>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7" name="Line 23"/>
            <p:cNvSpPr>
              <a:spLocks noChangeShapeType="1"/>
            </p:cNvSpPr>
            <p:nvPr/>
          </p:nvSpPr>
          <p:spPr bwMode="auto">
            <a:xfrm>
              <a:off x="1219200" y="4038600"/>
              <a:ext cx="0" cy="1549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8" name="Text Box 24"/>
            <p:cNvSpPr txBox="1">
              <a:spLocks noChangeArrowheads="1"/>
            </p:cNvSpPr>
            <p:nvPr/>
          </p:nvSpPr>
          <p:spPr bwMode="auto">
            <a:xfrm>
              <a:off x="1219200" y="4648200"/>
              <a:ext cx="810794" cy="4070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a:t>Time</a:t>
              </a:r>
            </a:p>
          </p:txBody>
        </p:sp>
        <p:sp>
          <p:nvSpPr>
            <p:cNvPr id="29" name="AutoShape 27"/>
            <p:cNvSpPr>
              <a:spLocks/>
            </p:cNvSpPr>
            <p:nvPr/>
          </p:nvSpPr>
          <p:spPr bwMode="auto">
            <a:xfrm>
              <a:off x="6858000" y="4451350"/>
              <a:ext cx="76200" cy="381000"/>
            </a:xfrm>
            <a:prstGeom prst="rightBrace">
              <a:avLst>
                <a:gd name="adj1" fmla="val 41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200"/>
            </a:p>
          </p:txBody>
        </p:sp>
        <p:sp>
          <p:nvSpPr>
            <p:cNvPr id="30" name="Text Box 28"/>
            <p:cNvSpPr txBox="1">
              <a:spLocks noChangeArrowheads="1"/>
            </p:cNvSpPr>
            <p:nvPr/>
          </p:nvSpPr>
          <p:spPr bwMode="auto">
            <a:xfrm>
              <a:off x="6937376" y="4419600"/>
              <a:ext cx="1695004"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i="1"/>
                <a:t>context switch</a:t>
              </a:r>
              <a:endParaRPr lang="en-US" altLang="en-US" sz="1200"/>
            </a:p>
          </p:txBody>
        </p:sp>
        <p:sp>
          <p:nvSpPr>
            <p:cNvPr id="31" name="AutoShape 29"/>
            <p:cNvSpPr>
              <a:spLocks/>
            </p:cNvSpPr>
            <p:nvPr/>
          </p:nvSpPr>
          <p:spPr bwMode="auto">
            <a:xfrm>
              <a:off x="6858000" y="5334000"/>
              <a:ext cx="76200" cy="381000"/>
            </a:xfrm>
            <a:prstGeom prst="rightBrace">
              <a:avLst>
                <a:gd name="adj1" fmla="val 41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200"/>
            </a:p>
          </p:txBody>
        </p:sp>
        <p:sp>
          <p:nvSpPr>
            <p:cNvPr id="32" name="Text Box 30"/>
            <p:cNvSpPr txBox="1">
              <a:spLocks noChangeArrowheads="1"/>
            </p:cNvSpPr>
            <p:nvPr/>
          </p:nvSpPr>
          <p:spPr bwMode="auto">
            <a:xfrm>
              <a:off x="6937375" y="5302250"/>
              <a:ext cx="1695004"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i="1"/>
                <a:t>context switch</a:t>
              </a:r>
              <a:endParaRPr lang="en-US" altLang="en-US" sz="1200"/>
            </a:p>
          </p:txBody>
        </p:sp>
      </p:grpSp>
      <p:grpSp>
        <p:nvGrpSpPr>
          <p:cNvPr id="33" name="Group 4"/>
          <p:cNvGrpSpPr>
            <a:grpSpLocks/>
          </p:cNvGrpSpPr>
          <p:nvPr/>
        </p:nvGrpSpPr>
        <p:grpSpPr bwMode="auto">
          <a:xfrm>
            <a:off x="5709333" y="4507437"/>
            <a:ext cx="3232969" cy="1490469"/>
            <a:chOff x="806" y="2352"/>
            <a:chExt cx="3834" cy="1248"/>
          </a:xfrm>
        </p:grpSpPr>
        <p:sp>
          <p:nvSpPr>
            <p:cNvPr id="34" name="Line 5"/>
            <p:cNvSpPr>
              <a:spLocks noChangeShapeType="1"/>
            </p:cNvSpPr>
            <p:nvPr/>
          </p:nvSpPr>
          <p:spPr bwMode="auto">
            <a:xfrm>
              <a:off x="1200" y="2448"/>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5" name="Text Box 6"/>
            <p:cNvSpPr txBox="1">
              <a:spLocks noChangeArrowheads="1"/>
            </p:cNvSpPr>
            <p:nvPr/>
          </p:nvSpPr>
          <p:spPr bwMode="auto">
            <a:xfrm>
              <a:off x="806" y="2784"/>
              <a:ext cx="642"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Time</a:t>
              </a:r>
            </a:p>
          </p:txBody>
        </p:sp>
        <p:sp>
          <p:nvSpPr>
            <p:cNvPr id="36" name="Line 7"/>
            <p:cNvSpPr>
              <a:spLocks noChangeShapeType="1"/>
            </p:cNvSpPr>
            <p:nvPr/>
          </p:nvSpPr>
          <p:spPr bwMode="auto">
            <a:xfrm>
              <a:off x="1968" y="2592"/>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7" name="Text Box 8"/>
            <p:cNvSpPr txBox="1">
              <a:spLocks noChangeArrowheads="1"/>
            </p:cNvSpPr>
            <p:nvPr/>
          </p:nvSpPr>
          <p:spPr bwMode="auto">
            <a:xfrm>
              <a:off x="1611" y="2352"/>
              <a:ext cx="1102"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dirty="0"/>
                <a:t>Process A</a:t>
              </a:r>
            </a:p>
          </p:txBody>
        </p:sp>
        <p:sp>
          <p:nvSpPr>
            <p:cNvPr id="38" name="Text Box 9"/>
            <p:cNvSpPr txBox="1">
              <a:spLocks noChangeArrowheads="1"/>
            </p:cNvSpPr>
            <p:nvPr/>
          </p:nvSpPr>
          <p:spPr bwMode="auto">
            <a:xfrm>
              <a:off x="2571" y="2352"/>
              <a:ext cx="110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Process B</a:t>
              </a:r>
            </a:p>
          </p:txBody>
        </p:sp>
        <p:sp>
          <p:nvSpPr>
            <p:cNvPr id="39" name="Text Box 10"/>
            <p:cNvSpPr txBox="1">
              <a:spLocks noChangeArrowheads="1"/>
            </p:cNvSpPr>
            <p:nvPr/>
          </p:nvSpPr>
          <p:spPr bwMode="auto">
            <a:xfrm>
              <a:off x="3531" y="2352"/>
              <a:ext cx="110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Process C</a:t>
              </a:r>
            </a:p>
          </p:txBody>
        </p:sp>
        <p:sp>
          <p:nvSpPr>
            <p:cNvPr id="40" name="Line 11"/>
            <p:cNvSpPr>
              <a:spLocks noChangeShapeType="1"/>
            </p:cNvSpPr>
            <p:nvPr/>
          </p:nvSpPr>
          <p:spPr bwMode="auto">
            <a:xfrm>
              <a:off x="2928" y="2784"/>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1" name="Line 12"/>
            <p:cNvSpPr>
              <a:spLocks noChangeShapeType="1"/>
            </p:cNvSpPr>
            <p:nvPr/>
          </p:nvSpPr>
          <p:spPr bwMode="auto">
            <a:xfrm>
              <a:off x="3888" y="2976"/>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2" name="Line 13"/>
            <p:cNvSpPr>
              <a:spLocks noChangeShapeType="1"/>
            </p:cNvSpPr>
            <p:nvPr/>
          </p:nvSpPr>
          <p:spPr bwMode="auto">
            <a:xfrm>
              <a:off x="1968" y="3168"/>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3" name="Line 14"/>
            <p:cNvSpPr>
              <a:spLocks noChangeShapeType="1"/>
            </p:cNvSpPr>
            <p:nvPr/>
          </p:nvSpPr>
          <p:spPr bwMode="auto">
            <a:xfrm>
              <a:off x="3888" y="3360"/>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4" name="Line 15"/>
            <p:cNvSpPr>
              <a:spLocks noChangeShapeType="1"/>
            </p:cNvSpPr>
            <p:nvPr/>
          </p:nvSpPr>
          <p:spPr bwMode="auto">
            <a:xfrm>
              <a:off x="1680" y="2784"/>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5" name="Line 16"/>
            <p:cNvSpPr>
              <a:spLocks noChangeShapeType="1"/>
            </p:cNvSpPr>
            <p:nvPr/>
          </p:nvSpPr>
          <p:spPr bwMode="auto">
            <a:xfrm>
              <a:off x="1680" y="2976"/>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6" name="Line 17"/>
            <p:cNvSpPr>
              <a:spLocks noChangeShapeType="1"/>
            </p:cNvSpPr>
            <p:nvPr/>
          </p:nvSpPr>
          <p:spPr bwMode="auto">
            <a:xfrm>
              <a:off x="1680" y="3168"/>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7" name="Line 18"/>
            <p:cNvSpPr>
              <a:spLocks noChangeShapeType="1"/>
            </p:cNvSpPr>
            <p:nvPr/>
          </p:nvSpPr>
          <p:spPr bwMode="auto">
            <a:xfrm>
              <a:off x="1680" y="3360"/>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8" name="Line 19"/>
            <p:cNvSpPr>
              <a:spLocks noChangeShapeType="1"/>
            </p:cNvSpPr>
            <p:nvPr/>
          </p:nvSpPr>
          <p:spPr bwMode="auto">
            <a:xfrm>
              <a:off x="1680" y="3552"/>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sp>
        <p:nvSpPr>
          <p:cNvPr id="50" name="Content Placeholder 4"/>
          <p:cNvSpPr txBox="1">
            <a:spLocks/>
          </p:cNvSpPr>
          <p:nvPr/>
        </p:nvSpPr>
        <p:spPr>
          <a:xfrm>
            <a:off x="2111078" y="2760277"/>
            <a:ext cx="8378952" cy="1989491"/>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endParaRPr lang="en-US" dirty="0" smtClean="0"/>
          </a:p>
          <a:p>
            <a:endParaRPr lang="en-US" dirty="0" smtClean="0"/>
          </a:p>
          <a:p>
            <a:endParaRPr lang="en-US" dirty="0"/>
          </a:p>
        </p:txBody>
      </p:sp>
      <p:sp>
        <p:nvSpPr>
          <p:cNvPr id="51" name="Content Placeholder 4"/>
          <p:cNvSpPr txBox="1">
            <a:spLocks/>
          </p:cNvSpPr>
          <p:nvPr/>
        </p:nvSpPr>
        <p:spPr>
          <a:xfrm>
            <a:off x="601016" y="3474890"/>
            <a:ext cx="8378952" cy="509092"/>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dirty="0"/>
              <a:t>Process concurrency and context </a:t>
            </a:r>
            <a:r>
              <a:rPr lang="en-US" dirty="0" smtClean="0"/>
              <a:t>switching</a:t>
            </a:r>
            <a:endParaRPr lang="en-US" dirty="0"/>
          </a:p>
        </p:txBody>
      </p:sp>
    </p:spTree>
    <p:extLst>
      <p:ext uri="{BB962C8B-B14F-4D97-AF65-F5344CB8AC3E}">
        <p14:creationId xmlns:p14="http://schemas.microsoft.com/office/powerpoint/2010/main" val="361901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coming up next?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29</a:t>
            </a:fld>
            <a:endParaRPr lang="en-US" dirty="0">
              <a:solidFill>
                <a:srgbClr val="FFFFFF"/>
              </a:solidFill>
            </a:endParaRPr>
          </a:p>
        </p:txBody>
      </p:sp>
      <p:sp>
        <p:nvSpPr>
          <p:cNvPr id="5" name="Content Placeholder 4"/>
          <p:cNvSpPr>
            <a:spLocks noGrp="1"/>
          </p:cNvSpPr>
          <p:nvPr>
            <p:ph sz="quarter" idx="1"/>
          </p:nvPr>
        </p:nvSpPr>
        <p:spPr>
          <a:xfrm>
            <a:off x="612648" y="1600200"/>
            <a:ext cx="8153400" cy="4648200"/>
          </a:xfrm>
        </p:spPr>
        <p:txBody>
          <a:bodyPr>
            <a:normAutofit/>
          </a:bodyPr>
          <a:lstStyle/>
          <a:p>
            <a:r>
              <a:rPr lang="en-US" dirty="0" smtClean="0"/>
              <a:t>Process Operations and Programming Interface (Chapter 3)</a:t>
            </a:r>
          </a:p>
          <a:p>
            <a:r>
              <a:rPr lang="en-US" dirty="0" smtClean="0"/>
              <a:t>We will also start answering some of the questions posed earlier about a process</a:t>
            </a:r>
          </a:p>
          <a:p>
            <a:pPr lvl="1"/>
            <a:r>
              <a:rPr lang="en-US" dirty="0"/>
              <a:t>Executing a program from within a </a:t>
            </a:r>
            <a:r>
              <a:rPr lang="en-US" dirty="0" smtClean="0"/>
              <a:t>program. How does a shell work?</a:t>
            </a:r>
            <a:endParaRPr lang="en-US" dirty="0"/>
          </a:p>
          <a:p>
            <a:pPr lvl="1"/>
            <a:r>
              <a:rPr lang="en-US" dirty="0"/>
              <a:t>Creating a new process</a:t>
            </a:r>
          </a:p>
          <a:p>
            <a:pPr lvl="1"/>
            <a:r>
              <a:rPr lang="en-US" dirty="0"/>
              <a:t>Introducing Wait dependencies between parent and child processes</a:t>
            </a:r>
          </a:p>
          <a:p>
            <a:pPr lvl="1"/>
            <a:endParaRPr lang="en-US" dirty="0"/>
          </a:p>
        </p:txBody>
      </p:sp>
      <p:sp>
        <p:nvSpPr>
          <p:cNvPr id="6" name="Footer Placeholder 5"/>
          <p:cNvSpPr>
            <a:spLocks noGrp="1"/>
          </p:cNvSpPr>
          <p:nvPr>
            <p:ph type="ftr" sz="quarter" idx="11"/>
          </p:nvPr>
        </p:nvSpPr>
        <p:spPr/>
        <p:txBody>
          <a:bodyPr/>
          <a:lstStyle/>
          <a:p>
            <a:r>
              <a:rPr lang="en-US" smtClean="0"/>
              <a:t>CSCE-313 Spring 2017</a:t>
            </a:r>
            <a:endParaRPr lang="en-US"/>
          </a:p>
        </p:txBody>
      </p:sp>
    </p:spTree>
    <p:extLst>
      <p:ext uri="{BB962C8B-B14F-4D97-AF65-F5344CB8AC3E}">
        <p14:creationId xmlns:p14="http://schemas.microsoft.com/office/powerpoint/2010/main" val="3424802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Learnings from Week 2</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
        <p:nvSpPr>
          <p:cNvPr id="5" name="Content Placeholder 4"/>
          <p:cNvSpPr>
            <a:spLocks noGrp="1"/>
          </p:cNvSpPr>
          <p:nvPr>
            <p:ph sz="quarter" idx="1"/>
          </p:nvPr>
        </p:nvSpPr>
        <p:spPr>
          <a:xfrm>
            <a:off x="612648" y="1600199"/>
            <a:ext cx="8378952" cy="4892675"/>
          </a:xfrm>
        </p:spPr>
        <p:txBody>
          <a:bodyPr>
            <a:normAutofit/>
          </a:bodyPr>
          <a:lstStyle/>
          <a:p>
            <a:r>
              <a:rPr lang="en-US" sz="3200" b="1" dirty="0" smtClean="0">
                <a:solidFill>
                  <a:srgbClr val="FF0000"/>
                </a:solidFill>
              </a:rPr>
              <a:t>Architectural support </a:t>
            </a:r>
            <a:r>
              <a:rPr lang="en-US" sz="3200" dirty="0" smtClean="0"/>
              <a:t>for user and kernel modes in CPU execution implies </a:t>
            </a:r>
            <a:r>
              <a:rPr lang="en-US" sz="3200" b="1" dirty="0" smtClean="0">
                <a:solidFill>
                  <a:srgbClr val="FF0000"/>
                </a:solidFill>
              </a:rPr>
              <a:t>hardware features </a:t>
            </a:r>
            <a:r>
              <a:rPr lang="en-US" sz="3200" dirty="0" smtClean="0"/>
              <a:t>provided to accomplish dual modes transition, especially</a:t>
            </a:r>
          </a:p>
          <a:p>
            <a:pPr lvl="2"/>
            <a:r>
              <a:rPr lang="en-US" sz="2400" dirty="0" smtClean="0"/>
              <a:t>Privileged Instructions</a:t>
            </a:r>
          </a:p>
          <a:p>
            <a:pPr lvl="2"/>
            <a:r>
              <a:rPr lang="en-US" sz="2400" dirty="0" smtClean="0"/>
              <a:t>Memory Protection</a:t>
            </a:r>
          </a:p>
          <a:p>
            <a:pPr lvl="2"/>
            <a:r>
              <a:rPr lang="en-US" sz="2400" dirty="0" smtClean="0"/>
              <a:t>Timer, etc.</a:t>
            </a:r>
          </a:p>
          <a:p>
            <a:endParaRPr lang="en-US" sz="3200" dirty="0" smtClean="0"/>
          </a:p>
          <a:p>
            <a:endParaRPr lang="en-US" sz="3200" dirty="0" smtClean="0"/>
          </a:p>
          <a:p>
            <a:endParaRPr lang="en-US" sz="3200" dirty="0" smtClean="0"/>
          </a:p>
          <a:p>
            <a:endParaRPr lang="en-US" sz="3200" dirty="0"/>
          </a:p>
        </p:txBody>
      </p:sp>
      <p:sp>
        <p:nvSpPr>
          <p:cNvPr id="6" name="Footer Placeholder 5"/>
          <p:cNvSpPr>
            <a:spLocks noGrp="1"/>
          </p:cNvSpPr>
          <p:nvPr>
            <p:ph type="ftr" sz="quarter" idx="11"/>
          </p:nvPr>
        </p:nvSpPr>
        <p:spPr/>
        <p:txBody>
          <a:bodyPr/>
          <a:lstStyle/>
          <a:p>
            <a:r>
              <a:rPr lang="en-US" smtClean="0"/>
              <a:t>CSCE-313 Spring 2017</a:t>
            </a:r>
            <a:endParaRPr lang="en-US"/>
          </a:p>
        </p:txBody>
      </p:sp>
    </p:spTree>
    <p:extLst>
      <p:ext uri="{BB962C8B-B14F-4D97-AF65-F5344CB8AC3E}">
        <p14:creationId xmlns:p14="http://schemas.microsoft.com/office/powerpoint/2010/main" val="4159438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Shell?</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30</a:t>
            </a:fld>
            <a:endParaRPr lang="en-US" dirty="0">
              <a:solidFill>
                <a:srgbClr val="FFFFFF"/>
              </a:solidFill>
            </a:endParaRPr>
          </a:p>
        </p:txBody>
      </p:sp>
      <p:sp>
        <p:nvSpPr>
          <p:cNvPr id="6" name="Content Placeholder 5"/>
          <p:cNvSpPr>
            <a:spLocks noGrp="1"/>
          </p:cNvSpPr>
          <p:nvPr>
            <p:ph sz="quarter" idx="1"/>
          </p:nvPr>
        </p:nvSpPr>
        <p:spPr>
          <a:xfrm>
            <a:off x="612648" y="1600200"/>
            <a:ext cx="7159752" cy="4724400"/>
          </a:xfrm>
        </p:spPr>
        <p:txBody>
          <a:bodyPr>
            <a:normAutofit/>
          </a:bodyPr>
          <a:lstStyle/>
          <a:p>
            <a:r>
              <a:rPr lang="en-US" sz="3600" dirty="0" smtClean="0"/>
              <a:t>Shell is a program</a:t>
            </a:r>
            <a:r>
              <a:rPr lang="en-US" sz="3600" dirty="0"/>
              <a:t> </a:t>
            </a:r>
            <a:r>
              <a:rPr lang="en-US" sz="3600" dirty="0" smtClean="0"/>
              <a:t>which </a:t>
            </a:r>
          </a:p>
          <a:p>
            <a:pPr lvl="1"/>
            <a:r>
              <a:rPr lang="en-US" sz="3200" dirty="0" smtClean="0"/>
              <a:t>Runs programs</a:t>
            </a:r>
          </a:p>
          <a:p>
            <a:pPr lvl="1"/>
            <a:r>
              <a:rPr lang="en-US" sz="3200" dirty="0" smtClean="0"/>
              <a:t>Manages inputs and outputs</a:t>
            </a:r>
          </a:p>
          <a:p>
            <a:pPr lvl="1"/>
            <a:r>
              <a:rPr lang="en-US" sz="3200" dirty="0" smtClean="0"/>
              <a:t>Can be programmed</a:t>
            </a:r>
          </a:p>
        </p:txBody>
      </p:sp>
    </p:spTree>
    <p:extLst>
      <p:ext uri="{BB962C8B-B14F-4D97-AF65-F5344CB8AC3E}">
        <p14:creationId xmlns:p14="http://schemas.microsoft.com/office/powerpoint/2010/main" val="227997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763000" cy="990600"/>
          </a:xfrm>
        </p:spPr>
        <p:txBody>
          <a:bodyPr>
            <a:normAutofit/>
          </a:bodyPr>
          <a:lstStyle/>
          <a:p>
            <a:r>
              <a:rPr lang="en-US" dirty="0" smtClean="0"/>
              <a:t>Shell – Running Programs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31</a:t>
            </a:fld>
            <a:endParaRPr lang="en-US" dirty="0">
              <a:solidFill>
                <a:srgbClr val="FFFFFF"/>
              </a:solidFill>
            </a:endParaRPr>
          </a:p>
        </p:txBody>
      </p:sp>
      <p:sp>
        <p:nvSpPr>
          <p:cNvPr id="6" name="Content Placeholder 5"/>
          <p:cNvSpPr>
            <a:spLocks noGrp="1"/>
          </p:cNvSpPr>
          <p:nvPr>
            <p:ph sz="quarter" idx="1"/>
          </p:nvPr>
        </p:nvSpPr>
        <p:spPr>
          <a:xfrm>
            <a:off x="24653" y="1550560"/>
            <a:ext cx="4471987" cy="5105139"/>
          </a:xfrm>
        </p:spPr>
        <p:txBody>
          <a:bodyPr>
            <a:noAutofit/>
          </a:bodyPr>
          <a:lstStyle/>
          <a:p>
            <a:r>
              <a:rPr lang="en-US" sz="3500" dirty="0" smtClean="0"/>
              <a:t>The commands ls, grep, date, etc. are regular programs. The shell loads these programs into memory and runs them.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550560"/>
            <a:ext cx="4648200" cy="4626403"/>
          </a:xfrm>
          <a:prstGeom prst="rect">
            <a:avLst/>
          </a:prstGeom>
        </p:spPr>
      </p:pic>
    </p:spTree>
    <p:extLst>
      <p:ext uri="{BB962C8B-B14F-4D97-AF65-F5344CB8AC3E}">
        <p14:creationId xmlns:p14="http://schemas.microsoft.com/office/powerpoint/2010/main" val="187465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05000"/>
            <a:ext cx="6881951" cy="4138613"/>
          </a:xfrm>
          <a:prstGeom prst="rect">
            <a:avLst/>
          </a:prstGeom>
        </p:spPr>
      </p:pic>
      <p:sp>
        <p:nvSpPr>
          <p:cNvPr id="9" name="Rectangle 8"/>
          <p:cNvSpPr/>
          <p:nvPr/>
        </p:nvSpPr>
        <p:spPr>
          <a:xfrm>
            <a:off x="1219200" y="1905000"/>
            <a:ext cx="6881951"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228600"/>
            <a:ext cx="8153400" cy="990600"/>
          </a:xfrm>
        </p:spPr>
        <p:txBody>
          <a:bodyPr>
            <a:normAutofit/>
          </a:bodyPr>
          <a:lstStyle/>
          <a:p>
            <a:r>
              <a:rPr lang="en-US" dirty="0" smtClean="0"/>
              <a:t>Shell – Managing I/O</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32</a:t>
            </a:fld>
            <a:endParaRPr lang="en-US" dirty="0">
              <a:solidFill>
                <a:srgbClr val="FFFFFF"/>
              </a:solidFill>
            </a:endParaRPr>
          </a:p>
        </p:txBody>
      </p:sp>
      <p:sp>
        <p:nvSpPr>
          <p:cNvPr id="6" name="Content Placeholder 5"/>
          <p:cNvSpPr>
            <a:spLocks noGrp="1"/>
          </p:cNvSpPr>
          <p:nvPr>
            <p:ph sz="quarter" idx="1"/>
          </p:nvPr>
        </p:nvSpPr>
        <p:spPr>
          <a:xfrm>
            <a:off x="502024" y="1405667"/>
            <a:ext cx="8991600" cy="1032734"/>
          </a:xfrm>
        </p:spPr>
        <p:txBody>
          <a:bodyPr>
            <a:normAutofit/>
          </a:bodyPr>
          <a:lstStyle/>
          <a:p>
            <a:r>
              <a:rPr lang="en-US" dirty="0" smtClean="0"/>
              <a:t>Using ‘&gt;’, ‘|’ etc. the user tells the shell to attach the output to a file on disk, or to another process, etc.</a:t>
            </a:r>
          </a:p>
        </p:txBody>
      </p:sp>
    </p:spTree>
    <p:extLst>
      <p:ext uri="{BB962C8B-B14F-4D97-AF65-F5344CB8AC3E}">
        <p14:creationId xmlns:p14="http://schemas.microsoft.com/office/powerpoint/2010/main" val="373700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990600"/>
          </a:xfrm>
        </p:spPr>
        <p:txBody>
          <a:bodyPr/>
          <a:lstStyle/>
          <a:p>
            <a:r>
              <a:rPr lang="en-US" dirty="0" smtClean="0"/>
              <a:t>Shell - Programming</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33</a:t>
            </a:fld>
            <a:endParaRPr lang="en-US" dirty="0">
              <a:solidFill>
                <a:srgbClr val="FFFFFF"/>
              </a:solidFill>
            </a:endParaRPr>
          </a:p>
        </p:txBody>
      </p:sp>
      <p:sp>
        <p:nvSpPr>
          <p:cNvPr id="6" name="Content Placeholder 5"/>
          <p:cNvSpPr>
            <a:spLocks noGrp="1"/>
          </p:cNvSpPr>
          <p:nvPr>
            <p:ph sz="quarter" idx="1"/>
          </p:nvPr>
        </p:nvSpPr>
        <p:spPr>
          <a:xfrm>
            <a:off x="533400" y="1516698"/>
            <a:ext cx="8150352" cy="1295400"/>
          </a:xfrm>
        </p:spPr>
        <p:txBody>
          <a:bodyPr>
            <a:normAutofit/>
          </a:bodyPr>
          <a:lstStyle/>
          <a:p>
            <a:r>
              <a:rPr lang="en-US" sz="3500" dirty="0"/>
              <a:t>S</a:t>
            </a:r>
            <a:r>
              <a:rPr lang="en-US" sz="3500" dirty="0" smtClean="0"/>
              <a:t>hell is also a programming language with variables and flow control</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772618"/>
            <a:ext cx="6781800" cy="3843240"/>
          </a:xfrm>
          <a:prstGeom prst="rect">
            <a:avLst/>
          </a:prstGeom>
        </p:spPr>
      </p:pic>
    </p:spTree>
    <p:extLst>
      <p:ext uri="{BB962C8B-B14F-4D97-AF65-F5344CB8AC3E}">
        <p14:creationId xmlns:p14="http://schemas.microsoft.com/office/powerpoint/2010/main" val="56384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the Shell Run Programs?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34</a:t>
            </a:fld>
            <a:endParaRPr lang="en-US" dirty="0">
              <a:solidFill>
                <a:srgbClr val="FFFFFF"/>
              </a:solidFill>
            </a:endParaRPr>
          </a:p>
        </p:txBody>
      </p:sp>
      <p:pic>
        <p:nvPicPr>
          <p:cNvPr id="7" name="Content Placeholder 6"/>
          <p:cNvPicPr>
            <a:picLocks noGrp="1" noChangeAspect="1"/>
          </p:cNvPicPr>
          <p:nvPr>
            <p:ph sz="quarter" idx="1"/>
          </p:nvPr>
        </p:nvPicPr>
        <p:blipFill>
          <a:blip r:embed="rId2"/>
          <a:srcRect l="9966" r="9966"/>
          <a:stretch>
            <a:fillRect/>
          </a:stretch>
        </p:blipFill>
        <p:spPr>
          <a:xfrm>
            <a:off x="4932070" y="1447800"/>
            <a:ext cx="3578225" cy="4724400"/>
          </a:xfrm>
        </p:spPr>
      </p:pic>
      <p:sp>
        <p:nvSpPr>
          <p:cNvPr id="8" name="Left Arrow 7"/>
          <p:cNvSpPr/>
          <p:nvPr/>
        </p:nvSpPr>
        <p:spPr>
          <a:xfrm>
            <a:off x="8132470" y="5029200"/>
            <a:ext cx="990600"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8589670" y="5148824"/>
            <a:ext cx="595035" cy="369332"/>
          </a:xfrm>
          <a:prstGeom prst="rect">
            <a:avLst/>
          </a:prstGeom>
          <a:noFill/>
        </p:spPr>
        <p:txBody>
          <a:bodyPr wrap="none" rtlCol="0">
            <a:spAutoFit/>
          </a:bodyPr>
          <a:lstStyle/>
          <a:p>
            <a:r>
              <a:rPr lang="en-US" dirty="0" smtClean="0"/>
              <a:t>User</a:t>
            </a:r>
            <a:endParaRPr lang="en-US" dirty="0"/>
          </a:p>
        </p:txBody>
      </p:sp>
      <p:sp>
        <p:nvSpPr>
          <p:cNvPr id="10" name="TextBox 9"/>
          <p:cNvSpPr txBox="1"/>
          <p:nvPr/>
        </p:nvSpPr>
        <p:spPr>
          <a:xfrm>
            <a:off x="7294270" y="2362200"/>
            <a:ext cx="838691" cy="369332"/>
          </a:xfrm>
          <a:prstGeom prst="rect">
            <a:avLst/>
          </a:prstGeom>
          <a:noFill/>
        </p:spPr>
        <p:txBody>
          <a:bodyPr wrap="none" rtlCol="0">
            <a:spAutoFit/>
          </a:bodyPr>
          <a:lstStyle/>
          <a:p>
            <a:r>
              <a:rPr lang="en-US" dirty="0" smtClean="0"/>
              <a:t>$ </a:t>
            </a:r>
            <a:r>
              <a:rPr lang="en-US" dirty="0" err="1" smtClean="0"/>
              <a:t>a.out</a:t>
            </a:r>
            <a:endParaRPr lang="en-US" dirty="0"/>
          </a:p>
        </p:txBody>
      </p:sp>
      <p:sp>
        <p:nvSpPr>
          <p:cNvPr id="11" name="Left Arrow 10"/>
          <p:cNvSpPr/>
          <p:nvPr/>
        </p:nvSpPr>
        <p:spPr>
          <a:xfrm>
            <a:off x="8056270" y="2514600"/>
            <a:ext cx="990600" cy="1524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8513470" y="2558024"/>
            <a:ext cx="617815" cy="369332"/>
          </a:xfrm>
          <a:prstGeom prst="rect">
            <a:avLst/>
          </a:prstGeom>
          <a:noFill/>
        </p:spPr>
        <p:txBody>
          <a:bodyPr wrap="none" rtlCol="0">
            <a:spAutoFit/>
          </a:bodyPr>
          <a:lstStyle/>
          <a:p>
            <a:r>
              <a:rPr lang="en-US" dirty="0" smtClean="0"/>
              <a:t>Shell</a:t>
            </a:r>
            <a:endParaRPr lang="en-US" dirty="0"/>
          </a:p>
        </p:txBody>
      </p:sp>
      <p:sp>
        <p:nvSpPr>
          <p:cNvPr id="13" name="Left Arrow 12"/>
          <p:cNvSpPr/>
          <p:nvPr/>
        </p:nvSpPr>
        <p:spPr>
          <a:xfrm rot="10800000">
            <a:off x="4474870" y="2438400"/>
            <a:ext cx="990600"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376745" y="2526268"/>
            <a:ext cx="1340068" cy="369332"/>
          </a:xfrm>
          <a:prstGeom prst="rect">
            <a:avLst/>
          </a:prstGeom>
          <a:noFill/>
        </p:spPr>
        <p:txBody>
          <a:bodyPr wrap="none" rtlCol="0">
            <a:spAutoFit/>
          </a:bodyPr>
          <a:lstStyle/>
          <a:p>
            <a:r>
              <a:rPr lang="en-US" dirty="0" smtClean="0"/>
              <a:t>New process</a:t>
            </a:r>
            <a:endParaRPr lang="en-US" dirty="0"/>
          </a:p>
        </p:txBody>
      </p:sp>
      <p:sp>
        <p:nvSpPr>
          <p:cNvPr id="15" name="Up Arrow 14"/>
          <p:cNvSpPr/>
          <p:nvPr/>
        </p:nvSpPr>
        <p:spPr>
          <a:xfrm rot="20258082">
            <a:off x="5888512" y="2608085"/>
            <a:ext cx="304800" cy="108226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Arrow 15"/>
          <p:cNvSpPr/>
          <p:nvPr/>
        </p:nvSpPr>
        <p:spPr>
          <a:xfrm rot="10800000">
            <a:off x="5008270" y="3733800"/>
            <a:ext cx="990600"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60470" y="3620869"/>
            <a:ext cx="1469798" cy="646331"/>
          </a:xfrm>
          <a:prstGeom prst="rect">
            <a:avLst/>
          </a:prstGeom>
          <a:noFill/>
        </p:spPr>
        <p:txBody>
          <a:bodyPr wrap="none" rtlCol="0">
            <a:spAutoFit/>
          </a:bodyPr>
          <a:lstStyle/>
          <a:p>
            <a:r>
              <a:rPr lang="en-US" dirty="0"/>
              <a:t>p</a:t>
            </a:r>
            <a:r>
              <a:rPr lang="en-US" dirty="0" smtClean="0"/>
              <a:t>rocess mgmt.</a:t>
            </a:r>
          </a:p>
          <a:p>
            <a:r>
              <a:rPr lang="en-US" dirty="0" smtClean="0"/>
              <a:t>syste</a:t>
            </a:r>
            <a:r>
              <a:rPr lang="en-US" dirty="0"/>
              <a:t>m</a:t>
            </a:r>
          </a:p>
        </p:txBody>
      </p:sp>
      <p:sp>
        <p:nvSpPr>
          <p:cNvPr id="18" name="Left Arrow 17"/>
          <p:cNvSpPr/>
          <p:nvPr/>
        </p:nvSpPr>
        <p:spPr>
          <a:xfrm rot="10800000">
            <a:off x="4170070" y="5181600"/>
            <a:ext cx="990600"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170070" y="5257800"/>
            <a:ext cx="982999" cy="369332"/>
          </a:xfrm>
          <a:prstGeom prst="rect">
            <a:avLst/>
          </a:prstGeom>
          <a:noFill/>
        </p:spPr>
        <p:txBody>
          <a:bodyPr wrap="none" rtlCol="0">
            <a:spAutoFit/>
          </a:bodyPr>
          <a:lstStyle/>
          <a:p>
            <a:r>
              <a:rPr lang="en-US" dirty="0" smtClean="0"/>
              <a:t>program</a:t>
            </a:r>
            <a:endParaRPr lang="en-US" dirty="0"/>
          </a:p>
        </p:txBody>
      </p:sp>
      <p:sp>
        <p:nvSpPr>
          <p:cNvPr id="20" name="Up Arrow 19"/>
          <p:cNvSpPr/>
          <p:nvPr/>
        </p:nvSpPr>
        <p:spPr>
          <a:xfrm rot="1705496">
            <a:off x="5704677" y="3969705"/>
            <a:ext cx="304800" cy="108226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9123070" y="4953000"/>
            <a:ext cx="325730"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6075070" y="1981200"/>
            <a:ext cx="325730" cy="369332"/>
          </a:xfrm>
          <a:prstGeom prst="rect">
            <a:avLst/>
          </a:prstGeom>
          <a:noFill/>
        </p:spPr>
        <p:txBody>
          <a:bodyPr wrap="none" rtlCol="0">
            <a:spAutoFit/>
          </a:bodyPr>
          <a:lstStyle/>
          <a:p>
            <a:r>
              <a:rPr lang="en-US" dirty="0" smtClean="0"/>
              <a:t>D</a:t>
            </a:r>
            <a:endParaRPr lang="en-US" dirty="0"/>
          </a:p>
        </p:txBody>
      </p:sp>
      <p:sp>
        <p:nvSpPr>
          <p:cNvPr id="23" name="TextBox 22"/>
          <p:cNvSpPr txBox="1"/>
          <p:nvPr/>
        </p:nvSpPr>
        <p:spPr>
          <a:xfrm>
            <a:off x="4627270" y="2133600"/>
            <a:ext cx="300082" cy="369332"/>
          </a:xfrm>
          <a:prstGeom prst="rect">
            <a:avLst/>
          </a:prstGeom>
          <a:noFill/>
        </p:spPr>
        <p:txBody>
          <a:bodyPr wrap="none" rtlCol="0">
            <a:spAutoFit/>
          </a:bodyPr>
          <a:lstStyle/>
          <a:p>
            <a:r>
              <a:rPr lang="en-US" dirty="0" smtClean="0"/>
              <a:t>B</a:t>
            </a:r>
            <a:endParaRPr lang="en-US" dirty="0"/>
          </a:p>
        </p:txBody>
      </p:sp>
      <p:sp>
        <p:nvSpPr>
          <p:cNvPr id="24" name="TextBox 23"/>
          <p:cNvSpPr txBox="1"/>
          <p:nvPr/>
        </p:nvSpPr>
        <p:spPr>
          <a:xfrm>
            <a:off x="5541670" y="4191000"/>
            <a:ext cx="325730" cy="369332"/>
          </a:xfrm>
          <a:prstGeom prst="rect">
            <a:avLst/>
          </a:prstGeom>
          <a:noFill/>
        </p:spPr>
        <p:txBody>
          <a:bodyPr wrap="none" rtlCol="0">
            <a:spAutoFit/>
          </a:bodyPr>
          <a:lstStyle/>
          <a:p>
            <a:r>
              <a:rPr lang="en-US" dirty="0" smtClean="0"/>
              <a:t>C</a:t>
            </a:r>
            <a:endParaRPr lang="en-US" dirty="0"/>
          </a:p>
        </p:txBody>
      </p:sp>
      <p:sp>
        <p:nvSpPr>
          <p:cNvPr id="25" name="Content Placeholder 5"/>
          <p:cNvSpPr txBox="1">
            <a:spLocks/>
          </p:cNvSpPr>
          <p:nvPr/>
        </p:nvSpPr>
        <p:spPr>
          <a:xfrm>
            <a:off x="-76200" y="4737144"/>
            <a:ext cx="3709694" cy="705322"/>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Tx/>
              <a:buNone/>
            </a:pPr>
            <a:r>
              <a:rPr lang="en-US" sz="2400" dirty="0" smtClean="0"/>
              <a:t>D. The program runs in its process until it is done</a:t>
            </a:r>
          </a:p>
        </p:txBody>
      </p:sp>
      <p:sp>
        <p:nvSpPr>
          <p:cNvPr id="6" name="TextBox 5"/>
          <p:cNvSpPr txBox="1"/>
          <p:nvPr/>
        </p:nvSpPr>
        <p:spPr>
          <a:xfrm>
            <a:off x="-76200" y="2073274"/>
            <a:ext cx="4432495" cy="461665"/>
          </a:xfrm>
          <a:prstGeom prst="rect">
            <a:avLst/>
          </a:prstGeom>
          <a:noFill/>
        </p:spPr>
        <p:txBody>
          <a:bodyPr wrap="none" rtlCol="0">
            <a:spAutoFit/>
          </a:bodyPr>
          <a:lstStyle/>
          <a:p>
            <a:r>
              <a:rPr lang="en-US" sz="2400" dirty="0" smtClean="0">
                <a:latin typeface="Calibri Light" panose="020F0302020204030204" pitchFamily="34" charset="0"/>
              </a:rPr>
              <a:t>A. The user types </a:t>
            </a:r>
            <a:r>
              <a:rPr lang="en-US" sz="2400" dirty="0" err="1" smtClean="0">
                <a:latin typeface="Calibri Light" panose="020F0302020204030204" pitchFamily="34" charset="0"/>
              </a:rPr>
              <a:t>a.out</a:t>
            </a:r>
            <a:r>
              <a:rPr lang="en-US" sz="2400" dirty="0" smtClean="0">
                <a:latin typeface="Calibri Light" panose="020F0302020204030204" pitchFamily="34" charset="0"/>
              </a:rPr>
              <a:t> in the shell</a:t>
            </a:r>
            <a:endParaRPr lang="en-US" sz="2400" dirty="0">
              <a:latin typeface="Calibri Light" panose="020F0302020204030204" pitchFamily="34" charset="0"/>
            </a:endParaRPr>
          </a:p>
        </p:txBody>
      </p:sp>
      <p:sp>
        <p:nvSpPr>
          <p:cNvPr id="30" name="TextBox 29"/>
          <p:cNvSpPr txBox="1"/>
          <p:nvPr/>
        </p:nvSpPr>
        <p:spPr>
          <a:xfrm>
            <a:off x="-81798" y="2697463"/>
            <a:ext cx="3887310" cy="830997"/>
          </a:xfrm>
          <a:prstGeom prst="rect">
            <a:avLst/>
          </a:prstGeom>
          <a:noFill/>
        </p:spPr>
        <p:txBody>
          <a:bodyPr wrap="square" rtlCol="0">
            <a:spAutoFit/>
          </a:bodyPr>
          <a:lstStyle/>
          <a:p>
            <a:r>
              <a:rPr lang="en-US" sz="2400" dirty="0" smtClean="0">
                <a:latin typeface="Calibri Light" panose="020F0302020204030204" pitchFamily="34" charset="0"/>
              </a:rPr>
              <a:t>B. </a:t>
            </a:r>
            <a:r>
              <a:rPr lang="en-US" sz="2400" dirty="0">
                <a:latin typeface="Calibri Light" panose="020F0302020204030204" pitchFamily="34" charset="0"/>
              </a:rPr>
              <a:t>The shell creates a new process to </a:t>
            </a:r>
            <a:r>
              <a:rPr lang="en-US" sz="2400" dirty="0" smtClean="0">
                <a:latin typeface="Calibri Light" panose="020F0302020204030204" pitchFamily="34" charset="0"/>
              </a:rPr>
              <a:t>run </a:t>
            </a:r>
            <a:r>
              <a:rPr lang="en-US" sz="2400" dirty="0">
                <a:latin typeface="Calibri Light" panose="020F0302020204030204" pitchFamily="34" charset="0"/>
              </a:rPr>
              <a:t>the </a:t>
            </a:r>
            <a:r>
              <a:rPr lang="en-US" sz="2400" dirty="0" smtClean="0">
                <a:latin typeface="Calibri Light" panose="020F0302020204030204" pitchFamily="34" charset="0"/>
              </a:rPr>
              <a:t>program</a:t>
            </a:r>
            <a:endParaRPr lang="en-US" sz="2400" dirty="0">
              <a:latin typeface="Calibri Light" panose="020F0302020204030204" pitchFamily="34" charset="0"/>
            </a:endParaRPr>
          </a:p>
        </p:txBody>
      </p:sp>
      <p:sp>
        <p:nvSpPr>
          <p:cNvPr id="31" name="TextBox 30"/>
          <p:cNvSpPr txBox="1"/>
          <p:nvPr/>
        </p:nvSpPr>
        <p:spPr>
          <a:xfrm>
            <a:off x="-76200" y="3681808"/>
            <a:ext cx="3960380" cy="830997"/>
          </a:xfrm>
          <a:prstGeom prst="rect">
            <a:avLst/>
          </a:prstGeom>
          <a:noFill/>
        </p:spPr>
        <p:txBody>
          <a:bodyPr wrap="none" rtlCol="0">
            <a:spAutoFit/>
          </a:bodyPr>
          <a:lstStyle/>
          <a:p>
            <a:pPr>
              <a:buClrTx/>
            </a:pPr>
            <a:r>
              <a:rPr lang="en-US" sz="2400" dirty="0" smtClean="0">
                <a:latin typeface="Calibri Light" panose="020F0302020204030204" pitchFamily="34" charset="0"/>
              </a:rPr>
              <a:t>C. The </a:t>
            </a:r>
            <a:r>
              <a:rPr lang="en-US" sz="2400" dirty="0">
                <a:latin typeface="Calibri Light" panose="020F0302020204030204" pitchFamily="34" charset="0"/>
              </a:rPr>
              <a:t>shell load the program </a:t>
            </a:r>
            <a:endParaRPr lang="en-US" sz="2400" dirty="0" smtClean="0">
              <a:latin typeface="Calibri Light" panose="020F0302020204030204" pitchFamily="34" charset="0"/>
            </a:endParaRPr>
          </a:p>
          <a:p>
            <a:pPr>
              <a:buClrTx/>
            </a:pPr>
            <a:r>
              <a:rPr lang="en-US" sz="2400" dirty="0" smtClean="0">
                <a:latin typeface="Calibri Light" panose="020F0302020204030204" pitchFamily="34" charset="0"/>
              </a:rPr>
              <a:t>from the </a:t>
            </a:r>
            <a:r>
              <a:rPr lang="en-US" sz="2400" dirty="0">
                <a:latin typeface="Calibri Light" panose="020F0302020204030204" pitchFamily="34" charset="0"/>
              </a:rPr>
              <a:t>disk into the memory</a:t>
            </a:r>
          </a:p>
        </p:txBody>
      </p:sp>
      <p:sp>
        <p:nvSpPr>
          <p:cNvPr id="26" name="TextBox 25"/>
          <p:cNvSpPr txBox="1"/>
          <p:nvPr/>
        </p:nvSpPr>
        <p:spPr>
          <a:xfrm>
            <a:off x="4627270" y="6116549"/>
            <a:ext cx="4531690" cy="307777"/>
          </a:xfrm>
          <a:prstGeom prst="rect">
            <a:avLst/>
          </a:prstGeom>
          <a:noFill/>
        </p:spPr>
        <p:txBody>
          <a:bodyPr wrap="none" rtlCol="0">
            <a:spAutoFit/>
          </a:bodyPr>
          <a:lstStyle/>
          <a:p>
            <a:r>
              <a:rPr lang="en-US" sz="1400" dirty="0" smtClean="0"/>
              <a:t>Ref: Understanding Unix/Linux Programming by Bruce Molay</a:t>
            </a:r>
            <a:endParaRPr lang="en-US" sz="1400" dirty="0"/>
          </a:p>
        </p:txBody>
      </p:sp>
    </p:spTree>
    <p:extLst>
      <p:ext uri="{BB962C8B-B14F-4D97-AF65-F5344CB8AC3E}">
        <p14:creationId xmlns:p14="http://schemas.microsoft.com/office/powerpoint/2010/main" val="415633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500" fill="hold"/>
                                        <p:tgtEl>
                                          <p:spTgt spid="22"/>
                                        </p:tgtEl>
                                        <p:attrNameLst>
                                          <p:attrName>ppt_x</p:attrName>
                                        </p:attrNameLst>
                                      </p:cBhvr>
                                      <p:tavLst>
                                        <p:tav tm="0">
                                          <p:val>
                                            <p:strVal val="#ppt_x"/>
                                          </p:val>
                                        </p:tav>
                                        <p:tav tm="100000">
                                          <p:val>
                                            <p:strVal val="#ppt_x"/>
                                          </p:val>
                                        </p:tav>
                                      </p:tavLst>
                                    </p:anim>
                                    <p:anim calcmode="lin" valueType="num">
                                      <p:cBhvr additive="base">
                                        <p:cTn id="8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2" grpId="0"/>
      <p:bldP spid="13" grpId="0" animBg="1"/>
      <p:bldP spid="14" grpId="0"/>
      <p:bldP spid="15" grpId="0" animBg="1"/>
      <p:bldP spid="19" grpId="0"/>
      <p:bldP spid="20" grpId="0" animBg="1"/>
      <p:bldP spid="21" grpId="0"/>
      <p:bldP spid="22" grpId="0"/>
      <p:bldP spid="23" grpId="0"/>
      <p:bldP spid="24" grpId="0"/>
      <p:bldP spid="25" grpId="0"/>
      <p:bldP spid="6" grpId="0"/>
      <p:bldP spid="30" grpId="0"/>
      <p:bldP spid="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Loop of a Shell</a:t>
            </a:r>
            <a:endParaRPr lang="en-US" dirty="0"/>
          </a:p>
        </p:txBody>
      </p:sp>
      <p:sp>
        <p:nvSpPr>
          <p:cNvPr id="4" name="Footer Placeholder 3"/>
          <p:cNvSpPr>
            <a:spLocks noGrp="1"/>
          </p:cNvSpPr>
          <p:nvPr>
            <p:ph type="ftr" sz="quarter" idx="11"/>
          </p:nvPr>
        </p:nvSpPr>
        <p:spPr>
          <a:xfrm>
            <a:off x="2659348" y="6489679"/>
            <a:ext cx="5421083" cy="365125"/>
          </a:xfrm>
        </p:spPr>
        <p:txBody>
          <a:bodyPr/>
          <a:lstStyle/>
          <a:p>
            <a:r>
              <a:rPr lang="en-US" smtClean="0"/>
              <a:t>CSCE-313 Spring 2017</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35</a:t>
            </a:fld>
            <a:endParaRPr lang="en-US" dirty="0">
              <a:solidFill>
                <a:srgbClr val="FFFFFF"/>
              </a:solidFill>
            </a:endParaRPr>
          </a:p>
        </p:txBody>
      </p:sp>
      <p:sp>
        <p:nvSpPr>
          <p:cNvPr id="6" name="Content Placeholder 5"/>
          <p:cNvSpPr>
            <a:spLocks noGrp="1"/>
          </p:cNvSpPr>
          <p:nvPr>
            <p:ph sz="quarter" idx="1"/>
          </p:nvPr>
        </p:nvSpPr>
        <p:spPr>
          <a:xfrm>
            <a:off x="612648" y="1676400"/>
            <a:ext cx="8153400" cy="1828800"/>
          </a:xfrm>
          <a:solidFill>
            <a:schemeClr val="accent5">
              <a:lumMod val="60000"/>
              <a:lumOff val="40000"/>
            </a:schemeClr>
          </a:solidFill>
        </p:spPr>
        <p:txBody>
          <a:bodyPr>
            <a:normAutofit lnSpcReduction="10000"/>
          </a:bodyPr>
          <a:lstStyle/>
          <a:p>
            <a:r>
              <a:rPr lang="en-US" sz="2000" dirty="0" smtClean="0"/>
              <a:t>The shell consists of the following loop:</a:t>
            </a:r>
          </a:p>
          <a:p>
            <a:pPr lvl="1"/>
            <a:r>
              <a:rPr lang="en-US" sz="2000" dirty="0"/>
              <a:t>w</a:t>
            </a:r>
            <a:r>
              <a:rPr lang="en-US" sz="2000" dirty="0" smtClean="0"/>
              <a:t>hile (! </a:t>
            </a:r>
            <a:r>
              <a:rPr lang="en-US" sz="2000" dirty="0" err="1" smtClean="0"/>
              <a:t>end_of_input</a:t>
            </a:r>
            <a:r>
              <a:rPr lang="en-US" sz="2000" dirty="0" smtClean="0"/>
              <a:t>)</a:t>
            </a:r>
          </a:p>
          <a:p>
            <a:pPr lvl="2"/>
            <a:r>
              <a:rPr lang="en-US" sz="2000" dirty="0"/>
              <a:t>g</a:t>
            </a:r>
            <a:r>
              <a:rPr lang="en-US" sz="2000" dirty="0" smtClean="0"/>
              <a:t>et command</a:t>
            </a:r>
          </a:p>
          <a:p>
            <a:pPr lvl="2"/>
            <a:r>
              <a:rPr lang="en-US" sz="2000" dirty="0"/>
              <a:t>e</a:t>
            </a:r>
            <a:r>
              <a:rPr lang="en-US" sz="2000" dirty="0" smtClean="0"/>
              <a:t>xecute command</a:t>
            </a:r>
          </a:p>
          <a:p>
            <a:pPr lvl="2"/>
            <a:r>
              <a:rPr lang="en-US" sz="2000" dirty="0"/>
              <a:t>w</a:t>
            </a:r>
            <a:r>
              <a:rPr lang="en-US" sz="2000" dirty="0" smtClean="0"/>
              <a:t>ait for command to finish</a:t>
            </a:r>
          </a:p>
          <a:p>
            <a:endParaRPr lang="en-US" sz="2800" dirty="0"/>
          </a:p>
        </p:txBody>
      </p:sp>
      <p:pic>
        <p:nvPicPr>
          <p:cNvPr id="7" name="Picture 6" descr="shell loo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581400"/>
            <a:ext cx="7848600" cy="2957277"/>
          </a:xfrm>
          <a:prstGeom prst="rect">
            <a:avLst/>
          </a:prstGeom>
        </p:spPr>
      </p:pic>
      <p:pic>
        <p:nvPicPr>
          <p:cNvPr id="8" name="Picture 7" descr="shell exampl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900" y="1295400"/>
            <a:ext cx="3594100" cy="2336800"/>
          </a:xfrm>
          <a:prstGeom prst="rect">
            <a:avLst/>
          </a:prstGeom>
        </p:spPr>
      </p:pic>
      <p:sp>
        <p:nvSpPr>
          <p:cNvPr id="9" name="Curved Up Arrow 8"/>
          <p:cNvSpPr/>
          <p:nvPr/>
        </p:nvSpPr>
        <p:spPr>
          <a:xfrm rot="5736578">
            <a:off x="3872578" y="2672163"/>
            <a:ext cx="2056903" cy="11430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38200" y="6538677"/>
            <a:ext cx="4531690" cy="307777"/>
          </a:xfrm>
          <a:prstGeom prst="rect">
            <a:avLst/>
          </a:prstGeom>
          <a:noFill/>
        </p:spPr>
        <p:txBody>
          <a:bodyPr wrap="none" rtlCol="0">
            <a:spAutoFit/>
          </a:bodyPr>
          <a:lstStyle/>
          <a:p>
            <a:r>
              <a:rPr lang="en-US" sz="1400" dirty="0" smtClean="0"/>
              <a:t>Ref: Understanding Unix/Linux Programming by Bruce Molay</a:t>
            </a:r>
            <a:endParaRPr lang="en-US" sz="1400" dirty="0"/>
          </a:p>
        </p:txBody>
      </p:sp>
    </p:spTree>
    <p:extLst>
      <p:ext uri="{BB962C8B-B14F-4D97-AF65-F5344CB8AC3E}">
        <p14:creationId xmlns:p14="http://schemas.microsoft.com/office/powerpoint/2010/main" val="87042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Write a Shell, we need to…</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36</a:t>
            </a:fld>
            <a:endParaRPr lang="en-US" dirty="0">
              <a:solidFill>
                <a:srgbClr val="FFFFFF"/>
              </a:solidFill>
            </a:endParaRPr>
          </a:p>
        </p:txBody>
      </p:sp>
      <p:sp>
        <p:nvSpPr>
          <p:cNvPr id="6" name="Content Placeholder 5"/>
          <p:cNvSpPr>
            <a:spLocks noGrp="1"/>
          </p:cNvSpPr>
          <p:nvPr>
            <p:ph sz="quarter" idx="1"/>
          </p:nvPr>
        </p:nvSpPr>
        <p:spPr>
          <a:xfrm>
            <a:off x="612648" y="1600200"/>
            <a:ext cx="3502152" cy="4724400"/>
          </a:xfrm>
        </p:spPr>
        <p:txBody>
          <a:bodyPr/>
          <a:lstStyle/>
          <a:p>
            <a:r>
              <a:rPr lang="en-US" dirty="0" smtClean="0"/>
              <a:t>Run a Program</a:t>
            </a:r>
          </a:p>
          <a:p>
            <a:r>
              <a:rPr lang="en-US" dirty="0" smtClean="0"/>
              <a:t>Create a Process</a:t>
            </a:r>
          </a:p>
          <a:p>
            <a:r>
              <a:rPr lang="en-US" dirty="0" smtClean="0"/>
              <a:t>Wait for Exit </a:t>
            </a:r>
            <a:endParaRPr lang="en-US" dirty="0"/>
          </a:p>
        </p:txBody>
      </p:sp>
    </p:spTree>
    <p:extLst>
      <p:ext uri="{BB962C8B-B14F-4D97-AF65-F5344CB8AC3E}">
        <p14:creationId xmlns:p14="http://schemas.microsoft.com/office/powerpoint/2010/main" val="269522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get a new process?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37</a:t>
            </a:fld>
            <a:endParaRPr lang="en-US" dirty="0">
              <a:solidFill>
                <a:srgbClr val="FFFFFF"/>
              </a:solidFill>
            </a:endParaRPr>
          </a:p>
        </p:txBody>
      </p:sp>
      <p:sp>
        <p:nvSpPr>
          <p:cNvPr id="6" name="Content Placeholder 5"/>
          <p:cNvSpPr>
            <a:spLocks noGrp="1"/>
          </p:cNvSpPr>
          <p:nvPr>
            <p:ph sz="quarter" idx="1"/>
          </p:nvPr>
        </p:nvSpPr>
        <p:spPr>
          <a:xfrm>
            <a:off x="612648" y="1600200"/>
            <a:ext cx="8153400" cy="1371600"/>
          </a:xfrm>
        </p:spPr>
        <p:txBody>
          <a:bodyPr/>
          <a:lstStyle/>
          <a:p>
            <a:r>
              <a:rPr lang="en-US" dirty="0" smtClean="0"/>
              <a:t>A process calls FORK to replicate itself</a:t>
            </a:r>
          </a:p>
          <a:p>
            <a:r>
              <a:rPr lang="en-US" dirty="0" smtClean="0"/>
              <a:t>Usage: fork (); /* takes no arguments*/</a:t>
            </a:r>
            <a:endParaRPr lang="en-US" dirty="0"/>
          </a:p>
        </p:txBody>
      </p:sp>
      <p:sp>
        <p:nvSpPr>
          <p:cNvPr id="8" name="Rounded Rectangle 7"/>
          <p:cNvSpPr/>
          <p:nvPr/>
        </p:nvSpPr>
        <p:spPr>
          <a:xfrm>
            <a:off x="3810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6200" y="4724400"/>
            <a:ext cx="24384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ounded Rectangle 9"/>
          <p:cNvSpPr/>
          <p:nvPr/>
        </p:nvSpPr>
        <p:spPr>
          <a:xfrm>
            <a:off x="1524000" y="4844232"/>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334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13" name="Straight Arrow Connector 12"/>
          <p:cNvCxnSpPr/>
          <p:nvPr/>
        </p:nvCxnSpPr>
        <p:spPr>
          <a:xfrm>
            <a:off x="533400" y="3581400"/>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600200" y="4996632"/>
            <a:ext cx="556563" cy="369332"/>
          </a:xfrm>
          <a:prstGeom prst="rect">
            <a:avLst/>
          </a:prstGeom>
          <a:noFill/>
        </p:spPr>
        <p:txBody>
          <a:bodyPr wrap="none" rtlCol="0">
            <a:spAutoFit/>
          </a:bodyPr>
          <a:lstStyle/>
          <a:p>
            <a:r>
              <a:rPr lang="en-US" dirty="0" smtClean="0"/>
              <a:t>fork</a:t>
            </a:r>
            <a:endParaRPr lang="en-US" dirty="0"/>
          </a:p>
        </p:txBody>
      </p:sp>
      <p:cxnSp>
        <p:nvCxnSpPr>
          <p:cNvPr id="17" name="Elbow Connector 16"/>
          <p:cNvCxnSpPr/>
          <p:nvPr/>
        </p:nvCxnSpPr>
        <p:spPr>
          <a:xfrm>
            <a:off x="1143000" y="4000500"/>
            <a:ext cx="457200" cy="876300"/>
          </a:xfrm>
          <a:prstGeom prst="bentConnector2">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35" name="Content Placeholder 5"/>
          <p:cNvSpPr txBox="1">
            <a:spLocks/>
          </p:cNvSpPr>
          <p:nvPr/>
        </p:nvSpPr>
        <p:spPr>
          <a:xfrm>
            <a:off x="6019800" y="2819400"/>
            <a:ext cx="3124200" cy="35814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1600" dirty="0" smtClean="0"/>
              <a:t>After a process invokes fork, control passes to the KERNEL. The Kernel does this:</a:t>
            </a:r>
          </a:p>
          <a:p>
            <a:pPr lvl="1"/>
            <a:r>
              <a:rPr lang="en-US" sz="1600" dirty="0" smtClean="0"/>
              <a:t>Allocates address space and data structures</a:t>
            </a:r>
          </a:p>
          <a:p>
            <a:pPr lvl="1"/>
            <a:r>
              <a:rPr lang="en-US" sz="1600" dirty="0" smtClean="0"/>
              <a:t>Copies the original process into the new process</a:t>
            </a:r>
          </a:p>
          <a:p>
            <a:pPr lvl="1"/>
            <a:r>
              <a:rPr lang="en-US" sz="1600" dirty="0" smtClean="0"/>
              <a:t>Adds the new process to the set of running processes</a:t>
            </a:r>
          </a:p>
          <a:p>
            <a:pPr lvl="1"/>
            <a:r>
              <a:rPr lang="en-US" sz="1600" dirty="0" smtClean="0"/>
              <a:t>Returns control back to both processes</a:t>
            </a:r>
          </a:p>
        </p:txBody>
      </p:sp>
      <p:grpSp>
        <p:nvGrpSpPr>
          <p:cNvPr id="14" name="Group 13"/>
          <p:cNvGrpSpPr/>
          <p:nvPr/>
        </p:nvGrpSpPr>
        <p:grpSpPr>
          <a:xfrm>
            <a:off x="69476" y="3048000"/>
            <a:ext cx="2445124" cy="2917520"/>
            <a:chOff x="69476" y="3048000"/>
            <a:chExt cx="2445124" cy="2917520"/>
          </a:xfrm>
        </p:grpSpPr>
        <p:sp>
          <p:nvSpPr>
            <p:cNvPr id="7" name="Rectangle 6"/>
            <p:cNvSpPr/>
            <p:nvPr/>
          </p:nvSpPr>
          <p:spPr>
            <a:xfrm>
              <a:off x="76200" y="3048000"/>
              <a:ext cx="24384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609600" y="5596188"/>
              <a:ext cx="1261884" cy="369332"/>
            </a:xfrm>
            <a:prstGeom prst="rect">
              <a:avLst/>
            </a:prstGeom>
            <a:solidFill>
              <a:schemeClr val="tx2">
                <a:lumMod val="40000"/>
                <a:lumOff val="60000"/>
              </a:schemeClr>
            </a:solidFill>
          </p:spPr>
          <p:txBody>
            <a:bodyPr wrap="none" rtlCol="0">
              <a:spAutoFit/>
            </a:bodyPr>
            <a:lstStyle/>
            <a:p>
              <a:r>
                <a:rPr lang="en-US" dirty="0" smtClean="0"/>
                <a:t>Before Fork</a:t>
              </a:r>
              <a:endParaRPr lang="en-US" dirty="0"/>
            </a:p>
          </p:txBody>
        </p:sp>
        <p:sp>
          <p:nvSpPr>
            <p:cNvPr id="12" name="TextBox 11"/>
            <p:cNvSpPr txBox="1"/>
            <p:nvPr/>
          </p:nvSpPr>
          <p:spPr>
            <a:xfrm>
              <a:off x="69476" y="4953831"/>
              <a:ext cx="773738" cy="369332"/>
            </a:xfrm>
            <a:prstGeom prst="rect">
              <a:avLst/>
            </a:prstGeom>
            <a:noFill/>
          </p:spPr>
          <p:txBody>
            <a:bodyPr wrap="none" rtlCol="0">
              <a:spAutoFit/>
            </a:bodyPr>
            <a:lstStyle/>
            <a:p>
              <a:r>
                <a:rPr lang="en-US" dirty="0" smtClean="0"/>
                <a:t>Kernel</a:t>
              </a:r>
              <a:endParaRPr lang="en-US" dirty="0"/>
            </a:p>
          </p:txBody>
        </p:sp>
        <p:sp>
          <p:nvSpPr>
            <p:cNvPr id="31" name="TextBox 30"/>
            <p:cNvSpPr txBox="1"/>
            <p:nvPr/>
          </p:nvSpPr>
          <p:spPr>
            <a:xfrm>
              <a:off x="1515818" y="3048000"/>
              <a:ext cx="593432" cy="369332"/>
            </a:xfrm>
            <a:prstGeom prst="rect">
              <a:avLst/>
            </a:prstGeom>
            <a:noFill/>
          </p:spPr>
          <p:txBody>
            <a:bodyPr wrap="none" rtlCol="0">
              <a:spAutoFit/>
            </a:bodyPr>
            <a:lstStyle/>
            <a:p>
              <a:r>
                <a:rPr lang="en-US" dirty="0" smtClean="0"/>
                <a:t>User</a:t>
              </a:r>
              <a:endParaRPr lang="en-US" dirty="0"/>
            </a:p>
          </p:txBody>
        </p:sp>
      </p:grpSp>
      <p:grpSp>
        <p:nvGrpSpPr>
          <p:cNvPr id="16" name="Group 15"/>
          <p:cNvGrpSpPr/>
          <p:nvPr/>
        </p:nvGrpSpPr>
        <p:grpSpPr>
          <a:xfrm>
            <a:off x="2601097" y="3048000"/>
            <a:ext cx="3342503" cy="2938212"/>
            <a:chOff x="2601097" y="3048000"/>
            <a:chExt cx="3342503" cy="2938212"/>
          </a:xfrm>
        </p:grpSpPr>
        <p:sp>
          <p:nvSpPr>
            <p:cNvPr id="21" name="Rectangle 20"/>
            <p:cNvSpPr/>
            <p:nvPr/>
          </p:nvSpPr>
          <p:spPr>
            <a:xfrm>
              <a:off x="2667000" y="3048000"/>
              <a:ext cx="32766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29718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667000" y="4724400"/>
              <a:ext cx="32766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4114800" y="4844232"/>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1242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26" name="Straight Arrow Connector 25"/>
            <p:cNvCxnSpPr/>
            <p:nvPr/>
          </p:nvCxnSpPr>
          <p:spPr>
            <a:xfrm>
              <a:off x="3124200" y="3581400"/>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191000" y="4996632"/>
              <a:ext cx="556563" cy="369332"/>
            </a:xfrm>
            <a:prstGeom prst="rect">
              <a:avLst/>
            </a:prstGeom>
            <a:noFill/>
          </p:spPr>
          <p:txBody>
            <a:bodyPr wrap="none" rtlCol="0">
              <a:spAutoFit/>
            </a:bodyPr>
            <a:lstStyle/>
            <a:p>
              <a:r>
                <a:rPr lang="en-US" dirty="0" smtClean="0"/>
                <a:t>fork</a:t>
              </a:r>
              <a:endParaRPr lang="en-US" dirty="0"/>
            </a:p>
          </p:txBody>
        </p:sp>
        <p:sp>
          <p:nvSpPr>
            <p:cNvPr id="29" name="Rounded Rectangle 28"/>
            <p:cNvSpPr/>
            <p:nvPr/>
          </p:nvSpPr>
          <p:spPr>
            <a:xfrm>
              <a:off x="46482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48006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sp>
          <p:nvSpPr>
            <p:cNvPr id="33" name="TextBox 32"/>
            <p:cNvSpPr txBox="1"/>
            <p:nvPr/>
          </p:nvSpPr>
          <p:spPr>
            <a:xfrm>
              <a:off x="2743200" y="3048000"/>
              <a:ext cx="1506204" cy="369332"/>
            </a:xfrm>
            <a:prstGeom prst="rect">
              <a:avLst/>
            </a:prstGeom>
            <a:noFill/>
          </p:spPr>
          <p:txBody>
            <a:bodyPr wrap="none" rtlCol="0">
              <a:spAutoFit/>
            </a:bodyPr>
            <a:lstStyle/>
            <a:p>
              <a:r>
                <a:rPr lang="en-US" dirty="0" smtClean="0"/>
                <a:t>Parent process</a:t>
              </a:r>
              <a:endParaRPr lang="en-US" dirty="0"/>
            </a:p>
          </p:txBody>
        </p:sp>
        <p:sp>
          <p:nvSpPr>
            <p:cNvPr id="34" name="TextBox 33"/>
            <p:cNvSpPr txBox="1"/>
            <p:nvPr/>
          </p:nvSpPr>
          <p:spPr>
            <a:xfrm>
              <a:off x="4495800" y="3048000"/>
              <a:ext cx="1390450" cy="369332"/>
            </a:xfrm>
            <a:prstGeom prst="rect">
              <a:avLst/>
            </a:prstGeom>
            <a:noFill/>
          </p:spPr>
          <p:txBody>
            <a:bodyPr wrap="none" rtlCol="0">
              <a:spAutoFit/>
            </a:bodyPr>
            <a:lstStyle/>
            <a:p>
              <a:r>
                <a:rPr lang="en-US" dirty="0" smtClean="0"/>
                <a:t>Child process</a:t>
              </a:r>
              <a:endParaRPr lang="en-US" dirty="0"/>
            </a:p>
          </p:txBody>
        </p:sp>
        <p:sp>
          <p:nvSpPr>
            <p:cNvPr id="39" name="TextBox 38"/>
            <p:cNvSpPr txBox="1"/>
            <p:nvPr/>
          </p:nvSpPr>
          <p:spPr>
            <a:xfrm>
              <a:off x="3657600" y="5616880"/>
              <a:ext cx="1120820" cy="369332"/>
            </a:xfrm>
            <a:prstGeom prst="rect">
              <a:avLst/>
            </a:prstGeom>
            <a:solidFill>
              <a:schemeClr val="tx2">
                <a:lumMod val="40000"/>
                <a:lumOff val="60000"/>
              </a:schemeClr>
            </a:solidFill>
          </p:spPr>
          <p:txBody>
            <a:bodyPr wrap="none" rtlCol="0">
              <a:spAutoFit/>
            </a:bodyPr>
            <a:lstStyle/>
            <a:p>
              <a:r>
                <a:rPr lang="en-US" dirty="0" smtClean="0"/>
                <a:t>After Fork</a:t>
              </a:r>
              <a:endParaRPr lang="en-US" dirty="0"/>
            </a:p>
          </p:txBody>
        </p:sp>
        <p:cxnSp>
          <p:nvCxnSpPr>
            <p:cNvPr id="40" name="Elbow Connector 39"/>
            <p:cNvCxnSpPr/>
            <p:nvPr/>
          </p:nvCxnSpPr>
          <p:spPr>
            <a:xfrm rot="16200000" flipH="1">
              <a:off x="3600450" y="4095750"/>
              <a:ext cx="876300" cy="609600"/>
            </a:xfrm>
            <a:prstGeom prst="bentConnector3">
              <a:avLst>
                <a:gd name="adj1" fmla="val 1687"/>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601097" y="5257325"/>
              <a:ext cx="773738" cy="369332"/>
            </a:xfrm>
            <a:prstGeom prst="rect">
              <a:avLst/>
            </a:prstGeom>
            <a:noFill/>
          </p:spPr>
          <p:txBody>
            <a:bodyPr wrap="none" rtlCol="0">
              <a:spAutoFit/>
            </a:bodyPr>
            <a:lstStyle/>
            <a:p>
              <a:r>
                <a:rPr lang="en-US" dirty="0" smtClean="0"/>
                <a:t>Kernel</a:t>
              </a:r>
              <a:endParaRPr lang="en-US" dirty="0"/>
            </a:p>
          </p:txBody>
        </p:sp>
        <p:sp>
          <p:nvSpPr>
            <p:cNvPr id="36" name="TextBox 35"/>
            <p:cNvSpPr txBox="1"/>
            <p:nvPr/>
          </p:nvSpPr>
          <p:spPr>
            <a:xfrm>
              <a:off x="4047439" y="3351494"/>
              <a:ext cx="593432" cy="369332"/>
            </a:xfrm>
            <a:prstGeom prst="rect">
              <a:avLst/>
            </a:prstGeom>
            <a:noFill/>
          </p:spPr>
          <p:txBody>
            <a:bodyPr wrap="none" rtlCol="0">
              <a:spAutoFit/>
            </a:bodyPr>
            <a:lstStyle/>
            <a:p>
              <a:r>
                <a:rPr lang="en-US" dirty="0" smtClean="0"/>
                <a:t>User</a:t>
              </a:r>
              <a:endParaRPr lang="en-US" dirty="0"/>
            </a:p>
          </p:txBody>
        </p:sp>
      </p:grpSp>
    </p:spTree>
    <p:extLst>
      <p:ext uri="{BB962C8B-B14F-4D97-AF65-F5344CB8AC3E}">
        <p14:creationId xmlns:p14="http://schemas.microsoft.com/office/powerpoint/2010/main" val="353308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get a new process?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38</a:t>
            </a:fld>
            <a:endParaRPr lang="en-US" dirty="0">
              <a:solidFill>
                <a:srgbClr val="FFFFFF"/>
              </a:solidFill>
            </a:endParaRPr>
          </a:p>
        </p:txBody>
      </p:sp>
      <p:sp>
        <p:nvSpPr>
          <p:cNvPr id="6" name="Content Placeholder 5"/>
          <p:cNvSpPr>
            <a:spLocks noGrp="1"/>
          </p:cNvSpPr>
          <p:nvPr>
            <p:ph sz="quarter" idx="1"/>
          </p:nvPr>
        </p:nvSpPr>
        <p:spPr>
          <a:xfrm>
            <a:off x="612648" y="1600200"/>
            <a:ext cx="8153400" cy="1371600"/>
          </a:xfrm>
        </p:spPr>
        <p:txBody>
          <a:bodyPr/>
          <a:lstStyle/>
          <a:p>
            <a:r>
              <a:rPr lang="en-US" dirty="0" smtClean="0"/>
              <a:t>A process calls FORK to replicate itself</a:t>
            </a:r>
          </a:p>
          <a:p>
            <a:r>
              <a:rPr lang="en-US" dirty="0" smtClean="0"/>
              <a:t>Usage: fork (); /* takes no arguments*/</a:t>
            </a:r>
            <a:endParaRPr lang="en-US" dirty="0"/>
          </a:p>
        </p:txBody>
      </p:sp>
      <p:sp>
        <p:nvSpPr>
          <p:cNvPr id="21" name="Rectangle 20"/>
          <p:cNvSpPr/>
          <p:nvPr/>
        </p:nvSpPr>
        <p:spPr>
          <a:xfrm>
            <a:off x="65903" y="2974041"/>
            <a:ext cx="32766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370703" y="3278841"/>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5903" y="4650441"/>
            <a:ext cx="32766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1513703" y="4770273"/>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523103" y="3431241"/>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26" name="Straight Arrow Connector 25"/>
          <p:cNvCxnSpPr/>
          <p:nvPr/>
        </p:nvCxnSpPr>
        <p:spPr>
          <a:xfrm>
            <a:off x="523103" y="3507441"/>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589903" y="4922673"/>
            <a:ext cx="556563" cy="369332"/>
          </a:xfrm>
          <a:prstGeom prst="rect">
            <a:avLst/>
          </a:prstGeom>
          <a:noFill/>
        </p:spPr>
        <p:txBody>
          <a:bodyPr wrap="none" rtlCol="0">
            <a:spAutoFit/>
          </a:bodyPr>
          <a:lstStyle/>
          <a:p>
            <a:r>
              <a:rPr lang="en-US" dirty="0" smtClean="0"/>
              <a:t>fork</a:t>
            </a:r>
            <a:endParaRPr lang="en-US" dirty="0"/>
          </a:p>
        </p:txBody>
      </p:sp>
      <p:sp>
        <p:nvSpPr>
          <p:cNvPr id="29" name="Rounded Rectangle 28"/>
          <p:cNvSpPr/>
          <p:nvPr/>
        </p:nvSpPr>
        <p:spPr>
          <a:xfrm>
            <a:off x="2047103" y="3278841"/>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2199503" y="3431241"/>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sp>
        <p:nvSpPr>
          <p:cNvPr id="33" name="TextBox 32"/>
          <p:cNvSpPr txBox="1"/>
          <p:nvPr/>
        </p:nvSpPr>
        <p:spPr>
          <a:xfrm>
            <a:off x="142103" y="2974041"/>
            <a:ext cx="1506204" cy="369332"/>
          </a:xfrm>
          <a:prstGeom prst="rect">
            <a:avLst/>
          </a:prstGeom>
          <a:noFill/>
        </p:spPr>
        <p:txBody>
          <a:bodyPr wrap="none" rtlCol="0">
            <a:spAutoFit/>
          </a:bodyPr>
          <a:lstStyle/>
          <a:p>
            <a:r>
              <a:rPr lang="en-US" dirty="0" smtClean="0"/>
              <a:t>Parent process</a:t>
            </a:r>
            <a:endParaRPr lang="en-US" dirty="0"/>
          </a:p>
        </p:txBody>
      </p:sp>
      <p:sp>
        <p:nvSpPr>
          <p:cNvPr id="34" name="TextBox 33"/>
          <p:cNvSpPr txBox="1"/>
          <p:nvPr/>
        </p:nvSpPr>
        <p:spPr>
          <a:xfrm>
            <a:off x="1894703" y="2974041"/>
            <a:ext cx="1390450" cy="369332"/>
          </a:xfrm>
          <a:prstGeom prst="rect">
            <a:avLst/>
          </a:prstGeom>
          <a:noFill/>
        </p:spPr>
        <p:txBody>
          <a:bodyPr wrap="none" rtlCol="0">
            <a:spAutoFit/>
          </a:bodyPr>
          <a:lstStyle/>
          <a:p>
            <a:r>
              <a:rPr lang="en-US" dirty="0" smtClean="0"/>
              <a:t>Child process</a:t>
            </a:r>
            <a:endParaRPr lang="en-US" dirty="0"/>
          </a:p>
        </p:txBody>
      </p:sp>
      <p:sp>
        <p:nvSpPr>
          <p:cNvPr id="35" name="Content Placeholder 5"/>
          <p:cNvSpPr txBox="1">
            <a:spLocks/>
          </p:cNvSpPr>
          <p:nvPr/>
        </p:nvSpPr>
        <p:spPr>
          <a:xfrm>
            <a:off x="3372443" y="2743200"/>
            <a:ext cx="5851879" cy="366899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2400" dirty="0" smtClean="0"/>
              <a:t>After a process invokes fork, control passes to the KERNEL. The Kernel does this:</a:t>
            </a:r>
          </a:p>
          <a:p>
            <a:pPr lvl="1"/>
            <a:r>
              <a:rPr lang="en-US" sz="2400" dirty="0" smtClean="0"/>
              <a:t>Allocates address space and data structures</a:t>
            </a:r>
          </a:p>
          <a:p>
            <a:pPr lvl="1"/>
            <a:r>
              <a:rPr lang="en-US" sz="2400" dirty="0" smtClean="0"/>
              <a:t>Copies the original process into the new process</a:t>
            </a:r>
          </a:p>
          <a:p>
            <a:pPr lvl="1"/>
            <a:r>
              <a:rPr lang="en-US" sz="2400" dirty="0" smtClean="0"/>
              <a:t>Adds the new process to the set of running processes</a:t>
            </a:r>
          </a:p>
          <a:p>
            <a:pPr lvl="1"/>
            <a:r>
              <a:rPr lang="en-US" sz="2400" dirty="0" smtClean="0"/>
              <a:t>Returns control back to both processes</a:t>
            </a:r>
          </a:p>
        </p:txBody>
      </p:sp>
      <p:sp>
        <p:nvSpPr>
          <p:cNvPr id="39" name="TextBox 38"/>
          <p:cNvSpPr txBox="1"/>
          <p:nvPr/>
        </p:nvSpPr>
        <p:spPr>
          <a:xfrm>
            <a:off x="1056503" y="5542921"/>
            <a:ext cx="1120820" cy="369332"/>
          </a:xfrm>
          <a:prstGeom prst="rect">
            <a:avLst/>
          </a:prstGeom>
          <a:solidFill>
            <a:schemeClr val="tx2">
              <a:lumMod val="40000"/>
              <a:lumOff val="60000"/>
            </a:schemeClr>
          </a:solidFill>
        </p:spPr>
        <p:txBody>
          <a:bodyPr wrap="none" rtlCol="0">
            <a:spAutoFit/>
          </a:bodyPr>
          <a:lstStyle/>
          <a:p>
            <a:r>
              <a:rPr lang="en-US" dirty="0" smtClean="0"/>
              <a:t>After Fork</a:t>
            </a:r>
            <a:endParaRPr lang="en-US" dirty="0"/>
          </a:p>
        </p:txBody>
      </p:sp>
      <p:cxnSp>
        <p:nvCxnSpPr>
          <p:cNvPr id="40" name="Elbow Connector 39"/>
          <p:cNvCxnSpPr/>
          <p:nvPr/>
        </p:nvCxnSpPr>
        <p:spPr>
          <a:xfrm rot="16200000" flipH="1">
            <a:off x="999353" y="4021791"/>
            <a:ext cx="876300" cy="609600"/>
          </a:xfrm>
          <a:prstGeom prst="bentConnector3">
            <a:avLst>
              <a:gd name="adj1" fmla="val 1687"/>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0" y="5183366"/>
            <a:ext cx="773738" cy="369332"/>
          </a:xfrm>
          <a:prstGeom prst="rect">
            <a:avLst/>
          </a:prstGeom>
          <a:noFill/>
        </p:spPr>
        <p:txBody>
          <a:bodyPr wrap="none" rtlCol="0">
            <a:spAutoFit/>
          </a:bodyPr>
          <a:lstStyle/>
          <a:p>
            <a:r>
              <a:rPr lang="en-US" dirty="0" smtClean="0"/>
              <a:t>Kernel</a:t>
            </a:r>
            <a:endParaRPr lang="en-US" dirty="0"/>
          </a:p>
        </p:txBody>
      </p:sp>
      <p:sp>
        <p:nvSpPr>
          <p:cNvPr id="36" name="TextBox 35"/>
          <p:cNvSpPr txBox="1"/>
          <p:nvPr/>
        </p:nvSpPr>
        <p:spPr>
          <a:xfrm>
            <a:off x="1446342" y="3277535"/>
            <a:ext cx="593432" cy="369332"/>
          </a:xfrm>
          <a:prstGeom prst="rect">
            <a:avLst/>
          </a:prstGeom>
          <a:noFill/>
        </p:spPr>
        <p:txBody>
          <a:bodyPr wrap="none" rtlCol="0">
            <a:spAutoFit/>
          </a:bodyPr>
          <a:lstStyle/>
          <a:p>
            <a:r>
              <a:rPr lang="en-US" dirty="0" smtClean="0"/>
              <a:t>User</a:t>
            </a:r>
            <a:endParaRPr lang="en-US" dirty="0"/>
          </a:p>
        </p:txBody>
      </p:sp>
    </p:spTree>
    <p:extLst>
      <p:ext uri="{BB962C8B-B14F-4D97-AF65-F5344CB8AC3E}">
        <p14:creationId xmlns:p14="http://schemas.microsoft.com/office/powerpoint/2010/main" val="246401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39</a:t>
            </a:fld>
            <a:endParaRPr lang="en-US" dirty="0">
              <a:solidFill>
                <a:srgbClr val="FFFFF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48" y="514689"/>
            <a:ext cx="8610600" cy="6038512"/>
          </a:xfrm>
          <a:prstGeom prst="rect">
            <a:avLst/>
          </a:prstGeom>
        </p:spPr>
      </p:pic>
      <p:sp>
        <p:nvSpPr>
          <p:cNvPr id="8" name="Title 1"/>
          <p:cNvSpPr>
            <a:spLocks noGrp="1"/>
          </p:cNvSpPr>
          <p:nvPr>
            <p:ph type="title"/>
          </p:nvPr>
        </p:nvSpPr>
        <p:spPr>
          <a:xfrm>
            <a:off x="228600" y="19388"/>
            <a:ext cx="8153400" cy="495300"/>
          </a:xfrm>
        </p:spPr>
        <p:txBody>
          <a:bodyPr>
            <a:normAutofit fontScale="90000"/>
          </a:bodyPr>
          <a:lstStyle/>
          <a:p>
            <a:r>
              <a:rPr lang="en-US" dirty="0" smtClean="0"/>
              <a:t>Example: Fork</a:t>
            </a:r>
            <a:endParaRPr lang="en-US" dirty="0"/>
          </a:p>
        </p:txBody>
      </p:sp>
    </p:spTree>
    <p:extLst>
      <p:ext uri="{BB962C8B-B14F-4D97-AF65-F5344CB8AC3E}">
        <p14:creationId xmlns:p14="http://schemas.microsoft.com/office/powerpoint/2010/main" val="1522305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t>A Real-Life Analogy (Approximate)</a:t>
            </a:r>
          </a:p>
        </p:txBody>
      </p:sp>
      <p:sp>
        <p:nvSpPr>
          <p:cNvPr id="2867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D9B13B97-75BC-4F54-BFC3-4C704A96CDCE}" type="slidenum">
              <a:rPr lang="en-US" altLang="en-US" sz="1200" smtClean="0">
                <a:solidFill>
                  <a:srgbClr val="898989"/>
                </a:solidFill>
              </a:rPr>
              <a:pPr>
                <a:spcBef>
                  <a:spcPct val="0"/>
                </a:spcBef>
                <a:buFontTx/>
                <a:buNone/>
              </a:pPr>
              <a:t>4</a:t>
            </a:fld>
            <a:endParaRPr lang="en-US" altLang="en-US" sz="1200" smtClean="0">
              <a:solidFill>
                <a:srgbClr val="898989"/>
              </a:solidFill>
            </a:endParaRPr>
          </a:p>
        </p:txBody>
      </p:sp>
      <p:sp>
        <p:nvSpPr>
          <p:cNvPr id="6" name="Footer Placeholder 5"/>
          <p:cNvSpPr>
            <a:spLocks noGrp="1"/>
          </p:cNvSpPr>
          <p:nvPr>
            <p:ph type="ftr" sz="quarter" idx="10"/>
          </p:nvPr>
        </p:nvSpPr>
        <p:spPr/>
        <p:txBody>
          <a:bodyPr/>
          <a:lstStyle/>
          <a:p>
            <a:pPr>
              <a:defRPr/>
            </a:pPr>
            <a:r>
              <a:rPr lang="sv-SE" smtClean="0"/>
              <a:t>CSCE-313 Spring 2017</a:t>
            </a:r>
            <a:endParaRPr lang="en-US" dirty="0"/>
          </a:p>
        </p:txBody>
      </p:sp>
      <p:graphicFrame>
        <p:nvGraphicFramePr>
          <p:cNvPr id="7" name="Content Placeholder 6"/>
          <p:cNvGraphicFramePr>
            <a:graphicFrameLocks noGrp="1"/>
          </p:cNvGraphicFramePr>
          <p:nvPr>
            <p:ph idx="1"/>
            <p:extLst/>
          </p:nvPr>
        </p:nvGraphicFramePr>
        <p:xfrm>
          <a:off x="605852" y="1600200"/>
          <a:ext cx="8382000" cy="4622800"/>
        </p:xfrm>
        <a:graphic>
          <a:graphicData uri="http://schemas.openxmlformats.org/drawingml/2006/table">
            <a:tbl>
              <a:tblPr firstRow="1" bandRow="1">
                <a:tableStyleId>{C4B1156A-380E-4F78-BDF5-A606A8083BF9}</a:tableStyleId>
              </a:tblPr>
              <a:tblGrid>
                <a:gridCol w="35052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halkboard" charset="0"/>
                          <a:ea typeface="MS PGothic" panose="020B0600070205080204" pitchFamily="34" charset="-128"/>
                        </a:rPr>
                        <a:t>A Typical Coffee Shop</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halkboard" charset="0"/>
                          <a:ea typeface="MS PGothic" panose="020B0600070205080204" pitchFamily="34" charset="-128"/>
                        </a:rPr>
                        <a:t>Computer System</a:t>
                      </a:r>
                    </a:p>
                  </a:txBody>
                  <a:tcPr horzOverflow="overflow"/>
                </a:tc>
                <a:extLst>
                  <a:ext uri="{0D108BD9-81ED-4DB2-BD59-A6C34878D82A}">
                    <a16:rowId xmlns:a16="http://schemas.microsoft.com/office/drawing/2014/main" val="10000"/>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Store</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System</a:t>
                      </a:r>
                    </a:p>
                  </a:txBody>
                  <a:tcPr horzOverflow="overflow"/>
                </a:tc>
                <a:extLst>
                  <a:ext uri="{0D108BD9-81ED-4DB2-BD59-A6C34878D82A}">
                    <a16:rowId xmlns:a16="http://schemas.microsoft.com/office/drawing/2014/main" val="10001"/>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Customer</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Process or Program or User Application</a:t>
                      </a:r>
                    </a:p>
                  </a:txBody>
                  <a:tcPr horzOverflow="overflow"/>
                </a:tc>
                <a:extLst>
                  <a:ext uri="{0D108BD9-81ED-4DB2-BD59-A6C34878D82A}">
                    <a16:rowId xmlns:a16="http://schemas.microsoft.com/office/drawing/2014/main" val="10002"/>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Barista/Cashier</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Operating System Kernel, Privileged Code</a:t>
                      </a:r>
                    </a:p>
                  </a:txBody>
                  <a:tcPr horzOverflow="overflow"/>
                </a:tc>
                <a:extLst>
                  <a:ext uri="{0D108BD9-81ED-4DB2-BD59-A6C34878D82A}">
                    <a16:rowId xmlns:a16="http://schemas.microsoft.com/office/drawing/2014/main" val="10003"/>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Coffee Machine</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CPU</a:t>
                      </a:r>
                    </a:p>
                  </a:txBody>
                  <a:tcPr horzOverflow="overflow"/>
                </a:tc>
                <a:extLst>
                  <a:ext uri="{0D108BD9-81ED-4DB2-BD59-A6C34878D82A}">
                    <a16:rowId xmlns:a16="http://schemas.microsoft.com/office/drawing/2014/main" val="10004"/>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Customer Order</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System Call</a:t>
                      </a:r>
                    </a:p>
                  </a:txBody>
                  <a:tcPr horzOverflow="overflow"/>
                </a:tc>
                <a:extLst>
                  <a:ext uri="{0D108BD9-81ED-4DB2-BD59-A6C34878D82A}">
                    <a16:rowId xmlns:a16="http://schemas.microsoft.com/office/drawing/2014/main" val="10005"/>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Order item not on Menu</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Exception</a:t>
                      </a:r>
                    </a:p>
                  </a:txBody>
                  <a:tcPr horzOverflow="overflow"/>
                </a:tc>
                <a:extLst>
                  <a:ext uri="{0D108BD9-81ED-4DB2-BD59-A6C34878D82A}">
                    <a16:rowId xmlns:a16="http://schemas.microsoft.com/office/drawing/2014/main" val="10006"/>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Telephone Call</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Interrupt</a:t>
                      </a:r>
                    </a:p>
                  </a:txBody>
                  <a:tcPr horzOverflow="overflow"/>
                </a:tc>
                <a:extLst>
                  <a:ext uri="{0D108BD9-81ED-4DB2-BD59-A6C34878D82A}">
                    <a16:rowId xmlns:a16="http://schemas.microsoft.com/office/drawing/2014/main" val="10007"/>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Fire Alarm</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Signal</a:t>
                      </a:r>
                    </a:p>
                  </a:txBody>
                  <a:tcPr horzOverflow="overflow"/>
                </a:tc>
                <a:extLst>
                  <a:ext uri="{0D108BD9-81ED-4DB2-BD59-A6C34878D82A}">
                    <a16:rowId xmlns:a16="http://schemas.microsoft.com/office/drawing/2014/main" val="10008"/>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&gt;1 Customers being served</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Process Scheduling</a:t>
                      </a:r>
                    </a:p>
                  </a:txBody>
                  <a:tcPr horzOverflow="overflow"/>
                </a:tc>
                <a:extLst>
                  <a:ext uri="{0D108BD9-81ED-4DB2-BD59-A6C34878D82A}">
                    <a16:rowId xmlns:a16="http://schemas.microsoft.com/office/drawing/2014/main" val="10009"/>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Customer realizing at the counter that he needs to go to ATM to get money</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Process Context Switching</a:t>
                      </a:r>
                    </a:p>
                  </a:txBody>
                  <a:tcPr horzOverflow="overflow"/>
                </a:tc>
                <a:extLst>
                  <a:ext uri="{0D108BD9-81ED-4DB2-BD59-A6C34878D82A}">
                    <a16:rowId xmlns:a16="http://schemas.microsoft.com/office/drawing/2014/main" val="10010"/>
                  </a:ext>
                </a:extLst>
              </a:tr>
            </a:tbl>
          </a:graphicData>
        </a:graphic>
      </p:graphicFrame>
      <p:sp>
        <p:nvSpPr>
          <p:cNvPr id="2" name="TextBox 1"/>
          <p:cNvSpPr txBox="1"/>
          <p:nvPr/>
        </p:nvSpPr>
        <p:spPr>
          <a:xfrm>
            <a:off x="2057400" y="64928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70443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762000"/>
          </a:xfrm>
        </p:spPr>
        <p:txBody>
          <a:bodyPr/>
          <a:lstStyle/>
          <a:p>
            <a:r>
              <a:rPr lang="en-US" dirty="0" smtClean="0"/>
              <a:t>Example: Fork</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40</a:t>
            </a:fld>
            <a:endParaRPr lang="en-US" dirty="0">
              <a:solidFill>
                <a:srgbClr val="FFFFFF"/>
              </a:solidFill>
            </a:endParaRPr>
          </a:p>
        </p:txBody>
      </p:sp>
      <p:sp>
        <p:nvSpPr>
          <p:cNvPr id="6" name="Content Placeholder 5"/>
          <p:cNvSpPr>
            <a:spLocks noGrp="1"/>
          </p:cNvSpPr>
          <p:nvPr>
            <p:ph sz="quarter" idx="1"/>
          </p:nvPr>
        </p:nvSpPr>
        <p:spPr>
          <a:xfrm>
            <a:off x="381000" y="4343400"/>
            <a:ext cx="8686800" cy="1752600"/>
          </a:xfrm>
        </p:spPr>
        <p:txBody>
          <a:bodyPr>
            <a:noAutofit/>
          </a:bodyPr>
          <a:lstStyle/>
          <a:p>
            <a:r>
              <a:rPr lang="en-US" sz="3200" dirty="0" smtClean="0"/>
              <a:t>Why is the “After” message printed twice but “Before” message only once?</a:t>
            </a:r>
          </a:p>
          <a:p>
            <a:pPr lvl="1"/>
            <a:r>
              <a:rPr lang="en-US" sz="2800" dirty="0" smtClean="0"/>
              <a:t>Because Fork created a child process and both parent and child execute the rest of the code following the fork</a:t>
            </a:r>
            <a:endParaRPr lang="en-US" sz="2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49" y="1752600"/>
            <a:ext cx="9095251" cy="2459131"/>
          </a:xfrm>
          <a:prstGeom prst="rect">
            <a:avLst/>
          </a:prstGeom>
        </p:spPr>
      </p:pic>
    </p:spTree>
    <p:extLst>
      <p:ext uri="{BB962C8B-B14F-4D97-AF65-F5344CB8AC3E}">
        <p14:creationId xmlns:p14="http://schemas.microsoft.com/office/powerpoint/2010/main" val="298058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Fork</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41</a:t>
            </a:fld>
            <a:endParaRPr lang="en-US" dirty="0">
              <a:solidFill>
                <a:srgbClr val="FFFFFF"/>
              </a:solidFill>
            </a:endParaRPr>
          </a:p>
        </p:txBody>
      </p:sp>
      <p:sp>
        <p:nvSpPr>
          <p:cNvPr id="6" name="Content Placeholder 5"/>
          <p:cNvSpPr>
            <a:spLocks noGrp="1"/>
          </p:cNvSpPr>
          <p:nvPr>
            <p:ph sz="quarter" idx="1"/>
          </p:nvPr>
        </p:nvSpPr>
        <p:spPr>
          <a:xfrm>
            <a:off x="612648" y="1600200"/>
            <a:ext cx="8153400" cy="1371600"/>
          </a:xfrm>
        </p:spPr>
        <p:txBody>
          <a:bodyPr/>
          <a:lstStyle/>
          <a:p>
            <a:r>
              <a:rPr lang="en-US" sz="3200" dirty="0"/>
              <a:t>Why is the “After” message printed twice but “Before” message only once?</a:t>
            </a:r>
          </a:p>
        </p:txBody>
      </p:sp>
      <p:sp>
        <p:nvSpPr>
          <p:cNvPr id="7" name="Rectangle 6"/>
          <p:cNvSpPr/>
          <p:nvPr/>
        </p:nvSpPr>
        <p:spPr>
          <a:xfrm>
            <a:off x="1524000" y="3048000"/>
            <a:ext cx="24384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8288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524000" y="4724400"/>
            <a:ext cx="24384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2971800" y="4844232"/>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9812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13" name="Straight Arrow Connector 12"/>
          <p:cNvCxnSpPr/>
          <p:nvPr/>
        </p:nvCxnSpPr>
        <p:spPr>
          <a:xfrm>
            <a:off x="1981200" y="3581400"/>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48000" y="4996632"/>
            <a:ext cx="556563" cy="369332"/>
          </a:xfrm>
          <a:prstGeom prst="rect">
            <a:avLst/>
          </a:prstGeom>
          <a:noFill/>
        </p:spPr>
        <p:txBody>
          <a:bodyPr wrap="none" rtlCol="0">
            <a:spAutoFit/>
          </a:bodyPr>
          <a:lstStyle/>
          <a:p>
            <a:r>
              <a:rPr lang="en-US" dirty="0" smtClean="0"/>
              <a:t>fork</a:t>
            </a:r>
            <a:endParaRPr lang="en-US" dirty="0"/>
          </a:p>
        </p:txBody>
      </p:sp>
      <p:cxnSp>
        <p:nvCxnSpPr>
          <p:cNvPr id="17" name="Elbow Connector 16"/>
          <p:cNvCxnSpPr/>
          <p:nvPr/>
        </p:nvCxnSpPr>
        <p:spPr>
          <a:xfrm>
            <a:off x="2590800" y="4000500"/>
            <a:ext cx="457200" cy="876300"/>
          </a:xfrm>
          <a:prstGeom prst="bentConnector2">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114800" y="3048000"/>
            <a:ext cx="32766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44196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114800" y="4724400"/>
            <a:ext cx="32766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5562600" y="4844232"/>
            <a:ext cx="12192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5720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26" name="Straight Arrow Connector 25"/>
          <p:cNvCxnSpPr/>
          <p:nvPr/>
        </p:nvCxnSpPr>
        <p:spPr>
          <a:xfrm>
            <a:off x="4572000" y="3581400"/>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768037" y="5029200"/>
            <a:ext cx="556563" cy="369332"/>
          </a:xfrm>
          <a:prstGeom prst="rect">
            <a:avLst/>
          </a:prstGeom>
          <a:noFill/>
        </p:spPr>
        <p:txBody>
          <a:bodyPr wrap="none" rtlCol="0">
            <a:spAutoFit/>
          </a:bodyPr>
          <a:lstStyle/>
          <a:p>
            <a:r>
              <a:rPr lang="en-US" dirty="0" smtClean="0"/>
              <a:t>fork</a:t>
            </a:r>
            <a:endParaRPr lang="en-US" dirty="0"/>
          </a:p>
        </p:txBody>
      </p:sp>
      <p:sp>
        <p:nvSpPr>
          <p:cNvPr id="29" name="Rounded Rectangle 28"/>
          <p:cNvSpPr/>
          <p:nvPr/>
        </p:nvSpPr>
        <p:spPr>
          <a:xfrm>
            <a:off x="60960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2484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sp>
        <p:nvSpPr>
          <p:cNvPr id="33" name="TextBox 32"/>
          <p:cNvSpPr txBox="1"/>
          <p:nvPr/>
        </p:nvSpPr>
        <p:spPr>
          <a:xfrm>
            <a:off x="4191000" y="2983468"/>
            <a:ext cx="1506204" cy="369332"/>
          </a:xfrm>
          <a:prstGeom prst="rect">
            <a:avLst/>
          </a:prstGeom>
          <a:noFill/>
        </p:spPr>
        <p:txBody>
          <a:bodyPr wrap="none" rtlCol="0">
            <a:spAutoFit/>
          </a:bodyPr>
          <a:lstStyle/>
          <a:p>
            <a:r>
              <a:rPr lang="en-US" dirty="0" smtClean="0"/>
              <a:t>Parent process</a:t>
            </a:r>
            <a:endParaRPr lang="en-US" dirty="0"/>
          </a:p>
        </p:txBody>
      </p:sp>
      <p:sp>
        <p:nvSpPr>
          <p:cNvPr id="34" name="TextBox 33"/>
          <p:cNvSpPr txBox="1"/>
          <p:nvPr/>
        </p:nvSpPr>
        <p:spPr>
          <a:xfrm>
            <a:off x="5943600" y="2983468"/>
            <a:ext cx="1390450" cy="369332"/>
          </a:xfrm>
          <a:prstGeom prst="rect">
            <a:avLst/>
          </a:prstGeom>
          <a:noFill/>
        </p:spPr>
        <p:txBody>
          <a:bodyPr wrap="none" rtlCol="0">
            <a:spAutoFit/>
          </a:bodyPr>
          <a:lstStyle/>
          <a:p>
            <a:r>
              <a:rPr lang="en-US" dirty="0" smtClean="0"/>
              <a:t>Child process</a:t>
            </a:r>
            <a:endParaRPr lang="en-US" dirty="0"/>
          </a:p>
        </p:txBody>
      </p:sp>
      <p:sp>
        <p:nvSpPr>
          <p:cNvPr id="38" name="TextBox 37"/>
          <p:cNvSpPr txBox="1"/>
          <p:nvPr/>
        </p:nvSpPr>
        <p:spPr>
          <a:xfrm>
            <a:off x="2057400" y="5596188"/>
            <a:ext cx="1261884" cy="369332"/>
          </a:xfrm>
          <a:prstGeom prst="rect">
            <a:avLst/>
          </a:prstGeom>
          <a:solidFill>
            <a:schemeClr val="tx2">
              <a:lumMod val="40000"/>
              <a:lumOff val="60000"/>
            </a:schemeClr>
          </a:solidFill>
        </p:spPr>
        <p:txBody>
          <a:bodyPr wrap="none" rtlCol="0">
            <a:spAutoFit/>
          </a:bodyPr>
          <a:lstStyle/>
          <a:p>
            <a:r>
              <a:rPr lang="en-US" dirty="0" smtClean="0"/>
              <a:t>Before Fork</a:t>
            </a:r>
            <a:endParaRPr lang="en-US" dirty="0"/>
          </a:p>
        </p:txBody>
      </p:sp>
      <p:sp>
        <p:nvSpPr>
          <p:cNvPr id="39" name="TextBox 38"/>
          <p:cNvSpPr txBox="1"/>
          <p:nvPr/>
        </p:nvSpPr>
        <p:spPr>
          <a:xfrm>
            <a:off x="5105400" y="5616880"/>
            <a:ext cx="1120820" cy="369332"/>
          </a:xfrm>
          <a:prstGeom prst="rect">
            <a:avLst/>
          </a:prstGeom>
          <a:solidFill>
            <a:schemeClr val="tx2">
              <a:lumMod val="40000"/>
              <a:lumOff val="60000"/>
            </a:schemeClr>
          </a:solidFill>
        </p:spPr>
        <p:txBody>
          <a:bodyPr wrap="none" rtlCol="0">
            <a:spAutoFit/>
          </a:bodyPr>
          <a:lstStyle/>
          <a:p>
            <a:r>
              <a:rPr lang="en-US" dirty="0" smtClean="0"/>
              <a:t>After Fork</a:t>
            </a:r>
            <a:endParaRPr lang="en-US" dirty="0"/>
          </a:p>
        </p:txBody>
      </p:sp>
      <p:cxnSp>
        <p:nvCxnSpPr>
          <p:cNvPr id="40" name="Elbow Connector 39"/>
          <p:cNvCxnSpPr/>
          <p:nvPr/>
        </p:nvCxnSpPr>
        <p:spPr>
          <a:xfrm rot="16200000" flipH="1">
            <a:off x="5048250" y="4095750"/>
            <a:ext cx="876300" cy="609600"/>
          </a:xfrm>
          <a:prstGeom prst="bentConnector3">
            <a:avLst>
              <a:gd name="adj1" fmla="val 1687"/>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p:nvPr/>
        </p:nvCxnSpPr>
        <p:spPr>
          <a:xfrm rot="16200000" flipV="1">
            <a:off x="4991100" y="4533900"/>
            <a:ext cx="990600" cy="457200"/>
          </a:xfrm>
          <a:prstGeom prst="bentConnector3">
            <a:avLst>
              <a:gd name="adj1" fmla="val 99556"/>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4572000" y="4267200"/>
            <a:ext cx="0" cy="22860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58" name="Elbow Connector 57"/>
          <p:cNvCxnSpPr/>
          <p:nvPr/>
        </p:nvCxnSpPr>
        <p:spPr>
          <a:xfrm rot="5400000" flipH="1" flipV="1">
            <a:off x="6172200" y="4495800"/>
            <a:ext cx="990600" cy="533400"/>
          </a:xfrm>
          <a:prstGeom prst="bentConnector3">
            <a:avLst>
              <a:gd name="adj1" fmla="val -1505"/>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6248400" y="4278056"/>
            <a:ext cx="0" cy="22860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832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Observation and A Question</a:t>
            </a:r>
            <a:endParaRPr lang="en-US" dirty="0"/>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42</a:t>
            </a:fld>
            <a:endParaRPr lang="en-US" dirty="0">
              <a:solidFill>
                <a:srgbClr val="FFFFFF"/>
              </a:solidFill>
            </a:endParaRPr>
          </a:p>
        </p:txBody>
      </p:sp>
      <p:sp>
        <p:nvSpPr>
          <p:cNvPr id="5" name="Content Placeholder 4"/>
          <p:cNvSpPr>
            <a:spLocks noGrp="1"/>
          </p:cNvSpPr>
          <p:nvPr>
            <p:ph sz="quarter" idx="1"/>
          </p:nvPr>
        </p:nvSpPr>
        <p:spPr/>
        <p:txBody>
          <a:bodyPr/>
          <a:lstStyle/>
          <a:p>
            <a:r>
              <a:rPr lang="en-US" dirty="0" smtClean="0"/>
              <a:t>Observation</a:t>
            </a:r>
          </a:p>
          <a:p>
            <a:pPr lvl="1"/>
            <a:r>
              <a:rPr lang="en-US" dirty="0" smtClean="0"/>
              <a:t>Fork does a wonderful job of creating a copy of the process that goes on to execute the same code as the parent</a:t>
            </a:r>
          </a:p>
          <a:p>
            <a:r>
              <a:rPr lang="en-US" dirty="0" smtClean="0"/>
              <a:t>Question</a:t>
            </a:r>
          </a:p>
          <a:p>
            <a:pPr lvl="1"/>
            <a:r>
              <a:rPr lang="en-US" dirty="0" smtClean="0"/>
              <a:t>If that is the case, how in the world do we get a process to create a child process that does something different than the parent?</a:t>
            </a:r>
            <a:endParaRPr lang="en-US" dirty="0"/>
          </a:p>
        </p:txBody>
      </p:sp>
    </p:spTree>
    <p:extLst>
      <p:ext uri="{BB962C8B-B14F-4D97-AF65-F5344CB8AC3E}">
        <p14:creationId xmlns:p14="http://schemas.microsoft.com/office/powerpoint/2010/main" val="147670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a Program run a Program?</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43</a:t>
            </a:fld>
            <a:endParaRPr lang="en-US" dirty="0">
              <a:solidFill>
                <a:srgbClr val="FFFFFF"/>
              </a:solidFill>
            </a:endParaRPr>
          </a:p>
        </p:txBody>
      </p:sp>
      <p:sp>
        <p:nvSpPr>
          <p:cNvPr id="6" name="Content Placeholder 5"/>
          <p:cNvSpPr>
            <a:spLocks noGrp="1"/>
          </p:cNvSpPr>
          <p:nvPr>
            <p:ph sz="quarter" idx="1"/>
          </p:nvPr>
        </p:nvSpPr>
        <p:spPr>
          <a:xfrm>
            <a:off x="612648" y="1600200"/>
            <a:ext cx="4949952" cy="4724400"/>
          </a:xfrm>
        </p:spPr>
        <p:txBody>
          <a:bodyPr/>
          <a:lstStyle/>
          <a:p>
            <a:r>
              <a:rPr lang="en-US" dirty="0" smtClean="0"/>
              <a:t>Process (Program) calls “</a:t>
            </a:r>
            <a:r>
              <a:rPr lang="en-US" dirty="0" err="1" smtClean="0"/>
              <a:t>execvp</a:t>
            </a:r>
            <a:r>
              <a:rPr lang="en-US" dirty="0" smtClean="0"/>
              <a:t>”</a:t>
            </a:r>
          </a:p>
          <a:p>
            <a:r>
              <a:rPr lang="en-US" dirty="0" smtClean="0"/>
              <a:t>Kernel loads program from disk into the process</a:t>
            </a:r>
          </a:p>
          <a:p>
            <a:r>
              <a:rPr lang="en-US" dirty="0" smtClean="0"/>
              <a:t>Kernel copies </a:t>
            </a:r>
            <a:r>
              <a:rPr lang="en-US" dirty="0" err="1" smtClean="0"/>
              <a:t>arglist</a:t>
            </a:r>
            <a:r>
              <a:rPr lang="en-US" dirty="0" smtClean="0"/>
              <a:t> into the process</a:t>
            </a:r>
          </a:p>
          <a:p>
            <a:r>
              <a:rPr lang="en-US" dirty="0" smtClean="0"/>
              <a:t>Kernel calls main(</a:t>
            </a:r>
            <a:r>
              <a:rPr lang="en-US" dirty="0" err="1" smtClean="0"/>
              <a:t>argc</a:t>
            </a:r>
            <a:r>
              <a:rPr lang="en-US" dirty="0" smtClean="0"/>
              <a:t>, </a:t>
            </a:r>
            <a:r>
              <a:rPr lang="en-US" dirty="0" err="1" smtClean="0"/>
              <a:t>argv</a:t>
            </a:r>
            <a:r>
              <a:rPr lang="en-US" dirty="0" smtClean="0"/>
              <a:t>)</a:t>
            </a:r>
            <a:endParaRPr lang="en-US" dirty="0"/>
          </a:p>
        </p:txBody>
      </p:sp>
      <p:pic>
        <p:nvPicPr>
          <p:cNvPr id="7" name="Picture 6" descr="prgcallspro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807" y="1905000"/>
            <a:ext cx="2685393" cy="3733800"/>
          </a:xfrm>
          <a:prstGeom prst="rect">
            <a:avLst/>
          </a:prstGeom>
        </p:spPr>
      </p:pic>
      <p:cxnSp>
        <p:nvCxnSpPr>
          <p:cNvPr id="9" name="Straight Arrow Connector 8"/>
          <p:cNvCxnSpPr/>
          <p:nvPr/>
        </p:nvCxnSpPr>
        <p:spPr>
          <a:xfrm flipH="1">
            <a:off x="6858000" y="1752600"/>
            <a:ext cx="6096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7086600" y="29718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382000" y="29718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7086600" y="5029200"/>
            <a:ext cx="1447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858000" y="3048000"/>
            <a:ext cx="0" cy="1981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592066" y="5029200"/>
            <a:ext cx="1572027" cy="369332"/>
          </a:xfrm>
          <a:prstGeom prst="rect">
            <a:avLst/>
          </a:prstGeom>
          <a:noFill/>
        </p:spPr>
        <p:txBody>
          <a:bodyPr wrap="none" rtlCol="0">
            <a:spAutoFit/>
          </a:bodyPr>
          <a:lstStyle/>
          <a:p>
            <a:r>
              <a:rPr lang="en-US" dirty="0"/>
              <a:t>p</a:t>
            </a:r>
            <a:r>
              <a:rPr lang="en-US" dirty="0" smtClean="0"/>
              <a:t>rogram to run</a:t>
            </a:r>
            <a:endParaRPr lang="en-US" dirty="0"/>
          </a:p>
        </p:txBody>
      </p:sp>
      <p:sp>
        <p:nvSpPr>
          <p:cNvPr id="22" name="TextBox 21"/>
          <p:cNvSpPr txBox="1"/>
          <p:nvPr/>
        </p:nvSpPr>
        <p:spPr>
          <a:xfrm>
            <a:off x="7620000" y="3048000"/>
            <a:ext cx="1600431" cy="369332"/>
          </a:xfrm>
          <a:prstGeom prst="rect">
            <a:avLst/>
          </a:prstGeom>
          <a:noFill/>
        </p:spPr>
        <p:txBody>
          <a:bodyPr wrap="none" rtlCol="0">
            <a:spAutoFit/>
          </a:bodyPr>
          <a:lstStyle/>
          <a:p>
            <a:r>
              <a:rPr lang="en-US" dirty="0"/>
              <a:t>a</a:t>
            </a:r>
            <a:r>
              <a:rPr lang="en-US" dirty="0" smtClean="0"/>
              <a:t>rray of strings</a:t>
            </a:r>
            <a:endParaRPr lang="en-US" dirty="0"/>
          </a:p>
        </p:txBody>
      </p:sp>
      <p:sp>
        <p:nvSpPr>
          <p:cNvPr id="23" name="TextBox 22"/>
          <p:cNvSpPr txBox="1"/>
          <p:nvPr/>
        </p:nvSpPr>
        <p:spPr>
          <a:xfrm>
            <a:off x="7467600" y="1524000"/>
            <a:ext cx="857664" cy="369332"/>
          </a:xfrm>
          <a:prstGeom prst="rect">
            <a:avLst/>
          </a:prstGeom>
          <a:noFill/>
        </p:spPr>
        <p:txBody>
          <a:bodyPr wrap="none" rtlCol="0">
            <a:spAutoFit/>
          </a:bodyPr>
          <a:lstStyle/>
          <a:p>
            <a:r>
              <a:rPr lang="en-US" dirty="0" smtClean="0"/>
              <a:t>process</a:t>
            </a:r>
            <a:endParaRPr lang="en-US" dirty="0"/>
          </a:p>
        </p:txBody>
      </p:sp>
      <p:sp>
        <p:nvSpPr>
          <p:cNvPr id="24" name="TextBox 23"/>
          <p:cNvSpPr txBox="1"/>
          <p:nvPr/>
        </p:nvSpPr>
        <p:spPr>
          <a:xfrm>
            <a:off x="6781800" y="3276600"/>
            <a:ext cx="311304" cy="369332"/>
          </a:xfrm>
          <a:prstGeom prst="rect">
            <a:avLst/>
          </a:prstGeom>
          <a:noFill/>
        </p:spPr>
        <p:txBody>
          <a:bodyPr wrap="none" rtlCol="0">
            <a:spAutoFit/>
          </a:bodyPr>
          <a:lstStyle/>
          <a:p>
            <a:r>
              <a:rPr lang="en-US" dirty="0"/>
              <a:t>2</a:t>
            </a:r>
          </a:p>
        </p:txBody>
      </p:sp>
      <p:sp>
        <p:nvSpPr>
          <p:cNvPr id="25" name="TextBox 24"/>
          <p:cNvSpPr txBox="1"/>
          <p:nvPr/>
        </p:nvSpPr>
        <p:spPr>
          <a:xfrm>
            <a:off x="7391400" y="2895600"/>
            <a:ext cx="311304" cy="369332"/>
          </a:xfrm>
          <a:prstGeom prst="rect">
            <a:avLst/>
          </a:prstGeom>
          <a:noFill/>
        </p:spPr>
        <p:txBody>
          <a:bodyPr wrap="none" rtlCol="0">
            <a:spAutoFit/>
          </a:bodyPr>
          <a:lstStyle/>
          <a:p>
            <a:r>
              <a:rPr lang="en-US" dirty="0"/>
              <a:t>3</a:t>
            </a:r>
          </a:p>
        </p:txBody>
      </p:sp>
      <p:sp>
        <p:nvSpPr>
          <p:cNvPr id="19" name="TextBox 18"/>
          <p:cNvSpPr txBox="1"/>
          <p:nvPr/>
        </p:nvSpPr>
        <p:spPr>
          <a:xfrm>
            <a:off x="7194501" y="2069859"/>
            <a:ext cx="311304"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0519014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Program running a program</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44</a:t>
            </a:fld>
            <a:endParaRPr lang="en-US" dirty="0">
              <a:solidFill>
                <a:srgbClr val="FFFFFF"/>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077" y="1536311"/>
            <a:ext cx="6974541" cy="4956564"/>
          </a:xfrm>
          <a:prstGeom prst="rect">
            <a:avLst/>
          </a:prstGeom>
        </p:spPr>
      </p:pic>
    </p:spTree>
    <p:extLst>
      <p:ext uri="{BB962C8B-B14F-4D97-AF65-F5344CB8AC3E}">
        <p14:creationId xmlns:p14="http://schemas.microsoft.com/office/powerpoint/2010/main" val="17266381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45</a:t>
            </a:fld>
            <a:endParaRPr lang="en-US" dirty="0">
              <a:solidFill>
                <a:srgbClr val="FFFFF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52600"/>
            <a:ext cx="7881682" cy="4391025"/>
          </a:xfrm>
          <a:prstGeom prst="rect">
            <a:avLst/>
          </a:prstGeom>
        </p:spPr>
      </p:pic>
    </p:spTree>
    <p:extLst>
      <p:ext uri="{BB962C8B-B14F-4D97-AF65-F5344CB8AC3E}">
        <p14:creationId xmlns:p14="http://schemas.microsoft.com/office/powerpoint/2010/main" val="13974091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contd.</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46</a:t>
            </a:fld>
            <a:endParaRPr lang="en-US" dirty="0">
              <a:solidFill>
                <a:srgbClr val="FFFFFF"/>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59" y="1602441"/>
            <a:ext cx="4993341" cy="4956564"/>
          </a:xfrm>
          <a:prstGeom prst="rect">
            <a:avLst/>
          </a:prstGeom>
        </p:spPr>
      </p:pic>
      <p:sp>
        <p:nvSpPr>
          <p:cNvPr id="9" name="Content Placeholder 5"/>
          <p:cNvSpPr>
            <a:spLocks noGrp="1"/>
          </p:cNvSpPr>
          <p:nvPr>
            <p:ph sz="quarter" idx="1"/>
          </p:nvPr>
        </p:nvSpPr>
        <p:spPr>
          <a:xfrm>
            <a:off x="5181600" y="1600200"/>
            <a:ext cx="3962400" cy="4876800"/>
          </a:xfrm>
          <a:solidFill>
            <a:schemeClr val="bg1"/>
          </a:solidFill>
        </p:spPr>
        <p:txBody>
          <a:bodyPr>
            <a:normAutofit fontScale="85000" lnSpcReduction="20000"/>
          </a:bodyPr>
          <a:lstStyle/>
          <a:p>
            <a:r>
              <a:rPr lang="en-US" dirty="0" smtClean="0"/>
              <a:t>Where is the second message?</a:t>
            </a:r>
          </a:p>
          <a:p>
            <a:pPr lvl="1"/>
            <a:r>
              <a:rPr lang="en-US" i="1" dirty="0" smtClean="0"/>
              <a:t>The exec system call clears out the machine language code of the current program from the current process and then in the now empty process puts the code of the program named in the exec call and then runs the new program</a:t>
            </a:r>
          </a:p>
          <a:p>
            <a:r>
              <a:rPr lang="en-US" dirty="0" err="1"/>
              <a:t>e</a:t>
            </a:r>
            <a:r>
              <a:rPr lang="en-US" dirty="0" err="1" smtClean="0"/>
              <a:t>xecvp</a:t>
            </a:r>
            <a:r>
              <a:rPr lang="en-US" dirty="0" smtClean="0"/>
              <a:t> does not return if it succeeds</a:t>
            </a:r>
          </a:p>
          <a:p>
            <a:r>
              <a:rPr lang="en-US" sz="3800" dirty="0" err="1">
                <a:solidFill>
                  <a:srgbClr val="FF0000"/>
                </a:solidFill>
              </a:rPr>
              <a:t>e</a:t>
            </a:r>
            <a:r>
              <a:rPr lang="en-US" sz="3800" dirty="0" err="1" smtClean="0">
                <a:solidFill>
                  <a:srgbClr val="FF0000"/>
                </a:solidFill>
              </a:rPr>
              <a:t>xecvp</a:t>
            </a:r>
            <a:r>
              <a:rPr lang="en-US" sz="3800" dirty="0" smtClean="0">
                <a:solidFill>
                  <a:srgbClr val="FF0000"/>
                </a:solidFill>
              </a:rPr>
              <a:t> is like a brain transplant</a:t>
            </a:r>
            <a:endParaRPr lang="en-US" sz="3800" dirty="0">
              <a:solidFill>
                <a:srgbClr val="FF0000"/>
              </a:solidFill>
            </a:endParaRPr>
          </a:p>
        </p:txBody>
      </p:sp>
    </p:spTree>
    <p:extLst>
      <p:ext uri="{BB962C8B-B14F-4D97-AF65-F5344CB8AC3E}">
        <p14:creationId xmlns:p14="http://schemas.microsoft.com/office/powerpoint/2010/main" val="398781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 and Exec</a:t>
            </a:r>
            <a:endParaRPr lang="en-US" dirty="0"/>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47</a:t>
            </a:fld>
            <a:endParaRPr lang="en-US" dirty="0">
              <a:solidFill>
                <a:srgbClr val="FFFFFF"/>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50" y="1600200"/>
            <a:ext cx="4500563" cy="44005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069" y="5791200"/>
            <a:ext cx="6926474" cy="1034845"/>
          </a:xfrm>
          <a:prstGeom prst="rect">
            <a:avLst/>
          </a:prstGeom>
        </p:spPr>
      </p:pic>
      <p:cxnSp>
        <p:nvCxnSpPr>
          <p:cNvPr id="11" name="Elbow Connector 10"/>
          <p:cNvCxnSpPr/>
          <p:nvPr/>
        </p:nvCxnSpPr>
        <p:spPr>
          <a:xfrm rot="16200000" flipH="1">
            <a:off x="1371600" y="4038600"/>
            <a:ext cx="3429000" cy="685800"/>
          </a:xfrm>
          <a:prstGeom prst="bentConnector3">
            <a:avLst>
              <a:gd name="adj1" fmla="val 38817"/>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H="1">
            <a:off x="686806" y="4957488"/>
            <a:ext cx="2000250" cy="848275"/>
          </a:xfrm>
          <a:prstGeom prst="bentConnector3">
            <a:avLst>
              <a:gd name="adj1" fmla="val 9866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6521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8305800" cy="573088"/>
          </a:xfrm>
        </p:spPr>
        <p:txBody>
          <a:bodyPr>
            <a:normAutofit fontScale="90000"/>
          </a:bodyPr>
          <a:lstStyle/>
          <a:p>
            <a:pPr eaLnBrk="1" hangingPunct="1"/>
            <a:r>
              <a:rPr lang="en-US" altLang="en-US" smtClean="0">
                <a:latin typeface="Courier New" panose="02070309020205020404" pitchFamily="49" charset="0"/>
              </a:rPr>
              <a:t>wait</a:t>
            </a:r>
            <a:r>
              <a:rPr lang="en-US" altLang="en-US" smtClean="0"/>
              <a:t>: Synchronizing With Children</a:t>
            </a:r>
          </a:p>
        </p:txBody>
      </p:sp>
      <p:sp>
        <p:nvSpPr>
          <p:cNvPr id="499715" name="Rectangle 3"/>
          <p:cNvSpPr>
            <a:spLocks noGrp="1" noChangeArrowheads="1"/>
          </p:cNvSpPr>
          <p:nvPr>
            <p:ph type="body" idx="1"/>
          </p:nvPr>
        </p:nvSpPr>
        <p:spPr>
          <a:xfrm>
            <a:off x="444500" y="1828800"/>
            <a:ext cx="8255000" cy="4648200"/>
          </a:xfrm>
        </p:spPr>
        <p:txBody>
          <a:bodyPr/>
          <a:lstStyle/>
          <a:p>
            <a:pPr eaLnBrk="1" hangingPunct="1">
              <a:defRPr/>
            </a:pPr>
            <a:r>
              <a:rPr lang="en-US" altLang="en-US" dirty="0" err="1" smtClean="0">
                <a:latin typeface="Courier New" pitchFamily="49" charset="0"/>
              </a:rPr>
              <a:t>int</a:t>
            </a:r>
            <a:r>
              <a:rPr lang="en-US" altLang="en-US" dirty="0" smtClean="0">
                <a:latin typeface="Courier New" pitchFamily="49" charset="0"/>
              </a:rPr>
              <a:t> wait(</a:t>
            </a:r>
            <a:r>
              <a:rPr lang="en-US" altLang="en-US" dirty="0" err="1" smtClean="0">
                <a:latin typeface="Courier New" pitchFamily="49" charset="0"/>
              </a:rPr>
              <a:t>int</a:t>
            </a:r>
            <a:r>
              <a:rPr lang="en-US" altLang="en-US" dirty="0" smtClean="0">
                <a:latin typeface="Courier New" pitchFamily="49" charset="0"/>
              </a:rPr>
              <a:t> *</a:t>
            </a:r>
            <a:r>
              <a:rPr lang="en-US" altLang="en-US" dirty="0" err="1" smtClean="0">
                <a:latin typeface="Courier New" pitchFamily="49" charset="0"/>
              </a:rPr>
              <a:t>child_status</a:t>
            </a:r>
            <a:r>
              <a:rPr lang="en-US" altLang="en-US" dirty="0" smtClean="0">
                <a:latin typeface="Courier New" pitchFamily="49" charset="0"/>
              </a:rPr>
              <a:t>)</a:t>
            </a:r>
            <a:endParaRPr lang="en-US" altLang="en-US" dirty="0" smtClean="0"/>
          </a:p>
          <a:p>
            <a:pPr lvl="1" eaLnBrk="1" hangingPunct="1">
              <a:defRPr/>
            </a:pPr>
            <a:r>
              <a:rPr lang="en-US" altLang="en-US" dirty="0" smtClean="0"/>
              <a:t>Suspends current process until one of its children terminates</a:t>
            </a:r>
          </a:p>
          <a:p>
            <a:pPr lvl="1" eaLnBrk="1" hangingPunct="1">
              <a:defRPr/>
            </a:pPr>
            <a:r>
              <a:rPr lang="en-US" altLang="en-US" dirty="0" smtClean="0"/>
              <a:t>Return value is </a:t>
            </a:r>
            <a:r>
              <a:rPr lang="en-US" altLang="en-US" dirty="0" err="1" smtClean="0">
                <a:latin typeface="Courier New" pitchFamily="49" charset="0"/>
              </a:rPr>
              <a:t>pid</a:t>
            </a:r>
            <a:r>
              <a:rPr lang="en-US" altLang="en-US" dirty="0" smtClean="0"/>
              <a:t> of child process that terminated</a:t>
            </a:r>
          </a:p>
          <a:p>
            <a:pPr lvl="1" eaLnBrk="1" hangingPunct="1">
              <a:defRPr/>
            </a:pPr>
            <a:r>
              <a:rPr lang="en-US" altLang="en-US" dirty="0" smtClean="0"/>
              <a:t>If </a:t>
            </a:r>
            <a:r>
              <a:rPr lang="en-US" altLang="en-US" dirty="0" err="1" smtClean="0">
                <a:latin typeface="Courier New" pitchFamily="49" charset="0"/>
              </a:rPr>
              <a:t>child_status</a:t>
            </a:r>
            <a:r>
              <a:rPr lang="en-US" altLang="en-US" dirty="0" smtClean="0"/>
              <a:t> </a:t>
            </a:r>
            <a:r>
              <a:rPr lang="en-US" altLang="en-US" dirty="0" smtClean="0">
                <a:latin typeface="Courier New" pitchFamily="49" charset="0"/>
              </a:rPr>
              <a:t>!= NULL</a:t>
            </a:r>
            <a:r>
              <a:rPr lang="en-US" altLang="en-US" dirty="0" smtClean="0"/>
              <a:t>, then integer it points to will be set to indicate why child terminated</a:t>
            </a:r>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48</a:t>
            </a:fld>
            <a:endParaRPr lang="en-US" dirty="0">
              <a:solidFill>
                <a:srgbClr val="FFFFFF"/>
              </a:solidFill>
            </a:endParaRPr>
          </a:p>
        </p:txBody>
      </p:sp>
    </p:spTree>
    <p:extLst>
      <p:ext uri="{BB962C8B-B14F-4D97-AF65-F5344CB8AC3E}">
        <p14:creationId xmlns:p14="http://schemas.microsoft.com/office/powerpoint/2010/main" val="11281916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8305800" cy="573088"/>
          </a:xfrm>
        </p:spPr>
        <p:txBody>
          <a:bodyPr>
            <a:normAutofit fontScale="90000"/>
          </a:bodyPr>
          <a:lstStyle/>
          <a:p>
            <a:pPr eaLnBrk="1" hangingPunct="1"/>
            <a:r>
              <a:rPr lang="en-US" altLang="en-US" smtClean="0">
                <a:latin typeface="Courier New" panose="02070309020205020404" pitchFamily="49" charset="0"/>
              </a:rPr>
              <a:t>wait</a:t>
            </a:r>
            <a:r>
              <a:rPr lang="en-US" altLang="en-US" smtClean="0"/>
              <a:t>: Synchronizing With Children</a:t>
            </a:r>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49</a:t>
            </a:fld>
            <a:endParaRPr lang="en-US" dirty="0">
              <a:solidFill>
                <a:srgbClr val="FFFFFF"/>
              </a:solidFill>
            </a:endParaRPr>
          </a:p>
        </p:txBody>
      </p:sp>
      <p:sp>
        <p:nvSpPr>
          <p:cNvPr id="7" name="Text Box 4"/>
          <p:cNvSpPr txBox="1">
            <a:spLocks noChangeArrowheads="1"/>
          </p:cNvSpPr>
          <p:nvPr/>
        </p:nvSpPr>
        <p:spPr bwMode="auto">
          <a:xfrm>
            <a:off x="76200" y="1987232"/>
            <a:ext cx="6141112" cy="3970318"/>
          </a:xfrm>
          <a:prstGeom prst="rect">
            <a:avLst/>
          </a:prstGeom>
          <a:solidFill>
            <a:srgbClr val="FFFF99"/>
          </a:solidFill>
          <a:ln>
            <a:noFill/>
          </a:ln>
          <a:effectLst/>
          <a:extLs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dirty="0" smtClean="0">
                <a:latin typeface="Courier New" panose="02070309020205020404" pitchFamily="49" charset="0"/>
              </a:rPr>
              <a:t>Void </a:t>
            </a:r>
            <a:r>
              <a:rPr lang="en-US" altLang="en-US" dirty="0" err="1" smtClean="0">
                <a:latin typeface="Courier New" panose="02070309020205020404" pitchFamily="49" charset="0"/>
              </a:rPr>
              <a:t>wait_demo</a:t>
            </a:r>
            <a:r>
              <a:rPr lang="en-US" altLang="en-US" dirty="0" smtClean="0">
                <a:latin typeface="Courier New" panose="02070309020205020404" pitchFamily="49" charset="0"/>
              </a:rPr>
              <a:t>(</a:t>
            </a:r>
            <a:r>
              <a:rPr lang="en-US" altLang="en-US" dirty="0">
                <a:latin typeface="Courier New" panose="02070309020205020404" pitchFamily="49" charset="0"/>
              </a:rPr>
              <a:t>)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int</a:t>
            </a:r>
            <a:r>
              <a:rPr lang="en-US" altLang="en-US" dirty="0">
                <a:latin typeface="Courier New" panose="02070309020205020404" pitchFamily="49" charset="0"/>
              </a:rPr>
              <a:t> </a:t>
            </a:r>
            <a:r>
              <a:rPr lang="en-US" altLang="en-US" dirty="0" err="1">
                <a:latin typeface="Courier New" panose="02070309020205020404" pitchFamily="49" charset="0"/>
              </a:rPr>
              <a:t>child_status</a:t>
            </a:r>
            <a:r>
              <a:rPr lang="en-US" altLang="en-US" dirty="0">
                <a:latin typeface="Courier New" panose="02070309020205020404" pitchFamily="49" charset="0"/>
              </a:rPr>
              <a:t>;  </a:t>
            </a:r>
          </a:p>
          <a:p>
            <a:pPr algn="l">
              <a:lnSpc>
                <a:spcPct val="100000"/>
              </a:lnSpc>
            </a:pPr>
            <a:endParaRPr lang="en-US" altLang="en-US" dirty="0">
              <a:latin typeface="Courier New" panose="02070309020205020404" pitchFamily="49" charset="0"/>
            </a:endParaRPr>
          </a:p>
          <a:p>
            <a:pPr algn="l">
              <a:lnSpc>
                <a:spcPct val="100000"/>
              </a:lnSpc>
            </a:pPr>
            <a:r>
              <a:rPr lang="en-US" altLang="en-US" dirty="0">
                <a:latin typeface="Courier New" panose="02070309020205020404" pitchFamily="49" charset="0"/>
              </a:rPr>
              <a:t>   if (fork() == 0)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("HC: hello from child\n");</a:t>
            </a:r>
          </a:p>
          <a:p>
            <a:pPr algn="l">
              <a:lnSpc>
                <a:spcPct val="100000"/>
              </a:lnSpc>
            </a:pPr>
            <a:r>
              <a:rPr lang="en-US" altLang="en-US" dirty="0">
                <a:latin typeface="Courier New" panose="02070309020205020404" pitchFamily="49" charset="0"/>
              </a:rPr>
              <a:t>   }</a:t>
            </a:r>
          </a:p>
          <a:p>
            <a:pPr algn="l">
              <a:lnSpc>
                <a:spcPct val="100000"/>
              </a:lnSpc>
            </a:pPr>
            <a:r>
              <a:rPr lang="en-US" altLang="en-US" dirty="0">
                <a:latin typeface="Courier New" panose="02070309020205020404" pitchFamily="49" charset="0"/>
              </a:rPr>
              <a:t>   else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("HP: hello from parent\n");</a:t>
            </a:r>
          </a:p>
          <a:p>
            <a:pPr algn="l">
              <a:lnSpc>
                <a:spcPct val="100000"/>
              </a:lnSpc>
            </a:pPr>
            <a:r>
              <a:rPr lang="en-US" altLang="en-US" dirty="0">
                <a:latin typeface="Courier New" panose="02070309020205020404" pitchFamily="49" charset="0"/>
              </a:rPr>
              <a:t>      wait(&amp;</a:t>
            </a:r>
            <a:r>
              <a:rPr lang="en-US" altLang="en-US" dirty="0" err="1">
                <a:latin typeface="Courier New" panose="02070309020205020404" pitchFamily="49" charset="0"/>
              </a:rPr>
              <a:t>child_status</a:t>
            </a:r>
            <a:r>
              <a:rPr lang="en-US" altLang="en-US" dirty="0">
                <a:latin typeface="Courier New" panose="02070309020205020404" pitchFamily="49" charset="0"/>
              </a:rPr>
              <a:t>);</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("CT: child has terminated\n");</a:t>
            </a:r>
          </a:p>
          <a:p>
            <a:pPr algn="l">
              <a:lnSpc>
                <a:spcPct val="100000"/>
              </a:lnSpc>
            </a:pPr>
            <a:r>
              <a:rPr lang="en-US" altLang="en-US" dirty="0">
                <a:latin typeface="Courier New" panose="02070309020205020404" pitchFamily="49" charset="0"/>
              </a:rPr>
              <a:t>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("Bye\n");</a:t>
            </a:r>
          </a:p>
          <a:p>
            <a:pPr algn="l">
              <a:lnSpc>
                <a:spcPct val="100000"/>
              </a:lnSpc>
            </a:pPr>
            <a:r>
              <a:rPr lang="en-US" altLang="en-US" dirty="0">
                <a:latin typeface="Courier New" panose="02070309020205020404" pitchFamily="49" charset="0"/>
              </a:rPr>
              <a:t>   exit(0);</a:t>
            </a:r>
          </a:p>
          <a:p>
            <a:pPr algn="l">
              <a:lnSpc>
                <a:spcPct val="100000"/>
              </a:lnSpc>
            </a:pPr>
            <a:r>
              <a:rPr lang="en-US" altLang="en-US" dirty="0">
                <a:latin typeface="Courier New" panose="02070309020205020404" pitchFamily="49" charset="0"/>
              </a:rPr>
              <a:t>}</a:t>
            </a:r>
          </a:p>
        </p:txBody>
      </p:sp>
      <p:sp>
        <p:nvSpPr>
          <p:cNvPr id="9" name="Line 7"/>
          <p:cNvSpPr>
            <a:spLocks noChangeShapeType="1"/>
          </p:cNvSpPr>
          <p:nvPr/>
        </p:nvSpPr>
        <p:spPr bwMode="auto">
          <a:xfrm>
            <a:off x="6324600" y="5257800"/>
            <a:ext cx="3810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10" name="Group 22"/>
          <p:cNvGrpSpPr>
            <a:grpSpLocks/>
          </p:cNvGrpSpPr>
          <p:nvPr/>
        </p:nvGrpSpPr>
        <p:grpSpPr bwMode="auto">
          <a:xfrm>
            <a:off x="6705600" y="4267200"/>
            <a:ext cx="428625" cy="1022350"/>
            <a:chOff x="4224" y="2688"/>
            <a:chExt cx="270" cy="644"/>
          </a:xfrm>
        </p:grpSpPr>
        <p:sp>
          <p:nvSpPr>
            <p:cNvPr id="11" name="Line 6"/>
            <p:cNvSpPr>
              <a:spLocks noChangeShapeType="1"/>
            </p:cNvSpPr>
            <p:nvPr/>
          </p:nvSpPr>
          <p:spPr bwMode="auto">
            <a:xfrm flipV="1">
              <a:off x="4224" y="2880"/>
              <a:ext cx="0" cy="43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a:off x="4224" y="2880"/>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 name="Text Box 9"/>
            <p:cNvSpPr txBox="1">
              <a:spLocks noChangeArrowheads="1"/>
            </p:cNvSpPr>
            <p:nvPr/>
          </p:nvSpPr>
          <p:spPr bwMode="auto">
            <a:xfrm>
              <a:off x="4224" y="3120"/>
              <a:ext cx="270"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HP</a:t>
              </a:r>
            </a:p>
          </p:txBody>
        </p:sp>
        <p:sp>
          <p:nvSpPr>
            <p:cNvPr id="14" name="Text Box 10"/>
            <p:cNvSpPr txBox="1">
              <a:spLocks noChangeArrowheads="1"/>
            </p:cNvSpPr>
            <p:nvPr/>
          </p:nvSpPr>
          <p:spPr bwMode="auto">
            <a:xfrm>
              <a:off x="4224" y="2688"/>
              <a:ext cx="270"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HC</a:t>
              </a:r>
            </a:p>
          </p:txBody>
        </p:sp>
        <p:sp>
          <p:nvSpPr>
            <p:cNvPr id="15" name="Line 16"/>
            <p:cNvSpPr>
              <a:spLocks noChangeShapeType="1"/>
            </p:cNvSpPr>
            <p:nvPr/>
          </p:nvSpPr>
          <p:spPr bwMode="auto">
            <a:xfrm>
              <a:off x="4224" y="3312"/>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6" name="Group 23"/>
          <p:cNvGrpSpPr>
            <a:grpSpLocks/>
          </p:cNvGrpSpPr>
          <p:nvPr/>
        </p:nvGrpSpPr>
        <p:grpSpPr bwMode="auto">
          <a:xfrm>
            <a:off x="7086600" y="4267200"/>
            <a:ext cx="549275" cy="990600"/>
            <a:chOff x="4464" y="2688"/>
            <a:chExt cx="346" cy="624"/>
          </a:xfrm>
        </p:grpSpPr>
        <p:sp>
          <p:nvSpPr>
            <p:cNvPr id="17" name="Text Box 12"/>
            <p:cNvSpPr txBox="1">
              <a:spLocks noChangeArrowheads="1"/>
            </p:cNvSpPr>
            <p:nvPr/>
          </p:nvSpPr>
          <p:spPr bwMode="auto">
            <a:xfrm>
              <a:off x="4464" y="2688"/>
              <a:ext cx="34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Bye</a:t>
              </a:r>
            </a:p>
          </p:txBody>
        </p:sp>
        <p:sp>
          <p:nvSpPr>
            <p:cNvPr id="18" name="Line 17"/>
            <p:cNvSpPr>
              <a:spLocks noChangeShapeType="1"/>
            </p:cNvSpPr>
            <p:nvPr/>
          </p:nvSpPr>
          <p:spPr bwMode="auto">
            <a:xfrm>
              <a:off x="4464" y="2880"/>
              <a:ext cx="3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 name="Line 18"/>
            <p:cNvSpPr>
              <a:spLocks noChangeShapeType="1"/>
            </p:cNvSpPr>
            <p:nvPr/>
          </p:nvSpPr>
          <p:spPr bwMode="auto">
            <a:xfrm>
              <a:off x="4464" y="3312"/>
              <a:ext cx="3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0" name="Group 24"/>
          <p:cNvGrpSpPr>
            <a:grpSpLocks/>
          </p:cNvGrpSpPr>
          <p:nvPr/>
        </p:nvGrpSpPr>
        <p:grpSpPr bwMode="auto">
          <a:xfrm>
            <a:off x="7620000" y="4572000"/>
            <a:ext cx="381000" cy="685800"/>
            <a:chOff x="4800" y="2880"/>
            <a:chExt cx="240" cy="432"/>
          </a:xfrm>
        </p:grpSpPr>
        <p:sp>
          <p:nvSpPr>
            <p:cNvPr id="21" name="Line 13"/>
            <p:cNvSpPr>
              <a:spLocks noChangeShapeType="1"/>
            </p:cNvSpPr>
            <p:nvPr/>
          </p:nvSpPr>
          <p:spPr bwMode="auto">
            <a:xfrm>
              <a:off x="4800" y="2880"/>
              <a:ext cx="24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 name="Line 15"/>
            <p:cNvSpPr>
              <a:spLocks noChangeShapeType="1"/>
            </p:cNvSpPr>
            <p:nvPr/>
          </p:nvSpPr>
          <p:spPr bwMode="auto">
            <a:xfrm>
              <a:off x="5040" y="2880"/>
              <a:ext cx="0" cy="43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 name="Line 19"/>
            <p:cNvSpPr>
              <a:spLocks noChangeShapeType="1"/>
            </p:cNvSpPr>
            <p:nvPr/>
          </p:nvSpPr>
          <p:spPr bwMode="auto">
            <a:xfrm>
              <a:off x="4800" y="3312"/>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4" name="Group 25"/>
          <p:cNvGrpSpPr>
            <a:grpSpLocks/>
          </p:cNvGrpSpPr>
          <p:nvPr/>
        </p:nvGrpSpPr>
        <p:grpSpPr bwMode="auto">
          <a:xfrm>
            <a:off x="8001000" y="4953000"/>
            <a:ext cx="428625" cy="336550"/>
            <a:chOff x="5040" y="3120"/>
            <a:chExt cx="270" cy="212"/>
          </a:xfrm>
        </p:grpSpPr>
        <p:sp>
          <p:nvSpPr>
            <p:cNvPr id="25" name="Text Box 14"/>
            <p:cNvSpPr txBox="1">
              <a:spLocks noChangeArrowheads="1"/>
            </p:cNvSpPr>
            <p:nvPr/>
          </p:nvSpPr>
          <p:spPr bwMode="auto">
            <a:xfrm>
              <a:off x="5040" y="3120"/>
              <a:ext cx="270"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CT</a:t>
              </a:r>
            </a:p>
          </p:txBody>
        </p:sp>
        <p:sp>
          <p:nvSpPr>
            <p:cNvPr id="26" name="Line 20"/>
            <p:cNvSpPr>
              <a:spLocks noChangeShapeType="1"/>
            </p:cNvSpPr>
            <p:nvPr/>
          </p:nvSpPr>
          <p:spPr bwMode="auto">
            <a:xfrm>
              <a:off x="5040" y="3312"/>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7" name="Group 26"/>
          <p:cNvGrpSpPr>
            <a:grpSpLocks/>
          </p:cNvGrpSpPr>
          <p:nvPr/>
        </p:nvGrpSpPr>
        <p:grpSpPr bwMode="auto">
          <a:xfrm>
            <a:off x="8382000" y="4953000"/>
            <a:ext cx="549275" cy="336550"/>
            <a:chOff x="5280" y="3120"/>
            <a:chExt cx="346" cy="212"/>
          </a:xfrm>
        </p:grpSpPr>
        <p:sp>
          <p:nvSpPr>
            <p:cNvPr id="28" name="Text Box 11"/>
            <p:cNvSpPr txBox="1">
              <a:spLocks noChangeArrowheads="1"/>
            </p:cNvSpPr>
            <p:nvPr/>
          </p:nvSpPr>
          <p:spPr bwMode="auto">
            <a:xfrm>
              <a:off x="5280" y="3120"/>
              <a:ext cx="34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Bye</a:t>
              </a:r>
            </a:p>
          </p:txBody>
        </p:sp>
        <p:sp>
          <p:nvSpPr>
            <p:cNvPr id="29" name="Line 21"/>
            <p:cNvSpPr>
              <a:spLocks noChangeShapeType="1"/>
            </p:cNvSpPr>
            <p:nvPr/>
          </p:nvSpPr>
          <p:spPr bwMode="auto">
            <a:xfrm>
              <a:off x="5280" y="3312"/>
              <a:ext cx="2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06124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Asides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dirty="0" smtClean="0"/>
              <a:t>System Call Handling (Ch. 2.6)</a:t>
            </a:r>
          </a:p>
          <a:p>
            <a:pPr lvl="1"/>
            <a:r>
              <a:rPr lang="en-US" dirty="0" smtClean="0"/>
              <a:t>How do we execute traps safely and return back cleanly to resume user code?</a:t>
            </a:r>
          </a:p>
          <a:p>
            <a:r>
              <a:rPr lang="en-US" b="1" dirty="0" smtClean="0"/>
              <a:t>Interrupt handling (Ch. 2.5)</a:t>
            </a:r>
            <a:endParaRPr lang="en-US" b="1" dirty="0"/>
          </a:p>
          <a:p>
            <a:pPr lvl="1"/>
            <a:r>
              <a:rPr lang="en-US" dirty="0"/>
              <a:t>How do we </a:t>
            </a:r>
            <a:r>
              <a:rPr lang="en-US" b="1" dirty="0">
                <a:solidFill>
                  <a:srgbClr val="FF0000"/>
                </a:solidFill>
              </a:rPr>
              <a:t>service an exception </a:t>
            </a:r>
            <a:r>
              <a:rPr lang="en-US" dirty="0"/>
              <a:t>that occurs in the middle of running user code and </a:t>
            </a:r>
            <a:r>
              <a:rPr lang="en-US" b="1" dirty="0">
                <a:solidFill>
                  <a:srgbClr val="FF0000"/>
                </a:solidFill>
              </a:rPr>
              <a:t>return back cleanly (safely) </a:t>
            </a:r>
            <a:r>
              <a:rPr lang="en-US" dirty="0"/>
              <a:t>to resume user </a:t>
            </a:r>
            <a:r>
              <a:rPr lang="en-US" dirty="0" smtClean="0"/>
              <a:t>code?</a:t>
            </a:r>
          </a:p>
          <a:p>
            <a:r>
              <a:rPr lang="en-US" b="1" dirty="0" smtClean="0"/>
              <a:t>How do we boot an OS Kernel? (Ch. 2.9)</a:t>
            </a:r>
            <a:endParaRPr lang="en-US" b="1" dirty="0"/>
          </a:p>
        </p:txBody>
      </p:sp>
    </p:spTree>
    <p:extLst>
      <p:ext uri="{BB962C8B-B14F-4D97-AF65-F5344CB8AC3E}">
        <p14:creationId xmlns:p14="http://schemas.microsoft.com/office/powerpoint/2010/main" val="247156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questions to ponder about processes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50</a:t>
            </a:fld>
            <a:endParaRPr lang="en-US" dirty="0">
              <a:solidFill>
                <a:srgbClr val="FFFFFF"/>
              </a:solidFill>
            </a:endParaRPr>
          </a:p>
        </p:txBody>
      </p:sp>
      <p:sp>
        <p:nvSpPr>
          <p:cNvPr id="6" name="Content Placeholder 5"/>
          <p:cNvSpPr>
            <a:spLocks noGrp="1"/>
          </p:cNvSpPr>
          <p:nvPr>
            <p:ph sz="quarter" idx="1"/>
          </p:nvPr>
        </p:nvSpPr>
        <p:spPr/>
        <p:txBody>
          <a:bodyPr>
            <a:normAutofit fontScale="70000" lnSpcReduction="20000"/>
          </a:bodyPr>
          <a:lstStyle/>
          <a:p>
            <a:pPr>
              <a:buFont typeface="Wingdings" panose="05000000000000000000" pitchFamily="2" charset="2"/>
              <a:buChar char=""/>
            </a:pPr>
            <a:r>
              <a:rPr lang="en-US" sz="4600" dirty="0" smtClean="0">
                <a:solidFill>
                  <a:srgbClr val="FF0000"/>
                </a:solidFill>
              </a:rPr>
              <a:t>How is a process created?</a:t>
            </a:r>
          </a:p>
          <a:p>
            <a:r>
              <a:rPr lang="en-US" dirty="0" smtClean="0"/>
              <a:t>How is a process deleted?</a:t>
            </a:r>
          </a:p>
          <a:p>
            <a:r>
              <a:rPr lang="en-US" dirty="0" smtClean="0"/>
              <a:t>Is there a user process and kernel process</a:t>
            </a:r>
          </a:p>
          <a:p>
            <a:r>
              <a:rPr lang="en-US" dirty="0" smtClean="0"/>
              <a:t>Where do we keep information about a process</a:t>
            </a:r>
          </a:p>
          <a:p>
            <a:pPr>
              <a:buFont typeface="Wingdings" panose="05000000000000000000" pitchFamily="2" charset="2"/>
              <a:buChar char=""/>
            </a:pPr>
            <a:r>
              <a:rPr lang="en-US" sz="4100" dirty="0" smtClean="0">
                <a:solidFill>
                  <a:srgbClr val="FF0000"/>
                </a:solidFill>
              </a:rPr>
              <a:t>Does a process have to run through completion from start to finish or can it be interrupted?</a:t>
            </a:r>
          </a:p>
          <a:p>
            <a:r>
              <a:rPr lang="en-US" dirty="0" smtClean="0"/>
              <a:t>Do processes have priorities? </a:t>
            </a:r>
          </a:p>
          <a:p>
            <a:r>
              <a:rPr lang="en-US" dirty="0" smtClean="0"/>
              <a:t>What are the relationships between multiple processes in a system?</a:t>
            </a:r>
          </a:p>
          <a:p>
            <a:r>
              <a:rPr lang="en-US" dirty="0" smtClean="0"/>
              <a:t>Can </a:t>
            </a:r>
            <a:r>
              <a:rPr lang="en-US" dirty="0"/>
              <a:t>we have multiple processes related to the same program? Would multiple processes of the same program share addresses during execution</a:t>
            </a:r>
            <a:r>
              <a:rPr lang="en-US" dirty="0" smtClean="0"/>
              <a:t>?</a:t>
            </a:r>
          </a:p>
          <a:p>
            <a:pPr>
              <a:buFont typeface="Wingdings" panose="05000000000000000000" pitchFamily="2" charset="2"/>
              <a:buChar char=""/>
            </a:pPr>
            <a:r>
              <a:rPr lang="en-US" sz="4600" dirty="0" smtClean="0">
                <a:solidFill>
                  <a:srgbClr val="FF0000"/>
                </a:solidFill>
              </a:rPr>
              <a:t>How does a program run a program?</a:t>
            </a:r>
          </a:p>
          <a:p>
            <a:pPr>
              <a:buFont typeface="Wingdings" panose="05000000000000000000" pitchFamily="2" charset="2"/>
              <a:buChar char=""/>
            </a:pPr>
            <a:r>
              <a:rPr lang="en-US" sz="4600" dirty="0" smtClean="0">
                <a:solidFill>
                  <a:srgbClr val="FF0000"/>
                </a:solidFill>
              </a:rPr>
              <a:t>How does a parent wait for a child to exit?</a:t>
            </a:r>
            <a:endParaRPr lang="en-US" sz="4600" dirty="0">
              <a:solidFill>
                <a:srgbClr val="FF0000"/>
              </a:solidFill>
            </a:endParaRPr>
          </a:p>
          <a:p>
            <a:endParaRPr lang="en-US" dirty="0"/>
          </a:p>
        </p:txBody>
      </p:sp>
    </p:spTree>
    <p:extLst>
      <p:ext uri="{BB962C8B-B14F-4D97-AF65-F5344CB8AC3E}">
        <p14:creationId xmlns:p14="http://schemas.microsoft.com/office/powerpoint/2010/main" val="293296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1" end="1"/>
                                            </p:txEl>
                                          </p:spTgt>
                                        </p:tgtEl>
                                      </p:cBhvr>
                                    </p:animEffect>
                                    <p:set>
                                      <p:cBhvr>
                                        <p:cTn id="7" dur="1" fill="hold">
                                          <p:stCondLst>
                                            <p:cond delay="499"/>
                                          </p:stCondLst>
                                        </p:cTn>
                                        <p:tgtEl>
                                          <p:spTgt spid="6">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xEl>
                                              <p:pRg st="2" end="2"/>
                                            </p:txEl>
                                          </p:spTgt>
                                        </p:tgtEl>
                                      </p:cBhvr>
                                    </p:animEffect>
                                    <p:set>
                                      <p:cBhvr>
                                        <p:cTn id="10" dur="1" fill="hold">
                                          <p:stCondLst>
                                            <p:cond delay="499"/>
                                          </p:stCondLst>
                                        </p:cTn>
                                        <p:tgtEl>
                                          <p:spTgt spid="6">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
                                            <p:txEl>
                                              <p:pRg st="3" end="3"/>
                                            </p:txEl>
                                          </p:spTgt>
                                        </p:tgtEl>
                                      </p:cBhvr>
                                    </p:animEffect>
                                    <p:set>
                                      <p:cBhvr>
                                        <p:cTn id="13" dur="1" fill="hold">
                                          <p:stCondLst>
                                            <p:cond delay="499"/>
                                          </p:stCondLst>
                                        </p:cTn>
                                        <p:tgtEl>
                                          <p:spTgt spid="6">
                                            <p:txEl>
                                              <p:pRg st="3" end="3"/>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
                                            <p:txEl>
                                              <p:pRg st="5" end="5"/>
                                            </p:txEl>
                                          </p:spTgt>
                                        </p:tgtEl>
                                      </p:cBhvr>
                                    </p:animEffect>
                                    <p:set>
                                      <p:cBhvr>
                                        <p:cTn id="16" dur="1" fill="hold">
                                          <p:stCondLst>
                                            <p:cond delay="499"/>
                                          </p:stCondLst>
                                        </p:cTn>
                                        <p:tgtEl>
                                          <p:spTgt spid="6">
                                            <p:txEl>
                                              <p:pRg st="5" end="5"/>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6">
                                            <p:txEl>
                                              <p:pRg st="6" end="6"/>
                                            </p:txEl>
                                          </p:spTgt>
                                        </p:tgtEl>
                                      </p:cBhvr>
                                    </p:animEffect>
                                    <p:set>
                                      <p:cBhvr>
                                        <p:cTn id="19" dur="1" fill="hold">
                                          <p:stCondLst>
                                            <p:cond delay="499"/>
                                          </p:stCondLst>
                                        </p:cTn>
                                        <p:tgtEl>
                                          <p:spTgt spid="6">
                                            <p:txEl>
                                              <p:pRg st="6" end="6"/>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6">
                                            <p:txEl>
                                              <p:pRg st="7" end="7"/>
                                            </p:txEl>
                                          </p:spTgt>
                                        </p:tgtEl>
                                      </p:cBhvr>
                                    </p:animEffect>
                                    <p:set>
                                      <p:cBhvr>
                                        <p:cTn id="22" dur="1" fill="hold">
                                          <p:stCondLst>
                                            <p:cond delay="499"/>
                                          </p:stCondLst>
                                        </p:cTn>
                                        <p:tgtEl>
                                          <p:spTgt spid="6">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type="body" idx="1"/>
          </p:nvPr>
        </p:nvSpPr>
        <p:spPr>
          <a:xfrm>
            <a:off x="152400" y="1600200"/>
            <a:ext cx="8839200" cy="4845050"/>
          </a:xfrm>
        </p:spPr>
        <p:txBody>
          <a:bodyPr>
            <a:normAutofit/>
          </a:bodyPr>
          <a:lstStyle/>
          <a:p>
            <a:pPr eaLnBrk="1" hangingPunct="1">
              <a:defRPr/>
            </a:pPr>
            <a:r>
              <a:rPr lang="en-US" altLang="en-US" dirty="0" smtClean="0"/>
              <a:t>Shell Basics</a:t>
            </a:r>
          </a:p>
          <a:p>
            <a:pPr eaLnBrk="1" hangingPunct="1">
              <a:defRPr/>
            </a:pPr>
            <a:r>
              <a:rPr lang="en-US" altLang="en-US" dirty="0" smtClean="0"/>
              <a:t>Replacing Program Executed by Process</a:t>
            </a:r>
          </a:p>
          <a:p>
            <a:pPr lvl="1" eaLnBrk="1" hangingPunct="1">
              <a:defRPr/>
            </a:pPr>
            <a:r>
              <a:rPr lang="en-US" altLang="en-US" dirty="0" smtClean="0"/>
              <a:t>Call </a:t>
            </a:r>
            <a:r>
              <a:rPr lang="en-US" altLang="en-US" dirty="0" err="1" smtClean="0">
                <a:latin typeface="Courier New" pitchFamily="49" charset="0"/>
              </a:rPr>
              <a:t>execv</a:t>
            </a:r>
            <a:r>
              <a:rPr lang="en-US" altLang="en-US" dirty="0" smtClean="0">
                <a:latin typeface="Courier New" pitchFamily="49" charset="0"/>
              </a:rPr>
              <a:t> </a:t>
            </a:r>
            <a:r>
              <a:rPr lang="en-US" altLang="en-US" dirty="0" smtClean="0"/>
              <a:t>(or variant)</a:t>
            </a:r>
          </a:p>
          <a:p>
            <a:pPr lvl="2" eaLnBrk="1" hangingPunct="1">
              <a:defRPr/>
            </a:pPr>
            <a:r>
              <a:rPr lang="en-US" altLang="en-US" dirty="0" smtClean="0"/>
              <a:t>One call, (normally) no return</a:t>
            </a:r>
            <a:endParaRPr lang="en-US" altLang="en-US" dirty="0" smtClean="0">
              <a:latin typeface="Courier New" pitchFamily="49" charset="0"/>
            </a:endParaRPr>
          </a:p>
          <a:p>
            <a:pPr eaLnBrk="1" hangingPunct="1">
              <a:defRPr/>
            </a:pPr>
            <a:r>
              <a:rPr lang="en-US" altLang="en-US" dirty="0" smtClean="0"/>
              <a:t>Spawning Processes</a:t>
            </a:r>
          </a:p>
          <a:p>
            <a:pPr lvl="1" eaLnBrk="1" hangingPunct="1">
              <a:defRPr/>
            </a:pPr>
            <a:r>
              <a:rPr lang="en-US" altLang="en-US" dirty="0" smtClean="0"/>
              <a:t>Call to </a:t>
            </a:r>
            <a:r>
              <a:rPr lang="en-US" altLang="en-US" dirty="0" smtClean="0">
                <a:latin typeface="Courier New" pitchFamily="49" charset="0"/>
              </a:rPr>
              <a:t>fork</a:t>
            </a:r>
          </a:p>
          <a:p>
            <a:pPr lvl="2" eaLnBrk="1" hangingPunct="1">
              <a:defRPr/>
            </a:pPr>
            <a:r>
              <a:rPr lang="en-US" altLang="en-US" dirty="0" smtClean="0"/>
              <a:t>One call, two returns</a:t>
            </a:r>
          </a:p>
          <a:p>
            <a:pPr eaLnBrk="1" hangingPunct="1">
              <a:defRPr/>
            </a:pPr>
            <a:r>
              <a:rPr lang="en-US" altLang="en-US" dirty="0" smtClean="0"/>
              <a:t>Reaping Processes</a:t>
            </a:r>
          </a:p>
          <a:p>
            <a:pPr lvl="1" eaLnBrk="1" hangingPunct="1">
              <a:defRPr/>
            </a:pPr>
            <a:r>
              <a:rPr lang="en-US" altLang="en-US" dirty="0" smtClean="0"/>
              <a:t>Call </a:t>
            </a:r>
            <a:r>
              <a:rPr lang="en-US" altLang="en-US" dirty="0" smtClean="0">
                <a:latin typeface="Courier New" pitchFamily="49" charset="0"/>
              </a:rPr>
              <a:t>wait</a:t>
            </a:r>
            <a:r>
              <a:rPr lang="en-US" altLang="en-US" dirty="0" smtClean="0"/>
              <a:t> </a:t>
            </a:r>
            <a:endParaRPr lang="en-US" altLang="en-US" dirty="0" smtClean="0">
              <a:latin typeface="Courier New" pitchFamily="49" charset="0"/>
            </a:endParaRPr>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51</a:t>
            </a:fld>
            <a:endParaRPr lang="en-US" dirty="0">
              <a:solidFill>
                <a:srgbClr val="FFFFFF"/>
              </a:solidFill>
            </a:endParaRPr>
          </a:p>
        </p:txBody>
      </p:sp>
      <p:sp>
        <p:nvSpPr>
          <p:cNvPr id="5" name="Title 4"/>
          <p:cNvSpPr>
            <a:spLocks noGrp="1"/>
          </p:cNvSpPr>
          <p:nvPr>
            <p:ph type="title"/>
          </p:nvPr>
        </p:nvSpPr>
        <p:spPr/>
        <p:txBody>
          <a:bodyPr/>
          <a:lstStyle/>
          <a:p>
            <a:r>
              <a:rPr lang="en-US" dirty="0" smtClean="0"/>
              <a:t>Key Learnings</a:t>
            </a:r>
            <a:endParaRPr lang="en-US" dirty="0"/>
          </a:p>
        </p:txBody>
      </p:sp>
    </p:spTree>
    <p:extLst>
      <p:ext uri="{BB962C8B-B14F-4D97-AF65-F5344CB8AC3E}">
        <p14:creationId xmlns:p14="http://schemas.microsoft.com/office/powerpoint/2010/main" val="72886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8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89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8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89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89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89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89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8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coming up in Week 4?</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52</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smtClean="0"/>
              <a:t>More about process fork, exec, and new functions related to process data and control</a:t>
            </a:r>
          </a:p>
          <a:p>
            <a:r>
              <a:rPr lang="en-US" dirty="0"/>
              <a:t>Process Life-Cycle</a:t>
            </a:r>
          </a:p>
          <a:p>
            <a:r>
              <a:rPr lang="en-US" dirty="0"/>
              <a:t>What does it take to execute the life-cycle?</a:t>
            </a:r>
          </a:p>
          <a:p>
            <a:r>
              <a:rPr lang="en-US" dirty="0"/>
              <a:t>Orphan, Zombie Processes</a:t>
            </a:r>
          </a:p>
          <a:p>
            <a:r>
              <a:rPr lang="en-US" dirty="0"/>
              <a:t>Problem Solving related to Process Execution</a:t>
            </a:r>
          </a:p>
          <a:p>
            <a:endParaRPr lang="en-US" dirty="0"/>
          </a:p>
        </p:txBody>
      </p:sp>
    </p:spTree>
    <p:extLst>
      <p:ext uri="{BB962C8B-B14F-4D97-AF65-F5344CB8AC3E}">
        <p14:creationId xmlns:p14="http://schemas.microsoft.com/office/powerpoint/2010/main" val="1340347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Aside1: Handling System Calls</a:t>
            </a:r>
            <a:endParaRPr lang="en-US" dirty="0"/>
          </a:p>
        </p:txBody>
      </p:sp>
      <p:pic>
        <p:nvPicPr>
          <p:cNvPr id="4" name="Content Placeholder 3" descr="syscallStub.pdf"/>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2545" r="-32545"/>
              <a:stretch>
                <a:fillRect/>
              </a:stretch>
            </p:blipFill>
          </mc:Choice>
          <mc:Fallback>
            <p:blipFill>
              <a:blip r:embed="rId3"/>
              <a:srcRect l="-32545" r="-32545"/>
              <a:stretch>
                <a:fillRect/>
              </a:stretch>
            </p:blipFill>
          </mc:Fallback>
        </mc:AlternateContent>
        <p:spPr>
          <a:xfrm>
            <a:off x="-625270" y="1600200"/>
            <a:ext cx="10200189" cy="5031712"/>
          </a:xfrm>
        </p:spPr>
      </p:pic>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extLst>
      <p:ext uri="{BB962C8B-B14F-4D97-AF65-F5344CB8AC3E}">
        <p14:creationId xmlns:p14="http://schemas.microsoft.com/office/powerpoint/2010/main" val="537091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Aside2: Handling an Interrupt</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6" name="Content Placeholder 5"/>
          <p:cNvSpPr>
            <a:spLocks noGrp="1"/>
          </p:cNvSpPr>
          <p:nvPr>
            <p:ph sz="quarter" idx="1"/>
          </p:nvPr>
        </p:nvSpPr>
        <p:spPr/>
        <p:txBody>
          <a:bodyPr>
            <a:normAutofit fontScale="92500" lnSpcReduction="20000"/>
          </a:bodyPr>
          <a:lstStyle/>
          <a:p>
            <a:pPr marL="514350" indent="-514350">
              <a:buClrTx/>
              <a:buFont typeface="+mj-lt"/>
              <a:buAutoNum type="alphaUcPeriod"/>
            </a:pPr>
            <a:r>
              <a:rPr lang="en-US" dirty="0"/>
              <a:t>CPU checks for interrupts after each instruction</a:t>
            </a:r>
          </a:p>
          <a:p>
            <a:pPr marL="514350" indent="-514350">
              <a:buClrTx/>
              <a:buFont typeface="+mj-lt"/>
              <a:buAutoNum type="alphaUcPeriod" startAt="4"/>
            </a:pPr>
            <a:r>
              <a:rPr lang="en-US" dirty="0"/>
              <a:t>Save critical registers on Kernel stack and get in Kernel Mode</a:t>
            </a:r>
          </a:p>
          <a:p>
            <a:pPr marL="514350" indent="-514350">
              <a:buClrTx/>
              <a:buFont typeface="+mj-lt"/>
              <a:buAutoNum type="alphaUcPeriod" startAt="2"/>
            </a:pPr>
            <a:r>
              <a:rPr lang="en-US" dirty="0"/>
              <a:t>Disable Interrupts</a:t>
            </a:r>
          </a:p>
          <a:p>
            <a:pPr marL="514350" indent="-514350">
              <a:buClrTx/>
              <a:buFont typeface="+mj-lt"/>
              <a:buAutoNum type="alphaUcPeriod" startAt="2"/>
            </a:pPr>
            <a:r>
              <a:rPr lang="en-US" dirty="0"/>
              <a:t>Refer to Interrupt Descriptor Table for </a:t>
            </a:r>
            <a:r>
              <a:rPr lang="en-US" b="1" dirty="0">
                <a:solidFill>
                  <a:srgbClr val="FF0000"/>
                </a:solidFill>
              </a:rPr>
              <a:t>handler</a:t>
            </a:r>
            <a:r>
              <a:rPr lang="en-US" dirty="0">
                <a:solidFill>
                  <a:srgbClr val="FF0000"/>
                </a:solidFill>
              </a:rPr>
              <a:t> </a:t>
            </a:r>
            <a:r>
              <a:rPr lang="en-US" b="1" dirty="0">
                <a:solidFill>
                  <a:srgbClr val="FF0000"/>
                </a:solidFill>
              </a:rPr>
              <a:t>location</a:t>
            </a:r>
          </a:p>
          <a:p>
            <a:pPr marL="514350" indent="-514350">
              <a:buClrTx/>
              <a:buFont typeface="+mj-lt"/>
              <a:buAutoNum type="alphaUcPeriod" startAt="5"/>
            </a:pPr>
            <a:r>
              <a:rPr lang="en-US" dirty="0"/>
              <a:t>Execute handler</a:t>
            </a:r>
          </a:p>
          <a:p>
            <a:pPr marL="834390" lvl="1" indent="-514350">
              <a:buClrTx/>
            </a:pPr>
            <a:r>
              <a:rPr lang="en-US" dirty="0"/>
              <a:t>save process context</a:t>
            </a:r>
          </a:p>
          <a:p>
            <a:pPr marL="834390" lvl="1" indent="-514350">
              <a:buClrTx/>
            </a:pPr>
            <a:r>
              <a:rPr lang="en-US" dirty="0"/>
              <a:t>service INT</a:t>
            </a:r>
          </a:p>
          <a:p>
            <a:pPr marL="514350" indent="-514350">
              <a:buClrTx/>
              <a:buFont typeface="+mj-lt"/>
              <a:buAutoNum type="alphaUcPeriod" startAt="5"/>
            </a:pPr>
            <a:r>
              <a:rPr lang="en-US" dirty="0"/>
              <a:t>Enable Interrupts. If no other INT, restore control to interrupted process</a:t>
            </a:r>
          </a:p>
          <a:p>
            <a:pPr marL="514350" indent="-514350">
              <a:buClrTx/>
              <a:buFont typeface="+mj-lt"/>
              <a:buAutoNum type="alphaUcPeriod" startAt="5"/>
            </a:pPr>
            <a:r>
              <a:rPr lang="en-US" dirty="0"/>
              <a:t>Continue on normal program execution</a:t>
            </a:r>
          </a:p>
          <a:p>
            <a:endParaRPr lang="en-US" dirty="0"/>
          </a:p>
        </p:txBody>
      </p:sp>
    </p:spTree>
    <p:extLst>
      <p:ext uri="{BB962C8B-B14F-4D97-AF65-F5344CB8AC3E}">
        <p14:creationId xmlns:p14="http://schemas.microsoft.com/office/powerpoint/2010/main" val="69072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Aside2: Handling an </a:t>
            </a:r>
            <a:r>
              <a:rPr lang="en-US" dirty="0" smtClean="0"/>
              <a:t>Interrupt (Before)</a:t>
            </a:r>
            <a:endParaRPr lang="en-US" dirty="0"/>
          </a:p>
        </p:txBody>
      </p:sp>
      <p:pic>
        <p:nvPicPr>
          <p:cNvPr id="4" name="Content Placeholder 3" descr="beforeInterrupt.pdf"/>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0712" r="-20712"/>
              <a:stretch>
                <a:fillRect/>
              </a:stretch>
            </p:blipFill>
          </mc:Choice>
          <mc:Fallback>
            <p:blipFill>
              <a:blip r:embed="rId3"/>
              <a:srcRect l="-20712" r="-20712"/>
              <a:stretch>
                <a:fillRect/>
              </a:stretch>
            </p:blipFill>
          </mc:Fallback>
        </mc:AlternateContent>
        <p:spPr/>
      </p:pic>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Tree>
    <p:extLst>
      <p:ext uri="{BB962C8B-B14F-4D97-AF65-F5344CB8AC3E}">
        <p14:creationId xmlns:p14="http://schemas.microsoft.com/office/powerpoint/2010/main" val="1167081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Aside2: Handling an Interrupt </a:t>
            </a:r>
            <a:r>
              <a:rPr lang="en-US" dirty="0" smtClean="0"/>
              <a:t>(During)</a:t>
            </a:r>
            <a:endParaRPr lang="en-US" dirty="0"/>
          </a:p>
        </p:txBody>
      </p:sp>
      <p:pic>
        <p:nvPicPr>
          <p:cNvPr id="4" name="Content Placeholder 3" descr="duringInterrupt.pdf"/>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7639" r="-27639"/>
              <a:stretch>
                <a:fillRect/>
              </a:stretch>
            </p:blipFill>
          </mc:Choice>
          <mc:Fallback>
            <p:blipFill>
              <a:blip r:embed="rId3"/>
              <a:srcRect l="-27639" r="-27639"/>
              <a:stretch>
                <a:fillRect/>
              </a:stretch>
            </p:blipFill>
          </mc:Fallback>
        </mc:AlternateContent>
        <p:spPr/>
      </p:pic>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Tree>
    <p:extLst>
      <p:ext uri="{BB962C8B-B14F-4D97-AF65-F5344CB8AC3E}">
        <p14:creationId xmlns:p14="http://schemas.microsoft.com/office/powerpoint/2010/main" val="18339318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2613</Words>
  <Application>Microsoft Office PowerPoint</Application>
  <PresentationFormat>On-screen Show (4:3)</PresentationFormat>
  <Paragraphs>561</Paragraphs>
  <Slides>52</Slides>
  <Notes>5</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52</vt:i4>
      </vt:variant>
    </vt:vector>
  </HeadingPairs>
  <TitlesOfParts>
    <vt:vector size="69" baseType="lpstr">
      <vt:lpstr>MS PGothic</vt:lpstr>
      <vt:lpstr>MS PGothic</vt:lpstr>
      <vt:lpstr>Arial</vt:lpstr>
      <vt:lpstr>Arial Narrow</vt:lpstr>
      <vt:lpstr>Calibri</vt:lpstr>
      <vt:lpstr>Calibri Light</vt:lpstr>
      <vt:lpstr>Chalkboard</vt:lpstr>
      <vt:lpstr>Courier New</vt:lpstr>
      <vt:lpstr>Helvetica</vt:lpstr>
      <vt:lpstr>Impact</vt:lpstr>
      <vt:lpstr>Neo Sans Intel</vt:lpstr>
      <vt:lpstr>Neo Sans Intel Medium</vt:lpstr>
      <vt:lpstr>Tw Cen MT</vt:lpstr>
      <vt:lpstr>Wingdings</vt:lpstr>
      <vt:lpstr>Wingdings 2</vt:lpstr>
      <vt:lpstr>Student presentation</vt:lpstr>
      <vt:lpstr>Intel dark blue background</vt:lpstr>
      <vt:lpstr>Week 3 – Unix process</vt:lpstr>
      <vt:lpstr>Key Learnings from Week 2</vt:lpstr>
      <vt:lpstr>Key Learnings from Week 2</vt:lpstr>
      <vt:lpstr>A Real-Life Analogy (Approximate)</vt:lpstr>
      <vt:lpstr>Key Asides</vt:lpstr>
      <vt:lpstr>Aside1: Handling System Calls</vt:lpstr>
      <vt:lpstr>Aside2: Handling an Interrupt</vt:lpstr>
      <vt:lpstr>Aside2: Handling an Interrupt (Before)</vt:lpstr>
      <vt:lpstr>Aside2: Handling an Interrupt (During)</vt:lpstr>
      <vt:lpstr>Aside2: Handling an Interrupt (After)</vt:lpstr>
      <vt:lpstr>Aside2: At the end of handler</vt:lpstr>
      <vt:lpstr>Aside3: PC Booting</vt:lpstr>
      <vt:lpstr>Theme of the rest of Week 3</vt:lpstr>
      <vt:lpstr>Outline</vt:lpstr>
      <vt:lpstr>Prologue* with Questions</vt:lpstr>
      <vt:lpstr>Process is Program in Action</vt:lpstr>
      <vt:lpstr>Learning about Processes with ‘ps’</vt:lpstr>
      <vt:lpstr>Processes</vt:lpstr>
      <vt:lpstr>Logical Control Flows</vt:lpstr>
      <vt:lpstr>Private Address Spaces</vt:lpstr>
      <vt:lpstr>Process Management and File Management</vt:lpstr>
      <vt:lpstr>Computer Memory and Programs</vt:lpstr>
      <vt:lpstr>Concurrent Processes</vt:lpstr>
      <vt:lpstr>User View: Concurrent Processes</vt:lpstr>
      <vt:lpstr>Context Switching</vt:lpstr>
      <vt:lpstr>Some questions to ponder about processes</vt:lpstr>
      <vt:lpstr>Some questions to ponder about processes</vt:lpstr>
      <vt:lpstr>OK, so what have we learnt so far…</vt:lpstr>
      <vt:lpstr>What’s coming up next?</vt:lpstr>
      <vt:lpstr>What is a Shell?</vt:lpstr>
      <vt:lpstr>Shell – Running Programs</vt:lpstr>
      <vt:lpstr>Shell – Managing I/O</vt:lpstr>
      <vt:lpstr>Shell - Programming</vt:lpstr>
      <vt:lpstr>How does the Shell Run Programs?</vt:lpstr>
      <vt:lpstr>The Main Loop of a Shell</vt:lpstr>
      <vt:lpstr>To Write a Shell, we need to…</vt:lpstr>
      <vt:lpstr>How do we get a new process?</vt:lpstr>
      <vt:lpstr>How do we get a new process?</vt:lpstr>
      <vt:lpstr>Example: Fork</vt:lpstr>
      <vt:lpstr>Example: Fork</vt:lpstr>
      <vt:lpstr>Example: Fork</vt:lpstr>
      <vt:lpstr>An Observation and A Question</vt:lpstr>
      <vt:lpstr>How does a Program run a Program?</vt:lpstr>
      <vt:lpstr>Example: Program running a program</vt:lpstr>
      <vt:lpstr>Example: contd.</vt:lpstr>
      <vt:lpstr>Example: contd.</vt:lpstr>
      <vt:lpstr>Fork and Exec</vt:lpstr>
      <vt:lpstr>wait: Synchronizing With Children</vt:lpstr>
      <vt:lpstr>wait: Synchronizing With Children</vt:lpstr>
      <vt:lpstr>Some questions to ponder about processes</vt:lpstr>
      <vt:lpstr>Key Learnings</vt:lpstr>
      <vt:lpstr>What’s coming up in Week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2017-01-30T16:15:01Z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