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30"/>
  </p:notesMasterIdLst>
  <p:sldIdLst>
    <p:sldId id="256" r:id="rId4"/>
    <p:sldId id="272" r:id="rId5"/>
    <p:sldId id="311" r:id="rId6"/>
    <p:sldId id="306" r:id="rId7"/>
    <p:sldId id="313" r:id="rId8"/>
    <p:sldId id="314" r:id="rId9"/>
    <p:sldId id="315" r:id="rId10"/>
    <p:sldId id="316" r:id="rId11"/>
    <p:sldId id="307" r:id="rId12"/>
    <p:sldId id="286" r:id="rId13"/>
    <p:sldId id="288" r:id="rId14"/>
    <p:sldId id="289" r:id="rId15"/>
    <p:sldId id="290" r:id="rId16"/>
    <p:sldId id="291" r:id="rId17"/>
    <p:sldId id="292" r:id="rId18"/>
    <p:sldId id="293" r:id="rId19"/>
    <p:sldId id="310" r:id="rId20"/>
    <p:sldId id="281" r:id="rId21"/>
    <p:sldId id="295" r:id="rId22"/>
    <p:sldId id="294" r:id="rId23"/>
    <p:sldId id="296" r:id="rId24"/>
    <p:sldId id="297" r:id="rId25"/>
    <p:sldId id="309" r:id="rId26"/>
    <p:sldId id="308" r:id="rId27"/>
    <p:sldId id="298" r:id="rId28"/>
    <p:sldId id="299" r:id="rId2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3542" autoAdjust="0"/>
  </p:normalViewPr>
  <p:slideViewPr>
    <p:cSldViewPr>
      <p:cViewPr varScale="1">
        <p:scale>
          <a:sx n="65" d="100"/>
          <a:sy n="65" d="100"/>
        </p:scale>
        <p:origin x="1332"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2C68DD-F70D-3C4B-8ACA-586BCA42C2ED}" type="slidenum">
              <a:rPr lang="en-US" smtClean="0"/>
              <a:pPr/>
              <a:t>17</a:t>
            </a:fld>
            <a:endParaRPr lang="en-US"/>
          </a:p>
        </p:txBody>
      </p:sp>
    </p:spTree>
    <p:extLst>
      <p:ext uri="{BB962C8B-B14F-4D97-AF65-F5344CB8AC3E}">
        <p14:creationId xmlns:p14="http://schemas.microsoft.com/office/powerpoint/2010/main" val="3742093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32474" indent="-281721" eaLnBrk="0" hangingPunct="0">
              <a:defRPr sz="2400">
                <a:solidFill>
                  <a:schemeClr val="tx1"/>
                </a:solidFill>
                <a:latin typeface="Times New Roman" charset="0"/>
                <a:ea typeface="ＭＳ Ｐゴシック" charset="0"/>
              </a:defRPr>
            </a:lvl2pPr>
            <a:lvl3pPr marL="1126884" indent="-225377" eaLnBrk="0" hangingPunct="0">
              <a:defRPr sz="2400">
                <a:solidFill>
                  <a:schemeClr val="tx1"/>
                </a:solidFill>
                <a:latin typeface="Times New Roman" charset="0"/>
                <a:ea typeface="ＭＳ Ｐゴシック" charset="0"/>
              </a:defRPr>
            </a:lvl3pPr>
            <a:lvl4pPr marL="1577637" indent="-225377" eaLnBrk="0" hangingPunct="0">
              <a:defRPr sz="2400">
                <a:solidFill>
                  <a:schemeClr val="tx1"/>
                </a:solidFill>
                <a:latin typeface="Times New Roman" charset="0"/>
                <a:ea typeface="ＭＳ Ｐゴシック" charset="0"/>
              </a:defRPr>
            </a:lvl4pPr>
            <a:lvl5pPr marL="2028391" indent="-225377" eaLnBrk="0" hangingPunct="0">
              <a:defRPr sz="2400">
                <a:solidFill>
                  <a:schemeClr val="tx1"/>
                </a:solidFill>
                <a:latin typeface="Times New Roman" charset="0"/>
                <a:ea typeface="ＭＳ Ｐゴシック" charset="0"/>
              </a:defRPr>
            </a:lvl5pPr>
            <a:lvl6pPr marL="2479144" indent="-225377" eaLnBrk="0" fontAlgn="base" hangingPunct="0">
              <a:spcBef>
                <a:spcPct val="0"/>
              </a:spcBef>
              <a:spcAft>
                <a:spcPct val="0"/>
              </a:spcAft>
              <a:defRPr sz="2400">
                <a:solidFill>
                  <a:schemeClr val="tx1"/>
                </a:solidFill>
                <a:latin typeface="Times New Roman" charset="0"/>
                <a:ea typeface="ＭＳ Ｐゴシック" charset="0"/>
              </a:defRPr>
            </a:lvl6pPr>
            <a:lvl7pPr marL="2929898" indent="-225377" eaLnBrk="0" fontAlgn="base" hangingPunct="0">
              <a:spcBef>
                <a:spcPct val="0"/>
              </a:spcBef>
              <a:spcAft>
                <a:spcPct val="0"/>
              </a:spcAft>
              <a:defRPr sz="2400">
                <a:solidFill>
                  <a:schemeClr val="tx1"/>
                </a:solidFill>
                <a:latin typeface="Times New Roman" charset="0"/>
                <a:ea typeface="ＭＳ Ｐゴシック" charset="0"/>
              </a:defRPr>
            </a:lvl7pPr>
            <a:lvl8pPr marL="3380651" indent="-225377" eaLnBrk="0" fontAlgn="base" hangingPunct="0">
              <a:spcBef>
                <a:spcPct val="0"/>
              </a:spcBef>
              <a:spcAft>
                <a:spcPct val="0"/>
              </a:spcAft>
              <a:defRPr sz="2400">
                <a:solidFill>
                  <a:schemeClr val="tx1"/>
                </a:solidFill>
                <a:latin typeface="Times New Roman" charset="0"/>
                <a:ea typeface="ＭＳ Ｐゴシック" charset="0"/>
              </a:defRPr>
            </a:lvl8pPr>
            <a:lvl9pPr marL="3831405" indent="-225377"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9B0AC335-A1F6-0E4C-A162-83B21B925BC7}" type="slidenum">
              <a:rPr lang="en-US" sz="1200">
                <a:solidFill>
                  <a:prstClr val="black"/>
                </a:solidFill>
              </a:rPr>
              <a:pPr eaLnBrk="1" hangingPunct="1"/>
              <a:t>26</a:t>
            </a:fld>
            <a:endParaRPr lang="en-US" sz="1200">
              <a:solidFill>
                <a:prstClr val="black"/>
              </a:solidFill>
            </a:endParaRPr>
          </a:p>
        </p:txBody>
      </p:sp>
    </p:spTree>
    <p:extLst>
      <p:ext uri="{BB962C8B-B14F-4D97-AF65-F5344CB8AC3E}">
        <p14:creationId xmlns:p14="http://schemas.microsoft.com/office/powerpoint/2010/main" val="211979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2C68DD-F70D-3C4B-8ACA-586BCA42C2ED}" type="slidenum">
              <a:rPr lang="en-US" smtClean="0"/>
              <a:pPr/>
              <a:t>2</a:t>
            </a:fld>
            <a:endParaRPr lang="en-US"/>
          </a:p>
        </p:txBody>
      </p:sp>
    </p:spTree>
    <p:extLst>
      <p:ext uri="{BB962C8B-B14F-4D97-AF65-F5344CB8AC3E}">
        <p14:creationId xmlns:p14="http://schemas.microsoft.com/office/powerpoint/2010/main" val="17450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2638">
              <a:defRPr sz="2400" b="1">
                <a:solidFill>
                  <a:schemeClr val="tx1"/>
                </a:solidFill>
                <a:latin typeface="Arial" panose="020B0604020202020204" pitchFamily="34" charset="0"/>
              </a:defRPr>
            </a:lvl1pPr>
            <a:lvl2pPr marL="742950" indent="-285750" defTabSz="782638">
              <a:defRPr sz="2400" b="1">
                <a:solidFill>
                  <a:schemeClr val="tx1"/>
                </a:solidFill>
                <a:latin typeface="Arial" panose="020B0604020202020204" pitchFamily="34" charset="0"/>
              </a:defRPr>
            </a:lvl2pPr>
            <a:lvl3pPr marL="1143000" indent="-228600" defTabSz="782638">
              <a:defRPr sz="2400" b="1">
                <a:solidFill>
                  <a:schemeClr val="tx1"/>
                </a:solidFill>
                <a:latin typeface="Arial" panose="020B0604020202020204" pitchFamily="34" charset="0"/>
              </a:defRPr>
            </a:lvl3pPr>
            <a:lvl4pPr marL="1600200" indent="-228600" defTabSz="782638">
              <a:defRPr sz="2400" b="1">
                <a:solidFill>
                  <a:schemeClr val="tx1"/>
                </a:solidFill>
                <a:latin typeface="Arial" panose="020B0604020202020204" pitchFamily="34" charset="0"/>
              </a:defRPr>
            </a:lvl4pPr>
            <a:lvl5pPr marL="2057400" indent="-228600" defTabSz="782638">
              <a:defRPr sz="2400" b="1">
                <a:solidFill>
                  <a:schemeClr val="tx1"/>
                </a:solidFill>
                <a:latin typeface="Arial" panose="020B0604020202020204" pitchFamily="34" charset="0"/>
              </a:defRPr>
            </a:lvl5pPr>
            <a:lvl6pPr marL="2514600" indent="-228600" defTabSz="782638"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782638"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782638"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782638" eaLnBrk="0" fontAlgn="base" hangingPunct="0">
              <a:spcBef>
                <a:spcPct val="0"/>
              </a:spcBef>
              <a:spcAft>
                <a:spcPct val="0"/>
              </a:spcAft>
              <a:defRPr sz="2400" b="1">
                <a:solidFill>
                  <a:schemeClr val="tx1"/>
                </a:solidFill>
                <a:latin typeface="Arial" panose="020B0604020202020204" pitchFamily="34" charset="0"/>
              </a:defRPr>
            </a:lvl9pPr>
          </a:lstStyle>
          <a:p>
            <a:fld id="{D3C6A3A4-861B-4B52-85A5-5FCA5DDBD116}" type="slidenum">
              <a:rPr lang="he-IL" altLang="en-US" sz="1100" b="0">
                <a:latin typeface="Times New Roman" panose="02020603050405020304" pitchFamily="18" charset="0"/>
              </a:rPr>
              <a:pPr/>
              <a:t>3</a:t>
            </a:fld>
            <a:endParaRPr lang="en-US" altLang="en-US" sz="1100" b="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This picture shows a clean translation</a:t>
            </a:r>
            <a:r>
              <a:rPr lang="en-US" altLang="en-US" baseline="0" dirty="0" smtClean="0">
                <a:cs typeface="Arial" panose="020B0604020202020204" pitchFamily="34" charset="0"/>
              </a:rPr>
              <a:t> of a human thought to the physics of executing that thought on a machine. Abstractions are used at every level of hierarchy to expand or obfuscate details to the next level of hierarchy. For example, a gate level representation of an adder need not understand the physics of how transistor switching will take place to implement the adder function. At gate level we are satisfied with Boolean logic description of addition. Similarly, a program written in a high level language is agnostic of the architectural details of a given machine on which the program will be executed. This picture shows how eventually binary code executes on a processor architecture.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61877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 shows a broader generalized view of hardware and software stack in a modern computer system. Users</a:t>
            </a:r>
            <a:r>
              <a:rPr lang="en-US" baseline="0" dirty="0" smtClean="0"/>
              <a:t> write application programs. When many programs are running on a concurrent system, a system software known as the operating system is needed to play the role of a referee, illusionist, and glue. We will learn the specifics in coming lectures. But for now, it suffices to say that a modern computer system with multiple interacting hardware devices and software needs a controlling system software to keep things running efficiently and correctly.</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358294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w="9525"/>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w="9525"/>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w="9525"/>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a summary of previous picture.</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3261345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August 30,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2017</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August 30,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dirty="0"/>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August 30,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dirty="0"/>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dirty="0"/>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dirty="0"/>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August 30, 2016</a:t>
            </a:r>
            <a:endParaRPr lang="en-US" dirty="0"/>
          </a:p>
        </p:txBody>
      </p:sp>
      <p:sp>
        <p:nvSpPr>
          <p:cNvPr id="9" name="Slide Number Placeholder 8"/>
          <p:cNvSpPr>
            <a:spLocks noGrp="1"/>
          </p:cNvSpPr>
          <p:nvPr>
            <p:ph type="sldNum" sz="quarter" idx="11"/>
          </p:nvPr>
        </p:nvSpPr>
        <p:spPr/>
        <p:txBody>
          <a:bodyPr/>
          <a:lstStyle/>
          <a:p>
            <a:fld id="{72AC53DF-4216-466D-99A7-94400E6C2A25}" type="slidenum">
              <a:rPr lang="en-US" sz="1200" smtClean="0">
                <a:solidFill>
                  <a:schemeClr val="tx2"/>
                </a:solidFill>
              </a:rPr>
              <a:pPr/>
              <a:t>‹#›</a:t>
            </a:fld>
            <a:endParaRPr lang="en-US" dirty="0"/>
          </a:p>
        </p:txBody>
      </p:sp>
      <p:sp>
        <p:nvSpPr>
          <p:cNvPr id="10" name="Footer Placeholder 9"/>
          <p:cNvSpPr>
            <a:spLocks noGrp="1"/>
          </p:cNvSpPr>
          <p:nvPr>
            <p:ph type="ftr" sz="quarter" idx="12"/>
          </p:nvPr>
        </p:nvSpPr>
        <p:spPr/>
        <p:txBody>
          <a:bodyPr/>
          <a:lstStyle/>
          <a:p>
            <a:r>
              <a:rPr lang="en-US" smtClean="0"/>
              <a:t>CSCE-313 Spring 2017</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August 30,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2017</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August 30,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August 30,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August 30,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dirty="0"/>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August 30,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August 30,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dirty="0"/>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August 30,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2017</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5.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August 30,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2017</a:t>
            </a:r>
            <a:endParaRPr lang="en-US" dirty="0"/>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a:solidFill>
                  <a:schemeClr val="accent1">
                    <a:lumMod val="75000"/>
                  </a:schemeClr>
                </a:solidFill>
              </a:rPr>
              <a:t>CSCE 313 Introduction</a:t>
            </a:r>
          </a:p>
        </p:txBody>
      </p:sp>
      <p:sp>
        <p:nvSpPr>
          <p:cNvPr id="3" name="Rectangle 2"/>
          <p:cNvSpPr>
            <a:spLocks noGrp="1"/>
          </p:cNvSpPr>
          <p:nvPr>
            <p:ph type="subTitle" idx="1"/>
          </p:nvPr>
        </p:nvSpPr>
        <p:spPr/>
        <p:txBody>
          <a:bodyPr>
            <a:normAutofit fontScale="92500" lnSpcReduction="20000"/>
          </a:bodyPr>
          <a:lstStyle/>
          <a:p>
            <a:r>
              <a:rPr lang="en-US" dirty="0" smtClean="0"/>
              <a:t/>
            </a:r>
            <a:br>
              <a:rPr lang="en-US" dirty="0" smtClean="0"/>
            </a:br>
            <a:r>
              <a:rPr lang="en-US" dirty="0" smtClean="0"/>
              <a:t>CSCE 313 Spring 2017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4000" dirty="0" smtClean="0"/>
              <a:t>What is an operating system?</a:t>
            </a:r>
            <a:endParaRPr lang="en-US" sz="4000" dirty="0"/>
          </a:p>
        </p:txBody>
      </p:sp>
      <p:sp>
        <p:nvSpPr>
          <p:cNvPr id="9" name="Content Placeholder 8"/>
          <p:cNvSpPr>
            <a:spLocks noGrp="1"/>
          </p:cNvSpPr>
          <p:nvPr>
            <p:ph idx="1"/>
          </p:nvPr>
        </p:nvSpPr>
        <p:spPr>
          <a:xfrm>
            <a:off x="457199" y="1600199"/>
            <a:ext cx="8354961" cy="4006646"/>
          </a:xfrm>
        </p:spPr>
        <p:txBody>
          <a:bodyPr>
            <a:normAutofit/>
          </a:bodyPr>
          <a:lstStyle/>
          <a:p>
            <a:r>
              <a:rPr lang="en-US" dirty="0" smtClean="0"/>
              <a:t>Special layer of software that provides application software access to hardware resources</a:t>
            </a:r>
          </a:p>
          <a:p>
            <a:pPr lvl="1"/>
            <a:r>
              <a:rPr lang="en-US" dirty="0" smtClean="0"/>
              <a:t>Convenient abstraction of complex hardware devices</a:t>
            </a:r>
          </a:p>
          <a:p>
            <a:pPr lvl="1"/>
            <a:r>
              <a:rPr lang="en-US" dirty="0" smtClean="0"/>
              <a:t>Protected access to shared resources</a:t>
            </a:r>
          </a:p>
          <a:p>
            <a:pPr lvl="1"/>
            <a:r>
              <a:rPr lang="en-US" dirty="0" smtClean="0"/>
              <a:t>Security and authentication</a:t>
            </a:r>
          </a:p>
          <a:p>
            <a:pPr lvl="1"/>
            <a:r>
              <a:rPr lang="en-US" dirty="0" smtClean="0"/>
              <a:t>Communication amongst logical entities</a:t>
            </a:r>
          </a:p>
          <a:p>
            <a:pPr lvl="1"/>
            <a:endParaRPr lang="en-US" dirty="0" smtClean="0"/>
          </a:p>
          <a:p>
            <a:pPr lvl="1"/>
            <a:endParaRPr lang="en-US" dirty="0"/>
          </a:p>
        </p:txBody>
      </p:sp>
      <p:sp>
        <p:nvSpPr>
          <p:cNvPr id="10" name="Rectangle 9"/>
          <p:cNvSpPr/>
          <p:nvPr/>
        </p:nvSpPr>
        <p:spPr bwMode="auto">
          <a:xfrm>
            <a:off x="6449961" y="5911645"/>
            <a:ext cx="2362200" cy="914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dirty="0" smtClean="0">
              <a:solidFill>
                <a:srgbClr val="000000"/>
              </a:solidFill>
              <a:latin typeface="Arial" charset="0"/>
              <a:ea typeface="ＭＳ Ｐゴシック" charset="0"/>
              <a:cs typeface="ＭＳ Ｐゴシック" charset="0"/>
            </a:endParaRPr>
          </a:p>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Hardware</a:t>
            </a:r>
            <a:endParaRPr lang="en-US" dirty="0">
              <a:solidFill>
                <a:srgbClr val="000000"/>
              </a:solidFill>
              <a:latin typeface="Arial" charset="0"/>
              <a:ea typeface="ＭＳ Ｐゴシック" charset="0"/>
              <a:cs typeface="ＭＳ Ｐゴシック" charset="0"/>
            </a:endParaRPr>
          </a:p>
        </p:txBody>
      </p:sp>
      <p:sp>
        <p:nvSpPr>
          <p:cNvPr id="11" name="Rounded Rectangle 10"/>
          <p:cNvSpPr/>
          <p:nvPr/>
        </p:nvSpPr>
        <p:spPr bwMode="auto">
          <a:xfrm>
            <a:off x="6449961" y="4921045"/>
            <a:ext cx="914400" cy="685800"/>
          </a:xfrm>
          <a:prstGeom prst="roundRect">
            <a:avLst/>
          </a:prstGeom>
          <a:solidFill>
            <a:srgbClr val="00AE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err="1" smtClean="0">
                <a:solidFill>
                  <a:srgbClr val="000000"/>
                </a:solidFill>
                <a:latin typeface="Arial" charset="0"/>
                <a:ea typeface="ＭＳ Ｐゴシック" charset="0"/>
                <a:cs typeface="ＭＳ Ｐゴシック" charset="0"/>
              </a:rPr>
              <a:t>appln</a:t>
            </a:r>
            <a:endParaRPr lang="en-US" dirty="0">
              <a:solidFill>
                <a:srgbClr val="000000"/>
              </a:solidFill>
              <a:latin typeface="Arial" charset="0"/>
              <a:ea typeface="ＭＳ Ｐゴシック" charset="0"/>
              <a:cs typeface="ＭＳ Ｐゴシック" charset="0"/>
            </a:endParaRPr>
          </a:p>
        </p:txBody>
      </p:sp>
      <p:sp>
        <p:nvSpPr>
          <p:cNvPr id="12" name="Rounded Rectangle 11"/>
          <p:cNvSpPr/>
          <p:nvPr/>
        </p:nvSpPr>
        <p:spPr bwMode="auto">
          <a:xfrm>
            <a:off x="6907161" y="4768645"/>
            <a:ext cx="914400" cy="685800"/>
          </a:xfrm>
          <a:prstGeom prst="round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err="1" smtClean="0">
                <a:solidFill>
                  <a:srgbClr val="000000"/>
                </a:solidFill>
                <a:latin typeface="Arial" charset="0"/>
                <a:ea typeface="ＭＳ Ｐゴシック" charset="0"/>
                <a:cs typeface="ＭＳ Ｐゴシック" charset="0"/>
              </a:rPr>
              <a:t>appln</a:t>
            </a:r>
            <a:endParaRPr lang="en-US" dirty="0">
              <a:solidFill>
                <a:srgbClr val="000000"/>
              </a:solidFill>
              <a:latin typeface="Arial" charset="0"/>
              <a:ea typeface="ＭＳ Ｐゴシック" charset="0"/>
              <a:cs typeface="ＭＳ Ｐゴシック" charset="0"/>
            </a:endParaRPr>
          </a:p>
        </p:txBody>
      </p:sp>
      <p:sp>
        <p:nvSpPr>
          <p:cNvPr id="13" name="Rounded Rectangle 12"/>
          <p:cNvSpPr/>
          <p:nvPr/>
        </p:nvSpPr>
        <p:spPr bwMode="auto">
          <a:xfrm>
            <a:off x="7288161" y="4616245"/>
            <a:ext cx="914400" cy="685800"/>
          </a:xfrm>
          <a:prstGeom prst="roundRect">
            <a:avLst/>
          </a:prstGeom>
          <a:solidFill>
            <a:srgbClr val="FF66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err="1" smtClean="0">
                <a:solidFill>
                  <a:srgbClr val="000000"/>
                </a:solidFill>
                <a:latin typeface="Arial" charset="0"/>
                <a:ea typeface="ＭＳ Ｐゴシック" charset="0"/>
                <a:cs typeface="ＭＳ Ｐゴシック" charset="0"/>
              </a:rPr>
              <a:t>appln</a:t>
            </a:r>
            <a:endParaRPr lang="en-US" dirty="0">
              <a:solidFill>
                <a:srgbClr val="000000"/>
              </a:solidFill>
              <a:latin typeface="Arial" charset="0"/>
              <a:ea typeface="ＭＳ Ｐゴシック" charset="0"/>
              <a:cs typeface="ＭＳ Ｐゴシック" charset="0"/>
            </a:endParaRPr>
          </a:p>
        </p:txBody>
      </p:sp>
      <p:sp>
        <p:nvSpPr>
          <p:cNvPr id="15" name="Rectangle 14"/>
          <p:cNvSpPr/>
          <p:nvPr/>
        </p:nvSpPr>
        <p:spPr bwMode="auto">
          <a:xfrm>
            <a:off x="7059561" y="5683045"/>
            <a:ext cx="2057400" cy="152400"/>
          </a:xfrm>
          <a:prstGeom prst="rect">
            <a:avLst/>
          </a:prstGeom>
          <a:solidFill>
            <a:schemeClr val="bg1">
              <a:lumMod val="6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6" name="Rectangle 15"/>
          <p:cNvSpPr/>
          <p:nvPr/>
        </p:nvSpPr>
        <p:spPr bwMode="auto">
          <a:xfrm>
            <a:off x="8354961" y="5225845"/>
            <a:ext cx="762000" cy="457200"/>
          </a:xfrm>
          <a:prstGeom prst="rect">
            <a:avLst/>
          </a:prstGeom>
          <a:solidFill>
            <a:schemeClr val="bg1">
              <a:lumMod val="6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OS</a:t>
            </a:r>
            <a:endParaRPr lang="en-US" dirty="0">
              <a:solidFill>
                <a:srgbClr val="000000"/>
              </a:solidFill>
              <a:latin typeface="Arial" charset="0"/>
              <a:ea typeface="ＭＳ Ｐゴシック" charset="0"/>
              <a:cs typeface="ＭＳ Ｐゴシック" charset="0"/>
            </a:endParaRPr>
          </a:p>
        </p:txBody>
      </p:sp>
      <p:sp>
        <p:nvSpPr>
          <p:cNvPr id="3" name="Slide Number Placeholder 2"/>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10</a:t>
            </a:fld>
            <a:endParaRPr lang="en-US" dirty="0"/>
          </a:p>
        </p:txBody>
      </p:sp>
    </p:spTree>
    <p:extLst>
      <p:ext uri="{BB962C8B-B14F-4D97-AF65-F5344CB8AC3E}">
        <p14:creationId xmlns:p14="http://schemas.microsoft.com/office/powerpoint/2010/main" val="1723772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066800" y="2514600"/>
            <a:ext cx="6705600" cy="4343400"/>
          </a:xfrm>
          <a:prstGeom prst="rect">
            <a:avLst/>
          </a:prstGeom>
          <a:pattFill prst="horzBrick">
            <a:fgClr>
              <a:schemeClr val="bg2"/>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40" name="Picture 39"/>
          <p:cNvPicPr>
            <a:picLocks noChangeAspect="1"/>
          </p:cNvPicPr>
          <p:nvPr/>
        </p:nvPicPr>
        <p:blipFill>
          <a:blip r:embed="rId2" cstate="print"/>
          <a:stretch>
            <a:fillRect/>
          </a:stretch>
        </p:blipFill>
        <p:spPr>
          <a:xfrm flipH="1">
            <a:off x="4343400" y="3886200"/>
            <a:ext cx="2171700" cy="2171700"/>
          </a:xfrm>
          <a:prstGeom prst="rect">
            <a:avLst/>
          </a:prstGeom>
        </p:spPr>
      </p:pic>
      <p:sp>
        <p:nvSpPr>
          <p:cNvPr id="2" name="Title 1"/>
          <p:cNvSpPr>
            <a:spLocks noGrp="1"/>
          </p:cNvSpPr>
          <p:nvPr>
            <p:ph type="title"/>
          </p:nvPr>
        </p:nvSpPr>
        <p:spPr>
          <a:xfrm>
            <a:off x="533400" y="228600"/>
            <a:ext cx="8305800" cy="736600"/>
          </a:xfrm>
        </p:spPr>
        <p:txBody>
          <a:bodyPr>
            <a:normAutofit fontScale="90000"/>
          </a:bodyPr>
          <a:lstStyle/>
          <a:p>
            <a:r>
              <a:rPr lang="en-US" dirty="0" smtClean="0"/>
              <a:t>OS Basics: “Virtual Machine” Boundary</a:t>
            </a:r>
            <a:endParaRPr lang="en-US" dirty="0"/>
          </a:p>
        </p:txBody>
      </p:sp>
      <p:sp>
        <p:nvSpPr>
          <p:cNvPr id="39" name="Can 38"/>
          <p:cNvSpPr/>
          <p:nvPr/>
        </p:nvSpPr>
        <p:spPr bwMode="auto">
          <a:xfrm>
            <a:off x="1905000" y="47244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storage</a:t>
            </a:r>
            <a:endParaRPr lang="en-US" dirty="0">
              <a:solidFill>
                <a:srgbClr val="000000"/>
              </a:solidFill>
              <a:latin typeface="Arial" charset="0"/>
              <a:ea typeface="ＭＳ Ｐゴシック" charset="0"/>
              <a:cs typeface="ＭＳ Ｐゴシック" charset="0"/>
            </a:endParaRPr>
          </a:p>
        </p:txBody>
      </p:sp>
      <p:pic>
        <p:nvPicPr>
          <p:cNvPr id="43" name="Picture 42"/>
          <p:cNvPicPr>
            <a:picLocks noChangeAspect="1"/>
          </p:cNvPicPr>
          <p:nvPr/>
        </p:nvPicPr>
        <p:blipFill>
          <a:blip r:embed="rId3" cstate="print"/>
          <a:stretch>
            <a:fillRect/>
          </a:stretch>
        </p:blipFill>
        <p:spPr>
          <a:xfrm>
            <a:off x="6019800" y="5486400"/>
            <a:ext cx="1237948" cy="876300"/>
          </a:xfrm>
          <a:prstGeom prst="rect">
            <a:avLst/>
          </a:prstGeom>
        </p:spPr>
      </p:pic>
      <p:pic>
        <p:nvPicPr>
          <p:cNvPr id="44" name="Picture 43"/>
          <p:cNvPicPr>
            <a:picLocks noChangeAspect="1"/>
          </p:cNvPicPr>
          <p:nvPr/>
        </p:nvPicPr>
        <p:blipFill>
          <a:blip r:embed="rId4" cstate="print"/>
          <a:stretch>
            <a:fillRect/>
          </a:stretch>
        </p:blipFill>
        <p:spPr>
          <a:xfrm>
            <a:off x="3581400" y="6096000"/>
            <a:ext cx="723900" cy="455315"/>
          </a:xfrm>
          <a:prstGeom prst="rect">
            <a:avLst/>
          </a:prstGeom>
        </p:spPr>
      </p:pic>
      <p:sp>
        <p:nvSpPr>
          <p:cNvPr id="45" name="Punched Tape 44"/>
          <p:cNvSpPr/>
          <p:nvPr/>
        </p:nvSpPr>
        <p:spPr bwMode="auto">
          <a:xfrm rot="5400000">
            <a:off x="1943100" y="14097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grpSp>
        <p:nvGrpSpPr>
          <p:cNvPr id="15" name="Group 14"/>
          <p:cNvGrpSpPr/>
          <p:nvPr/>
        </p:nvGrpSpPr>
        <p:grpSpPr>
          <a:xfrm>
            <a:off x="2590800" y="2057400"/>
            <a:ext cx="4572000" cy="457200"/>
            <a:chOff x="3048000" y="1905000"/>
            <a:chExt cx="4572000" cy="457200"/>
          </a:xfrm>
        </p:grpSpPr>
        <p:sp>
          <p:nvSpPr>
            <p:cNvPr id="3" name="Rectangle 2"/>
            <p:cNvSpPr/>
            <p:nvPr/>
          </p:nvSpPr>
          <p:spPr bwMode="auto">
            <a:xfrm>
              <a:off x="3048000" y="22098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9" name="TextBox 8"/>
            <p:cNvSpPr txBox="1"/>
            <p:nvPr/>
          </p:nvSpPr>
          <p:spPr>
            <a:xfrm>
              <a:off x="3886200" y="1905000"/>
              <a:ext cx="296446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OS Hardware Virtualization</a:t>
              </a:r>
              <a:endParaRPr lang="en-US" dirty="0">
                <a:solidFill>
                  <a:srgbClr val="000000"/>
                </a:solidFill>
                <a:latin typeface="Arial" charset="0"/>
                <a:ea typeface="ＭＳ Ｐゴシック" charset="0"/>
                <a:cs typeface="ＭＳ Ｐゴシック" charset="0"/>
              </a:endParaRPr>
            </a:p>
          </p:txBody>
        </p:sp>
      </p:grpSp>
      <p:sp>
        <p:nvSpPr>
          <p:cNvPr id="11" name="Rectangle 10"/>
          <p:cNvSpPr/>
          <p:nvPr/>
        </p:nvSpPr>
        <p:spPr>
          <a:xfrm>
            <a:off x="1066800" y="2514600"/>
            <a:ext cx="1185315"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Hardware</a:t>
            </a:r>
            <a:endParaRPr lang="en-US" dirty="0">
              <a:solidFill>
                <a:srgbClr val="000000"/>
              </a:solidFill>
              <a:latin typeface="Arial" charset="0"/>
              <a:ea typeface="ＭＳ Ｐゴシック" charset="0"/>
              <a:cs typeface="ＭＳ Ｐゴシック" charset="0"/>
            </a:endParaRPr>
          </a:p>
        </p:txBody>
      </p:sp>
      <p:sp>
        <p:nvSpPr>
          <p:cNvPr id="38" name="Rectangle 37"/>
          <p:cNvSpPr/>
          <p:nvPr/>
        </p:nvSpPr>
        <p:spPr>
          <a:xfrm>
            <a:off x="1066800" y="2133600"/>
            <a:ext cx="1095597"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Software</a:t>
            </a:r>
            <a:endParaRPr lang="en-US" dirty="0">
              <a:solidFill>
                <a:srgbClr val="000000"/>
              </a:solidFill>
              <a:latin typeface="Arial" charset="0"/>
              <a:ea typeface="ＭＳ Ｐゴシック" charset="0"/>
              <a:cs typeface="ＭＳ Ｐゴシック" charset="0"/>
            </a:endParaRPr>
          </a:p>
        </p:txBody>
      </p:sp>
      <p:grpSp>
        <p:nvGrpSpPr>
          <p:cNvPr id="14" name="Group 13"/>
          <p:cNvGrpSpPr/>
          <p:nvPr/>
        </p:nvGrpSpPr>
        <p:grpSpPr>
          <a:xfrm>
            <a:off x="1752600" y="2590800"/>
            <a:ext cx="4267200" cy="1676400"/>
            <a:chOff x="2209800" y="2438400"/>
            <a:chExt cx="4267200" cy="1676400"/>
          </a:xfrm>
        </p:grpSpPr>
        <p:cxnSp>
          <p:nvCxnSpPr>
            <p:cNvPr id="10" name="Straight Arrow Connector 9"/>
            <p:cNvCxnSpPr>
              <a:stCxn id="7" idx="3"/>
            </p:cNvCxnSpPr>
            <p:nvPr/>
          </p:nvCxnSpPr>
          <p:spPr bwMode="auto">
            <a:xfrm flipV="1">
              <a:off x="3810000" y="36083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sp>
          <p:nvSpPr>
            <p:cNvPr id="7" name="Rounded Rectangle 6"/>
            <p:cNvSpPr/>
            <p:nvPr/>
          </p:nvSpPr>
          <p:spPr bwMode="auto">
            <a:xfrm>
              <a:off x="2209800" y="32004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Processor</a:t>
              </a:r>
              <a:endParaRPr lang="en-US" dirty="0">
                <a:solidFill>
                  <a:srgbClr val="000000"/>
                </a:solidFill>
                <a:latin typeface="Arial" charset="0"/>
                <a:ea typeface="ＭＳ Ｐゴシック" charset="0"/>
                <a:cs typeface="ＭＳ Ｐゴシック" charset="0"/>
              </a:endParaRPr>
            </a:p>
          </p:txBody>
        </p:sp>
        <p:sp>
          <p:nvSpPr>
            <p:cNvPr id="8" name="Rectangle 7"/>
            <p:cNvSpPr/>
            <p:nvPr/>
          </p:nvSpPr>
          <p:spPr bwMode="auto">
            <a:xfrm>
              <a:off x="4724400" y="24384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Memory</a:t>
              </a:r>
              <a:endParaRPr lang="en-US" dirty="0">
                <a:solidFill>
                  <a:srgbClr val="000000"/>
                </a:solidFill>
                <a:latin typeface="Arial" charset="0"/>
                <a:ea typeface="ＭＳ Ｐゴシック" charset="0"/>
                <a:cs typeface="ＭＳ Ｐゴシック" charset="0"/>
              </a:endParaRPr>
            </a:p>
          </p:txBody>
        </p:sp>
      </p:grpSp>
      <p:sp>
        <p:nvSpPr>
          <p:cNvPr id="12" name="TextBox 11"/>
          <p:cNvSpPr txBox="1"/>
          <p:nvPr/>
        </p:nvSpPr>
        <p:spPr>
          <a:xfrm>
            <a:off x="4343400" y="4495800"/>
            <a:ext cx="1146656"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Networks</a:t>
            </a:r>
            <a:endParaRPr lang="en-US" dirty="0">
              <a:solidFill>
                <a:srgbClr val="000000"/>
              </a:solidFill>
              <a:latin typeface="Arial" charset="0"/>
              <a:ea typeface="ＭＳ Ｐゴシック" charset="0"/>
              <a:cs typeface="ＭＳ Ｐゴシック" charset="0"/>
            </a:endParaRPr>
          </a:p>
        </p:txBody>
      </p:sp>
      <p:sp>
        <p:nvSpPr>
          <p:cNvPr id="42" name="TextBox 41"/>
          <p:cNvSpPr txBox="1"/>
          <p:nvPr/>
        </p:nvSpPr>
        <p:spPr>
          <a:xfrm>
            <a:off x="4953000" y="5638800"/>
            <a:ext cx="1056937"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Displays</a:t>
            </a:r>
            <a:endParaRPr lang="en-US" dirty="0">
              <a:solidFill>
                <a:srgbClr val="000000"/>
              </a:solidFill>
              <a:latin typeface="Arial" charset="0"/>
              <a:ea typeface="ＭＳ Ｐゴシック" charset="0"/>
              <a:cs typeface="ＭＳ Ｐゴシック" charset="0"/>
            </a:endParaRPr>
          </a:p>
        </p:txBody>
      </p:sp>
      <p:sp>
        <p:nvSpPr>
          <p:cNvPr id="47" name="TextBox 46"/>
          <p:cNvSpPr txBox="1"/>
          <p:nvPr/>
        </p:nvSpPr>
        <p:spPr>
          <a:xfrm>
            <a:off x="4343400" y="6172200"/>
            <a:ext cx="81348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Inputs</a:t>
            </a:r>
            <a:endParaRPr lang="en-US" dirty="0">
              <a:solidFill>
                <a:srgbClr val="000000"/>
              </a:solidFill>
              <a:latin typeface="Arial" charset="0"/>
              <a:ea typeface="ＭＳ Ｐゴシック" charset="0"/>
              <a:cs typeface="ＭＳ Ｐゴシック" charset="0"/>
            </a:endParaRPr>
          </a:p>
        </p:txBody>
      </p:sp>
      <p:sp>
        <p:nvSpPr>
          <p:cNvPr id="13" name="TextBox 12"/>
          <p:cNvSpPr txBox="1"/>
          <p:nvPr/>
        </p:nvSpPr>
        <p:spPr>
          <a:xfrm>
            <a:off x="3124200" y="1752600"/>
            <a:ext cx="106634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Processes</a:t>
            </a:r>
            <a:endParaRPr lang="en-US" sz="1400" i="1" dirty="0">
              <a:solidFill>
                <a:srgbClr val="000000"/>
              </a:solidFill>
              <a:latin typeface="Arial" charset="0"/>
              <a:ea typeface="ＭＳ Ｐゴシック" charset="0"/>
              <a:cs typeface="ＭＳ Ｐゴシック" charset="0"/>
            </a:endParaRPr>
          </a:p>
        </p:txBody>
      </p:sp>
      <p:sp>
        <p:nvSpPr>
          <p:cNvPr id="56" name="TextBox 55"/>
          <p:cNvSpPr txBox="1"/>
          <p:nvPr/>
        </p:nvSpPr>
        <p:spPr>
          <a:xfrm>
            <a:off x="3886200" y="1524000"/>
            <a:ext cx="1535526"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Address Spaces</a:t>
            </a:r>
            <a:endParaRPr lang="en-US" sz="1400" i="1" dirty="0">
              <a:solidFill>
                <a:srgbClr val="000000"/>
              </a:solidFill>
              <a:latin typeface="Arial" charset="0"/>
              <a:ea typeface="ＭＳ Ｐゴシック" charset="0"/>
              <a:cs typeface="ＭＳ Ｐゴシック" charset="0"/>
            </a:endParaRPr>
          </a:p>
        </p:txBody>
      </p:sp>
      <p:sp>
        <p:nvSpPr>
          <p:cNvPr id="57" name="TextBox 56"/>
          <p:cNvSpPr txBox="1"/>
          <p:nvPr/>
        </p:nvSpPr>
        <p:spPr>
          <a:xfrm>
            <a:off x="5183950" y="1752600"/>
            <a:ext cx="607250"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Files</a:t>
            </a:r>
            <a:endParaRPr lang="en-US" sz="1400" i="1" dirty="0">
              <a:solidFill>
                <a:srgbClr val="000000"/>
              </a:solidFill>
              <a:latin typeface="Arial" charset="0"/>
              <a:ea typeface="ＭＳ Ｐゴシック" charset="0"/>
              <a:cs typeface="ＭＳ Ｐゴシック" charset="0"/>
            </a:endParaRPr>
          </a:p>
        </p:txBody>
      </p:sp>
      <p:sp>
        <p:nvSpPr>
          <p:cNvPr id="58" name="TextBox 57"/>
          <p:cNvSpPr txBox="1"/>
          <p:nvPr/>
        </p:nvSpPr>
        <p:spPr>
          <a:xfrm>
            <a:off x="2209800" y="2514600"/>
            <a:ext cx="51090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ISA</a:t>
            </a:r>
            <a:endParaRPr lang="en-US" sz="1400" i="1" dirty="0">
              <a:solidFill>
                <a:srgbClr val="000000"/>
              </a:solidFill>
              <a:latin typeface="Arial" charset="0"/>
              <a:ea typeface="ＭＳ Ｐゴシック" charset="0"/>
              <a:cs typeface="ＭＳ Ｐゴシック" charset="0"/>
            </a:endParaRPr>
          </a:p>
        </p:txBody>
      </p:sp>
      <p:sp>
        <p:nvSpPr>
          <p:cNvPr id="60" name="TextBox 59"/>
          <p:cNvSpPr txBox="1"/>
          <p:nvPr/>
        </p:nvSpPr>
        <p:spPr>
          <a:xfrm>
            <a:off x="6512674" y="1752600"/>
            <a:ext cx="866824"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Sockets</a:t>
            </a:r>
            <a:endParaRPr lang="en-US" sz="1400" i="1" dirty="0">
              <a:solidFill>
                <a:srgbClr val="000000"/>
              </a:solidFill>
              <a:latin typeface="Arial" charset="0"/>
              <a:ea typeface="ＭＳ Ｐゴシック" charset="0"/>
              <a:cs typeface="ＭＳ Ｐゴシック" charset="0"/>
            </a:endParaRPr>
          </a:p>
        </p:txBody>
      </p:sp>
      <p:sp>
        <p:nvSpPr>
          <p:cNvPr id="61" name="TextBox 60"/>
          <p:cNvSpPr txBox="1"/>
          <p:nvPr/>
        </p:nvSpPr>
        <p:spPr>
          <a:xfrm>
            <a:off x="5681527" y="1533624"/>
            <a:ext cx="886811"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Threads</a:t>
            </a:r>
            <a:endParaRPr lang="en-US" sz="1400" i="1" dirty="0">
              <a:solidFill>
                <a:srgbClr val="000000"/>
              </a:solidFill>
              <a:latin typeface="Arial" charset="0"/>
              <a:ea typeface="ＭＳ Ｐゴシック" charset="0"/>
              <a:cs typeface="ＭＳ Ｐゴシック" charset="0"/>
            </a:endParaRPr>
          </a:p>
        </p:txBody>
      </p:sp>
      <p:sp>
        <p:nvSpPr>
          <p:cNvPr id="16" name="TextBox 15"/>
          <p:cNvSpPr txBox="1"/>
          <p:nvPr/>
        </p:nvSpPr>
        <p:spPr>
          <a:xfrm>
            <a:off x="5715000" y="804902"/>
            <a:ext cx="2879891" cy="369332"/>
          </a:xfrm>
          <a:prstGeom prst="rect">
            <a:avLst/>
          </a:prstGeom>
          <a:noFill/>
        </p:spPr>
        <p:txBody>
          <a:bodyPr wrap="none" rtlCol="0">
            <a:spAutoFit/>
          </a:bodyPr>
          <a:lstStyle/>
          <a:p>
            <a:r>
              <a:rPr lang="en-US" dirty="0" smtClean="0"/>
              <a:t>Courtesy: Prof Culler, Berkley</a:t>
            </a:r>
            <a:endParaRPr lang="en-US" dirty="0"/>
          </a:p>
        </p:txBody>
      </p:sp>
      <p:sp>
        <p:nvSpPr>
          <p:cNvPr id="17" name="Slide Number Placeholder 16"/>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11</a:t>
            </a:fld>
            <a:endParaRPr lang="en-US" dirty="0"/>
          </a:p>
        </p:txBody>
      </p:sp>
    </p:spTree>
    <p:extLst>
      <p:ext uri="{BB962C8B-B14F-4D97-AF65-F5344CB8AC3E}">
        <p14:creationId xmlns:p14="http://schemas.microsoft.com/office/powerpoint/2010/main" val="361208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par>
                                <p:cTn id="12" presetID="9" presetClass="entr" presetSubtype="0" fill="hold"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dissolve">
                                      <p:cBhvr>
                                        <p:cTn id="14" dur="500"/>
                                        <p:tgtEl>
                                          <p:spTgt spid="4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par>
                                <p:cTn id="21" presetID="9"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dissolve">
                                      <p:cBhvr>
                                        <p:cTn id="23" dur="500"/>
                                        <p:tgtEl>
                                          <p:spTgt spid="4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9"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dissolv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2" grpId="0"/>
      <p:bldP spid="42" grpId="0"/>
      <p:bldP spid="47" grpId="0"/>
      <p:bldP spid="13" grpId="0" animBg="1"/>
      <p:bldP spid="56" grpId="0" animBg="1"/>
      <p:bldP spid="57" grpId="0" animBg="1"/>
      <p:bldP spid="58" grpId="0" animBg="1"/>
      <p:bldP spid="60"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066800" y="2514600"/>
            <a:ext cx="6705600" cy="4343400"/>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40" name="Picture 39"/>
          <p:cNvPicPr>
            <a:picLocks noChangeAspect="1"/>
          </p:cNvPicPr>
          <p:nvPr/>
        </p:nvPicPr>
        <p:blipFill>
          <a:blip r:embed="rId2" cstate="print"/>
          <a:stretch>
            <a:fillRect/>
          </a:stretch>
        </p:blipFill>
        <p:spPr>
          <a:xfrm flipH="1">
            <a:off x="4343400" y="3886200"/>
            <a:ext cx="2171700" cy="2171700"/>
          </a:xfrm>
          <a:prstGeom prst="rect">
            <a:avLst/>
          </a:prstGeom>
        </p:spPr>
      </p:pic>
      <p:sp>
        <p:nvSpPr>
          <p:cNvPr id="2" name="Title 1"/>
          <p:cNvSpPr>
            <a:spLocks noGrp="1"/>
          </p:cNvSpPr>
          <p:nvPr>
            <p:ph type="title"/>
          </p:nvPr>
        </p:nvSpPr>
        <p:spPr>
          <a:xfrm>
            <a:off x="533400" y="228600"/>
            <a:ext cx="8001000" cy="736600"/>
          </a:xfrm>
        </p:spPr>
        <p:txBody>
          <a:bodyPr>
            <a:normAutofit fontScale="90000"/>
          </a:bodyPr>
          <a:lstStyle/>
          <a:p>
            <a:r>
              <a:rPr lang="en-US" dirty="0" smtClean="0"/>
              <a:t>OS Basics: Program =&gt; Process</a:t>
            </a:r>
            <a:endParaRPr lang="en-US" dirty="0"/>
          </a:p>
        </p:txBody>
      </p:sp>
      <p:cxnSp>
        <p:nvCxnSpPr>
          <p:cNvPr id="10" name="Straight Arrow Connector 9"/>
          <p:cNvCxnSpPr>
            <a:stCxn id="7" idx="3"/>
          </p:cNvCxnSpPr>
          <p:nvPr/>
        </p:nvCxnSpPr>
        <p:spPr bwMode="auto">
          <a:xfrm flipV="1">
            <a:off x="3352800" y="37607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cxnSp>
        <p:nvCxnSpPr>
          <p:cNvPr id="20" name="Straight Arrow Connector 19"/>
          <p:cNvCxnSpPr/>
          <p:nvPr/>
        </p:nvCxnSpPr>
        <p:spPr bwMode="auto">
          <a:xfrm>
            <a:off x="3733800" y="37338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9" name="Can 38"/>
          <p:cNvSpPr/>
          <p:nvPr/>
        </p:nvSpPr>
        <p:spPr bwMode="auto">
          <a:xfrm>
            <a:off x="1905000" y="47244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storage</a:t>
            </a:r>
            <a:endParaRPr lang="en-US" dirty="0">
              <a:solidFill>
                <a:srgbClr val="000000"/>
              </a:solidFill>
              <a:latin typeface="Arial" charset="0"/>
              <a:ea typeface="ＭＳ Ｐゴシック" charset="0"/>
              <a:cs typeface="ＭＳ Ｐゴシック" charset="0"/>
            </a:endParaRPr>
          </a:p>
        </p:txBody>
      </p:sp>
      <p:pic>
        <p:nvPicPr>
          <p:cNvPr id="41" name="Picture 40"/>
          <p:cNvPicPr>
            <a:picLocks noChangeAspect="1"/>
          </p:cNvPicPr>
          <p:nvPr/>
        </p:nvPicPr>
        <p:blipFill>
          <a:blip r:embed="rId3" cstate="print"/>
          <a:stretch>
            <a:fillRect/>
          </a:stretch>
        </p:blipFill>
        <p:spPr>
          <a:xfrm>
            <a:off x="4495800" y="5410200"/>
            <a:ext cx="1473200" cy="1001993"/>
          </a:xfrm>
          <a:prstGeom prst="rect">
            <a:avLst/>
          </a:prstGeom>
        </p:spPr>
      </p:pic>
      <p:pic>
        <p:nvPicPr>
          <p:cNvPr id="43" name="Picture 42"/>
          <p:cNvPicPr>
            <a:picLocks noChangeAspect="1"/>
          </p:cNvPicPr>
          <p:nvPr/>
        </p:nvPicPr>
        <p:blipFill>
          <a:blip r:embed="rId4" cstate="print"/>
          <a:stretch>
            <a:fillRect/>
          </a:stretch>
        </p:blipFill>
        <p:spPr>
          <a:xfrm>
            <a:off x="6019800" y="5486400"/>
            <a:ext cx="1237948" cy="876300"/>
          </a:xfrm>
          <a:prstGeom prst="rect">
            <a:avLst/>
          </a:prstGeom>
        </p:spPr>
      </p:pic>
      <p:pic>
        <p:nvPicPr>
          <p:cNvPr id="44" name="Picture 43"/>
          <p:cNvPicPr>
            <a:picLocks noChangeAspect="1"/>
          </p:cNvPicPr>
          <p:nvPr/>
        </p:nvPicPr>
        <p:blipFill>
          <a:blip r:embed="rId5" cstate="print"/>
          <a:stretch>
            <a:fillRect/>
          </a:stretch>
        </p:blipFill>
        <p:spPr>
          <a:xfrm>
            <a:off x="3923998" y="6112816"/>
            <a:ext cx="723900" cy="455315"/>
          </a:xfrm>
          <a:prstGeom prst="rect">
            <a:avLst/>
          </a:prstGeom>
        </p:spPr>
      </p:pic>
      <p:sp>
        <p:nvSpPr>
          <p:cNvPr id="45" name="Punched Tape 44"/>
          <p:cNvSpPr/>
          <p:nvPr/>
        </p:nvSpPr>
        <p:spPr bwMode="auto">
          <a:xfrm rot="5400000">
            <a:off x="1943100" y="14097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7" name="Rounded Rectangle 6"/>
          <p:cNvSpPr/>
          <p:nvPr/>
        </p:nvSpPr>
        <p:spPr bwMode="auto">
          <a:xfrm>
            <a:off x="1752600" y="33528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Processor</a:t>
            </a:r>
            <a:endParaRPr lang="en-US" dirty="0">
              <a:solidFill>
                <a:srgbClr val="000000"/>
              </a:solidFill>
              <a:latin typeface="Arial" charset="0"/>
              <a:ea typeface="ＭＳ Ｐゴシック" charset="0"/>
              <a:cs typeface="ＭＳ Ｐゴシック" charset="0"/>
            </a:endParaRPr>
          </a:p>
        </p:txBody>
      </p:sp>
      <p:sp>
        <p:nvSpPr>
          <p:cNvPr id="3" name="Rectangle 2"/>
          <p:cNvSpPr/>
          <p:nvPr/>
        </p:nvSpPr>
        <p:spPr bwMode="auto">
          <a:xfrm>
            <a:off x="2590800" y="23622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9" name="TextBox 8"/>
          <p:cNvSpPr txBox="1"/>
          <p:nvPr/>
        </p:nvSpPr>
        <p:spPr>
          <a:xfrm>
            <a:off x="3429000" y="2057400"/>
            <a:ext cx="296446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OS Hardware Virtualization</a:t>
            </a:r>
            <a:endParaRPr lang="en-US" dirty="0">
              <a:solidFill>
                <a:srgbClr val="000000"/>
              </a:solidFill>
              <a:latin typeface="Arial" charset="0"/>
              <a:ea typeface="ＭＳ Ｐゴシック" charset="0"/>
              <a:cs typeface="ＭＳ Ｐゴシック" charset="0"/>
            </a:endParaRPr>
          </a:p>
        </p:txBody>
      </p:sp>
      <p:sp>
        <p:nvSpPr>
          <p:cNvPr id="11" name="Rectangle 10"/>
          <p:cNvSpPr/>
          <p:nvPr/>
        </p:nvSpPr>
        <p:spPr>
          <a:xfrm>
            <a:off x="1066800" y="2514600"/>
            <a:ext cx="1185315"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Hardware</a:t>
            </a:r>
            <a:endParaRPr lang="en-US" dirty="0">
              <a:solidFill>
                <a:srgbClr val="000000"/>
              </a:solidFill>
              <a:latin typeface="Arial" charset="0"/>
              <a:ea typeface="ＭＳ Ｐゴシック" charset="0"/>
              <a:cs typeface="ＭＳ Ｐゴシック" charset="0"/>
            </a:endParaRPr>
          </a:p>
        </p:txBody>
      </p:sp>
      <p:sp>
        <p:nvSpPr>
          <p:cNvPr id="38" name="Rectangle 37"/>
          <p:cNvSpPr/>
          <p:nvPr/>
        </p:nvSpPr>
        <p:spPr>
          <a:xfrm>
            <a:off x="1066800" y="2133600"/>
            <a:ext cx="1095597"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Software</a:t>
            </a:r>
            <a:endParaRPr lang="en-US" dirty="0">
              <a:solidFill>
                <a:srgbClr val="000000"/>
              </a:solidFill>
              <a:latin typeface="Arial" charset="0"/>
              <a:ea typeface="ＭＳ Ｐゴシック" charset="0"/>
              <a:cs typeface="ＭＳ Ｐゴシック" charset="0"/>
            </a:endParaRPr>
          </a:p>
        </p:txBody>
      </p:sp>
      <p:sp>
        <p:nvSpPr>
          <p:cNvPr id="8" name="Rectangle 7"/>
          <p:cNvSpPr/>
          <p:nvPr/>
        </p:nvSpPr>
        <p:spPr bwMode="auto">
          <a:xfrm>
            <a:off x="4267200" y="25908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Memory</a:t>
            </a:r>
            <a:endParaRPr lang="en-US" dirty="0">
              <a:solidFill>
                <a:srgbClr val="000000"/>
              </a:solidFill>
              <a:latin typeface="Arial" charset="0"/>
              <a:ea typeface="ＭＳ Ｐゴシック" charset="0"/>
              <a:cs typeface="ＭＳ Ｐゴシック" charset="0"/>
            </a:endParaRPr>
          </a:p>
        </p:txBody>
      </p:sp>
      <p:sp>
        <p:nvSpPr>
          <p:cNvPr id="12" name="TextBox 11"/>
          <p:cNvSpPr txBox="1"/>
          <p:nvPr/>
        </p:nvSpPr>
        <p:spPr>
          <a:xfrm>
            <a:off x="6096000" y="4800600"/>
            <a:ext cx="1146656"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Networks</a:t>
            </a:r>
            <a:endParaRPr lang="en-US" dirty="0">
              <a:solidFill>
                <a:srgbClr val="000000"/>
              </a:solidFill>
              <a:latin typeface="Arial" charset="0"/>
              <a:ea typeface="ＭＳ Ｐゴシック" charset="0"/>
              <a:cs typeface="ＭＳ Ｐゴシック" charset="0"/>
            </a:endParaRPr>
          </a:p>
        </p:txBody>
      </p:sp>
      <p:sp>
        <p:nvSpPr>
          <p:cNvPr id="42" name="TextBox 41"/>
          <p:cNvSpPr txBox="1"/>
          <p:nvPr/>
        </p:nvSpPr>
        <p:spPr>
          <a:xfrm>
            <a:off x="6172200" y="6324600"/>
            <a:ext cx="1056937"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Displays</a:t>
            </a:r>
            <a:endParaRPr lang="en-US" dirty="0">
              <a:solidFill>
                <a:srgbClr val="000000"/>
              </a:solidFill>
              <a:latin typeface="Arial" charset="0"/>
              <a:ea typeface="ＭＳ Ｐゴシック" charset="0"/>
              <a:cs typeface="ＭＳ Ｐゴシック" charset="0"/>
            </a:endParaRPr>
          </a:p>
        </p:txBody>
      </p:sp>
      <p:sp>
        <p:nvSpPr>
          <p:cNvPr id="47" name="TextBox 46"/>
          <p:cNvSpPr txBox="1"/>
          <p:nvPr/>
        </p:nvSpPr>
        <p:spPr>
          <a:xfrm>
            <a:off x="4063319" y="6324600"/>
            <a:ext cx="81348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Inputs</a:t>
            </a:r>
            <a:endParaRPr lang="en-US" dirty="0">
              <a:solidFill>
                <a:srgbClr val="000000"/>
              </a:solidFill>
              <a:latin typeface="Arial" charset="0"/>
              <a:ea typeface="ＭＳ Ｐゴシック" charset="0"/>
              <a:cs typeface="ＭＳ Ｐゴシック" charset="0"/>
            </a:endParaRPr>
          </a:p>
        </p:txBody>
      </p:sp>
      <p:sp>
        <p:nvSpPr>
          <p:cNvPr id="13" name="TextBox 12"/>
          <p:cNvSpPr txBox="1"/>
          <p:nvPr/>
        </p:nvSpPr>
        <p:spPr>
          <a:xfrm>
            <a:off x="3124200" y="1752600"/>
            <a:ext cx="106634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Processes</a:t>
            </a:r>
            <a:endParaRPr lang="en-US" sz="1400" i="1" dirty="0">
              <a:solidFill>
                <a:srgbClr val="000000"/>
              </a:solidFill>
              <a:latin typeface="Arial" charset="0"/>
              <a:ea typeface="ＭＳ Ｐゴシック" charset="0"/>
              <a:cs typeface="ＭＳ Ｐゴシック" charset="0"/>
            </a:endParaRPr>
          </a:p>
        </p:txBody>
      </p:sp>
      <p:sp>
        <p:nvSpPr>
          <p:cNvPr id="56" name="TextBox 55"/>
          <p:cNvSpPr txBox="1"/>
          <p:nvPr/>
        </p:nvSpPr>
        <p:spPr>
          <a:xfrm>
            <a:off x="3886200" y="1524000"/>
            <a:ext cx="1535526"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Address Spaces</a:t>
            </a:r>
            <a:endParaRPr lang="en-US" sz="1400" i="1" dirty="0">
              <a:solidFill>
                <a:srgbClr val="000000"/>
              </a:solidFill>
              <a:latin typeface="Arial" charset="0"/>
              <a:ea typeface="ＭＳ Ｐゴシック" charset="0"/>
              <a:cs typeface="ＭＳ Ｐゴシック" charset="0"/>
            </a:endParaRPr>
          </a:p>
        </p:txBody>
      </p:sp>
      <p:sp>
        <p:nvSpPr>
          <p:cNvPr id="57" name="TextBox 56"/>
          <p:cNvSpPr txBox="1"/>
          <p:nvPr/>
        </p:nvSpPr>
        <p:spPr>
          <a:xfrm>
            <a:off x="5183950" y="1752600"/>
            <a:ext cx="607250"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Files</a:t>
            </a:r>
            <a:endParaRPr lang="en-US" sz="1400" i="1" dirty="0">
              <a:solidFill>
                <a:srgbClr val="000000"/>
              </a:solidFill>
              <a:latin typeface="Arial" charset="0"/>
              <a:ea typeface="ＭＳ Ｐゴシック" charset="0"/>
              <a:cs typeface="ＭＳ Ｐゴシック" charset="0"/>
            </a:endParaRPr>
          </a:p>
        </p:txBody>
      </p:sp>
      <p:sp>
        <p:nvSpPr>
          <p:cNvPr id="58" name="TextBox 57"/>
          <p:cNvSpPr txBox="1"/>
          <p:nvPr/>
        </p:nvSpPr>
        <p:spPr>
          <a:xfrm>
            <a:off x="2209800" y="2514600"/>
            <a:ext cx="51090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ISA</a:t>
            </a:r>
            <a:endParaRPr lang="en-US" sz="1400" i="1" dirty="0">
              <a:solidFill>
                <a:srgbClr val="000000"/>
              </a:solidFill>
              <a:latin typeface="Arial" charset="0"/>
              <a:ea typeface="ＭＳ Ｐゴシック" charset="0"/>
              <a:cs typeface="ＭＳ Ｐゴシック" charset="0"/>
            </a:endParaRPr>
          </a:p>
        </p:txBody>
      </p:sp>
      <p:sp>
        <p:nvSpPr>
          <p:cNvPr id="60" name="TextBox 59"/>
          <p:cNvSpPr txBox="1"/>
          <p:nvPr/>
        </p:nvSpPr>
        <p:spPr>
          <a:xfrm>
            <a:off x="6512674" y="1752600"/>
            <a:ext cx="866824"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Sockets</a:t>
            </a:r>
            <a:endParaRPr lang="en-US" sz="1400" i="1" dirty="0">
              <a:solidFill>
                <a:srgbClr val="000000"/>
              </a:solidFill>
              <a:latin typeface="Arial" charset="0"/>
              <a:ea typeface="ＭＳ Ｐゴシック" charset="0"/>
              <a:cs typeface="ＭＳ Ｐゴシック" charset="0"/>
            </a:endParaRPr>
          </a:p>
        </p:txBody>
      </p:sp>
      <p:grpSp>
        <p:nvGrpSpPr>
          <p:cNvPr id="16" name="Group 15"/>
          <p:cNvGrpSpPr/>
          <p:nvPr/>
        </p:nvGrpSpPr>
        <p:grpSpPr>
          <a:xfrm>
            <a:off x="2667000" y="3810000"/>
            <a:ext cx="533400" cy="304800"/>
            <a:chOff x="3124200" y="3657600"/>
            <a:chExt cx="533400" cy="304800"/>
          </a:xfrm>
        </p:grpSpPr>
        <p:sp>
          <p:nvSpPr>
            <p:cNvPr id="52" name="Rectangle 51"/>
            <p:cNvSpPr/>
            <p:nvPr/>
          </p:nvSpPr>
          <p:spPr bwMode="auto">
            <a:xfrm>
              <a:off x="3124200" y="3657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3" name="Rectangle 52"/>
            <p:cNvSpPr/>
            <p:nvPr/>
          </p:nvSpPr>
          <p:spPr bwMode="auto">
            <a:xfrm>
              <a:off x="3124200" y="3733800"/>
              <a:ext cx="533400" cy="152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grpSp>
      <p:sp>
        <p:nvSpPr>
          <p:cNvPr id="49" name="Rectangle 48"/>
          <p:cNvSpPr/>
          <p:nvPr/>
        </p:nvSpPr>
        <p:spPr bwMode="auto">
          <a:xfrm>
            <a:off x="4343400" y="3048000"/>
            <a:ext cx="838200" cy="68580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0" name="Rectangle 49"/>
          <p:cNvSpPr/>
          <p:nvPr/>
        </p:nvSpPr>
        <p:spPr bwMode="auto">
          <a:xfrm>
            <a:off x="4419600" y="3886200"/>
            <a:ext cx="1524000" cy="304800"/>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600" dirty="0" smtClean="0">
                <a:solidFill>
                  <a:srgbClr val="000000"/>
                </a:solidFill>
                <a:latin typeface="Arial" charset="0"/>
                <a:ea typeface="ＭＳ Ｐゴシック" charset="0"/>
                <a:cs typeface="ＭＳ Ｐゴシック" charset="0"/>
              </a:rPr>
              <a:t>OS</a:t>
            </a:r>
            <a:endParaRPr lang="en-US" sz="1600" dirty="0">
              <a:solidFill>
                <a:srgbClr val="000000"/>
              </a:solidFill>
              <a:latin typeface="Arial" charset="0"/>
              <a:ea typeface="ＭＳ Ｐゴシック" charset="0"/>
              <a:cs typeface="ＭＳ Ｐゴシック" charset="0"/>
            </a:endParaRPr>
          </a:p>
        </p:txBody>
      </p:sp>
      <p:cxnSp>
        <p:nvCxnSpPr>
          <p:cNvPr id="55" name="Curved Connector 54"/>
          <p:cNvCxnSpPr>
            <a:stCxn id="53" idx="0"/>
          </p:cNvCxnSpPr>
          <p:nvPr/>
        </p:nvCxnSpPr>
        <p:spPr bwMode="auto">
          <a:xfrm rot="5400000" flipH="1" flipV="1">
            <a:off x="3448050" y="2762250"/>
            <a:ext cx="609600" cy="1638300"/>
          </a:xfrm>
          <a:prstGeom prst="curvedConnector2">
            <a:avLst/>
          </a:prstGeom>
          <a:solidFill>
            <a:schemeClr val="accent1"/>
          </a:solidFill>
          <a:ln w="12700" cap="flat" cmpd="sng" algn="ctr">
            <a:solidFill>
              <a:schemeClr val="tx1"/>
            </a:solidFill>
            <a:prstDash val="solid"/>
            <a:round/>
            <a:headEnd type="none" w="sm" len="sm"/>
            <a:tailEnd type="arrow"/>
          </a:ln>
          <a:effectLst/>
        </p:spPr>
      </p:cxnSp>
      <p:sp>
        <p:nvSpPr>
          <p:cNvPr id="61" name="TextBox 60"/>
          <p:cNvSpPr txBox="1"/>
          <p:nvPr/>
        </p:nvSpPr>
        <p:spPr>
          <a:xfrm>
            <a:off x="5652594" y="1487685"/>
            <a:ext cx="886811"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Threads</a:t>
            </a:r>
            <a:endParaRPr lang="en-US" sz="1400" i="1" dirty="0">
              <a:solidFill>
                <a:srgbClr val="000000"/>
              </a:solidFill>
              <a:latin typeface="Arial" charset="0"/>
              <a:ea typeface="ＭＳ Ｐゴシック" charset="0"/>
              <a:cs typeface="ＭＳ Ｐゴシック" charset="0"/>
            </a:endParaRPr>
          </a:p>
        </p:txBody>
      </p:sp>
      <p:cxnSp>
        <p:nvCxnSpPr>
          <p:cNvPr id="15" name="Straight Arrow Connector 14"/>
          <p:cNvCxnSpPr/>
          <p:nvPr/>
        </p:nvCxnSpPr>
        <p:spPr bwMode="auto">
          <a:xfrm>
            <a:off x="2895600" y="2057400"/>
            <a:ext cx="1524000" cy="1066800"/>
          </a:xfrm>
          <a:prstGeom prst="straightConnector1">
            <a:avLst/>
          </a:prstGeom>
          <a:solidFill>
            <a:schemeClr val="accent1"/>
          </a:solidFill>
          <a:ln w="12700" cap="flat" cmpd="sng" algn="ctr">
            <a:solidFill>
              <a:schemeClr val="tx1"/>
            </a:solidFill>
            <a:prstDash val="dashDot"/>
            <a:round/>
            <a:headEnd type="none" w="sm" len="sm"/>
            <a:tailEnd type="arrow"/>
          </a:ln>
          <a:effectLst/>
        </p:spPr>
      </p:cxnSp>
      <p:sp>
        <p:nvSpPr>
          <p:cNvPr id="14" name="Slide Number Placeholder 13"/>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12</a:t>
            </a:fld>
            <a:endParaRPr lang="en-US" dirty="0"/>
          </a:p>
        </p:txBody>
      </p:sp>
    </p:spTree>
    <p:extLst>
      <p:ext uri="{BB962C8B-B14F-4D97-AF65-F5344CB8AC3E}">
        <p14:creationId xmlns:p14="http://schemas.microsoft.com/office/powerpoint/2010/main" val="102435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219200" y="2362200"/>
            <a:ext cx="6705600" cy="4343400"/>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40" name="Picture 39"/>
          <p:cNvPicPr>
            <a:picLocks noChangeAspect="1"/>
          </p:cNvPicPr>
          <p:nvPr/>
        </p:nvPicPr>
        <p:blipFill>
          <a:blip r:embed="rId2" cstate="print"/>
          <a:stretch>
            <a:fillRect/>
          </a:stretch>
        </p:blipFill>
        <p:spPr>
          <a:xfrm flipH="1">
            <a:off x="4495800" y="3733800"/>
            <a:ext cx="2171700" cy="2171700"/>
          </a:xfrm>
          <a:prstGeom prst="rect">
            <a:avLst/>
          </a:prstGeom>
        </p:spPr>
      </p:pic>
      <p:sp>
        <p:nvSpPr>
          <p:cNvPr id="2" name="Title 1"/>
          <p:cNvSpPr>
            <a:spLocks noGrp="1"/>
          </p:cNvSpPr>
          <p:nvPr>
            <p:ph type="title"/>
          </p:nvPr>
        </p:nvSpPr>
        <p:spPr>
          <a:xfrm>
            <a:off x="533400" y="228600"/>
            <a:ext cx="8001000" cy="736600"/>
          </a:xfrm>
        </p:spPr>
        <p:txBody>
          <a:bodyPr>
            <a:normAutofit fontScale="90000"/>
          </a:bodyPr>
          <a:lstStyle/>
          <a:p>
            <a:r>
              <a:rPr lang="en-US" dirty="0" smtClean="0"/>
              <a:t>OS Basics: Context Switch</a:t>
            </a:r>
            <a:endParaRPr lang="en-US" dirty="0"/>
          </a:p>
        </p:txBody>
      </p:sp>
      <p:cxnSp>
        <p:nvCxnSpPr>
          <p:cNvPr id="10" name="Straight Arrow Connector 9"/>
          <p:cNvCxnSpPr>
            <a:stCxn id="7" idx="3"/>
          </p:cNvCxnSpPr>
          <p:nvPr/>
        </p:nvCxnSpPr>
        <p:spPr bwMode="auto">
          <a:xfrm flipV="1">
            <a:off x="3505200" y="36083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cxnSp>
        <p:nvCxnSpPr>
          <p:cNvPr id="20" name="Straight Arrow Connector 19"/>
          <p:cNvCxnSpPr/>
          <p:nvPr/>
        </p:nvCxnSpPr>
        <p:spPr bwMode="auto">
          <a:xfrm>
            <a:off x="3886200" y="3581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9" name="Can 38"/>
          <p:cNvSpPr/>
          <p:nvPr/>
        </p:nvSpPr>
        <p:spPr bwMode="auto">
          <a:xfrm>
            <a:off x="2057400" y="45720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storage</a:t>
            </a:r>
            <a:endParaRPr lang="en-US" dirty="0">
              <a:solidFill>
                <a:srgbClr val="000000"/>
              </a:solidFill>
              <a:latin typeface="Arial" charset="0"/>
              <a:ea typeface="ＭＳ Ｐゴシック" charset="0"/>
              <a:cs typeface="ＭＳ Ｐゴシック" charset="0"/>
            </a:endParaRPr>
          </a:p>
        </p:txBody>
      </p:sp>
      <p:pic>
        <p:nvPicPr>
          <p:cNvPr id="41" name="Picture 40"/>
          <p:cNvPicPr>
            <a:picLocks noChangeAspect="1"/>
          </p:cNvPicPr>
          <p:nvPr/>
        </p:nvPicPr>
        <p:blipFill>
          <a:blip r:embed="rId3" cstate="print"/>
          <a:stretch>
            <a:fillRect/>
          </a:stretch>
        </p:blipFill>
        <p:spPr>
          <a:xfrm>
            <a:off x="4648200" y="5257800"/>
            <a:ext cx="1473200" cy="1001993"/>
          </a:xfrm>
          <a:prstGeom prst="rect">
            <a:avLst/>
          </a:prstGeom>
        </p:spPr>
      </p:pic>
      <p:pic>
        <p:nvPicPr>
          <p:cNvPr id="43" name="Picture 42"/>
          <p:cNvPicPr>
            <a:picLocks noChangeAspect="1"/>
          </p:cNvPicPr>
          <p:nvPr/>
        </p:nvPicPr>
        <p:blipFill>
          <a:blip r:embed="rId4" cstate="print"/>
          <a:stretch>
            <a:fillRect/>
          </a:stretch>
        </p:blipFill>
        <p:spPr>
          <a:xfrm>
            <a:off x="6172200" y="5334000"/>
            <a:ext cx="1237948" cy="876300"/>
          </a:xfrm>
          <a:prstGeom prst="rect">
            <a:avLst/>
          </a:prstGeom>
        </p:spPr>
      </p:pic>
      <p:pic>
        <p:nvPicPr>
          <p:cNvPr id="44" name="Picture 43"/>
          <p:cNvPicPr>
            <a:picLocks noChangeAspect="1"/>
          </p:cNvPicPr>
          <p:nvPr/>
        </p:nvPicPr>
        <p:blipFill>
          <a:blip r:embed="rId5" cstate="print"/>
          <a:stretch>
            <a:fillRect/>
          </a:stretch>
        </p:blipFill>
        <p:spPr>
          <a:xfrm>
            <a:off x="4114800" y="5943600"/>
            <a:ext cx="723900" cy="455315"/>
          </a:xfrm>
          <a:prstGeom prst="rect">
            <a:avLst/>
          </a:prstGeom>
        </p:spPr>
      </p:pic>
      <p:sp>
        <p:nvSpPr>
          <p:cNvPr id="45" name="Punched Tape 44"/>
          <p:cNvSpPr/>
          <p:nvPr/>
        </p:nvSpPr>
        <p:spPr bwMode="auto">
          <a:xfrm rot="5400000">
            <a:off x="2095500" y="12573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7" name="Rounded Rectangle 6"/>
          <p:cNvSpPr/>
          <p:nvPr/>
        </p:nvSpPr>
        <p:spPr bwMode="auto">
          <a:xfrm>
            <a:off x="1905000" y="32004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Processor</a:t>
            </a:r>
            <a:endParaRPr lang="en-US" dirty="0">
              <a:solidFill>
                <a:srgbClr val="000000"/>
              </a:solidFill>
              <a:latin typeface="Arial" charset="0"/>
              <a:ea typeface="ＭＳ Ｐゴシック" charset="0"/>
              <a:cs typeface="ＭＳ Ｐゴシック" charset="0"/>
            </a:endParaRPr>
          </a:p>
        </p:txBody>
      </p:sp>
      <p:sp>
        <p:nvSpPr>
          <p:cNvPr id="3" name="Rectangle 2"/>
          <p:cNvSpPr/>
          <p:nvPr/>
        </p:nvSpPr>
        <p:spPr bwMode="auto">
          <a:xfrm>
            <a:off x="2743200" y="22098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9" name="TextBox 8"/>
          <p:cNvSpPr txBox="1"/>
          <p:nvPr/>
        </p:nvSpPr>
        <p:spPr>
          <a:xfrm>
            <a:off x="3581400" y="1905000"/>
            <a:ext cx="296446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OS Hardware Virtualization</a:t>
            </a:r>
            <a:endParaRPr lang="en-US" dirty="0">
              <a:solidFill>
                <a:srgbClr val="000000"/>
              </a:solidFill>
              <a:latin typeface="Arial" charset="0"/>
              <a:ea typeface="ＭＳ Ｐゴシック" charset="0"/>
              <a:cs typeface="ＭＳ Ｐゴシック" charset="0"/>
            </a:endParaRPr>
          </a:p>
        </p:txBody>
      </p:sp>
      <p:sp>
        <p:nvSpPr>
          <p:cNvPr id="11" name="Rectangle 10"/>
          <p:cNvSpPr/>
          <p:nvPr/>
        </p:nvSpPr>
        <p:spPr>
          <a:xfrm>
            <a:off x="1219200" y="2362200"/>
            <a:ext cx="1185315"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Hardware</a:t>
            </a:r>
            <a:endParaRPr lang="en-US" dirty="0">
              <a:solidFill>
                <a:srgbClr val="000000"/>
              </a:solidFill>
              <a:latin typeface="Arial" charset="0"/>
              <a:ea typeface="ＭＳ Ｐゴシック" charset="0"/>
              <a:cs typeface="ＭＳ Ｐゴシック" charset="0"/>
            </a:endParaRPr>
          </a:p>
        </p:txBody>
      </p:sp>
      <p:sp>
        <p:nvSpPr>
          <p:cNvPr id="38" name="Rectangle 37"/>
          <p:cNvSpPr/>
          <p:nvPr/>
        </p:nvSpPr>
        <p:spPr>
          <a:xfrm>
            <a:off x="1219200" y="1981200"/>
            <a:ext cx="1095597"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Software</a:t>
            </a:r>
            <a:endParaRPr lang="en-US" dirty="0">
              <a:solidFill>
                <a:srgbClr val="000000"/>
              </a:solidFill>
              <a:latin typeface="Arial" charset="0"/>
              <a:ea typeface="ＭＳ Ｐゴシック" charset="0"/>
              <a:cs typeface="ＭＳ Ｐゴシック" charset="0"/>
            </a:endParaRPr>
          </a:p>
        </p:txBody>
      </p:sp>
      <p:sp>
        <p:nvSpPr>
          <p:cNvPr id="8" name="Rectangle 7"/>
          <p:cNvSpPr/>
          <p:nvPr/>
        </p:nvSpPr>
        <p:spPr bwMode="auto">
          <a:xfrm>
            <a:off x="4419600" y="24384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Memory</a:t>
            </a:r>
            <a:endParaRPr lang="en-US" dirty="0">
              <a:solidFill>
                <a:srgbClr val="000000"/>
              </a:solidFill>
              <a:latin typeface="Arial" charset="0"/>
              <a:ea typeface="ＭＳ Ｐゴシック" charset="0"/>
              <a:cs typeface="ＭＳ Ｐゴシック" charset="0"/>
            </a:endParaRPr>
          </a:p>
        </p:txBody>
      </p:sp>
      <p:sp>
        <p:nvSpPr>
          <p:cNvPr id="12" name="TextBox 11"/>
          <p:cNvSpPr txBox="1"/>
          <p:nvPr/>
        </p:nvSpPr>
        <p:spPr>
          <a:xfrm>
            <a:off x="6248400" y="4648200"/>
            <a:ext cx="1146656"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Networks</a:t>
            </a:r>
            <a:endParaRPr lang="en-US" dirty="0">
              <a:solidFill>
                <a:srgbClr val="000000"/>
              </a:solidFill>
              <a:latin typeface="Arial" charset="0"/>
              <a:ea typeface="ＭＳ Ｐゴシック" charset="0"/>
              <a:cs typeface="ＭＳ Ｐゴシック" charset="0"/>
            </a:endParaRPr>
          </a:p>
        </p:txBody>
      </p:sp>
      <p:sp>
        <p:nvSpPr>
          <p:cNvPr id="42" name="TextBox 41"/>
          <p:cNvSpPr txBox="1"/>
          <p:nvPr/>
        </p:nvSpPr>
        <p:spPr>
          <a:xfrm>
            <a:off x="6324600" y="6172200"/>
            <a:ext cx="1056937"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Displays</a:t>
            </a:r>
            <a:endParaRPr lang="en-US" dirty="0">
              <a:solidFill>
                <a:srgbClr val="000000"/>
              </a:solidFill>
              <a:latin typeface="Arial" charset="0"/>
              <a:ea typeface="ＭＳ Ｐゴシック" charset="0"/>
              <a:cs typeface="ＭＳ Ｐゴシック" charset="0"/>
            </a:endParaRPr>
          </a:p>
        </p:txBody>
      </p:sp>
      <p:sp>
        <p:nvSpPr>
          <p:cNvPr id="47" name="TextBox 46"/>
          <p:cNvSpPr txBox="1"/>
          <p:nvPr/>
        </p:nvSpPr>
        <p:spPr>
          <a:xfrm>
            <a:off x="4343400" y="6096000"/>
            <a:ext cx="81348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Inputs</a:t>
            </a:r>
            <a:endParaRPr lang="en-US" dirty="0">
              <a:solidFill>
                <a:srgbClr val="000000"/>
              </a:solidFill>
              <a:latin typeface="Arial" charset="0"/>
              <a:ea typeface="ＭＳ Ｐゴシック" charset="0"/>
              <a:cs typeface="ＭＳ Ｐゴシック" charset="0"/>
            </a:endParaRPr>
          </a:p>
        </p:txBody>
      </p:sp>
      <p:sp>
        <p:nvSpPr>
          <p:cNvPr id="13" name="TextBox 12"/>
          <p:cNvSpPr txBox="1"/>
          <p:nvPr/>
        </p:nvSpPr>
        <p:spPr>
          <a:xfrm>
            <a:off x="3276600" y="1600200"/>
            <a:ext cx="106634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Processes</a:t>
            </a:r>
            <a:endParaRPr lang="en-US" sz="1400" i="1" dirty="0">
              <a:solidFill>
                <a:srgbClr val="000000"/>
              </a:solidFill>
              <a:latin typeface="Arial" charset="0"/>
              <a:ea typeface="ＭＳ Ｐゴシック" charset="0"/>
              <a:cs typeface="ＭＳ Ｐゴシック" charset="0"/>
            </a:endParaRPr>
          </a:p>
        </p:txBody>
      </p:sp>
      <p:sp>
        <p:nvSpPr>
          <p:cNvPr id="56" name="TextBox 55"/>
          <p:cNvSpPr txBox="1"/>
          <p:nvPr/>
        </p:nvSpPr>
        <p:spPr>
          <a:xfrm>
            <a:off x="4038600" y="1371600"/>
            <a:ext cx="1535526"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Address Spaces</a:t>
            </a:r>
            <a:endParaRPr lang="en-US" sz="1400" i="1" dirty="0">
              <a:solidFill>
                <a:srgbClr val="000000"/>
              </a:solidFill>
              <a:latin typeface="Arial" charset="0"/>
              <a:ea typeface="ＭＳ Ｐゴシック" charset="0"/>
              <a:cs typeface="ＭＳ Ｐゴシック" charset="0"/>
            </a:endParaRPr>
          </a:p>
        </p:txBody>
      </p:sp>
      <p:sp>
        <p:nvSpPr>
          <p:cNvPr id="57" name="TextBox 56"/>
          <p:cNvSpPr txBox="1"/>
          <p:nvPr/>
        </p:nvSpPr>
        <p:spPr>
          <a:xfrm>
            <a:off x="5336350" y="1600200"/>
            <a:ext cx="607250"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Files</a:t>
            </a:r>
            <a:endParaRPr lang="en-US" sz="1400" i="1" dirty="0">
              <a:solidFill>
                <a:srgbClr val="000000"/>
              </a:solidFill>
              <a:latin typeface="Arial" charset="0"/>
              <a:ea typeface="ＭＳ Ｐゴシック" charset="0"/>
              <a:cs typeface="ＭＳ Ｐゴシック" charset="0"/>
            </a:endParaRPr>
          </a:p>
        </p:txBody>
      </p:sp>
      <p:sp>
        <p:nvSpPr>
          <p:cNvPr id="58" name="TextBox 57"/>
          <p:cNvSpPr txBox="1"/>
          <p:nvPr/>
        </p:nvSpPr>
        <p:spPr>
          <a:xfrm>
            <a:off x="2362200" y="2362200"/>
            <a:ext cx="51090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ISA</a:t>
            </a:r>
            <a:endParaRPr lang="en-US" sz="1400" i="1" dirty="0">
              <a:solidFill>
                <a:srgbClr val="000000"/>
              </a:solidFill>
              <a:latin typeface="Arial" charset="0"/>
              <a:ea typeface="ＭＳ Ｐゴシック" charset="0"/>
              <a:cs typeface="ＭＳ Ｐゴシック" charset="0"/>
            </a:endParaRPr>
          </a:p>
        </p:txBody>
      </p:sp>
      <p:sp>
        <p:nvSpPr>
          <p:cNvPr id="60" name="TextBox 59"/>
          <p:cNvSpPr txBox="1"/>
          <p:nvPr/>
        </p:nvSpPr>
        <p:spPr>
          <a:xfrm>
            <a:off x="6665074" y="1600200"/>
            <a:ext cx="866824"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Sockets</a:t>
            </a:r>
            <a:endParaRPr lang="en-US" sz="1400" i="1" dirty="0">
              <a:solidFill>
                <a:srgbClr val="000000"/>
              </a:solidFill>
              <a:latin typeface="Arial" charset="0"/>
              <a:ea typeface="ＭＳ Ｐゴシック" charset="0"/>
              <a:cs typeface="ＭＳ Ｐゴシック" charset="0"/>
            </a:endParaRPr>
          </a:p>
        </p:txBody>
      </p:sp>
      <p:grpSp>
        <p:nvGrpSpPr>
          <p:cNvPr id="16" name="Group 15"/>
          <p:cNvGrpSpPr/>
          <p:nvPr/>
        </p:nvGrpSpPr>
        <p:grpSpPr>
          <a:xfrm>
            <a:off x="2819400" y="3657600"/>
            <a:ext cx="533400" cy="304800"/>
            <a:chOff x="3124200" y="3657600"/>
            <a:chExt cx="533400" cy="304800"/>
          </a:xfrm>
        </p:grpSpPr>
        <p:sp>
          <p:nvSpPr>
            <p:cNvPr id="52" name="Rectangle 51"/>
            <p:cNvSpPr/>
            <p:nvPr/>
          </p:nvSpPr>
          <p:spPr bwMode="auto">
            <a:xfrm>
              <a:off x="3124200" y="3657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3" name="Rectangle 52"/>
            <p:cNvSpPr/>
            <p:nvPr/>
          </p:nvSpPr>
          <p:spPr bwMode="auto">
            <a:xfrm>
              <a:off x="3124200" y="3733800"/>
              <a:ext cx="533400" cy="152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grpSp>
      <p:sp>
        <p:nvSpPr>
          <p:cNvPr id="49" name="Rectangle 48"/>
          <p:cNvSpPr/>
          <p:nvPr/>
        </p:nvSpPr>
        <p:spPr bwMode="auto">
          <a:xfrm>
            <a:off x="4495800" y="2895600"/>
            <a:ext cx="838200" cy="68580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0" name="Rectangle 49"/>
          <p:cNvSpPr/>
          <p:nvPr/>
        </p:nvSpPr>
        <p:spPr bwMode="auto">
          <a:xfrm>
            <a:off x="4572000" y="3733800"/>
            <a:ext cx="1524000" cy="304800"/>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600" dirty="0" smtClean="0">
                <a:solidFill>
                  <a:srgbClr val="000000"/>
                </a:solidFill>
                <a:latin typeface="Arial" charset="0"/>
                <a:ea typeface="ＭＳ Ｐゴシック" charset="0"/>
                <a:cs typeface="ＭＳ Ｐゴシック" charset="0"/>
              </a:rPr>
              <a:t>OS</a:t>
            </a:r>
            <a:endParaRPr lang="en-US" sz="1600" dirty="0">
              <a:solidFill>
                <a:srgbClr val="000000"/>
              </a:solidFill>
              <a:latin typeface="Arial" charset="0"/>
              <a:ea typeface="ＭＳ Ｐゴシック" charset="0"/>
              <a:cs typeface="ＭＳ Ｐゴシック" charset="0"/>
            </a:endParaRPr>
          </a:p>
        </p:txBody>
      </p:sp>
      <p:cxnSp>
        <p:nvCxnSpPr>
          <p:cNvPr id="55" name="Curved Connector 54"/>
          <p:cNvCxnSpPr/>
          <p:nvPr/>
        </p:nvCxnSpPr>
        <p:spPr bwMode="auto">
          <a:xfrm rot="5400000" flipH="1" flipV="1">
            <a:off x="3562350" y="2686050"/>
            <a:ext cx="609600" cy="1638300"/>
          </a:xfrm>
          <a:prstGeom prst="curvedConnector2">
            <a:avLst/>
          </a:prstGeom>
          <a:solidFill>
            <a:schemeClr val="accent1"/>
          </a:solidFill>
          <a:ln w="12700" cap="flat" cmpd="sng" algn="ctr">
            <a:solidFill>
              <a:schemeClr val="tx1"/>
            </a:solidFill>
            <a:prstDash val="solid"/>
            <a:round/>
            <a:headEnd type="none" w="sm" len="sm"/>
            <a:tailEnd type="arrow"/>
          </a:ln>
          <a:effectLst/>
        </p:spPr>
      </p:cxnSp>
      <p:sp>
        <p:nvSpPr>
          <p:cNvPr id="61" name="TextBox 60"/>
          <p:cNvSpPr txBox="1"/>
          <p:nvPr/>
        </p:nvSpPr>
        <p:spPr>
          <a:xfrm>
            <a:off x="5818762" y="1315626"/>
            <a:ext cx="886811"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Threads</a:t>
            </a:r>
            <a:endParaRPr lang="en-US" sz="1400" i="1" dirty="0">
              <a:solidFill>
                <a:srgbClr val="000000"/>
              </a:solidFill>
              <a:latin typeface="Arial" charset="0"/>
              <a:ea typeface="ＭＳ Ｐゴシック" charset="0"/>
              <a:cs typeface="ＭＳ Ｐゴシック" charset="0"/>
            </a:endParaRPr>
          </a:p>
        </p:txBody>
      </p:sp>
      <p:grpSp>
        <p:nvGrpSpPr>
          <p:cNvPr id="48" name="Group 47"/>
          <p:cNvGrpSpPr/>
          <p:nvPr/>
        </p:nvGrpSpPr>
        <p:grpSpPr>
          <a:xfrm>
            <a:off x="2819400" y="3657600"/>
            <a:ext cx="533400" cy="304800"/>
            <a:chOff x="3124200" y="3657600"/>
            <a:chExt cx="533400" cy="304800"/>
          </a:xfrm>
          <a:solidFill>
            <a:schemeClr val="bg2"/>
          </a:solidFill>
        </p:grpSpPr>
        <p:sp>
          <p:nvSpPr>
            <p:cNvPr id="54" name="Rectangle 53"/>
            <p:cNvSpPr/>
            <p:nvPr/>
          </p:nvSpPr>
          <p:spPr bwMode="auto">
            <a:xfrm>
              <a:off x="3124200" y="3657600"/>
              <a:ext cx="533400" cy="3048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62" name="Rectangle 61"/>
            <p:cNvSpPr/>
            <p:nvPr/>
          </p:nvSpPr>
          <p:spPr bwMode="auto">
            <a:xfrm>
              <a:off x="3124200" y="3733800"/>
              <a:ext cx="533400" cy="152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grpSp>
      <p:cxnSp>
        <p:nvCxnSpPr>
          <p:cNvPr id="63" name="Curved Connector 62"/>
          <p:cNvCxnSpPr/>
          <p:nvPr/>
        </p:nvCxnSpPr>
        <p:spPr bwMode="auto">
          <a:xfrm flipV="1">
            <a:off x="2438400" y="3048000"/>
            <a:ext cx="2209800" cy="838200"/>
          </a:xfrm>
          <a:prstGeom prst="curvedConnector3">
            <a:avLst>
              <a:gd name="adj1" fmla="val 22073"/>
            </a:avLst>
          </a:prstGeom>
          <a:solidFill>
            <a:schemeClr val="accent1"/>
          </a:solidFill>
          <a:ln w="12700" cap="flat" cmpd="sng" algn="ctr">
            <a:solidFill>
              <a:schemeClr val="tx1"/>
            </a:solidFill>
            <a:prstDash val="solid"/>
            <a:round/>
            <a:headEnd type="none" w="sm" len="sm"/>
            <a:tailEnd type="arrow"/>
          </a:ln>
          <a:effectLst/>
        </p:spPr>
      </p:cxnSp>
      <p:cxnSp>
        <p:nvCxnSpPr>
          <p:cNvPr id="65" name="Curved Connector 64"/>
          <p:cNvCxnSpPr/>
          <p:nvPr/>
        </p:nvCxnSpPr>
        <p:spPr bwMode="auto">
          <a:xfrm>
            <a:off x="3124200" y="3810000"/>
            <a:ext cx="1600200" cy="152400"/>
          </a:xfrm>
          <a:prstGeom prst="curved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p:sp>
        <p:nvSpPr>
          <p:cNvPr id="19" name="Striped Right Arrow 18"/>
          <p:cNvSpPr/>
          <p:nvPr/>
        </p:nvSpPr>
        <p:spPr bwMode="auto">
          <a:xfrm rot="14973063">
            <a:off x="3131006" y="4195448"/>
            <a:ext cx="762000" cy="381000"/>
          </a:xfrm>
          <a:prstGeom prst="stripedRightArrow">
            <a:avLst>
              <a:gd name="adj1" fmla="val 54026"/>
              <a:gd name="adj2" fmla="val 50000"/>
            </a:avLst>
          </a:prstGeom>
          <a:solidFill>
            <a:srgbClr val="FBBA0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4" name="Slide Number Placeholder 13"/>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13</a:t>
            </a:fld>
            <a:endParaRPr lang="en-US" dirty="0"/>
          </a:p>
        </p:txBody>
      </p:sp>
    </p:spTree>
    <p:extLst>
      <p:ext uri="{BB962C8B-B14F-4D97-AF65-F5344CB8AC3E}">
        <p14:creationId xmlns:p14="http://schemas.microsoft.com/office/powerpoint/2010/main" val="185167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par>
                          <p:cTn id="12" fill="hold">
                            <p:stCondLst>
                              <p:cond delay="0"/>
                            </p:stCondLst>
                            <p:childTnLst>
                              <p:par>
                                <p:cTn id="13" presetID="0" presetClass="path" presetSubtype="0" accel="50000" decel="50000" fill="hold" nodeType="afterEffect">
                                  <p:stCondLst>
                                    <p:cond delay="0"/>
                                  </p:stCondLst>
                                  <p:childTnLst>
                                    <p:animMotion origin="layout" path="M -2.5356E-7 3.01551E-6 L -0.07503 3.01551E-6 " pathEditMode="relative" rAng="0" ptsTypes="AA">
                                      <p:cBhvr>
                                        <p:cTn id="14" dur="2000" fill="hold"/>
                                        <p:tgtEl>
                                          <p:spTgt spid="48"/>
                                        </p:tgtEl>
                                        <p:attrNameLst>
                                          <p:attrName>ppt_x</p:attrName>
                                          <p:attrName>ppt_y</p:attrName>
                                        </p:attrNameLst>
                                      </p:cBhvr>
                                      <p:rCtr x="-3751" y="0"/>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55"/>
                                        </p:tgtEl>
                                        <p:attrNameLst>
                                          <p:attrName>style.visibility</p:attrName>
                                        </p:attrNameLst>
                                      </p:cBhvr>
                                      <p:to>
                                        <p:strVal val="hidden"/>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65"/>
                                        </p:tgtEl>
                                        <p:attrNameLst>
                                          <p:attrName>style.visibility</p:attrName>
                                        </p:attrNameLst>
                                      </p:cBhvr>
                                      <p:to>
                                        <p:strVal val="visible"/>
                                      </p:to>
                                    </p:set>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143000" y="2362200"/>
            <a:ext cx="6705600" cy="4343400"/>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dirty="0">
              <a:solidFill>
                <a:srgbClr val="000000"/>
              </a:solidFill>
              <a:latin typeface="Arial" charset="0"/>
              <a:ea typeface="ＭＳ Ｐゴシック" charset="0"/>
              <a:cs typeface="ＭＳ Ｐゴシック" charset="0"/>
            </a:endParaRPr>
          </a:p>
        </p:txBody>
      </p:sp>
      <p:pic>
        <p:nvPicPr>
          <p:cNvPr id="40" name="Picture 39"/>
          <p:cNvPicPr>
            <a:picLocks noChangeAspect="1"/>
          </p:cNvPicPr>
          <p:nvPr/>
        </p:nvPicPr>
        <p:blipFill>
          <a:blip r:embed="rId2" cstate="print"/>
          <a:stretch>
            <a:fillRect/>
          </a:stretch>
        </p:blipFill>
        <p:spPr>
          <a:xfrm flipH="1">
            <a:off x="4419600" y="3733800"/>
            <a:ext cx="2171700" cy="2171700"/>
          </a:xfrm>
          <a:prstGeom prst="rect">
            <a:avLst/>
          </a:prstGeom>
        </p:spPr>
      </p:pic>
      <p:sp>
        <p:nvSpPr>
          <p:cNvPr id="2" name="Title 1"/>
          <p:cNvSpPr>
            <a:spLocks noGrp="1"/>
          </p:cNvSpPr>
          <p:nvPr>
            <p:ph type="title"/>
          </p:nvPr>
        </p:nvSpPr>
        <p:spPr>
          <a:xfrm>
            <a:off x="533400" y="228600"/>
            <a:ext cx="8001000" cy="736600"/>
          </a:xfrm>
        </p:spPr>
        <p:txBody>
          <a:bodyPr>
            <a:normAutofit fontScale="90000"/>
          </a:bodyPr>
          <a:lstStyle/>
          <a:p>
            <a:r>
              <a:rPr lang="en-US" dirty="0" smtClean="0"/>
              <a:t>OS Basics: Scheduling, Protection</a:t>
            </a:r>
            <a:endParaRPr lang="en-US" dirty="0"/>
          </a:p>
        </p:txBody>
      </p:sp>
      <p:cxnSp>
        <p:nvCxnSpPr>
          <p:cNvPr id="10" name="Straight Arrow Connector 9"/>
          <p:cNvCxnSpPr>
            <a:stCxn id="7" idx="3"/>
          </p:cNvCxnSpPr>
          <p:nvPr/>
        </p:nvCxnSpPr>
        <p:spPr bwMode="auto">
          <a:xfrm flipV="1">
            <a:off x="3429000" y="36083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cxnSp>
        <p:nvCxnSpPr>
          <p:cNvPr id="20" name="Straight Arrow Connector 19"/>
          <p:cNvCxnSpPr/>
          <p:nvPr/>
        </p:nvCxnSpPr>
        <p:spPr bwMode="auto">
          <a:xfrm>
            <a:off x="3810000" y="3581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9" name="Can 38"/>
          <p:cNvSpPr/>
          <p:nvPr/>
        </p:nvSpPr>
        <p:spPr bwMode="auto">
          <a:xfrm>
            <a:off x="1981200" y="45720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storage</a:t>
            </a:r>
            <a:endParaRPr lang="en-US" dirty="0">
              <a:solidFill>
                <a:srgbClr val="000000"/>
              </a:solidFill>
              <a:latin typeface="Arial" charset="0"/>
              <a:ea typeface="ＭＳ Ｐゴシック" charset="0"/>
              <a:cs typeface="ＭＳ Ｐゴシック" charset="0"/>
            </a:endParaRPr>
          </a:p>
        </p:txBody>
      </p:sp>
      <p:pic>
        <p:nvPicPr>
          <p:cNvPr id="41" name="Picture 40"/>
          <p:cNvPicPr>
            <a:picLocks noChangeAspect="1"/>
          </p:cNvPicPr>
          <p:nvPr/>
        </p:nvPicPr>
        <p:blipFill>
          <a:blip r:embed="rId3" cstate="print"/>
          <a:stretch>
            <a:fillRect/>
          </a:stretch>
        </p:blipFill>
        <p:spPr>
          <a:xfrm>
            <a:off x="4572000" y="5257800"/>
            <a:ext cx="1473200" cy="1001993"/>
          </a:xfrm>
          <a:prstGeom prst="rect">
            <a:avLst/>
          </a:prstGeom>
        </p:spPr>
      </p:pic>
      <p:pic>
        <p:nvPicPr>
          <p:cNvPr id="43" name="Picture 42"/>
          <p:cNvPicPr>
            <a:picLocks noChangeAspect="1"/>
          </p:cNvPicPr>
          <p:nvPr/>
        </p:nvPicPr>
        <p:blipFill>
          <a:blip r:embed="rId4" cstate="print"/>
          <a:stretch>
            <a:fillRect/>
          </a:stretch>
        </p:blipFill>
        <p:spPr>
          <a:xfrm>
            <a:off x="6096000" y="5334000"/>
            <a:ext cx="1237948" cy="876300"/>
          </a:xfrm>
          <a:prstGeom prst="rect">
            <a:avLst/>
          </a:prstGeom>
        </p:spPr>
      </p:pic>
      <p:pic>
        <p:nvPicPr>
          <p:cNvPr id="44" name="Picture 43"/>
          <p:cNvPicPr>
            <a:picLocks noChangeAspect="1"/>
          </p:cNvPicPr>
          <p:nvPr/>
        </p:nvPicPr>
        <p:blipFill>
          <a:blip r:embed="rId5" cstate="print"/>
          <a:stretch>
            <a:fillRect/>
          </a:stretch>
        </p:blipFill>
        <p:spPr>
          <a:xfrm>
            <a:off x="3962400" y="5943600"/>
            <a:ext cx="723900" cy="455315"/>
          </a:xfrm>
          <a:prstGeom prst="rect">
            <a:avLst/>
          </a:prstGeom>
        </p:spPr>
      </p:pic>
      <p:sp>
        <p:nvSpPr>
          <p:cNvPr id="45" name="Punched Tape 44"/>
          <p:cNvSpPr/>
          <p:nvPr/>
        </p:nvSpPr>
        <p:spPr bwMode="auto">
          <a:xfrm rot="5400000">
            <a:off x="2019300" y="12573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7" name="Rounded Rectangle 6"/>
          <p:cNvSpPr/>
          <p:nvPr/>
        </p:nvSpPr>
        <p:spPr bwMode="auto">
          <a:xfrm>
            <a:off x="1828800" y="32004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Processor</a:t>
            </a:r>
            <a:endParaRPr lang="en-US" dirty="0">
              <a:solidFill>
                <a:srgbClr val="000000"/>
              </a:solidFill>
              <a:latin typeface="Arial" charset="0"/>
              <a:ea typeface="ＭＳ Ｐゴシック" charset="0"/>
              <a:cs typeface="ＭＳ Ｐゴシック" charset="0"/>
            </a:endParaRPr>
          </a:p>
        </p:txBody>
      </p:sp>
      <p:sp>
        <p:nvSpPr>
          <p:cNvPr id="3" name="Rectangle 2"/>
          <p:cNvSpPr/>
          <p:nvPr/>
        </p:nvSpPr>
        <p:spPr bwMode="auto">
          <a:xfrm>
            <a:off x="2667000" y="22098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9" name="TextBox 8"/>
          <p:cNvSpPr txBox="1"/>
          <p:nvPr/>
        </p:nvSpPr>
        <p:spPr>
          <a:xfrm>
            <a:off x="3505200" y="1905000"/>
            <a:ext cx="296446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OS Hardware Virtualization</a:t>
            </a:r>
            <a:endParaRPr lang="en-US" dirty="0">
              <a:solidFill>
                <a:srgbClr val="000000"/>
              </a:solidFill>
              <a:latin typeface="Arial" charset="0"/>
              <a:ea typeface="ＭＳ Ｐゴシック" charset="0"/>
              <a:cs typeface="ＭＳ Ｐゴシック" charset="0"/>
            </a:endParaRPr>
          </a:p>
        </p:txBody>
      </p:sp>
      <p:sp>
        <p:nvSpPr>
          <p:cNvPr id="11" name="Rectangle 10"/>
          <p:cNvSpPr/>
          <p:nvPr/>
        </p:nvSpPr>
        <p:spPr>
          <a:xfrm>
            <a:off x="1143000" y="2362200"/>
            <a:ext cx="1185315"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Hardware</a:t>
            </a:r>
            <a:endParaRPr lang="en-US" dirty="0">
              <a:solidFill>
                <a:srgbClr val="000000"/>
              </a:solidFill>
              <a:latin typeface="Arial" charset="0"/>
              <a:ea typeface="ＭＳ Ｐゴシック" charset="0"/>
              <a:cs typeface="ＭＳ Ｐゴシック" charset="0"/>
            </a:endParaRPr>
          </a:p>
        </p:txBody>
      </p:sp>
      <p:sp>
        <p:nvSpPr>
          <p:cNvPr id="38" name="Rectangle 37"/>
          <p:cNvSpPr/>
          <p:nvPr/>
        </p:nvSpPr>
        <p:spPr>
          <a:xfrm>
            <a:off x="1143000" y="1981200"/>
            <a:ext cx="1095597"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Software</a:t>
            </a:r>
            <a:endParaRPr lang="en-US" dirty="0">
              <a:solidFill>
                <a:srgbClr val="000000"/>
              </a:solidFill>
              <a:latin typeface="Arial" charset="0"/>
              <a:ea typeface="ＭＳ Ｐゴシック" charset="0"/>
              <a:cs typeface="ＭＳ Ｐゴシック" charset="0"/>
            </a:endParaRPr>
          </a:p>
        </p:txBody>
      </p:sp>
      <p:sp>
        <p:nvSpPr>
          <p:cNvPr id="8" name="Rectangle 7"/>
          <p:cNvSpPr/>
          <p:nvPr/>
        </p:nvSpPr>
        <p:spPr bwMode="auto">
          <a:xfrm>
            <a:off x="4343400" y="24384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Memory</a:t>
            </a:r>
            <a:endParaRPr lang="en-US" dirty="0">
              <a:solidFill>
                <a:srgbClr val="000000"/>
              </a:solidFill>
              <a:latin typeface="Arial" charset="0"/>
              <a:ea typeface="ＭＳ Ｐゴシック" charset="0"/>
              <a:cs typeface="ＭＳ Ｐゴシック" charset="0"/>
            </a:endParaRPr>
          </a:p>
        </p:txBody>
      </p:sp>
      <p:sp>
        <p:nvSpPr>
          <p:cNvPr id="12" name="TextBox 11"/>
          <p:cNvSpPr txBox="1"/>
          <p:nvPr/>
        </p:nvSpPr>
        <p:spPr>
          <a:xfrm>
            <a:off x="6172200" y="4648200"/>
            <a:ext cx="1146656"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Networks</a:t>
            </a:r>
            <a:endParaRPr lang="en-US" dirty="0">
              <a:solidFill>
                <a:srgbClr val="000000"/>
              </a:solidFill>
              <a:latin typeface="Arial" charset="0"/>
              <a:ea typeface="ＭＳ Ｐゴシック" charset="0"/>
              <a:cs typeface="ＭＳ Ｐゴシック" charset="0"/>
            </a:endParaRPr>
          </a:p>
        </p:txBody>
      </p:sp>
      <p:sp>
        <p:nvSpPr>
          <p:cNvPr id="42" name="TextBox 41"/>
          <p:cNvSpPr txBox="1"/>
          <p:nvPr/>
        </p:nvSpPr>
        <p:spPr>
          <a:xfrm>
            <a:off x="6248400" y="6172200"/>
            <a:ext cx="1056937"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Displays</a:t>
            </a:r>
            <a:endParaRPr lang="en-US" dirty="0">
              <a:solidFill>
                <a:srgbClr val="000000"/>
              </a:solidFill>
              <a:latin typeface="Arial" charset="0"/>
              <a:ea typeface="ＭＳ Ｐゴシック" charset="0"/>
              <a:cs typeface="ＭＳ Ｐゴシック" charset="0"/>
            </a:endParaRPr>
          </a:p>
        </p:txBody>
      </p:sp>
      <p:sp>
        <p:nvSpPr>
          <p:cNvPr id="47" name="TextBox 46"/>
          <p:cNvSpPr txBox="1"/>
          <p:nvPr/>
        </p:nvSpPr>
        <p:spPr>
          <a:xfrm>
            <a:off x="4191000" y="6096000"/>
            <a:ext cx="81348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Inputs</a:t>
            </a:r>
            <a:endParaRPr lang="en-US" dirty="0">
              <a:solidFill>
                <a:srgbClr val="000000"/>
              </a:solidFill>
              <a:latin typeface="Arial" charset="0"/>
              <a:ea typeface="ＭＳ Ｐゴシック" charset="0"/>
              <a:cs typeface="ＭＳ Ｐゴシック" charset="0"/>
            </a:endParaRPr>
          </a:p>
        </p:txBody>
      </p:sp>
      <p:sp>
        <p:nvSpPr>
          <p:cNvPr id="13" name="TextBox 12"/>
          <p:cNvSpPr txBox="1"/>
          <p:nvPr/>
        </p:nvSpPr>
        <p:spPr>
          <a:xfrm>
            <a:off x="3200400" y="1600200"/>
            <a:ext cx="106634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Processes</a:t>
            </a:r>
            <a:endParaRPr lang="en-US" sz="1400" i="1" dirty="0">
              <a:solidFill>
                <a:srgbClr val="000000"/>
              </a:solidFill>
              <a:latin typeface="Arial" charset="0"/>
              <a:ea typeface="ＭＳ Ｐゴシック" charset="0"/>
              <a:cs typeface="ＭＳ Ｐゴシック" charset="0"/>
            </a:endParaRPr>
          </a:p>
        </p:txBody>
      </p:sp>
      <p:sp>
        <p:nvSpPr>
          <p:cNvPr id="56" name="TextBox 55"/>
          <p:cNvSpPr txBox="1"/>
          <p:nvPr/>
        </p:nvSpPr>
        <p:spPr>
          <a:xfrm>
            <a:off x="3962400" y="1371600"/>
            <a:ext cx="1535526"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Address Spaces</a:t>
            </a:r>
            <a:endParaRPr lang="en-US" sz="1400" i="1" dirty="0">
              <a:solidFill>
                <a:srgbClr val="000000"/>
              </a:solidFill>
              <a:latin typeface="Arial" charset="0"/>
              <a:ea typeface="ＭＳ Ｐゴシック" charset="0"/>
              <a:cs typeface="ＭＳ Ｐゴシック" charset="0"/>
            </a:endParaRPr>
          </a:p>
        </p:txBody>
      </p:sp>
      <p:sp>
        <p:nvSpPr>
          <p:cNvPr id="57" name="TextBox 56"/>
          <p:cNvSpPr txBox="1"/>
          <p:nvPr/>
        </p:nvSpPr>
        <p:spPr>
          <a:xfrm>
            <a:off x="5260150" y="1600200"/>
            <a:ext cx="607250"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Files</a:t>
            </a:r>
            <a:endParaRPr lang="en-US" sz="1400" i="1" dirty="0">
              <a:solidFill>
                <a:srgbClr val="000000"/>
              </a:solidFill>
              <a:latin typeface="Arial" charset="0"/>
              <a:ea typeface="ＭＳ Ｐゴシック" charset="0"/>
              <a:cs typeface="ＭＳ Ｐゴシック" charset="0"/>
            </a:endParaRPr>
          </a:p>
        </p:txBody>
      </p:sp>
      <p:sp>
        <p:nvSpPr>
          <p:cNvPr id="58" name="TextBox 57"/>
          <p:cNvSpPr txBox="1"/>
          <p:nvPr/>
        </p:nvSpPr>
        <p:spPr>
          <a:xfrm>
            <a:off x="2286000" y="2362200"/>
            <a:ext cx="51090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ISA</a:t>
            </a:r>
            <a:endParaRPr lang="en-US" sz="1400" i="1" dirty="0">
              <a:solidFill>
                <a:srgbClr val="000000"/>
              </a:solidFill>
              <a:latin typeface="Arial" charset="0"/>
              <a:ea typeface="ＭＳ Ｐゴシック" charset="0"/>
              <a:cs typeface="ＭＳ Ｐゴシック" charset="0"/>
            </a:endParaRPr>
          </a:p>
        </p:txBody>
      </p:sp>
      <p:sp>
        <p:nvSpPr>
          <p:cNvPr id="60" name="TextBox 59"/>
          <p:cNvSpPr txBox="1"/>
          <p:nvPr/>
        </p:nvSpPr>
        <p:spPr>
          <a:xfrm>
            <a:off x="6588874" y="1600200"/>
            <a:ext cx="866824"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Sockets</a:t>
            </a:r>
            <a:endParaRPr lang="en-US" sz="1400" i="1" dirty="0">
              <a:solidFill>
                <a:srgbClr val="000000"/>
              </a:solidFill>
              <a:latin typeface="Arial" charset="0"/>
              <a:ea typeface="ＭＳ Ｐゴシック" charset="0"/>
              <a:cs typeface="ＭＳ Ｐゴシック" charset="0"/>
            </a:endParaRPr>
          </a:p>
        </p:txBody>
      </p:sp>
      <p:grpSp>
        <p:nvGrpSpPr>
          <p:cNvPr id="16" name="Group 15"/>
          <p:cNvGrpSpPr/>
          <p:nvPr/>
        </p:nvGrpSpPr>
        <p:grpSpPr>
          <a:xfrm>
            <a:off x="2743200" y="3657600"/>
            <a:ext cx="533400" cy="304800"/>
            <a:chOff x="3124200" y="3657600"/>
            <a:chExt cx="533400" cy="304800"/>
          </a:xfrm>
        </p:grpSpPr>
        <p:sp>
          <p:nvSpPr>
            <p:cNvPr id="52" name="Rectangle 51"/>
            <p:cNvSpPr/>
            <p:nvPr/>
          </p:nvSpPr>
          <p:spPr bwMode="auto">
            <a:xfrm>
              <a:off x="3124200" y="3657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3" name="Rectangle 52"/>
            <p:cNvSpPr/>
            <p:nvPr/>
          </p:nvSpPr>
          <p:spPr bwMode="auto">
            <a:xfrm>
              <a:off x="3124200" y="3733800"/>
              <a:ext cx="533400" cy="152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grpSp>
      <p:sp>
        <p:nvSpPr>
          <p:cNvPr id="49" name="Rectangle 48"/>
          <p:cNvSpPr/>
          <p:nvPr/>
        </p:nvSpPr>
        <p:spPr bwMode="auto">
          <a:xfrm>
            <a:off x="4419600" y="2895600"/>
            <a:ext cx="838200" cy="68580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0" name="Rectangle 49"/>
          <p:cNvSpPr/>
          <p:nvPr/>
        </p:nvSpPr>
        <p:spPr bwMode="auto">
          <a:xfrm>
            <a:off x="4495800" y="3733800"/>
            <a:ext cx="1524000" cy="304800"/>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600" dirty="0" smtClean="0">
                <a:solidFill>
                  <a:srgbClr val="000000"/>
                </a:solidFill>
                <a:latin typeface="Arial" charset="0"/>
                <a:ea typeface="ＭＳ Ｐゴシック" charset="0"/>
                <a:cs typeface="ＭＳ Ｐゴシック" charset="0"/>
              </a:rPr>
              <a:t>OS</a:t>
            </a:r>
            <a:endParaRPr lang="en-US" sz="1600" dirty="0">
              <a:solidFill>
                <a:srgbClr val="000000"/>
              </a:solidFill>
              <a:latin typeface="Arial" charset="0"/>
              <a:ea typeface="ＭＳ Ｐゴシック" charset="0"/>
              <a:cs typeface="ＭＳ Ｐゴシック" charset="0"/>
            </a:endParaRPr>
          </a:p>
        </p:txBody>
      </p:sp>
      <p:sp>
        <p:nvSpPr>
          <p:cNvPr id="51" name="Rectangle 50"/>
          <p:cNvSpPr/>
          <p:nvPr/>
        </p:nvSpPr>
        <p:spPr bwMode="auto">
          <a:xfrm>
            <a:off x="5410200" y="2895600"/>
            <a:ext cx="609600" cy="381000"/>
          </a:xfrm>
          <a:prstGeom prst="rect">
            <a:avLst/>
          </a:prstGeom>
          <a:solidFill>
            <a:srgbClr val="FBBA0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64" name="Rectangle 63"/>
          <p:cNvSpPr/>
          <p:nvPr/>
        </p:nvSpPr>
        <p:spPr bwMode="auto">
          <a:xfrm>
            <a:off x="5334000" y="3124200"/>
            <a:ext cx="609600" cy="381000"/>
          </a:xfrm>
          <a:prstGeom prst="rect">
            <a:avLst/>
          </a:prstGeom>
          <a:solidFill>
            <a:srgbClr val="CC333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cxnSp>
        <p:nvCxnSpPr>
          <p:cNvPr id="55" name="Curved Connector 54"/>
          <p:cNvCxnSpPr/>
          <p:nvPr/>
        </p:nvCxnSpPr>
        <p:spPr bwMode="auto">
          <a:xfrm rot="5400000" flipH="1" flipV="1">
            <a:off x="3486150" y="2686050"/>
            <a:ext cx="609600" cy="1638300"/>
          </a:xfrm>
          <a:prstGeom prst="curvedConnector2">
            <a:avLst/>
          </a:prstGeom>
          <a:solidFill>
            <a:schemeClr val="accent1"/>
          </a:solidFill>
          <a:ln w="12700" cap="flat" cmpd="sng" algn="ctr">
            <a:solidFill>
              <a:schemeClr val="tx1"/>
            </a:solidFill>
            <a:prstDash val="solid"/>
            <a:round/>
            <a:headEnd type="none" w="sm" len="sm"/>
            <a:tailEnd type="arrow"/>
          </a:ln>
          <a:effectLst/>
        </p:spPr>
      </p:cxnSp>
      <p:sp>
        <p:nvSpPr>
          <p:cNvPr id="61" name="TextBox 60"/>
          <p:cNvSpPr txBox="1"/>
          <p:nvPr/>
        </p:nvSpPr>
        <p:spPr>
          <a:xfrm>
            <a:off x="5804994" y="1279223"/>
            <a:ext cx="886811"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Threads</a:t>
            </a:r>
            <a:endParaRPr lang="en-US" sz="1400" i="1" dirty="0">
              <a:solidFill>
                <a:srgbClr val="000000"/>
              </a:solidFill>
              <a:latin typeface="Arial" charset="0"/>
              <a:ea typeface="ＭＳ Ｐゴシック" charset="0"/>
              <a:cs typeface="ＭＳ Ｐゴシック" charset="0"/>
            </a:endParaRPr>
          </a:p>
        </p:txBody>
      </p:sp>
      <p:grpSp>
        <p:nvGrpSpPr>
          <p:cNvPr id="17" name="Group 16"/>
          <p:cNvGrpSpPr/>
          <p:nvPr/>
        </p:nvGrpSpPr>
        <p:grpSpPr>
          <a:xfrm>
            <a:off x="1326395" y="3276600"/>
            <a:ext cx="6293605" cy="1418553"/>
            <a:chOff x="1707395" y="3276600"/>
            <a:chExt cx="6293605" cy="1418553"/>
          </a:xfrm>
        </p:grpSpPr>
        <p:sp>
          <p:nvSpPr>
            <p:cNvPr id="14" name="Arc 13"/>
            <p:cNvSpPr/>
            <p:nvPr/>
          </p:nvSpPr>
          <p:spPr bwMode="auto">
            <a:xfrm rot="21036509">
              <a:off x="1707395" y="3819625"/>
              <a:ext cx="6034009" cy="875528"/>
            </a:xfrm>
            <a:prstGeom prst="arc">
              <a:avLst>
                <a:gd name="adj1" fmla="val 10911104"/>
                <a:gd name="adj2" fmla="val 0"/>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5" name="TextBox 14"/>
            <p:cNvSpPr txBox="1"/>
            <p:nvPr/>
          </p:nvSpPr>
          <p:spPr>
            <a:xfrm>
              <a:off x="6553200" y="3276600"/>
              <a:ext cx="1447800" cy="646331"/>
            </a:xfrm>
            <a:prstGeom prst="rect">
              <a:avLst/>
            </a:prstGeom>
            <a:noFill/>
          </p:spPr>
          <p:txBody>
            <a:bodyPr wrap="squar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Protection Boundary</a:t>
              </a:r>
              <a:endParaRPr lang="en-US" dirty="0">
                <a:solidFill>
                  <a:srgbClr val="000000"/>
                </a:solidFill>
                <a:latin typeface="Arial" charset="0"/>
                <a:ea typeface="ＭＳ Ｐゴシック" charset="0"/>
                <a:cs typeface="ＭＳ Ｐゴシック" charset="0"/>
              </a:endParaRPr>
            </a:p>
          </p:txBody>
        </p:sp>
      </p:grpSp>
      <p:sp>
        <p:nvSpPr>
          <p:cNvPr id="18" name="Slide Number Placeholder 17"/>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14</a:t>
            </a:fld>
            <a:endParaRPr lang="en-US" dirty="0"/>
          </a:p>
        </p:txBody>
      </p:sp>
    </p:spTree>
    <p:extLst>
      <p:ext uri="{BB962C8B-B14F-4D97-AF65-F5344CB8AC3E}">
        <p14:creationId xmlns:p14="http://schemas.microsoft.com/office/powerpoint/2010/main" val="156996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checkerboard(across)">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143000" y="2362200"/>
            <a:ext cx="6705600" cy="4419600"/>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dirty="0">
              <a:solidFill>
                <a:srgbClr val="000000"/>
              </a:solidFill>
              <a:latin typeface="Arial" charset="0"/>
              <a:ea typeface="ＭＳ Ｐゴシック" charset="0"/>
              <a:cs typeface="ＭＳ Ｐゴシック" charset="0"/>
            </a:endParaRPr>
          </a:p>
        </p:txBody>
      </p:sp>
      <p:pic>
        <p:nvPicPr>
          <p:cNvPr id="40" name="Picture 39"/>
          <p:cNvPicPr>
            <a:picLocks noChangeAspect="1"/>
          </p:cNvPicPr>
          <p:nvPr/>
        </p:nvPicPr>
        <p:blipFill>
          <a:blip r:embed="rId2" cstate="print"/>
          <a:stretch>
            <a:fillRect/>
          </a:stretch>
        </p:blipFill>
        <p:spPr>
          <a:xfrm flipH="1">
            <a:off x="4419600" y="3733800"/>
            <a:ext cx="2171700" cy="2171700"/>
          </a:xfrm>
          <a:prstGeom prst="rect">
            <a:avLst/>
          </a:prstGeom>
        </p:spPr>
      </p:pic>
      <p:sp>
        <p:nvSpPr>
          <p:cNvPr id="2" name="Title 1"/>
          <p:cNvSpPr>
            <a:spLocks noGrp="1"/>
          </p:cNvSpPr>
          <p:nvPr>
            <p:ph type="title"/>
          </p:nvPr>
        </p:nvSpPr>
        <p:spPr>
          <a:xfrm>
            <a:off x="533400" y="228600"/>
            <a:ext cx="8001000" cy="736600"/>
          </a:xfrm>
        </p:spPr>
        <p:txBody>
          <a:bodyPr>
            <a:normAutofit fontScale="90000"/>
          </a:bodyPr>
          <a:lstStyle/>
          <a:p>
            <a:r>
              <a:rPr lang="en-US" dirty="0" smtClean="0"/>
              <a:t>OS Basics: I/O</a:t>
            </a:r>
            <a:endParaRPr lang="en-US" dirty="0"/>
          </a:p>
        </p:txBody>
      </p:sp>
      <p:cxnSp>
        <p:nvCxnSpPr>
          <p:cNvPr id="10" name="Straight Arrow Connector 9"/>
          <p:cNvCxnSpPr>
            <a:stCxn id="7" idx="3"/>
          </p:cNvCxnSpPr>
          <p:nvPr/>
        </p:nvCxnSpPr>
        <p:spPr bwMode="auto">
          <a:xfrm flipV="1">
            <a:off x="3429000" y="36083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cxnSp>
        <p:nvCxnSpPr>
          <p:cNvPr id="20" name="Straight Arrow Connector 19"/>
          <p:cNvCxnSpPr/>
          <p:nvPr/>
        </p:nvCxnSpPr>
        <p:spPr bwMode="auto">
          <a:xfrm>
            <a:off x="3810000" y="3581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9" name="Can 38"/>
          <p:cNvSpPr/>
          <p:nvPr/>
        </p:nvSpPr>
        <p:spPr bwMode="auto">
          <a:xfrm>
            <a:off x="1981200" y="45720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storage</a:t>
            </a:r>
            <a:endParaRPr lang="en-US" dirty="0">
              <a:solidFill>
                <a:srgbClr val="000000"/>
              </a:solidFill>
              <a:latin typeface="Arial" charset="0"/>
              <a:ea typeface="ＭＳ Ｐゴシック" charset="0"/>
              <a:cs typeface="ＭＳ Ｐゴシック" charset="0"/>
            </a:endParaRPr>
          </a:p>
        </p:txBody>
      </p:sp>
      <p:pic>
        <p:nvPicPr>
          <p:cNvPr id="41" name="Picture 40"/>
          <p:cNvPicPr>
            <a:picLocks noChangeAspect="1"/>
          </p:cNvPicPr>
          <p:nvPr/>
        </p:nvPicPr>
        <p:blipFill>
          <a:blip r:embed="rId3" cstate="print"/>
          <a:stretch>
            <a:fillRect/>
          </a:stretch>
        </p:blipFill>
        <p:spPr>
          <a:xfrm>
            <a:off x="4572000" y="5257800"/>
            <a:ext cx="1473200" cy="1001993"/>
          </a:xfrm>
          <a:prstGeom prst="rect">
            <a:avLst/>
          </a:prstGeom>
        </p:spPr>
      </p:pic>
      <p:pic>
        <p:nvPicPr>
          <p:cNvPr id="43" name="Picture 42"/>
          <p:cNvPicPr>
            <a:picLocks noChangeAspect="1"/>
          </p:cNvPicPr>
          <p:nvPr/>
        </p:nvPicPr>
        <p:blipFill>
          <a:blip r:embed="rId4" cstate="print"/>
          <a:stretch>
            <a:fillRect/>
          </a:stretch>
        </p:blipFill>
        <p:spPr>
          <a:xfrm>
            <a:off x="6096000" y="5334000"/>
            <a:ext cx="1237948" cy="876300"/>
          </a:xfrm>
          <a:prstGeom prst="rect">
            <a:avLst/>
          </a:prstGeom>
        </p:spPr>
      </p:pic>
      <p:pic>
        <p:nvPicPr>
          <p:cNvPr id="44" name="Picture 43"/>
          <p:cNvPicPr>
            <a:picLocks noChangeAspect="1"/>
          </p:cNvPicPr>
          <p:nvPr/>
        </p:nvPicPr>
        <p:blipFill>
          <a:blip r:embed="rId5" cstate="print"/>
          <a:stretch>
            <a:fillRect/>
          </a:stretch>
        </p:blipFill>
        <p:spPr>
          <a:xfrm>
            <a:off x="4572000" y="6096000"/>
            <a:ext cx="723900" cy="455315"/>
          </a:xfrm>
          <a:prstGeom prst="rect">
            <a:avLst/>
          </a:prstGeom>
        </p:spPr>
      </p:pic>
      <p:sp>
        <p:nvSpPr>
          <p:cNvPr id="45" name="Punched Tape 44"/>
          <p:cNvSpPr/>
          <p:nvPr/>
        </p:nvSpPr>
        <p:spPr bwMode="auto">
          <a:xfrm rot="5400000">
            <a:off x="2019300" y="12573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7" name="Rounded Rectangle 6"/>
          <p:cNvSpPr/>
          <p:nvPr/>
        </p:nvSpPr>
        <p:spPr bwMode="auto">
          <a:xfrm>
            <a:off x="1828800" y="32004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Processor</a:t>
            </a:r>
            <a:endParaRPr lang="en-US" dirty="0">
              <a:solidFill>
                <a:srgbClr val="000000"/>
              </a:solidFill>
              <a:latin typeface="Arial" charset="0"/>
              <a:ea typeface="ＭＳ Ｐゴシック" charset="0"/>
              <a:cs typeface="ＭＳ Ｐゴシック" charset="0"/>
            </a:endParaRPr>
          </a:p>
        </p:txBody>
      </p:sp>
      <p:sp>
        <p:nvSpPr>
          <p:cNvPr id="3" name="Rectangle 2"/>
          <p:cNvSpPr/>
          <p:nvPr/>
        </p:nvSpPr>
        <p:spPr bwMode="auto">
          <a:xfrm>
            <a:off x="2667000" y="22098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9" name="TextBox 8"/>
          <p:cNvSpPr txBox="1"/>
          <p:nvPr/>
        </p:nvSpPr>
        <p:spPr>
          <a:xfrm>
            <a:off x="3505200" y="1905000"/>
            <a:ext cx="296446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OS Hardware Virtualization</a:t>
            </a:r>
            <a:endParaRPr lang="en-US" dirty="0">
              <a:solidFill>
                <a:srgbClr val="000000"/>
              </a:solidFill>
              <a:latin typeface="Arial" charset="0"/>
              <a:ea typeface="ＭＳ Ｐゴシック" charset="0"/>
              <a:cs typeface="ＭＳ Ｐゴシック" charset="0"/>
            </a:endParaRPr>
          </a:p>
        </p:txBody>
      </p:sp>
      <p:sp>
        <p:nvSpPr>
          <p:cNvPr id="11" name="Rectangle 10"/>
          <p:cNvSpPr/>
          <p:nvPr/>
        </p:nvSpPr>
        <p:spPr>
          <a:xfrm>
            <a:off x="1143000" y="2362200"/>
            <a:ext cx="1185315"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Hardware</a:t>
            </a:r>
            <a:endParaRPr lang="en-US" dirty="0">
              <a:solidFill>
                <a:srgbClr val="000000"/>
              </a:solidFill>
              <a:latin typeface="Arial" charset="0"/>
              <a:ea typeface="ＭＳ Ｐゴシック" charset="0"/>
              <a:cs typeface="ＭＳ Ｐゴシック" charset="0"/>
            </a:endParaRPr>
          </a:p>
        </p:txBody>
      </p:sp>
      <p:sp>
        <p:nvSpPr>
          <p:cNvPr id="38" name="Rectangle 37"/>
          <p:cNvSpPr/>
          <p:nvPr/>
        </p:nvSpPr>
        <p:spPr>
          <a:xfrm>
            <a:off x="1143000" y="1981200"/>
            <a:ext cx="1095597"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Software</a:t>
            </a:r>
            <a:endParaRPr lang="en-US" dirty="0">
              <a:solidFill>
                <a:srgbClr val="000000"/>
              </a:solidFill>
              <a:latin typeface="Arial" charset="0"/>
              <a:ea typeface="ＭＳ Ｐゴシック" charset="0"/>
              <a:cs typeface="ＭＳ Ｐゴシック" charset="0"/>
            </a:endParaRPr>
          </a:p>
        </p:txBody>
      </p:sp>
      <p:sp>
        <p:nvSpPr>
          <p:cNvPr id="8" name="Rectangle 7"/>
          <p:cNvSpPr/>
          <p:nvPr/>
        </p:nvSpPr>
        <p:spPr bwMode="auto">
          <a:xfrm>
            <a:off x="4343400" y="24384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Memory</a:t>
            </a:r>
            <a:endParaRPr lang="en-US" dirty="0">
              <a:solidFill>
                <a:srgbClr val="000000"/>
              </a:solidFill>
              <a:latin typeface="Arial" charset="0"/>
              <a:ea typeface="ＭＳ Ｐゴシック" charset="0"/>
              <a:cs typeface="ＭＳ Ｐゴシック" charset="0"/>
            </a:endParaRPr>
          </a:p>
        </p:txBody>
      </p:sp>
      <p:sp>
        <p:nvSpPr>
          <p:cNvPr id="12" name="TextBox 11"/>
          <p:cNvSpPr txBox="1"/>
          <p:nvPr/>
        </p:nvSpPr>
        <p:spPr>
          <a:xfrm>
            <a:off x="6172200" y="4648200"/>
            <a:ext cx="1146656"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Networks</a:t>
            </a:r>
            <a:endParaRPr lang="en-US" dirty="0">
              <a:solidFill>
                <a:srgbClr val="000000"/>
              </a:solidFill>
              <a:latin typeface="Arial" charset="0"/>
              <a:ea typeface="ＭＳ Ｐゴシック" charset="0"/>
              <a:cs typeface="ＭＳ Ｐゴシック" charset="0"/>
            </a:endParaRPr>
          </a:p>
        </p:txBody>
      </p:sp>
      <p:sp>
        <p:nvSpPr>
          <p:cNvPr id="42" name="TextBox 41"/>
          <p:cNvSpPr txBox="1"/>
          <p:nvPr/>
        </p:nvSpPr>
        <p:spPr>
          <a:xfrm>
            <a:off x="6248400" y="6172200"/>
            <a:ext cx="1056937"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Displays</a:t>
            </a:r>
            <a:endParaRPr lang="en-US" dirty="0">
              <a:solidFill>
                <a:srgbClr val="000000"/>
              </a:solidFill>
              <a:latin typeface="Arial" charset="0"/>
              <a:ea typeface="ＭＳ Ｐゴシック" charset="0"/>
              <a:cs typeface="ＭＳ Ｐゴシック" charset="0"/>
            </a:endParaRPr>
          </a:p>
        </p:txBody>
      </p:sp>
      <p:sp>
        <p:nvSpPr>
          <p:cNvPr id="47" name="TextBox 46"/>
          <p:cNvSpPr txBox="1"/>
          <p:nvPr/>
        </p:nvSpPr>
        <p:spPr>
          <a:xfrm>
            <a:off x="4800600" y="6248400"/>
            <a:ext cx="81348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Inputs</a:t>
            </a:r>
            <a:endParaRPr lang="en-US" dirty="0">
              <a:solidFill>
                <a:srgbClr val="000000"/>
              </a:solidFill>
              <a:latin typeface="Arial" charset="0"/>
              <a:ea typeface="ＭＳ Ｐゴシック" charset="0"/>
              <a:cs typeface="ＭＳ Ｐゴシック" charset="0"/>
            </a:endParaRPr>
          </a:p>
        </p:txBody>
      </p:sp>
      <p:sp>
        <p:nvSpPr>
          <p:cNvPr id="13" name="TextBox 12"/>
          <p:cNvSpPr txBox="1"/>
          <p:nvPr/>
        </p:nvSpPr>
        <p:spPr>
          <a:xfrm>
            <a:off x="3200400" y="1600200"/>
            <a:ext cx="106634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Processes</a:t>
            </a:r>
            <a:endParaRPr lang="en-US" sz="1400" i="1" dirty="0">
              <a:solidFill>
                <a:srgbClr val="000000"/>
              </a:solidFill>
              <a:latin typeface="Arial" charset="0"/>
              <a:ea typeface="ＭＳ Ｐゴシック" charset="0"/>
              <a:cs typeface="ＭＳ Ｐゴシック" charset="0"/>
            </a:endParaRPr>
          </a:p>
        </p:txBody>
      </p:sp>
      <p:sp>
        <p:nvSpPr>
          <p:cNvPr id="56" name="TextBox 55"/>
          <p:cNvSpPr txBox="1"/>
          <p:nvPr/>
        </p:nvSpPr>
        <p:spPr>
          <a:xfrm>
            <a:off x="3962400" y="1371600"/>
            <a:ext cx="1535526"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Address Spaces</a:t>
            </a:r>
            <a:endParaRPr lang="en-US" sz="1400" i="1" dirty="0">
              <a:solidFill>
                <a:srgbClr val="000000"/>
              </a:solidFill>
              <a:latin typeface="Arial" charset="0"/>
              <a:ea typeface="ＭＳ Ｐゴシック" charset="0"/>
              <a:cs typeface="ＭＳ Ｐゴシック" charset="0"/>
            </a:endParaRPr>
          </a:p>
        </p:txBody>
      </p:sp>
      <p:sp>
        <p:nvSpPr>
          <p:cNvPr id="57" name="TextBox 56"/>
          <p:cNvSpPr txBox="1"/>
          <p:nvPr/>
        </p:nvSpPr>
        <p:spPr>
          <a:xfrm>
            <a:off x="5260150" y="1600200"/>
            <a:ext cx="607250"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Files</a:t>
            </a:r>
            <a:endParaRPr lang="en-US" sz="1400" i="1" dirty="0">
              <a:solidFill>
                <a:srgbClr val="000000"/>
              </a:solidFill>
              <a:latin typeface="Arial" charset="0"/>
              <a:ea typeface="ＭＳ Ｐゴシック" charset="0"/>
              <a:cs typeface="ＭＳ Ｐゴシック" charset="0"/>
            </a:endParaRPr>
          </a:p>
        </p:txBody>
      </p:sp>
      <p:sp>
        <p:nvSpPr>
          <p:cNvPr id="58" name="TextBox 57"/>
          <p:cNvSpPr txBox="1"/>
          <p:nvPr/>
        </p:nvSpPr>
        <p:spPr>
          <a:xfrm>
            <a:off x="2286000" y="2362200"/>
            <a:ext cx="51090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ISA</a:t>
            </a:r>
            <a:endParaRPr lang="en-US" sz="1400" i="1" dirty="0">
              <a:solidFill>
                <a:srgbClr val="000000"/>
              </a:solidFill>
              <a:latin typeface="Arial" charset="0"/>
              <a:ea typeface="ＭＳ Ｐゴシック" charset="0"/>
              <a:cs typeface="ＭＳ Ｐゴシック" charset="0"/>
            </a:endParaRPr>
          </a:p>
        </p:txBody>
      </p:sp>
      <p:sp>
        <p:nvSpPr>
          <p:cNvPr id="60" name="TextBox 59"/>
          <p:cNvSpPr txBox="1"/>
          <p:nvPr/>
        </p:nvSpPr>
        <p:spPr>
          <a:xfrm>
            <a:off x="6588874" y="1600200"/>
            <a:ext cx="866824"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Sockets</a:t>
            </a:r>
            <a:endParaRPr lang="en-US" sz="1400" i="1" dirty="0">
              <a:solidFill>
                <a:srgbClr val="000000"/>
              </a:solidFill>
              <a:latin typeface="Arial" charset="0"/>
              <a:ea typeface="ＭＳ Ｐゴシック" charset="0"/>
              <a:cs typeface="ＭＳ Ｐゴシック" charset="0"/>
            </a:endParaRPr>
          </a:p>
        </p:txBody>
      </p:sp>
      <p:grpSp>
        <p:nvGrpSpPr>
          <p:cNvPr id="16" name="Group 15"/>
          <p:cNvGrpSpPr/>
          <p:nvPr/>
        </p:nvGrpSpPr>
        <p:grpSpPr>
          <a:xfrm>
            <a:off x="2743200" y="3657600"/>
            <a:ext cx="533400" cy="304800"/>
            <a:chOff x="3124200" y="3657600"/>
            <a:chExt cx="533400" cy="304800"/>
          </a:xfrm>
        </p:grpSpPr>
        <p:sp>
          <p:nvSpPr>
            <p:cNvPr id="52" name="Rectangle 51"/>
            <p:cNvSpPr/>
            <p:nvPr/>
          </p:nvSpPr>
          <p:spPr bwMode="auto">
            <a:xfrm>
              <a:off x="3124200" y="3657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3" name="Rectangle 52"/>
            <p:cNvSpPr/>
            <p:nvPr/>
          </p:nvSpPr>
          <p:spPr bwMode="auto">
            <a:xfrm>
              <a:off x="3124200" y="3733800"/>
              <a:ext cx="533400" cy="152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grpSp>
      <p:sp>
        <p:nvSpPr>
          <p:cNvPr id="49" name="Rectangle 48"/>
          <p:cNvSpPr/>
          <p:nvPr/>
        </p:nvSpPr>
        <p:spPr bwMode="auto">
          <a:xfrm>
            <a:off x="4419600" y="2895600"/>
            <a:ext cx="838200" cy="68580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0" name="Rectangle 49"/>
          <p:cNvSpPr/>
          <p:nvPr/>
        </p:nvSpPr>
        <p:spPr bwMode="auto">
          <a:xfrm>
            <a:off x="4495800" y="3733800"/>
            <a:ext cx="1524000" cy="304800"/>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600" dirty="0" smtClean="0">
                <a:solidFill>
                  <a:srgbClr val="000000"/>
                </a:solidFill>
                <a:latin typeface="Arial" charset="0"/>
                <a:ea typeface="ＭＳ Ｐゴシック" charset="0"/>
                <a:cs typeface="ＭＳ Ｐゴシック" charset="0"/>
              </a:rPr>
              <a:t>OS</a:t>
            </a:r>
            <a:endParaRPr lang="en-US" sz="1600" dirty="0">
              <a:solidFill>
                <a:srgbClr val="000000"/>
              </a:solidFill>
              <a:latin typeface="Arial" charset="0"/>
              <a:ea typeface="ＭＳ Ｐゴシック" charset="0"/>
              <a:cs typeface="ＭＳ Ｐゴシック" charset="0"/>
            </a:endParaRPr>
          </a:p>
        </p:txBody>
      </p:sp>
      <p:sp>
        <p:nvSpPr>
          <p:cNvPr id="51" name="Rectangle 50"/>
          <p:cNvSpPr/>
          <p:nvPr/>
        </p:nvSpPr>
        <p:spPr bwMode="auto">
          <a:xfrm>
            <a:off x="5410200" y="2895600"/>
            <a:ext cx="609600" cy="381000"/>
          </a:xfrm>
          <a:prstGeom prst="rect">
            <a:avLst/>
          </a:prstGeom>
          <a:solidFill>
            <a:srgbClr val="FBBA0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64" name="Rectangle 63"/>
          <p:cNvSpPr/>
          <p:nvPr/>
        </p:nvSpPr>
        <p:spPr bwMode="auto">
          <a:xfrm>
            <a:off x="5334000" y="3124200"/>
            <a:ext cx="609600" cy="381000"/>
          </a:xfrm>
          <a:prstGeom prst="rect">
            <a:avLst/>
          </a:prstGeom>
          <a:solidFill>
            <a:srgbClr val="CC333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cxnSp>
        <p:nvCxnSpPr>
          <p:cNvPr id="55" name="Curved Connector 54"/>
          <p:cNvCxnSpPr/>
          <p:nvPr/>
        </p:nvCxnSpPr>
        <p:spPr bwMode="auto">
          <a:xfrm rot="5400000" flipH="1" flipV="1">
            <a:off x="3486150" y="2686050"/>
            <a:ext cx="609600" cy="1638300"/>
          </a:xfrm>
          <a:prstGeom prst="curvedConnector2">
            <a:avLst/>
          </a:prstGeom>
          <a:solidFill>
            <a:schemeClr val="accent1"/>
          </a:solidFill>
          <a:ln w="12700" cap="flat" cmpd="sng" algn="ctr">
            <a:solidFill>
              <a:schemeClr val="tx1"/>
            </a:solidFill>
            <a:prstDash val="solid"/>
            <a:round/>
            <a:headEnd type="none" w="sm" len="sm"/>
            <a:tailEnd type="arrow"/>
          </a:ln>
          <a:effectLst/>
        </p:spPr>
      </p:cxnSp>
      <p:sp>
        <p:nvSpPr>
          <p:cNvPr id="61" name="TextBox 60"/>
          <p:cNvSpPr txBox="1"/>
          <p:nvPr/>
        </p:nvSpPr>
        <p:spPr>
          <a:xfrm>
            <a:off x="5862227" y="1293911"/>
            <a:ext cx="886811"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Threads</a:t>
            </a:r>
            <a:endParaRPr lang="en-US" sz="1400" i="1" dirty="0">
              <a:solidFill>
                <a:srgbClr val="000000"/>
              </a:solidFill>
              <a:latin typeface="Arial" charset="0"/>
              <a:ea typeface="ＭＳ Ｐゴシック" charset="0"/>
              <a:cs typeface="ＭＳ Ｐゴシック" charset="0"/>
            </a:endParaRPr>
          </a:p>
        </p:txBody>
      </p:sp>
      <p:grpSp>
        <p:nvGrpSpPr>
          <p:cNvPr id="17" name="Group 16"/>
          <p:cNvGrpSpPr/>
          <p:nvPr/>
        </p:nvGrpSpPr>
        <p:grpSpPr>
          <a:xfrm>
            <a:off x="1326395" y="3276600"/>
            <a:ext cx="6293605" cy="1418553"/>
            <a:chOff x="1707395" y="3276600"/>
            <a:chExt cx="6293605" cy="1418553"/>
          </a:xfrm>
        </p:grpSpPr>
        <p:sp>
          <p:nvSpPr>
            <p:cNvPr id="14" name="Arc 13"/>
            <p:cNvSpPr/>
            <p:nvPr/>
          </p:nvSpPr>
          <p:spPr bwMode="auto">
            <a:xfrm rot="21036509">
              <a:off x="1707395" y="3819625"/>
              <a:ext cx="6034009" cy="875528"/>
            </a:xfrm>
            <a:prstGeom prst="arc">
              <a:avLst>
                <a:gd name="adj1" fmla="val 10911104"/>
                <a:gd name="adj2" fmla="val 0"/>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5" name="TextBox 14"/>
            <p:cNvSpPr txBox="1"/>
            <p:nvPr/>
          </p:nvSpPr>
          <p:spPr>
            <a:xfrm>
              <a:off x="6553200" y="3276600"/>
              <a:ext cx="1447800" cy="646331"/>
            </a:xfrm>
            <a:prstGeom prst="rect">
              <a:avLst/>
            </a:prstGeom>
            <a:noFill/>
          </p:spPr>
          <p:txBody>
            <a:bodyPr wrap="squar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Protection Boundary</a:t>
              </a:r>
              <a:endParaRPr lang="en-US" dirty="0">
                <a:solidFill>
                  <a:srgbClr val="000000"/>
                </a:solidFill>
                <a:latin typeface="Arial" charset="0"/>
                <a:ea typeface="ＭＳ Ｐゴシック" charset="0"/>
                <a:cs typeface="ＭＳ Ｐゴシック" charset="0"/>
              </a:endParaRPr>
            </a:p>
          </p:txBody>
        </p:sp>
      </p:grpSp>
      <p:cxnSp>
        <p:nvCxnSpPr>
          <p:cNvPr id="48" name="Curved Connector 47"/>
          <p:cNvCxnSpPr/>
          <p:nvPr/>
        </p:nvCxnSpPr>
        <p:spPr bwMode="auto">
          <a:xfrm rot="10800000" flipV="1">
            <a:off x="2590800" y="3276600"/>
            <a:ext cx="1981200" cy="1752600"/>
          </a:xfrm>
          <a:prstGeom prst="curvedConnector3">
            <a:avLst/>
          </a:prstGeom>
          <a:solidFill>
            <a:schemeClr val="accent1"/>
          </a:solidFill>
          <a:ln w="31750" cap="flat" cmpd="sng" algn="ctr">
            <a:solidFill>
              <a:srgbClr val="CC9966"/>
            </a:solidFill>
            <a:prstDash val="sysDash"/>
            <a:round/>
            <a:headEnd type="triangle" w="lg" len="sm"/>
            <a:tailEnd type="triangle"/>
          </a:ln>
          <a:effectLst/>
        </p:spPr>
      </p:cxnSp>
      <p:sp>
        <p:nvSpPr>
          <p:cNvPr id="54" name="Freeform 53"/>
          <p:cNvSpPr/>
          <p:nvPr/>
        </p:nvSpPr>
        <p:spPr>
          <a:xfrm>
            <a:off x="3962400" y="3352800"/>
            <a:ext cx="1622677" cy="1379014"/>
          </a:xfrm>
          <a:custGeom>
            <a:avLst/>
            <a:gdLst>
              <a:gd name="connsiteX0" fmla="*/ 617212 w 1622677"/>
              <a:gd name="connsiteY0" fmla="*/ 0 h 1379014"/>
              <a:gd name="connsiteX1" fmla="*/ 52741 w 1622677"/>
              <a:gd name="connsiteY1" fmla="*/ 211660 h 1379014"/>
              <a:gd name="connsiteX2" fmla="*/ 26281 w 1622677"/>
              <a:gd name="connsiteY2" fmla="*/ 626160 h 1379014"/>
              <a:gd name="connsiteX3" fmla="*/ 70380 w 1622677"/>
              <a:gd name="connsiteY3" fmla="*/ 1208225 h 1379014"/>
              <a:gd name="connsiteX4" fmla="*/ 405535 w 1622677"/>
              <a:gd name="connsiteY4" fmla="*/ 1375789 h 1379014"/>
              <a:gd name="connsiteX5" fmla="*/ 1622677 w 1622677"/>
              <a:gd name="connsiteY5" fmla="*/ 1322874 h 137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2677" h="1379014">
                <a:moveTo>
                  <a:pt x="617212" y="0"/>
                </a:moveTo>
                <a:cubicBezTo>
                  <a:pt x="384220" y="53650"/>
                  <a:pt x="151229" y="107300"/>
                  <a:pt x="52741" y="211660"/>
                </a:cubicBezTo>
                <a:cubicBezTo>
                  <a:pt x="-45747" y="316020"/>
                  <a:pt x="23341" y="460066"/>
                  <a:pt x="26281" y="626160"/>
                </a:cubicBezTo>
                <a:cubicBezTo>
                  <a:pt x="29221" y="792254"/>
                  <a:pt x="7171" y="1083287"/>
                  <a:pt x="70380" y="1208225"/>
                </a:cubicBezTo>
                <a:cubicBezTo>
                  <a:pt x="133589" y="1333163"/>
                  <a:pt x="146819" y="1356681"/>
                  <a:pt x="405535" y="1375789"/>
                </a:cubicBezTo>
                <a:cubicBezTo>
                  <a:pt x="664251" y="1394897"/>
                  <a:pt x="1622677" y="1322874"/>
                  <a:pt x="1622677" y="1322874"/>
                </a:cubicBezTo>
              </a:path>
            </a:pathLst>
          </a:custGeom>
          <a:ln w="38100" cmpd="sng">
            <a:solidFill>
              <a:srgbClr val="CC9966"/>
            </a:solidFill>
            <a:prstDash val="dash"/>
            <a:headEnd type="triangle"/>
            <a:tailEnd type="triangle"/>
          </a:ln>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grpSp>
        <p:nvGrpSpPr>
          <p:cNvPr id="18" name="Group 17"/>
          <p:cNvGrpSpPr/>
          <p:nvPr/>
        </p:nvGrpSpPr>
        <p:grpSpPr>
          <a:xfrm>
            <a:off x="3124200" y="4267200"/>
            <a:ext cx="1371600" cy="2286000"/>
            <a:chOff x="3505200" y="4267200"/>
            <a:chExt cx="1371600" cy="2286000"/>
          </a:xfrm>
        </p:grpSpPr>
        <p:sp>
          <p:nvSpPr>
            <p:cNvPr id="62" name="Rectangle 61"/>
            <p:cNvSpPr/>
            <p:nvPr/>
          </p:nvSpPr>
          <p:spPr bwMode="auto">
            <a:xfrm>
              <a:off x="3810000" y="4267200"/>
              <a:ext cx="685800" cy="533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err="1" smtClean="0">
                  <a:solidFill>
                    <a:srgbClr val="000000"/>
                  </a:solidFill>
                  <a:latin typeface="Arial" charset="0"/>
                  <a:ea typeface="ＭＳ Ｐゴシック" charset="0"/>
                  <a:cs typeface="ＭＳ Ｐゴシック" charset="0"/>
                </a:rPr>
                <a:t>Ctrlr</a:t>
              </a:r>
              <a:endParaRPr lang="en-US" dirty="0">
                <a:solidFill>
                  <a:srgbClr val="000000"/>
                </a:solidFill>
                <a:latin typeface="Arial" charset="0"/>
                <a:ea typeface="ＭＳ Ｐゴシック" charset="0"/>
                <a:cs typeface="ＭＳ Ｐゴシック" charset="0"/>
              </a:endParaRPr>
            </a:p>
          </p:txBody>
        </p:sp>
        <p:cxnSp>
          <p:nvCxnSpPr>
            <p:cNvPr id="63" name="Straight Arrow Connector 62"/>
            <p:cNvCxnSpPr/>
            <p:nvPr/>
          </p:nvCxnSpPr>
          <p:spPr bwMode="auto">
            <a:xfrm>
              <a:off x="4191000" y="4800600"/>
              <a:ext cx="0" cy="7620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5" name="Straight Arrow Connector 64"/>
            <p:cNvCxnSpPr/>
            <p:nvPr/>
          </p:nvCxnSpPr>
          <p:spPr bwMode="auto">
            <a:xfrm>
              <a:off x="4191000" y="50292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6" name="Straight Arrow Connector 65"/>
            <p:cNvCxnSpPr/>
            <p:nvPr/>
          </p:nvCxnSpPr>
          <p:spPr bwMode="auto">
            <a:xfrm>
              <a:off x="4191000" y="5334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7" name="Straight Arrow Connector 66"/>
            <p:cNvCxnSpPr/>
            <p:nvPr/>
          </p:nvCxnSpPr>
          <p:spPr bwMode="auto">
            <a:xfrm>
              <a:off x="3505200" y="5105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68" name="Rectangle 67"/>
            <p:cNvSpPr/>
            <p:nvPr/>
          </p:nvSpPr>
          <p:spPr bwMode="auto">
            <a:xfrm>
              <a:off x="3886200" y="5562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dirty="0">
                <a:solidFill>
                  <a:srgbClr val="000000"/>
                </a:solidFill>
                <a:latin typeface="Arial" charset="0"/>
                <a:ea typeface="ＭＳ Ｐゴシック" charset="0"/>
                <a:cs typeface="ＭＳ Ｐゴシック" charset="0"/>
              </a:endParaRPr>
            </a:p>
          </p:txBody>
        </p:sp>
        <p:cxnSp>
          <p:nvCxnSpPr>
            <p:cNvPr id="69" name="Straight Arrow Connector 68"/>
            <p:cNvCxnSpPr/>
            <p:nvPr/>
          </p:nvCxnSpPr>
          <p:spPr bwMode="auto">
            <a:xfrm>
              <a:off x="4191000" y="5867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0" name="Straight Arrow Connector 69"/>
            <p:cNvCxnSpPr/>
            <p:nvPr/>
          </p:nvCxnSpPr>
          <p:spPr bwMode="auto">
            <a:xfrm>
              <a:off x="4191000" y="6096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1" name="Straight Arrow Connector 70"/>
            <p:cNvCxnSpPr/>
            <p:nvPr/>
          </p:nvCxnSpPr>
          <p:spPr bwMode="auto">
            <a:xfrm>
              <a:off x="4191000" y="6248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grpSp>
      <p:sp>
        <p:nvSpPr>
          <p:cNvPr id="19" name="Slide Number Placeholder 18"/>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15</a:t>
            </a:fld>
            <a:endParaRPr lang="en-US" dirty="0"/>
          </a:p>
        </p:txBody>
      </p:sp>
    </p:spTree>
    <p:extLst>
      <p:ext uri="{BB962C8B-B14F-4D97-AF65-F5344CB8AC3E}">
        <p14:creationId xmlns:p14="http://schemas.microsoft.com/office/powerpoint/2010/main" val="271641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219200" y="2362200"/>
            <a:ext cx="6705600" cy="4495800"/>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dirty="0">
              <a:solidFill>
                <a:srgbClr val="000000"/>
              </a:solidFill>
              <a:latin typeface="Arial" charset="0"/>
              <a:ea typeface="ＭＳ Ｐゴシック" charset="0"/>
              <a:cs typeface="ＭＳ Ｐゴシック" charset="0"/>
            </a:endParaRPr>
          </a:p>
        </p:txBody>
      </p:sp>
      <p:pic>
        <p:nvPicPr>
          <p:cNvPr id="40" name="Picture 39"/>
          <p:cNvPicPr>
            <a:picLocks noChangeAspect="1"/>
          </p:cNvPicPr>
          <p:nvPr/>
        </p:nvPicPr>
        <p:blipFill>
          <a:blip r:embed="rId2" cstate="print"/>
          <a:stretch>
            <a:fillRect/>
          </a:stretch>
        </p:blipFill>
        <p:spPr>
          <a:xfrm flipH="1">
            <a:off x="4495800" y="3733800"/>
            <a:ext cx="2171700" cy="2171700"/>
          </a:xfrm>
          <a:prstGeom prst="rect">
            <a:avLst/>
          </a:prstGeom>
        </p:spPr>
      </p:pic>
      <p:sp>
        <p:nvSpPr>
          <p:cNvPr id="2" name="Title 1"/>
          <p:cNvSpPr>
            <a:spLocks noGrp="1"/>
          </p:cNvSpPr>
          <p:nvPr>
            <p:ph type="title"/>
          </p:nvPr>
        </p:nvSpPr>
        <p:spPr>
          <a:xfrm>
            <a:off x="533400" y="228600"/>
            <a:ext cx="8001000" cy="736600"/>
          </a:xfrm>
        </p:spPr>
        <p:txBody>
          <a:bodyPr>
            <a:normAutofit fontScale="90000"/>
          </a:bodyPr>
          <a:lstStyle/>
          <a:p>
            <a:r>
              <a:rPr lang="en-US" dirty="0" smtClean="0"/>
              <a:t>OS Basics: Loading</a:t>
            </a:r>
            <a:endParaRPr lang="en-US" dirty="0"/>
          </a:p>
        </p:txBody>
      </p:sp>
      <p:cxnSp>
        <p:nvCxnSpPr>
          <p:cNvPr id="10" name="Straight Arrow Connector 9"/>
          <p:cNvCxnSpPr>
            <a:stCxn id="7" idx="3"/>
          </p:cNvCxnSpPr>
          <p:nvPr/>
        </p:nvCxnSpPr>
        <p:spPr bwMode="auto">
          <a:xfrm flipV="1">
            <a:off x="3505200" y="36083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cxnSp>
        <p:nvCxnSpPr>
          <p:cNvPr id="20" name="Straight Arrow Connector 19"/>
          <p:cNvCxnSpPr/>
          <p:nvPr/>
        </p:nvCxnSpPr>
        <p:spPr bwMode="auto">
          <a:xfrm>
            <a:off x="3886200" y="3581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9" name="Can 38"/>
          <p:cNvSpPr/>
          <p:nvPr/>
        </p:nvSpPr>
        <p:spPr bwMode="auto">
          <a:xfrm>
            <a:off x="2057400" y="45720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storage</a:t>
            </a:r>
            <a:endParaRPr lang="en-US" dirty="0">
              <a:solidFill>
                <a:srgbClr val="000000"/>
              </a:solidFill>
              <a:latin typeface="Arial" charset="0"/>
              <a:ea typeface="ＭＳ Ｐゴシック" charset="0"/>
              <a:cs typeface="ＭＳ Ｐゴシック" charset="0"/>
            </a:endParaRPr>
          </a:p>
        </p:txBody>
      </p:sp>
      <p:pic>
        <p:nvPicPr>
          <p:cNvPr id="41" name="Picture 40"/>
          <p:cNvPicPr>
            <a:picLocks noChangeAspect="1"/>
          </p:cNvPicPr>
          <p:nvPr/>
        </p:nvPicPr>
        <p:blipFill>
          <a:blip r:embed="rId3" cstate="print"/>
          <a:stretch>
            <a:fillRect/>
          </a:stretch>
        </p:blipFill>
        <p:spPr>
          <a:xfrm>
            <a:off x="4648200" y="5257800"/>
            <a:ext cx="1473200" cy="1001993"/>
          </a:xfrm>
          <a:prstGeom prst="rect">
            <a:avLst/>
          </a:prstGeom>
        </p:spPr>
      </p:pic>
      <p:pic>
        <p:nvPicPr>
          <p:cNvPr id="43" name="Picture 42"/>
          <p:cNvPicPr>
            <a:picLocks noChangeAspect="1"/>
          </p:cNvPicPr>
          <p:nvPr/>
        </p:nvPicPr>
        <p:blipFill>
          <a:blip r:embed="rId4" cstate="print"/>
          <a:stretch>
            <a:fillRect/>
          </a:stretch>
        </p:blipFill>
        <p:spPr>
          <a:xfrm>
            <a:off x="6172200" y="5334000"/>
            <a:ext cx="1237948" cy="876300"/>
          </a:xfrm>
          <a:prstGeom prst="rect">
            <a:avLst/>
          </a:prstGeom>
        </p:spPr>
      </p:pic>
      <p:pic>
        <p:nvPicPr>
          <p:cNvPr id="44" name="Picture 43"/>
          <p:cNvPicPr>
            <a:picLocks noChangeAspect="1"/>
          </p:cNvPicPr>
          <p:nvPr/>
        </p:nvPicPr>
        <p:blipFill>
          <a:blip r:embed="rId5" cstate="print"/>
          <a:stretch>
            <a:fillRect/>
          </a:stretch>
        </p:blipFill>
        <p:spPr>
          <a:xfrm>
            <a:off x="4724400" y="6172200"/>
            <a:ext cx="723900" cy="455315"/>
          </a:xfrm>
          <a:prstGeom prst="rect">
            <a:avLst/>
          </a:prstGeom>
        </p:spPr>
      </p:pic>
      <p:sp>
        <p:nvSpPr>
          <p:cNvPr id="45" name="Punched Tape 44"/>
          <p:cNvSpPr/>
          <p:nvPr/>
        </p:nvSpPr>
        <p:spPr bwMode="auto">
          <a:xfrm rot="5400000">
            <a:off x="2095500" y="12573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7" name="Rounded Rectangle 6"/>
          <p:cNvSpPr/>
          <p:nvPr/>
        </p:nvSpPr>
        <p:spPr bwMode="auto">
          <a:xfrm>
            <a:off x="1905000" y="32004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Processor</a:t>
            </a:r>
            <a:endParaRPr lang="en-US" dirty="0">
              <a:solidFill>
                <a:srgbClr val="000000"/>
              </a:solidFill>
              <a:latin typeface="Arial" charset="0"/>
              <a:ea typeface="ＭＳ Ｐゴシック" charset="0"/>
              <a:cs typeface="ＭＳ Ｐゴシック" charset="0"/>
            </a:endParaRPr>
          </a:p>
        </p:txBody>
      </p:sp>
      <p:sp>
        <p:nvSpPr>
          <p:cNvPr id="3" name="Rectangle 2"/>
          <p:cNvSpPr/>
          <p:nvPr/>
        </p:nvSpPr>
        <p:spPr bwMode="auto">
          <a:xfrm>
            <a:off x="2743200" y="22098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9" name="TextBox 8"/>
          <p:cNvSpPr txBox="1"/>
          <p:nvPr/>
        </p:nvSpPr>
        <p:spPr>
          <a:xfrm>
            <a:off x="3581400" y="1905000"/>
            <a:ext cx="296446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OS Hardware Virtualization</a:t>
            </a:r>
            <a:endParaRPr lang="en-US" dirty="0">
              <a:solidFill>
                <a:srgbClr val="000000"/>
              </a:solidFill>
              <a:latin typeface="Arial" charset="0"/>
              <a:ea typeface="ＭＳ Ｐゴシック" charset="0"/>
              <a:cs typeface="ＭＳ Ｐゴシック" charset="0"/>
            </a:endParaRPr>
          </a:p>
        </p:txBody>
      </p:sp>
      <p:sp>
        <p:nvSpPr>
          <p:cNvPr id="11" name="Rectangle 10"/>
          <p:cNvSpPr/>
          <p:nvPr/>
        </p:nvSpPr>
        <p:spPr>
          <a:xfrm>
            <a:off x="1219200" y="2362200"/>
            <a:ext cx="1185315"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Hardware</a:t>
            </a:r>
            <a:endParaRPr lang="en-US" dirty="0">
              <a:solidFill>
                <a:srgbClr val="000000"/>
              </a:solidFill>
              <a:latin typeface="Arial" charset="0"/>
              <a:ea typeface="ＭＳ Ｐゴシック" charset="0"/>
              <a:cs typeface="ＭＳ Ｐゴシック" charset="0"/>
            </a:endParaRPr>
          </a:p>
        </p:txBody>
      </p:sp>
      <p:sp>
        <p:nvSpPr>
          <p:cNvPr id="38" name="Rectangle 37"/>
          <p:cNvSpPr/>
          <p:nvPr/>
        </p:nvSpPr>
        <p:spPr>
          <a:xfrm>
            <a:off x="1219200" y="1981200"/>
            <a:ext cx="1095597" cy="369332"/>
          </a:xfrm>
          <a:prstGeom prst="rect">
            <a:avLst/>
          </a:prstGeom>
        </p:spPr>
        <p:txBody>
          <a:bodyPr wrap="none">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Software</a:t>
            </a:r>
            <a:endParaRPr lang="en-US" dirty="0">
              <a:solidFill>
                <a:srgbClr val="000000"/>
              </a:solidFill>
              <a:latin typeface="Arial" charset="0"/>
              <a:ea typeface="ＭＳ Ｐゴシック" charset="0"/>
              <a:cs typeface="ＭＳ Ｐゴシック" charset="0"/>
            </a:endParaRPr>
          </a:p>
        </p:txBody>
      </p:sp>
      <p:sp>
        <p:nvSpPr>
          <p:cNvPr id="8" name="Rectangle 7"/>
          <p:cNvSpPr/>
          <p:nvPr/>
        </p:nvSpPr>
        <p:spPr bwMode="auto">
          <a:xfrm>
            <a:off x="4419600" y="24384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Memory</a:t>
            </a:r>
            <a:endParaRPr lang="en-US" dirty="0">
              <a:solidFill>
                <a:srgbClr val="000000"/>
              </a:solidFill>
              <a:latin typeface="Arial" charset="0"/>
              <a:ea typeface="ＭＳ Ｐゴシック" charset="0"/>
              <a:cs typeface="ＭＳ Ｐゴシック" charset="0"/>
            </a:endParaRPr>
          </a:p>
        </p:txBody>
      </p:sp>
      <p:sp>
        <p:nvSpPr>
          <p:cNvPr id="12" name="TextBox 11"/>
          <p:cNvSpPr txBox="1"/>
          <p:nvPr/>
        </p:nvSpPr>
        <p:spPr>
          <a:xfrm>
            <a:off x="6248400" y="4648200"/>
            <a:ext cx="1146656"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Networks</a:t>
            </a:r>
            <a:endParaRPr lang="en-US" dirty="0">
              <a:solidFill>
                <a:srgbClr val="000000"/>
              </a:solidFill>
              <a:latin typeface="Arial" charset="0"/>
              <a:ea typeface="ＭＳ Ｐゴシック" charset="0"/>
              <a:cs typeface="ＭＳ Ｐゴシック" charset="0"/>
            </a:endParaRPr>
          </a:p>
        </p:txBody>
      </p:sp>
      <p:sp>
        <p:nvSpPr>
          <p:cNvPr id="42" name="TextBox 41"/>
          <p:cNvSpPr txBox="1"/>
          <p:nvPr/>
        </p:nvSpPr>
        <p:spPr>
          <a:xfrm>
            <a:off x="6324600" y="6172200"/>
            <a:ext cx="1056937"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Displays</a:t>
            </a:r>
            <a:endParaRPr lang="en-US" dirty="0">
              <a:solidFill>
                <a:srgbClr val="000000"/>
              </a:solidFill>
              <a:latin typeface="Arial" charset="0"/>
              <a:ea typeface="ＭＳ Ｐゴシック" charset="0"/>
              <a:cs typeface="ＭＳ Ｐゴシック" charset="0"/>
            </a:endParaRPr>
          </a:p>
        </p:txBody>
      </p:sp>
      <p:sp>
        <p:nvSpPr>
          <p:cNvPr id="47" name="TextBox 46"/>
          <p:cNvSpPr txBox="1"/>
          <p:nvPr/>
        </p:nvSpPr>
        <p:spPr>
          <a:xfrm>
            <a:off x="4953000" y="6324600"/>
            <a:ext cx="813481" cy="369332"/>
          </a:xfrm>
          <a:prstGeom prst="rect">
            <a:avLst/>
          </a:prstGeom>
          <a:noFill/>
        </p:spPr>
        <p:txBody>
          <a:bodyPr wrap="non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Inputs</a:t>
            </a:r>
            <a:endParaRPr lang="en-US" dirty="0">
              <a:solidFill>
                <a:srgbClr val="000000"/>
              </a:solidFill>
              <a:latin typeface="Arial" charset="0"/>
              <a:ea typeface="ＭＳ Ｐゴシック" charset="0"/>
              <a:cs typeface="ＭＳ Ｐゴシック" charset="0"/>
            </a:endParaRPr>
          </a:p>
        </p:txBody>
      </p:sp>
      <p:sp>
        <p:nvSpPr>
          <p:cNvPr id="13" name="TextBox 12"/>
          <p:cNvSpPr txBox="1"/>
          <p:nvPr/>
        </p:nvSpPr>
        <p:spPr>
          <a:xfrm>
            <a:off x="3276600" y="1600200"/>
            <a:ext cx="106634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Processes</a:t>
            </a:r>
            <a:endParaRPr lang="en-US" sz="1400" i="1" dirty="0">
              <a:solidFill>
                <a:srgbClr val="000000"/>
              </a:solidFill>
              <a:latin typeface="Arial" charset="0"/>
              <a:ea typeface="ＭＳ Ｐゴシック" charset="0"/>
              <a:cs typeface="ＭＳ Ｐゴシック" charset="0"/>
            </a:endParaRPr>
          </a:p>
        </p:txBody>
      </p:sp>
      <p:sp>
        <p:nvSpPr>
          <p:cNvPr id="56" name="TextBox 55"/>
          <p:cNvSpPr txBox="1"/>
          <p:nvPr/>
        </p:nvSpPr>
        <p:spPr>
          <a:xfrm>
            <a:off x="4038600" y="1371600"/>
            <a:ext cx="1535526"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Address Spaces</a:t>
            </a:r>
            <a:endParaRPr lang="en-US" sz="1400" i="1" dirty="0">
              <a:solidFill>
                <a:srgbClr val="000000"/>
              </a:solidFill>
              <a:latin typeface="Arial" charset="0"/>
              <a:ea typeface="ＭＳ Ｐゴシック" charset="0"/>
              <a:cs typeface="ＭＳ Ｐゴシック" charset="0"/>
            </a:endParaRPr>
          </a:p>
        </p:txBody>
      </p:sp>
      <p:sp>
        <p:nvSpPr>
          <p:cNvPr id="57" name="TextBox 56"/>
          <p:cNvSpPr txBox="1"/>
          <p:nvPr/>
        </p:nvSpPr>
        <p:spPr>
          <a:xfrm>
            <a:off x="5336350" y="1600200"/>
            <a:ext cx="607250"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Files</a:t>
            </a:r>
            <a:endParaRPr lang="en-US" sz="1400" i="1" dirty="0">
              <a:solidFill>
                <a:srgbClr val="000000"/>
              </a:solidFill>
              <a:latin typeface="Arial" charset="0"/>
              <a:ea typeface="ＭＳ Ｐゴシック" charset="0"/>
              <a:cs typeface="ＭＳ Ｐゴシック" charset="0"/>
            </a:endParaRPr>
          </a:p>
        </p:txBody>
      </p:sp>
      <p:sp>
        <p:nvSpPr>
          <p:cNvPr id="58" name="TextBox 57"/>
          <p:cNvSpPr txBox="1"/>
          <p:nvPr/>
        </p:nvSpPr>
        <p:spPr>
          <a:xfrm>
            <a:off x="2362200" y="2362200"/>
            <a:ext cx="510907"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ISA</a:t>
            </a:r>
            <a:endParaRPr lang="en-US" sz="1400" i="1" dirty="0">
              <a:solidFill>
                <a:srgbClr val="000000"/>
              </a:solidFill>
              <a:latin typeface="Arial" charset="0"/>
              <a:ea typeface="ＭＳ Ｐゴシック" charset="0"/>
              <a:cs typeface="ＭＳ Ｐゴシック" charset="0"/>
            </a:endParaRPr>
          </a:p>
        </p:txBody>
      </p:sp>
      <p:sp>
        <p:nvSpPr>
          <p:cNvPr id="60" name="TextBox 59"/>
          <p:cNvSpPr txBox="1"/>
          <p:nvPr/>
        </p:nvSpPr>
        <p:spPr>
          <a:xfrm>
            <a:off x="6665074" y="1600200"/>
            <a:ext cx="866824"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Sockets</a:t>
            </a:r>
            <a:endParaRPr lang="en-US" sz="1400" i="1" dirty="0">
              <a:solidFill>
                <a:srgbClr val="000000"/>
              </a:solidFill>
              <a:latin typeface="Arial" charset="0"/>
              <a:ea typeface="ＭＳ Ｐゴシック" charset="0"/>
              <a:cs typeface="ＭＳ Ｐゴシック" charset="0"/>
            </a:endParaRPr>
          </a:p>
        </p:txBody>
      </p:sp>
      <p:grpSp>
        <p:nvGrpSpPr>
          <p:cNvPr id="16" name="Group 15"/>
          <p:cNvGrpSpPr/>
          <p:nvPr/>
        </p:nvGrpSpPr>
        <p:grpSpPr>
          <a:xfrm>
            <a:off x="2819400" y="3657600"/>
            <a:ext cx="533400" cy="304800"/>
            <a:chOff x="3124200" y="3657600"/>
            <a:chExt cx="533400" cy="304800"/>
          </a:xfrm>
        </p:grpSpPr>
        <p:sp>
          <p:nvSpPr>
            <p:cNvPr id="52" name="Rectangle 51"/>
            <p:cNvSpPr/>
            <p:nvPr/>
          </p:nvSpPr>
          <p:spPr bwMode="auto">
            <a:xfrm>
              <a:off x="3124200" y="3657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3" name="Rectangle 52"/>
            <p:cNvSpPr/>
            <p:nvPr/>
          </p:nvSpPr>
          <p:spPr bwMode="auto">
            <a:xfrm>
              <a:off x="3124200" y="3733800"/>
              <a:ext cx="533400" cy="152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grpSp>
      <p:sp>
        <p:nvSpPr>
          <p:cNvPr id="49" name="Rectangle 48"/>
          <p:cNvSpPr/>
          <p:nvPr/>
        </p:nvSpPr>
        <p:spPr bwMode="auto">
          <a:xfrm>
            <a:off x="4495800" y="2895600"/>
            <a:ext cx="838200" cy="68580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50" name="Rectangle 49"/>
          <p:cNvSpPr/>
          <p:nvPr/>
        </p:nvSpPr>
        <p:spPr bwMode="auto">
          <a:xfrm>
            <a:off x="4572000" y="3733800"/>
            <a:ext cx="1524000" cy="304800"/>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600" dirty="0" smtClean="0">
                <a:solidFill>
                  <a:srgbClr val="000000"/>
                </a:solidFill>
                <a:latin typeface="Arial" charset="0"/>
                <a:ea typeface="ＭＳ Ｐゴシック" charset="0"/>
                <a:cs typeface="ＭＳ Ｐゴシック" charset="0"/>
              </a:rPr>
              <a:t>OS</a:t>
            </a:r>
            <a:endParaRPr lang="en-US" sz="1600" dirty="0">
              <a:solidFill>
                <a:srgbClr val="000000"/>
              </a:solidFill>
              <a:latin typeface="Arial" charset="0"/>
              <a:ea typeface="ＭＳ Ｐゴシック" charset="0"/>
              <a:cs typeface="ＭＳ Ｐゴシック" charset="0"/>
            </a:endParaRPr>
          </a:p>
        </p:txBody>
      </p:sp>
      <p:sp>
        <p:nvSpPr>
          <p:cNvPr id="51" name="Rectangle 50"/>
          <p:cNvSpPr/>
          <p:nvPr/>
        </p:nvSpPr>
        <p:spPr bwMode="auto">
          <a:xfrm>
            <a:off x="5486400" y="2895600"/>
            <a:ext cx="609600" cy="381000"/>
          </a:xfrm>
          <a:prstGeom prst="rect">
            <a:avLst/>
          </a:prstGeom>
          <a:solidFill>
            <a:srgbClr val="FBBA0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64" name="Rectangle 63"/>
          <p:cNvSpPr/>
          <p:nvPr/>
        </p:nvSpPr>
        <p:spPr bwMode="auto">
          <a:xfrm>
            <a:off x="5410200" y="3124200"/>
            <a:ext cx="609600" cy="381000"/>
          </a:xfrm>
          <a:prstGeom prst="rect">
            <a:avLst/>
          </a:prstGeom>
          <a:solidFill>
            <a:srgbClr val="CC333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cxnSp>
        <p:nvCxnSpPr>
          <p:cNvPr id="55" name="Curved Connector 54"/>
          <p:cNvCxnSpPr/>
          <p:nvPr/>
        </p:nvCxnSpPr>
        <p:spPr bwMode="auto">
          <a:xfrm rot="5400000" flipH="1" flipV="1">
            <a:off x="3562350" y="2686050"/>
            <a:ext cx="609600" cy="1638300"/>
          </a:xfrm>
          <a:prstGeom prst="curvedConnector2">
            <a:avLst/>
          </a:prstGeom>
          <a:solidFill>
            <a:schemeClr val="accent1"/>
          </a:solidFill>
          <a:ln w="12700" cap="flat" cmpd="sng" algn="ctr">
            <a:solidFill>
              <a:schemeClr val="tx1"/>
            </a:solidFill>
            <a:prstDash val="solid"/>
            <a:round/>
            <a:headEnd type="none" w="sm" len="sm"/>
            <a:tailEnd type="arrow"/>
          </a:ln>
          <a:effectLst/>
        </p:spPr>
      </p:cxnSp>
      <p:sp>
        <p:nvSpPr>
          <p:cNvPr id="61" name="TextBox 60"/>
          <p:cNvSpPr txBox="1"/>
          <p:nvPr/>
        </p:nvSpPr>
        <p:spPr>
          <a:xfrm>
            <a:off x="5838245" y="1309985"/>
            <a:ext cx="886811" cy="307777"/>
          </a:xfrm>
          <a:prstGeom prst="rect">
            <a:avLst/>
          </a:prstGeom>
          <a:solidFill>
            <a:srgbClr val="EFE683"/>
          </a:solidFill>
          <a:ln>
            <a:solidFill>
              <a:schemeClr val="accent1">
                <a:lumMod val="60000"/>
                <a:lumOff val="40000"/>
              </a:schemeClr>
            </a:solidFill>
          </a:ln>
        </p:spPr>
        <p:txBody>
          <a:bodyPr wrap="none" rtlCol="0">
            <a:spAutoFit/>
          </a:bodyPr>
          <a:lstStyle/>
          <a:p>
            <a:pPr defTabSz="914400" eaLnBrk="0" fontAlgn="base" hangingPunct="0">
              <a:spcBef>
                <a:spcPct val="0"/>
              </a:spcBef>
              <a:spcAft>
                <a:spcPct val="0"/>
              </a:spcAft>
            </a:pPr>
            <a:r>
              <a:rPr lang="en-US" sz="1400" i="1" dirty="0" smtClean="0">
                <a:solidFill>
                  <a:srgbClr val="000000"/>
                </a:solidFill>
                <a:latin typeface="Arial" charset="0"/>
                <a:ea typeface="ＭＳ Ｐゴシック" charset="0"/>
                <a:cs typeface="ＭＳ Ｐゴシック" charset="0"/>
              </a:rPr>
              <a:t>Threads</a:t>
            </a:r>
            <a:endParaRPr lang="en-US" sz="1400" i="1" dirty="0">
              <a:solidFill>
                <a:srgbClr val="000000"/>
              </a:solidFill>
              <a:latin typeface="Arial" charset="0"/>
              <a:ea typeface="ＭＳ Ｐゴシック" charset="0"/>
              <a:cs typeface="ＭＳ Ｐゴシック" charset="0"/>
            </a:endParaRPr>
          </a:p>
        </p:txBody>
      </p:sp>
      <p:grpSp>
        <p:nvGrpSpPr>
          <p:cNvPr id="17" name="Group 16"/>
          <p:cNvGrpSpPr/>
          <p:nvPr/>
        </p:nvGrpSpPr>
        <p:grpSpPr>
          <a:xfrm>
            <a:off x="1402595" y="3276600"/>
            <a:ext cx="6293605" cy="1418553"/>
            <a:chOff x="1707395" y="3276600"/>
            <a:chExt cx="6293605" cy="1418553"/>
          </a:xfrm>
        </p:grpSpPr>
        <p:sp>
          <p:nvSpPr>
            <p:cNvPr id="14" name="Arc 13"/>
            <p:cNvSpPr/>
            <p:nvPr/>
          </p:nvSpPr>
          <p:spPr bwMode="auto">
            <a:xfrm rot="21036509">
              <a:off x="1707395" y="3819625"/>
              <a:ext cx="6034009" cy="875528"/>
            </a:xfrm>
            <a:prstGeom prst="arc">
              <a:avLst>
                <a:gd name="adj1" fmla="val 10911104"/>
                <a:gd name="adj2" fmla="val 0"/>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5" name="TextBox 14"/>
            <p:cNvSpPr txBox="1"/>
            <p:nvPr/>
          </p:nvSpPr>
          <p:spPr>
            <a:xfrm>
              <a:off x="6553200" y="3276600"/>
              <a:ext cx="1447800" cy="646331"/>
            </a:xfrm>
            <a:prstGeom prst="rect">
              <a:avLst/>
            </a:prstGeom>
            <a:noFill/>
          </p:spPr>
          <p:txBody>
            <a:bodyPr wrap="square" rtlCol="0">
              <a:spAutoFit/>
            </a:bodyPr>
            <a:lstStyle/>
            <a:p>
              <a:pPr defTabSz="914400" eaLnBrk="0" fontAlgn="base" hangingPunct="0">
                <a:spcBef>
                  <a:spcPct val="0"/>
                </a:spcBef>
                <a:spcAft>
                  <a:spcPct val="0"/>
                </a:spcAft>
              </a:pPr>
              <a:r>
                <a:rPr lang="en-US" dirty="0" smtClean="0">
                  <a:solidFill>
                    <a:srgbClr val="000000"/>
                  </a:solidFill>
                  <a:latin typeface="Arial" charset="0"/>
                  <a:ea typeface="ＭＳ Ｐゴシック" charset="0"/>
                  <a:cs typeface="ＭＳ Ｐゴシック" charset="0"/>
                </a:rPr>
                <a:t>Protection Boundary</a:t>
              </a:r>
              <a:endParaRPr lang="en-US" dirty="0">
                <a:solidFill>
                  <a:srgbClr val="000000"/>
                </a:solidFill>
                <a:latin typeface="Arial" charset="0"/>
                <a:ea typeface="ＭＳ Ｐゴシック" charset="0"/>
                <a:cs typeface="ＭＳ Ｐゴシック" charset="0"/>
              </a:endParaRPr>
            </a:p>
          </p:txBody>
        </p:sp>
      </p:grpSp>
      <p:grpSp>
        <p:nvGrpSpPr>
          <p:cNvPr id="18" name="Group 17"/>
          <p:cNvGrpSpPr/>
          <p:nvPr/>
        </p:nvGrpSpPr>
        <p:grpSpPr>
          <a:xfrm>
            <a:off x="3200400" y="4267200"/>
            <a:ext cx="1371600" cy="2286000"/>
            <a:chOff x="3505200" y="4267200"/>
            <a:chExt cx="1371600" cy="2286000"/>
          </a:xfrm>
        </p:grpSpPr>
        <p:sp>
          <p:nvSpPr>
            <p:cNvPr id="62" name="Rectangle 61"/>
            <p:cNvSpPr/>
            <p:nvPr/>
          </p:nvSpPr>
          <p:spPr bwMode="auto">
            <a:xfrm>
              <a:off x="3810000" y="4267200"/>
              <a:ext cx="685800" cy="533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dirty="0" err="1" smtClean="0">
                  <a:solidFill>
                    <a:srgbClr val="000000"/>
                  </a:solidFill>
                  <a:latin typeface="Arial" charset="0"/>
                  <a:ea typeface="ＭＳ Ｐゴシック" charset="0"/>
                  <a:cs typeface="ＭＳ Ｐゴシック" charset="0"/>
                </a:rPr>
                <a:t>Ctrlr</a:t>
              </a:r>
              <a:endParaRPr lang="en-US" dirty="0">
                <a:solidFill>
                  <a:srgbClr val="000000"/>
                </a:solidFill>
                <a:latin typeface="Arial" charset="0"/>
                <a:ea typeface="ＭＳ Ｐゴシック" charset="0"/>
                <a:cs typeface="ＭＳ Ｐゴシック" charset="0"/>
              </a:endParaRPr>
            </a:p>
          </p:txBody>
        </p:sp>
        <p:cxnSp>
          <p:nvCxnSpPr>
            <p:cNvPr id="63" name="Straight Arrow Connector 62"/>
            <p:cNvCxnSpPr/>
            <p:nvPr/>
          </p:nvCxnSpPr>
          <p:spPr bwMode="auto">
            <a:xfrm>
              <a:off x="4191000" y="4800600"/>
              <a:ext cx="0" cy="7620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5" name="Straight Arrow Connector 64"/>
            <p:cNvCxnSpPr/>
            <p:nvPr/>
          </p:nvCxnSpPr>
          <p:spPr bwMode="auto">
            <a:xfrm>
              <a:off x="4191000" y="50292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6" name="Straight Arrow Connector 65"/>
            <p:cNvCxnSpPr/>
            <p:nvPr/>
          </p:nvCxnSpPr>
          <p:spPr bwMode="auto">
            <a:xfrm>
              <a:off x="4191000" y="5334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7" name="Straight Arrow Connector 66"/>
            <p:cNvCxnSpPr/>
            <p:nvPr/>
          </p:nvCxnSpPr>
          <p:spPr bwMode="auto">
            <a:xfrm>
              <a:off x="3505200" y="5105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68" name="Rectangle 67"/>
            <p:cNvSpPr/>
            <p:nvPr/>
          </p:nvSpPr>
          <p:spPr bwMode="auto">
            <a:xfrm>
              <a:off x="3886200" y="5562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dirty="0">
                <a:solidFill>
                  <a:srgbClr val="000000"/>
                </a:solidFill>
                <a:latin typeface="Arial" charset="0"/>
                <a:ea typeface="ＭＳ Ｐゴシック" charset="0"/>
                <a:cs typeface="ＭＳ Ｐゴシック" charset="0"/>
              </a:endParaRPr>
            </a:p>
          </p:txBody>
        </p:sp>
        <p:cxnSp>
          <p:nvCxnSpPr>
            <p:cNvPr id="69" name="Straight Arrow Connector 68"/>
            <p:cNvCxnSpPr/>
            <p:nvPr/>
          </p:nvCxnSpPr>
          <p:spPr bwMode="auto">
            <a:xfrm>
              <a:off x="4191000" y="5867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0" name="Straight Arrow Connector 69"/>
            <p:cNvCxnSpPr/>
            <p:nvPr/>
          </p:nvCxnSpPr>
          <p:spPr bwMode="auto">
            <a:xfrm>
              <a:off x="4191000" y="6096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1" name="Straight Arrow Connector 70"/>
            <p:cNvCxnSpPr/>
            <p:nvPr/>
          </p:nvCxnSpPr>
          <p:spPr bwMode="auto">
            <a:xfrm>
              <a:off x="4191000" y="6248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grpSp>
      <p:sp>
        <p:nvSpPr>
          <p:cNvPr id="72" name="Punched Tape 71"/>
          <p:cNvSpPr/>
          <p:nvPr/>
        </p:nvSpPr>
        <p:spPr bwMode="auto">
          <a:xfrm rot="5400000">
            <a:off x="2400300" y="5295900"/>
            <a:ext cx="533400" cy="457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solidFill>
                <a:srgbClr val="000000"/>
              </a:solidFill>
              <a:latin typeface="Arial" charset="0"/>
              <a:ea typeface="ＭＳ Ｐゴシック" charset="0"/>
              <a:cs typeface="ＭＳ Ｐゴシック" charset="0"/>
            </a:endParaRPr>
          </a:p>
        </p:txBody>
      </p:sp>
      <p:cxnSp>
        <p:nvCxnSpPr>
          <p:cNvPr id="73" name="Curved Connector 72"/>
          <p:cNvCxnSpPr/>
          <p:nvPr/>
        </p:nvCxnSpPr>
        <p:spPr bwMode="auto">
          <a:xfrm rot="5400000">
            <a:off x="2628900" y="3390900"/>
            <a:ext cx="2133600" cy="1905000"/>
          </a:xfrm>
          <a:prstGeom prst="curvedConnector3">
            <a:avLst/>
          </a:prstGeom>
          <a:solidFill>
            <a:schemeClr val="accent1"/>
          </a:solidFill>
          <a:ln w="34925" cap="flat" cmpd="sng" algn="ctr">
            <a:solidFill>
              <a:srgbClr val="CC9966"/>
            </a:solidFill>
            <a:prstDash val="sysDash"/>
            <a:round/>
            <a:headEnd type="triangle" w="lg" len="sm"/>
            <a:tailEnd type="none"/>
          </a:ln>
          <a:effectLst/>
        </p:spPr>
      </p:cxnSp>
      <p:sp>
        <p:nvSpPr>
          <p:cNvPr id="19" name="Slide Number Placeholder 18"/>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16</a:t>
            </a:fld>
            <a:endParaRPr lang="en-US" dirty="0"/>
          </a:p>
        </p:txBody>
      </p:sp>
    </p:spTree>
    <p:extLst>
      <p:ext uri="{BB962C8B-B14F-4D97-AF65-F5344CB8AC3E}">
        <p14:creationId xmlns:p14="http://schemas.microsoft.com/office/powerpoint/2010/main" val="13335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5"/>
                                        </p:tgtEl>
                                      </p:cBhvr>
                                    </p:animEffect>
                                    <p:set>
                                      <p:cBhvr>
                                        <p:cTn id="7" dur="1" fill="hold">
                                          <p:stCondLst>
                                            <p:cond delay="499"/>
                                          </p:stCondLst>
                                        </p:cTn>
                                        <p:tgtEl>
                                          <p:spTgt spid="45"/>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down)">
                                      <p:cBhvr>
                                        <p:cTn id="1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128"/>
            <a:ext cx="8229600" cy="609899"/>
          </a:xfrm>
        </p:spPr>
        <p:txBody>
          <a:bodyPr>
            <a:normAutofit fontScale="90000"/>
          </a:bodyPr>
          <a:lstStyle/>
          <a:p>
            <a:r>
              <a:rPr lang="en-US" dirty="0" smtClean="0"/>
              <a:t>Main Points (for today)</a:t>
            </a:r>
            <a:endParaRPr lang="en-US" dirty="0"/>
          </a:p>
        </p:txBody>
      </p:sp>
      <p:sp>
        <p:nvSpPr>
          <p:cNvPr id="3" name="Content Placeholder 2"/>
          <p:cNvSpPr>
            <a:spLocks noGrp="1"/>
          </p:cNvSpPr>
          <p:nvPr>
            <p:ph idx="1"/>
          </p:nvPr>
        </p:nvSpPr>
        <p:spPr>
          <a:xfrm>
            <a:off x="457200" y="1752600"/>
            <a:ext cx="8229600" cy="4713964"/>
          </a:xfrm>
        </p:spPr>
        <p:txBody>
          <a:bodyPr>
            <a:normAutofit/>
          </a:bodyPr>
          <a:lstStyle/>
          <a:p>
            <a:r>
              <a:rPr lang="en-US" sz="3600" dirty="0" smtClean="0">
                <a:solidFill>
                  <a:schemeClr val="bg1">
                    <a:lumMod val="65000"/>
                  </a:schemeClr>
                </a:solidFill>
              </a:rPr>
              <a:t>Part1</a:t>
            </a:r>
          </a:p>
          <a:p>
            <a:pPr lvl="1"/>
            <a:r>
              <a:rPr lang="en-US" sz="3200" dirty="0" smtClean="0">
                <a:solidFill>
                  <a:schemeClr val="bg1">
                    <a:lumMod val="65000"/>
                  </a:schemeClr>
                </a:solidFill>
              </a:rPr>
              <a:t>Introduction to Computer Systems</a:t>
            </a:r>
          </a:p>
          <a:p>
            <a:r>
              <a:rPr lang="en-US" sz="3600" b="1" dirty="0" smtClean="0"/>
              <a:t>Part2</a:t>
            </a:r>
          </a:p>
          <a:p>
            <a:pPr lvl="1"/>
            <a:r>
              <a:rPr lang="en-US" sz="3200" b="1" dirty="0" smtClean="0"/>
              <a:t>Course Objectives and Outcome</a:t>
            </a:r>
          </a:p>
          <a:p>
            <a:pPr lvl="1"/>
            <a:r>
              <a:rPr lang="en-US" sz="3200" b="1" dirty="0" smtClean="0"/>
              <a:t>Logistics</a:t>
            </a:r>
          </a:p>
          <a:p>
            <a:endParaRPr lang="en-US" sz="3600" dirty="0" smtClean="0"/>
          </a:p>
          <a:p>
            <a:pPr marL="0" indent="0">
              <a:buNone/>
            </a:pPr>
            <a:endParaRPr lang="en-US" sz="3600" dirty="0" smtClean="0"/>
          </a:p>
          <a:p>
            <a:endParaRPr lang="en-US" sz="3600" dirty="0" smtClean="0"/>
          </a:p>
          <a:p>
            <a:endParaRPr lang="en-US" sz="3600" dirty="0" smtClean="0"/>
          </a:p>
          <a:p>
            <a:endParaRPr lang="en-US" sz="3600" dirty="0" smtClean="0"/>
          </a:p>
          <a:p>
            <a:endParaRPr lang="en-US" sz="3600" dirty="0" smtClean="0"/>
          </a:p>
          <a:p>
            <a:endParaRPr lang="en-US" sz="3600" dirty="0" smtClean="0"/>
          </a:p>
        </p:txBody>
      </p:sp>
      <p:sp>
        <p:nvSpPr>
          <p:cNvPr id="7" name="Slide Number Placeholder 6"/>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17</a:t>
            </a:fld>
            <a:endParaRPr lang="en-US" dirty="0"/>
          </a:p>
        </p:txBody>
      </p:sp>
    </p:spTree>
    <p:extLst>
      <p:ext uri="{BB962C8B-B14F-4D97-AF65-F5344CB8AC3E}">
        <p14:creationId xmlns:p14="http://schemas.microsoft.com/office/powerpoint/2010/main" val="1194650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6" y="344218"/>
            <a:ext cx="8229600" cy="609899"/>
          </a:xfrm>
        </p:spPr>
        <p:txBody>
          <a:bodyPr>
            <a:normAutofit fontScale="90000"/>
          </a:bodyPr>
          <a:lstStyle/>
          <a:p>
            <a:r>
              <a:rPr lang="en-US" dirty="0" smtClean="0"/>
              <a:t>Why take CSCE 313?</a:t>
            </a:r>
            <a:endParaRPr lang="en-US" dirty="0"/>
          </a:p>
        </p:txBody>
      </p:sp>
      <p:sp>
        <p:nvSpPr>
          <p:cNvPr id="3" name="Content Placeholder 2"/>
          <p:cNvSpPr>
            <a:spLocks noGrp="1"/>
          </p:cNvSpPr>
          <p:nvPr>
            <p:ph idx="1"/>
          </p:nvPr>
        </p:nvSpPr>
        <p:spPr>
          <a:xfrm>
            <a:off x="457200" y="1600200"/>
            <a:ext cx="8534400" cy="5257800"/>
          </a:xfrm>
        </p:spPr>
        <p:txBody>
          <a:bodyPr>
            <a:normAutofit fontScale="92500"/>
          </a:bodyPr>
          <a:lstStyle/>
          <a:p>
            <a:r>
              <a:rPr lang="en-US" sz="2800" dirty="0"/>
              <a:t>Some of you will actually design and build operating systems or components of </a:t>
            </a:r>
            <a:r>
              <a:rPr lang="en-US" sz="2800" dirty="0" smtClean="0"/>
              <a:t>them</a:t>
            </a:r>
            <a:endParaRPr lang="en-US" sz="2800" dirty="0"/>
          </a:p>
          <a:p>
            <a:pPr lvl="1"/>
            <a:r>
              <a:rPr lang="en-US" sz="2400" dirty="0"/>
              <a:t>Perhaps more now than ever</a:t>
            </a:r>
          </a:p>
          <a:p>
            <a:r>
              <a:rPr lang="en-US" sz="2800" dirty="0"/>
              <a:t>Many of you will create systems that utilize the core </a:t>
            </a:r>
            <a:r>
              <a:rPr lang="en-US" sz="2800" dirty="0" smtClean="0"/>
              <a:t>concepts in </a:t>
            </a:r>
            <a:r>
              <a:rPr lang="en-US" sz="2800" dirty="0"/>
              <a:t>operating </a:t>
            </a:r>
            <a:r>
              <a:rPr lang="en-US" sz="2800" dirty="0" smtClean="0"/>
              <a:t>systems</a:t>
            </a:r>
          </a:p>
          <a:p>
            <a:pPr lvl="1"/>
            <a:r>
              <a:rPr lang="en-US" sz="2400" dirty="0" smtClean="0"/>
              <a:t>The concept of “hierarchy” and “abstraction” are all too important</a:t>
            </a:r>
            <a:endParaRPr lang="en-US" sz="2400" dirty="0"/>
          </a:p>
          <a:p>
            <a:pPr lvl="1"/>
            <a:r>
              <a:rPr lang="en-US" sz="2400" dirty="0"/>
              <a:t>Whether you build software or hardware</a:t>
            </a:r>
          </a:p>
          <a:p>
            <a:pPr lvl="1"/>
            <a:r>
              <a:rPr lang="en-US" sz="2400" dirty="0"/>
              <a:t>The concepts and design patterns appear at many levels</a:t>
            </a:r>
          </a:p>
          <a:p>
            <a:r>
              <a:rPr lang="en-US" sz="2800" dirty="0"/>
              <a:t>All of you will build applications, etc. that utilize operating systems</a:t>
            </a:r>
          </a:p>
          <a:p>
            <a:pPr lvl="1"/>
            <a:r>
              <a:rPr lang="en-US" sz="2400" dirty="0"/>
              <a:t>The better you understand their design and implementation, the better use you’ll make of them.</a:t>
            </a:r>
          </a:p>
          <a:p>
            <a:endParaRPr lang="en-US" sz="2800" dirty="0" smtClean="0"/>
          </a:p>
          <a:p>
            <a:pPr marL="0" indent="0">
              <a:buNone/>
            </a:pPr>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p:txBody>
      </p:sp>
      <p:sp>
        <p:nvSpPr>
          <p:cNvPr id="7" name="Slide Number Placeholder 6"/>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18</a:t>
            </a:fld>
            <a:endParaRPr lang="en-US" dirty="0"/>
          </a:p>
        </p:txBody>
      </p:sp>
    </p:spTree>
    <p:extLst>
      <p:ext uri="{BB962C8B-B14F-4D97-AF65-F5344CB8AC3E}">
        <p14:creationId xmlns:p14="http://schemas.microsoft.com/office/powerpoint/2010/main" val="1610430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1507"/>
          </a:xfrm>
        </p:spPr>
        <p:txBody>
          <a:bodyPr>
            <a:normAutofit fontScale="90000"/>
          </a:bodyPr>
          <a:lstStyle/>
          <a:p>
            <a:r>
              <a:rPr lang="en-US" dirty="0" smtClean="0"/>
              <a:t>CSCE-313 Course Outcome</a:t>
            </a:r>
            <a:endParaRPr lang="en-US" dirty="0"/>
          </a:p>
        </p:txBody>
      </p:sp>
      <p:sp>
        <p:nvSpPr>
          <p:cNvPr id="3" name="Content Placeholder 2"/>
          <p:cNvSpPr>
            <a:spLocks noGrp="1"/>
          </p:cNvSpPr>
          <p:nvPr>
            <p:ph idx="1"/>
          </p:nvPr>
        </p:nvSpPr>
        <p:spPr>
          <a:xfrm>
            <a:off x="533400" y="1600200"/>
            <a:ext cx="8686800" cy="5181600"/>
          </a:xfrm>
        </p:spPr>
        <p:txBody>
          <a:bodyPr>
            <a:noAutofit/>
          </a:bodyPr>
          <a:lstStyle/>
          <a:p>
            <a:r>
              <a:rPr lang="en-US" sz="2800" dirty="0" smtClean="0"/>
              <a:t>In this </a:t>
            </a:r>
            <a:r>
              <a:rPr lang="en-US" sz="2800" dirty="0"/>
              <a:t>course, </a:t>
            </a:r>
            <a:r>
              <a:rPr lang="en-US" sz="2800" dirty="0" smtClean="0"/>
              <a:t>you will learn</a:t>
            </a:r>
            <a:endParaRPr lang="en-US" sz="2800" dirty="0"/>
          </a:p>
          <a:p>
            <a:pPr lvl="1"/>
            <a:r>
              <a:rPr lang="en-US" sz="2800" dirty="0" smtClean="0"/>
              <a:t>What </a:t>
            </a:r>
            <a:r>
              <a:rPr lang="en-US" sz="2800" dirty="0"/>
              <a:t>is an operating system; </a:t>
            </a:r>
            <a:r>
              <a:rPr lang="en-US" sz="2800" dirty="0" smtClean="0"/>
              <a:t>its </a:t>
            </a:r>
            <a:r>
              <a:rPr lang="en-US" sz="2800" dirty="0"/>
              <a:t>components; </a:t>
            </a:r>
            <a:r>
              <a:rPr lang="en-US" sz="2800" dirty="0" smtClean="0"/>
              <a:t>system calls</a:t>
            </a:r>
            <a:endParaRPr lang="en-US" sz="2800" dirty="0"/>
          </a:p>
          <a:p>
            <a:pPr lvl="1"/>
            <a:r>
              <a:rPr lang="en-US" sz="2800" dirty="0" smtClean="0"/>
              <a:t>Execution </a:t>
            </a:r>
            <a:r>
              <a:rPr lang="en-US" sz="2800" dirty="0"/>
              <a:t>of a program; function calls; </a:t>
            </a:r>
            <a:r>
              <a:rPr lang="en-US" sz="2800" dirty="0" smtClean="0"/>
              <a:t>interrupts</a:t>
            </a:r>
            <a:endParaRPr lang="en-US" sz="2800" dirty="0"/>
          </a:p>
          <a:p>
            <a:pPr lvl="1"/>
            <a:r>
              <a:rPr lang="en-US" sz="2800" dirty="0" smtClean="0"/>
              <a:t>OS </a:t>
            </a:r>
            <a:r>
              <a:rPr lang="en-US" sz="2800" dirty="0"/>
              <a:t>application interface; file system; process </a:t>
            </a:r>
            <a:r>
              <a:rPr lang="en-US" sz="2800" dirty="0" smtClean="0"/>
              <a:t>control</a:t>
            </a:r>
            <a:endParaRPr lang="en-US" sz="2800" dirty="0"/>
          </a:p>
          <a:p>
            <a:pPr lvl="1"/>
            <a:r>
              <a:rPr lang="en-US" sz="2800" dirty="0" smtClean="0"/>
              <a:t>Concurrency</a:t>
            </a:r>
            <a:r>
              <a:rPr lang="en-US" sz="2800" dirty="0"/>
              <a:t>, </a:t>
            </a:r>
            <a:r>
              <a:rPr lang="en-US" sz="2800" dirty="0" smtClean="0"/>
              <a:t>process and thread </a:t>
            </a:r>
            <a:r>
              <a:rPr lang="en-US" sz="2800" dirty="0"/>
              <a:t>synchronization, </a:t>
            </a:r>
            <a:r>
              <a:rPr lang="en-US" sz="2800" dirty="0" smtClean="0"/>
              <a:t>inter-process </a:t>
            </a:r>
            <a:r>
              <a:rPr lang="en-US" sz="2800" dirty="0"/>
              <a:t>communication</a:t>
            </a:r>
          </a:p>
          <a:p>
            <a:pPr lvl="1"/>
            <a:r>
              <a:rPr lang="en-US" sz="2800" dirty="0" smtClean="0"/>
              <a:t>Network Programming</a:t>
            </a:r>
          </a:p>
          <a:p>
            <a:pPr lvl="1"/>
            <a:r>
              <a:rPr lang="en-US" sz="2800" dirty="0" smtClean="0"/>
              <a:t>Security </a:t>
            </a:r>
            <a:r>
              <a:rPr lang="en-US" sz="2800" dirty="0"/>
              <a:t>threats in centralized and distributed </a:t>
            </a:r>
            <a:r>
              <a:rPr lang="en-US" sz="2800" dirty="0" smtClean="0"/>
              <a:t>systems; authentication, authorization</a:t>
            </a:r>
            <a:r>
              <a:rPr lang="en-US" sz="2800" dirty="0"/>
              <a:t>, confidentiality; security </a:t>
            </a:r>
            <a:r>
              <a:rPr lang="en-US" sz="2800" dirty="0" smtClean="0"/>
              <a:t>mechanisms</a:t>
            </a:r>
          </a:p>
        </p:txBody>
      </p:sp>
      <p:sp>
        <p:nvSpPr>
          <p:cNvPr id="7" name="Slide Number Placeholder 6"/>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19</a:t>
            </a:fld>
            <a:endParaRPr lang="en-US" dirty="0"/>
          </a:p>
        </p:txBody>
      </p:sp>
    </p:spTree>
    <p:extLst>
      <p:ext uri="{BB962C8B-B14F-4D97-AF65-F5344CB8AC3E}">
        <p14:creationId xmlns:p14="http://schemas.microsoft.com/office/powerpoint/2010/main" val="3290874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128"/>
            <a:ext cx="8229600" cy="609899"/>
          </a:xfrm>
        </p:spPr>
        <p:txBody>
          <a:bodyPr>
            <a:normAutofit fontScale="90000"/>
          </a:bodyPr>
          <a:lstStyle/>
          <a:p>
            <a:r>
              <a:rPr lang="en-US" dirty="0" smtClean="0"/>
              <a:t>Main Points (for today)</a:t>
            </a:r>
            <a:endParaRPr lang="en-US" dirty="0"/>
          </a:p>
        </p:txBody>
      </p:sp>
      <p:sp>
        <p:nvSpPr>
          <p:cNvPr id="3" name="Content Placeholder 2"/>
          <p:cNvSpPr>
            <a:spLocks noGrp="1"/>
          </p:cNvSpPr>
          <p:nvPr>
            <p:ph idx="1"/>
          </p:nvPr>
        </p:nvSpPr>
        <p:spPr>
          <a:xfrm>
            <a:off x="457200" y="1752600"/>
            <a:ext cx="8229600" cy="4713964"/>
          </a:xfrm>
        </p:spPr>
        <p:txBody>
          <a:bodyPr>
            <a:normAutofit/>
          </a:bodyPr>
          <a:lstStyle/>
          <a:p>
            <a:r>
              <a:rPr lang="en-US" sz="3600" dirty="0" smtClean="0"/>
              <a:t>Part1</a:t>
            </a:r>
          </a:p>
          <a:p>
            <a:pPr lvl="1"/>
            <a:r>
              <a:rPr lang="en-US" sz="3200" dirty="0" smtClean="0"/>
              <a:t>Introduction to Computer Systems</a:t>
            </a:r>
          </a:p>
          <a:p>
            <a:r>
              <a:rPr lang="en-US" sz="3600" dirty="0" smtClean="0"/>
              <a:t>Part2</a:t>
            </a:r>
          </a:p>
          <a:p>
            <a:pPr lvl="1"/>
            <a:r>
              <a:rPr lang="en-US" sz="3200" dirty="0" smtClean="0"/>
              <a:t>Course Objectives and Outcome</a:t>
            </a:r>
          </a:p>
          <a:p>
            <a:pPr lvl="1"/>
            <a:r>
              <a:rPr lang="en-US" sz="3200" dirty="0" smtClean="0"/>
              <a:t>Logistics</a:t>
            </a:r>
          </a:p>
          <a:p>
            <a:endParaRPr lang="en-US" sz="3600" dirty="0" smtClean="0"/>
          </a:p>
          <a:p>
            <a:pPr marL="0" indent="0">
              <a:buNone/>
            </a:pPr>
            <a:endParaRPr lang="en-US" sz="3600" dirty="0" smtClean="0"/>
          </a:p>
          <a:p>
            <a:endParaRPr lang="en-US" sz="3600" dirty="0" smtClean="0"/>
          </a:p>
          <a:p>
            <a:endParaRPr lang="en-US" sz="3600" dirty="0" smtClean="0"/>
          </a:p>
          <a:p>
            <a:endParaRPr lang="en-US" sz="3600" dirty="0" smtClean="0"/>
          </a:p>
          <a:p>
            <a:endParaRPr lang="en-US" sz="3600" dirty="0" smtClean="0"/>
          </a:p>
          <a:p>
            <a:endParaRPr lang="en-US" sz="3600" dirty="0" smtClean="0"/>
          </a:p>
        </p:txBody>
      </p:sp>
      <p:sp>
        <p:nvSpPr>
          <p:cNvPr id="7" name="Slide Number Placeholder 6"/>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2</a:t>
            </a:fld>
            <a:endParaRPr lang="en-US" dirty="0"/>
          </a:p>
        </p:txBody>
      </p:sp>
    </p:spTree>
    <p:extLst>
      <p:ext uri="{BB962C8B-B14F-4D97-AF65-F5344CB8AC3E}">
        <p14:creationId xmlns:p14="http://schemas.microsoft.com/office/powerpoint/2010/main" val="1275628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738"/>
            <a:ext cx="8229600" cy="1143000"/>
          </a:xfrm>
        </p:spPr>
        <p:txBody>
          <a:bodyPr/>
          <a:lstStyle/>
          <a:p>
            <a:r>
              <a:rPr lang="en-US" dirty="0" smtClean="0"/>
              <a:t>CSCE-313 Course Structure Spiral</a:t>
            </a:r>
            <a:endParaRPr lang="en-US" dirty="0"/>
          </a:p>
        </p:txBody>
      </p:sp>
      <p:sp>
        <p:nvSpPr>
          <p:cNvPr id="6" name="TextBox 5"/>
          <p:cNvSpPr txBox="1"/>
          <p:nvPr/>
        </p:nvSpPr>
        <p:spPr>
          <a:xfrm>
            <a:off x="3454399" y="3930430"/>
            <a:ext cx="762000" cy="400110"/>
          </a:xfrm>
          <a:prstGeom prst="rect">
            <a:avLst/>
          </a:prstGeom>
          <a:noFill/>
        </p:spPr>
        <p:txBody>
          <a:bodyPr wrap="square" rtlCol="0">
            <a:spAutoFit/>
          </a:bodyPr>
          <a:lstStyle/>
          <a:p>
            <a:pPr algn="ctr" defTabSz="914400" eaLnBrk="0" fontAlgn="base" hangingPunct="0">
              <a:spcBef>
                <a:spcPct val="0"/>
              </a:spcBef>
              <a:spcAft>
                <a:spcPct val="0"/>
              </a:spcAft>
            </a:pPr>
            <a:r>
              <a:rPr lang="en-US" sz="2000" b="1" dirty="0">
                <a:solidFill>
                  <a:srgbClr val="FF0000"/>
                </a:solidFill>
                <a:latin typeface="Arial" charset="0"/>
                <a:ea typeface="ＭＳ Ｐゴシック" charset="0"/>
                <a:cs typeface="ＭＳ Ｐゴシック" charset="0"/>
              </a:rPr>
              <a:t>I</a:t>
            </a:r>
            <a:r>
              <a:rPr lang="en-US" sz="2000" b="1" dirty="0" smtClean="0">
                <a:solidFill>
                  <a:srgbClr val="FF0000"/>
                </a:solidFill>
                <a:latin typeface="Arial" charset="0"/>
                <a:ea typeface="ＭＳ Ｐゴシック" charset="0"/>
                <a:cs typeface="ＭＳ Ｐゴシック" charset="0"/>
              </a:rPr>
              <a:t>ntro</a:t>
            </a:r>
            <a:endParaRPr lang="en-US" sz="2000" b="1" dirty="0">
              <a:solidFill>
                <a:srgbClr val="FF0000"/>
              </a:solidFill>
              <a:latin typeface="Arial" charset="0"/>
              <a:ea typeface="ＭＳ Ｐゴシック" charset="0"/>
              <a:cs typeface="ＭＳ Ｐゴシック" charset="0"/>
            </a:endParaRPr>
          </a:p>
        </p:txBody>
      </p:sp>
      <p:sp>
        <p:nvSpPr>
          <p:cNvPr id="7" name="Rectangle 6"/>
          <p:cNvSpPr/>
          <p:nvPr/>
        </p:nvSpPr>
        <p:spPr>
          <a:xfrm rot="16200000">
            <a:off x="3633914" y="2785053"/>
            <a:ext cx="985905" cy="1825989"/>
          </a:xfrm>
          <a:prstGeom prst="rect">
            <a:avLst/>
          </a:prstGeom>
          <a:noFill/>
        </p:spPr>
        <p:txBody>
          <a:bodyPr wrap="none" lIns="91440" tIns="45720" rIns="91440" bIns="45720">
            <a:prstTxWarp prst="textCircle">
              <a:avLst/>
            </a:prstTxWarp>
            <a:spAutoFit/>
          </a:bodyPr>
          <a:lstStyle/>
          <a:p>
            <a:pPr algn="ctr" defTabSz="914400" eaLnBrk="0" fontAlgn="base" hangingPunct="0">
              <a:spcBef>
                <a:spcPct val="0"/>
              </a:spcBef>
              <a:spcAft>
                <a:spcPct val="0"/>
              </a:spcAft>
            </a:pPr>
            <a:r>
              <a:rPr lang="en-US" b="1" dirty="0" smtClean="0">
                <a:ln w="1905"/>
                <a:gradFill>
                  <a:gsLst>
                    <a:gs pos="0">
                      <a:srgbClr val="009D00">
                        <a:shade val="20000"/>
                        <a:satMod val="200000"/>
                      </a:srgbClr>
                    </a:gs>
                    <a:gs pos="78000">
                      <a:srgbClr val="009D00">
                        <a:tint val="90000"/>
                        <a:shade val="89000"/>
                        <a:satMod val="220000"/>
                      </a:srgbClr>
                    </a:gs>
                    <a:gs pos="100000">
                      <a:srgbClr val="009D00">
                        <a:tint val="12000"/>
                        <a:satMod val="255000"/>
                      </a:srgbClr>
                    </a:gs>
                  </a:gsLst>
                  <a:lin ang="5400000"/>
                </a:gradFill>
                <a:effectLst>
                  <a:innerShdw blurRad="69850" dist="43180" dir="5400000">
                    <a:srgbClr val="000000">
                      <a:alpha val="65000"/>
                    </a:srgbClr>
                  </a:innerShdw>
                </a:effectLst>
                <a:latin typeface="Arial" charset="0"/>
                <a:ea typeface="ＭＳ Ｐゴシック" charset="0"/>
                <a:cs typeface="ＭＳ Ｐゴシック" charset="0"/>
              </a:rPr>
              <a:t>OS and System Concepts</a:t>
            </a:r>
            <a:endParaRPr lang="en-US" b="1" dirty="0">
              <a:ln w="1905"/>
              <a:gradFill>
                <a:gsLst>
                  <a:gs pos="0">
                    <a:srgbClr val="009D00">
                      <a:shade val="20000"/>
                      <a:satMod val="200000"/>
                    </a:srgbClr>
                  </a:gs>
                  <a:gs pos="78000">
                    <a:srgbClr val="009D00">
                      <a:tint val="90000"/>
                      <a:shade val="89000"/>
                      <a:satMod val="220000"/>
                    </a:srgbClr>
                  </a:gs>
                  <a:gs pos="100000">
                    <a:srgbClr val="009D00">
                      <a:tint val="12000"/>
                      <a:satMod val="255000"/>
                    </a:srgbClr>
                  </a:gs>
                </a:gsLst>
                <a:lin ang="5400000"/>
              </a:gradFill>
              <a:effectLst>
                <a:innerShdw blurRad="69850" dist="43180" dir="5400000">
                  <a:srgbClr val="000000">
                    <a:alpha val="65000"/>
                  </a:srgbClr>
                </a:innerShdw>
              </a:effectLst>
              <a:latin typeface="Arial" charset="0"/>
              <a:ea typeface="ＭＳ Ｐゴシック" charset="0"/>
              <a:cs typeface="ＭＳ Ｐゴシック" charset="0"/>
            </a:endParaRPr>
          </a:p>
        </p:txBody>
      </p:sp>
      <p:sp>
        <p:nvSpPr>
          <p:cNvPr id="8" name="Rectangle 7"/>
          <p:cNvSpPr/>
          <p:nvPr/>
        </p:nvSpPr>
        <p:spPr>
          <a:xfrm rot="4976989">
            <a:off x="2514059" y="2274647"/>
            <a:ext cx="2137928" cy="2671465"/>
          </a:xfrm>
          <a:prstGeom prst="rect">
            <a:avLst/>
          </a:prstGeom>
          <a:noFill/>
        </p:spPr>
        <p:txBody>
          <a:bodyPr wrap="none" lIns="91440" tIns="45720" rIns="91440" bIns="45720">
            <a:prstTxWarp prst="textCircle">
              <a:avLst/>
            </a:prstTxWarp>
            <a:spAutoFit/>
          </a:bodyPr>
          <a:lstStyle/>
          <a:p>
            <a:pPr algn="ctr" defTabSz="914400" eaLnBrk="0" fontAlgn="base" hangingPunct="0">
              <a:spcBef>
                <a:spcPct val="0"/>
              </a:spcBef>
              <a:spcAft>
                <a:spcPct val="0"/>
              </a:spcAft>
            </a:pPr>
            <a:r>
              <a:rPr lang="en-US" sz="2400" b="1" dirty="0" smtClean="0">
                <a:ln w="10541" cmpd="sng">
                  <a:solidFill>
                    <a:srgbClr val="618FFD">
                      <a:shade val="88000"/>
                      <a:satMod val="110000"/>
                    </a:srgbClr>
                  </a:solidFill>
                  <a:prstDash val="solid"/>
                </a:ln>
                <a:gradFill>
                  <a:gsLst>
                    <a:gs pos="0">
                      <a:srgbClr val="618FFD">
                        <a:tint val="40000"/>
                        <a:satMod val="250000"/>
                      </a:srgbClr>
                    </a:gs>
                    <a:gs pos="9000">
                      <a:srgbClr val="618FFD">
                        <a:tint val="52000"/>
                        <a:satMod val="300000"/>
                      </a:srgbClr>
                    </a:gs>
                    <a:gs pos="50000">
                      <a:srgbClr val="618FFD">
                        <a:shade val="20000"/>
                        <a:satMod val="300000"/>
                      </a:srgbClr>
                    </a:gs>
                    <a:gs pos="79000">
                      <a:srgbClr val="618FFD">
                        <a:tint val="52000"/>
                        <a:satMod val="300000"/>
                      </a:srgbClr>
                    </a:gs>
                    <a:gs pos="100000">
                      <a:srgbClr val="618FFD">
                        <a:tint val="40000"/>
                        <a:satMod val="250000"/>
                      </a:srgbClr>
                    </a:gs>
                  </a:gsLst>
                  <a:lin ang="5400000"/>
                </a:gradFill>
                <a:latin typeface="Arial" charset="0"/>
                <a:ea typeface="ＭＳ Ｐゴシック" charset="0"/>
                <a:cs typeface="ＭＳ Ｐゴシック" charset="0"/>
              </a:rPr>
              <a:t>Concurrency</a:t>
            </a:r>
            <a:endParaRPr lang="en-US" sz="2400" b="1" dirty="0">
              <a:ln w="10541" cmpd="sng">
                <a:solidFill>
                  <a:srgbClr val="618FFD">
                    <a:shade val="88000"/>
                    <a:satMod val="110000"/>
                  </a:srgbClr>
                </a:solidFill>
                <a:prstDash val="solid"/>
              </a:ln>
              <a:gradFill>
                <a:gsLst>
                  <a:gs pos="0">
                    <a:srgbClr val="618FFD">
                      <a:tint val="40000"/>
                      <a:satMod val="250000"/>
                    </a:srgbClr>
                  </a:gs>
                  <a:gs pos="9000">
                    <a:srgbClr val="618FFD">
                      <a:tint val="52000"/>
                      <a:satMod val="300000"/>
                    </a:srgbClr>
                  </a:gs>
                  <a:gs pos="50000">
                    <a:srgbClr val="618FFD">
                      <a:shade val="20000"/>
                      <a:satMod val="300000"/>
                    </a:srgbClr>
                  </a:gs>
                  <a:gs pos="79000">
                    <a:srgbClr val="618FFD">
                      <a:tint val="52000"/>
                      <a:satMod val="300000"/>
                    </a:srgbClr>
                  </a:gs>
                  <a:gs pos="100000">
                    <a:srgbClr val="618FFD">
                      <a:tint val="40000"/>
                      <a:satMod val="250000"/>
                    </a:srgbClr>
                  </a:gs>
                </a:gsLst>
                <a:lin ang="5400000"/>
              </a:gradFill>
              <a:latin typeface="Arial" charset="0"/>
              <a:ea typeface="ＭＳ Ｐゴシック" charset="0"/>
              <a:cs typeface="ＭＳ Ｐゴシック" charset="0"/>
            </a:endParaRPr>
          </a:p>
        </p:txBody>
      </p:sp>
      <p:sp>
        <p:nvSpPr>
          <p:cNvPr id="9" name="Rectangle 8"/>
          <p:cNvSpPr/>
          <p:nvPr/>
        </p:nvSpPr>
        <p:spPr>
          <a:xfrm rot="12045830">
            <a:off x="2057884" y="2523276"/>
            <a:ext cx="2096342" cy="2315036"/>
          </a:xfrm>
          <a:prstGeom prst="rect">
            <a:avLst/>
          </a:prstGeom>
          <a:noFill/>
        </p:spPr>
        <p:txBody>
          <a:bodyPr wrap="none" lIns="91440" tIns="45720" rIns="91440" bIns="45720">
            <a:prstTxWarp prst="textCircle">
              <a:avLst/>
            </a:prstTxWarp>
            <a:spAutoFit/>
          </a:bodyPr>
          <a:lstStyle/>
          <a:p>
            <a:pPr algn="ctr" defTabSz="914400" eaLnBrk="0" fontAlgn="base" hangingPunct="0">
              <a:spcBef>
                <a:spcPct val="0"/>
              </a:spcBef>
              <a:spcAft>
                <a:spcPct val="0"/>
              </a:spcAft>
            </a:pPr>
            <a:r>
              <a:rPr lang="en-US" sz="2400" b="1" dirty="0" smtClean="0">
                <a:ln w="10541" cmpd="sng">
                  <a:solidFill>
                    <a:srgbClr val="618FFD">
                      <a:shade val="88000"/>
                      <a:satMod val="110000"/>
                    </a:srgbClr>
                  </a:solidFill>
                  <a:prstDash val="solid"/>
                </a:ln>
                <a:solidFill>
                  <a:srgbClr val="FF0000"/>
                </a:solidFill>
                <a:latin typeface="Arial" charset="0"/>
                <a:ea typeface="ＭＳ Ｐゴシック" charset="0"/>
                <a:cs typeface="ＭＳ Ｐゴシック" charset="0"/>
              </a:rPr>
              <a:t>File Systems</a:t>
            </a:r>
            <a:endParaRPr lang="en-US" sz="2400" b="1" dirty="0">
              <a:ln w="10541" cmpd="sng">
                <a:solidFill>
                  <a:srgbClr val="618FFD">
                    <a:shade val="88000"/>
                    <a:satMod val="110000"/>
                  </a:srgbClr>
                </a:solidFill>
                <a:prstDash val="solid"/>
              </a:ln>
              <a:solidFill>
                <a:srgbClr val="FF0000"/>
              </a:solidFill>
              <a:latin typeface="Arial" charset="0"/>
              <a:ea typeface="ＭＳ Ｐゴシック" charset="0"/>
              <a:cs typeface="ＭＳ Ｐゴシック" charset="0"/>
            </a:endParaRPr>
          </a:p>
        </p:txBody>
      </p:sp>
      <p:sp>
        <p:nvSpPr>
          <p:cNvPr id="10" name="Rectangle 9"/>
          <p:cNvSpPr/>
          <p:nvPr/>
        </p:nvSpPr>
        <p:spPr>
          <a:xfrm rot="17076965">
            <a:off x="3150830" y="1676284"/>
            <a:ext cx="1932160" cy="2985850"/>
          </a:xfrm>
          <a:prstGeom prst="rect">
            <a:avLst/>
          </a:prstGeom>
          <a:noFill/>
        </p:spPr>
        <p:txBody>
          <a:bodyPr wrap="none" lIns="91440" tIns="45720" rIns="91440" bIns="45720">
            <a:prstTxWarp prst="textCircle">
              <a:avLst/>
            </a:prstTxWarp>
            <a:spAutoFit/>
          </a:bodyPr>
          <a:lstStyle/>
          <a:p>
            <a:pPr algn="ctr" defTabSz="914400" eaLnBrk="0" fontAlgn="base" hangingPunct="0">
              <a:spcBef>
                <a:spcPct val="0"/>
              </a:spcBef>
              <a:spcAft>
                <a:spcPct val="0"/>
              </a:spcAft>
            </a:pPr>
            <a:r>
              <a:rPr lang="en-US" sz="2400" b="1" dirty="0" smtClean="0">
                <a:ln w="12700">
                  <a:solidFill>
                    <a:srgbClr val="000000">
                      <a:satMod val="155000"/>
                    </a:srgbClr>
                  </a:solidFill>
                  <a:prstDash val="solid"/>
                </a:ln>
                <a:solidFill>
                  <a:srgbClr val="919191">
                    <a:tint val="85000"/>
                    <a:satMod val="155000"/>
                  </a:srgbClr>
                </a:solidFill>
                <a:effectLst>
                  <a:outerShdw blurRad="41275" dist="20320" dir="1800000" algn="tl" rotWithShape="0">
                    <a:srgbClr val="000000">
                      <a:alpha val="40000"/>
                    </a:srgbClr>
                  </a:outerShdw>
                </a:effectLst>
                <a:latin typeface="Arial" charset="0"/>
                <a:ea typeface="ＭＳ Ｐゴシック" charset="0"/>
                <a:cs typeface="ＭＳ Ｐゴシック" charset="0"/>
              </a:rPr>
              <a:t>Asynchronous Events </a:t>
            </a:r>
            <a:endParaRPr lang="en-US" sz="2400" b="1" dirty="0">
              <a:ln w="12700">
                <a:solidFill>
                  <a:srgbClr val="000000">
                    <a:satMod val="155000"/>
                  </a:srgbClr>
                </a:solidFill>
                <a:prstDash val="solid"/>
              </a:ln>
              <a:solidFill>
                <a:srgbClr val="919191">
                  <a:tint val="85000"/>
                  <a:satMod val="155000"/>
                </a:srgbClr>
              </a:solidFill>
              <a:effectLst>
                <a:outerShdw blurRad="41275" dist="20320" dir="1800000" algn="tl" rotWithShape="0">
                  <a:srgbClr val="000000">
                    <a:alpha val="40000"/>
                  </a:srgbClr>
                </a:outerShdw>
              </a:effectLst>
              <a:latin typeface="Arial" charset="0"/>
              <a:ea typeface="ＭＳ Ｐゴシック" charset="0"/>
              <a:cs typeface="ＭＳ Ｐゴシック" charset="0"/>
            </a:endParaRPr>
          </a:p>
        </p:txBody>
      </p:sp>
      <p:sp>
        <p:nvSpPr>
          <p:cNvPr id="11" name="Rectangle 10"/>
          <p:cNvSpPr/>
          <p:nvPr/>
        </p:nvSpPr>
        <p:spPr>
          <a:xfrm rot="1563930">
            <a:off x="4292618" y="2977530"/>
            <a:ext cx="1312382" cy="3084330"/>
          </a:xfrm>
          <a:prstGeom prst="rect">
            <a:avLst/>
          </a:prstGeom>
          <a:noFill/>
        </p:spPr>
        <p:txBody>
          <a:bodyPr wrap="none" lIns="91440" tIns="45720" rIns="91440" bIns="45720">
            <a:prstTxWarp prst="textCircle">
              <a:avLst/>
            </a:prstTxWarp>
            <a:spAutoFit/>
          </a:bodyPr>
          <a:lstStyle/>
          <a:p>
            <a:pPr algn="ctr" defTabSz="914400" eaLnBrk="0" fontAlgn="base" hangingPunct="0">
              <a:spcBef>
                <a:spcPct val="0"/>
              </a:spcBef>
              <a:spcAft>
                <a:spcPct val="0"/>
              </a:spcAft>
            </a:pPr>
            <a:r>
              <a:rPr lang="en-US" sz="2400" b="1" dirty="0" smtClean="0">
                <a:ln w="10541" cmpd="sng">
                  <a:solidFill>
                    <a:srgbClr val="618FFD">
                      <a:shade val="88000"/>
                      <a:satMod val="110000"/>
                    </a:srgbClr>
                  </a:solidFill>
                  <a:prstDash val="solid"/>
                </a:ln>
                <a:solidFill>
                  <a:srgbClr val="CC3333"/>
                </a:solidFill>
                <a:latin typeface="Arial" charset="0"/>
                <a:ea typeface="ＭＳ Ｐゴシック" charset="0"/>
                <a:cs typeface="ＭＳ Ｐゴシック" charset="0"/>
              </a:rPr>
              <a:t>Network Programming</a:t>
            </a:r>
            <a:endParaRPr lang="en-US" sz="2400" b="1" dirty="0">
              <a:ln w="10541" cmpd="sng">
                <a:solidFill>
                  <a:srgbClr val="618FFD">
                    <a:shade val="88000"/>
                    <a:satMod val="110000"/>
                  </a:srgbClr>
                </a:solidFill>
                <a:prstDash val="solid"/>
              </a:ln>
              <a:solidFill>
                <a:srgbClr val="CC3333"/>
              </a:solidFill>
              <a:latin typeface="Arial" charset="0"/>
              <a:ea typeface="ＭＳ Ｐゴシック" charset="0"/>
              <a:cs typeface="ＭＳ Ｐゴシック" charset="0"/>
            </a:endParaRPr>
          </a:p>
        </p:txBody>
      </p:sp>
      <p:sp>
        <p:nvSpPr>
          <p:cNvPr id="12" name="Rectangle 11"/>
          <p:cNvSpPr/>
          <p:nvPr/>
        </p:nvSpPr>
        <p:spPr>
          <a:xfrm rot="7377970">
            <a:off x="1765814" y="3141204"/>
            <a:ext cx="1598150" cy="3748067"/>
          </a:xfrm>
          <a:prstGeom prst="rect">
            <a:avLst/>
          </a:prstGeom>
          <a:noFill/>
        </p:spPr>
        <p:txBody>
          <a:bodyPr wrap="none" lIns="91440" tIns="45720" rIns="91440" bIns="45720">
            <a:prstTxWarp prst="textCircle">
              <a:avLst/>
            </a:prstTxWarp>
            <a:spAutoFit/>
          </a:bodyPr>
          <a:lstStyle/>
          <a:p>
            <a:pPr algn="ctr" defTabSz="914400" eaLnBrk="0" fontAlgn="base" hangingPunct="0">
              <a:spcBef>
                <a:spcPct val="0"/>
              </a:spcBef>
              <a:spcAft>
                <a:spcPct val="0"/>
              </a:spcAft>
            </a:pPr>
            <a:r>
              <a:rPr lang="en-US" sz="2400" b="1" dirty="0">
                <a:ln w="12700">
                  <a:solidFill>
                    <a:srgbClr val="000000">
                      <a:satMod val="155000"/>
                    </a:srgbClr>
                  </a:solidFill>
                  <a:prstDash val="solid"/>
                </a:ln>
                <a:solidFill>
                  <a:srgbClr val="919191">
                    <a:tint val="85000"/>
                    <a:satMod val="155000"/>
                  </a:srgbClr>
                </a:solidFill>
                <a:effectLst>
                  <a:outerShdw blurRad="41275" dist="20320" dir="1800000" algn="tl" rotWithShape="0">
                    <a:srgbClr val="000000">
                      <a:alpha val="40000"/>
                    </a:srgbClr>
                  </a:outerShdw>
                </a:effectLst>
                <a:latin typeface="Arial" charset="0"/>
                <a:ea typeface="ＭＳ Ｐゴシック" charset="0"/>
                <a:cs typeface="ＭＳ Ｐゴシック" charset="0"/>
              </a:rPr>
              <a:t> </a:t>
            </a:r>
            <a:r>
              <a:rPr lang="en-US" sz="2400" b="1" dirty="0" smtClean="0">
                <a:ln w="12700">
                  <a:solidFill>
                    <a:srgbClr val="000000">
                      <a:satMod val="155000"/>
                    </a:srgbClr>
                  </a:solidFill>
                  <a:prstDash val="solid"/>
                </a:ln>
                <a:solidFill>
                  <a:srgbClr val="919191">
                    <a:tint val="85000"/>
                    <a:satMod val="155000"/>
                  </a:srgbClr>
                </a:solidFill>
                <a:effectLst>
                  <a:outerShdw blurRad="41275" dist="20320" dir="1800000" algn="tl" rotWithShape="0">
                    <a:srgbClr val="000000">
                      <a:alpha val="40000"/>
                    </a:srgbClr>
                  </a:outerShdw>
                </a:effectLst>
                <a:latin typeface="Arial" charset="0"/>
                <a:ea typeface="ＭＳ Ｐゴシック" charset="0"/>
                <a:cs typeface="ＭＳ Ｐゴシック" charset="0"/>
              </a:rPr>
              <a:t>Computer and Network Security</a:t>
            </a:r>
            <a:endParaRPr lang="en-US" sz="2400" b="1" dirty="0">
              <a:ln w="12700">
                <a:solidFill>
                  <a:srgbClr val="000000">
                    <a:satMod val="155000"/>
                  </a:srgbClr>
                </a:solidFill>
                <a:prstDash val="solid"/>
              </a:ln>
              <a:solidFill>
                <a:srgbClr val="919191">
                  <a:tint val="85000"/>
                  <a:satMod val="155000"/>
                </a:srgbClr>
              </a:solidFill>
              <a:effectLst>
                <a:outerShdw blurRad="41275" dist="20320" dir="1800000" algn="tl" rotWithShape="0">
                  <a:srgbClr val="000000">
                    <a:alpha val="40000"/>
                  </a:srgbClr>
                </a:outerShdw>
              </a:effectLst>
              <a:latin typeface="Arial" charset="0"/>
              <a:ea typeface="ＭＳ Ｐゴシック" charset="0"/>
              <a:cs typeface="ＭＳ Ｐゴシック" charset="0"/>
            </a:endParaRPr>
          </a:p>
        </p:txBody>
      </p:sp>
      <p:sp>
        <p:nvSpPr>
          <p:cNvPr id="3" name="Slide Number Placeholder 2"/>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20</a:t>
            </a:fld>
            <a:endParaRPr lang="en-US" dirty="0"/>
          </a:p>
        </p:txBody>
      </p:sp>
    </p:spTree>
    <p:extLst>
      <p:ext uri="{BB962C8B-B14F-4D97-AF65-F5344CB8AC3E}">
        <p14:creationId xmlns:p14="http://schemas.microsoft.com/office/powerpoint/2010/main" val="125644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738"/>
            <a:ext cx="8229600" cy="1143000"/>
          </a:xfrm>
        </p:spPr>
        <p:txBody>
          <a:bodyPr/>
          <a:lstStyle/>
          <a:p>
            <a:r>
              <a:rPr lang="en-US" dirty="0" smtClean="0"/>
              <a:t>Textbook, Reference Books</a:t>
            </a:r>
            <a:endParaRPr lang="en-US" dirty="0"/>
          </a:p>
        </p:txBody>
      </p:sp>
      <p:sp>
        <p:nvSpPr>
          <p:cNvPr id="3" name="Content Placeholder 2"/>
          <p:cNvSpPr>
            <a:spLocks noGrp="1"/>
          </p:cNvSpPr>
          <p:nvPr>
            <p:ph idx="1"/>
          </p:nvPr>
        </p:nvSpPr>
        <p:spPr>
          <a:xfrm>
            <a:off x="546847" y="1539875"/>
            <a:ext cx="8229600" cy="4953000"/>
          </a:xfrm>
        </p:spPr>
        <p:txBody>
          <a:bodyPr>
            <a:normAutofit fontScale="92500" lnSpcReduction="20000"/>
          </a:bodyPr>
          <a:lstStyle/>
          <a:p>
            <a:pPr lvl="0"/>
            <a:r>
              <a:rPr lang="en-US" b="1" dirty="0" smtClean="0"/>
              <a:t>Text</a:t>
            </a:r>
            <a:r>
              <a:rPr lang="en-US" dirty="0"/>
              <a:t>: Operating Systems: Principles and Practice, Second Edition, Thomas Anderson and Michael Dahlin, Recursive Books, 2014.</a:t>
            </a:r>
          </a:p>
          <a:p>
            <a:pPr lvl="0"/>
            <a:r>
              <a:rPr lang="en-US" b="1" dirty="0"/>
              <a:t>Reference</a:t>
            </a:r>
            <a:r>
              <a:rPr lang="en-US" dirty="0"/>
              <a:t>: </a:t>
            </a:r>
            <a:endParaRPr lang="en-US" dirty="0" smtClean="0"/>
          </a:p>
          <a:p>
            <a:pPr lvl="1"/>
            <a:r>
              <a:rPr lang="en-US" b="1" dirty="0" smtClean="0"/>
              <a:t>Main</a:t>
            </a:r>
            <a:r>
              <a:rPr lang="en-US" dirty="0" smtClean="0"/>
              <a:t>: Advanced </a:t>
            </a:r>
            <a:r>
              <a:rPr lang="en-US" dirty="0"/>
              <a:t>Programming in the UNIX Environment, Third Edition, W. Richard Stevens and Stephen A. </a:t>
            </a:r>
            <a:r>
              <a:rPr lang="en-US" dirty="0" err="1"/>
              <a:t>Rago</a:t>
            </a:r>
            <a:r>
              <a:rPr lang="en-US" dirty="0"/>
              <a:t>, Addison-Wesley Professional Computing Series, 2013</a:t>
            </a:r>
            <a:r>
              <a:rPr lang="en-US" dirty="0" smtClean="0"/>
              <a:t>.</a:t>
            </a:r>
          </a:p>
          <a:p>
            <a:pPr lvl="1"/>
            <a:r>
              <a:rPr lang="en-US" b="1" dirty="0" smtClean="0"/>
              <a:t>Secondary</a:t>
            </a:r>
            <a:r>
              <a:rPr lang="en-US" dirty="0" smtClean="0"/>
              <a:t>: </a:t>
            </a:r>
            <a:r>
              <a:rPr lang="en-US" dirty="0"/>
              <a:t>Understanding Unix/Linux Programming A Guide to Theory and Practice, Bruce </a:t>
            </a:r>
            <a:r>
              <a:rPr lang="en-US" dirty="0" err="1"/>
              <a:t>Molay</a:t>
            </a:r>
            <a:r>
              <a:rPr lang="en-US" dirty="0"/>
              <a:t>, Pearson Education Inc., </a:t>
            </a:r>
            <a:r>
              <a:rPr lang="en-US" dirty="0" smtClean="0"/>
              <a:t>2003</a:t>
            </a:r>
            <a:endParaRPr lang="en-US" dirty="0"/>
          </a:p>
          <a:p>
            <a:r>
              <a:rPr lang="en-US" b="1" dirty="0"/>
              <a:t>Other Interesting Readings</a:t>
            </a:r>
            <a:endParaRPr lang="en-US" sz="3600" b="1" dirty="0"/>
          </a:p>
          <a:p>
            <a:pPr lvl="1"/>
            <a:r>
              <a:rPr lang="en-US" b="1" dirty="0" smtClean="0"/>
              <a:t>Computer </a:t>
            </a:r>
            <a:r>
              <a:rPr lang="en-US" b="1" dirty="0"/>
              <a:t>Systems </a:t>
            </a:r>
            <a:endParaRPr lang="en-US" dirty="0"/>
          </a:p>
          <a:p>
            <a:pPr lvl="2"/>
            <a:r>
              <a:rPr lang="en-US" i="1" dirty="0"/>
              <a:t>Computer Systems: A Programmer's Perspective</a:t>
            </a:r>
            <a:r>
              <a:rPr lang="en-US" dirty="0"/>
              <a:t>, Randal E. Bryant and David R. O'Hallaron, Prentice Hall, 2011  </a:t>
            </a:r>
          </a:p>
        </p:txBody>
      </p:sp>
      <p:sp>
        <p:nvSpPr>
          <p:cNvPr id="7" name="Slide Number Placeholder 6"/>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21</a:t>
            </a:fld>
            <a:endParaRPr lang="en-US" dirty="0"/>
          </a:p>
        </p:txBody>
      </p:sp>
    </p:spTree>
    <p:extLst>
      <p:ext uri="{BB962C8B-B14F-4D97-AF65-F5344CB8AC3E}">
        <p14:creationId xmlns:p14="http://schemas.microsoft.com/office/powerpoint/2010/main" val="525315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Success will be Measured</a:t>
            </a:r>
            <a:endParaRPr lang="en-US" dirty="0"/>
          </a:p>
        </p:txBody>
      </p:sp>
      <p:sp>
        <p:nvSpPr>
          <p:cNvPr id="3" name="Content Placeholder 2"/>
          <p:cNvSpPr>
            <a:spLocks noGrp="1"/>
          </p:cNvSpPr>
          <p:nvPr>
            <p:ph idx="1"/>
          </p:nvPr>
        </p:nvSpPr>
        <p:spPr>
          <a:xfrm>
            <a:off x="457200" y="1600200"/>
            <a:ext cx="8229600" cy="4837147"/>
          </a:xfrm>
        </p:spPr>
        <p:txBody>
          <a:bodyPr>
            <a:normAutofit fontScale="85000" lnSpcReduction="20000"/>
          </a:bodyPr>
          <a:lstStyle/>
          <a:p>
            <a:r>
              <a:rPr lang="en-US" dirty="0"/>
              <a:t>The course will have two </a:t>
            </a:r>
            <a:r>
              <a:rPr lang="en-US" dirty="0" smtClean="0"/>
              <a:t>exams, a </a:t>
            </a:r>
            <a:r>
              <a:rPr lang="en-US" dirty="0"/>
              <a:t>series of machine </a:t>
            </a:r>
            <a:r>
              <a:rPr lang="en-US" dirty="0" smtClean="0"/>
              <a:t>problems and quizzes. </a:t>
            </a:r>
            <a:r>
              <a:rPr lang="en-US" dirty="0"/>
              <a:t>The grade allocation is as follows:</a:t>
            </a:r>
          </a:p>
          <a:p>
            <a:pPr lvl="0"/>
            <a:r>
              <a:rPr lang="en-US" dirty="0" smtClean="0"/>
              <a:t>Total = 200 points</a:t>
            </a:r>
          </a:p>
          <a:p>
            <a:pPr lvl="1"/>
            <a:r>
              <a:rPr lang="en-US" dirty="0" smtClean="0"/>
              <a:t>Exams = </a:t>
            </a:r>
            <a:r>
              <a:rPr lang="en-US" dirty="0"/>
              <a:t>9</a:t>
            </a:r>
            <a:r>
              <a:rPr lang="en-US" dirty="0" smtClean="0"/>
              <a:t>0 points (45 points each)</a:t>
            </a:r>
            <a:endParaRPr lang="en-US" dirty="0"/>
          </a:p>
          <a:p>
            <a:pPr lvl="1"/>
            <a:r>
              <a:rPr lang="en-US" dirty="0" smtClean="0"/>
              <a:t>Announced Quizzes (several) = 10 points</a:t>
            </a:r>
          </a:p>
          <a:p>
            <a:pPr lvl="1"/>
            <a:r>
              <a:rPr lang="en-US" dirty="0" smtClean="0"/>
              <a:t>Machine </a:t>
            </a:r>
            <a:r>
              <a:rPr lang="en-US" dirty="0"/>
              <a:t>Problems </a:t>
            </a:r>
            <a:r>
              <a:rPr lang="en-US" dirty="0" smtClean="0"/>
              <a:t>(approx. 8) = 100 points</a:t>
            </a:r>
          </a:p>
          <a:p>
            <a:pPr marL="0" indent="0">
              <a:buNone/>
            </a:pPr>
            <a:endParaRPr lang="en-US" dirty="0"/>
          </a:p>
          <a:p>
            <a:r>
              <a:rPr lang="en-US" dirty="0"/>
              <a:t>The grading scale is as follows:</a:t>
            </a:r>
          </a:p>
          <a:p>
            <a:pPr lvl="1"/>
            <a:r>
              <a:rPr lang="en-US" dirty="0" smtClean="0"/>
              <a:t>180 </a:t>
            </a:r>
            <a:r>
              <a:rPr lang="en-US" dirty="0"/>
              <a:t>– 2</a:t>
            </a:r>
            <a:r>
              <a:rPr lang="en-US" dirty="0" smtClean="0"/>
              <a:t>00</a:t>
            </a:r>
            <a:r>
              <a:rPr lang="en-US" dirty="0"/>
              <a:t>: A</a:t>
            </a:r>
          </a:p>
          <a:p>
            <a:pPr lvl="1"/>
            <a:r>
              <a:rPr lang="en-US" dirty="0" smtClean="0"/>
              <a:t>160 - 179: </a:t>
            </a:r>
            <a:r>
              <a:rPr lang="en-US" dirty="0"/>
              <a:t>B</a:t>
            </a:r>
          </a:p>
          <a:p>
            <a:pPr lvl="1"/>
            <a:r>
              <a:rPr lang="en-US" dirty="0" smtClean="0"/>
              <a:t>140 </a:t>
            </a:r>
            <a:r>
              <a:rPr lang="en-US" dirty="0"/>
              <a:t>– </a:t>
            </a:r>
            <a:r>
              <a:rPr lang="en-US" dirty="0" smtClean="0"/>
              <a:t>159: </a:t>
            </a:r>
            <a:r>
              <a:rPr lang="en-US" dirty="0"/>
              <a:t>C</a:t>
            </a:r>
          </a:p>
          <a:p>
            <a:pPr lvl="1"/>
            <a:r>
              <a:rPr lang="en-US" dirty="0" smtClean="0"/>
              <a:t>110 </a:t>
            </a:r>
            <a:r>
              <a:rPr lang="en-US" dirty="0"/>
              <a:t>– </a:t>
            </a:r>
            <a:r>
              <a:rPr lang="en-US" dirty="0" smtClean="0"/>
              <a:t>139: </a:t>
            </a:r>
            <a:r>
              <a:rPr lang="en-US" dirty="0"/>
              <a:t>D</a:t>
            </a:r>
          </a:p>
          <a:p>
            <a:pPr lvl="1"/>
            <a:r>
              <a:rPr lang="en-US" dirty="0" smtClean="0"/>
              <a:t>109 </a:t>
            </a:r>
            <a:r>
              <a:rPr lang="en-US" dirty="0"/>
              <a:t>and below: F</a:t>
            </a:r>
          </a:p>
        </p:txBody>
      </p:sp>
      <p:sp>
        <p:nvSpPr>
          <p:cNvPr id="6" name="Slide Number Placeholder 5"/>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22</a:t>
            </a:fld>
            <a:endParaRPr lang="en-US" dirty="0"/>
          </a:p>
        </p:txBody>
      </p:sp>
    </p:spTree>
    <p:extLst>
      <p:ext uri="{BB962C8B-B14F-4D97-AF65-F5344CB8AC3E}">
        <p14:creationId xmlns:p14="http://schemas.microsoft.com/office/powerpoint/2010/main" val="2467894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Exams</a:t>
            </a:r>
            <a:endParaRPr lang="en-US" dirty="0"/>
          </a:p>
        </p:txBody>
      </p:sp>
      <p:sp>
        <p:nvSpPr>
          <p:cNvPr id="6" name="Content Placeholder 5"/>
          <p:cNvSpPr>
            <a:spLocks noGrp="1"/>
          </p:cNvSpPr>
          <p:nvPr>
            <p:ph sz="quarter" idx="1"/>
          </p:nvPr>
        </p:nvSpPr>
        <p:spPr/>
        <p:txBody>
          <a:bodyPr/>
          <a:lstStyle/>
          <a:p>
            <a:r>
              <a:rPr lang="en-US" dirty="0" smtClean="0"/>
              <a:t>Two exams – Midterm and Final</a:t>
            </a:r>
          </a:p>
          <a:p>
            <a:r>
              <a:rPr lang="en-US" dirty="0" smtClean="0"/>
              <a:t>Exams are closed book</a:t>
            </a:r>
          </a:p>
          <a:p>
            <a:r>
              <a:rPr lang="en-US" dirty="0" smtClean="0"/>
              <a:t>Final Exam will be based on material covered after the midterm</a:t>
            </a:r>
          </a:p>
          <a:p>
            <a:r>
              <a:rPr lang="en-US" dirty="0" smtClean="0"/>
              <a:t>Exams will be tough but success is guaranteed if you have understood the concepts</a:t>
            </a:r>
          </a:p>
          <a:p>
            <a:endParaRPr lang="en-US" dirty="0" smtClean="0"/>
          </a:p>
        </p:txBody>
      </p:sp>
      <p:sp>
        <p:nvSpPr>
          <p:cNvPr id="7" name="Slide Number Placeholder 6"/>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23</a:t>
            </a:fld>
            <a:endParaRPr lang="en-US" dirty="0"/>
          </a:p>
        </p:txBody>
      </p:sp>
    </p:spTree>
    <p:extLst>
      <p:ext uri="{BB962C8B-B14F-4D97-AF65-F5344CB8AC3E}">
        <p14:creationId xmlns:p14="http://schemas.microsoft.com/office/powerpoint/2010/main" val="3692785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Quizzes</a:t>
            </a:r>
            <a:endParaRPr lang="en-US" dirty="0"/>
          </a:p>
        </p:txBody>
      </p:sp>
      <p:sp>
        <p:nvSpPr>
          <p:cNvPr id="6" name="Content Placeholder 5"/>
          <p:cNvSpPr>
            <a:spLocks noGrp="1"/>
          </p:cNvSpPr>
          <p:nvPr>
            <p:ph sz="quarter" idx="1"/>
          </p:nvPr>
        </p:nvSpPr>
        <p:spPr>
          <a:xfrm>
            <a:off x="612648" y="1600200"/>
            <a:ext cx="2740152" cy="4724400"/>
          </a:xfrm>
        </p:spPr>
        <p:txBody>
          <a:bodyPr>
            <a:normAutofit lnSpcReduction="10000"/>
          </a:bodyPr>
          <a:lstStyle/>
          <a:p>
            <a:r>
              <a:rPr lang="en-US" sz="2400" dirty="0" smtClean="0"/>
              <a:t>There will be several announced in-class quizzes</a:t>
            </a:r>
          </a:p>
          <a:p>
            <a:r>
              <a:rPr lang="en-US" sz="2400" dirty="0" smtClean="0"/>
              <a:t>These will be aligned with major topics</a:t>
            </a:r>
          </a:p>
          <a:p>
            <a:r>
              <a:rPr lang="en-US" sz="2400" dirty="0" smtClean="0"/>
              <a:t>These are intended to encourage class participation and incremental concepts refresh </a:t>
            </a:r>
            <a:endParaRPr lang="en-US" sz="2400" dirty="0"/>
          </a:p>
        </p:txBody>
      </p:sp>
      <p:sp>
        <p:nvSpPr>
          <p:cNvPr id="7" name="Slide Number Placeholder 6"/>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24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62000"/>
            <a:ext cx="5595742" cy="5995988"/>
          </a:xfrm>
          <a:prstGeom prst="rect">
            <a:avLst/>
          </a:prstGeom>
        </p:spPr>
      </p:pic>
    </p:spTree>
    <p:extLst>
      <p:ext uri="{BB962C8B-B14F-4D97-AF65-F5344CB8AC3E}">
        <p14:creationId xmlns:p14="http://schemas.microsoft.com/office/powerpoint/2010/main" val="2806439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207"/>
          </a:xfrm>
        </p:spPr>
        <p:txBody>
          <a:bodyPr/>
          <a:lstStyle/>
          <a:p>
            <a:r>
              <a:rPr lang="en-US" dirty="0" smtClean="0"/>
              <a:t>Machine Problems</a:t>
            </a:r>
            <a:endParaRPr lang="en-US" dirty="0"/>
          </a:p>
        </p:txBody>
      </p:sp>
      <p:sp>
        <p:nvSpPr>
          <p:cNvPr id="3" name="Content Placeholder 2"/>
          <p:cNvSpPr>
            <a:spLocks noGrp="1"/>
          </p:cNvSpPr>
          <p:nvPr>
            <p:ph idx="1"/>
          </p:nvPr>
        </p:nvSpPr>
        <p:spPr>
          <a:xfrm>
            <a:off x="457200" y="1653222"/>
            <a:ext cx="8382000" cy="5128577"/>
          </a:xfrm>
        </p:spPr>
        <p:txBody>
          <a:bodyPr>
            <a:normAutofit fontScale="92500"/>
          </a:bodyPr>
          <a:lstStyle/>
          <a:p>
            <a:r>
              <a:rPr lang="en-US" dirty="0"/>
              <a:t>There will be </a:t>
            </a:r>
            <a:r>
              <a:rPr lang="en-US" dirty="0" smtClean="0"/>
              <a:t>8-9</a:t>
            </a:r>
            <a:r>
              <a:rPr lang="en-US" b="1" dirty="0" smtClean="0"/>
              <a:t> Machine </a:t>
            </a:r>
            <a:r>
              <a:rPr lang="en-US" b="1" dirty="0"/>
              <a:t>Problems</a:t>
            </a:r>
            <a:r>
              <a:rPr lang="en-US" dirty="0"/>
              <a:t> assigned </a:t>
            </a:r>
            <a:r>
              <a:rPr lang="en-US" dirty="0" smtClean="0"/>
              <a:t>weekly or  bi-weekly </a:t>
            </a:r>
            <a:r>
              <a:rPr lang="en-US" dirty="0"/>
              <a:t>basis. </a:t>
            </a:r>
            <a:r>
              <a:rPr lang="en-US" b="1" dirty="0"/>
              <a:t>Students will form teams of two to work on machine </a:t>
            </a:r>
            <a:r>
              <a:rPr lang="en-US" b="1" dirty="0" smtClean="0"/>
              <a:t>problems</a:t>
            </a:r>
            <a:endParaRPr lang="en-US" dirty="0"/>
          </a:p>
          <a:p>
            <a:r>
              <a:rPr lang="en-US" dirty="0" smtClean="0"/>
              <a:t>Typically, machine </a:t>
            </a:r>
            <a:r>
              <a:rPr lang="en-US" dirty="0"/>
              <a:t>problems will be </a:t>
            </a:r>
            <a:r>
              <a:rPr lang="en-US" b="1" dirty="0"/>
              <a:t>described in lab</a:t>
            </a:r>
            <a:r>
              <a:rPr lang="en-US" dirty="0"/>
              <a:t> on week ‘x’ and will be </a:t>
            </a:r>
            <a:r>
              <a:rPr lang="en-US" b="1" dirty="0"/>
              <a:t>graded in lab </a:t>
            </a:r>
            <a:r>
              <a:rPr lang="en-US" dirty="0"/>
              <a:t>during week ‘</a:t>
            </a:r>
            <a:r>
              <a:rPr lang="en-US" dirty="0" smtClean="0"/>
              <a:t>x+1’ or ‘x+2’ </a:t>
            </a:r>
          </a:p>
          <a:p>
            <a:r>
              <a:rPr lang="en-US" dirty="0" smtClean="0"/>
              <a:t>Lab </a:t>
            </a:r>
            <a:r>
              <a:rPr lang="en-US" dirty="0"/>
              <a:t>attendance is necessary to ensure you understand the problem, actively hash the problem out with your teammate, and clarify with lab instructors. </a:t>
            </a:r>
            <a:endParaRPr lang="en-US" dirty="0" smtClean="0"/>
          </a:p>
          <a:p>
            <a:r>
              <a:rPr lang="en-US" dirty="0" smtClean="0"/>
              <a:t>We are deploying a new platform for MP submission. More on this in the next class</a:t>
            </a:r>
            <a:endParaRPr lang="en-US" dirty="0"/>
          </a:p>
        </p:txBody>
      </p:sp>
      <p:sp>
        <p:nvSpPr>
          <p:cNvPr id="6" name="Slide Number Placeholder 5"/>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25</a:t>
            </a:fld>
            <a:endParaRPr lang="en-US" dirty="0"/>
          </a:p>
        </p:txBody>
      </p:sp>
    </p:spTree>
    <p:extLst>
      <p:ext uri="{BB962C8B-B14F-4D97-AF65-F5344CB8AC3E}">
        <p14:creationId xmlns:p14="http://schemas.microsoft.com/office/powerpoint/2010/main" val="2739163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503583" y="400878"/>
            <a:ext cx="8001000" cy="699052"/>
          </a:xfrm>
        </p:spPr>
        <p:txBody>
          <a:bodyPr>
            <a:normAutofit fontScale="90000"/>
          </a:bodyPr>
          <a:lstStyle/>
          <a:p>
            <a:pPr eaLnBrk="1" hangingPunct="1"/>
            <a:r>
              <a:rPr lang="en-US" dirty="0">
                <a:latin typeface="Times New Roman" charset="0"/>
              </a:rPr>
              <a:t>Late </a:t>
            </a:r>
            <a:r>
              <a:rPr lang="en-US" dirty="0" smtClean="0">
                <a:latin typeface="Times New Roman" charset="0"/>
              </a:rPr>
              <a:t>Policy for Machine Problems</a:t>
            </a:r>
            <a:endParaRPr lang="en-US" dirty="0">
              <a:latin typeface="Times New Roman" charset="0"/>
            </a:endParaRPr>
          </a:p>
        </p:txBody>
      </p:sp>
      <p:sp>
        <p:nvSpPr>
          <p:cNvPr id="6149" name="Rectangle 3"/>
          <p:cNvSpPr>
            <a:spLocks noGrp="1" noChangeArrowheads="1"/>
          </p:cNvSpPr>
          <p:nvPr>
            <p:ph type="body" idx="1"/>
          </p:nvPr>
        </p:nvSpPr>
        <p:spPr>
          <a:xfrm>
            <a:off x="450573" y="1904999"/>
            <a:ext cx="8435009" cy="4419601"/>
          </a:xfrm>
        </p:spPr>
        <p:txBody>
          <a:bodyPr>
            <a:normAutofit fontScale="92500" lnSpcReduction="10000"/>
          </a:bodyPr>
          <a:lstStyle/>
          <a:p>
            <a:r>
              <a:rPr lang="en-US" dirty="0"/>
              <a:t>Quizzes: 0 marks for late </a:t>
            </a:r>
            <a:r>
              <a:rPr lang="en-US" dirty="0" smtClean="0"/>
              <a:t>submissions.</a:t>
            </a:r>
          </a:p>
          <a:p>
            <a:r>
              <a:rPr lang="en-US" dirty="0" smtClean="0"/>
              <a:t>Machine </a:t>
            </a:r>
            <a:r>
              <a:rPr lang="en-US" dirty="0"/>
              <a:t>Problems Penalty: (Relative to due date and </a:t>
            </a:r>
            <a:r>
              <a:rPr lang="en-US" dirty="0" smtClean="0"/>
              <a:t>time)</a:t>
            </a:r>
          </a:p>
          <a:p>
            <a:pPr lvl="1"/>
            <a:r>
              <a:rPr lang="en-US" dirty="0" smtClean="0"/>
              <a:t>1 </a:t>
            </a:r>
            <a:r>
              <a:rPr lang="en-US" dirty="0"/>
              <a:t>day late: </a:t>
            </a:r>
            <a:r>
              <a:rPr lang="en-US" dirty="0" smtClean="0"/>
              <a:t>5%</a:t>
            </a:r>
            <a:endParaRPr lang="en-US" dirty="0"/>
          </a:p>
          <a:p>
            <a:pPr lvl="1"/>
            <a:r>
              <a:rPr lang="en-US" dirty="0" smtClean="0"/>
              <a:t>2 </a:t>
            </a:r>
            <a:r>
              <a:rPr lang="en-US" dirty="0"/>
              <a:t>days late: </a:t>
            </a:r>
            <a:r>
              <a:rPr lang="en-US" dirty="0" smtClean="0"/>
              <a:t>15%</a:t>
            </a:r>
            <a:endParaRPr lang="en-US" dirty="0"/>
          </a:p>
          <a:p>
            <a:pPr lvl="1"/>
            <a:r>
              <a:rPr lang="en-US" dirty="0" smtClean="0"/>
              <a:t>3 </a:t>
            </a:r>
            <a:r>
              <a:rPr lang="en-US" dirty="0"/>
              <a:t>days late: </a:t>
            </a:r>
            <a:r>
              <a:rPr lang="en-US" dirty="0" smtClean="0"/>
              <a:t>20%</a:t>
            </a:r>
            <a:endParaRPr lang="en-US" dirty="0"/>
          </a:p>
          <a:p>
            <a:pPr lvl="1"/>
            <a:r>
              <a:rPr lang="en-US" dirty="0" smtClean="0"/>
              <a:t>4 </a:t>
            </a:r>
            <a:r>
              <a:rPr lang="en-US" dirty="0"/>
              <a:t>days late: </a:t>
            </a:r>
            <a:r>
              <a:rPr lang="en-US" dirty="0" smtClean="0"/>
              <a:t>50%</a:t>
            </a:r>
            <a:endParaRPr lang="en-US" dirty="0"/>
          </a:p>
          <a:p>
            <a:pPr lvl="1"/>
            <a:r>
              <a:rPr lang="en-US" dirty="0" smtClean="0"/>
              <a:t>4 </a:t>
            </a:r>
            <a:r>
              <a:rPr lang="en-US" dirty="0"/>
              <a:t>days – 30 days late: The maximum possible grade will be capped to a 50% ceiling</a:t>
            </a:r>
            <a:r>
              <a:rPr lang="en-US" dirty="0" smtClean="0"/>
              <a:t>.</a:t>
            </a:r>
            <a:endParaRPr lang="en-US" dirty="0"/>
          </a:p>
          <a:p>
            <a:pPr lvl="1"/>
            <a:r>
              <a:rPr lang="en-US" dirty="0" smtClean="0"/>
              <a:t>&gt; </a:t>
            </a:r>
            <a:r>
              <a:rPr lang="en-US" dirty="0"/>
              <a:t>30 days late: 100% penalty i.e. 0 marks in the assignment </a:t>
            </a:r>
            <a:br>
              <a:rPr lang="en-US" dirty="0"/>
            </a:br>
            <a:endParaRPr lang="en-US" dirty="0" smtClean="0"/>
          </a:p>
        </p:txBody>
      </p:sp>
      <p:sp>
        <p:nvSpPr>
          <p:cNvPr id="4" name="Slide Number Placeholder 3"/>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26</a:t>
            </a:fld>
            <a:endParaRPr lang="en-US" dirty="0"/>
          </a:p>
        </p:txBody>
      </p:sp>
    </p:spTree>
    <p:extLst>
      <p:ext uri="{BB962C8B-B14F-4D97-AF65-F5344CB8AC3E}">
        <p14:creationId xmlns:p14="http://schemas.microsoft.com/office/powerpoint/2010/main" val="4118617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1326" y="140432"/>
            <a:ext cx="8153400" cy="990600"/>
          </a:xfrm>
        </p:spPr>
        <p:txBody>
          <a:bodyPr>
            <a:normAutofit fontScale="90000"/>
          </a:bodyPr>
          <a:lstStyle/>
          <a:p>
            <a:r>
              <a:rPr lang="en-US" altLang="en-US" dirty="0" smtClean="0"/>
              <a:t>Learnings from CSCE-312: Hardware and Software Hierarchy</a:t>
            </a:r>
            <a:endParaRPr lang="en-US" altLang="en-US" dirty="0"/>
          </a:p>
        </p:txBody>
      </p:sp>
      <p:grpSp>
        <p:nvGrpSpPr>
          <p:cNvPr id="2" name="Group 3"/>
          <p:cNvGrpSpPr>
            <a:grpSpLocks/>
          </p:cNvGrpSpPr>
          <p:nvPr/>
        </p:nvGrpSpPr>
        <p:grpSpPr bwMode="auto">
          <a:xfrm>
            <a:off x="1314450" y="1754982"/>
            <a:ext cx="7372350" cy="4417217"/>
            <a:chOff x="163" y="634"/>
            <a:chExt cx="5549" cy="3066"/>
          </a:xfrm>
        </p:grpSpPr>
        <p:grpSp>
          <p:nvGrpSpPr>
            <p:cNvPr id="6" name="Group 4"/>
            <p:cNvGrpSpPr>
              <a:grpSpLocks/>
            </p:cNvGrpSpPr>
            <p:nvPr/>
          </p:nvGrpSpPr>
          <p:grpSpPr bwMode="auto">
            <a:xfrm>
              <a:off x="833" y="1955"/>
              <a:ext cx="4051" cy="445"/>
              <a:chOff x="833" y="1955"/>
              <a:chExt cx="4051" cy="445"/>
            </a:xfrm>
          </p:grpSpPr>
          <p:sp>
            <p:nvSpPr>
              <p:cNvPr id="25703" name="Rectangle 5"/>
              <p:cNvSpPr>
                <a:spLocks noChangeArrowheads="1"/>
              </p:cNvSpPr>
              <p:nvPr/>
            </p:nvSpPr>
            <p:spPr bwMode="auto">
              <a:xfrm>
                <a:off x="2562" y="2073"/>
                <a:ext cx="454"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704" name="Rectangle 6"/>
              <p:cNvSpPr>
                <a:spLocks noChangeArrowheads="1"/>
              </p:cNvSpPr>
              <p:nvPr/>
            </p:nvSpPr>
            <p:spPr bwMode="auto">
              <a:xfrm>
                <a:off x="2590" y="2065"/>
                <a:ext cx="48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050">
                    <a:solidFill>
                      <a:srgbClr val="000000"/>
                    </a:solidFill>
                    <a:latin typeface="Arial" panose="020B0604020202020204" pitchFamily="34" charset="0"/>
                  </a:rPr>
                  <a:t>Assembler</a:t>
                </a:r>
                <a:endParaRPr lang="en-US" altLang="en-US" sz="3200">
                  <a:latin typeface="Arial" panose="020B0604020202020204" pitchFamily="34" charset="0"/>
                </a:endParaRPr>
              </a:p>
            </p:txBody>
          </p:sp>
          <p:sp>
            <p:nvSpPr>
              <p:cNvPr id="25707" name="Freeform 9"/>
              <p:cNvSpPr>
                <a:spLocks/>
              </p:cNvSpPr>
              <p:nvPr/>
            </p:nvSpPr>
            <p:spPr bwMode="auto">
              <a:xfrm>
                <a:off x="856" y="1955"/>
                <a:ext cx="4028" cy="404"/>
              </a:xfrm>
              <a:custGeom>
                <a:avLst/>
                <a:gdLst>
                  <a:gd name="T0" fmla="*/ 0 w 4028"/>
                  <a:gd name="T1" fmla="*/ 404 h 404"/>
                  <a:gd name="T2" fmla="*/ 0 w 4028"/>
                  <a:gd name="T3" fmla="*/ 232 h 404"/>
                  <a:gd name="T4" fmla="*/ 4028 w 4028"/>
                  <a:gd name="T5" fmla="*/ 232 h 404"/>
                  <a:gd name="T6" fmla="*/ 4028 w 4028"/>
                  <a:gd name="T7" fmla="*/ 0 h 404"/>
                  <a:gd name="T8" fmla="*/ 0 60000 65536"/>
                  <a:gd name="T9" fmla="*/ 0 60000 65536"/>
                  <a:gd name="T10" fmla="*/ 0 60000 65536"/>
                  <a:gd name="T11" fmla="*/ 0 60000 65536"/>
                  <a:gd name="T12" fmla="*/ 0 w 4028"/>
                  <a:gd name="T13" fmla="*/ 0 h 404"/>
                  <a:gd name="T14" fmla="*/ 4028 w 4028"/>
                  <a:gd name="T15" fmla="*/ 404 h 404"/>
                </a:gdLst>
                <a:ahLst/>
                <a:cxnLst>
                  <a:cxn ang="T8">
                    <a:pos x="T0" y="T1"/>
                  </a:cxn>
                  <a:cxn ang="T9">
                    <a:pos x="T2" y="T3"/>
                  </a:cxn>
                  <a:cxn ang="T10">
                    <a:pos x="T4" y="T5"/>
                  </a:cxn>
                  <a:cxn ang="T11">
                    <a:pos x="T6" y="T7"/>
                  </a:cxn>
                </a:cxnLst>
                <a:rect l="T12" t="T13" r="T14" b="T15"/>
                <a:pathLst>
                  <a:path w="4028" h="404">
                    <a:moveTo>
                      <a:pt x="0" y="404"/>
                    </a:moveTo>
                    <a:lnTo>
                      <a:pt x="0" y="232"/>
                    </a:lnTo>
                    <a:lnTo>
                      <a:pt x="4028" y="232"/>
                    </a:lnTo>
                    <a:lnTo>
                      <a:pt x="402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25708" name="Freeform 10"/>
              <p:cNvSpPr>
                <a:spLocks/>
              </p:cNvSpPr>
              <p:nvPr/>
            </p:nvSpPr>
            <p:spPr bwMode="auto">
              <a:xfrm>
                <a:off x="833" y="2353"/>
                <a:ext cx="47" cy="47"/>
              </a:xfrm>
              <a:custGeom>
                <a:avLst/>
                <a:gdLst>
                  <a:gd name="T0" fmla="*/ 47 w 47"/>
                  <a:gd name="T1" fmla="*/ 0 h 47"/>
                  <a:gd name="T2" fmla="*/ 23 w 47"/>
                  <a:gd name="T3" fmla="*/ 47 h 47"/>
                  <a:gd name="T4" fmla="*/ 0 w 47"/>
                  <a:gd name="T5" fmla="*/ 0 h 47"/>
                  <a:gd name="T6" fmla="*/ 47 w 47"/>
                  <a:gd name="T7" fmla="*/ 0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0"/>
                    </a:moveTo>
                    <a:lnTo>
                      <a:pt x="23" y="47"/>
                    </a:lnTo>
                    <a:lnTo>
                      <a:pt x="0"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7" name="Group 11"/>
            <p:cNvGrpSpPr>
              <a:grpSpLocks/>
            </p:cNvGrpSpPr>
            <p:nvPr/>
          </p:nvGrpSpPr>
          <p:grpSpPr bwMode="auto">
            <a:xfrm>
              <a:off x="1752" y="778"/>
              <a:ext cx="796" cy="679"/>
              <a:chOff x="1752" y="778"/>
              <a:chExt cx="796" cy="679"/>
            </a:xfrm>
          </p:grpSpPr>
          <p:sp>
            <p:nvSpPr>
              <p:cNvPr id="25697" name="Rectangle 12"/>
              <p:cNvSpPr>
                <a:spLocks noChangeArrowheads="1"/>
              </p:cNvSpPr>
              <p:nvPr/>
            </p:nvSpPr>
            <p:spPr bwMode="auto">
              <a:xfrm>
                <a:off x="1752" y="933"/>
                <a:ext cx="753" cy="486"/>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98" name="Rectangle 13"/>
              <p:cNvSpPr>
                <a:spLocks noChangeArrowheads="1"/>
              </p:cNvSpPr>
              <p:nvPr/>
            </p:nvSpPr>
            <p:spPr bwMode="auto">
              <a:xfrm>
                <a:off x="1804" y="984"/>
                <a:ext cx="57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smtClean="0">
                    <a:solidFill>
                      <a:srgbClr val="0000A0"/>
                    </a:solidFill>
                    <a:latin typeface="Arial" panose="020B0604020202020204" pitchFamily="34" charset="0"/>
                  </a:rPr>
                  <a:t>High Level </a:t>
                </a:r>
                <a:br>
                  <a:rPr lang="en-US" altLang="en-US" sz="1200" dirty="0" smtClean="0">
                    <a:solidFill>
                      <a:srgbClr val="0000A0"/>
                    </a:solidFill>
                    <a:latin typeface="Arial" panose="020B0604020202020204" pitchFamily="34" charset="0"/>
                  </a:rPr>
                </a:br>
                <a:r>
                  <a:rPr lang="en-US" altLang="en-US" sz="1200" dirty="0" smtClean="0">
                    <a:solidFill>
                      <a:srgbClr val="0000A0"/>
                    </a:solidFill>
                    <a:latin typeface="Arial" panose="020B0604020202020204" pitchFamily="34" charset="0"/>
                  </a:rPr>
                  <a:t>Language</a:t>
                </a:r>
                <a:endParaRPr lang="en-US" altLang="en-US" sz="3200" dirty="0">
                  <a:latin typeface="Arial" panose="020B0604020202020204" pitchFamily="34" charset="0"/>
                </a:endParaRPr>
              </a:p>
            </p:txBody>
          </p:sp>
          <p:sp>
            <p:nvSpPr>
              <p:cNvPr id="25699" name="Rectangle 14"/>
              <p:cNvSpPr>
                <a:spLocks noChangeArrowheads="1"/>
              </p:cNvSpPr>
              <p:nvPr/>
            </p:nvSpPr>
            <p:spPr bwMode="auto">
              <a:xfrm>
                <a:off x="2093" y="1115"/>
                <a:ext cx="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dirty="0">
                  <a:latin typeface="Arial" panose="020B0604020202020204" pitchFamily="34" charset="0"/>
                </a:endParaRPr>
              </a:p>
            </p:txBody>
          </p:sp>
          <p:sp>
            <p:nvSpPr>
              <p:cNvPr id="25701" name="Rectangle 16"/>
              <p:cNvSpPr>
                <a:spLocks noChangeArrowheads="1"/>
              </p:cNvSpPr>
              <p:nvPr/>
            </p:nvSpPr>
            <p:spPr bwMode="auto">
              <a:xfrm>
                <a:off x="1752" y="778"/>
                <a:ext cx="753" cy="155"/>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702" name="Rectangle 17"/>
              <p:cNvSpPr>
                <a:spLocks noChangeArrowheads="1"/>
              </p:cNvSpPr>
              <p:nvPr/>
            </p:nvSpPr>
            <p:spPr bwMode="auto">
              <a:xfrm>
                <a:off x="1770" y="804"/>
                <a:ext cx="77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050" dirty="0">
                    <a:solidFill>
                      <a:srgbClr val="000000"/>
                    </a:solidFill>
                    <a:latin typeface="Arial" panose="020B0604020202020204" pitchFamily="34" charset="0"/>
                  </a:rPr>
                  <a:t>abstract interface</a:t>
                </a:r>
                <a:endParaRPr lang="en-US" altLang="en-US" sz="3200" dirty="0">
                  <a:latin typeface="Arial" panose="020B0604020202020204" pitchFamily="34" charset="0"/>
                </a:endParaRPr>
              </a:p>
            </p:txBody>
          </p:sp>
        </p:grpSp>
        <p:grpSp>
          <p:nvGrpSpPr>
            <p:cNvPr id="8" name="Group 18"/>
            <p:cNvGrpSpPr>
              <a:grpSpLocks/>
            </p:cNvGrpSpPr>
            <p:nvPr/>
          </p:nvGrpSpPr>
          <p:grpSpPr bwMode="auto">
            <a:xfrm>
              <a:off x="2513" y="1013"/>
              <a:ext cx="655" cy="152"/>
              <a:chOff x="2332" y="1541"/>
              <a:chExt cx="655" cy="152"/>
            </a:xfrm>
          </p:grpSpPr>
          <p:sp>
            <p:nvSpPr>
              <p:cNvPr id="25692" name="Rectangle 19"/>
              <p:cNvSpPr>
                <a:spLocks noChangeArrowheads="1"/>
              </p:cNvSpPr>
              <p:nvPr/>
            </p:nvSpPr>
            <p:spPr bwMode="auto">
              <a:xfrm>
                <a:off x="2433" y="1550"/>
                <a:ext cx="466"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93" name="Rectangle 20"/>
              <p:cNvSpPr>
                <a:spLocks noChangeArrowheads="1"/>
              </p:cNvSpPr>
              <p:nvPr/>
            </p:nvSpPr>
            <p:spPr bwMode="auto">
              <a:xfrm>
                <a:off x="2461" y="1541"/>
                <a:ext cx="4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00"/>
                    </a:solidFill>
                    <a:latin typeface="Arial" panose="020B0604020202020204" pitchFamily="34" charset="0"/>
                  </a:rPr>
                  <a:t>Compiler</a:t>
                </a:r>
                <a:endParaRPr lang="en-US" altLang="en-US" sz="3200" dirty="0">
                  <a:latin typeface="Arial" panose="020B0604020202020204" pitchFamily="34" charset="0"/>
                </a:endParaRPr>
              </a:p>
            </p:txBody>
          </p:sp>
          <p:sp>
            <p:nvSpPr>
              <p:cNvPr id="25695" name="Line 22"/>
              <p:cNvSpPr>
                <a:spLocks noChangeShapeType="1"/>
              </p:cNvSpPr>
              <p:nvPr/>
            </p:nvSpPr>
            <p:spPr bwMode="auto">
              <a:xfrm>
                <a:off x="2332" y="1669"/>
                <a:ext cx="61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96" name="Freeform 23"/>
              <p:cNvSpPr>
                <a:spLocks/>
              </p:cNvSpPr>
              <p:nvPr/>
            </p:nvSpPr>
            <p:spPr bwMode="auto">
              <a:xfrm>
                <a:off x="2939" y="1646"/>
                <a:ext cx="48" cy="47"/>
              </a:xfrm>
              <a:custGeom>
                <a:avLst/>
                <a:gdLst>
                  <a:gd name="T0" fmla="*/ 0 w 48"/>
                  <a:gd name="T1" fmla="*/ 0 h 47"/>
                  <a:gd name="T2" fmla="*/ 48 w 48"/>
                  <a:gd name="T3" fmla="*/ 23 h 47"/>
                  <a:gd name="T4" fmla="*/ 0 w 48"/>
                  <a:gd name="T5" fmla="*/ 47 h 47"/>
                  <a:gd name="T6" fmla="*/ 0 w 48"/>
                  <a:gd name="T7" fmla="*/ 0 h 47"/>
                  <a:gd name="T8" fmla="*/ 0 60000 65536"/>
                  <a:gd name="T9" fmla="*/ 0 60000 65536"/>
                  <a:gd name="T10" fmla="*/ 0 60000 65536"/>
                  <a:gd name="T11" fmla="*/ 0 60000 65536"/>
                  <a:gd name="T12" fmla="*/ 0 w 48"/>
                  <a:gd name="T13" fmla="*/ 0 h 47"/>
                  <a:gd name="T14" fmla="*/ 48 w 48"/>
                  <a:gd name="T15" fmla="*/ 47 h 47"/>
                </a:gdLst>
                <a:ahLst/>
                <a:cxnLst>
                  <a:cxn ang="T8">
                    <a:pos x="T0" y="T1"/>
                  </a:cxn>
                  <a:cxn ang="T9">
                    <a:pos x="T2" y="T3"/>
                  </a:cxn>
                  <a:cxn ang="T10">
                    <a:pos x="T4" y="T5"/>
                  </a:cxn>
                  <a:cxn ang="T11">
                    <a:pos x="T6" y="T7"/>
                  </a:cxn>
                </a:cxnLst>
                <a:rect l="T12" t="T13" r="T14" b="T15"/>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9" name="Group 24"/>
            <p:cNvGrpSpPr>
              <a:grpSpLocks/>
            </p:cNvGrpSpPr>
            <p:nvPr/>
          </p:nvGrpSpPr>
          <p:grpSpPr bwMode="auto">
            <a:xfrm>
              <a:off x="3913" y="1337"/>
              <a:ext cx="810" cy="186"/>
              <a:chOff x="3913" y="1337"/>
              <a:chExt cx="810" cy="186"/>
            </a:xfrm>
          </p:grpSpPr>
          <p:sp>
            <p:nvSpPr>
              <p:cNvPr id="25686" name="Rectangle 25"/>
              <p:cNvSpPr>
                <a:spLocks noChangeArrowheads="1"/>
              </p:cNvSpPr>
              <p:nvPr/>
            </p:nvSpPr>
            <p:spPr bwMode="auto">
              <a:xfrm>
                <a:off x="3970" y="1352"/>
                <a:ext cx="733"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87" name="Rectangle 26"/>
              <p:cNvSpPr>
                <a:spLocks noChangeArrowheads="1"/>
              </p:cNvSpPr>
              <p:nvPr/>
            </p:nvSpPr>
            <p:spPr bwMode="auto">
              <a:xfrm>
                <a:off x="3997" y="1337"/>
                <a:ext cx="72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VM Translator</a:t>
                </a:r>
                <a:endParaRPr lang="en-US" altLang="en-US" sz="3200">
                  <a:latin typeface="Arial" panose="020B0604020202020204" pitchFamily="34" charset="0"/>
                </a:endParaRPr>
              </a:p>
            </p:txBody>
          </p:sp>
          <p:sp>
            <p:nvSpPr>
              <p:cNvPr id="25690" name="Line 29"/>
              <p:cNvSpPr>
                <a:spLocks noChangeShapeType="1"/>
              </p:cNvSpPr>
              <p:nvPr/>
            </p:nvSpPr>
            <p:spPr bwMode="auto">
              <a:xfrm>
                <a:off x="3913" y="1498"/>
                <a:ext cx="76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91" name="Freeform 30"/>
              <p:cNvSpPr>
                <a:spLocks/>
              </p:cNvSpPr>
              <p:nvPr/>
            </p:nvSpPr>
            <p:spPr bwMode="auto">
              <a:xfrm>
                <a:off x="4675" y="1475"/>
                <a:ext cx="48" cy="48"/>
              </a:xfrm>
              <a:custGeom>
                <a:avLst/>
                <a:gdLst>
                  <a:gd name="T0" fmla="*/ 0 w 48"/>
                  <a:gd name="T1" fmla="*/ 0 h 48"/>
                  <a:gd name="T2" fmla="*/ 48 w 48"/>
                  <a:gd name="T3" fmla="*/ 23 h 48"/>
                  <a:gd name="T4" fmla="*/ 0 w 48"/>
                  <a:gd name="T5" fmla="*/ 48 h 48"/>
                  <a:gd name="T6" fmla="*/ 0 w 48"/>
                  <a:gd name="T7" fmla="*/ 0 h 48"/>
                  <a:gd name="T8" fmla="*/ 0 60000 65536"/>
                  <a:gd name="T9" fmla="*/ 0 60000 65536"/>
                  <a:gd name="T10" fmla="*/ 0 60000 65536"/>
                  <a:gd name="T11" fmla="*/ 0 60000 65536"/>
                  <a:gd name="T12" fmla="*/ 0 w 48"/>
                  <a:gd name="T13" fmla="*/ 0 h 48"/>
                  <a:gd name="T14" fmla="*/ 48 w 48"/>
                  <a:gd name="T15" fmla="*/ 48 h 48"/>
                </a:gdLst>
                <a:ahLst/>
                <a:cxnLst>
                  <a:cxn ang="T8">
                    <a:pos x="T0" y="T1"/>
                  </a:cxn>
                  <a:cxn ang="T9">
                    <a:pos x="T2" y="T3"/>
                  </a:cxn>
                  <a:cxn ang="T10">
                    <a:pos x="T4" y="T5"/>
                  </a:cxn>
                  <a:cxn ang="T11">
                    <a:pos x="T6" y="T7"/>
                  </a:cxn>
                </a:cxnLst>
                <a:rect l="T12" t="T13" r="T14" b="T15"/>
                <a:pathLst>
                  <a:path w="48" h="48">
                    <a:moveTo>
                      <a:pt x="0" y="0"/>
                    </a:moveTo>
                    <a:lnTo>
                      <a:pt x="48"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10" name="Group 31"/>
            <p:cNvGrpSpPr>
              <a:grpSpLocks/>
            </p:cNvGrpSpPr>
            <p:nvPr/>
          </p:nvGrpSpPr>
          <p:grpSpPr bwMode="auto">
            <a:xfrm>
              <a:off x="1233" y="2522"/>
              <a:ext cx="751" cy="301"/>
              <a:chOff x="1233" y="2522"/>
              <a:chExt cx="751" cy="301"/>
            </a:xfrm>
          </p:grpSpPr>
          <p:sp>
            <p:nvSpPr>
              <p:cNvPr id="25679" name="Rectangle 32"/>
              <p:cNvSpPr>
                <a:spLocks noChangeArrowheads="1"/>
              </p:cNvSpPr>
              <p:nvPr/>
            </p:nvSpPr>
            <p:spPr bwMode="auto">
              <a:xfrm>
                <a:off x="1328" y="2522"/>
                <a:ext cx="650"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80" name="Rectangle 33"/>
              <p:cNvSpPr>
                <a:spLocks noChangeArrowheads="1"/>
              </p:cNvSpPr>
              <p:nvPr/>
            </p:nvSpPr>
            <p:spPr bwMode="auto">
              <a:xfrm>
                <a:off x="1355" y="2527"/>
                <a:ext cx="5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Computer</a:t>
                </a:r>
                <a:endParaRPr lang="en-US" altLang="en-US" sz="3200">
                  <a:latin typeface="Arial" panose="020B0604020202020204" pitchFamily="34" charset="0"/>
                </a:endParaRPr>
              </a:p>
            </p:txBody>
          </p:sp>
          <p:sp>
            <p:nvSpPr>
              <p:cNvPr id="25681" name="Rectangle 34"/>
              <p:cNvSpPr>
                <a:spLocks noChangeArrowheads="1"/>
              </p:cNvSpPr>
              <p:nvPr/>
            </p:nvSpPr>
            <p:spPr bwMode="auto">
              <a:xfrm>
                <a:off x="1355" y="2642"/>
                <a:ext cx="61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Architecture</a:t>
                </a:r>
                <a:endParaRPr lang="en-US" altLang="en-US" sz="3200">
                  <a:latin typeface="Arial" panose="020B0604020202020204" pitchFamily="34" charset="0"/>
                </a:endParaRPr>
              </a:p>
            </p:txBody>
          </p:sp>
          <p:sp>
            <p:nvSpPr>
              <p:cNvPr id="25684" name="Line 37"/>
              <p:cNvSpPr>
                <a:spLocks noChangeShapeType="1"/>
              </p:cNvSpPr>
              <p:nvPr/>
            </p:nvSpPr>
            <p:spPr bwMode="auto">
              <a:xfrm>
                <a:off x="1233" y="2798"/>
                <a:ext cx="70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85" name="Freeform 38"/>
              <p:cNvSpPr>
                <a:spLocks/>
              </p:cNvSpPr>
              <p:nvPr/>
            </p:nvSpPr>
            <p:spPr bwMode="auto">
              <a:xfrm>
                <a:off x="1937" y="2775"/>
                <a:ext cx="47" cy="48"/>
              </a:xfrm>
              <a:custGeom>
                <a:avLst/>
                <a:gdLst>
                  <a:gd name="T0" fmla="*/ 0 w 47"/>
                  <a:gd name="T1" fmla="*/ 0 h 48"/>
                  <a:gd name="T2" fmla="*/ 47 w 47"/>
                  <a:gd name="T3" fmla="*/ 23 h 48"/>
                  <a:gd name="T4" fmla="*/ 0 w 47"/>
                  <a:gd name="T5" fmla="*/ 48 h 48"/>
                  <a:gd name="T6" fmla="*/ 0 w 47"/>
                  <a:gd name="T7" fmla="*/ 0 h 48"/>
                  <a:gd name="T8" fmla="*/ 0 60000 65536"/>
                  <a:gd name="T9" fmla="*/ 0 60000 65536"/>
                  <a:gd name="T10" fmla="*/ 0 60000 65536"/>
                  <a:gd name="T11" fmla="*/ 0 60000 65536"/>
                  <a:gd name="T12" fmla="*/ 0 w 47"/>
                  <a:gd name="T13" fmla="*/ 0 h 48"/>
                  <a:gd name="T14" fmla="*/ 47 w 47"/>
                  <a:gd name="T15" fmla="*/ 48 h 48"/>
                </a:gdLst>
                <a:ahLst/>
                <a:cxnLst>
                  <a:cxn ang="T8">
                    <a:pos x="T0" y="T1"/>
                  </a:cxn>
                  <a:cxn ang="T9">
                    <a:pos x="T2" y="T3"/>
                  </a:cxn>
                  <a:cxn ang="T10">
                    <a:pos x="T4" y="T5"/>
                  </a:cxn>
                  <a:cxn ang="T11">
                    <a:pos x="T6" y="T7"/>
                  </a:cxn>
                </a:cxnLst>
                <a:rect l="T12" t="T13" r="T14" b="T15"/>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11" name="Group 39"/>
            <p:cNvGrpSpPr>
              <a:grpSpLocks/>
            </p:cNvGrpSpPr>
            <p:nvPr/>
          </p:nvGrpSpPr>
          <p:grpSpPr bwMode="auto">
            <a:xfrm>
              <a:off x="2735" y="2938"/>
              <a:ext cx="745" cy="205"/>
              <a:chOff x="2735" y="2938"/>
              <a:chExt cx="745" cy="205"/>
            </a:xfrm>
          </p:grpSpPr>
          <p:sp>
            <p:nvSpPr>
              <p:cNvPr id="25673" name="Rectangle 40"/>
              <p:cNvSpPr>
                <a:spLocks noChangeArrowheads="1"/>
              </p:cNvSpPr>
              <p:nvPr/>
            </p:nvSpPr>
            <p:spPr bwMode="auto">
              <a:xfrm>
                <a:off x="2814" y="2938"/>
                <a:ext cx="566"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74" name="Rectangle 41"/>
              <p:cNvSpPr>
                <a:spLocks noChangeArrowheads="1"/>
              </p:cNvSpPr>
              <p:nvPr/>
            </p:nvSpPr>
            <p:spPr bwMode="auto">
              <a:xfrm>
                <a:off x="2841" y="2946"/>
                <a:ext cx="5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Gate Logic</a:t>
                </a:r>
                <a:endParaRPr lang="en-US" altLang="en-US" sz="3200">
                  <a:latin typeface="Arial" panose="020B0604020202020204" pitchFamily="34" charset="0"/>
                </a:endParaRPr>
              </a:p>
            </p:txBody>
          </p:sp>
          <p:sp>
            <p:nvSpPr>
              <p:cNvPr id="25677" name="Line 44"/>
              <p:cNvSpPr>
                <a:spLocks noChangeShapeType="1"/>
              </p:cNvSpPr>
              <p:nvPr/>
            </p:nvSpPr>
            <p:spPr bwMode="auto">
              <a:xfrm>
                <a:off x="2735" y="3119"/>
                <a:ext cx="70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78" name="Freeform 45"/>
              <p:cNvSpPr>
                <a:spLocks/>
              </p:cNvSpPr>
              <p:nvPr/>
            </p:nvSpPr>
            <p:spPr bwMode="auto">
              <a:xfrm>
                <a:off x="3432" y="3096"/>
                <a:ext cx="48" cy="47"/>
              </a:xfrm>
              <a:custGeom>
                <a:avLst/>
                <a:gdLst>
                  <a:gd name="T0" fmla="*/ 0 w 48"/>
                  <a:gd name="T1" fmla="*/ 0 h 47"/>
                  <a:gd name="T2" fmla="*/ 48 w 48"/>
                  <a:gd name="T3" fmla="*/ 23 h 47"/>
                  <a:gd name="T4" fmla="*/ 0 w 48"/>
                  <a:gd name="T5" fmla="*/ 47 h 47"/>
                  <a:gd name="T6" fmla="*/ 0 w 48"/>
                  <a:gd name="T7" fmla="*/ 0 h 47"/>
                  <a:gd name="T8" fmla="*/ 0 60000 65536"/>
                  <a:gd name="T9" fmla="*/ 0 60000 65536"/>
                  <a:gd name="T10" fmla="*/ 0 60000 65536"/>
                  <a:gd name="T11" fmla="*/ 0 60000 65536"/>
                  <a:gd name="T12" fmla="*/ 0 w 48"/>
                  <a:gd name="T13" fmla="*/ 0 h 47"/>
                  <a:gd name="T14" fmla="*/ 48 w 48"/>
                  <a:gd name="T15" fmla="*/ 47 h 47"/>
                </a:gdLst>
                <a:ahLst/>
                <a:cxnLst>
                  <a:cxn ang="T8">
                    <a:pos x="T0" y="T1"/>
                  </a:cxn>
                  <a:cxn ang="T9">
                    <a:pos x="T2" y="T3"/>
                  </a:cxn>
                  <a:cxn ang="T10">
                    <a:pos x="T4" y="T5"/>
                  </a:cxn>
                  <a:cxn ang="T11">
                    <a:pos x="T6" y="T7"/>
                  </a:cxn>
                </a:cxnLst>
                <a:rect l="T12" t="T13" r="T14" b="T15"/>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12" name="Group 46"/>
            <p:cNvGrpSpPr>
              <a:grpSpLocks/>
            </p:cNvGrpSpPr>
            <p:nvPr/>
          </p:nvGrpSpPr>
          <p:grpSpPr bwMode="auto">
            <a:xfrm>
              <a:off x="4233" y="3175"/>
              <a:ext cx="1479" cy="525"/>
              <a:chOff x="4233" y="3175"/>
              <a:chExt cx="1479" cy="525"/>
            </a:xfrm>
          </p:grpSpPr>
          <p:sp>
            <p:nvSpPr>
              <p:cNvPr id="25664" name="Rectangle 47"/>
              <p:cNvSpPr>
                <a:spLocks noChangeArrowheads="1"/>
              </p:cNvSpPr>
              <p:nvPr/>
            </p:nvSpPr>
            <p:spPr bwMode="auto">
              <a:xfrm>
                <a:off x="4318" y="3179"/>
                <a:ext cx="610"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65" name="Rectangle 48"/>
              <p:cNvSpPr>
                <a:spLocks noChangeArrowheads="1"/>
              </p:cNvSpPr>
              <p:nvPr/>
            </p:nvSpPr>
            <p:spPr bwMode="auto">
              <a:xfrm>
                <a:off x="4345" y="3175"/>
                <a:ext cx="46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Electrical</a:t>
                </a:r>
                <a:endParaRPr lang="en-US" altLang="en-US" sz="3200">
                  <a:latin typeface="Arial" panose="020B0604020202020204" pitchFamily="34" charset="0"/>
                </a:endParaRPr>
              </a:p>
            </p:txBody>
          </p:sp>
          <p:sp>
            <p:nvSpPr>
              <p:cNvPr id="25666" name="Rectangle 49"/>
              <p:cNvSpPr>
                <a:spLocks noChangeArrowheads="1"/>
              </p:cNvSpPr>
              <p:nvPr/>
            </p:nvSpPr>
            <p:spPr bwMode="auto">
              <a:xfrm>
                <a:off x="4345" y="3290"/>
                <a:ext cx="61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Engineering</a:t>
                </a:r>
                <a:endParaRPr lang="en-US" altLang="en-US" sz="3200">
                  <a:latin typeface="Arial" panose="020B0604020202020204" pitchFamily="34" charset="0"/>
                </a:endParaRPr>
              </a:p>
            </p:txBody>
          </p:sp>
          <p:sp>
            <p:nvSpPr>
              <p:cNvPr id="25667" name="Freeform 50"/>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7"/>
                  <a:gd name="T112" fmla="*/ 0 h 378"/>
                  <a:gd name="T113" fmla="*/ 697 w 697"/>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sp>
            <p:nvSpPr>
              <p:cNvPr id="25668" name="Freeform 51"/>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7"/>
                  <a:gd name="T112" fmla="*/ 0 h 378"/>
                  <a:gd name="T113" fmla="*/ 697 w 697"/>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25669" name="Freeform 52"/>
              <p:cNvSpPr>
                <a:spLocks/>
              </p:cNvSpPr>
              <p:nvPr/>
            </p:nvSpPr>
            <p:spPr bwMode="auto">
              <a:xfrm>
                <a:off x="4958" y="3264"/>
                <a:ext cx="697" cy="378"/>
              </a:xfrm>
              <a:custGeom>
                <a:avLst/>
                <a:gdLst>
                  <a:gd name="T0" fmla="*/ 62 w 697"/>
                  <a:gd name="T1" fmla="*/ 163 h 378"/>
                  <a:gd name="T2" fmla="*/ 5 w 697"/>
                  <a:gd name="T3" fmla="*/ 178 h 378"/>
                  <a:gd name="T4" fmla="*/ 72 w 697"/>
                  <a:gd name="T5" fmla="*/ 199 h 378"/>
                  <a:gd name="T6" fmla="*/ 18 w 697"/>
                  <a:gd name="T7" fmla="*/ 245 h 378"/>
                  <a:gd name="T8" fmla="*/ 90 w 697"/>
                  <a:gd name="T9" fmla="*/ 266 h 378"/>
                  <a:gd name="T10" fmla="*/ 49 w 697"/>
                  <a:gd name="T11" fmla="*/ 311 h 378"/>
                  <a:gd name="T12" fmla="*/ 142 w 697"/>
                  <a:gd name="T13" fmla="*/ 319 h 378"/>
                  <a:gd name="T14" fmla="*/ 155 w 697"/>
                  <a:gd name="T15" fmla="*/ 370 h 378"/>
                  <a:gd name="T16" fmla="*/ 235 w 697"/>
                  <a:gd name="T17" fmla="*/ 352 h 378"/>
                  <a:gd name="T18" fmla="*/ 294 w 697"/>
                  <a:gd name="T19" fmla="*/ 378 h 378"/>
                  <a:gd name="T20" fmla="*/ 340 w 697"/>
                  <a:gd name="T21" fmla="*/ 352 h 378"/>
                  <a:gd name="T22" fmla="*/ 385 w 697"/>
                  <a:gd name="T23" fmla="*/ 378 h 378"/>
                  <a:gd name="T24" fmla="*/ 426 w 697"/>
                  <a:gd name="T25" fmla="*/ 347 h 378"/>
                  <a:gd name="T26" fmla="*/ 487 w 697"/>
                  <a:gd name="T27" fmla="*/ 368 h 378"/>
                  <a:gd name="T28" fmla="*/ 542 w 697"/>
                  <a:gd name="T29" fmla="*/ 327 h 378"/>
                  <a:gd name="T30" fmla="*/ 643 w 697"/>
                  <a:gd name="T31" fmla="*/ 340 h 378"/>
                  <a:gd name="T32" fmla="*/ 617 w 697"/>
                  <a:gd name="T33" fmla="*/ 293 h 378"/>
                  <a:gd name="T34" fmla="*/ 686 w 697"/>
                  <a:gd name="T35" fmla="*/ 288 h 378"/>
                  <a:gd name="T36" fmla="*/ 638 w 697"/>
                  <a:gd name="T37" fmla="*/ 234 h 378"/>
                  <a:gd name="T38" fmla="*/ 697 w 697"/>
                  <a:gd name="T39" fmla="*/ 202 h 378"/>
                  <a:gd name="T40" fmla="*/ 622 w 697"/>
                  <a:gd name="T41" fmla="*/ 170 h 378"/>
                  <a:gd name="T42" fmla="*/ 665 w 697"/>
                  <a:gd name="T43" fmla="*/ 122 h 378"/>
                  <a:gd name="T44" fmla="*/ 586 w 697"/>
                  <a:gd name="T45" fmla="*/ 120 h 378"/>
                  <a:gd name="T46" fmla="*/ 617 w 697"/>
                  <a:gd name="T47" fmla="*/ 64 h 378"/>
                  <a:gd name="T48" fmla="*/ 518 w 697"/>
                  <a:gd name="T49" fmla="*/ 73 h 378"/>
                  <a:gd name="T50" fmla="*/ 511 w 697"/>
                  <a:gd name="T51" fmla="*/ 17 h 378"/>
                  <a:gd name="T52" fmla="*/ 411 w 697"/>
                  <a:gd name="T53" fmla="*/ 41 h 378"/>
                  <a:gd name="T54" fmla="*/ 374 w 697"/>
                  <a:gd name="T55" fmla="*/ 0 h 378"/>
                  <a:gd name="T56" fmla="*/ 310 w 697"/>
                  <a:gd name="T57" fmla="*/ 36 h 378"/>
                  <a:gd name="T58" fmla="*/ 248 w 697"/>
                  <a:gd name="T59" fmla="*/ 0 h 378"/>
                  <a:gd name="T60" fmla="*/ 209 w 697"/>
                  <a:gd name="T61" fmla="*/ 56 h 378"/>
                  <a:gd name="T62" fmla="*/ 142 w 697"/>
                  <a:gd name="T63" fmla="*/ 27 h 378"/>
                  <a:gd name="T64" fmla="*/ 144 w 697"/>
                  <a:gd name="T65" fmla="*/ 76 h 378"/>
                  <a:gd name="T66" fmla="*/ 57 w 697"/>
                  <a:gd name="T67" fmla="*/ 61 h 378"/>
                  <a:gd name="T68" fmla="*/ 78 w 697"/>
                  <a:gd name="T69" fmla="*/ 112 h 378"/>
                  <a:gd name="T70" fmla="*/ 0 w 697"/>
                  <a:gd name="T71" fmla="*/ 110 h 378"/>
                  <a:gd name="T72" fmla="*/ 62 w 697"/>
                  <a:gd name="T73" fmla="*/ 163 h 3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7"/>
                  <a:gd name="T112" fmla="*/ 0 h 378"/>
                  <a:gd name="T113" fmla="*/ 697 w 697"/>
                  <a:gd name="T114" fmla="*/ 378 h 3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7" h="378">
                    <a:moveTo>
                      <a:pt x="62" y="163"/>
                    </a:moveTo>
                    <a:lnTo>
                      <a:pt x="5" y="178"/>
                    </a:lnTo>
                    <a:lnTo>
                      <a:pt x="72" y="199"/>
                    </a:lnTo>
                    <a:lnTo>
                      <a:pt x="18" y="245"/>
                    </a:lnTo>
                    <a:lnTo>
                      <a:pt x="90" y="266"/>
                    </a:lnTo>
                    <a:lnTo>
                      <a:pt x="49" y="311"/>
                    </a:lnTo>
                    <a:lnTo>
                      <a:pt x="142" y="319"/>
                    </a:lnTo>
                    <a:lnTo>
                      <a:pt x="155" y="370"/>
                    </a:lnTo>
                    <a:lnTo>
                      <a:pt x="235" y="352"/>
                    </a:lnTo>
                    <a:lnTo>
                      <a:pt x="294" y="378"/>
                    </a:lnTo>
                    <a:lnTo>
                      <a:pt x="340" y="352"/>
                    </a:lnTo>
                    <a:lnTo>
                      <a:pt x="385" y="378"/>
                    </a:lnTo>
                    <a:lnTo>
                      <a:pt x="426" y="347"/>
                    </a:lnTo>
                    <a:lnTo>
                      <a:pt x="487" y="368"/>
                    </a:lnTo>
                    <a:lnTo>
                      <a:pt x="542" y="327"/>
                    </a:lnTo>
                    <a:lnTo>
                      <a:pt x="643" y="340"/>
                    </a:lnTo>
                    <a:lnTo>
                      <a:pt x="617" y="293"/>
                    </a:lnTo>
                    <a:lnTo>
                      <a:pt x="686" y="288"/>
                    </a:lnTo>
                    <a:lnTo>
                      <a:pt x="638" y="234"/>
                    </a:lnTo>
                    <a:lnTo>
                      <a:pt x="697" y="202"/>
                    </a:lnTo>
                    <a:lnTo>
                      <a:pt x="622" y="170"/>
                    </a:lnTo>
                    <a:lnTo>
                      <a:pt x="665" y="122"/>
                    </a:lnTo>
                    <a:lnTo>
                      <a:pt x="586" y="120"/>
                    </a:lnTo>
                    <a:lnTo>
                      <a:pt x="617" y="64"/>
                    </a:lnTo>
                    <a:lnTo>
                      <a:pt x="518" y="73"/>
                    </a:lnTo>
                    <a:lnTo>
                      <a:pt x="511" y="17"/>
                    </a:lnTo>
                    <a:lnTo>
                      <a:pt x="411" y="41"/>
                    </a:lnTo>
                    <a:lnTo>
                      <a:pt x="374" y="0"/>
                    </a:lnTo>
                    <a:lnTo>
                      <a:pt x="310" y="36"/>
                    </a:lnTo>
                    <a:lnTo>
                      <a:pt x="248" y="0"/>
                    </a:lnTo>
                    <a:lnTo>
                      <a:pt x="209" y="56"/>
                    </a:lnTo>
                    <a:lnTo>
                      <a:pt x="142" y="27"/>
                    </a:lnTo>
                    <a:lnTo>
                      <a:pt x="144" y="76"/>
                    </a:lnTo>
                    <a:lnTo>
                      <a:pt x="57" y="61"/>
                    </a:lnTo>
                    <a:lnTo>
                      <a:pt x="78" y="112"/>
                    </a:lnTo>
                    <a:lnTo>
                      <a:pt x="0" y="110"/>
                    </a:lnTo>
                    <a:lnTo>
                      <a:pt x="62" y="163"/>
                    </a:lnTo>
                    <a:close/>
                  </a:path>
                </a:pathLst>
              </a:custGeom>
              <a:solidFill>
                <a:srgbClr val="FFFF00"/>
              </a:solidFill>
              <a:ln w="3175">
                <a:solidFill>
                  <a:srgbClr val="000000"/>
                </a:solidFill>
                <a:round/>
                <a:headEnd/>
                <a:tailEnd/>
              </a:ln>
            </p:spPr>
            <p:txBody>
              <a:bodyPr/>
              <a:lstStyle/>
              <a:p>
                <a:endParaRPr lang="en-US" sz="2000"/>
              </a:p>
            </p:txBody>
          </p:sp>
          <p:sp>
            <p:nvSpPr>
              <p:cNvPr id="25670" name="Rectangle 53"/>
              <p:cNvSpPr>
                <a:spLocks noChangeArrowheads="1"/>
              </p:cNvSpPr>
              <p:nvPr/>
            </p:nvSpPr>
            <p:spPr bwMode="auto">
              <a:xfrm>
                <a:off x="5141" y="3394"/>
                <a:ext cx="39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00"/>
                    </a:solidFill>
                    <a:latin typeface="Arial" panose="020B0604020202020204" pitchFamily="34" charset="0"/>
                  </a:rPr>
                  <a:t>Physics</a:t>
                </a:r>
                <a:endParaRPr lang="en-US" altLang="en-US" sz="3200">
                  <a:latin typeface="Arial" panose="020B0604020202020204" pitchFamily="34" charset="0"/>
                </a:endParaRPr>
              </a:p>
            </p:txBody>
          </p:sp>
          <p:sp>
            <p:nvSpPr>
              <p:cNvPr id="25671" name="Line 54"/>
              <p:cNvSpPr>
                <a:spLocks noChangeShapeType="1"/>
              </p:cNvSpPr>
              <p:nvPr/>
            </p:nvSpPr>
            <p:spPr bwMode="auto">
              <a:xfrm>
                <a:off x="4233" y="3439"/>
                <a:ext cx="67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72" name="Freeform 55"/>
              <p:cNvSpPr>
                <a:spLocks/>
              </p:cNvSpPr>
              <p:nvPr/>
            </p:nvSpPr>
            <p:spPr bwMode="auto">
              <a:xfrm>
                <a:off x="4901" y="3416"/>
                <a:ext cx="47" cy="48"/>
              </a:xfrm>
              <a:custGeom>
                <a:avLst/>
                <a:gdLst>
                  <a:gd name="T0" fmla="*/ 0 w 47"/>
                  <a:gd name="T1" fmla="*/ 0 h 48"/>
                  <a:gd name="T2" fmla="*/ 47 w 47"/>
                  <a:gd name="T3" fmla="*/ 23 h 48"/>
                  <a:gd name="T4" fmla="*/ 0 w 47"/>
                  <a:gd name="T5" fmla="*/ 48 h 48"/>
                  <a:gd name="T6" fmla="*/ 0 w 47"/>
                  <a:gd name="T7" fmla="*/ 0 h 48"/>
                  <a:gd name="T8" fmla="*/ 0 60000 65536"/>
                  <a:gd name="T9" fmla="*/ 0 60000 65536"/>
                  <a:gd name="T10" fmla="*/ 0 60000 65536"/>
                  <a:gd name="T11" fmla="*/ 0 60000 65536"/>
                  <a:gd name="T12" fmla="*/ 0 w 47"/>
                  <a:gd name="T13" fmla="*/ 0 h 48"/>
                  <a:gd name="T14" fmla="*/ 47 w 47"/>
                  <a:gd name="T15" fmla="*/ 48 h 48"/>
                </a:gdLst>
                <a:ahLst/>
                <a:cxnLst>
                  <a:cxn ang="T8">
                    <a:pos x="T0" y="T1"/>
                  </a:cxn>
                  <a:cxn ang="T9">
                    <a:pos x="T2" y="T3"/>
                  </a:cxn>
                  <a:cxn ang="T10">
                    <a:pos x="T4" y="T5"/>
                  </a:cxn>
                  <a:cxn ang="T11">
                    <a:pos x="T6" y="T7"/>
                  </a:cxn>
                </a:cxnLst>
                <a:rect l="T12" t="T13" r="T14" b="T15"/>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nvGrpSpPr>
            <p:cNvPr id="13" name="Group 56"/>
            <p:cNvGrpSpPr>
              <a:grpSpLocks/>
            </p:cNvGrpSpPr>
            <p:nvPr/>
          </p:nvGrpSpPr>
          <p:grpSpPr bwMode="auto">
            <a:xfrm>
              <a:off x="3160" y="1100"/>
              <a:ext cx="806" cy="641"/>
              <a:chOff x="3160" y="1100"/>
              <a:chExt cx="806" cy="641"/>
            </a:xfrm>
          </p:grpSpPr>
          <p:sp>
            <p:nvSpPr>
              <p:cNvPr id="25659" name="Rectangle 57"/>
              <p:cNvSpPr>
                <a:spLocks noChangeArrowheads="1"/>
              </p:cNvSpPr>
              <p:nvPr/>
            </p:nvSpPr>
            <p:spPr bwMode="auto">
              <a:xfrm>
                <a:off x="3160" y="1255"/>
                <a:ext cx="753" cy="486"/>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60" name="Rectangle 58"/>
              <p:cNvSpPr>
                <a:spLocks noChangeArrowheads="1"/>
              </p:cNvSpPr>
              <p:nvPr/>
            </p:nvSpPr>
            <p:spPr bwMode="auto">
              <a:xfrm>
                <a:off x="3390" y="1372"/>
                <a:ext cx="32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Virtual</a:t>
                </a:r>
                <a:endParaRPr lang="en-US" altLang="en-US" sz="3200">
                  <a:latin typeface="Arial" panose="020B0604020202020204" pitchFamily="34" charset="0"/>
                </a:endParaRPr>
              </a:p>
            </p:txBody>
          </p:sp>
          <p:sp>
            <p:nvSpPr>
              <p:cNvPr id="25661" name="Rectangle 59"/>
              <p:cNvSpPr>
                <a:spLocks noChangeArrowheads="1"/>
              </p:cNvSpPr>
              <p:nvPr/>
            </p:nvSpPr>
            <p:spPr bwMode="auto">
              <a:xfrm>
                <a:off x="3348" y="1503"/>
                <a:ext cx="43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Machine</a:t>
                </a:r>
                <a:endParaRPr lang="en-US" altLang="en-US" sz="3200">
                  <a:latin typeface="Arial" panose="020B0604020202020204" pitchFamily="34" charset="0"/>
                </a:endParaRPr>
              </a:p>
            </p:txBody>
          </p:sp>
          <p:sp>
            <p:nvSpPr>
              <p:cNvPr id="25662" name="Rectangle 60"/>
              <p:cNvSpPr>
                <a:spLocks noChangeArrowheads="1"/>
              </p:cNvSpPr>
              <p:nvPr/>
            </p:nvSpPr>
            <p:spPr bwMode="auto">
              <a:xfrm>
                <a:off x="3160" y="1100"/>
                <a:ext cx="753" cy="155"/>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63" name="Rectangle 61"/>
              <p:cNvSpPr>
                <a:spLocks noChangeArrowheads="1"/>
              </p:cNvSpPr>
              <p:nvPr/>
            </p:nvSpPr>
            <p:spPr bwMode="auto">
              <a:xfrm>
                <a:off x="3188" y="1126"/>
                <a:ext cx="77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050" dirty="0">
                    <a:solidFill>
                      <a:srgbClr val="000000"/>
                    </a:solidFill>
                    <a:latin typeface="Arial" panose="020B0604020202020204" pitchFamily="34" charset="0"/>
                  </a:rPr>
                  <a:t>abstract interface</a:t>
                </a:r>
                <a:endParaRPr lang="en-US" altLang="en-US" sz="3200" dirty="0">
                  <a:latin typeface="Arial" panose="020B0604020202020204" pitchFamily="34" charset="0"/>
                </a:endParaRPr>
              </a:p>
            </p:txBody>
          </p:sp>
        </p:grpSp>
        <p:grpSp>
          <p:nvGrpSpPr>
            <p:cNvPr id="14" name="Group 62"/>
            <p:cNvGrpSpPr>
              <a:grpSpLocks/>
            </p:cNvGrpSpPr>
            <p:nvPr/>
          </p:nvGrpSpPr>
          <p:grpSpPr bwMode="auto">
            <a:xfrm>
              <a:off x="3991" y="660"/>
              <a:ext cx="1524" cy="1402"/>
              <a:chOff x="3991" y="660"/>
              <a:chExt cx="1524" cy="1402"/>
            </a:xfrm>
          </p:grpSpPr>
          <p:grpSp>
            <p:nvGrpSpPr>
              <p:cNvPr id="15" name="Group 63"/>
              <p:cNvGrpSpPr>
                <a:grpSpLocks/>
              </p:cNvGrpSpPr>
              <p:nvPr/>
            </p:nvGrpSpPr>
            <p:grpSpPr bwMode="auto">
              <a:xfrm>
                <a:off x="3991" y="660"/>
                <a:ext cx="810" cy="401"/>
                <a:chOff x="3991" y="660"/>
                <a:chExt cx="810" cy="401"/>
              </a:xfrm>
            </p:grpSpPr>
            <p:sp>
              <p:nvSpPr>
                <p:cNvPr id="25656" name="Rectangle 64"/>
                <p:cNvSpPr>
                  <a:spLocks noChangeArrowheads="1"/>
                </p:cNvSpPr>
                <p:nvPr/>
              </p:nvSpPr>
              <p:spPr bwMode="auto">
                <a:xfrm>
                  <a:off x="3991" y="660"/>
                  <a:ext cx="810" cy="4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57" name="Rectangle 65"/>
                <p:cNvSpPr>
                  <a:spLocks noChangeArrowheads="1"/>
                </p:cNvSpPr>
                <p:nvPr/>
              </p:nvSpPr>
              <p:spPr bwMode="auto">
                <a:xfrm>
                  <a:off x="4056" y="713"/>
                  <a:ext cx="6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800">
                      <a:solidFill>
                        <a:srgbClr val="990000"/>
                      </a:solidFill>
                      <a:latin typeface="Arial" panose="020B0604020202020204" pitchFamily="34" charset="0"/>
                    </a:rPr>
                    <a:t>Software</a:t>
                  </a:r>
                  <a:endParaRPr lang="en-US" altLang="en-US" sz="3200">
                    <a:solidFill>
                      <a:srgbClr val="990000"/>
                    </a:solidFill>
                    <a:latin typeface="Arial" panose="020B0604020202020204" pitchFamily="34" charset="0"/>
                  </a:endParaRPr>
                </a:p>
              </p:txBody>
            </p:sp>
            <p:sp>
              <p:nvSpPr>
                <p:cNvPr id="25658" name="Rectangle 66"/>
                <p:cNvSpPr>
                  <a:spLocks noChangeArrowheads="1"/>
                </p:cNvSpPr>
                <p:nvPr/>
              </p:nvSpPr>
              <p:spPr bwMode="auto">
                <a:xfrm>
                  <a:off x="4045" y="861"/>
                  <a:ext cx="7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800" dirty="0">
                      <a:solidFill>
                        <a:srgbClr val="990000"/>
                      </a:solidFill>
                      <a:latin typeface="Arial" panose="020B0604020202020204" pitchFamily="34" charset="0"/>
                    </a:rPr>
                    <a:t>hierarchy</a:t>
                  </a:r>
                  <a:endParaRPr lang="en-US" altLang="en-US" sz="3200" dirty="0">
                    <a:solidFill>
                      <a:srgbClr val="990000"/>
                    </a:solidFill>
                    <a:latin typeface="Arial" panose="020B0604020202020204" pitchFamily="34" charset="0"/>
                  </a:endParaRPr>
                </a:p>
              </p:txBody>
            </p:sp>
          </p:grpSp>
          <p:grpSp>
            <p:nvGrpSpPr>
              <p:cNvPr id="16" name="Group 67"/>
              <p:cNvGrpSpPr>
                <a:grpSpLocks/>
              </p:cNvGrpSpPr>
              <p:nvPr/>
            </p:nvGrpSpPr>
            <p:grpSpPr bwMode="auto">
              <a:xfrm>
                <a:off x="4723" y="1421"/>
                <a:ext cx="792" cy="641"/>
                <a:chOff x="4723" y="1421"/>
                <a:chExt cx="792" cy="641"/>
              </a:xfrm>
            </p:grpSpPr>
            <p:sp>
              <p:nvSpPr>
                <p:cNvPr id="25651" name="Rectangle 68"/>
                <p:cNvSpPr>
                  <a:spLocks noChangeArrowheads="1"/>
                </p:cNvSpPr>
                <p:nvPr/>
              </p:nvSpPr>
              <p:spPr bwMode="auto">
                <a:xfrm>
                  <a:off x="4723" y="1575"/>
                  <a:ext cx="752" cy="487"/>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52" name="Rectangle 69"/>
                <p:cNvSpPr>
                  <a:spLocks noChangeArrowheads="1"/>
                </p:cNvSpPr>
                <p:nvPr/>
              </p:nvSpPr>
              <p:spPr bwMode="auto">
                <a:xfrm>
                  <a:off x="4879" y="1692"/>
                  <a:ext cx="50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Assembly</a:t>
                  </a:r>
                  <a:endParaRPr lang="en-US" altLang="en-US" sz="3200">
                    <a:latin typeface="Arial" panose="020B0604020202020204" pitchFamily="34" charset="0"/>
                  </a:endParaRPr>
                </a:p>
              </p:txBody>
            </p:sp>
            <p:sp>
              <p:nvSpPr>
                <p:cNvPr id="25653" name="Rectangle 70"/>
                <p:cNvSpPr>
                  <a:spLocks noChangeArrowheads="1"/>
                </p:cNvSpPr>
                <p:nvPr/>
              </p:nvSpPr>
              <p:spPr bwMode="auto">
                <a:xfrm>
                  <a:off x="4878" y="1824"/>
                  <a:ext cx="51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Language</a:t>
                  </a:r>
                  <a:endParaRPr lang="en-US" altLang="en-US" sz="3200">
                    <a:latin typeface="Arial" panose="020B0604020202020204" pitchFamily="34" charset="0"/>
                  </a:endParaRPr>
                </a:p>
              </p:txBody>
            </p:sp>
            <p:sp>
              <p:nvSpPr>
                <p:cNvPr id="25654" name="Rectangle 71"/>
                <p:cNvSpPr>
                  <a:spLocks noChangeArrowheads="1"/>
                </p:cNvSpPr>
                <p:nvPr/>
              </p:nvSpPr>
              <p:spPr bwMode="auto">
                <a:xfrm>
                  <a:off x="4723" y="1421"/>
                  <a:ext cx="752" cy="154"/>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55" name="Rectangle 72"/>
                <p:cNvSpPr>
                  <a:spLocks noChangeArrowheads="1"/>
                </p:cNvSpPr>
                <p:nvPr/>
              </p:nvSpPr>
              <p:spPr bwMode="auto">
                <a:xfrm>
                  <a:off x="4737" y="1447"/>
                  <a:ext cx="77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050" dirty="0">
                      <a:solidFill>
                        <a:srgbClr val="000000"/>
                      </a:solidFill>
                      <a:latin typeface="Arial" panose="020B0604020202020204" pitchFamily="34" charset="0"/>
                    </a:rPr>
                    <a:t>abstract interface</a:t>
                  </a:r>
                  <a:endParaRPr lang="en-US" altLang="en-US" sz="3200" dirty="0">
                    <a:latin typeface="Arial" panose="020B0604020202020204" pitchFamily="34" charset="0"/>
                  </a:endParaRPr>
                </a:p>
              </p:txBody>
            </p:sp>
          </p:grpSp>
        </p:grpSp>
        <p:grpSp>
          <p:nvGrpSpPr>
            <p:cNvPr id="17" name="Group 73"/>
            <p:cNvGrpSpPr>
              <a:grpSpLocks/>
            </p:cNvGrpSpPr>
            <p:nvPr/>
          </p:nvGrpSpPr>
          <p:grpSpPr bwMode="auto">
            <a:xfrm>
              <a:off x="480" y="2400"/>
              <a:ext cx="1389" cy="1276"/>
              <a:chOff x="480" y="2400"/>
              <a:chExt cx="1389" cy="1276"/>
            </a:xfrm>
          </p:grpSpPr>
          <p:grpSp>
            <p:nvGrpSpPr>
              <p:cNvPr id="18" name="Group 74"/>
              <p:cNvGrpSpPr>
                <a:grpSpLocks/>
              </p:cNvGrpSpPr>
              <p:nvPr/>
            </p:nvGrpSpPr>
            <p:grpSpPr bwMode="auto">
              <a:xfrm>
                <a:off x="1059" y="3294"/>
                <a:ext cx="810" cy="382"/>
                <a:chOff x="1059" y="3294"/>
                <a:chExt cx="810" cy="382"/>
              </a:xfrm>
            </p:grpSpPr>
            <p:sp>
              <p:nvSpPr>
                <p:cNvPr id="25646" name="Rectangle 75"/>
                <p:cNvSpPr>
                  <a:spLocks noChangeArrowheads="1"/>
                </p:cNvSpPr>
                <p:nvPr/>
              </p:nvSpPr>
              <p:spPr bwMode="auto">
                <a:xfrm>
                  <a:off x="1059" y="3294"/>
                  <a:ext cx="810" cy="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47" name="Rectangle 76"/>
                <p:cNvSpPr>
                  <a:spLocks noChangeArrowheads="1"/>
                </p:cNvSpPr>
                <p:nvPr/>
              </p:nvSpPr>
              <p:spPr bwMode="auto">
                <a:xfrm>
                  <a:off x="1083" y="3336"/>
                  <a:ext cx="7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800">
                      <a:solidFill>
                        <a:srgbClr val="990000"/>
                      </a:solidFill>
                      <a:latin typeface="Arial" panose="020B0604020202020204" pitchFamily="34" charset="0"/>
                    </a:rPr>
                    <a:t>Hardware</a:t>
                  </a:r>
                  <a:endParaRPr lang="en-US" altLang="en-US" sz="3200">
                    <a:solidFill>
                      <a:srgbClr val="990000"/>
                    </a:solidFill>
                    <a:latin typeface="Arial" panose="020B0604020202020204" pitchFamily="34" charset="0"/>
                  </a:endParaRPr>
                </a:p>
              </p:txBody>
            </p:sp>
            <p:sp>
              <p:nvSpPr>
                <p:cNvPr id="25648" name="Rectangle 77"/>
                <p:cNvSpPr>
                  <a:spLocks noChangeArrowheads="1"/>
                </p:cNvSpPr>
                <p:nvPr/>
              </p:nvSpPr>
              <p:spPr bwMode="auto">
                <a:xfrm>
                  <a:off x="1094" y="3484"/>
                  <a:ext cx="7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800">
                      <a:solidFill>
                        <a:srgbClr val="990000"/>
                      </a:solidFill>
                      <a:latin typeface="Arial" panose="020B0604020202020204" pitchFamily="34" charset="0"/>
                    </a:rPr>
                    <a:t>hierarchy</a:t>
                  </a:r>
                  <a:endParaRPr lang="en-US" altLang="en-US" sz="3200">
                    <a:solidFill>
                      <a:srgbClr val="990000"/>
                    </a:solidFill>
                    <a:latin typeface="Arial" panose="020B0604020202020204" pitchFamily="34" charset="0"/>
                  </a:endParaRPr>
                </a:p>
              </p:txBody>
            </p:sp>
          </p:grpSp>
          <p:grpSp>
            <p:nvGrpSpPr>
              <p:cNvPr id="19" name="Group 78"/>
              <p:cNvGrpSpPr>
                <a:grpSpLocks/>
              </p:cNvGrpSpPr>
              <p:nvPr/>
            </p:nvGrpSpPr>
            <p:grpSpPr bwMode="auto">
              <a:xfrm>
                <a:off x="480" y="2400"/>
                <a:ext cx="799" cy="641"/>
                <a:chOff x="480" y="2400"/>
                <a:chExt cx="799" cy="641"/>
              </a:xfrm>
            </p:grpSpPr>
            <p:sp>
              <p:nvSpPr>
                <p:cNvPr id="25641" name="Rectangle 79"/>
                <p:cNvSpPr>
                  <a:spLocks noChangeArrowheads="1"/>
                </p:cNvSpPr>
                <p:nvPr/>
              </p:nvSpPr>
              <p:spPr bwMode="auto">
                <a:xfrm>
                  <a:off x="480" y="2556"/>
                  <a:ext cx="753" cy="485"/>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42" name="Rectangle 80"/>
                <p:cNvSpPr>
                  <a:spLocks noChangeArrowheads="1"/>
                </p:cNvSpPr>
                <p:nvPr/>
              </p:nvSpPr>
              <p:spPr bwMode="auto">
                <a:xfrm>
                  <a:off x="668" y="2672"/>
                  <a:ext cx="43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Machine</a:t>
                  </a:r>
                  <a:endParaRPr lang="en-US" altLang="en-US" sz="3200">
                    <a:latin typeface="Arial" panose="020B0604020202020204" pitchFamily="34" charset="0"/>
                  </a:endParaRPr>
                </a:p>
              </p:txBody>
            </p:sp>
            <p:sp>
              <p:nvSpPr>
                <p:cNvPr id="25643" name="Rectangle 81"/>
                <p:cNvSpPr>
                  <a:spLocks noChangeArrowheads="1"/>
                </p:cNvSpPr>
                <p:nvPr/>
              </p:nvSpPr>
              <p:spPr bwMode="auto">
                <a:xfrm>
                  <a:off x="635" y="2803"/>
                  <a:ext cx="51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a:solidFill>
                        <a:srgbClr val="0000A0"/>
                      </a:solidFill>
                      <a:latin typeface="Arial" panose="020B0604020202020204" pitchFamily="34" charset="0"/>
                    </a:rPr>
                    <a:t>Language</a:t>
                  </a:r>
                  <a:endParaRPr lang="en-US" altLang="en-US" sz="3200" dirty="0">
                    <a:latin typeface="Arial" panose="020B0604020202020204" pitchFamily="34" charset="0"/>
                  </a:endParaRPr>
                </a:p>
              </p:txBody>
            </p:sp>
            <p:sp>
              <p:nvSpPr>
                <p:cNvPr id="25644" name="Rectangle 82"/>
                <p:cNvSpPr>
                  <a:spLocks noChangeArrowheads="1"/>
                </p:cNvSpPr>
                <p:nvPr/>
              </p:nvSpPr>
              <p:spPr bwMode="auto">
                <a:xfrm>
                  <a:off x="480" y="2400"/>
                  <a:ext cx="753" cy="156"/>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45" name="Rectangle 83"/>
                <p:cNvSpPr>
                  <a:spLocks noChangeArrowheads="1"/>
                </p:cNvSpPr>
                <p:nvPr/>
              </p:nvSpPr>
              <p:spPr bwMode="auto">
                <a:xfrm>
                  <a:off x="501" y="2428"/>
                  <a:ext cx="77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050" dirty="0">
                      <a:solidFill>
                        <a:srgbClr val="000000"/>
                      </a:solidFill>
                      <a:latin typeface="Arial" panose="020B0604020202020204" pitchFamily="34" charset="0"/>
                    </a:rPr>
                    <a:t>abstract interface</a:t>
                  </a:r>
                  <a:endParaRPr lang="en-US" altLang="en-US" sz="3200" dirty="0">
                    <a:latin typeface="Arial" panose="020B0604020202020204" pitchFamily="34" charset="0"/>
                  </a:endParaRPr>
                </a:p>
              </p:txBody>
            </p:sp>
          </p:grpSp>
        </p:grpSp>
        <p:grpSp>
          <p:nvGrpSpPr>
            <p:cNvPr id="20" name="Group 84"/>
            <p:cNvGrpSpPr>
              <a:grpSpLocks/>
            </p:cNvGrpSpPr>
            <p:nvPr/>
          </p:nvGrpSpPr>
          <p:grpSpPr bwMode="auto">
            <a:xfrm>
              <a:off x="1984" y="2721"/>
              <a:ext cx="803" cy="641"/>
              <a:chOff x="1984" y="2721"/>
              <a:chExt cx="803" cy="641"/>
            </a:xfrm>
          </p:grpSpPr>
          <p:sp>
            <p:nvSpPr>
              <p:cNvPr id="25634" name="Rectangle 85"/>
              <p:cNvSpPr>
                <a:spLocks noChangeArrowheads="1"/>
              </p:cNvSpPr>
              <p:nvPr/>
            </p:nvSpPr>
            <p:spPr bwMode="auto">
              <a:xfrm>
                <a:off x="1984" y="2877"/>
                <a:ext cx="751" cy="485"/>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35" name="Rectangle 86"/>
              <p:cNvSpPr>
                <a:spLocks noChangeArrowheads="1"/>
              </p:cNvSpPr>
              <p:nvPr/>
            </p:nvSpPr>
            <p:spPr bwMode="auto">
              <a:xfrm>
                <a:off x="2144" y="2992"/>
                <a:ext cx="50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Hardware</a:t>
                </a:r>
                <a:endParaRPr lang="en-US" altLang="en-US" sz="3200">
                  <a:latin typeface="Arial" panose="020B0604020202020204" pitchFamily="34" charset="0"/>
                </a:endParaRPr>
              </a:p>
            </p:txBody>
          </p:sp>
          <p:sp>
            <p:nvSpPr>
              <p:cNvPr id="25636" name="Rectangle 87"/>
              <p:cNvSpPr>
                <a:spLocks noChangeArrowheads="1"/>
              </p:cNvSpPr>
              <p:nvPr/>
            </p:nvSpPr>
            <p:spPr bwMode="auto">
              <a:xfrm>
                <a:off x="2169" y="3124"/>
                <a:ext cx="43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Platform</a:t>
                </a:r>
                <a:endParaRPr lang="en-US" altLang="en-US" sz="3200">
                  <a:latin typeface="Arial" panose="020B0604020202020204" pitchFamily="34" charset="0"/>
                </a:endParaRPr>
              </a:p>
            </p:txBody>
          </p:sp>
          <p:sp>
            <p:nvSpPr>
              <p:cNvPr id="25637" name="Rectangle 88"/>
              <p:cNvSpPr>
                <a:spLocks noChangeArrowheads="1"/>
              </p:cNvSpPr>
              <p:nvPr/>
            </p:nvSpPr>
            <p:spPr bwMode="auto">
              <a:xfrm>
                <a:off x="1984" y="2721"/>
                <a:ext cx="751" cy="156"/>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38" name="Rectangle 89"/>
              <p:cNvSpPr>
                <a:spLocks noChangeArrowheads="1"/>
              </p:cNvSpPr>
              <p:nvPr/>
            </p:nvSpPr>
            <p:spPr bwMode="auto">
              <a:xfrm>
                <a:off x="2009" y="2747"/>
                <a:ext cx="77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050" dirty="0">
                    <a:solidFill>
                      <a:srgbClr val="000000"/>
                    </a:solidFill>
                    <a:latin typeface="Arial" panose="020B0604020202020204" pitchFamily="34" charset="0"/>
                  </a:rPr>
                  <a:t>abstract interface</a:t>
                </a:r>
                <a:endParaRPr lang="en-US" altLang="en-US" sz="3200" dirty="0">
                  <a:latin typeface="Arial" panose="020B0604020202020204" pitchFamily="34" charset="0"/>
                </a:endParaRPr>
              </a:p>
            </p:txBody>
          </p:sp>
        </p:grpSp>
        <p:grpSp>
          <p:nvGrpSpPr>
            <p:cNvPr id="21" name="Group 90"/>
            <p:cNvGrpSpPr>
              <a:grpSpLocks/>
            </p:cNvGrpSpPr>
            <p:nvPr/>
          </p:nvGrpSpPr>
          <p:grpSpPr bwMode="auto">
            <a:xfrm>
              <a:off x="3480" y="3041"/>
              <a:ext cx="788" cy="641"/>
              <a:chOff x="3480" y="3041"/>
              <a:chExt cx="788" cy="641"/>
            </a:xfrm>
          </p:grpSpPr>
          <p:sp>
            <p:nvSpPr>
              <p:cNvPr id="25629" name="Rectangle 91"/>
              <p:cNvSpPr>
                <a:spLocks noChangeArrowheads="1"/>
              </p:cNvSpPr>
              <p:nvPr/>
            </p:nvSpPr>
            <p:spPr bwMode="auto">
              <a:xfrm>
                <a:off x="3480" y="3197"/>
                <a:ext cx="753" cy="485"/>
              </a:xfrm>
              <a:prstGeom prst="rect">
                <a:avLst/>
              </a:prstGeom>
              <a:solidFill>
                <a:srgbClr val="EFEFE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30" name="Rectangle 92"/>
              <p:cNvSpPr>
                <a:spLocks noChangeArrowheads="1"/>
              </p:cNvSpPr>
              <p:nvPr/>
            </p:nvSpPr>
            <p:spPr bwMode="auto">
              <a:xfrm>
                <a:off x="3677" y="3313"/>
                <a:ext cx="40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Chips &amp;</a:t>
                </a:r>
                <a:endParaRPr lang="en-US" altLang="en-US" sz="3200">
                  <a:latin typeface="Arial" panose="020B0604020202020204" pitchFamily="34" charset="0"/>
                </a:endParaRPr>
              </a:p>
            </p:txBody>
          </p:sp>
          <p:sp>
            <p:nvSpPr>
              <p:cNvPr id="25631" name="Rectangle 93"/>
              <p:cNvSpPr>
                <a:spLocks noChangeArrowheads="1"/>
              </p:cNvSpPr>
              <p:nvPr/>
            </p:nvSpPr>
            <p:spPr bwMode="auto">
              <a:xfrm>
                <a:off x="3588" y="3444"/>
                <a:ext cx="61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a:solidFill>
                      <a:srgbClr val="0000A0"/>
                    </a:solidFill>
                    <a:latin typeface="Arial" panose="020B0604020202020204" pitchFamily="34" charset="0"/>
                  </a:rPr>
                  <a:t>Logic Gates</a:t>
                </a:r>
                <a:endParaRPr lang="en-US" altLang="en-US" sz="3200">
                  <a:latin typeface="Arial" panose="020B0604020202020204" pitchFamily="34" charset="0"/>
                </a:endParaRPr>
              </a:p>
            </p:txBody>
          </p:sp>
          <p:sp>
            <p:nvSpPr>
              <p:cNvPr id="25632" name="Rectangle 94"/>
              <p:cNvSpPr>
                <a:spLocks noChangeArrowheads="1"/>
              </p:cNvSpPr>
              <p:nvPr/>
            </p:nvSpPr>
            <p:spPr bwMode="auto">
              <a:xfrm>
                <a:off x="3480" y="3041"/>
                <a:ext cx="753" cy="156"/>
              </a:xfrm>
              <a:prstGeom prst="rect">
                <a:avLst/>
              </a:prstGeom>
              <a:solidFill>
                <a:srgbClr val="FFFFFF"/>
              </a:solidFill>
              <a:ln w="3175">
                <a:solidFill>
                  <a:srgbClr val="000000"/>
                </a:solidFill>
                <a:miter lim="800000"/>
                <a:headEnd/>
                <a:tailEnd/>
              </a:ln>
            </p:spPr>
            <p:txBody>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endParaRPr lang="en-US" altLang="en-US" sz="3200">
                  <a:latin typeface="Arial" panose="020B0604020202020204" pitchFamily="34" charset="0"/>
                </a:endParaRPr>
              </a:p>
            </p:txBody>
          </p:sp>
          <p:sp>
            <p:nvSpPr>
              <p:cNvPr id="25633" name="Rectangle 95"/>
              <p:cNvSpPr>
                <a:spLocks noChangeArrowheads="1"/>
              </p:cNvSpPr>
              <p:nvPr/>
            </p:nvSpPr>
            <p:spPr bwMode="auto">
              <a:xfrm>
                <a:off x="3490" y="3067"/>
                <a:ext cx="77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050" dirty="0">
                    <a:solidFill>
                      <a:srgbClr val="000000"/>
                    </a:solidFill>
                    <a:latin typeface="Arial" panose="020B0604020202020204" pitchFamily="34" charset="0"/>
                  </a:rPr>
                  <a:t>abstract interface</a:t>
                </a:r>
                <a:endParaRPr lang="en-US" altLang="en-US" sz="3200" dirty="0">
                  <a:latin typeface="Arial" panose="020B0604020202020204" pitchFamily="34" charset="0"/>
                </a:endParaRPr>
              </a:p>
            </p:txBody>
          </p:sp>
        </p:grpSp>
        <p:grpSp>
          <p:nvGrpSpPr>
            <p:cNvPr id="22" name="Group 96"/>
            <p:cNvGrpSpPr>
              <a:grpSpLocks/>
            </p:cNvGrpSpPr>
            <p:nvPr/>
          </p:nvGrpSpPr>
          <p:grpSpPr bwMode="auto">
            <a:xfrm>
              <a:off x="163" y="634"/>
              <a:ext cx="1589" cy="503"/>
              <a:chOff x="163" y="634"/>
              <a:chExt cx="1589" cy="503"/>
            </a:xfrm>
          </p:grpSpPr>
          <p:sp>
            <p:nvSpPr>
              <p:cNvPr id="25618" name="Freeform 97"/>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48"/>
                  <a:gd name="T112" fmla="*/ 0 h 444"/>
                  <a:gd name="T113" fmla="*/ 748 w 748"/>
                  <a:gd name="T114" fmla="*/ 444 h 4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sp>
            <p:nvSpPr>
              <p:cNvPr id="25619" name="Freeform 98"/>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48"/>
                  <a:gd name="T112" fmla="*/ 0 h 444"/>
                  <a:gd name="T113" fmla="*/ 748 w 748"/>
                  <a:gd name="T114" fmla="*/ 444 h 4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25620" name="Freeform 99"/>
              <p:cNvSpPr>
                <a:spLocks/>
              </p:cNvSpPr>
              <p:nvPr/>
            </p:nvSpPr>
            <p:spPr bwMode="auto">
              <a:xfrm>
                <a:off x="163" y="634"/>
                <a:ext cx="748" cy="445"/>
              </a:xfrm>
              <a:custGeom>
                <a:avLst/>
                <a:gdLst>
                  <a:gd name="T0" fmla="*/ 67 w 748"/>
                  <a:gd name="T1" fmla="*/ 192 h 445"/>
                  <a:gd name="T2" fmla="*/ 5 w 748"/>
                  <a:gd name="T3" fmla="*/ 210 h 445"/>
                  <a:gd name="T4" fmla="*/ 77 w 748"/>
                  <a:gd name="T5" fmla="*/ 235 h 445"/>
                  <a:gd name="T6" fmla="*/ 18 w 748"/>
                  <a:gd name="T7" fmla="*/ 289 h 445"/>
                  <a:gd name="T8" fmla="*/ 97 w 748"/>
                  <a:gd name="T9" fmla="*/ 314 h 445"/>
                  <a:gd name="T10" fmla="*/ 53 w 748"/>
                  <a:gd name="T11" fmla="*/ 366 h 445"/>
                  <a:gd name="T12" fmla="*/ 152 w 748"/>
                  <a:gd name="T13" fmla="*/ 376 h 445"/>
                  <a:gd name="T14" fmla="*/ 167 w 748"/>
                  <a:gd name="T15" fmla="*/ 437 h 445"/>
                  <a:gd name="T16" fmla="*/ 252 w 748"/>
                  <a:gd name="T17" fmla="*/ 414 h 445"/>
                  <a:gd name="T18" fmla="*/ 316 w 748"/>
                  <a:gd name="T19" fmla="*/ 445 h 445"/>
                  <a:gd name="T20" fmla="*/ 363 w 748"/>
                  <a:gd name="T21" fmla="*/ 415 h 445"/>
                  <a:gd name="T22" fmla="*/ 413 w 748"/>
                  <a:gd name="T23" fmla="*/ 445 h 445"/>
                  <a:gd name="T24" fmla="*/ 458 w 748"/>
                  <a:gd name="T25" fmla="*/ 409 h 445"/>
                  <a:gd name="T26" fmla="*/ 523 w 748"/>
                  <a:gd name="T27" fmla="*/ 434 h 445"/>
                  <a:gd name="T28" fmla="*/ 582 w 748"/>
                  <a:gd name="T29" fmla="*/ 386 h 445"/>
                  <a:gd name="T30" fmla="*/ 689 w 748"/>
                  <a:gd name="T31" fmla="*/ 401 h 445"/>
                  <a:gd name="T32" fmla="*/ 662 w 748"/>
                  <a:gd name="T33" fmla="*/ 345 h 445"/>
                  <a:gd name="T34" fmla="*/ 735 w 748"/>
                  <a:gd name="T35" fmla="*/ 338 h 445"/>
                  <a:gd name="T36" fmla="*/ 685 w 748"/>
                  <a:gd name="T37" fmla="*/ 274 h 445"/>
                  <a:gd name="T38" fmla="*/ 748 w 748"/>
                  <a:gd name="T39" fmla="*/ 240 h 445"/>
                  <a:gd name="T40" fmla="*/ 667 w 748"/>
                  <a:gd name="T41" fmla="*/ 200 h 445"/>
                  <a:gd name="T42" fmla="*/ 712 w 748"/>
                  <a:gd name="T43" fmla="*/ 144 h 445"/>
                  <a:gd name="T44" fmla="*/ 627 w 748"/>
                  <a:gd name="T45" fmla="*/ 141 h 445"/>
                  <a:gd name="T46" fmla="*/ 662 w 748"/>
                  <a:gd name="T47" fmla="*/ 77 h 445"/>
                  <a:gd name="T48" fmla="*/ 556 w 748"/>
                  <a:gd name="T49" fmla="*/ 85 h 445"/>
                  <a:gd name="T50" fmla="*/ 549 w 748"/>
                  <a:gd name="T51" fmla="*/ 19 h 445"/>
                  <a:gd name="T52" fmla="*/ 441 w 748"/>
                  <a:gd name="T53" fmla="*/ 49 h 445"/>
                  <a:gd name="T54" fmla="*/ 402 w 748"/>
                  <a:gd name="T55" fmla="*/ 0 h 445"/>
                  <a:gd name="T56" fmla="*/ 333 w 748"/>
                  <a:gd name="T57" fmla="*/ 44 h 445"/>
                  <a:gd name="T58" fmla="*/ 267 w 748"/>
                  <a:gd name="T59" fmla="*/ 0 h 445"/>
                  <a:gd name="T60" fmla="*/ 226 w 748"/>
                  <a:gd name="T61" fmla="*/ 67 h 445"/>
                  <a:gd name="T62" fmla="*/ 152 w 748"/>
                  <a:gd name="T63" fmla="*/ 31 h 445"/>
                  <a:gd name="T64" fmla="*/ 155 w 748"/>
                  <a:gd name="T65" fmla="*/ 90 h 445"/>
                  <a:gd name="T66" fmla="*/ 62 w 748"/>
                  <a:gd name="T67" fmla="*/ 72 h 445"/>
                  <a:gd name="T68" fmla="*/ 85 w 748"/>
                  <a:gd name="T69" fmla="*/ 133 h 445"/>
                  <a:gd name="T70" fmla="*/ 0 w 748"/>
                  <a:gd name="T71" fmla="*/ 129 h 445"/>
                  <a:gd name="T72" fmla="*/ 67 w 748"/>
                  <a:gd name="T73" fmla="*/ 192 h 4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48"/>
                  <a:gd name="T112" fmla="*/ 0 h 445"/>
                  <a:gd name="T113" fmla="*/ 748 w 748"/>
                  <a:gd name="T114" fmla="*/ 445 h 4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48" h="445">
                    <a:moveTo>
                      <a:pt x="67" y="192"/>
                    </a:moveTo>
                    <a:lnTo>
                      <a:pt x="5" y="210"/>
                    </a:lnTo>
                    <a:lnTo>
                      <a:pt x="77" y="235"/>
                    </a:lnTo>
                    <a:lnTo>
                      <a:pt x="18" y="289"/>
                    </a:lnTo>
                    <a:lnTo>
                      <a:pt x="97" y="314"/>
                    </a:lnTo>
                    <a:lnTo>
                      <a:pt x="53" y="366"/>
                    </a:lnTo>
                    <a:lnTo>
                      <a:pt x="152" y="376"/>
                    </a:lnTo>
                    <a:lnTo>
                      <a:pt x="167" y="437"/>
                    </a:lnTo>
                    <a:lnTo>
                      <a:pt x="252" y="414"/>
                    </a:lnTo>
                    <a:lnTo>
                      <a:pt x="316" y="445"/>
                    </a:lnTo>
                    <a:lnTo>
                      <a:pt x="363" y="415"/>
                    </a:lnTo>
                    <a:lnTo>
                      <a:pt x="413" y="445"/>
                    </a:lnTo>
                    <a:lnTo>
                      <a:pt x="458" y="409"/>
                    </a:lnTo>
                    <a:lnTo>
                      <a:pt x="523" y="434"/>
                    </a:lnTo>
                    <a:lnTo>
                      <a:pt x="582" y="386"/>
                    </a:lnTo>
                    <a:lnTo>
                      <a:pt x="689" y="401"/>
                    </a:lnTo>
                    <a:lnTo>
                      <a:pt x="662" y="345"/>
                    </a:lnTo>
                    <a:lnTo>
                      <a:pt x="735" y="338"/>
                    </a:lnTo>
                    <a:lnTo>
                      <a:pt x="685" y="274"/>
                    </a:lnTo>
                    <a:lnTo>
                      <a:pt x="748" y="240"/>
                    </a:lnTo>
                    <a:lnTo>
                      <a:pt x="667" y="200"/>
                    </a:lnTo>
                    <a:lnTo>
                      <a:pt x="712" y="144"/>
                    </a:lnTo>
                    <a:lnTo>
                      <a:pt x="627" y="141"/>
                    </a:lnTo>
                    <a:lnTo>
                      <a:pt x="662" y="77"/>
                    </a:lnTo>
                    <a:lnTo>
                      <a:pt x="556" y="85"/>
                    </a:lnTo>
                    <a:lnTo>
                      <a:pt x="549" y="19"/>
                    </a:lnTo>
                    <a:lnTo>
                      <a:pt x="441" y="49"/>
                    </a:lnTo>
                    <a:lnTo>
                      <a:pt x="402" y="0"/>
                    </a:lnTo>
                    <a:lnTo>
                      <a:pt x="333" y="44"/>
                    </a:lnTo>
                    <a:lnTo>
                      <a:pt x="267" y="0"/>
                    </a:lnTo>
                    <a:lnTo>
                      <a:pt x="226" y="67"/>
                    </a:lnTo>
                    <a:lnTo>
                      <a:pt x="152" y="31"/>
                    </a:lnTo>
                    <a:lnTo>
                      <a:pt x="155" y="90"/>
                    </a:lnTo>
                    <a:lnTo>
                      <a:pt x="62" y="72"/>
                    </a:lnTo>
                    <a:lnTo>
                      <a:pt x="85" y="133"/>
                    </a:lnTo>
                    <a:lnTo>
                      <a:pt x="0" y="129"/>
                    </a:lnTo>
                    <a:lnTo>
                      <a:pt x="67" y="192"/>
                    </a:lnTo>
                    <a:close/>
                  </a:path>
                </a:pathLst>
              </a:custGeom>
              <a:solidFill>
                <a:srgbClr val="FFFF00"/>
              </a:solidFill>
              <a:ln w="3175">
                <a:solidFill>
                  <a:srgbClr val="000000"/>
                </a:solidFill>
                <a:round/>
                <a:headEnd/>
                <a:tailEnd/>
              </a:ln>
            </p:spPr>
            <p:txBody>
              <a:bodyPr/>
              <a:lstStyle/>
              <a:p>
                <a:endParaRPr lang="en-US" sz="2000"/>
              </a:p>
            </p:txBody>
          </p:sp>
          <p:sp>
            <p:nvSpPr>
              <p:cNvPr id="25621" name="Rectangle 100"/>
              <p:cNvSpPr>
                <a:spLocks noChangeArrowheads="1"/>
              </p:cNvSpPr>
              <p:nvPr/>
            </p:nvSpPr>
            <p:spPr bwMode="auto">
              <a:xfrm>
                <a:off x="263" y="791"/>
                <a:ext cx="47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rgbClr val="006600"/>
                  </a:buClr>
                  <a:buSzPct val="100000"/>
                  <a:buFont typeface="Wingdings" panose="05000000000000000000" pitchFamily="2" charset="2"/>
                  <a:buChar char="n"/>
                  <a:defRPr sz="2000">
                    <a:solidFill>
                      <a:schemeClr val="tx1"/>
                    </a:solidFill>
                    <a:latin typeface="Comic Sans MS" panose="030F0702030302020204" pitchFamily="66" charset="0"/>
                  </a:defRPr>
                </a:lvl1pPr>
                <a:lvl2pPr marL="742950" indent="-285750">
                  <a:spcBef>
                    <a:spcPct val="60000"/>
                  </a:spcBef>
                  <a:buClr>
                    <a:srgbClr val="003399"/>
                  </a:buClr>
                  <a:buSzPct val="100000"/>
                  <a:buFont typeface="Wingdings" panose="05000000000000000000" pitchFamily="2" charset="2"/>
                  <a:buChar char="l"/>
                  <a:defRPr sz="2000">
                    <a:solidFill>
                      <a:schemeClr val="tx1"/>
                    </a:solidFill>
                    <a:latin typeface="Comic Sans MS" panose="030F0702030302020204" pitchFamily="66" charset="0"/>
                  </a:defRPr>
                </a:lvl2pPr>
                <a:lvl3pPr marL="11430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3pPr>
                <a:lvl4pPr marL="16002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4pPr>
                <a:lvl5pPr marL="2057400" indent="-228600">
                  <a:spcBef>
                    <a:spcPct val="20000"/>
                  </a:spcBef>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rgbClr val="003300"/>
                  </a:buClr>
                  <a:buSzPct val="100000"/>
                  <a:buFont typeface="Wingdings" panose="05000000000000000000" pitchFamily="2" charset="2"/>
                  <a:buChar char="n"/>
                  <a:defRPr sz="2000">
                    <a:solidFill>
                      <a:schemeClr val="tx1"/>
                    </a:solidFill>
                    <a:latin typeface="Comic Sans MS" panose="030F0702030302020204" pitchFamily="66" charset="0"/>
                  </a:defRPr>
                </a:lvl9pPr>
              </a:lstStyle>
              <a:p>
                <a:pPr>
                  <a:spcBef>
                    <a:spcPct val="0"/>
                  </a:spcBef>
                  <a:buClrTx/>
                  <a:buSzTx/>
                  <a:buFontTx/>
                  <a:buNone/>
                </a:pPr>
                <a:r>
                  <a:rPr lang="en-US" altLang="en-US" sz="1200" dirty="0" smtClean="0">
                    <a:solidFill>
                      <a:srgbClr val="000000"/>
                    </a:solidFill>
                    <a:latin typeface="Arial" panose="020B0604020202020204" pitchFamily="34" charset="0"/>
                  </a:rPr>
                  <a:t>algorithm</a:t>
                </a:r>
                <a:endParaRPr lang="en-US" altLang="en-US" sz="3200" dirty="0">
                  <a:latin typeface="Arial" panose="020B0604020202020204" pitchFamily="34" charset="0"/>
                </a:endParaRPr>
              </a:p>
            </p:txBody>
          </p:sp>
          <p:sp>
            <p:nvSpPr>
              <p:cNvPr id="25627" name="Line 106"/>
              <p:cNvSpPr>
                <a:spLocks noChangeShapeType="1"/>
              </p:cNvSpPr>
              <p:nvPr/>
            </p:nvSpPr>
            <p:spPr bwMode="auto">
              <a:xfrm>
                <a:off x="980" y="855"/>
                <a:ext cx="73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5628" name="Freeform 107"/>
              <p:cNvSpPr>
                <a:spLocks/>
              </p:cNvSpPr>
              <p:nvPr/>
            </p:nvSpPr>
            <p:spPr bwMode="auto">
              <a:xfrm>
                <a:off x="1705" y="832"/>
                <a:ext cx="47" cy="48"/>
              </a:xfrm>
              <a:custGeom>
                <a:avLst/>
                <a:gdLst>
                  <a:gd name="T0" fmla="*/ 0 w 47"/>
                  <a:gd name="T1" fmla="*/ 0 h 48"/>
                  <a:gd name="T2" fmla="*/ 47 w 47"/>
                  <a:gd name="T3" fmla="*/ 23 h 48"/>
                  <a:gd name="T4" fmla="*/ 0 w 47"/>
                  <a:gd name="T5" fmla="*/ 48 h 48"/>
                  <a:gd name="T6" fmla="*/ 0 w 47"/>
                  <a:gd name="T7" fmla="*/ 0 h 48"/>
                  <a:gd name="T8" fmla="*/ 0 60000 65536"/>
                  <a:gd name="T9" fmla="*/ 0 60000 65536"/>
                  <a:gd name="T10" fmla="*/ 0 60000 65536"/>
                  <a:gd name="T11" fmla="*/ 0 60000 65536"/>
                  <a:gd name="T12" fmla="*/ 0 w 47"/>
                  <a:gd name="T13" fmla="*/ 0 h 48"/>
                  <a:gd name="T14" fmla="*/ 47 w 47"/>
                  <a:gd name="T15" fmla="*/ 48 h 48"/>
                </a:gdLst>
                <a:ahLst/>
                <a:cxnLst>
                  <a:cxn ang="T8">
                    <a:pos x="T0" y="T1"/>
                  </a:cxn>
                  <a:cxn ang="T9">
                    <a:pos x="T2" y="T3"/>
                  </a:cxn>
                  <a:cxn ang="T10">
                    <a:pos x="T4" y="T5"/>
                  </a:cxn>
                  <a:cxn ang="T11">
                    <a:pos x="T6" y="T7"/>
                  </a:cxn>
                </a:cxnLst>
                <a:rect l="T12" t="T13" r="T14" b="T15"/>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p>
            </p:txBody>
          </p:sp>
        </p:grpSp>
      </p:grpSp>
      <p:sp>
        <p:nvSpPr>
          <p:cNvPr id="4" name="Slide Number Placeholder 3"/>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3</a:t>
            </a:fld>
            <a:endParaRPr lang="en-US" dirty="0"/>
          </a:p>
        </p:txBody>
      </p:sp>
    </p:spTree>
    <p:extLst>
      <p:ext uri="{BB962C8B-B14F-4D97-AF65-F5344CB8AC3E}">
        <p14:creationId xmlns:p14="http://schemas.microsoft.com/office/powerpoint/2010/main" val="2421727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 Modern Computer System</a:t>
            </a:r>
            <a:endParaRPr lang="en-US" sz="4000" dirty="0"/>
          </a:p>
        </p:txBody>
      </p:sp>
      <p:pic>
        <p:nvPicPr>
          <p:cNvPr id="7"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3012" y="2131218"/>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rved Left Arrow 7"/>
          <p:cNvSpPr>
            <a:spLocks noChangeArrowheads="1"/>
          </p:cNvSpPr>
          <p:nvPr/>
        </p:nvSpPr>
        <p:spPr bwMode="auto">
          <a:xfrm>
            <a:off x="6958012" y="2837656"/>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9" name="Curved Down Arrow 8"/>
          <p:cNvSpPr>
            <a:spLocks noChangeArrowheads="1"/>
          </p:cNvSpPr>
          <p:nvPr/>
        </p:nvSpPr>
        <p:spPr bwMode="auto">
          <a:xfrm rot="-5400000">
            <a:off x="5967412" y="2896393"/>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10" name="TextBox 9"/>
          <p:cNvSpPr txBox="1">
            <a:spLocks noChangeArrowheads="1"/>
          </p:cNvSpPr>
          <p:nvPr/>
        </p:nvSpPr>
        <p:spPr bwMode="auto">
          <a:xfrm>
            <a:off x="2411412" y="2248693"/>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Application Programs/Processes</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2887" y="5288756"/>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an 11"/>
          <p:cNvSpPr>
            <a:spLocks noChangeArrowheads="1"/>
          </p:cNvSpPr>
          <p:nvPr/>
        </p:nvSpPr>
        <p:spPr bwMode="auto">
          <a:xfrm>
            <a:off x="1101725" y="5668168"/>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000000"/>
                </a:solidFill>
                <a:latin typeface="Arial" panose="020B0604020202020204" pitchFamily="34" charset="0"/>
              </a:rPr>
              <a:t>storage</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7775" y="5399881"/>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89425" y="5580856"/>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4"/>
          <p:cNvCxnSpPr>
            <a:cxnSpLocks noChangeShapeType="1"/>
            <a:stCxn id="17" idx="3"/>
          </p:cNvCxnSpPr>
          <p:nvPr/>
        </p:nvCxnSpPr>
        <p:spPr bwMode="auto">
          <a:xfrm flipV="1">
            <a:off x="3191070" y="4698516"/>
            <a:ext cx="1718544" cy="10594"/>
          </a:xfrm>
          <a:prstGeom prst="straightConnector1">
            <a:avLst/>
          </a:prstGeom>
          <a:noFill/>
          <a:ln w="57150" cmpd="thinThick" algn="ctr">
            <a:solidFill>
              <a:schemeClr val="tx1"/>
            </a:solidFill>
            <a:round/>
            <a:headEnd type="triangle" w="med" len="med"/>
            <a:tailEnd type="triangle" w="med" len="med"/>
          </a:ln>
        </p:spPr>
      </p:cxnSp>
      <p:sp>
        <p:nvSpPr>
          <p:cNvPr id="17" name="Rounded Rectangle 16"/>
          <p:cNvSpPr/>
          <p:nvPr/>
        </p:nvSpPr>
        <p:spPr bwMode="auto">
          <a:xfrm>
            <a:off x="1819275" y="4460081"/>
            <a:ext cx="1371600" cy="498475"/>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18" name="Rectangle 16"/>
          <p:cNvSpPr>
            <a:spLocks noChangeArrowheads="1"/>
          </p:cNvSpPr>
          <p:nvPr/>
        </p:nvSpPr>
        <p:spPr bwMode="auto">
          <a:xfrm>
            <a:off x="4901082" y="4437856"/>
            <a:ext cx="1450505" cy="654050"/>
          </a:xfrm>
          <a:prstGeom prst="rect">
            <a:avLst/>
          </a:prstGeom>
          <a:solidFill>
            <a:srgbClr val="C0D2FE"/>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solidFill>
                  <a:srgbClr val="000000"/>
                </a:solidFill>
                <a:latin typeface="Arial" panose="020B0604020202020204" pitchFamily="34" charset="0"/>
              </a:rPr>
              <a:t>Memory</a:t>
            </a:r>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24075" y="5469731"/>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Up-Down Arrow 19"/>
          <p:cNvSpPr>
            <a:spLocks noChangeArrowheads="1"/>
          </p:cNvSpPr>
          <p:nvPr/>
        </p:nvSpPr>
        <p:spPr bwMode="auto">
          <a:xfrm>
            <a:off x="1406525" y="5199856"/>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1" name="Up Arrow 20"/>
          <p:cNvSpPr>
            <a:spLocks noChangeArrowheads="1"/>
          </p:cNvSpPr>
          <p:nvPr/>
        </p:nvSpPr>
        <p:spPr bwMode="auto">
          <a:xfrm>
            <a:off x="2843212" y="5199856"/>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2" name="TextBox 21"/>
          <p:cNvSpPr txBox="1">
            <a:spLocks noChangeArrowheads="1"/>
          </p:cNvSpPr>
          <p:nvPr/>
        </p:nvSpPr>
        <p:spPr bwMode="auto">
          <a:xfrm>
            <a:off x="1743075" y="1869281"/>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23" name="TextBox 22"/>
          <p:cNvSpPr txBox="1">
            <a:spLocks noChangeArrowheads="1"/>
          </p:cNvSpPr>
          <p:nvPr/>
        </p:nvSpPr>
        <p:spPr bwMode="auto">
          <a:xfrm>
            <a:off x="2908300" y="1845468"/>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24" name="TextBox 23"/>
          <p:cNvSpPr txBox="1">
            <a:spLocks noChangeArrowheads="1"/>
          </p:cNvSpPr>
          <p:nvPr/>
        </p:nvSpPr>
        <p:spPr bwMode="auto">
          <a:xfrm>
            <a:off x="4305300" y="1861343"/>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25" name="TextBox 24"/>
          <p:cNvSpPr txBox="1">
            <a:spLocks noChangeArrowheads="1"/>
          </p:cNvSpPr>
          <p:nvPr/>
        </p:nvSpPr>
        <p:spPr bwMode="auto">
          <a:xfrm>
            <a:off x="5662612" y="1862931"/>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26" name="TextBox 25"/>
          <p:cNvSpPr txBox="1">
            <a:spLocks noChangeArrowheads="1"/>
          </p:cNvSpPr>
          <p:nvPr/>
        </p:nvSpPr>
        <p:spPr bwMode="auto">
          <a:xfrm>
            <a:off x="5421312" y="2815431"/>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return</a:t>
            </a:r>
          </a:p>
        </p:txBody>
      </p:sp>
      <p:sp>
        <p:nvSpPr>
          <p:cNvPr id="28" name="Up Arrow 27"/>
          <p:cNvSpPr>
            <a:spLocks noChangeArrowheads="1"/>
          </p:cNvSpPr>
          <p:nvPr/>
        </p:nvSpPr>
        <p:spPr bwMode="auto">
          <a:xfrm>
            <a:off x="4440237" y="5272881"/>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9" name="Up-Down Arrow 28"/>
          <p:cNvSpPr>
            <a:spLocks noChangeArrowheads="1"/>
          </p:cNvSpPr>
          <p:nvPr/>
        </p:nvSpPr>
        <p:spPr bwMode="auto">
          <a:xfrm>
            <a:off x="5427662" y="5247481"/>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0" name="Down Arrow 29"/>
          <p:cNvSpPr>
            <a:spLocks noChangeArrowheads="1"/>
          </p:cNvSpPr>
          <p:nvPr/>
        </p:nvSpPr>
        <p:spPr bwMode="auto">
          <a:xfrm>
            <a:off x="6629400" y="5107781"/>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1" name="TextBox 30"/>
          <p:cNvSpPr txBox="1">
            <a:spLocks noChangeArrowheads="1"/>
          </p:cNvSpPr>
          <p:nvPr/>
        </p:nvSpPr>
        <p:spPr bwMode="auto">
          <a:xfrm>
            <a:off x="381000" y="5291931"/>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smtClean="0"/>
              <a:t>Block </a:t>
            </a:r>
            <a:r>
              <a:rPr lang="en-US" dirty="0"/>
              <a:t>I/O</a:t>
            </a:r>
          </a:p>
        </p:txBody>
      </p:sp>
      <p:sp>
        <p:nvSpPr>
          <p:cNvPr id="32" name="TextBox 31"/>
          <p:cNvSpPr txBox="1">
            <a:spLocks noChangeArrowheads="1"/>
          </p:cNvSpPr>
          <p:nvPr/>
        </p:nvSpPr>
        <p:spPr bwMode="auto">
          <a:xfrm>
            <a:off x="3071812" y="5187156"/>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INT</a:t>
            </a:r>
          </a:p>
        </p:txBody>
      </p:sp>
      <p:sp>
        <p:nvSpPr>
          <p:cNvPr id="33" name="TextBox 32"/>
          <p:cNvSpPr txBox="1">
            <a:spLocks noChangeArrowheads="1"/>
          </p:cNvSpPr>
          <p:nvPr/>
        </p:nvSpPr>
        <p:spPr bwMode="auto">
          <a:xfrm>
            <a:off x="6781800" y="5090318"/>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Character O/P</a:t>
            </a:r>
          </a:p>
        </p:txBody>
      </p:sp>
      <p:sp>
        <p:nvSpPr>
          <p:cNvPr id="34" name="Curved Left Arrow 33"/>
          <p:cNvSpPr>
            <a:spLocks noChangeArrowheads="1"/>
          </p:cNvSpPr>
          <p:nvPr/>
        </p:nvSpPr>
        <p:spPr bwMode="auto">
          <a:xfrm>
            <a:off x="6921500" y="3839368"/>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5" name="TextBox 34"/>
          <p:cNvSpPr txBox="1">
            <a:spLocks noChangeArrowheads="1"/>
          </p:cNvSpPr>
          <p:nvPr/>
        </p:nvSpPr>
        <p:spPr bwMode="auto">
          <a:xfrm>
            <a:off x="7204075" y="3906043"/>
            <a:ext cx="1312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Privileged </a:t>
            </a:r>
          </a:p>
          <a:p>
            <a:r>
              <a:rPr lang="en-US" dirty="0"/>
              <a:t>Operations</a:t>
            </a:r>
          </a:p>
        </p:txBody>
      </p:sp>
      <p:sp>
        <p:nvSpPr>
          <p:cNvPr id="36" name="Curved Down Arrow 35"/>
          <p:cNvSpPr>
            <a:spLocks noChangeArrowheads="1"/>
          </p:cNvSpPr>
          <p:nvPr/>
        </p:nvSpPr>
        <p:spPr bwMode="auto">
          <a:xfrm rot="-5400000">
            <a:off x="6088062" y="3934618"/>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7" name="TextBox 36"/>
          <p:cNvSpPr txBox="1">
            <a:spLocks noChangeArrowheads="1"/>
          </p:cNvSpPr>
          <p:nvPr/>
        </p:nvSpPr>
        <p:spPr bwMode="auto">
          <a:xfrm>
            <a:off x="1743075" y="1852613"/>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38" name="TextBox 37"/>
          <p:cNvSpPr txBox="1">
            <a:spLocks noChangeArrowheads="1"/>
          </p:cNvSpPr>
          <p:nvPr/>
        </p:nvSpPr>
        <p:spPr bwMode="auto">
          <a:xfrm>
            <a:off x="2908300" y="1828800"/>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39" name="TextBox 38"/>
          <p:cNvSpPr txBox="1">
            <a:spLocks noChangeArrowheads="1"/>
          </p:cNvSpPr>
          <p:nvPr/>
        </p:nvSpPr>
        <p:spPr bwMode="auto">
          <a:xfrm>
            <a:off x="4305300" y="1844675"/>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40" name="TextBox 39"/>
          <p:cNvSpPr txBox="1">
            <a:spLocks noChangeArrowheads="1"/>
          </p:cNvSpPr>
          <p:nvPr/>
        </p:nvSpPr>
        <p:spPr bwMode="auto">
          <a:xfrm>
            <a:off x="5662612" y="1846263"/>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41" name="TextBox 40"/>
          <p:cNvSpPr txBox="1">
            <a:spLocks noChangeArrowheads="1"/>
          </p:cNvSpPr>
          <p:nvPr/>
        </p:nvSpPr>
        <p:spPr bwMode="auto">
          <a:xfrm>
            <a:off x="7259637" y="2746375"/>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
        <p:nvSpPr>
          <p:cNvPr id="42" name="TextBox 41"/>
          <p:cNvSpPr txBox="1">
            <a:spLocks noChangeArrowheads="1"/>
          </p:cNvSpPr>
          <p:nvPr/>
        </p:nvSpPr>
        <p:spPr bwMode="auto">
          <a:xfrm>
            <a:off x="3933824" y="5124450"/>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INT</a:t>
            </a:r>
          </a:p>
        </p:txBody>
      </p:sp>
      <p:sp>
        <p:nvSpPr>
          <p:cNvPr id="44" name="TextBox 43"/>
          <p:cNvSpPr txBox="1">
            <a:spLocks noChangeArrowheads="1"/>
          </p:cNvSpPr>
          <p:nvPr/>
        </p:nvSpPr>
        <p:spPr bwMode="auto">
          <a:xfrm>
            <a:off x="4984368" y="5261252"/>
            <a:ext cx="1261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smtClean="0"/>
              <a:t>Packet I/O</a:t>
            </a:r>
            <a:endParaRPr lang="en-US" dirty="0"/>
          </a:p>
        </p:txBody>
      </p:sp>
      <p:sp>
        <p:nvSpPr>
          <p:cNvPr id="5" name="Slide Number Placeholder 4"/>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4</a:t>
            </a:fld>
            <a:endParaRPr lang="en-US" dirty="0"/>
          </a:p>
        </p:txBody>
      </p:sp>
    </p:spTree>
    <p:extLst>
      <p:ext uri="{BB962C8B-B14F-4D97-AF65-F5344CB8AC3E}">
        <p14:creationId xmlns:p14="http://schemas.microsoft.com/office/powerpoint/2010/main" val="1714072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228600"/>
            <a:ext cx="9144000" cy="990600"/>
          </a:xfrm>
          <a:noFill/>
        </p:spPr>
        <p:txBody>
          <a:bodyPr lIns="90488" tIns="44450" rIns="90488" bIns="44450">
            <a:noAutofit/>
          </a:bodyPr>
          <a:lstStyle/>
          <a:p>
            <a:r>
              <a:rPr lang="en-US" sz="3600" b="1" dirty="0"/>
              <a:t>First Generation Computer Systems (1949-1956</a:t>
            </a:r>
            <a:r>
              <a:rPr lang="en-US" sz="3600" b="1" dirty="0" smtClean="0"/>
              <a:t>)</a:t>
            </a:r>
          </a:p>
        </p:txBody>
      </p:sp>
      <p:sp>
        <p:nvSpPr>
          <p:cNvPr id="10242" name="Rectangle 3"/>
          <p:cNvSpPr>
            <a:spLocks noGrp="1" noChangeArrowheads="1"/>
          </p:cNvSpPr>
          <p:nvPr>
            <p:ph type="body" idx="1"/>
          </p:nvPr>
        </p:nvSpPr>
        <p:spPr>
          <a:xfrm>
            <a:off x="457200" y="1569720"/>
            <a:ext cx="8305800" cy="4983480"/>
          </a:xfrm>
          <a:noFill/>
        </p:spPr>
        <p:txBody>
          <a:bodyPr lIns="90488" tIns="44450" rIns="90488" bIns="44450">
            <a:normAutofit/>
          </a:bodyPr>
          <a:lstStyle/>
          <a:p>
            <a:endParaRPr lang="en-US" sz="2400" b="1" dirty="0" smtClean="0"/>
          </a:p>
          <a:p>
            <a:r>
              <a:rPr lang="en-US" sz="2700" dirty="0" smtClean="0">
                <a:solidFill>
                  <a:srgbClr val="0066FF"/>
                </a:solidFill>
              </a:rPr>
              <a:t>Single user</a:t>
            </a:r>
            <a:r>
              <a:rPr lang="en-US" sz="2700" dirty="0" smtClean="0"/>
              <a:t>: writes program, operates computer through console or card reader / printer</a:t>
            </a:r>
          </a:p>
          <a:p>
            <a:r>
              <a:rPr lang="en-US" sz="2700" dirty="0" smtClean="0"/>
              <a:t>Absolute machine language</a:t>
            </a:r>
          </a:p>
          <a:p>
            <a:endParaRPr lang="en-US" sz="2700" dirty="0" smtClean="0"/>
          </a:p>
          <a:p>
            <a:r>
              <a:rPr lang="en-US" sz="2700" dirty="0" smtClean="0"/>
              <a:t>I/O devices</a:t>
            </a:r>
          </a:p>
          <a:p>
            <a:endParaRPr lang="en-US" sz="2700" dirty="0" smtClean="0"/>
          </a:p>
          <a:p>
            <a:r>
              <a:rPr lang="en-US" sz="2700" dirty="0" smtClean="0"/>
              <a:t>Development of </a:t>
            </a:r>
            <a:r>
              <a:rPr lang="en-US" sz="2700" dirty="0" smtClean="0">
                <a:solidFill>
                  <a:srgbClr val="0066FF"/>
                </a:solidFill>
              </a:rPr>
              <a:t>libraries</a:t>
            </a:r>
            <a:r>
              <a:rPr lang="en-US" sz="2700" dirty="0" smtClean="0"/>
              <a:t>; </a:t>
            </a:r>
            <a:r>
              <a:rPr lang="en-US" sz="2700" dirty="0" smtClean="0">
                <a:solidFill>
                  <a:srgbClr val="0066FF"/>
                </a:solidFill>
              </a:rPr>
              <a:t>device drivers</a:t>
            </a:r>
            <a:endParaRPr lang="en-US" sz="2700" dirty="0" smtClean="0"/>
          </a:p>
          <a:p>
            <a:r>
              <a:rPr lang="en-US" sz="2700" dirty="0" smtClean="0">
                <a:solidFill>
                  <a:srgbClr val="0066FF"/>
                </a:solidFill>
              </a:rPr>
              <a:t>Compilers, linkers, loaders</a:t>
            </a:r>
            <a:endParaRPr lang="en-US" sz="2700" dirty="0" smtClean="0"/>
          </a:p>
          <a:p>
            <a:r>
              <a:rPr lang="en-US" sz="2700" dirty="0" err="1" smtClean="0">
                <a:solidFill>
                  <a:srgbClr val="0066FF"/>
                </a:solidFill>
              </a:rPr>
              <a:t>Relocatable</a:t>
            </a:r>
            <a:r>
              <a:rPr lang="en-US" sz="2700" dirty="0" smtClean="0"/>
              <a:t> code</a:t>
            </a:r>
          </a:p>
        </p:txBody>
      </p:sp>
      <p:sp>
        <p:nvSpPr>
          <p:cNvPr id="4" name="Slide Number Placeholder 3"/>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5</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0" y="92711"/>
            <a:ext cx="9293352" cy="990600"/>
          </a:xfrm>
        </p:spPr>
        <p:txBody>
          <a:bodyPr>
            <a:noAutofit/>
          </a:bodyPr>
          <a:lstStyle/>
          <a:p>
            <a:r>
              <a:rPr lang="en-US" sz="4000" dirty="0" smtClean="0"/>
              <a:t>Second-Generation Computers (1956-1963)</a:t>
            </a:r>
          </a:p>
        </p:txBody>
      </p:sp>
      <p:sp>
        <p:nvSpPr>
          <p:cNvPr id="14338" name="Rectangle 3"/>
          <p:cNvSpPr>
            <a:spLocks noGrp="1" noChangeArrowheads="1"/>
          </p:cNvSpPr>
          <p:nvPr>
            <p:ph type="body" idx="1"/>
          </p:nvPr>
        </p:nvSpPr>
        <p:spPr>
          <a:xfrm>
            <a:off x="266700" y="1516698"/>
            <a:ext cx="8610600" cy="5181600"/>
          </a:xfrm>
        </p:spPr>
        <p:txBody>
          <a:bodyPr>
            <a:noAutofit/>
          </a:bodyPr>
          <a:lstStyle/>
          <a:p>
            <a:pPr lvl="1"/>
            <a:r>
              <a:rPr lang="en-US" sz="2400" dirty="0" smtClean="0"/>
              <a:t>Automation of Load/Translate/Load/Execute</a:t>
            </a:r>
          </a:p>
          <a:p>
            <a:pPr lvl="2"/>
            <a:r>
              <a:rPr lang="en-US" sz="2400" dirty="0" smtClean="0"/>
              <a:t>Batch systems</a:t>
            </a:r>
          </a:p>
          <a:p>
            <a:pPr lvl="2"/>
            <a:r>
              <a:rPr lang="en-US" sz="2400" dirty="0" smtClean="0"/>
              <a:t>Monitor programs</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a:p>
            <a:pPr lvl="2"/>
            <a:r>
              <a:rPr lang="en-US" sz="2400" dirty="0" smtClean="0"/>
              <a:t>Job Control Language</a:t>
            </a:r>
          </a:p>
          <a:p>
            <a:pPr lvl="2"/>
            <a:r>
              <a:rPr lang="en-US" sz="2400" dirty="0" smtClean="0"/>
              <a:t>Advent of operators: computers as input/output box</a:t>
            </a:r>
          </a:p>
          <a:p>
            <a:pPr lvl="1"/>
            <a:r>
              <a:rPr lang="en-US" sz="2400" dirty="0" smtClean="0"/>
              <a:t>Problem: Resource management and I/O still under control of programmer. Issues??</a:t>
            </a:r>
          </a:p>
          <a:p>
            <a:pPr lvl="2"/>
            <a:r>
              <a:rPr lang="en-US" sz="2400" dirty="0" smtClean="0"/>
              <a:t>Memory protection</a:t>
            </a:r>
          </a:p>
          <a:p>
            <a:pPr lvl="2"/>
            <a:r>
              <a:rPr lang="en-US" sz="2400" dirty="0" smtClean="0"/>
              <a:t>Timers</a:t>
            </a:r>
          </a:p>
          <a:p>
            <a:pPr lvl="2"/>
            <a:r>
              <a:rPr lang="en-US" sz="2400" dirty="0" smtClean="0"/>
              <a:t>Privileged instructions</a:t>
            </a:r>
          </a:p>
        </p:txBody>
      </p:sp>
      <p:sp>
        <p:nvSpPr>
          <p:cNvPr id="62468" name="Rectangle 4"/>
          <p:cNvSpPr>
            <a:spLocks noChangeArrowheads="1"/>
          </p:cNvSpPr>
          <p:nvPr/>
        </p:nvSpPr>
        <p:spPr bwMode="auto">
          <a:xfrm>
            <a:off x="2743200" y="2908300"/>
            <a:ext cx="5397500" cy="5207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latin typeface="Chalkboard" pitchFamily="-107" charset="0"/>
              <a:ea typeface="+mn-ea"/>
            </a:endParaRPr>
          </a:p>
        </p:txBody>
      </p:sp>
      <p:sp>
        <p:nvSpPr>
          <p:cNvPr id="14340" name="Rectangle 5"/>
          <p:cNvSpPr>
            <a:spLocks noChangeArrowheads="1"/>
          </p:cNvSpPr>
          <p:nvPr/>
        </p:nvSpPr>
        <p:spPr bwMode="auto">
          <a:xfrm>
            <a:off x="2743200" y="2908300"/>
            <a:ext cx="2197100" cy="520700"/>
          </a:xfrm>
          <a:prstGeom prst="rect">
            <a:avLst/>
          </a:prstGeom>
          <a:solidFill>
            <a:srgbClr val="3366FF">
              <a:alpha val="72940"/>
            </a:srgbClr>
          </a:solidFill>
          <a:ln w="12700">
            <a:solidFill>
              <a:schemeClr val="tx1"/>
            </a:solidFill>
            <a:miter lim="800000"/>
            <a:headEnd/>
            <a:tailEnd/>
          </a:ln>
        </p:spPr>
        <p:txBody>
          <a:bodyPr wrap="none" anchor="ctr"/>
          <a:lstStyle/>
          <a:p>
            <a:r>
              <a:rPr lang="en-US" dirty="0">
                <a:latin typeface="Times New Roman" pitchFamily="18" charset="0"/>
              </a:rPr>
              <a:t>Monitor</a:t>
            </a:r>
          </a:p>
        </p:txBody>
      </p:sp>
      <p:sp>
        <p:nvSpPr>
          <p:cNvPr id="14341" name="Line 6"/>
          <p:cNvSpPr>
            <a:spLocks noChangeShapeType="1"/>
          </p:cNvSpPr>
          <p:nvPr/>
        </p:nvSpPr>
        <p:spPr bwMode="auto">
          <a:xfrm>
            <a:off x="3359150" y="2908300"/>
            <a:ext cx="0" cy="139700"/>
          </a:xfrm>
          <a:prstGeom prst="line">
            <a:avLst/>
          </a:prstGeom>
          <a:noFill/>
          <a:ln w="12700">
            <a:solidFill>
              <a:schemeClr val="tx1"/>
            </a:solidFill>
            <a:round/>
            <a:headEnd/>
            <a:tailEnd/>
          </a:ln>
        </p:spPr>
        <p:txBody>
          <a:bodyPr wrap="none" anchor="ctr"/>
          <a:lstStyle/>
          <a:p>
            <a:endParaRPr lang="en-US"/>
          </a:p>
        </p:txBody>
      </p:sp>
      <p:sp>
        <p:nvSpPr>
          <p:cNvPr id="14342" name="Line 7"/>
          <p:cNvSpPr>
            <a:spLocks noChangeShapeType="1"/>
          </p:cNvSpPr>
          <p:nvPr/>
        </p:nvSpPr>
        <p:spPr bwMode="auto">
          <a:xfrm>
            <a:off x="4121150" y="2908300"/>
            <a:ext cx="0" cy="139700"/>
          </a:xfrm>
          <a:prstGeom prst="line">
            <a:avLst/>
          </a:prstGeom>
          <a:noFill/>
          <a:ln w="12700">
            <a:solidFill>
              <a:schemeClr val="tx1"/>
            </a:solidFill>
            <a:round/>
            <a:headEnd/>
            <a:tailEnd/>
          </a:ln>
        </p:spPr>
        <p:txBody>
          <a:bodyPr wrap="none" anchor="ctr"/>
          <a:lstStyle/>
          <a:p>
            <a:endParaRPr lang="en-US"/>
          </a:p>
        </p:txBody>
      </p:sp>
      <p:sp>
        <p:nvSpPr>
          <p:cNvPr id="14343" name="Rectangle 8"/>
          <p:cNvSpPr>
            <a:spLocks noChangeArrowheads="1"/>
          </p:cNvSpPr>
          <p:nvPr/>
        </p:nvSpPr>
        <p:spPr bwMode="auto">
          <a:xfrm>
            <a:off x="1530350" y="3552825"/>
            <a:ext cx="1447800" cy="333375"/>
          </a:xfrm>
          <a:prstGeom prst="rect">
            <a:avLst/>
          </a:prstGeom>
          <a:noFill/>
          <a:ln w="12700">
            <a:noFill/>
            <a:miter lim="800000"/>
            <a:headEnd/>
            <a:tailEnd/>
          </a:ln>
        </p:spPr>
        <p:txBody>
          <a:bodyPr lIns="90488" tIns="44450" rIns="90488" bIns="44450">
            <a:spAutoFit/>
          </a:bodyPr>
          <a:lstStyle/>
          <a:p>
            <a:pPr algn="l"/>
            <a:r>
              <a:rPr lang="en-US" sz="1600" dirty="0">
                <a:latin typeface="Times New Roman" pitchFamily="18" charset="0"/>
              </a:rPr>
              <a:t>device drivers</a:t>
            </a:r>
          </a:p>
        </p:txBody>
      </p:sp>
      <p:grpSp>
        <p:nvGrpSpPr>
          <p:cNvPr id="2" name="Group 9"/>
          <p:cNvGrpSpPr>
            <a:grpSpLocks/>
          </p:cNvGrpSpPr>
          <p:nvPr/>
        </p:nvGrpSpPr>
        <p:grpSpPr bwMode="auto">
          <a:xfrm>
            <a:off x="2832100" y="3406775"/>
            <a:ext cx="222250" cy="298450"/>
            <a:chOff x="1444" y="1924"/>
            <a:chExt cx="140" cy="188"/>
          </a:xfrm>
        </p:grpSpPr>
        <p:sp>
          <p:nvSpPr>
            <p:cNvPr id="14354" name="Line 10"/>
            <p:cNvSpPr>
              <a:spLocks noChangeShapeType="1"/>
            </p:cNvSpPr>
            <p:nvPr/>
          </p:nvSpPr>
          <p:spPr bwMode="auto">
            <a:xfrm>
              <a:off x="1584" y="1924"/>
              <a:ext cx="0" cy="184"/>
            </a:xfrm>
            <a:prstGeom prst="line">
              <a:avLst/>
            </a:prstGeom>
            <a:noFill/>
            <a:ln w="12700">
              <a:solidFill>
                <a:schemeClr val="tx1"/>
              </a:solidFill>
              <a:round/>
              <a:headEnd type="triangle" w="med" len="med"/>
              <a:tailEnd/>
            </a:ln>
          </p:spPr>
          <p:txBody>
            <a:bodyPr wrap="none" anchor="ctr"/>
            <a:lstStyle/>
            <a:p>
              <a:endParaRPr lang="en-US"/>
            </a:p>
          </p:txBody>
        </p:sp>
        <p:sp>
          <p:nvSpPr>
            <p:cNvPr id="14355" name="Line 11"/>
            <p:cNvSpPr>
              <a:spLocks noChangeShapeType="1"/>
            </p:cNvSpPr>
            <p:nvPr/>
          </p:nvSpPr>
          <p:spPr bwMode="auto">
            <a:xfrm>
              <a:off x="1444" y="2112"/>
              <a:ext cx="136" cy="0"/>
            </a:xfrm>
            <a:prstGeom prst="line">
              <a:avLst/>
            </a:prstGeom>
            <a:noFill/>
            <a:ln w="12700">
              <a:solidFill>
                <a:schemeClr val="tx1"/>
              </a:solidFill>
              <a:round/>
              <a:headEnd/>
              <a:tailEnd/>
            </a:ln>
          </p:spPr>
          <p:txBody>
            <a:bodyPr wrap="none" anchor="ctr"/>
            <a:lstStyle/>
            <a:p>
              <a:endParaRPr lang="en-US"/>
            </a:p>
          </p:txBody>
        </p:sp>
      </p:grpSp>
      <p:sp>
        <p:nvSpPr>
          <p:cNvPr id="14345" name="Rectangle 12"/>
          <p:cNvSpPr>
            <a:spLocks noChangeArrowheads="1"/>
          </p:cNvSpPr>
          <p:nvPr/>
        </p:nvSpPr>
        <p:spPr bwMode="auto">
          <a:xfrm>
            <a:off x="3040063" y="3705225"/>
            <a:ext cx="1970087" cy="333375"/>
          </a:xfrm>
          <a:prstGeom prst="rect">
            <a:avLst/>
          </a:prstGeom>
          <a:noFill/>
          <a:ln w="12700">
            <a:noFill/>
            <a:miter lim="800000"/>
            <a:headEnd/>
            <a:tailEnd/>
          </a:ln>
        </p:spPr>
        <p:txBody>
          <a:bodyPr wrap="none" lIns="90488" tIns="44450" rIns="90488" bIns="44450">
            <a:spAutoFit/>
          </a:bodyPr>
          <a:lstStyle/>
          <a:p>
            <a:pPr algn="l"/>
            <a:r>
              <a:rPr lang="en-US" sz="1600" dirty="0">
                <a:latin typeface="Times New Roman" pitchFamily="18" charset="0"/>
              </a:rPr>
              <a:t>job sequencer / loader</a:t>
            </a:r>
          </a:p>
        </p:txBody>
      </p:sp>
      <p:sp>
        <p:nvSpPr>
          <p:cNvPr id="14346" name="Line 13"/>
          <p:cNvSpPr>
            <a:spLocks noChangeShapeType="1"/>
          </p:cNvSpPr>
          <p:nvPr/>
        </p:nvSpPr>
        <p:spPr bwMode="auto">
          <a:xfrm flipV="1">
            <a:off x="3740150" y="3416300"/>
            <a:ext cx="0" cy="317500"/>
          </a:xfrm>
          <a:prstGeom prst="line">
            <a:avLst/>
          </a:prstGeom>
          <a:noFill/>
          <a:ln w="12700">
            <a:solidFill>
              <a:schemeClr val="tx1"/>
            </a:solidFill>
            <a:round/>
            <a:headEnd/>
            <a:tailEnd type="triangle" w="med" len="med"/>
          </a:ln>
        </p:spPr>
        <p:txBody>
          <a:bodyPr wrap="none" anchor="ctr"/>
          <a:lstStyle/>
          <a:p>
            <a:endParaRPr lang="en-US"/>
          </a:p>
        </p:txBody>
      </p:sp>
      <p:grpSp>
        <p:nvGrpSpPr>
          <p:cNvPr id="3" name="Group 14"/>
          <p:cNvGrpSpPr>
            <a:grpSpLocks/>
          </p:cNvGrpSpPr>
          <p:nvPr/>
        </p:nvGrpSpPr>
        <p:grpSpPr bwMode="auto">
          <a:xfrm>
            <a:off x="4495800" y="3435350"/>
            <a:ext cx="241300" cy="298450"/>
            <a:chOff x="2492" y="1924"/>
            <a:chExt cx="152" cy="188"/>
          </a:xfrm>
        </p:grpSpPr>
        <p:sp>
          <p:nvSpPr>
            <p:cNvPr id="14352" name="Line 15"/>
            <p:cNvSpPr>
              <a:spLocks noChangeShapeType="1"/>
            </p:cNvSpPr>
            <p:nvPr/>
          </p:nvSpPr>
          <p:spPr bwMode="auto">
            <a:xfrm>
              <a:off x="2496" y="1924"/>
              <a:ext cx="0" cy="184"/>
            </a:xfrm>
            <a:prstGeom prst="line">
              <a:avLst/>
            </a:prstGeom>
            <a:noFill/>
            <a:ln w="12700">
              <a:solidFill>
                <a:schemeClr val="tx1"/>
              </a:solidFill>
              <a:round/>
              <a:headEnd type="triangle" w="med" len="med"/>
              <a:tailEnd/>
            </a:ln>
          </p:spPr>
          <p:txBody>
            <a:bodyPr wrap="none" anchor="ctr"/>
            <a:lstStyle/>
            <a:p>
              <a:endParaRPr lang="en-US"/>
            </a:p>
          </p:txBody>
        </p:sp>
        <p:sp>
          <p:nvSpPr>
            <p:cNvPr id="14353" name="Line 16"/>
            <p:cNvSpPr>
              <a:spLocks noChangeShapeType="1"/>
            </p:cNvSpPr>
            <p:nvPr/>
          </p:nvSpPr>
          <p:spPr bwMode="auto">
            <a:xfrm flipH="1">
              <a:off x="2492" y="2112"/>
              <a:ext cx="152" cy="0"/>
            </a:xfrm>
            <a:prstGeom prst="line">
              <a:avLst/>
            </a:prstGeom>
            <a:noFill/>
            <a:ln w="12700">
              <a:solidFill>
                <a:schemeClr val="tx1"/>
              </a:solidFill>
              <a:round/>
              <a:headEnd/>
              <a:tailEnd/>
            </a:ln>
          </p:spPr>
          <p:txBody>
            <a:bodyPr wrap="none" anchor="ctr"/>
            <a:lstStyle/>
            <a:p>
              <a:endParaRPr lang="en-US"/>
            </a:p>
          </p:txBody>
        </p:sp>
      </p:grpSp>
      <p:sp>
        <p:nvSpPr>
          <p:cNvPr id="14348" name="Rectangle 17"/>
          <p:cNvSpPr>
            <a:spLocks noChangeArrowheads="1"/>
          </p:cNvSpPr>
          <p:nvPr/>
        </p:nvSpPr>
        <p:spPr bwMode="auto">
          <a:xfrm>
            <a:off x="4716463" y="3505200"/>
            <a:ext cx="2054225" cy="333375"/>
          </a:xfrm>
          <a:prstGeom prst="rect">
            <a:avLst/>
          </a:prstGeom>
          <a:noFill/>
          <a:ln w="12700">
            <a:noFill/>
            <a:miter lim="800000"/>
            <a:headEnd/>
            <a:tailEnd/>
          </a:ln>
        </p:spPr>
        <p:txBody>
          <a:bodyPr wrap="none" lIns="90488" tIns="44450" rIns="90488" bIns="44450">
            <a:spAutoFit/>
          </a:bodyPr>
          <a:lstStyle/>
          <a:p>
            <a:pPr algn="l"/>
            <a:r>
              <a:rPr lang="en-US" sz="1600">
                <a:latin typeface="Times New Roman" pitchFamily="18" charset="0"/>
              </a:rPr>
              <a:t>control card interpreter</a:t>
            </a:r>
          </a:p>
        </p:txBody>
      </p:sp>
      <p:sp>
        <p:nvSpPr>
          <p:cNvPr id="14349" name="Rectangle 18"/>
          <p:cNvSpPr>
            <a:spLocks noChangeArrowheads="1"/>
          </p:cNvSpPr>
          <p:nvPr/>
        </p:nvSpPr>
        <p:spPr bwMode="auto">
          <a:xfrm>
            <a:off x="5334000" y="2971800"/>
            <a:ext cx="2376487" cy="393700"/>
          </a:xfrm>
          <a:prstGeom prst="rect">
            <a:avLst/>
          </a:prstGeom>
          <a:noFill/>
          <a:ln w="12700">
            <a:noFill/>
            <a:miter lim="800000"/>
            <a:headEnd/>
            <a:tailEnd/>
          </a:ln>
        </p:spPr>
        <p:txBody>
          <a:bodyPr lIns="90488" tIns="44450" rIns="90488" bIns="44450">
            <a:spAutoFit/>
          </a:bodyPr>
          <a:lstStyle/>
          <a:p>
            <a:pPr algn="l"/>
            <a:r>
              <a:rPr lang="en-US" sz="2000" dirty="0">
                <a:latin typeface="Times New Roman" pitchFamily="18" charset="0"/>
              </a:rPr>
              <a:t>user program area</a:t>
            </a:r>
          </a:p>
        </p:txBody>
      </p:sp>
      <p:sp>
        <p:nvSpPr>
          <p:cNvPr id="14350" name="Line 19"/>
          <p:cNvSpPr>
            <a:spLocks noChangeShapeType="1"/>
          </p:cNvSpPr>
          <p:nvPr/>
        </p:nvSpPr>
        <p:spPr bwMode="auto">
          <a:xfrm flipV="1">
            <a:off x="3359150" y="3340100"/>
            <a:ext cx="0" cy="88900"/>
          </a:xfrm>
          <a:prstGeom prst="line">
            <a:avLst/>
          </a:prstGeom>
          <a:noFill/>
          <a:ln w="12700">
            <a:solidFill>
              <a:schemeClr val="tx1"/>
            </a:solidFill>
            <a:round/>
            <a:headEnd/>
            <a:tailEnd/>
          </a:ln>
        </p:spPr>
        <p:txBody>
          <a:bodyPr wrap="none" anchor="ctr"/>
          <a:lstStyle/>
          <a:p>
            <a:endParaRPr lang="en-US"/>
          </a:p>
        </p:txBody>
      </p:sp>
      <p:sp>
        <p:nvSpPr>
          <p:cNvPr id="14351" name="Line 20"/>
          <p:cNvSpPr>
            <a:spLocks noChangeShapeType="1"/>
          </p:cNvSpPr>
          <p:nvPr/>
        </p:nvSpPr>
        <p:spPr bwMode="auto">
          <a:xfrm flipV="1">
            <a:off x="4121150" y="3340100"/>
            <a:ext cx="0" cy="88900"/>
          </a:xfrm>
          <a:prstGeom prst="line">
            <a:avLst/>
          </a:prstGeom>
          <a:noFill/>
          <a:ln w="12700">
            <a:solidFill>
              <a:schemeClr val="tx1"/>
            </a:solidFill>
            <a:round/>
            <a:headEnd/>
            <a:tailEnd/>
          </a:ln>
        </p:spPr>
        <p:txBody>
          <a:bodyPr wrap="none" anchor="ctr"/>
          <a:lstStyle/>
          <a:p>
            <a:endParaRPr lang="en-US"/>
          </a:p>
        </p:txBody>
      </p:sp>
      <p:sp>
        <p:nvSpPr>
          <p:cNvPr id="6" name="Slide Number Placeholder 5"/>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xEl>
                                              <p:pRg st="5" end="5"/>
                                            </p:txEl>
                                          </p:spTgt>
                                        </p:tgtEl>
                                        <p:attrNameLst>
                                          <p:attrName>style.visibility</p:attrName>
                                        </p:attrNameLst>
                                      </p:cBhvr>
                                      <p:to>
                                        <p:strVal val="visible"/>
                                      </p:to>
                                    </p:set>
                                    <p:anim calcmode="lin" valueType="num">
                                      <p:cBhvr additive="base">
                                        <p:cTn id="7" dur="500" fill="hold"/>
                                        <p:tgtEl>
                                          <p:spTgt spid="1433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8">
                                            <p:txEl>
                                              <p:pRg st="6" end="6"/>
                                            </p:txEl>
                                          </p:spTgt>
                                        </p:tgtEl>
                                        <p:attrNameLst>
                                          <p:attrName>style.visibility</p:attrName>
                                        </p:attrNameLst>
                                      </p:cBhvr>
                                      <p:to>
                                        <p:strVal val="visible"/>
                                      </p:to>
                                    </p:set>
                                    <p:anim calcmode="lin" valueType="num">
                                      <p:cBhvr additive="base">
                                        <p:cTn id="11" dur="500" fill="hold"/>
                                        <p:tgtEl>
                                          <p:spTgt spid="14338">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8">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38">
                                            <p:txEl>
                                              <p:pRg st="7" end="7"/>
                                            </p:txEl>
                                          </p:spTgt>
                                        </p:tgtEl>
                                        <p:attrNameLst>
                                          <p:attrName>style.visibility</p:attrName>
                                        </p:attrNameLst>
                                      </p:cBhvr>
                                      <p:to>
                                        <p:strVal val="visible"/>
                                      </p:to>
                                    </p:set>
                                    <p:anim calcmode="lin" valueType="num">
                                      <p:cBhvr additive="base">
                                        <p:cTn id="15" dur="500" fill="hold"/>
                                        <p:tgtEl>
                                          <p:spTgt spid="14338">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8">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338">
                                            <p:txEl>
                                              <p:pRg st="8" end="8"/>
                                            </p:txEl>
                                          </p:spTgt>
                                        </p:tgtEl>
                                        <p:attrNameLst>
                                          <p:attrName>style.visibility</p:attrName>
                                        </p:attrNameLst>
                                      </p:cBhvr>
                                      <p:to>
                                        <p:strVal val="visible"/>
                                      </p:to>
                                    </p:set>
                                    <p:anim calcmode="lin" valueType="num">
                                      <p:cBhvr additive="base">
                                        <p:cTn id="19" dur="500" fill="hold"/>
                                        <p:tgtEl>
                                          <p:spTgt spid="1433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0" y="381000"/>
            <a:ext cx="9296400" cy="685800"/>
          </a:xfrm>
        </p:spPr>
        <p:txBody>
          <a:bodyPr>
            <a:noAutofit/>
          </a:bodyPr>
          <a:lstStyle/>
          <a:p>
            <a:r>
              <a:rPr lang="en-US" sz="3600" dirty="0" smtClean="0"/>
              <a:t>Third-Generation Computer Systems (1964-1975)</a:t>
            </a:r>
          </a:p>
        </p:txBody>
      </p:sp>
      <p:sp>
        <p:nvSpPr>
          <p:cNvPr id="26626" name="Rectangle 3"/>
          <p:cNvSpPr>
            <a:spLocks noGrp="1" noChangeArrowheads="1"/>
          </p:cNvSpPr>
          <p:nvPr>
            <p:ph type="body" idx="1"/>
          </p:nvPr>
        </p:nvSpPr>
        <p:spPr>
          <a:xfrm>
            <a:off x="381000" y="1524000"/>
            <a:ext cx="8382000" cy="5181600"/>
          </a:xfrm>
        </p:spPr>
        <p:txBody>
          <a:bodyPr>
            <a:normAutofit fontScale="92500" lnSpcReduction="20000"/>
          </a:bodyPr>
          <a:lstStyle/>
          <a:p>
            <a:pPr lvl="1">
              <a:lnSpc>
                <a:spcPct val="110000"/>
              </a:lnSpc>
            </a:pPr>
            <a:r>
              <a:rPr lang="en-US" dirty="0" smtClean="0"/>
              <a:t>Problem with batching: one-job-at-a-time</a:t>
            </a:r>
          </a:p>
          <a:p>
            <a:pPr lvl="1">
              <a:lnSpc>
                <a:spcPct val="110000"/>
              </a:lnSpc>
            </a:pPr>
            <a:endParaRPr lang="en-US" dirty="0" smtClean="0"/>
          </a:p>
          <a:p>
            <a:pPr lvl="1">
              <a:lnSpc>
                <a:spcPct val="110000"/>
              </a:lnSpc>
            </a:pPr>
            <a:endParaRPr lang="en-US" dirty="0" smtClean="0"/>
          </a:p>
          <a:p>
            <a:pPr lvl="1">
              <a:lnSpc>
                <a:spcPct val="110000"/>
              </a:lnSpc>
            </a:pPr>
            <a:endParaRPr lang="en-US" dirty="0" smtClean="0"/>
          </a:p>
          <a:p>
            <a:pPr lvl="1">
              <a:lnSpc>
                <a:spcPct val="110000"/>
              </a:lnSpc>
            </a:pPr>
            <a:endParaRPr lang="en-US" sz="2800" dirty="0" smtClean="0"/>
          </a:p>
          <a:p>
            <a:pPr lvl="1">
              <a:lnSpc>
                <a:spcPct val="110000"/>
              </a:lnSpc>
            </a:pPr>
            <a:r>
              <a:rPr lang="en-US" dirty="0" smtClean="0"/>
              <a:t>Solution: </a:t>
            </a:r>
            <a:r>
              <a:rPr lang="en-US" b="1" dirty="0" smtClean="0">
                <a:solidFill>
                  <a:srgbClr val="FF0000"/>
                </a:solidFill>
              </a:rPr>
              <a:t>Multiprogramming</a:t>
            </a:r>
            <a:endParaRPr lang="en-US" dirty="0" smtClean="0"/>
          </a:p>
          <a:p>
            <a:pPr marL="1162050" lvl="2">
              <a:lnSpc>
                <a:spcPct val="110000"/>
              </a:lnSpc>
              <a:buFontTx/>
              <a:buChar char="–"/>
            </a:pPr>
            <a:r>
              <a:rPr lang="en-US" sz="2600" dirty="0" smtClean="0"/>
              <a:t>Job pools: have several programs ready to execute</a:t>
            </a:r>
          </a:p>
          <a:p>
            <a:pPr marL="1162050" lvl="2">
              <a:lnSpc>
                <a:spcPct val="110000"/>
              </a:lnSpc>
              <a:buFontTx/>
              <a:buChar char="–"/>
            </a:pPr>
            <a:r>
              <a:rPr lang="en-US" sz="2600" dirty="0" smtClean="0"/>
              <a:t>Keep several programs in memory</a:t>
            </a:r>
          </a:p>
          <a:p>
            <a:pPr lvl="1">
              <a:lnSpc>
                <a:spcPct val="110000"/>
              </a:lnSpc>
            </a:pPr>
            <a:endParaRPr lang="en-US" dirty="0" smtClean="0"/>
          </a:p>
          <a:p>
            <a:pPr lvl="1">
              <a:lnSpc>
                <a:spcPct val="110000"/>
              </a:lnSpc>
            </a:pPr>
            <a:endParaRPr lang="en-US" dirty="0" smtClean="0"/>
          </a:p>
          <a:p>
            <a:pPr lvl="1">
              <a:lnSpc>
                <a:spcPct val="110000"/>
              </a:lnSpc>
            </a:pPr>
            <a:r>
              <a:rPr lang="en-US" dirty="0" smtClean="0"/>
              <a:t>New issues:</a:t>
            </a:r>
          </a:p>
          <a:p>
            <a:pPr marL="1162050" lvl="2">
              <a:lnSpc>
                <a:spcPct val="110000"/>
              </a:lnSpc>
              <a:buFontTx/>
              <a:buChar char="–"/>
            </a:pPr>
            <a:r>
              <a:rPr lang="en-US" sz="2400" dirty="0" smtClean="0"/>
              <a:t>Job scheduling, Memory management, Protection</a:t>
            </a:r>
          </a:p>
        </p:txBody>
      </p:sp>
      <p:grpSp>
        <p:nvGrpSpPr>
          <p:cNvPr id="2" name="Group 41"/>
          <p:cNvGrpSpPr>
            <a:grpSpLocks/>
          </p:cNvGrpSpPr>
          <p:nvPr/>
        </p:nvGrpSpPr>
        <p:grpSpPr bwMode="auto">
          <a:xfrm>
            <a:off x="1357313" y="2017713"/>
            <a:ext cx="6699250" cy="1628775"/>
            <a:chOff x="855" y="1086"/>
            <a:chExt cx="4220" cy="1026"/>
          </a:xfrm>
        </p:grpSpPr>
        <p:sp>
          <p:nvSpPr>
            <p:cNvPr id="26642" name="Rectangle 5"/>
            <p:cNvSpPr>
              <a:spLocks noChangeArrowheads="1"/>
            </p:cNvSpPr>
            <p:nvPr/>
          </p:nvSpPr>
          <p:spPr bwMode="auto">
            <a:xfrm>
              <a:off x="2301" y="1090"/>
              <a:ext cx="9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43" name="Rectangle 6"/>
            <p:cNvSpPr>
              <a:spLocks noChangeArrowheads="1"/>
            </p:cNvSpPr>
            <p:nvPr/>
          </p:nvSpPr>
          <p:spPr bwMode="auto">
            <a:xfrm>
              <a:off x="2393" y="1330"/>
              <a:ext cx="81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44" name="Rectangle 7"/>
            <p:cNvSpPr>
              <a:spLocks noChangeArrowheads="1"/>
            </p:cNvSpPr>
            <p:nvPr/>
          </p:nvSpPr>
          <p:spPr bwMode="auto">
            <a:xfrm>
              <a:off x="3213" y="1090"/>
              <a:ext cx="140"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45" name="Rectangle 8" descr="50%"/>
            <p:cNvSpPr>
              <a:spLocks noChangeArrowheads="1"/>
            </p:cNvSpPr>
            <p:nvPr/>
          </p:nvSpPr>
          <p:spPr bwMode="auto">
            <a:xfrm>
              <a:off x="3405" y="1090"/>
              <a:ext cx="236" cy="184"/>
            </a:xfrm>
            <a:prstGeom prst="rect">
              <a:avLst/>
            </a:prstGeom>
            <a:pattFill prst="pct50">
              <a:fgClr>
                <a:schemeClr val="bg1"/>
              </a:fgClr>
              <a:bgClr>
                <a:schemeClr val="tx1"/>
              </a:bgClr>
            </a:pattFill>
            <a:ln w="12700">
              <a:solidFill>
                <a:schemeClr val="tx1"/>
              </a:solidFill>
              <a:miter lim="800000"/>
              <a:headEnd/>
              <a:tailEnd/>
            </a:ln>
          </p:spPr>
          <p:txBody>
            <a:bodyPr wrap="none" anchor="ctr"/>
            <a:lstStyle/>
            <a:p>
              <a:endParaRPr lang="en-US"/>
            </a:p>
          </p:txBody>
        </p:sp>
        <p:sp>
          <p:nvSpPr>
            <p:cNvPr id="26646" name="Rectangle 9" descr="Light downward diagonal"/>
            <p:cNvSpPr>
              <a:spLocks noChangeArrowheads="1"/>
            </p:cNvSpPr>
            <p:nvPr/>
          </p:nvSpPr>
          <p:spPr bwMode="auto">
            <a:xfrm>
              <a:off x="3689" y="1090"/>
              <a:ext cx="336" cy="184"/>
            </a:xfrm>
            <a:prstGeom prst="rect">
              <a:avLst/>
            </a:prstGeom>
            <a:pattFill prst="ltDnDiag">
              <a:fgClr>
                <a:schemeClr val="tx1"/>
              </a:fgClr>
              <a:bgClr>
                <a:schemeClr val="bg1"/>
              </a:bgClr>
            </a:pattFill>
            <a:ln w="12700">
              <a:solidFill>
                <a:schemeClr val="tx1"/>
              </a:solidFill>
              <a:miter lim="800000"/>
              <a:headEnd/>
              <a:tailEnd/>
            </a:ln>
          </p:spPr>
          <p:txBody>
            <a:bodyPr wrap="none" anchor="ctr"/>
            <a:lstStyle/>
            <a:p>
              <a:endParaRPr lang="en-US"/>
            </a:p>
          </p:txBody>
        </p:sp>
        <p:sp>
          <p:nvSpPr>
            <p:cNvPr id="26647" name="Rectangle 10"/>
            <p:cNvSpPr>
              <a:spLocks noChangeArrowheads="1"/>
            </p:cNvSpPr>
            <p:nvPr/>
          </p:nvSpPr>
          <p:spPr bwMode="auto">
            <a:xfrm>
              <a:off x="1856" y="1086"/>
              <a:ext cx="347" cy="210"/>
            </a:xfrm>
            <a:prstGeom prst="rect">
              <a:avLst/>
            </a:prstGeom>
            <a:noFill/>
            <a:ln w="12700">
              <a:noFill/>
              <a:miter lim="800000"/>
              <a:headEnd/>
              <a:tailEnd/>
            </a:ln>
          </p:spPr>
          <p:txBody>
            <a:bodyPr wrap="none" lIns="90488" tIns="44450" rIns="90488" bIns="44450">
              <a:spAutoFit/>
            </a:bodyPr>
            <a:lstStyle/>
            <a:p>
              <a:pPr algn="l"/>
              <a:r>
                <a:rPr lang="en-US" sz="1600"/>
                <a:t>CPU</a:t>
              </a:r>
            </a:p>
          </p:txBody>
        </p:sp>
        <p:sp>
          <p:nvSpPr>
            <p:cNvPr id="26648" name="Rectangle 11"/>
            <p:cNvSpPr>
              <a:spLocks noChangeArrowheads="1"/>
            </p:cNvSpPr>
            <p:nvPr/>
          </p:nvSpPr>
          <p:spPr bwMode="auto">
            <a:xfrm>
              <a:off x="1856" y="1662"/>
              <a:ext cx="347" cy="210"/>
            </a:xfrm>
            <a:prstGeom prst="rect">
              <a:avLst/>
            </a:prstGeom>
            <a:noFill/>
            <a:ln w="12700">
              <a:noFill/>
              <a:miter lim="800000"/>
              <a:headEnd/>
              <a:tailEnd/>
            </a:ln>
          </p:spPr>
          <p:txBody>
            <a:bodyPr wrap="none" lIns="90488" tIns="44450" rIns="90488" bIns="44450">
              <a:spAutoFit/>
            </a:bodyPr>
            <a:lstStyle/>
            <a:p>
              <a:pPr algn="l"/>
              <a:r>
                <a:rPr lang="en-US" sz="1600"/>
                <a:t>CPU</a:t>
              </a:r>
            </a:p>
          </p:txBody>
        </p:sp>
        <p:sp>
          <p:nvSpPr>
            <p:cNvPr id="26649" name="Rectangle 12"/>
            <p:cNvSpPr>
              <a:spLocks noChangeArrowheads="1"/>
            </p:cNvSpPr>
            <p:nvPr/>
          </p:nvSpPr>
          <p:spPr bwMode="auto">
            <a:xfrm>
              <a:off x="1856" y="1374"/>
              <a:ext cx="333" cy="210"/>
            </a:xfrm>
            <a:prstGeom prst="rect">
              <a:avLst/>
            </a:prstGeom>
            <a:noFill/>
            <a:ln w="12700">
              <a:noFill/>
              <a:miter lim="800000"/>
              <a:headEnd/>
              <a:tailEnd/>
            </a:ln>
          </p:spPr>
          <p:txBody>
            <a:bodyPr wrap="none" lIns="90488" tIns="44450" rIns="90488" bIns="44450">
              <a:spAutoFit/>
            </a:bodyPr>
            <a:lstStyle/>
            <a:p>
              <a:pPr algn="l"/>
              <a:r>
                <a:rPr lang="en-US" sz="1600"/>
                <a:t>I/O</a:t>
              </a:r>
            </a:p>
          </p:txBody>
        </p:sp>
        <p:sp>
          <p:nvSpPr>
            <p:cNvPr id="26650" name="Rectangle 13"/>
            <p:cNvSpPr>
              <a:spLocks noChangeArrowheads="1"/>
            </p:cNvSpPr>
            <p:nvPr/>
          </p:nvSpPr>
          <p:spPr bwMode="auto">
            <a:xfrm>
              <a:off x="1856" y="1902"/>
              <a:ext cx="333" cy="210"/>
            </a:xfrm>
            <a:prstGeom prst="rect">
              <a:avLst/>
            </a:prstGeom>
            <a:noFill/>
            <a:ln w="12700">
              <a:noFill/>
              <a:miter lim="800000"/>
              <a:headEnd/>
              <a:tailEnd/>
            </a:ln>
          </p:spPr>
          <p:txBody>
            <a:bodyPr wrap="none" lIns="90488" tIns="44450" rIns="90488" bIns="44450">
              <a:spAutoFit/>
            </a:bodyPr>
            <a:lstStyle/>
            <a:p>
              <a:pPr algn="l"/>
              <a:r>
                <a:rPr lang="en-US" sz="1600"/>
                <a:t>I/O</a:t>
              </a:r>
            </a:p>
          </p:txBody>
        </p:sp>
        <p:sp>
          <p:nvSpPr>
            <p:cNvPr id="26651" name="Rectangle 14"/>
            <p:cNvSpPr>
              <a:spLocks noChangeArrowheads="1"/>
            </p:cNvSpPr>
            <p:nvPr/>
          </p:nvSpPr>
          <p:spPr bwMode="auto">
            <a:xfrm>
              <a:off x="855" y="1163"/>
              <a:ext cx="815" cy="229"/>
            </a:xfrm>
            <a:prstGeom prst="rect">
              <a:avLst/>
            </a:prstGeom>
            <a:noFill/>
            <a:ln w="12700">
              <a:noFill/>
              <a:miter lim="800000"/>
              <a:headEnd/>
              <a:tailEnd/>
            </a:ln>
          </p:spPr>
          <p:txBody>
            <a:bodyPr wrap="none" lIns="90488" tIns="44450" rIns="90488" bIns="44450">
              <a:spAutoFit/>
            </a:bodyPr>
            <a:lstStyle/>
            <a:p>
              <a:pPr algn="l"/>
              <a:r>
                <a:rPr lang="en-US"/>
                <a:t>sequential:</a:t>
              </a:r>
            </a:p>
          </p:txBody>
        </p:sp>
        <p:sp>
          <p:nvSpPr>
            <p:cNvPr id="26652" name="Rectangle 15"/>
            <p:cNvSpPr>
              <a:spLocks noChangeArrowheads="1"/>
            </p:cNvSpPr>
            <p:nvPr/>
          </p:nvSpPr>
          <p:spPr bwMode="auto">
            <a:xfrm>
              <a:off x="855" y="1691"/>
              <a:ext cx="582" cy="229"/>
            </a:xfrm>
            <a:prstGeom prst="rect">
              <a:avLst/>
            </a:prstGeom>
            <a:noFill/>
            <a:ln w="12700">
              <a:noFill/>
              <a:miter lim="800000"/>
              <a:headEnd/>
              <a:tailEnd/>
            </a:ln>
          </p:spPr>
          <p:txBody>
            <a:bodyPr wrap="none" lIns="90488" tIns="44450" rIns="90488" bIns="44450">
              <a:spAutoFit/>
            </a:bodyPr>
            <a:lstStyle/>
            <a:p>
              <a:pPr algn="l"/>
              <a:r>
                <a:rPr lang="en-US"/>
                <a:t>better:</a:t>
              </a:r>
            </a:p>
          </p:txBody>
        </p:sp>
        <p:sp>
          <p:nvSpPr>
            <p:cNvPr id="26653" name="Rectangle 16"/>
            <p:cNvSpPr>
              <a:spLocks noChangeArrowheads="1"/>
            </p:cNvSpPr>
            <p:nvPr/>
          </p:nvSpPr>
          <p:spPr bwMode="auto">
            <a:xfrm>
              <a:off x="4450" y="1474"/>
              <a:ext cx="184" cy="8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54" name="Rectangle 17"/>
            <p:cNvSpPr>
              <a:spLocks noChangeArrowheads="1"/>
            </p:cNvSpPr>
            <p:nvPr/>
          </p:nvSpPr>
          <p:spPr bwMode="auto">
            <a:xfrm>
              <a:off x="4677" y="1422"/>
              <a:ext cx="366" cy="210"/>
            </a:xfrm>
            <a:prstGeom prst="rect">
              <a:avLst/>
            </a:prstGeom>
            <a:noFill/>
            <a:ln w="12700">
              <a:noFill/>
              <a:miter lim="800000"/>
              <a:headEnd/>
              <a:tailEnd/>
            </a:ln>
          </p:spPr>
          <p:txBody>
            <a:bodyPr wrap="none" lIns="90488" tIns="44450" rIns="90488" bIns="44450">
              <a:spAutoFit/>
            </a:bodyPr>
            <a:lstStyle/>
            <a:p>
              <a:pPr algn="l"/>
              <a:r>
                <a:rPr lang="en-US" sz="1600"/>
                <a:t>Job1</a:t>
              </a:r>
            </a:p>
          </p:txBody>
        </p:sp>
        <p:sp>
          <p:nvSpPr>
            <p:cNvPr id="26655" name="Rectangle 18" descr="50%"/>
            <p:cNvSpPr>
              <a:spLocks noChangeArrowheads="1"/>
            </p:cNvSpPr>
            <p:nvPr/>
          </p:nvSpPr>
          <p:spPr bwMode="auto">
            <a:xfrm>
              <a:off x="4457" y="1648"/>
              <a:ext cx="184" cy="88"/>
            </a:xfrm>
            <a:prstGeom prst="rect">
              <a:avLst/>
            </a:prstGeom>
            <a:pattFill prst="pct50">
              <a:fgClr>
                <a:schemeClr val="tx1"/>
              </a:fgClr>
              <a:bgClr>
                <a:srgbClr val="FFFFFF"/>
              </a:bgClr>
            </a:pattFill>
            <a:ln w="12700">
              <a:solidFill>
                <a:schemeClr val="tx1"/>
              </a:solidFill>
              <a:miter lim="800000"/>
              <a:headEnd/>
              <a:tailEnd/>
            </a:ln>
          </p:spPr>
          <p:txBody>
            <a:bodyPr wrap="none" anchor="ctr"/>
            <a:lstStyle/>
            <a:p>
              <a:endParaRPr lang="en-US"/>
            </a:p>
          </p:txBody>
        </p:sp>
        <p:sp>
          <p:nvSpPr>
            <p:cNvPr id="26656" name="Rectangle 19"/>
            <p:cNvSpPr>
              <a:spLocks noChangeArrowheads="1"/>
            </p:cNvSpPr>
            <p:nvPr/>
          </p:nvSpPr>
          <p:spPr bwMode="auto">
            <a:xfrm>
              <a:off x="4684" y="1596"/>
              <a:ext cx="391" cy="210"/>
            </a:xfrm>
            <a:prstGeom prst="rect">
              <a:avLst/>
            </a:prstGeom>
            <a:noFill/>
            <a:ln w="12700">
              <a:noFill/>
              <a:miter lim="800000"/>
              <a:headEnd/>
              <a:tailEnd/>
            </a:ln>
          </p:spPr>
          <p:txBody>
            <a:bodyPr wrap="none" lIns="90488" tIns="44450" rIns="90488" bIns="44450">
              <a:spAutoFit/>
            </a:bodyPr>
            <a:lstStyle/>
            <a:p>
              <a:pPr algn="l"/>
              <a:r>
                <a:rPr lang="en-US" sz="1600"/>
                <a:t>Job2</a:t>
              </a:r>
            </a:p>
          </p:txBody>
        </p:sp>
        <p:sp>
          <p:nvSpPr>
            <p:cNvPr id="26657" name="Rectangle 20" descr="Light downward diagonal"/>
            <p:cNvSpPr>
              <a:spLocks noChangeArrowheads="1"/>
            </p:cNvSpPr>
            <p:nvPr/>
          </p:nvSpPr>
          <p:spPr bwMode="auto">
            <a:xfrm>
              <a:off x="4457" y="1840"/>
              <a:ext cx="184" cy="88"/>
            </a:xfrm>
            <a:prstGeom prst="rect">
              <a:avLst/>
            </a:prstGeom>
            <a:pattFill prst="ltDnDiag">
              <a:fgClr>
                <a:schemeClr val="tx1"/>
              </a:fgClr>
              <a:bgClr>
                <a:srgbClr val="FFFFFF"/>
              </a:bgClr>
            </a:pattFill>
            <a:ln w="12700">
              <a:solidFill>
                <a:schemeClr val="tx1"/>
              </a:solidFill>
              <a:miter lim="800000"/>
              <a:headEnd/>
              <a:tailEnd/>
            </a:ln>
          </p:spPr>
          <p:txBody>
            <a:bodyPr wrap="none" anchor="ctr"/>
            <a:lstStyle/>
            <a:p>
              <a:endParaRPr lang="en-US"/>
            </a:p>
          </p:txBody>
        </p:sp>
        <p:sp>
          <p:nvSpPr>
            <p:cNvPr id="26658" name="Rectangle 21"/>
            <p:cNvSpPr>
              <a:spLocks noChangeArrowheads="1"/>
            </p:cNvSpPr>
            <p:nvPr/>
          </p:nvSpPr>
          <p:spPr bwMode="auto">
            <a:xfrm>
              <a:off x="4684" y="1788"/>
              <a:ext cx="391" cy="210"/>
            </a:xfrm>
            <a:prstGeom prst="rect">
              <a:avLst/>
            </a:prstGeom>
            <a:noFill/>
            <a:ln w="12700">
              <a:noFill/>
              <a:miter lim="800000"/>
              <a:headEnd/>
              <a:tailEnd/>
            </a:ln>
          </p:spPr>
          <p:txBody>
            <a:bodyPr wrap="none" lIns="90488" tIns="44450" rIns="90488" bIns="44450">
              <a:spAutoFit/>
            </a:bodyPr>
            <a:lstStyle/>
            <a:p>
              <a:pPr algn="l"/>
              <a:r>
                <a:rPr lang="en-US" sz="1600"/>
                <a:t>Job3</a:t>
              </a:r>
            </a:p>
          </p:txBody>
        </p:sp>
        <p:sp>
          <p:nvSpPr>
            <p:cNvPr id="26659" name="Rectangle 22" descr="50%"/>
            <p:cNvSpPr>
              <a:spLocks noChangeArrowheads="1"/>
            </p:cNvSpPr>
            <p:nvPr/>
          </p:nvSpPr>
          <p:spPr bwMode="auto">
            <a:xfrm>
              <a:off x="2441" y="1670"/>
              <a:ext cx="236" cy="184"/>
            </a:xfrm>
            <a:prstGeom prst="rect">
              <a:avLst/>
            </a:prstGeom>
            <a:pattFill prst="pct50">
              <a:fgClr>
                <a:schemeClr val="bg1"/>
              </a:fgClr>
              <a:bgClr>
                <a:schemeClr val="tx1"/>
              </a:bgClr>
            </a:pattFill>
            <a:ln w="12700">
              <a:solidFill>
                <a:schemeClr val="tx1"/>
              </a:solidFill>
              <a:miter lim="800000"/>
              <a:headEnd/>
              <a:tailEnd/>
            </a:ln>
          </p:spPr>
          <p:txBody>
            <a:bodyPr wrap="none" anchor="ctr"/>
            <a:lstStyle/>
            <a:p>
              <a:endParaRPr lang="en-US"/>
            </a:p>
          </p:txBody>
        </p:sp>
        <p:sp>
          <p:nvSpPr>
            <p:cNvPr id="26660" name="Rectangle 23" descr="Light downward diagonal"/>
            <p:cNvSpPr>
              <a:spLocks noChangeArrowheads="1"/>
            </p:cNvSpPr>
            <p:nvPr/>
          </p:nvSpPr>
          <p:spPr bwMode="auto">
            <a:xfrm>
              <a:off x="2725" y="1670"/>
              <a:ext cx="336" cy="184"/>
            </a:xfrm>
            <a:prstGeom prst="rect">
              <a:avLst/>
            </a:prstGeom>
            <a:pattFill prst="ltDnDiag">
              <a:fgClr>
                <a:schemeClr val="tx1"/>
              </a:fgClr>
              <a:bgClr>
                <a:schemeClr val="bg1"/>
              </a:bgClr>
            </a:pattFill>
            <a:ln w="12700">
              <a:solidFill>
                <a:schemeClr val="tx1"/>
              </a:solidFill>
              <a:miter lim="800000"/>
              <a:headEnd/>
              <a:tailEnd/>
            </a:ln>
          </p:spPr>
          <p:txBody>
            <a:bodyPr wrap="none" anchor="ctr"/>
            <a:lstStyle/>
            <a:p>
              <a:endParaRPr lang="en-US"/>
            </a:p>
          </p:txBody>
        </p:sp>
        <p:sp>
          <p:nvSpPr>
            <p:cNvPr id="26661" name="Rectangle 24"/>
            <p:cNvSpPr>
              <a:spLocks noChangeArrowheads="1"/>
            </p:cNvSpPr>
            <p:nvPr/>
          </p:nvSpPr>
          <p:spPr bwMode="auto">
            <a:xfrm>
              <a:off x="2393" y="1910"/>
              <a:ext cx="81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62" name="Rectangle 25"/>
            <p:cNvSpPr>
              <a:spLocks noChangeArrowheads="1"/>
            </p:cNvSpPr>
            <p:nvPr/>
          </p:nvSpPr>
          <p:spPr bwMode="auto">
            <a:xfrm>
              <a:off x="2301" y="1670"/>
              <a:ext cx="9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63" name="Rectangle 26"/>
            <p:cNvSpPr>
              <a:spLocks noChangeArrowheads="1"/>
            </p:cNvSpPr>
            <p:nvPr/>
          </p:nvSpPr>
          <p:spPr bwMode="auto">
            <a:xfrm>
              <a:off x="3213" y="1670"/>
              <a:ext cx="140"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 name="Group 40"/>
          <p:cNvGrpSpPr>
            <a:grpSpLocks/>
          </p:cNvGrpSpPr>
          <p:nvPr/>
        </p:nvGrpSpPr>
        <p:grpSpPr bwMode="auto">
          <a:xfrm>
            <a:off x="1600200" y="4899050"/>
            <a:ext cx="6311900" cy="533400"/>
            <a:chOff x="1156" y="2928"/>
            <a:chExt cx="3976" cy="336"/>
          </a:xfrm>
        </p:grpSpPr>
        <p:sp>
          <p:nvSpPr>
            <p:cNvPr id="95259" name="Rectangle 27"/>
            <p:cNvSpPr>
              <a:spLocks noChangeArrowheads="1"/>
            </p:cNvSpPr>
            <p:nvPr/>
          </p:nvSpPr>
          <p:spPr bwMode="auto">
            <a:xfrm>
              <a:off x="1156" y="2928"/>
              <a:ext cx="3976" cy="328"/>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latin typeface="Chalkboard" pitchFamily="-107" charset="0"/>
                <a:ea typeface="+mn-ea"/>
              </a:endParaRPr>
            </a:p>
          </p:txBody>
        </p:sp>
        <p:sp>
          <p:nvSpPr>
            <p:cNvPr id="26630" name="Rectangle 28"/>
            <p:cNvSpPr>
              <a:spLocks noChangeArrowheads="1"/>
            </p:cNvSpPr>
            <p:nvPr/>
          </p:nvSpPr>
          <p:spPr bwMode="auto">
            <a:xfrm>
              <a:off x="1156" y="2928"/>
              <a:ext cx="1384" cy="328"/>
            </a:xfrm>
            <a:prstGeom prst="rect">
              <a:avLst/>
            </a:prstGeom>
            <a:solidFill>
              <a:srgbClr val="0066FF"/>
            </a:solidFill>
            <a:ln w="12700">
              <a:solidFill>
                <a:schemeClr val="tx1"/>
              </a:solidFill>
              <a:miter lim="800000"/>
              <a:headEnd/>
              <a:tailEnd/>
            </a:ln>
          </p:spPr>
          <p:txBody>
            <a:bodyPr wrap="none" anchor="ctr"/>
            <a:lstStyle/>
            <a:p>
              <a:endParaRPr lang="en-US"/>
            </a:p>
          </p:txBody>
        </p:sp>
        <p:sp>
          <p:nvSpPr>
            <p:cNvPr id="26631" name="Line 29"/>
            <p:cNvSpPr>
              <a:spLocks noChangeShapeType="1"/>
            </p:cNvSpPr>
            <p:nvPr/>
          </p:nvSpPr>
          <p:spPr bwMode="auto">
            <a:xfrm>
              <a:off x="1536" y="2928"/>
              <a:ext cx="0" cy="88"/>
            </a:xfrm>
            <a:prstGeom prst="line">
              <a:avLst/>
            </a:prstGeom>
            <a:noFill/>
            <a:ln w="12700">
              <a:solidFill>
                <a:schemeClr val="tx1"/>
              </a:solidFill>
              <a:round/>
              <a:headEnd/>
              <a:tailEnd/>
            </a:ln>
          </p:spPr>
          <p:txBody>
            <a:bodyPr wrap="none" anchor="ctr"/>
            <a:lstStyle/>
            <a:p>
              <a:endParaRPr lang="en-US"/>
            </a:p>
          </p:txBody>
        </p:sp>
        <p:sp>
          <p:nvSpPr>
            <p:cNvPr id="26632" name="Line 30"/>
            <p:cNvSpPr>
              <a:spLocks noChangeShapeType="1"/>
            </p:cNvSpPr>
            <p:nvPr/>
          </p:nvSpPr>
          <p:spPr bwMode="auto">
            <a:xfrm>
              <a:off x="2016" y="2928"/>
              <a:ext cx="0" cy="88"/>
            </a:xfrm>
            <a:prstGeom prst="line">
              <a:avLst/>
            </a:prstGeom>
            <a:noFill/>
            <a:ln w="12700">
              <a:solidFill>
                <a:schemeClr val="tx1"/>
              </a:solidFill>
              <a:round/>
              <a:headEnd/>
              <a:tailEnd/>
            </a:ln>
          </p:spPr>
          <p:txBody>
            <a:bodyPr wrap="none" anchor="ctr"/>
            <a:lstStyle/>
            <a:p>
              <a:endParaRPr lang="en-US"/>
            </a:p>
          </p:txBody>
        </p:sp>
        <p:sp>
          <p:nvSpPr>
            <p:cNvPr id="26633" name="Rectangle 31"/>
            <p:cNvSpPr>
              <a:spLocks noChangeArrowheads="1"/>
            </p:cNvSpPr>
            <p:nvPr/>
          </p:nvSpPr>
          <p:spPr bwMode="auto">
            <a:xfrm>
              <a:off x="1488" y="2992"/>
              <a:ext cx="612" cy="229"/>
            </a:xfrm>
            <a:prstGeom prst="rect">
              <a:avLst/>
            </a:prstGeom>
            <a:noFill/>
            <a:ln w="12700">
              <a:noFill/>
              <a:miter lim="800000"/>
              <a:headEnd/>
              <a:tailEnd/>
            </a:ln>
          </p:spPr>
          <p:txBody>
            <a:bodyPr wrap="none" lIns="90488" tIns="44450" rIns="90488" bIns="44450">
              <a:spAutoFit/>
            </a:bodyPr>
            <a:lstStyle/>
            <a:p>
              <a:pPr algn="l"/>
              <a:r>
                <a:rPr lang="en-US" i="1"/>
                <a:t>Monitor</a:t>
              </a:r>
            </a:p>
          </p:txBody>
        </p:sp>
        <p:sp>
          <p:nvSpPr>
            <p:cNvPr id="26634" name="Line 32"/>
            <p:cNvSpPr>
              <a:spLocks noChangeShapeType="1"/>
            </p:cNvSpPr>
            <p:nvPr/>
          </p:nvSpPr>
          <p:spPr bwMode="auto">
            <a:xfrm flipV="1">
              <a:off x="1536" y="3208"/>
              <a:ext cx="0" cy="56"/>
            </a:xfrm>
            <a:prstGeom prst="line">
              <a:avLst/>
            </a:prstGeom>
            <a:noFill/>
            <a:ln w="12700">
              <a:solidFill>
                <a:schemeClr val="tx1"/>
              </a:solidFill>
              <a:round/>
              <a:headEnd/>
              <a:tailEnd/>
            </a:ln>
          </p:spPr>
          <p:txBody>
            <a:bodyPr wrap="none" anchor="ctr"/>
            <a:lstStyle/>
            <a:p>
              <a:endParaRPr lang="en-US"/>
            </a:p>
          </p:txBody>
        </p:sp>
        <p:sp>
          <p:nvSpPr>
            <p:cNvPr id="26635" name="Line 33"/>
            <p:cNvSpPr>
              <a:spLocks noChangeShapeType="1"/>
            </p:cNvSpPr>
            <p:nvPr/>
          </p:nvSpPr>
          <p:spPr bwMode="auto">
            <a:xfrm flipV="1">
              <a:off x="2016" y="3208"/>
              <a:ext cx="0" cy="56"/>
            </a:xfrm>
            <a:prstGeom prst="line">
              <a:avLst/>
            </a:prstGeom>
            <a:noFill/>
            <a:ln w="12700">
              <a:solidFill>
                <a:schemeClr val="tx1"/>
              </a:solidFill>
              <a:round/>
              <a:headEnd/>
              <a:tailEnd/>
            </a:ln>
          </p:spPr>
          <p:txBody>
            <a:bodyPr wrap="none" anchor="ctr"/>
            <a:lstStyle/>
            <a:p>
              <a:endParaRPr lang="en-US"/>
            </a:p>
          </p:txBody>
        </p:sp>
        <p:sp>
          <p:nvSpPr>
            <p:cNvPr id="26636" name="Line 34"/>
            <p:cNvSpPr>
              <a:spLocks noChangeShapeType="1"/>
            </p:cNvSpPr>
            <p:nvPr/>
          </p:nvSpPr>
          <p:spPr bwMode="auto">
            <a:xfrm>
              <a:off x="3264" y="2928"/>
              <a:ext cx="0" cy="328"/>
            </a:xfrm>
            <a:prstGeom prst="line">
              <a:avLst/>
            </a:prstGeom>
            <a:noFill/>
            <a:ln w="12700">
              <a:solidFill>
                <a:schemeClr val="tx1"/>
              </a:solidFill>
              <a:round/>
              <a:headEnd/>
              <a:tailEnd/>
            </a:ln>
          </p:spPr>
          <p:txBody>
            <a:bodyPr wrap="none" anchor="ctr"/>
            <a:lstStyle/>
            <a:p>
              <a:endParaRPr lang="en-US"/>
            </a:p>
          </p:txBody>
        </p:sp>
        <p:sp>
          <p:nvSpPr>
            <p:cNvPr id="26637" name="Line 35"/>
            <p:cNvSpPr>
              <a:spLocks noChangeShapeType="1"/>
            </p:cNvSpPr>
            <p:nvPr/>
          </p:nvSpPr>
          <p:spPr bwMode="auto">
            <a:xfrm>
              <a:off x="3744" y="2928"/>
              <a:ext cx="0" cy="328"/>
            </a:xfrm>
            <a:prstGeom prst="line">
              <a:avLst/>
            </a:prstGeom>
            <a:noFill/>
            <a:ln w="12700">
              <a:solidFill>
                <a:schemeClr val="tx1"/>
              </a:solidFill>
              <a:round/>
              <a:headEnd/>
              <a:tailEnd/>
            </a:ln>
          </p:spPr>
          <p:txBody>
            <a:bodyPr wrap="none" anchor="ctr"/>
            <a:lstStyle/>
            <a:p>
              <a:endParaRPr lang="en-US"/>
            </a:p>
          </p:txBody>
        </p:sp>
        <p:sp>
          <p:nvSpPr>
            <p:cNvPr id="26638" name="Line 36"/>
            <p:cNvSpPr>
              <a:spLocks noChangeShapeType="1"/>
            </p:cNvSpPr>
            <p:nvPr/>
          </p:nvSpPr>
          <p:spPr bwMode="auto">
            <a:xfrm>
              <a:off x="4416" y="2928"/>
              <a:ext cx="0" cy="328"/>
            </a:xfrm>
            <a:prstGeom prst="line">
              <a:avLst/>
            </a:prstGeom>
            <a:noFill/>
            <a:ln w="12700">
              <a:solidFill>
                <a:schemeClr val="tx1"/>
              </a:solidFill>
              <a:round/>
              <a:headEnd/>
              <a:tailEnd/>
            </a:ln>
          </p:spPr>
          <p:txBody>
            <a:bodyPr wrap="none" anchor="ctr"/>
            <a:lstStyle/>
            <a:p>
              <a:endParaRPr lang="en-US"/>
            </a:p>
          </p:txBody>
        </p:sp>
        <p:sp>
          <p:nvSpPr>
            <p:cNvPr id="26639" name="Rectangle 37"/>
            <p:cNvSpPr>
              <a:spLocks noChangeArrowheads="1"/>
            </p:cNvSpPr>
            <p:nvPr/>
          </p:nvSpPr>
          <p:spPr bwMode="auto">
            <a:xfrm>
              <a:off x="2631" y="2992"/>
              <a:ext cx="397" cy="229"/>
            </a:xfrm>
            <a:prstGeom prst="rect">
              <a:avLst/>
            </a:prstGeom>
            <a:noFill/>
            <a:ln w="12700">
              <a:noFill/>
              <a:miter lim="800000"/>
              <a:headEnd/>
              <a:tailEnd/>
            </a:ln>
          </p:spPr>
          <p:txBody>
            <a:bodyPr wrap="none" lIns="90488" tIns="44450" rIns="90488" bIns="44450">
              <a:spAutoFit/>
            </a:bodyPr>
            <a:lstStyle/>
            <a:p>
              <a:pPr algn="l"/>
              <a:r>
                <a:rPr lang="en-US" i="1"/>
                <a:t>Job1</a:t>
              </a:r>
            </a:p>
          </p:txBody>
        </p:sp>
        <p:sp>
          <p:nvSpPr>
            <p:cNvPr id="26640" name="Rectangle 38"/>
            <p:cNvSpPr>
              <a:spLocks noChangeArrowheads="1"/>
            </p:cNvSpPr>
            <p:nvPr/>
          </p:nvSpPr>
          <p:spPr bwMode="auto">
            <a:xfrm>
              <a:off x="3303" y="2992"/>
              <a:ext cx="426" cy="229"/>
            </a:xfrm>
            <a:prstGeom prst="rect">
              <a:avLst/>
            </a:prstGeom>
            <a:noFill/>
            <a:ln w="12700">
              <a:noFill/>
              <a:miter lim="800000"/>
              <a:headEnd/>
              <a:tailEnd/>
            </a:ln>
          </p:spPr>
          <p:txBody>
            <a:bodyPr wrap="none" lIns="90488" tIns="44450" rIns="90488" bIns="44450">
              <a:spAutoFit/>
            </a:bodyPr>
            <a:lstStyle/>
            <a:p>
              <a:pPr algn="l"/>
              <a:r>
                <a:rPr lang="en-US" i="1"/>
                <a:t>Job2</a:t>
              </a:r>
            </a:p>
          </p:txBody>
        </p:sp>
        <p:sp>
          <p:nvSpPr>
            <p:cNvPr id="26641" name="Rectangle 39"/>
            <p:cNvSpPr>
              <a:spLocks noChangeArrowheads="1"/>
            </p:cNvSpPr>
            <p:nvPr/>
          </p:nvSpPr>
          <p:spPr bwMode="auto">
            <a:xfrm>
              <a:off x="4551" y="2992"/>
              <a:ext cx="438" cy="229"/>
            </a:xfrm>
            <a:prstGeom prst="rect">
              <a:avLst/>
            </a:prstGeom>
            <a:noFill/>
            <a:ln w="12700">
              <a:noFill/>
              <a:miter lim="800000"/>
              <a:headEnd/>
              <a:tailEnd/>
            </a:ln>
          </p:spPr>
          <p:txBody>
            <a:bodyPr wrap="none" lIns="90488" tIns="44450" rIns="90488" bIns="44450">
              <a:spAutoFit/>
            </a:bodyPr>
            <a:lstStyle/>
            <a:p>
              <a:pPr algn="l"/>
              <a:r>
                <a:rPr lang="en-US" i="1"/>
                <a:t>JobN</a:t>
              </a:r>
            </a:p>
          </p:txBody>
        </p:sp>
      </p:grpSp>
      <p:sp>
        <p:nvSpPr>
          <p:cNvPr id="6" name="Slide Number Placeholder 5"/>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xEl>
                                              <p:pRg st="5" end="5"/>
                                            </p:txEl>
                                          </p:spTgt>
                                        </p:tgtEl>
                                        <p:attrNameLst>
                                          <p:attrName>style.visibility</p:attrName>
                                        </p:attrNameLst>
                                      </p:cBhvr>
                                      <p:to>
                                        <p:strVal val="visible"/>
                                      </p:to>
                                    </p:set>
                                    <p:anim calcmode="lin" valueType="num">
                                      <p:cBhvr additive="base">
                                        <p:cTn id="7" dur="500" fill="hold"/>
                                        <p:tgtEl>
                                          <p:spTgt spid="2662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6">
                                            <p:txEl>
                                              <p:pRg st="6" end="6"/>
                                            </p:txEl>
                                          </p:spTgt>
                                        </p:tgtEl>
                                        <p:attrNameLst>
                                          <p:attrName>style.visibility</p:attrName>
                                        </p:attrNameLst>
                                      </p:cBhvr>
                                      <p:to>
                                        <p:strVal val="visible"/>
                                      </p:to>
                                    </p:set>
                                    <p:anim calcmode="lin" valueType="num">
                                      <p:cBhvr additive="base">
                                        <p:cTn id="11" dur="500" fill="hold"/>
                                        <p:tgtEl>
                                          <p:spTgt spid="26626">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6">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26">
                                            <p:txEl>
                                              <p:pRg st="7" end="7"/>
                                            </p:txEl>
                                          </p:spTgt>
                                        </p:tgtEl>
                                        <p:attrNameLst>
                                          <p:attrName>style.visibility</p:attrName>
                                        </p:attrNameLst>
                                      </p:cBhvr>
                                      <p:to>
                                        <p:strVal val="visible"/>
                                      </p:to>
                                    </p:set>
                                    <p:anim calcmode="lin" valueType="num">
                                      <p:cBhvr additive="base">
                                        <p:cTn id="15" dur="500" fill="hold"/>
                                        <p:tgtEl>
                                          <p:spTgt spid="26626">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2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626">
                                            <p:txEl>
                                              <p:pRg st="10" end="10"/>
                                            </p:txEl>
                                          </p:spTgt>
                                        </p:tgtEl>
                                        <p:attrNameLst>
                                          <p:attrName>style.visibility</p:attrName>
                                        </p:attrNameLst>
                                      </p:cBhvr>
                                      <p:to>
                                        <p:strVal val="visible"/>
                                      </p:to>
                                    </p:set>
                                    <p:anim calcmode="lin" valueType="num">
                                      <p:cBhvr additive="base">
                                        <p:cTn id="27" dur="500" fill="hold"/>
                                        <p:tgtEl>
                                          <p:spTgt spid="26626">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6">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6">
                                            <p:txEl>
                                              <p:pRg st="11" end="11"/>
                                            </p:txEl>
                                          </p:spTgt>
                                        </p:tgtEl>
                                        <p:attrNameLst>
                                          <p:attrName>style.visibility</p:attrName>
                                        </p:attrNameLst>
                                      </p:cBhvr>
                                      <p:to>
                                        <p:strVal val="visible"/>
                                      </p:to>
                                    </p:set>
                                    <p:anim calcmode="lin" valueType="num">
                                      <p:cBhvr additive="base">
                                        <p:cTn id="31" dur="500" fill="hold"/>
                                        <p:tgtEl>
                                          <p:spTgt spid="26626">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sz="4000" dirty="0" smtClean="0"/>
              <a:t>Time Sharing (mid 1960s on)</a:t>
            </a:r>
          </a:p>
        </p:txBody>
      </p:sp>
      <p:sp>
        <p:nvSpPr>
          <p:cNvPr id="29698" name="Rectangle 4"/>
          <p:cNvSpPr>
            <a:spLocks noGrp="1" noChangeArrowheads="1"/>
          </p:cNvSpPr>
          <p:nvPr>
            <p:ph type="body" idx="1"/>
          </p:nvPr>
        </p:nvSpPr>
        <p:spPr>
          <a:xfrm>
            <a:off x="228600" y="1600200"/>
            <a:ext cx="8537448" cy="5181600"/>
          </a:xfrm>
          <a:noFill/>
        </p:spPr>
        <p:txBody>
          <a:bodyPr lIns="90488" tIns="44450" rIns="90488" bIns="44450">
            <a:noAutofit/>
          </a:bodyPr>
          <a:lstStyle/>
          <a:p>
            <a:r>
              <a:rPr lang="en-US" sz="2800" dirty="0" smtClean="0"/>
              <a:t>Remote interactive access to computer: </a:t>
            </a:r>
            <a:r>
              <a:rPr lang="ja-JP" altLang="en-US" sz="2800" dirty="0" smtClean="0"/>
              <a:t>“</a:t>
            </a:r>
            <a:r>
              <a:rPr lang="en-US" altLang="ja-JP" sz="2800" dirty="0" smtClean="0"/>
              <a:t>Computing as Utility</a:t>
            </a:r>
            <a:r>
              <a:rPr lang="ja-JP" altLang="en-US" sz="2800" dirty="0" smtClean="0"/>
              <a:t>”</a:t>
            </a:r>
            <a:endParaRPr lang="en-US" altLang="ja-JP" sz="2800" dirty="0" smtClean="0"/>
          </a:p>
          <a:p>
            <a:r>
              <a:rPr lang="en-US" sz="2800" dirty="0" smtClean="0"/>
              <a:t>OS interleaves execution of multiple user programs with time quantum, </a:t>
            </a:r>
            <a:r>
              <a:rPr lang="en-US" sz="2800" dirty="0"/>
              <a:t>e</a:t>
            </a:r>
            <a:r>
              <a:rPr lang="en-US" sz="2800" dirty="0" smtClean="0"/>
              <a:t>.g. CTSS (1961): time quantum 0.2 sec</a:t>
            </a:r>
          </a:p>
          <a:p>
            <a:r>
              <a:rPr lang="en-US" sz="2800" dirty="0" smtClean="0"/>
              <a:t>User returns to own the machine</a:t>
            </a:r>
          </a:p>
          <a:p>
            <a:r>
              <a:rPr lang="en-US" sz="2800" dirty="0" smtClean="0"/>
              <a:t>New aspects and issues:</a:t>
            </a:r>
          </a:p>
          <a:p>
            <a:pPr lvl="1"/>
            <a:r>
              <a:rPr lang="en-US" sz="2800" dirty="0" smtClean="0"/>
              <a:t>On-line file systems</a:t>
            </a:r>
          </a:p>
          <a:p>
            <a:pPr lvl="1"/>
            <a:r>
              <a:rPr lang="en-US" sz="2800" dirty="0" smtClean="0"/>
              <a:t>resource protection</a:t>
            </a:r>
          </a:p>
          <a:p>
            <a:pPr lvl="1"/>
            <a:r>
              <a:rPr lang="en-US" sz="2800" dirty="0" smtClean="0"/>
              <a:t>virtual memory</a:t>
            </a:r>
          </a:p>
          <a:p>
            <a:pPr lvl="1"/>
            <a:r>
              <a:rPr lang="en-US" sz="2800" dirty="0" smtClean="0"/>
              <a:t>sophisticated process scheduling</a:t>
            </a:r>
          </a:p>
        </p:txBody>
      </p:sp>
      <p:sp>
        <p:nvSpPr>
          <p:cNvPr id="4" name="Slide Number Placeholder 3"/>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Modern Computer Systems</a:t>
            </a:r>
            <a:endParaRPr lang="en-US" sz="4000" dirty="0"/>
          </a:p>
        </p:txBody>
      </p:sp>
      <p:sp>
        <p:nvSpPr>
          <p:cNvPr id="6" name="Content Placeholder 5"/>
          <p:cNvSpPr>
            <a:spLocks noGrp="1"/>
          </p:cNvSpPr>
          <p:nvPr>
            <p:ph sz="quarter" idx="1"/>
          </p:nvPr>
        </p:nvSpPr>
        <p:spPr>
          <a:xfrm>
            <a:off x="533400" y="1600200"/>
            <a:ext cx="8610600" cy="5181600"/>
          </a:xfrm>
        </p:spPr>
        <p:txBody>
          <a:bodyPr>
            <a:normAutofit/>
          </a:bodyPr>
          <a:lstStyle/>
          <a:p>
            <a:r>
              <a:rPr lang="en-US" dirty="0" smtClean="0">
                <a:latin typeface="Helvetica" charset="0"/>
                <a:ea typeface="MS PGothic" charset="0"/>
              </a:rPr>
              <a:t>A modern computer </a:t>
            </a:r>
            <a:r>
              <a:rPr lang="en-US" dirty="0">
                <a:latin typeface="Helvetica" charset="0"/>
                <a:ea typeface="MS PGothic" charset="0"/>
              </a:rPr>
              <a:t>system can be divided into </a:t>
            </a:r>
            <a:r>
              <a:rPr lang="en-US" dirty="0" smtClean="0">
                <a:latin typeface="Helvetica" charset="0"/>
                <a:ea typeface="MS PGothic" charset="0"/>
              </a:rPr>
              <a:t>the following three key components</a:t>
            </a:r>
            <a:endParaRPr lang="en-US" dirty="0">
              <a:latin typeface="Helvetica" charset="0"/>
              <a:ea typeface="MS PGothic" charset="0"/>
            </a:endParaRPr>
          </a:p>
          <a:p>
            <a:pPr lvl="1"/>
            <a:r>
              <a:rPr lang="en-US" b="1" dirty="0" smtClean="0">
                <a:latin typeface="Helvetica" charset="0"/>
                <a:ea typeface="MS PGothic" charset="0"/>
              </a:rPr>
              <a:t>Application </a:t>
            </a:r>
            <a:r>
              <a:rPr lang="en-US" b="1" dirty="0">
                <a:latin typeface="Helvetica" charset="0"/>
                <a:ea typeface="MS PGothic" charset="0"/>
              </a:rPr>
              <a:t>programs </a:t>
            </a:r>
            <a:r>
              <a:rPr lang="en-US" dirty="0">
                <a:latin typeface="Helvetica" charset="0"/>
                <a:ea typeface="MS PGothic" charset="0"/>
              </a:rPr>
              <a:t>– define the ways in which the system resources are used to solve the computing problems of the users</a:t>
            </a:r>
          </a:p>
          <a:p>
            <a:pPr lvl="2"/>
            <a:r>
              <a:rPr lang="en-US" dirty="0">
                <a:latin typeface="Helvetica" charset="0"/>
                <a:ea typeface="MS PGothic" charset="0"/>
              </a:rPr>
              <a:t>Word processors, compilers, web browsers, database systems, video games</a:t>
            </a:r>
          </a:p>
          <a:p>
            <a:pPr lvl="1"/>
            <a:r>
              <a:rPr lang="en-US" b="1" dirty="0" smtClean="0">
                <a:latin typeface="Helvetica" charset="0"/>
                <a:ea typeface="MS PGothic" charset="0"/>
              </a:rPr>
              <a:t>Hardware</a:t>
            </a:r>
            <a:r>
              <a:rPr lang="en-US" dirty="0" smtClean="0">
                <a:latin typeface="Helvetica" charset="0"/>
                <a:ea typeface="MS PGothic" charset="0"/>
              </a:rPr>
              <a:t> – provides basic computing resources</a:t>
            </a:r>
          </a:p>
          <a:p>
            <a:pPr lvl="2"/>
            <a:r>
              <a:rPr lang="en-US" dirty="0" smtClean="0">
                <a:latin typeface="Helvetica" charset="0"/>
                <a:ea typeface="MS PGothic" charset="0"/>
              </a:rPr>
              <a:t>CPU, memory, I/O devices</a:t>
            </a:r>
            <a:endParaRPr lang="en-US" dirty="0" smtClean="0"/>
          </a:p>
          <a:p>
            <a:pPr lvl="1"/>
            <a:r>
              <a:rPr lang="en-US" b="1" dirty="0" smtClean="0">
                <a:latin typeface="Helvetica" charset="0"/>
                <a:ea typeface="MS PGothic" charset="0"/>
              </a:rPr>
              <a:t>Operating system - </a:t>
            </a:r>
            <a:r>
              <a:rPr lang="en-US" dirty="0" smtClean="0">
                <a:latin typeface="Helvetica" charset="0"/>
                <a:ea typeface="MS PGothic" charset="0"/>
              </a:rPr>
              <a:t>controls </a:t>
            </a:r>
            <a:r>
              <a:rPr lang="en-US" dirty="0">
                <a:latin typeface="Helvetica" charset="0"/>
                <a:ea typeface="MS PGothic" charset="0"/>
              </a:rPr>
              <a:t>and coordinates use of hardware among various applications and </a:t>
            </a:r>
            <a:r>
              <a:rPr lang="en-US" dirty="0" smtClean="0">
                <a:latin typeface="Helvetica" charset="0"/>
                <a:ea typeface="MS PGothic" charset="0"/>
              </a:rPr>
              <a:t>users</a:t>
            </a:r>
            <a:endParaRPr lang="en-US" dirty="0">
              <a:latin typeface="Helvetica" charset="0"/>
              <a:ea typeface="MS PGothic" charset="0"/>
            </a:endParaRPr>
          </a:p>
        </p:txBody>
      </p:sp>
      <p:sp>
        <p:nvSpPr>
          <p:cNvPr id="7" name="Slide Number Placeholder 6"/>
          <p:cNvSpPr>
            <a:spLocks noGrp="1"/>
          </p:cNvSpPr>
          <p:nvPr>
            <p:ph type="sldNum" sz="quarter" idx="11"/>
          </p:nvPr>
        </p:nvSpPr>
        <p:spPr/>
        <p:txBody>
          <a:bodyPr>
            <a:normAutofit fontScale="92500" lnSpcReduction="10000"/>
          </a:bodyPr>
          <a:lstStyle/>
          <a:p>
            <a:fld id="{72AC53DF-4216-466D-99A7-94400E6C2A25}" type="slidenum">
              <a:rPr lang="en-US" sz="1200" smtClean="0">
                <a:solidFill>
                  <a:schemeClr val="tx2"/>
                </a:solidFill>
              </a:rPr>
              <a:pPr/>
              <a:t>9</a:t>
            </a:fld>
            <a:endParaRPr lang="en-US" dirty="0"/>
          </a:p>
        </p:txBody>
      </p:sp>
    </p:spTree>
    <p:extLst>
      <p:ext uri="{BB962C8B-B14F-4D97-AF65-F5344CB8AC3E}">
        <p14:creationId xmlns:p14="http://schemas.microsoft.com/office/powerpoint/2010/main" val="169158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1457</Words>
  <Application>Microsoft Office PowerPoint</Application>
  <PresentationFormat>On-screen Show (4:3)</PresentationFormat>
  <Paragraphs>374</Paragraphs>
  <Slides>26</Slides>
  <Notes>11</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26</vt:i4>
      </vt:variant>
    </vt:vector>
  </HeadingPairs>
  <TitlesOfParts>
    <vt:vector size="44" baseType="lpstr">
      <vt:lpstr>MS PGothic</vt:lpstr>
      <vt:lpstr>MS PGothic</vt:lpstr>
      <vt:lpstr>Arial</vt:lpstr>
      <vt:lpstr>Arial Narrow</vt:lpstr>
      <vt:lpstr>Calibri</vt:lpstr>
      <vt:lpstr>Calibri Light</vt:lpstr>
      <vt:lpstr>Chalkboard</vt:lpstr>
      <vt:lpstr>Helvetica</vt:lpstr>
      <vt:lpstr>HGPｺﾞｼｯｸE</vt:lpstr>
      <vt:lpstr>Impact</vt:lpstr>
      <vt:lpstr>Neo Sans Intel</vt:lpstr>
      <vt:lpstr>Neo Sans Intel Medium</vt:lpstr>
      <vt:lpstr>Times New Roman</vt:lpstr>
      <vt:lpstr>Tw Cen MT</vt:lpstr>
      <vt:lpstr>Wingdings</vt:lpstr>
      <vt:lpstr>Wingdings 2</vt:lpstr>
      <vt:lpstr>Student presentation</vt:lpstr>
      <vt:lpstr>Intel dark blue background</vt:lpstr>
      <vt:lpstr>CSCE 313 Introduction</vt:lpstr>
      <vt:lpstr>Main Points (for today)</vt:lpstr>
      <vt:lpstr>Learnings from CSCE-312: Hardware and Software Hierarchy</vt:lpstr>
      <vt:lpstr>A Modern Computer System</vt:lpstr>
      <vt:lpstr>First Generation Computer Systems (1949-1956)</vt:lpstr>
      <vt:lpstr>Second-Generation Computers (1956-1963)</vt:lpstr>
      <vt:lpstr>Third-Generation Computer Systems (1964-1975)</vt:lpstr>
      <vt:lpstr>Time Sharing (mid 1960s on)</vt:lpstr>
      <vt:lpstr>Modern Computer Systems</vt:lpstr>
      <vt:lpstr>What is an operating system?</vt:lpstr>
      <vt:lpstr>OS Basics: “Virtual Machine” Boundary</vt:lpstr>
      <vt:lpstr>OS Basics: Program =&gt; Process</vt:lpstr>
      <vt:lpstr>OS Basics: Context Switch</vt:lpstr>
      <vt:lpstr>OS Basics: Scheduling, Protection</vt:lpstr>
      <vt:lpstr>OS Basics: I/O</vt:lpstr>
      <vt:lpstr>OS Basics: Loading</vt:lpstr>
      <vt:lpstr>Main Points (for today)</vt:lpstr>
      <vt:lpstr>Why take CSCE 313?</vt:lpstr>
      <vt:lpstr>CSCE-313 Course Outcome</vt:lpstr>
      <vt:lpstr>CSCE-313 Course Structure Spiral</vt:lpstr>
      <vt:lpstr>Textbook, Reference Books</vt:lpstr>
      <vt:lpstr>How Success will be Measured</vt:lpstr>
      <vt:lpstr>Exams</vt:lpstr>
      <vt:lpstr>Quizzes</vt:lpstr>
      <vt:lpstr>Machine Problems</vt:lpstr>
      <vt:lpstr>Late Policy for Machine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2015-01-20T03:39:06Z</dcterms:created>
  <dcterms:modified xsi:type="dcterms:W3CDTF">2017-01-16T22:10:49Z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