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  <p:sldMasterId id="2147483706" r:id="rId3"/>
  </p:sldMasterIdLst>
  <p:notesMasterIdLst>
    <p:notesMasterId r:id="rId21"/>
  </p:notesMasterIdLst>
  <p:sldIdLst>
    <p:sldId id="256" r:id="rId4"/>
    <p:sldId id="278" r:id="rId5"/>
    <p:sldId id="276" r:id="rId6"/>
    <p:sldId id="279" r:id="rId7"/>
    <p:sldId id="285" r:id="rId8"/>
    <p:sldId id="261" r:id="rId9"/>
    <p:sldId id="286" r:id="rId10"/>
    <p:sldId id="263" r:id="rId11"/>
    <p:sldId id="266" r:id="rId12"/>
    <p:sldId id="281" r:id="rId13"/>
    <p:sldId id="282" r:id="rId14"/>
    <p:sldId id="265" r:id="rId15"/>
    <p:sldId id="267" r:id="rId16"/>
    <p:sldId id="272" r:id="rId17"/>
    <p:sldId id="271" r:id="rId18"/>
    <p:sldId id="284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021" autoAdjust="0"/>
  </p:normalViewPr>
  <p:slideViewPr>
    <p:cSldViewPr>
      <p:cViewPr varScale="1">
        <p:scale>
          <a:sx n="52" d="100"/>
          <a:sy n="52" d="100"/>
        </p:scale>
        <p:origin x="172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picture shows a broader generalized view of hardware and software stack in a modern computer system. Users</a:t>
            </a:r>
            <a:r>
              <a:rPr lang="en-US" baseline="0" dirty="0" smtClean="0"/>
              <a:t> write application programs. When many programs are running on a concurrent system, a system software known as the operating system is needed to play the role of a referee, illusionist, and glue. We will learn the specifics in coming lectures. But for now, it suffices to say that a modern computer system with multiple interacting hardware devices and software needs a controlling system software to keep things running efficiently and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9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92875"/>
            <a:ext cx="26670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5421083" cy="365125"/>
          </a:xfrm>
        </p:spPr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>
                <a:latin typeface="Calibri Light" panose="020F0302020204030204" pitchFamily="34" charset="0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CSCE-313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7818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L2 - A conversation on success in this course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and beyond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CSCE-313 Spring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Problems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159377"/>
              </p:ext>
            </p:extLst>
          </p:nvPr>
        </p:nvGraphicFramePr>
        <p:xfrm>
          <a:off x="-1" y="1752600"/>
          <a:ext cx="914400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4231051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79112606"/>
                    </a:ext>
                  </a:extLst>
                </a:gridCol>
                <a:gridCol w="3587666">
                  <a:extLst>
                    <a:ext uri="{9D8B030D-6E8A-4147-A177-3AD203B41FA5}">
                      <a16:colId xmlns:a16="http://schemas.microsoft.com/office/drawing/2014/main" val="2527814083"/>
                    </a:ext>
                  </a:extLst>
                </a:gridCol>
                <a:gridCol w="1746334">
                  <a:extLst>
                    <a:ext uri="{9D8B030D-6E8A-4147-A177-3AD203B41FA5}">
                      <a16:colId xmlns:a16="http://schemas.microsoft.com/office/drawing/2014/main" val="243281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Machine Problem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 Learnings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Performance</a:t>
                      </a:r>
                      <a:r>
                        <a:rPr lang="en-US" sz="2400" baseline="0" dirty="0" smtClean="0"/>
                        <a:t> Linked List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</a:t>
                      </a:r>
                      <a:r>
                        <a:rPr lang="en-US" sz="2400" baseline="0" dirty="0" smtClean="0"/>
                        <a:t> refresh, cost of system calls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6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 Allocator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MED-HIGH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5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Calls and Critical OS Functions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Inner </a:t>
                      </a:r>
                      <a:r>
                        <a:rPr lang="en-US" sz="2400" baseline="0" dirty="0" smtClean="0"/>
                        <a:t>workings of some key system commands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UNIX Process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Anatomy</a:t>
                      </a:r>
                      <a:r>
                        <a:rPr lang="en-US" sz="2400" baseline="0" dirty="0" smtClean="0"/>
                        <a:t> and Attributes of a UNIX process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6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UNIX Shell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Creation and Execution of a Unix Shell,</a:t>
                      </a:r>
                      <a:r>
                        <a:rPr lang="en-US" sz="2400" baseline="0" dirty="0" smtClean="0"/>
                        <a:t> basic functions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3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2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Problems (contd.)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6211449"/>
              </p:ext>
            </p:extLst>
          </p:nvPr>
        </p:nvGraphicFramePr>
        <p:xfrm>
          <a:off x="-1" y="1752600"/>
          <a:ext cx="91440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4231051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79112606"/>
                    </a:ext>
                  </a:extLst>
                </a:gridCol>
                <a:gridCol w="3587666">
                  <a:extLst>
                    <a:ext uri="{9D8B030D-6E8A-4147-A177-3AD203B41FA5}">
                      <a16:colId xmlns:a16="http://schemas.microsoft.com/office/drawing/2014/main" val="2527814083"/>
                    </a:ext>
                  </a:extLst>
                </a:gridCol>
                <a:gridCol w="1746334">
                  <a:extLst>
                    <a:ext uri="{9D8B030D-6E8A-4147-A177-3AD203B41FA5}">
                      <a16:colId xmlns:a16="http://schemas.microsoft.com/office/drawing/2014/main" val="243281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Machine Problem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 Learnings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Threaded Client-Server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6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Advanced</a:t>
                      </a:r>
                      <a:r>
                        <a:rPr lang="en-US" sz="2400" baseline="0" dirty="0" smtClean="0"/>
                        <a:t> Client-Server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Threading, Synchronization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5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IPC</a:t>
                      </a:r>
                      <a:r>
                        <a:rPr lang="en-US" sz="2400" baseline="0" dirty="0" smtClean="0"/>
                        <a:t> Mechanisms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Threading, Synchronization, IPC Mechanisms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Networking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Sockets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6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additional comments on Machine Problems (MP’s)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MP’s have three main components</a:t>
            </a:r>
          </a:p>
          <a:p>
            <a:pPr lvl="1"/>
            <a:r>
              <a:rPr lang="en-US" dirty="0" smtClean="0"/>
              <a:t>Scenario understanding and system/algorithm development</a:t>
            </a:r>
          </a:p>
          <a:p>
            <a:pPr lvl="1"/>
            <a:r>
              <a:rPr lang="en-US" dirty="0" smtClean="0"/>
              <a:t>Coding, debugging, debugging, and debugging (</a:t>
            </a:r>
            <a:r>
              <a:rPr lang="en-US" dirty="0" err="1" smtClean="0"/>
              <a:t>gdb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MP’s are closely aligned to subject matter covered in class with one exception:</a:t>
            </a:r>
          </a:p>
          <a:p>
            <a:pPr lvl="1"/>
            <a:r>
              <a:rPr lang="en-US" dirty="0" smtClean="0"/>
              <a:t>MP1,2 are primarily constructed to act as a refresher for C++ coding and Pointer Arithmetic. MP2 is a build over MP1. MP2 is perhaps the most intense of the MP’s.</a:t>
            </a:r>
          </a:p>
          <a:p>
            <a:r>
              <a:rPr lang="en-US" dirty="0" smtClean="0"/>
              <a:t>Starting with MP6, the remaining MP’s incrementally build on top of the previous one to seamlessly tie concepts learned in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Succeeding in Machine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9267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On the day of MP release</a:t>
            </a:r>
            <a:r>
              <a:rPr lang="en-US" dirty="0" smtClean="0"/>
              <a:t>: Independently Review and build a 1</a:t>
            </a:r>
            <a:r>
              <a:rPr lang="en-US" baseline="30000" dirty="0" smtClean="0"/>
              <a:t>st</a:t>
            </a:r>
            <a:r>
              <a:rPr lang="en-US" dirty="0" smtClean="0"/>
              <a:t> cut understanding. </a:t>
            </a:r>
          </a:p>
          <a:p>
            <a:pPr lvl="1"/>
            <a:r>
              <a:rPr lang="en-US" dirty="0" smtClean="0"/>
              <a:t>Don’t defer this, because many MPs have only 1-wk deadline</a:t>
            </a:r>
          </a:p>
          <a:p>
            <a:r>
              <a:rPr lang="en-US" b="1" dirty="0" smtClean="0"/>
              <a:t>By the 2</a:t>
            </a:r>
            <a:r>
              <a:rPr lang="en-US" b="1" baseline="30000" dirty="0" smtClean="0"/>
              <a:t>nd</a:t>
            </a:r>
            <a:r>
              <a:rPr lang="en-US" b="1" dirty="0" smtClean="0"/>
              <a:t> day of MP release</a:t>
            </a:r>
            <a:r>
              <a:rPr lang="en-US" dirty="0" smtClean="0"/>
              <a:t>: Meet with your partner and create a micro-schedule (key phases and timelines) of how you plan to develop and execute the solution. Take each other’s schedule and commitments into account.</a:t>
            </a:r>
          </a:p>
          <a:p>
            <a:r>
              <a:rPr lang="en-US" b="1" dirty="0" smtClean="0"/>
              <a:t>Resist the rush to start coding. </a:t>
            </a:r>
            <a:r>
              <a:rPr lang="en-US" dirty="0" smtClean="0"/>
              <a:t>Spend adequate time understanding the problem and building your plan (</a:t>
            </a:r>
            <a:r>
              <a:rPr lang="en-US" dirty="0" err="1" smtClean="0"/>
              <a:t>algo</a:t>
            </a:r>
            <a:r>
              <a:rPr lang="en-US" dirty="0" smtClean="0"/>
              <a:t>, structure). Tie it all the way to the end game.</a:t>
            </a:r>
          </a:p>
          <a:p>
            <a:r>
              <a:rPr lang="en-US" b="1" dirty="0" smtClean="0"/>
              <a:t>Lookout for postings </a:t>
            </a:r>
            <a:r>
              <a:rPr lang="en-US" dirty="0" smtClean="0"/>
              <a:t>(questions, clarifications, announcements) on Piazza. Set your alerts appropriately.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Succeeding in Machine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9267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Engage </a:t>
            </a:r>
            <a:r>
              <a:rPr lang="en-US" b="1" dirty="0"/>
              <a:t>m</a:t>
            </a:r>
            <a:r>
              <a:rPr lang="en-US" b="1" dirty="0" smtClean="0"/>
              <a:t>e, your TAs, and peer teachers </a:t>
            </a:r>
            <a:r>
              <a:rPr lang="en-US" dirty="0" smtClean="0"/>
              <a:t>to seek timely clarifications</a:t>
            </a:r>
            <a:endParaRPr lang="en-US" dirty="0"/>
          </a:p>
          <a:p>
            <a:r>
              <a:rPr lang="en-US" b="1" dirty="0" smtClean="0"/>
              <a:t>Set your own deadline at least 2 days ahead of the published deadline. </a:t>
            </a:r>
          </a:p>
          <a:p>
            <a:pPr lvl="1"/>
            <a:r>
              <a:rPr lang="en-US" dirty="0" smtClean="0"/>
              <a:t>Inevitably you will find issues (compilation, inability to run across all test cases, poor code performance, etc.) that may take up the final days to recover and still meet deadline.</a:t>
            </a:r>
          </a:p>
          <a:p>
            <a:r>
              <a:rPr lang="en-US" b="1" dirty="0" smtClean="0"/>
              <a:t>Enjoy the problem while you work on it. </a:t>
            </a:r>
          </a:p>
          <a:p>
            <a:pPr lvl="1"/>
            <a:r>
              <a:rPr lang="en-US" dirty="0" smtClean="0"/>
              <a:t>The problems are designed to mimic (somewhat) what you will encounter in a professional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Observation</a:t>
            </a:r>
            <a:r>
              <a:rPr lang="en-US" dirty="0" smtClean="0"/>
              <a:t>: The best functioning teams are those where each partner contributes equal amount and brings complementary skills (technical and organizational) to the table</a:t>
            </a:r>
          </a:p>
          <a:p>
            <a:r>
              <a:rPr lang="en-US" b="1" dirty="0" smtClean="0"/>
              <a:t>Avoid shortcuts and over-reliance on your teammate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On our side, we will be looking for indicators to verify equity of effort. </a:t>
            </a:r>
          </a:p>
          <a:p>
            <a:pPr lvl="1"/>
            <a:r>
              <a:rPr lang="en-US" dirty="0" smtClean="0"/>
              <a:t>On your side, pitch in equal amount of effort just because solving these problems will infuse strong credibility in your resume!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Guidelines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801760"/>
            <a:ext cx="8610600" cy="1219200"/>
          </a:xfrm>
          <a:prstGeom prst="rect">
            <a:avLst/>
          </a:prstGeom>
          <a:gradFill flip="none" rotWithShape="1">
            <a:gsLst>
              <a:gs pos="35000">
                <a:srgbClr val="92D050"/>
              </a:gs>
              <a:gs pos="63000">
                <a:schemeClr val="accent1">
                  <a:lumMod val="45000"/>
                  <a:lumOff val="55000"/>
                </a:schemeClr>
              </a:gs>
              <a:gs pos="100000">
                <a:srgbClr val="FF0000"/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4709" y="3175295"/>
            <a:ext cx="324128" cy="369332"/>
            <a:chOff x="384048" y="3962400"/>
            <a:chExt cx="324128" cy="369332"/>
          </a:xfrm>
        </p:grpSpPr>
        <p:sp>
          <p:nvSpPr>
            <p:cNvPr id="9" name="Oval 8"/>
            <p:cNvSpPr/>
            <p:nvPr/>
          </p:nvSpPr>
          <p:spPr>
            <a:xfrm>
              <a:off x="384048" y="3962400"/>
              <a:ext cx="324128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048" y="39624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80766" y="3163835"/>
            <a:ext cx="324128" cy="369332"/>
            <a:chOff x="384048" y="3962400"/>
            <a:chExt cx="324128" cy="369332"/>
          </a:xfrm>
        </p:grpSpPr>
        <p:sp>
          <p:nvSpPr>
            <p:cNvPr id="12" name="Oval 11"/>
            <p:cNvSpPr/>
            <p:nvPr/>
          </p:nvSpPr>
          <p:spPr>
            <a:xfrm>
              <a:off x="384048" y="3962400"/>
              <a:ext cx="324128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4048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30952" y="3132372"/>
            <a:ext cx="324128" cy="369332"/>
            <a:chOff x="384048" y="3962400"/>
            <a:chExt cx="324128" cy="369332"/>
          </a:xfrm>
        </p:grpSpPr>
        <p:sp>
          <p:nvSpPr>
            <p:cNvPr id="15" name="Oval 14"/>
            <p:cNvSpPr/>
            <p:nvPr/>
          </p:nvSpPr>
          <p:spPr>
            <a:xfrm>
              <a:off x="384048" y="3962400"/>
              <a:ext cx="324128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048" y="39624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43120" y="3132372"/>
            <a:ext cx="324128" cy="369332"/>
            <a:chOff x="384048" y="3962400"/>
            <a:chExt cx="324128" cy="369332"/>
          </a:xfrm>
        </p:grpSpPr>
        <p:sp>
          <p:nvSpPr>
            <p:cNvPr id="18" name="Oval 17"/>
            <p:cNvSpPr/>
            <p:nvPr/>
          </p:nvSpPr>
          <p:spPr>
            <a:xfrm>
              <a:off x="384048" y="3962400"/>
              <a:ext cx="324128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4048" y="39624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19623"/>
              </p:ext>
            </p:extLst>
          </p:nvPr>
        </p:nvGraphicFramePr>
        <p:xfrm>
          <a:off x="59604" y="3809652"/>
          <a:ext cx="902710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032">
                  <a:extLst>
                    <a:ext uri="{9D8B030D-6E8A-4147-A177-3AD203B41FA5}">
                      <a16:colId xmlns:a16="http://schemas.microsoft.com/office/drawing/2014/main" val="2621960647"/>
                    </a:ext>
                  </a:extLst>
                </a:gridCol>
                <a:gridCol w="7829072">
                  <a:extLst>
                    <a:ext uri="{9D8B030D-6E8A-4147-A177-3AD203B41FA5}">
                      <a16:colId xmlns:a16="http://schemas.microsoft.com/office/drawing/2014/main" val="2611456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LETTER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6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(OKAY) – Completely Independent</a:t>
                      </a:r>
                      <a:r>
                        <a:rPr lang="en-US" sz="2400" baseline="0" dirty="0" smtClean="0"/>
                        <a:t> Original Work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(OKAY) – Collaborate across</a:t>
                      </a:r>
                      <a:r>
                        <a:rPr lang="en-US" sz="2400" baseline="0" dirty="0" smtClean="0"/>
                        <a:t> teams on ideas and architecture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3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(NOT-OKAY) – Submitting portions of someone else’s code/detailed pseudo code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8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(NOT-OKAY) – Submitting someone else’s code as yours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5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9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82" y="35052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Open </a:t>
            </a:r>
            <a:r>
              <a:rPr lang="en-US" dirty="0" err="1" smtClean="0"/>
              <a:t>QnA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6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 Quick Recap from our earlier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09600" y="6492875"/>
            <a:ext cx="5421083" cy="365125"/>
          </a:xfrm>
        </p:spPr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2131218"/>
            <a:ext cx="58674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>
            <a:spLocks noChangeArrowheads="1"/>
          </p:cNvSpPr>
          <p:nvPr/>
        </p:nvSpPr>
        <p:spPr bwMode="auto">
          <a:xfrm>
            <a:off x="6958012" y="2837656"/>
            <a:ext cx="304800" cy="685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urved Down Arrow 8"/>
          <p:cNvSpPr>
            <a:spLocks noChangeArrowheads="1"/>
          </p:cNvSpPr>
          <p:nvPr/>
        </p:nvSpPr>
        <p:spPr bwMode="auto">
          <a:xfrm rot="-5400000">
            <a:off x="5967412" y="2896393"/>
            <a:ext cx="838200" cy="381000"/>
          </a:xfrm>
          <a:prstGeom prst="curvedDownArrow">
            <a:avLst>
              <a:gd name="adj1" fmla="val 25005"/>
              <a:gd name="adj2" fmla="val 49999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11412" y="2248693"/>
            <a:ext cx="353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Application Programs/Processes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7" y="5288756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n 11"/>
          <p:cNvSpPr>
            <a:spLocks noChangeArrowheads="1"/>
          </p:cNvSpPr>
          <p:nvPr/>
        </p:nvSpPr>
        <p:spPr bwMode="auto">
          <a:xfrm>
            <a:off x="1101725" y="5668168"/>
            <a:ext cx="979487" cy="59848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storage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5399881"/>
            <a:ext cx="10604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5580856"/>
            <a:ext cx="619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4"/>
          <p:cNvCxnSpPr>
            <a:cxnSpLocks noChangeShapeType="1"/>
            <a:stCxn id="17" idx="3"/>
          </p:cNvCxnSpPr>
          <p:nvPr/>
        </p:nvCxnSpPr>
        <p:spPr bwMode="auto">
          <a:xfrm flipV="1">
            <a:off x="3191070" y="4698516"/>
            <a:ext cx="1718544" cy="10594"/>
          </a:xfrm>
          <a:prstGeom prst="straightConnector1">
            <a:avLst/>
          </a:prstGeom>
          <a:noFill/>
          <a:ln w="57150" cmpd="thinThick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7" name="Rounded Rectangle 16"/>
          <p:cNvSpPr/>
          <p:nvPr/>
        </p:nvSpPr>
        <p:spPr bwMode="auto">
          <a:xfrm>
            <a:off x="1819275" y="4460081"/>
            <a:ext cx="1371600" cy="4984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Processor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901082" y="4437856"/>
            <a:ext cx="1450505" cy="654050"/>
          </a:xfrm>
          <a:prstGeom prst="rect">
            <a:avLst/>
          </a:prstGeom>
          <a:solidFill>
            <a:srgbClr val="C0D2F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Memory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69731"/>
            <a:ext cx="18907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Up-Down Arrow 19"/>
          <p:cNvSpPr>
            <a:spLocks noChangeArrowheads="1"/>
          </p:cNvSpPr>
          <p:nvPr/>
        </p:nvSpPr>
        <p:spPr bwMode="auto">
          <a:xfrm>
            <a:off x="1406525" y="5199856"/>
            <a:ext cx="304800" cy="460375"/>
          </a:xfrm>
          <a:prstGeom prst="upDown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Up Arrow 20"/>
          <p:cNvSpPr>
            <a:spLocks noChangeArrowheads="1"/>
          </p:cNvSpPr>
          <p:nvPr/>
        </p:nvSpPr>
        <p:spPr bwMode="auto">
          <a:xfrm>
            <a:off x="2843212" y="5199856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743075" y="1869281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908300" y="1845468"/>
            <a:ext cx="7604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05300" y="1861343"/>
            <a:ext cx="762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662612" y="1862931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421312" y="2815431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return</a:t>
            </a:r>
          </a:p>
        </p:txBody>
      </p:sp>
      <p:sp>
        <p:nvSpPr>
          <p:cNvPr id="28" name="Up Arrow 27"/>
          <p:cNvSpPr>
            <a:spLocks noChangeArrowheads="1"/>
          </p:cNvSpPr>
          <p:nvPr/>
        </p:nvSpPr>
        <p:spPr bwMode="auto">
          <a:xfrm>
            <a:off x="4440237" y="5272881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Up-Down Arrow 28"/>
          <p:cNvSpPr>
            <a:spLocks noChangeArrowheads="1"/>
          </p:cNvSpPr>
          <p:nvPr/>
        </p:nvSpPr>
        <p:spPr bwMode="auto">
          <a:xfrm>
            <a:off x="5427662" y="5247481"/>
            <a:ext cx="258763" cy="460375"/>
          </a:xfrm>
          <a:prstGeom prst="upDownArrow">
            <a:avLst>
              <a:gd name="adj1" fmla="val 50000"/>
              <a:gd name="adj2" fmla="val 4997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Down Arrow 29"/>
          <p:cNvSpPr>
            <a:spLocks noChangeArrowheads="1"/>
          </p:cNvSpPr>
          <p:nvPr/>
        </p:nvSpPr>
        <p:spPr bwMode="auto">
          <a:xfrm>
            <a:off x="6629400" y="5107781"/>
            <a:ext cx="228600" cy="363537"/>
          </a:xfrm>
          <a:prstGeom prst="down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81000" y="5291931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 smtClean="0"/>
              <a:t>Block </a:t>
            </a:r>
            <a:r>
              <a:rPr lang="en-US" dirty="0"/>
              <a:t>I/O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71812" y="5187156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INT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781800" y="5090318"/>
            <a:ext cx="166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Character O/P</a:t>
            </a:r>
          </a:p>
        </p:txBody>
      </p:sp>
      <p:sp>
        <p:nvSpPr>
          <p:cNvPr id="34" name="Curved Left Arrow 33"/>
          <p:cNvSpPr>
            <a:spLocks noChangeArrowheads="1"/>
          </p:cNvSpPr>
          <p:nvPr/>
        </p:nvSpPr>
        <p:spPr bwMode="auto">
          <a:xfrm>
            <a:off x="6921500" y="3839368"/>
            <a:ext cx="304800" cy="685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204075" y="3906043"/>
            <a:ext cx="1312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Privileged </a:t>
            </a:r>
          </a:p>
          <a:p>
            <a:r>
              <a:rPr lang="en-US" dirty="0"/>
              <a:t>Operations</a:t>
            </a:r>
          </a:p>
        </p:txBody>
      </p:sp>
      <p:sp>
        <p:nvSpPr>
          <p:cNvPr id="36" name="Curved Down Arrow 35"/>
          <p:cNvSpPr>
            <a:spLocks noChangeArrowheads="1"/>
          </p:cNvSpPr>
          <p:nvPr/>
        </p:nvSpPr>
        <p:spPr bwMode="auto">
          <a:xfrm rot="-5400000">
            <a:off x="6088062" y="3934618"/>
            <a:ext cx="838200" cy="381000"/>
          </a:xfrm>
          <a:prstGeom prst="curvedDownArrow">
            <a:avLst>
              <a:gd name="adj1" fmla="val 25005"/>
              <a:gd name="adj2" fmla="val 49999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743075" y="185261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08300" y="1828800"/>
            <a:ext cx="7604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305300" y="1844675"/>
            <a:ext cx="762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user3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62612" y="184626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user4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259637" y="2746375"/>
            <a:ext cx="1544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System calls,</a:t>
            </a:r>
          </a:p>
          <a:p>
            <a:r>
              <a:rPr lang="en-US" dirty="0"/>
              <a:t>Exceptions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933824" y="5124450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INT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984368" y="5261252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 smtClean="0"/>
              <a:t>Packet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Operating System is at the heart of it all!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1816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10000"/>
              </a:lnSpc>
            </a:pPr>
            <a:r>
              <a:rPr lang="en-US" dirty="0" smtClean="0"/>
              <a:t>For the hardware, OS is: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Driver (knows how to use h/w, apps do not know)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Manager (when to run what … scheduling)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Protector (stops malicious ones)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Illusionist (tells each app “the h/w is all yours”)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….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Why H/W needs managing/protecting?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Processor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Memory</a:t>
            </a:r>
          </a:p>
          <a:p>
            <a:pPr lvl="3">
              <a:lnSpc>
                <a:spcPct val="110000"/>
              </a:lnSpc>
            </a:pPr>
            <a:r>
              <a:rPr lang="en-US" dirty="0" smtClean="0"/>
              <a:t>Capacity</a:t>
            </a:r>
          </a:p>
          <a:p>
            <a:pPr lvl="3">
              <a:lnSpc>
                <a:spcPct val="110000"/>
              </a:lnSpc>
            </a:pPr>
            <a:r>
              <a:rPr lang="en-US" dirty="0" smtClean="0"/>
              <a:t>Protection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Display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of Today’s Discussion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success in this course look like?</a:t>
            </a:r>
          </a:p>
          <a:p>
            <a:pPr lvl="1"/>
            <a:r>
              <a:rPr lang="en-US" dirty="0" smtClean="0"/>
              <a:t>Tangibles</a:t>
            </a:r>
          </a:p>
          <a:p>
            <a:pPr lvl="1"/>
            <a:r>
              <a:rPr lang="en-US" dirty="0" smtClean="0"/>
              <a:t>Non-Tangibles</a:t>
            </a:r>
          </a:p>
          <a:p>
            <a:r>
              <a:rPr lang="en-US" dirty="0" smtClean="0"/>
              <a:t>Tips for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Evolution of this course in the last 2 years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70254"/>
              </p:ext>
            </p:extLst>
          </p:nvPr>
        </p:nvGraphicFramePr>
        <p:xfrm>
          <a:off x="-1" y="1271282"/>
          <a:ext cx="9144001" cy="560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14">
                  <a:extLst>
                    <a:ext uri="{9D8B030D-6E8A-4147-A177-3AD203B41FA5}">
                      <a16:colId xmlns:a16="http://schemas.microsoft.com/office/drawing/2014/main" val="2291734702"/>
                    </a:ext>
                  </a:extLst>
                </a:gridCol>
                <a:gridCol w="1182414">
                  <a:extLst>
                    <a:ext uri="{9D8B030D-6E8A-4147-A177-3AD203B41FA5}">
                      <a16:colId xmlns:a16="http://schemas.microsoft.com/office/drawing/2014/main" val="3080727812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244685481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04980577"/>
                    </a:ext>
                  </a:extLst>
                </a:gridCol>
                <a:gridCol w="1182413">
                  <a:extLst>
                    <a:ext uri="{9D8B030D-6E8A-4147-A177-3AD203B41FA5}">
                      <a16:colId xmlns:a16="http://schemas.microsoft.com/office/drawing/2014/main" val="3984563479"/>
                    </a:ext>
                  </a:extLst>
                </a:gridCol>
                <a:gridCol w="1103587">
                  <a:extLst>
                    <a:ext uri="{9D8B030D-6E8A-4147-A177-3AD203B41FA5}">
                      <a16:colId xmlns:a16="http://schemas.microsoft.com/office/drawing/2014/main" val="6190201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08870346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4144709608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FA’14 (Tyagi)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SP’15 (Tyagi)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FA’15 (Tyagi)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SP’16 (Tyagi)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FA’16 (Ahmed)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SP’17 (Tyagi)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FA’17 (Planed)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69000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dirty="0" smtClean="0"/>
                        <a:t>Textbook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Previously</a:t>
                      </a:r>
                      <a:r>
                        <a:rPr lang="en-US" baseline="0" dirty="0" smtClean="0"/>
                        <a:t> used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New – Anderson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Dahlin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Online</a:t>
                      </a:r>
                      <a:r>
                        <a:rPr lang="en-US" baseline="0" dirty="0" smtClean="0"/>
                        <a:t> Text?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55279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Minor-Mid</a:t>
                      </a:r>
                      <a:r>
                        <a:rPr lang="en-US" baseline="0" dirty="0" smtClean="0"/>
                        <a:t> Refresh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Major Overhaul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Delta Change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Delta Change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Topics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5167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dirty="0" smtClean="0"/>
                        <a:t>HW/Quiz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class quizzes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class quizzes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class quizzes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Take-home quizzes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TBD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7926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Previously used 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new 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Major Overhaul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r>
                        <a:rPr lang="en-US" baseline="0" dirty="0" smtClean="0"/>
                        <a:t> w/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w/ feedback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60358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r>
                        <a:rPr lang="en-US" dirty="0" smtClean="0"/>
                        <a:t>Grading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Vocareum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Vocareum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Vocareum++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6695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r>
                        <a:rPr lang="en-US" dirty="0" smtClean="0"/>
                        <a:t>DEV</a:t>
                      </a:r>
                      <a:r>
                        <a:rPr lang="en-US" baseline="0" dirty="0" smtClean="0"/>
                        <a:t>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Dept.</a:t>
                      </a:r>
                      <a:r>
                        <a:rPr lang="en-US" baseline="0" dirty="0" smtClean="0"/>
                        <a:t> Linux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Dept.</a:t>
                      </a:r>
                      <a:r>
                        <a:rPr lang="en-US" baseline="0" dirty="0" smtClean="0"/>
                        <a:t> Linux Server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Dept.</a:t>
                      </a:r>
                      <a:r>
                        <a:rPr lang="en-US" baseline="0" dirty="0" smtClean="0"/>
                        <a:t> Linux Server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Dept.</a:t>
                      </a:r>
                      <a:r>
                        <a:rPr lang="en-US" baseline="0" dirty="0" smtClean="0"/>
                        <a:t> Linux Server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Dept.</a:t>
                      </a:r>
                      <a:r>
                        <a:rPr lang="en-US" baseline="0" dirty="0" smtClean="0"/>
                        <a:t> Linux Server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Dept.</a:t>
                      </a:r>
                      <a:r>
                        <a:rPr lang="en-US" baseline="0" dirty="0" smtClean="0"/>
                        <a:t> Linux Server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R-PI?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Observations from Past Semesters - </a:t>
            </a:r>
            <a:r>
              <a:rPr lang="en-US" b="1" dirty="0" smtClean="0"/>
              <a:t>Exams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199"/>
            <a:ext cx="8610600" cy="4892675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dirty="0" smtClean="0"/>
              <a:t>Exams are mostly problem centric with few sprinkles of objective T/F, Multiple Choice questions </a:t>
            </a:r>
          </a:p>
          <a:p>
            <a:r>
              <a:rPr lang="en-US" dirty="0" smtClean="0"/>
              <a:t>Midterm – Content is relatively easier so class tends to do better compared to the Finals</a:t>
            </a:r>
          </a:p>
          <a:p>
            <a:r>
              <a:rPr lang="en-US" dirty="0" smtClean="0"/>
              <a:t>Finals – Content is difficult primarily attributed to threaded code synchronization and inter-process communication. Also, we end up competing with multiple course priorities at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Observations from Past Semesters – </a:t>
            </a:r>
            <a:r>
              <a:rPr lang="en-US" b="1" dirty="0" smtClean="0"/>
              <a:t>Machine Problems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199"/>
            <a:ext cx="8610600" cy="48926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Machine Problems are now more or less synced with classroom content</a:t>
            </a:r>
          </a:p>
          <a:p>
            <a:r>
              <a:rPr lang="en-US" dirty="0" smtClean="0"/>
              <a:t>With good teamwork and proper planning, it is fairly easy to earn maximum allocated points</a:t>
            </a:r>
          </a:p>
          <a:p>
            <a:r>
              <a:rPr lang="en-US" dirty="0" smtClean="0"/>
              <a:t>We continue to struggle in facilitating productive and rewarding teamwork mostly due to large classroom size</a:t>
            </a:r>
          </a:p>
          <a:p>
            <a:pPr lvl="1"/>
            <a:r>
              <a:rPr lang="en-US" dirty="0" smtClean="0"/>
              <a:t>Move to Vocareum platform should help steer TA and peer teacher time to assisting with execution and quality</a:t>
            </a:r>
          </a:p>
          <a:p>
            <a:r>
              <a:rPr lang="en-US" dirty="0" smtClean="0"/>
              <a:t>Department Server based instruction acts as a constraint to unfettered learning</a:t>
            </a:r>
          </a:p>
          <a:p>
            <a:pPr lvl="1"/>
            <a:r>
              <a:rPr lang="en-US" dirty="0" smtClean="0"/>
              <a:t>Long term vision is to migrate to a platform which is extremely forgiving to experimentation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in </a:t>
            </a:r>
            <a:r>
              <a:rPr lang="en-US" dirty="0"/>
              <a:t>CSCE-313 - </a:t>
            </a:r>
            <a:r>
              <a:rPr lang="en-US" b="1" dirty="0" smtClean="0"/>
              <a:t>Tangibles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Overall grade of B or better</a:t>
            </a:r>
          </a:p>
          <a:p>
            <a:r>
              <a:rPr lang="en-US" dirty="0" smtClean="0"/>
              <a:t>80% or better overall score in exams – typically means that student ‘got’ the key concepts right</a:t>
            </a:r>
          </a:p>
          <a:p>
            <a:r>
              <a:rPr lang="en-US" dirty="0" smtClean="0"/>
              <a:t>90% or better overall score in machine problems – translates to a demonstrated ability to write quality system programs and understanding of system programming concepts</a:t>
            </a:r>
          </a:p>
          <a:p>
            <a:r>
              <a:rPr lang="en-US" dirty="0" smtClean="0"/>
              <a:t>90% or better in quizzes – translates to demonstrated ability to absorb classroom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Succeeding in Exams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Target no more than 10% missed days of attendance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Offline ‘catching up’ is tempting but not productive.</a:t>
            </a:r>
          </a:p>
          <a:p>
            <a:r>
              <a:rPr lang="en-US" b="1" dirty="0" smtClean="0"/>
              <a:t>Take notes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There’s more said on each slide than what is written. Concepts are inter-woven so offline reading of slides carries the risk of missing key linkages.</a:t>
            </a:r>
          </a:p>
          <a:p>
            <a:r>
              <a:rPr lang="en-US" b="1" dirty="0" smtClean="0"/>
              <a:t>Practice problem solving for each topic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Provided quizzes will help.</a:t>
            </a:r>
          </a:p>
          <a:p>
            <a:r>
              <a:rPr lang="en-US" b="1" dirty="0" smtClean="0"/>
              <a:t>Make sure that concepts are clear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With that, you will be assured of solving any problem with a correct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1333</Words>
  <Application>Microsoft Office PowerPoint</Application>
  <PresentationFormat>On-screen Show (4:3)</PresentationFormat>
  <Paragraphs>247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ＭＳ Ｐゴシック</vt:lpstr>
      <vt:lpstr>ＭＳ Ｐゴシック</vt:lpstr>
      <vt:lpstr>Arial</vt:lpstr>
      <vt:lpstr>Arial Narrow</vt:lpstr>
      <vt:lpstr>Calibri</vt:lpstr>
      <vt:lpstr>Calibri Light</vt:lpstr>
      <vt:lpstr>Chalkboard</vt:lpstr>
      <vt:lpstr>Impact</vt:lpstr>
      <vt:lpstr>Neo Sans Intel</vt:lpstr>
      <vt:lpstr>Neo Sans Intel Medium</vt:lpstr>
      <vt:lpstr>Times New Roman</vt:lpstr>
      <vt:lpstr>Tw Cen MT</vt:lpstr>
      <vt:lpstr>Wingdings</vt:lpstr>
      <vt:lpstr>Wingdings 2</vt:lpstr>
      <vt:lpstr>Student presentation</vt:lpstr>
      <vt:lpstr>Intel dark blue background</vt:lpstr>
      <vt:lpstr>L2 - A conversation on success in this course and beyond</vt:lpstr>
      <vt:lpstr>A Quick Recap from our earlier discussion</vt:lpstr>
      <vt:lpstr>Operating System is at the heart of it all!</vt:lpstr>
      <vt:lpstr>Theme of Today’s Discussion</vt:lpstr>
      <vt:lpstr>Evolution of this course in the last 2 years</vt:lpstr>
      <vt:lpstr>Some Observations from Past Semesters - Exams</vt:lpstr>
      <vt:lpstr>Some Observations from Past Semesters – Machine Problems</vt:lpstr>
      <vt:lpstr>Success in CSCE-313 - Tangibles</vt:lpstr>
      <vt:lpstr>Tips for Succeeding in Exams</vt:lpstr>
      <vt:lpstr>Machine Problems</vt:lpstr>
      <vt:lpstr>Machine Problems (contd.)</vt:lpstr>
      <vt:lpstr>Some additional comments on Machine Problems (MP’s)</vt:lpstr>
      <vt:lpstr>Tips for Succeeding in Machine Problems</vt:lpstr>
      <vt:lpstr>Tips for Succeeding in Machine Problems</vt:lpstr>
      <vt:lpstr>Teamwork</vt:lpstr>
      <vt:lpstr>Collaboration Guidelines</vt:lpstr>
      <vt:lpstr>Open 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2015-01-20T03:39:06Z</dcterms:created>
  <dcterms:modified xsi:type="dcterms:W3CDTF">2017-01-19T18:37:06Z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