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25"/>
  </p:notesMasterIdLst>
  <p:handoutMasterIdLst>
    <p:handoutMasterId r:id="rId26"/>
  </p:handoutMasterIdLst>
  <p:sldIdLst>
    <p:sldId id="256" r:id="rId2"/>
    <p:sldId id="281" r:id="rId3"/>
    <p:sldId id="268" r:id="rId4"/>
    <p:sldId id="257" r:id="rId5"/>
    <p:sldId id="278" r:id="rId6"/>
    <p:sldId id="262" r:id="rId7"/>
    <p:sldId id="263" r:id="rId8"/>
    <p:sldId id="279" r:id="rId9"/>
    <p:sldId id="264" r:id="rId10"/>
    <p:sldId id="265" r:id="rId11"/>
    <p:sldId id="266" r:id="rId12"/>
    <p:sldId id="267" r:id="rId13"/>
    <p:sldId id="298" r:id="rId14"/>
    <p:sldId id="290" r:id="rId15"/>
    <p:sldId id="291" r:id="rId16"/>
    <p:sldId id="292" r:id="rId17"/>
    <p:sldId id="295" r:id="rId18"/>
    <p:sldId id="293" r:id="rId19"/>
    <p:sldId id="297" r:id="rId20"/>
    <p:sldId id="294" r:id="rId21"/>
    <p:sldId id="299" r:id="rId22"/>
    <p:sldId id="260"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02" autoAdjust="0"/>
  </p:normalViewPr>
  <p:slideViewPr>
    <p:cSldViewPr snapToGrid="0" snapToObjects="1">
      <p:cViewPr varScale="1">
        <p:scale>
          <a:sx n="100" d="100"/>
          <a:sy n="100" d="100"/>
        </p:scale>
        <p:origin x="-11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1F1F6-B660-5845-820F-1D58B121A35F}" type="datetimeFigureOut">
              <a:rPr lang="en-US" smtClean="0"/>
              <a:t>8/30/16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B3544F-C4B3-5643-B9D5-6BFCC00515A8}" type="slidenum">
              <a:rPr lang="en-US" smtClean="0"/>
              <a:t>‹#›</a:t>
            </a:fld>
            <a:endParaRPr lang="en-US"/>
          </a:p>
        </p:txBody>
      </p:sp>
    </p:spTree>
    <p:extLst>
      <p:ext uri="{BB962C8B-B14F-4D97-AF65-F5344CB8AC3E}">
        <p14:creationId xmlns:p14="http://schemas.microsoft.com/office/powerpoint/2010/main" val="330950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9A92E-B0AF-6B47-82EC-9B93A6CCD5FE}" type="datetimeFigureOut">
              <a:rPr lang="en-US" smtClean="0"/>
              <a:t>8/30/16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39D399-E77C-1B44-9C17-95D6E75DF98F}" type="slidenum">
              <a:rPr lang="en-US" smtClean="0"/>
              <a:t>‹#›</a:t>
            </a:fld>
            <a:endParaRPr lang="en-US"/>
          </a:p>
        </p:txBody>
      </p:sp>
    </p:spTree>
    <p:extLst>
      <p:ext uri="{BB962C8B-B14F-4D97-AF65-F5344CB8AC3E}">
        <p14:creationId xmlns:p14="http://schemas.microsoft.com/office/powerpoint/2010/main" val="33323050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nternetcensus2012.bitbucket.org/paper.html" TargetMode="External"/><Relationship Id="rId4" Type="http://schemas.openxmlformats.org/officeDocument/2006/relationships/hyperlink" Target="http://egister.co.uk/2013/03/19/carna_botnet_ipv4_internet_map/"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Robin Williams Movie – One Hour Photo</a:t>
            </a:r>
          </a:p>
          <a:p>
            <a:r>
              <a:rPr lang="en-US" dirty="0" smtClean="0"/>
              <a:t>Jack Black and John </a:t>
            </a:r>
            <a:r>
              <a:rPr lang="en-US" dirty="0" err="1" smtClean="0"/>
              <a:t>Cussack</a:t>
            </a:r>
            <a:r>
              <a:rPr lang="en-US" dirty="0" smtClean="0"/>
              <a:t> – High Fidelity (Vinyl Records)</a:t>
            </a:r>
          </a:p>
          <a:p>
            <a:r>
              <a:rPr lang="en-US" dirty="0" smtClean="0"/>
              <a:t>Office Space</a:t>
            </a:r>
          </a:p>
          <a:p>
            <a:endParaRPr lang="en-US" dirty="0"/>
          </a:p>
        </p:txBody>
      </p:sp>
      <p:sp>
        <p:nvSpPr>
          <p:cNvPr id="4" name="Slide Number Placeholder 3"/>
          <p:cNvSpPr>
            <a:spLocks noGrp="1"/>
          </p:cNvSpPr>
          <p:nvPr>
            <p:ph type="sldNum" sz="quarter" idx="10"/>
          </p:nvPr>
        </p:nvSpPr>
        <p:spPr/>
        <p:txBody>
          <a:bodyPr/>
          <a:lstStyle/>
          <a:p>
            <a:fld id="{7539D399-E77C-1B44-9C17-95D6E75DF98F}" type="slidenum">
              <a:rPr lang="en-US" smtClean="0"/>
              <a:t>6</a:t>
            </a:fld>
            <a:endParaRPr lang="en-US"/>
          </a:p>
        </p:txBody>
      </p:sp>
    </p:spTree>
    <p:extLst>
      <p:ext uri="{BB962C8B-B14F-4D97-AF65-F5344CB8AC3E}">
        <p14:creationId xmlns:p14="http://schemas.microsoft.com/office/powerpoint/2010/main" val="308893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http://internetcensus2012.bitbucket.org/paper.html</a:t>
            </a:r>
          </a:p>
          <a:p>
            <a:r>
              <a:rPr lang="en-US" sz="1200" b="0" i="0" kern="1200" dirty="0" smtClean="0">
                <a:solidFill>
                  <a:schemeClr val="tx1"/>
                </a:solidFill>
                <a:effectLst/>
                <a:latin typeface="+mn-lt"/>
                <a:ea typeface="+mn-ea"/>
                <a:cs typeface="+mn-cs"/>
              </a:rPr>
              <a:t>An anonymous researcher with a lot of time on his hands apparently shares the sentiment. In </a:t>
            </a:r>
            <a:r>
              <a:rPr lang="en-US" sz="1200" b="0" i="0" u="none" strike="noStrike" kern="1200" dirty="0" smtClean="0">
                <a:solidFill>
                  <a:schemeClr val="tx1"/>
                </a:solidFill>
                <a:effectLst/>
                <a:latin typeface="+mn-lt"/>
                <a:ea typeface="+mn-ea"/>
                <a:cs typeface="+mn-cs"/>
                <a:hlinkClick r:id="rId3"/>
              </a:rPr>
              <a:t>a newly published research paper</a:t>
            </a:r>
            <a:r>
              <a:rPr lang="en-US" sz="1200" b="0" i="0" kern="1200" dirty="0" smtClean="0">
                <a:solidFill>
                  <a:schemeClr val="tx1"/>
                </a:solidFill>
                <a:effectLst/>
                <a:latin typeface="+mn-lt"/>
                <a:ea typeface="+mn-ea"/>
                <a:cs typeface="+mn-cs"/>
              </a:rPr>
              <a:t>, this unnamed data junkie explains how he used some stupid simple hacking techniques to build a 420,000-node botnet that helped him draw the most detailed map of the Internet known to man. Not only does it show where people are logging in, it also shows changes in traffic patterns over time with an impressive amount of precision. This is all possible, of course, because the researcher </a:t>
            </a:r>
            <a:r>
              <a:rPr lang="en-US" sz="1200" b="0" i="0" u="none" strike="noStrike" kern="1200" dirty="0" smtClean="0">
                <a:solidFill>
                  <a:schemeClr val="tx1"/>
                </a:solidFill>
                <a:effectLst/>
                <a:latin typeface="+mn-lt"/>
                <a:ea typeface="+mn-ea"/>
                <a:cs typeface="+mn-cs"/>
                <a:hlinkClick r:id="rId4"/>
              </a:rPr>
              <a:t>hacked into nearly half a million computers</a:t>
            </a:r>
            <a:r>
              <a:rPr lang="en-US" sz="1200" b="0" i="0" kern="1200" dirty="0" smtClean="0">
                <a:solidFill>
                  <a:schemeClr val="tx1"/>
                </a:solidFill>
                <a:effectLst/>
                <a:latin typeface="+mn-lt"/>
                <a:ea typeface="+mn-ea"/>
                <a:cs typeface="+mn-cs"/>
              </a:rPr>
              <a:t> so that he could ping each one, charting the resulting paths in order to make such a complex and detailed map. Along those lines, the project has as much to do with hacking as it does with mapping. </a:t>
            </a:r>
            <a:endParaRPr lang="en-US" dirty="0"/>
          </a:p>
        </p:txBody>
      </p:sp>
      <p:sp>
        <p:nvSpPr>
          <p:cNvPr id="4" name="Slide Number Placeholder 3"/>
          <p:cNvSpPr>
            <a:spLocks noGrp="1"/>
          </p:cNvSpPr>
          <p:nvPr>
            <p:ph type="sldNum" sz="quarter" idx="10"/>
          </p:nvPr>
        </p:nvSpPr>
        <p:spPr/>
        <p:txBody>
          <a:bodyPr/>
          <a:lstStyle/>
          <a:p>
            <a:fld id="{1E305B82-3B1E-47A9-A3CA-C1D7331522DF}" type="slidenum">
              <a:rPr lang="en-US" smtClean="0"/>
              <a:t>7</a:t>
            </a:fld>
            <a:endParaRPr lang="en-US"/>
          </a:p>
        </p:txBody>
      </p:sp>
    </p:spTree>
    <p:extLst>
      <p:ext uri="{BB962C8B-B14F-4D97-AF65-F5344CB8AC3E}">
        <p14:creationId xmlns:p14="http://schemas.microsoft.com/office/powerpoint/2010/main" val="150615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err="1" smtClean="0"/>
              <a:t>Kiloflop</a:t>
            </a:r>
            <a:r>
              <a:rPr lang="en-US" dirty="0" smtClean="0"/>
              <a:t>/s</a:t>
            </a:r>
            <a:r>
              <a:rPr lang="en-US" baseline="0" dirty="0" smtClean="0"/>
              <a:t> = 1000 FP OP/s</a:t>
            </a:r>
            <a:endParaRPr lang="en-US" dirty="0" smtClean="0"/>
          </a:p>
          <a:p>
            <a:r>
              <a:rPr lang="en-US" dirty="0" smtClean="0"/>
              <a:t>1 Megaflop/s = 1 Million FP OP/s = 1000 Kilo FP OP/s</a:t>
            </a:r>
          </a:p>
          <a:p>
            <a:r>
              <a:rPr lang="en-US" dirty="0" smtClean="0"/>
              <a:t>1 Gigaflop/s</a:t>
            </a:r>
            <a:r>
              <a:rPr lang="en-US" baseline="0" dirty="0" smtClean="0"/>
              <a:t> = 1 Billion FP OP/s = 1000 Million FP OP/s</a:t>
            </a:r>
          </a:p>
          <a:p>
            <a:r>
              <a:rPr lang="en-US" baseline="0" dirty="0" smtClean="0"/>
              <a:t>1 Teraflop/s =  1 Trillion FP OP/s = 1000 Billion FP OP/s</a:t>
            </a:r>
            <a:endParaRPr lang="en-US" dirty="0" smtClean="0"/>
          </a:p>
          <a:p>
            <a:r>
              <a:rPr lang="en-US" dirty="0" smtClean="0"/>
              <a:t>1 </a:t>
            </a:r>
            <a:r>
              <a:rPr lang="en-US" dirty="0" err="1" smtClean="0"/>
              <a:t>Petaflop</a:t>
            </a:r>
            <a:r>
              <a:rPr lang="en-US" dirty="0" smtClean="0"/>
              <a:t>/s = 1 Quadrillion FP OP/s = 1000 Trillion FP OP/s</a:t>
            </a:r>
          </a:p>
          <a:p>
            <a:r>
              <a:rPr lang="en-US" dirty="0" smtClean="0"/>
              <a:t>1 </a:t>
            </a:r>
            <a:r>
              <a:rPr lang="en-US" dirty="0" err="1" smtClean="0"/>
              <a:t>Exaflop</a:t>
            </a:r>
            <a:r>
              <a:rPr lang="en-US" dirty="0" smtClean="0"/>
              <a:t>/s = 1000 Quadrillion FP</a:t>
            </a:r>
            <a:r>
              <a:rPr lang="en-US" baseline="0" dirty="0" smtClean="0"/>
              <a:t> OP/s</a:t>
            </a:r>
            <a:endParaRPr lang="en-US" dirty="0" smtClean="0"/>
          </a:p>
          <a:p>
            <a:endParaRPr lang="en-US" dirty="0"/>
          </a:p>
        </p:txBody>
      </p:sp>
      <p:sp>
        <p:nvSpPr>
          <p:cNvPr id="4" name="Slide Number Placeholder 3"/>
          <p:cNvSpPr>
            <a:spLocks noGrp="1"/>
          </p:cNvSpPr>
          <p:nvPr>
            <p:ph type="sldNum" sz="quarter" idx="10"/>
          </p:nvPr>
        </p:nvSpPr>
        <p:spPr/>
        <p:txBody>
          <a:bodyPr/>
          <a:lstStyle/>
          <a:p>
            <a:fld id="{64B0F756-D9A9-4CEE-9AD2-57073095C048}" type="slidenum">
              <a:rPr lang="en-US" smtClean="0"/>
              <a:pPr/>
              <a:t>8</a:t>
            </a:fld>
            <a:endParaRPr lang="en-US"/>
          </a:p>
        </p:txBody>
      </p:sp>
    </p:spTree>
    <p:extLst>
      <p:ext uri="{BB962C8B-B14F-4D97-AF65-F5344CB8AC3E}">
        <p14:creationId xmlns:p14="http://schemas.microsoft.com/office/powerpoint/2010/main" val="277682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Moore’s Law and Usage Models are driving the proliferation of computing devices</a:t>
            </a:r>
          </a:p>
          <a:p>
            <a:r>
              <a:rPr lang="en-US" altLang="en-US" dirty="0" smtClean="0">
                <a:cs typeface="Arial" panose="020B0604020202020204" pitchFamily="34" charset="0"/>
              </a:rPr>
              <a:t>Proliferation of computing devices is enriching our Internet experience</a:t>
            </a:r>
          </a:p>
          <a:p>
            <a:r>
              <a:rPr lang="en-US" altLang="en-US" dirty="0" smtClean="0">
                <a:cs typeface="Arial" panose="020B0604020202020204" pitchFamily="34" charset="0"/>
              </a:rPr>
              <a:t>Connected and Empowered Society is generating BIG Data</a:t>
            </a:r>
          </a:p>
          <a:p>
            <a:r>
              <a:rPr lang="en-US" altLang="en-US" dirty="0" smtClean="0">
                <a:cs typeface="Arial" panose="020B0604020202020204" pitchFamily="34" charset="0"/>
              </a:rPr>
              <a:t>More Powerful computing devices are enabling doing more with less or doing much more with more</a:t>
            </a:r>
          </a:p>
          <a:p>
            <a:endParaRPr lang="en-US" altLang="en-US" dirty="0" smtClean="0">
              <a:cs typeface="Arial" panose="020B0604020202020204" pitchFamily="34" charset="0"/>
            </a:endParaRPr>
          </a:p>
          <a:p>
            <a:endParaRPr lang="en-US" altLang="en-US" dirty="0" smtClean="0">
              <a:cs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792FB195-EB45-4536-B1C2-B9DEE7C209F9}" type="slidenum">
              <a:rPr lang="en-US" altLang="en-US" sz="1100" b="0">
                <a:solidFill>
                  <a:srgbClr val="000000"/>
                </a:solidFill>
                <a:latin typeface="Times New Roman" panose="02020603050405020304" pitchFamily="18" charset="0"/>
              </a:rPr>
              <a:pPr/>
              <a:t>9</a:t>
            </a:fld>
            <a:endParaRPr lang="en-US" altLang="en-US" sz="1100" b="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4521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D3C6A3A4-861B-4B52-85A5-5FCA5DDBD116}" type="slidenum">
              <a:rPr lang="he-IL" altLang="en-US" sz="1100" b="0">
                <a:latin typeface="Times New Roman" panose="02020603050405020304" pitchFamily="18" charset="0"/>
              </a:rPr>
              <a:pPr/>
              <a:t>15</a:t>
            </a:fld>
            <a:endParaRPr lang="en-US" altLang="en-US" sz="1100"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cs typeface="Arial" panose="020B0604020202020204" pitchFamily="34" charset="0"/>
              </a:rPr>
              <a:t>This picture shows a clean translation</a:t>
            </a:r>
            <a:r>
              <a:rPr lang="en-US" altLang="en-US" baseline="0" dirty="0" smtClean="0">
                <a:cs typeface="Arial" panose="020B0604020202020204" pitchFamily="34" charset="0"/>
              </a:rPr>
              <a:t> of a human thought to the physics of executing that thought on a machine. Abstractions are used at every level of hierarchy to expand or obfuscate details to the next level of hierarchy. For example, a gate level representation of an adder need not understand the physics of how transistor switching will take place to implement the adder function. At gate level we are satisfied with Boolean logic description of addition. Similarly, a program written in a high level language is agnostic of the architectural details of a given machine on which the program will be executed. This picture shows how eventually binary code executes on a processor architecture.</a:t>
            </a:r>
            <a:endParaRPr lang="en-US" altLang="en-US"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325684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C0034CAA-B99B-4BE7-8991-A95C104A1FEC}" type="slidenum">
              <a:rPr lang="he-IL" altLang="en-US" sz="1100" b="0">
                <a:latin typeface="Times New Roman" panose="02020603050405020304" pitchFamily="18" charset="0"/>
              </a:rPr>
              <a:pPr/>
              <a:t>16</a:t>
            </a:fld>
            <a:endParaRPr lang="en-US" altLang="en-US" sz="1100"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404333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C0034CAA-B99B-4BE7-8991-A95C104A1FEC}" type="slidenum">
              <a:rPr lang="he-IL" altLang="en-US" sz="1100" b="0">
                <a:latin typeface="Times New Roman" panose="02020603050405020304" pitchFamily="18" charset="0"/>
              </a:rPr>
              <a:pPr/>
              <a:t>17</a:t>
            </a:fld>
            <a:endParaRPr lang="en-US" altLang="en-US" sz="1100"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404333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CD4C6838-DF9E-4244-9D8D-E37CE6B4F251}" type="slidenum">
              <a:rPr lang="he-IL" altLang="en-US" sz="1100" b="0">
                <a:latin typeface="Times New Roman" panose="02020603050405020304" pitchFamily="18" charset="0"/>
              </a:rPr>
              <a:pPr/>
              <a:t>18</a:t>
            </a:fld>
            <a:endParaRPr lang="en-US" altLang="en-US" sz="1100"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115302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CD4C6838-DF9E-4244-9D8D-E37CE6B4F251}" type="slidenum">
              <a:rPr lang="he-IL" altLang="en-US" sz="1100" b="0">
                <a:latin typeface="Times New Roman" panose="02020603050405020304" pitchFamily="18" charset="0"/>
              </a:rPr>
              <a:pPr/>
              <a:t>19</a:t>
            </a:fld>
            <a:endParaRPr lang="en-US" altLang="en-US" sz="1100"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115302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17BEFA-5230-A742-9EE5-E5F31858652E}" type="datetime2">
              <a:rPr lang="en-US" smtClean="0"/>
              <a:t>Tuesday, August 30, 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43F870-8F17-8D45-AAEA-149ECFDAB94B}" type="datetime2">
              <a:rPr lang="en-US" smtClean="0"/>
              <a:t>Tuesday, August 30, 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5CB786-FF2E-104A-BA00-964661463F43}" type="datetime2">
              <a:rPr lang="en-US" smtClean="0"/>
              <a:t>Tuesday, August 30, 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300EC-C569-A640-8DB8-42AFBB76C4B8}" type="datetime2">
              <a:rPr lang="en-US" smtClean="0"/>
              <a:t>Tuesday, August 30, 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61A44-410C-2646-88DD-36072C20469C}" type="datetime2">
              <a:rPr lang="en-US" smtClean="0"/>
              <a:t>Tuesday, August 30, 16</a:t>
            </a:fld>
            <a:endParaRPr lang="en-US"/>
          </a:p>
        </p:txBody>
      </p:sp>
      <p:sp>
        <p:nvSpPr>
          <p:cNvPr id="5" name="Footer Placeholder 4"/>
          <p:cNvSpPr>
            <a:spLocks noGrp="1"/>
          </p:cNvSpPr>
          <p:nvPr>
            <p:ph type="ftr" sz="quarter" idx="11"/>
          </p:nvPr>
        </p:nvSpPr>
        <p:spPr/>
        <p:txBody>
          <a:bodyPr/>
          <a:lstStyle/>
          <a:p>
            <a:pPr algn="r"/>
            <a:r>
              <a:rPr lang="de-DE" smtClean="0"/>
              <a:t>CSCE-312 Fall 2016</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2A3645-6CB6-0E46-8D46-7350F2A28B11}" type="datetime2">
              <a:rPr lang="en-US" smtClean="0"/>
              <a:t>Tuesday, August 30, 16</a:t>
            </a:fld>
            <a:endParaRPr lang="en-US"/>
          </a:p>
        </p:txBody>
      </p:sp>
      <p:sp>
        <p:nvSpPr>
          <p:cNvPr id="6" name="Footer Placeholder 5"/>
          <p:cNvSpPr>
            <a:spLocks noGrp="1"/>
          </p:cNvSpPr>
          <p:nvPr>
            <p:ph type="ftr" sz="quarter" idx="11"/>
          </p:nvPr>
        </p:nvSpPr>
        <p:spPr/>
        <p:txBody>
          <a:bodyPr/>
          <a:lstStyle/>
          <a:p>
            <a:pPr algn="r"/>
            <a:r>
              <a:rPr lang="de-DE" smtClean="0"/>
              <a:t>CSCE-312 Fall 2016</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81C031-A104-6B4E-BE95-A283DF636B96}" type="datetime2">
              <a:rPr lang="en-US" smtClean="0"/>
              <a:t>Tuesday, August 30, 16</a:t>
            </a:fld>
            <a:endParaRPr lang="en-US"/>
          </a:p>
        </p:txBody>
      </p:sp>
      <p:sp>
        <p:nvSpPr>
          <p:cNvPr id="8" name="Footer Placeholder 7"/>
          <p:cNvSpPr>
            <a:spLocks noGrp="1"/>
          </p:cNvSpPr>
          <p:nvPr>
            <p:ph type="ftr" sz="quarter" idx="11"/>
          </p:nvPr>
        </p:nvSpPr>
        <p:spPr/>
        <p:txBody>
          <a:bodyPr/>
          <a:lstStyle/>
          <a:p>
            <a:pPr algn="r"/>
            <a:r>
              <a:rPr lang="de-DE" smtClean="0"/>
              <a:t>CSCE-312 Fall 2016</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FA4015-0734-B44A-B433-CB5E13D8074F}" type="datetime2">
              <a:rPr lang="en-US" smtClean="0"/>
              <a:t>Tuesday, August 30, 16</a:t>
            </a:fld>
            <a:endParaRPr lang="en-US"/>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E3F8B-0643-154E-8677-A04CF7EEEF3E}" type="datetime2">
              <a:rPr lang="en-US" smtClean="0"/>
              <a:t>Tuesday, August 30, 16</a:t>
            </a:fld>
            <a:endParaRPr lang="en-US"/>
          </a:p>
        </p:txBody>
      </p:sp>
      <p:sp>
        <p:nvSpPr>
          <p:cNvPr id="3" name="Footer Placeholder 2"/>
          <p:cNvSpPr>
            <a:spLocks noGrp="1"/>
          </p:cNvSpPr>
          <p:nvPr>
            <p:ph type="ftr" sz="quarter" idx="11"/>
          </p:nvPr>
        </p:nvSpPr>
        <p:spPr/>
        <p:txBody>
          <a:bodyPr/>
          <a:lstStyle/>
          <a:p>
            <a:pPr algn="r"/>
            <a:r>
              <a:rPr lang="de-DE" smtClean="0"/>
              <a:t>CSCE-312 Fall 2016</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70914-CE47-4548-B4AB-E526F595B07F}" type="datetime2">
              <a:rPr lang="en-US" smtClean="0"/>
              <a:t>Tuesday, August 30, 16</a:t>
            </a:fld>
            <a:endParaRPr lang="en-US"/>
          </a:p>
        </p:txBody>
      </p:sp>
      <p:sp>
        <p:nvSpPr>
          <p:cNvPr id="6" name="Footer Placeholder 5"/>
          <p:cNvSpPr>
            <a:spLocks noGrp="1"/>
          </p:cNvSpPr>
          <p:nvPr>
            <p:ph type="ftr" sz="quarter" idx="11"/>
          </p:nvPr>
        </p:nvSpPr>
        <p:spPr/>
        <p:txBody>
          <a:bodyPr/>
          <a:lstStyle/>
          <a:p>
            <a:pPr algn="r"/>
            <a:r>
              <a:rPr lang="de-DE" smtClean="0"/>
              <a:t>CSCE-312 Fall 2016</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C8BA6-9144-5843-8CD8-E8ACD535DD89}" type="datetime2">
              <a:rPr lang="en-US" smtClean="0"/>
              <a:t>Tuesday, August 30, 16</a:t>
            </a:fld>
            <a:endParaRPr lang="en-US"/>
          </a:p>
        </p:txBody>
      </p:sp>
      <p:sp>
        <p:nvSpPr>
          <p:cNvPr id="6" name="Footer Placeholder 5"/>
          <p:cNvSpPr>
            <a:spLocks noGrp="1"/>
          </p:cNvSpPr>
          <p:nvPr>
            <p:ph type="ftr" sz="quarter" idx="11"/>
          </p:nvPr>
        </p:nvSpPr>
        <p:spPr/>
        <p:txBody>
          <a:bodyPr/>
          <a:lstStyle/>
          <a:p>
            <a:pPr algn="r"/>
            <a:r>
              <a:rPr lang="de-DE" smtClean="0"/>
              <a:t>CSCE-312 Fall 2016</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C23907D-80D0-584B-9CF4-4E2218976637}" type="datetime2">
              <a:rPr lang="en-US" smtClean="0"/>
              <a:t>Tuesday, August 30, 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de-DE" smtClean="0"/>
              <a:t>CSCE-312 Fall 2016</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Wingdings" charset="2"/>
        <a:buChar char="q"/>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charset="2"/>
        <a:buChar char="v"/>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charset="2"/>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Wingdings" charset="2"/>
        <a:buChar char="Ø"/>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nand2tetris.org/software.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nand2tetris.org/course.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iazza.com/tamu/fall2016/csce312/resourc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iazza.com/tamu/fall2016/csce312/hom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yagi@tamu.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G"/><Relationship Id="rId5" Type="http://schemas.openxmlformats.org/officeDocument/2006/relationships/hyperlink" Target="http://internetcensus2012.bitbucket.org/images/geovideo.gif"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01 - Introduction</a:t>
            </a:r>
            <a:endParaRPr lang="en-US" dirty="0"/>
          </a:p>
        </p:txBody>
      </p:sp>
      <p:sp>
        <p:nvSpPr>
          <p:cNvPr id="3" name="Subtitle 2"/>
          <p:cNvSpPr>
            <a:spLocks noGrp="1"/>
          </p:cNvSpPr>
          <p:nvPr>
            <p:ph type="subTitle" idx="1"/>
          </p:nvPr>
        </p:nvSpPr>
        <p:spPr/>
        <p:txBody>
          <a:bodyPr/>
          <a:lstStyle/>
          <a:p>
            <a:r>
              <a:rPr lang="en-US" dirty="0" smtClean="0"/>
              <a:t>August 30, 2016</a:t>
            </a:r>
            <a:endParaRPr lang="en-US" dirty="0"/>
          </a:p>
        </p:txBody>
      </p:sp>
    </p:spTree>
    <p:extLst>
      <p:ext uri="{BB962C8B-B14F-4D97-AF65-F5344CB8AC3E}">
        <p14:creationId xmlns:p14="http://schemas.microsoft.com/office/powerpoint/2010/main" val="22625585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z="4000" dirty="0"/>
              <a:t>Computing </a:t>
            </a:r>
            <a:r>
              <a:rPr lang="en-US" altLang="en-US" sz="4000" dirty="0" smtClean="0"/>
              <a:t>Devices</a:t>
            </a:r>
            <a:endParaRPr lang="en-US" altLang="en-US" sz="4000" dirty="0"/>
          </a:p>
        </p:txBody>
      </p:sp>
      <p:sp>
        <p:nvSpPr>
          <p:cNvPr id="3" name="Content Placeholder 2"/>
          <p:cNvSpPr>
            <a:spLocks noGrp="1"/>
          </p:cNvSpPr>
          <p:nvPr>
            <p:ph idx="1"/>
          </p:nvPr>
        </p:nvSpPr>
        <p:spPr>
          <a:xfrm>
            <a:off x="621219" y="1785267"/>
            <a:ext cx="8016836" cy="4245740"/>
          </a:xfrm>
        </p:spPr>
        <p:txBody>
          <a:bodyPr>
            <a:normAutofit/>
          </a:bodyPr>
          <a:lstStyle/>
          <a:p>
            <a:pPr>
              <a:defRPr/>
            </a:pPr>
            <a:r>
              <a:rPr lang="en-US" sz="3200" dirty="0">
                <a:solidFill>
                  <a:schemeClr val="tx1"/>
                </a:solidFill>
              </a:rPr>
              <a:t>Moore’s Law is promoting increasing number of transistors on the chip (2x every 18mths)</a:t>
            </a:r>
          </a:p>
          <a:p>
            <a:pPr>
              <a:defRPr/>
            </a:pPr>
            <a:r>
              <a:rPr lang="en-US" sz="3200" dirty="0">
                <a:solidFill>
                  <a:schemeClr val="tx1"/>
                </a:solidFill>
              </a:rPr>
              <a:t>Systems are getting built on a chip (SOC). More and more functionality per given area.</a:t>
            </a:r>
          </a:p>
          <a:p>
            <a:pPr>
              <a:defRPr/>
            </a:pPr>
            <a:r>
              <a:rPr lang="en-US" sz="3200" dirty="0" smtClean="0">
                <a:solidFill>
                  <a:schemeClr val="tx1"/>
                </a:solidFill>
              </a:rPr>
              <a:t>Computing </a:t>
            </a:r>
            <a:r>
              <a:rPr lang="en-US" sz="3200" dirty="0">
                <a:solidFill>
                  <a:schemeClr val="tx1"/>
                </a:solidFill>
              </a:rPr>
              <a:t>Systems are now in ALL facets of our lives</a:t>
            </a:r>
          </a:p>
          <a:p>
            <a:pPr>
              <a:defRPr/>
            </a:pPr>
            <a:endParaRPr lang="en-US" sz="3200" dirty="0">
              <a:solidFill>
                <a:schemeClr val="tx1"/>
              </a:solidFill>
            </a:endParaRPr>
          </a:p>
          <a:p>
            <a:pPr>
              <a:defRPr/>
            </a:pPr>
            <a:endParaRPr lang="en-US" sz="3200" dirty="0">
              <a:solidFill>
                <a:schemeClr val="tx1"/>
              </a:solidFill>
            </a:endParaRPr>
          </a:p>
          <a:p>
            <a:pPr marL="0" indent="0">
              <a:buNone/>
              <a:defRPr/>
            </a:pPr>
            <a:endParaRPr lang="en-US" sz="3200" dirty="0">
              <a:solidFill>
                <a:schemeClr val="tx1"/>
              </a:solidFill>
            </a:endParaRPr>
          </a:p>
          <a:p>
            <a:pPr>
              <a:defRPr/>
            </a:pPr>
            <a:endParaRPr lang="en-US" sz="3200" dirty="0">
              <a:solidFill>
                <a:schemeClr val="tx1"/>
              </a:solidFill>
            </a:endParaRPr>
          </a:p>
          <a:p>
            <a:pPr>
              <a:defRPr/>
            </a:pPr>
            <a:endParaRPr lang="en-US" sz="3200" dirty="0">
              <a:solidFill>
                <a:schemeClr val="tx1"/>
              </a:solidFill>
            </a:endParaRPr>
          </a:p>
        </p:txBody>
      </p:sp>
      <p:sp>
        <p:nvSpPr>
          <p:cNvPr id="4" name="Footer Placeholder 3"/>
          <p:cNvSpPr>
            <a:spLocks noGrp="1"/>
          </p:cNvSpPr>
          <p:nvPr>
            <p:ph type="ftr" sz="quarter" idx="11"/>
          </p:nvPr>
        </p:nvSpPr>
        <p:spPr/>
        <p:txBody>
          <a:bodyPr/>
          <a:lstStyle/>
          <a:p>
            <a:r>
              <a:rPr lang="de-DE" smtClean="0"/>
              <a:t>CSCE-312 Fall 2016</a:t>
            </a:r>
            <a:endParaRPr lang="en-US"/>
          </a:p>
        </p:txBody>
      </p:sp>
      <p:sp>
        <p:nvSpPr>
          <p:cNvPr id="5" name="Slide Number Placeholder 4"/>
          <p:cNvSpPr>
            <a:spLocks noGrp="1"/>
          </p:cNvSpPr>
          <p:nvPr>
            <p:ph type="sldNum" sz="quarter" idx="12"/>
          </p:nvPr>
        </p:nvSpPr>
        <p:spPr/>
        <p:txBody>
          <a:bodyPr/>
          <a:lstStyle/>
          <a:p>
            <a:fld id="{A615FD4E-8D68-4ADE-B603-4A0B738B6166}" type="slidenum">
              <a:rPr lang="en-US" smtClean="0"/>
              <a:pPr/>
              <a:t>10</a:t>
            </a:fld>
            <a:endParaRPr lang="en-US"/>
          </a:p>
        </p:txBody>
      </p:sp>
    </p:spTree>
    <p:extLst>
      <p:ext uri="{BB962C8B-B14F-4D97-AF65-F5344CB8AC3E}">
        <p14:creationId xmlns:p14="http://schemas.microsoft.com/office/powerpoint/2010/main" val="31934692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90751" y="540842"/>
            <a:ext cx="7936301" cy="1081683"/>
          </a:xfrm>
        </p:spPr>
        <p:txBody>
          <a:bodyPr>
            <a:noAutofit/>
          </a:bodyPr>
          <a:lstStyle/>
          <a:p>
            <a:r>
              <a:rPr lang="en-US" altLang="en-US" sz="4000" dirty="0" smtClean="0"/>
              <a:t>Building a tapestry of the way we live (and used to)!</a:t>
            </a:r>
            <a:endParaRPr lang="en-US" altLang="en-US" sz="4000" dirty="0"/>
          </a:p>
        </p:txBody>
      </p:sp>
      <p:sp>
        <p:nvSpPr>
          <p:cNvPr id="3" name="Footer Placeholder 2"/>
          <p:cNvSpPr>
            <a:spLocks noGrp="1"/>
          </p:cNvSpPr>
          <p:nvPr>
            <p:ph type="ftr" sz="quarter" idx="11"/>
          </p:nvPr>
        </p:nvSpPr>
        <p:spPr/>
        <p:txBody>
          <a:bodyPr/>
          <a:lstStyle/>
          <a:p>
            <a:r>
              <a:rPr lang="de-DE"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11</a:t>
            </a:fld>
            <a:endParaRPr lang="en-US"/>
          </a:p>
        </p:txBody>
      </p:sp>
      <p:sp>
        <p:nvSpPr>
          <p:cNvPr id="22532" name="TextBox 3"/>
          <p:cNvSpPr txBox="1">
            <a:spLocks noChangeArrowheads="1"/>
          </p:cNvSpPr>
          <p:nvPr/>
        </p:nvSpPr>
        <p:spPr bwMode="auto">
          <a:xfrm>
            <a:off x="5268166" y="1433774"/>
            <a:ext cx="343375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lvl="1"/>
            <a:r>
              <a:rPr lang="en-US" altLang="en-US" dirty="0" smtClean="0">
                <a:latin typeface="+mn-lt"/>
              </a:rPr>
              <a:t>Drive</a:t>
            </a:r>
            <a:endParaRPr lang="en-US" altLang="en-US" dirty="0">
              <a:latin typeface="+mn-lt"/>
            </a:endParaRPr>
          </a:p>
          <a:p>
            <a:pPr lvl="1"/>
            <a:r>
              <a:rPr lang="en-US" altLang="en-US" dirty="0">
                <a:latin typeface="+mn-lt"/>
              </a:rPr>
              <a:t>Work</a:t>
            </a:r>
          </a:p>
          <a:p>
            <a:pPr lvl="1"/>
            <a:r>
              <a:rPr lang="en-US" altLang="en-US" dirty="0">
                <a:latin typeface="+mn-lt"/>
              </a:rPr>
              <a:t>Communicate</a:t>
            </a:r>
          </a:p>
          <a:p>
            <a:pPr lvl="1"/>
            <a:r>
              <a:rPr lang="en-US" altLang="en-US" dirty="0">
                <a:latin typeface="+mn-lt"/>
              </a:rPr>
              <a:t>Travel</a:t>
            </a:r>
          </a:p>
          <a:p>
            <a:pPr lvl="1"/>
            <a:r>
              <a:rPr lang="en-US" altLang="en-US" dirty="0">
                <a:latin typeface="+mn-lt"/>
              </a:rPr>
              <a:t>Entertain</a:t>
            </a:r>
          </a:p>
          <a:p>
            <a:pPr lvl="1"/>
            <a:r>
              <a:rPr lang="en-US" altLang="en-US" dirty="0">
                <a:latin typeface="+mn-lt"/>
              </a:rPr>
              <a:t>Study</a:t>
            </a:r>
          </a:p>
          <a:p>
            <a:pPr lvl="1"/>
            <a:r>
              <a:rPr lang="en-US" altLang="en-US" dirty="0">
                <a:latin typeface="+mn-lt"/>
              </a:rPr>
              <a:t>Educate</a:t>
            </a:r>
          </a:p>
          <a:p>
            <a:pPr lvl="1"/>
            <a:r>
              <a:rPr lang="en-US" altLang="en-US" dirty="0">
                <a:latin typeface="+mn-lt"/>
              </a:rPr>
              <a:t>Form Relationships</a:t>
            </a:r>
          </a:p>
          <a:p>
            <a:pPr lvl="1"/>
            <a:r>
              <a:rPr lang="en-US" altLang="en-US" dirty="0">
                <a:latin typeface="+mn-lt"/>
              </a:rPr>
              <a:t>Play</a:t>
            </a:r>
          </a:p>
          <a:p>
            <a:pPr lvl="1"/>
            <a:r>
              <a:rPr lang="en-US" altLang="en-US" dirty="0">
                <a:latin typeface="+mn-lt"/>
              </a:rPr>
              <a:t>Bank</a:t>
            </a:r>
          </a:p>
          <a:p>
            <a:pPr lvl="1"/>
            <a:r>
              <a:rPr lang="en-US" altLang="en-US" dirty="0">
                <a:latin typeface="+mn-lt"/>
              </a:rPr>
              <a:t>Manufacture</a:t>
            </a:r>
          </a:p>
          <a:p>
            <a:pPr lvl="1"/>
            <a:r>
              <a:rPr lang="en-US" altLang="en-US" dirty="0">
                <a:latin typeface="+mn-lt"/>
              </a:rPr>
              <a:t>Wear</a:t>
            </a:r>
          </a:p>
          <a:p>
            <a:pPr lvl="1"/>
            <a:r>
              <a:rPr lang="en-US" altLang="en-US" dirty="0">
                <a:latin typeface="+mn-lt"/>
              </a:rPr>
              <a:t>……..</a:t>
            </a:r>
          </a:p>
          <a:p>
            <a:endParaRPr lang="en-US" altLang="en-US" dirty="0">
              <a:latin typeface="+mn-lt"/>
            </a:endParaRPr>
          </a:p>
        </p:txBody>
      </p:sp>
      <p:sp>
        <p:nvSpPr>
          <p:cNvPr id="2" name="TextBox 1"/>
          <p:cNvSpPr txBox="1"/>
          <p:nvPr/>
        </p:nvSpPr>
        <p:spPr>
          <a:xfrm>
            <a:off x="1463317" y="6273224"/>
            <a:ext cx="6320159" cy="584776"/>
          </a:xfrm>
          <a:prstGeom prst="rect">
            <a:avLst/>
          </a:prstGeom>
          <a:solidFill>
            <a:schemeClr val="accent1">
              <a:lumMod val="20000"/>
              <a:lumOff val="80000"/>
            </a:schemeClr>
          </a:solidFill>
        </p:spPr>
        <p:txBody>
          <a:bodyPr wrap="none" rtlCol="0">
            <a:spAutoFit/>
          </a:bodyPr>
          <a:lstStyle/>
          <a:p>
            <a:r>
              <a:rPr lang="en-US" sz="3200" dirty="0" smtClean="0"/>
              <a:t>Computing Devices are pervasive</a:t>
            </a:r>
            <a:endParaRPr lang="en-US" sz="3200" dirty="0"/>
          </a:p>
        </p:txBody>
      </p:sp>
    </p:spTree>
    <p:extLst>
      <p:ext uri="{BB962C8B-B14F-4D97-AF65-F5344CB8AC3E}">
        <p14:creationId xmlns:p14="http://schemas.microsoft.com/office/powerpoint/2010/main" val="28025338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69342" y="431346"/>
            <a:ext cx="8020050" cy="722314"/>
          </a:xfrm>
        </p:spPr>
        <p:txBody>
          <a:bodyPr>
            <a:normAutofit fontScale="90000"/>
          </a:bodyPr>
          <a:lstStyle/>
          <a:p>
            <a:r>
              <a:rPr lang="en-US" altLang="en-US" sz="4000" dirty="0"/>
              <a:t>An Example from the field of Education</a:t>
            </a:r>
          </a:p>
        </p:txBody>
      </p:sp>
      <p:sp>
        <p:nvSpPr>
          <p:cNvPr id="3" name="Content Placeholder 2"/>
          <p:cNvSpPr>
            <a:spLocks noGrp="1"/>
          </p:cNvSpPr>
          <p:nvPr>
            <p:ph idx="1"/>
          </p:nvPr>
        </p:nvSpPr>
        <p:spPr>
          <a:xfrm>
            <a:off x="1059932" y="5193546"/>
            <a:ext cx="7913347" cy="1544637"/>
          </a:xfrm>
        </p:spPr>
        <p:txBody>
          <a:bodyPr>
            <a:noAutofit/>
          </a:bodyPr>
          <a:lstStyle/>
          <a:p>
            <a:r>
              <a:rPr lang="en-US" altLang="en-US" sz="3200" dirty="0"/>
              <a:t>Enabling Motivators: Needs, Wants, Technology, Opportunity</a:t>
            </a:r>
            <a:r>
              <a:rPr lang="en-US" altLang="en-US" sz="3200" dirty="0" smtClean="0"/>
              <a:t>, Feasibility</a:t>
            </a:r>
            <a:r>
              <a:rPr lang="en-US" altLang="en-US" sz="3200" dirty="0"/>
              <a:t>…….</a:t>
            </a:r>
          </a:p>
        </p:txBody>
      </p:sp>
      <p:sp>
        <p:nvSpPr>
          <p:cNvPr id="4" name="Footer Placeholder 3"/>
          <p:cNvSpPr>
            <a:spLocks noGrp="1"/>
          </p:cNvSpPr>
          <p:nvPr>
            <p:ph type="ftr" sz="quarter" idx="11"/>
          </p:nvPr>
        </p:nvSpPr>
        <p:spPr/>
        <p:txBody>
          <a:bodyPr/>
          <a:lstStyle/>
          <a:p>
            <a:r>
              <a:rPr lang="de-DE" smtClean="0"/>
              <a:t>CSCE-312 Fall 2016</a:t>
            </a:r>
            <a:endParaRPr lang="en-US"/>
          </a:p>
        </p:txBody>
      </p:sp>
      <p:sp>
        <p:nvSpPr>
          <p:cNvPr id="5" name="Slide Number Placeholder 4"/>
          <p:cNvSpPr>
            <a:spLocks noGrp="1"/>
          </p:cNvSpPr>
          <p:nvPr>
            <p:ph type="sldNum" sz="quarter" idx="12"/>
          </p:nvPr>
        </p:nvSpPr>
        <p:spPr/>
        <p:txBody>
          <a:bodyPr/>
          <a:lstStyle/>
          <a:p>
            <a:fld id="{A615FD4E-8D68-4ADE-B603-4A0B738B6166}" type="slidenum">
              <a:rPr lang="en-US" smtClean="0"/>
              <a:pPr/>
              <a:t>12</a:t>
            </a:fld>
            <a:endParaRPr lang="en-US"/>
          </a:p>
        </p:txBody>
      </p:sp>
      <p:sp>
        <p:nvSpPr>
          <p:cNvPr id="23556" name="TextBox 3"/>
          <p:cNvSpPr txBox="1">
            <a:spLocks noChangeArrowheads="1"/>
          </p:cNvSpPr>
          <p:nvPr/>
        </p:nvSpPr>
        <p:spPr bwMode="auto">
          <a:xfrm>
            <a:off x="2203583" y="1798742"/>
            <a:ext cx="8577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‘80’s</a:t>
            </a:r>
          </a:p>
        </p:txBody>
      </p:sp>
      <p:sp>
        <p:nvSpPr>
          <p:cNvPr id="23557" name="TextBox 4"/>
          <p:cNvSpPr txBox="1">
            <a:spLocks noChangeArrowheads="1"/>
          </p:cNvSpPr>
          <p:nvPr/>
        </p:nvSpPr>
        <p:spPr bwMode="auto">
          <a:xfrm>
            <a:off x="3546208" y="1773238"/>
            <a:ext cx="8577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‘90’s</a:t>
            </a:r>
          </a:p>
        </p:txBody>
      </p:sp>
      <p:sp>
        <p:nvSpPr>
          <p:cNvPr id="23558" name="TextBox 5"/>
          <p:cNvSpPr txBox="1">
            <a:spLocks noChangeArrowheads="1"/>
          </p:cNvSpPr>
          <p:nvPr/>
        </p:nvSpPr>
        <p:spPr bwMode="auto">
          <a:xfrm>
            <a:off x="5535927" y="1834098"/>
            <a:ext cx="8577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‘00’s</a:t>
            </a:r>
          </a:p>
        </p:txBody>
      </p:sp>
      <p:sp>
        <p:nvSpPr>
          <p:cNvPr id="23559" name="TextBox 6"/>
          <p:cNvSpPr txBox="1">
            <a:spLocks noChangeArrowheads="1"/>
          </p:cNvSpPr>
          <p:nvPr/>
        </p:nvSpPr>
        <p:spPr bwMode="auto">
          <a:xfrm>
            <a:off x="7553061" y="1786761"/>
            <a:ext cx="8577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‘10’s</a:t>
            </a:r>
          </a:p>
        </p:txBody>
      </p:sp>
      <p:sp>
        <p:nvSpPr>
          <p:cNvPr id="23560" name="TextBox 7"/>
          <p:cNvSpPr txBox="1">
            <a:spLocks noChangeArrowheads="1"/>
          </p:cNvSpPr>
          <p:nvPr/>
        </p:nvSpPr>
        <p:spPr bwMode="auto">
          <a:xfrm>
            <a:off x="219584" y="2443103"/>
            <a:ext cx="17753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solidFill>
                  <a:srgbClr val="00B0F0"/>
                </a:solidFill>
              </a:rPr>
              <a:t>Classroom</a:t>
            </a:r>
          </a:p>
        </p:txBody>
      </p:sp>
      <p:sp>
        <p:nvSpPr>
          <p:cNvPr id="23561" name="TextBox 8"/>
          <p:cNvSpPr txBox="1">
            <a:spLocks noChangeArrowheads="1"/>
          </p:cNvSpPr>
          <p:nvPr/>
        </p:nvSpPr>
        <p:spPr bwMode="auto">
          <a:xfrm>
            <a:off x="244886" y="3490288"/>
            <a:ext cx="1774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solidFill>
                  <a:srgbClr val="00B0F0"/>
                </a:solidFill>
              </a:rPr>
              <a:t>Equipment</a:t>
            </a:r>
          </a:p>
        </p:txBody>
      </p:sp>
      <p:sp>
        <p:nvSpPr>
          <p:cNvPr id="23562" name="TextBox 9"/>
          <p:cNvSpPr txBox="1">
            <a:spLocks noChangeArrowheads="1"/>
          </p:cNvSpPr>
          <p:nvPr/>
        </p:nvSpPr>
        <p:spPr bwMode="auto">
          <a:xfrm>
            <a:off x="245285" y="4552952"/>
            <a:ext cx="127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solidFill>
                  <a:srgbClr val="00B0F0"/>
                </a:solidFill>
              </a:rPr>
              <a:t>Method</a:t>
            </a:r>
          </a:p>
        </p:txBody>
      </p:sp>
      <p:sp>
        <p:nvSpPr>
          <p:cNvPr id="12" name="TextBox 11"/>
          <p:cNvSpPr txBox="1">
            <a:spLocks noChangeArrowheads="1"/>
          </p:cNvSpPr>
          <p:nvPr/>
        </p:nvSpPr>
        <p:spPr bwMode="auto">
          <a:xfrm>
            <a:off x="2078189" y="2443103"/>
            <a:ext cx="11421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ROOM</a:t>
            </a:r>
          </a:p>
        </p:txBody>
      </p:sp>
      <p:sp>
        <p:nvSpPr>
          <p:cNvPr id="13" name="TextBox 12"/>
          <p:cNvSpPr txBox="1">
            <a:spLocks noChangeArrowheads="1"/>
          </p:cNvSpPr>
          <p:nvPr/>
        </p:nvSpPr>
        <p:spPr bwMode="auto">
          <a:xfrm>
            <a:off x="3377804" y="2438402"/>
            <a:ext cx="11421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ROOM</a:t>
            </a:r>
          </a:p>
        </p:txBody>
      </p:sp>
      <p:sp>
        <p:nvSpPr>
          <p:cNvPr id="14" name="TextBox 13"/>
          <p:cNvSpPr txBox="1">
            <a:spLocks noChangeArrowheads="1"/>
          </p:cNvSpPr>
          <p:nvPr/>
        </p:nvSpPr>
        <p:spPr bwMode="auto">
          <a:xfrm>
            <a:off x="4451747" y="2422527"/>
            <a:ext cx="2698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‘OFFLINE’ ROOM</a:t>
            </a:r>
          </a:p>
        </p:txBody>
      </p:sp>
      <p:sp>
        <p:nvSpPr>
          <p:cNvPr id="15" name="TextBox 14"/>
          <p:cNvSpPr txBox="1">
            <a:spLocks noChangeArrowheads="1"/>
          </p:cNvSpPr>
          <p:nvPr/>
        </p:nvSpPr>
        <p:spPr bwMode="auto">
          <a:xfrm>
            <a:off x="7055267" y="2366159"/>
            <a:ext cx="20887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‘LIVE’ ROOM</a:t>
            </a:r>
          </a:p>
          <a:p>
            <a:r>
              <a:rPr lang="en-US" altLang="en-US" dirty="0"/>
              <a:t>MOOC</a:t>
            </a:r>
          </a:p>
          <a:p>
            <a:r>
              <a:rPr lang="en-US" altLang="en-US" sz="1600" dirty="0"/>
              <a:t>Discussion Forums</a:t>
            </a:r>
          </a:p>
        </p:txBody>
      </p:sp>
      <p:sp>
        <p:nvSpPr>
          <p:cNvPr id="16" name="TextBox 15"/>
          <p:cNvSpPr txBox="1">
            <a:spLocks noChangeArrowheads="1"/>
          </p:cNvSpPr>
          <p:nvPr/>
        </p:nvSpPr>
        <p:spPr bwMode="auto">
          <a:xfrm>
            <a:off x="2103541" y="3532244"/>
            <a:ext cx="10738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NONE</a:t>
            </a:r>
          </a:p>
        </p:txBody>
      </p:sp>
      <p:sp>
        <p:nvSpPr>
          <p:cNvPr id="17" name="TextBox 16"/>
          <p:cNvSpPr txBox="1">
            <a:spLocks noChangeArrowheads="1"/>
          </p:cNvSpPr>
          <p:nvPr/>
        </p:nvSpPr>
        <p:spPr bwMode="auto">
          <a:xfrm>
            <a:off x="3521870" y="3535363"/>
            <a:ext cx="24429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LAMP</a:t>
            </a:r>
          </a:p>
          <a:p>
            <a:r>
              <a:rPr lang="en-US" altLang="en-US"/>
              <a:t>Transparencies</a:t>
            </a:r>
          </a:p>
        </p:txBody>
      </p:sp>
      <p:sp>
        <p:nvSpPr>
          <p:cNvPr id="18" name="TextBox 17"/>
          <p:cNvSpPr txBox="1">
            <a:spLocks noChangeArrowheads="1"/>
          </p:cNvSpPr>
          <p:nvPr/>
        </p:nvSpPr>
        <p:spPr bwMode="auto">
          <a:xfrm>
            <a:off x="5598141" y="3443377"/>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VGA</a:t>
            </a:r>
          </a:p>
        </p:txBody>
      </p:sp>
      <p:sp>
        <p:nvSpPr>
          <p:cNvPr id="19" name="TextBox 18"/>
          <p:cNvSpPr txBox="1">
            <a:spLocks noChangeArrowheads="1"/>
          </p:cNvSpPr>
          <p:nvPr/>
        </p:nvSpPr>
        <p:spPr bwMode="auto">
          <a:xfrm>
            <a:off x="7070286" y="3513138"/>
            <a:ext cx="1997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DVI, Internet</a:t>
            </a:r>
          </a:p>
        </p:txBody>
      </p:sp>
      <p:sp>
        <p:nvSpPr>
          <p:cNvPr id="21" name="TextBox 20"/>
          <p:cNvSpPr txBox="1">
            <a:spLocks noChangeArrowheads="1"/>
          </p:cNvSpPr>
          <p:nvPr/>
        </p:nvSpPr>
        <p:spPr bwMode="auto">
          <a:xfrm>
            <a:off x="1767360" y="4552952"/>
            <a:ext cx="18609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Blackboard</a:t>
            </a:r>
          </a:p>
        </p:txBody>
      </p:sp>
      <p:sp>
        <p:nvSpPr>
          <p:cNvPr id="22" name="TextBox 21"/>
          <p:cNvSpPr txBox="1">
            <a:spLocks noChangeArrowheads="1"/>
          </p:cNvSpPr>
          <p:nvPr/>
        </p:nvSpPr>
        <p:spPr bwMode="auto">
          <a:xfrm>
            <a:off x="3564965" y="4552952"/>
            <a:ext cx="1877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Whiteboard</a:t>
            </a:r>
          </a:p>
        </p:txBody>
      </p:sp>
      <p:sp>
        <p:nvSpPr>
          <p:cNvPr id="23" name="TextBox 22"/>
          <p:cNvSpPr txBox="1">
            <a:spLocks noChangeArrowheads="1"/>
          </p:cNvSpPr>
          <p:nvPr/>
        </p:nvSpPr>
        <p:spPr bwMode="auto">
          <a:xfrm>
            <a:off x="5502639" y="4552952"/>
            <a:ext cx="1877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Whiteboard</a:t>
            </a:r>
          </a:p>
        </p:txBody>
      </p:sp>
      <p:sp>
        <p:nvSpPr>
          <p:cNvPr id="24" name="TextBox 23"/>
          <p:cNvSpPr txBox="1">
            <a:spLocks noChangeArrowheads="1"/>
          </p:cNvSpPr>
          <p:nvPr/>
        </p:nvSpPr>
        <p:spPr bwMode="auto">
          <a:xfrm>
            <a:off x="7824716" y="4552952"/>
            <a:ext cx="817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dirty="0"/>
              <a:t>CBT</a:t>
            </a:r>
          </a:p>
        </p:txBody>
      </p:sp>
    </p:spTree>
    <p:extLst>
      <p:ext uri="{BB962C8B-B14F-4D97-AF65-F5344CB8AC3E}">
        <p14:creationId xmlns:p14="http://schemas.microsoft.com/office/powerpoint/2010/main" val="307096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0" end="0"/>
                                            </p:txEl>
                                          </p:spTgt>
                                        </p:tgtEl>
                                        <p:attrNameLst>
                                          <p:attrName>style.visibility</p:attrName>
                                        </p:attrNameLst>
                                      </p:cBhvr>
                                      <p:to>
                                        <p:strVal val="visible"/>
                                      </p:to>
                                    </p:set>
                                    <p:anim calcmode="lin" valueType="num">
                                      <p:cBhvr additive="base">
                                        <p:cTn id="7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Heart of a Computing Device</a:t>
            </a:r>
            <a:endParaRPr lang="en-US" dirty="0"/>
          </a:p>
        </p:txBody>
      </p:sp>
      <p:sp>
        <p:nvSpPr>
          <p:cNvPr id="3" name="Content Placeholder 2"/>
          <p:cNvSpPr>
            <a:spLocks noGrp="1"/>
          </p:cNvSpPr>
          <p:nvPr>
            <p:ph idx="1"/>
          </p:nvPr>
        </p:nvSpPr>
        <p:spPr/>
        <p:txBody>
          <a:bodyPr>
            <a:normAutofit/>
          </a:bodyPr>
          <a:lstStyle/>
          <a:p>
            <a:r>
              <a:rPr lang="en-US" sz="3200" dirty="0" smtClean="0"/>
              <a:t>The heart of every computing device is the PROCESSOR (also called the CPU or the Central Processing Unit).</a:t>
            </a:r>
          </a:p>
          <a:p>
            <a:r>
              <a:rPr lang="en-US" sz="3200" dirty="0" smtClean="0"/>
              <a:t>This course dives deep into the organization and interfaces of a computing device with emphasis on the processor.</a:t>
            </a:r>
            <a:endParaRPr lang="en-US" sz="32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0446554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169" y="547039"/>
            <a:ext cx="6172200" cy="3063034"/>
          </a:xfrm>
        </p:spPr>
        <p:txBody>
          <a:bodyPr>
            <a:normAutofit/>
          </a:bodyPr>
          <a:lstStyle/>
          <a:p>
            <a:pPr marL="0" indent="0">
              <a:buNone/>
              <a:defRPr/>
            </a:pPr>
            <a:r>
              <a:rPr lang="en-US" sz="4800" dirty="0" smtClean="0">
                <a:solidFill>
                  <a:schemeClr val="tx1"/>
                </a:solidFill>
              </a:rPr>
              <a:t>In this course, we </a:t>
            </a:r>
            <a:r>
              <a:rPr lang="en-US" sz="4800" dirty="0">
                <a:solidFill>
                  <a:schemeClr val="tx1"/>
                </a:solidFill>
              </a:rPr>
              <a:t>are going to build a computer and run </a:t>
            </a:r>
            <a:r>
              <a:rPr lang="en-US" sz="4800" dirty="0" smtClean="0">
                <a:solidFill>
                  <a:schemeClr val="tx1"/>
                </a:solidFill>
              </a:rPr>
              <a:t>a game </a:t>
            </a:r>
            <a:r>
              <a:rPr lang="en-US" sz="4800" dirty="0">
                <a:solidFill>
                  <a:schemeClr val="tx1"/>
                </a:solidFill>
              </a:rPr>
              <a:t>on It </a:t>
            </a:r>
            <a:r>
              <a:rPr lang="en-US" sz="4800" dirty="0">
                <a:solidFill>
                  <a:schemeClr val="tx1"/>
                </a:solidFill>
                <a:sym typeface="Wingdings" panose="05000000000000000000" pitchFamily="2" charset="2"/>
              </a:rPr>
              <a:t></a:t>
            </a:r>
            <a:endParaRPr lang="en-US" sz="4800" dirty="0">
              <a:solidFill>
                <a:schemeClr val="tx1"/>
              </a:solidFill>
            </a:endParaRPr>
          </a:p>
        </p:txBody>
      </p:sp>
      <p:sp>
        <p:nvSpPr>
          <p:cNvPr id="4" name="Footer Placeholder 3"/>
          <p:cNvSpPr>
            <a:spLocks noGrp="1"/>
          </p:cNvSpPr>
          <p:nvPr>
            <p:ph type="ftr" sz="quarter" idx="11"/>
          </p:nvPr>
        </p:nvSpPr>
        <p:spPr/>
        <p:txBody>
          <a:bodyPr/>
          <a:lstStyle/>
          <a:p>
            <a:r>
              <a:rPr lang="de-DE" smtClean="0"/>
              <a:t>CSCE-312 Fall 2016</a:t>
            </a:r>
            <a:endParaRPr lang="en-US"/>
          </a:p>
        </p:txBody>
      </p:sp>
      <p:sp>
        <p:nvSpPr>
          <p:cNvPr id="5" name="Slide Number Placeholder 4"/>
          <p:cNvSpPr>
            <a:spLocks noGrp="1"/>
          </p:cNvSpPr>
          <p:nvPr>
            <p:ph type="sldNum" sz="quarter" idx="12"/>
          </p:nvPr>
        </p:nvSpPr>
        <p:spPr/>
        <p:txBody>
          <a:bodyPr/>
          <a:lstStyle/>
          <a:p>
            <a:fld id="{A615FD4E-8D68-4ADE-B603-4A0B738B6166}" type="slidenum">
              <a:rPr lang="en-US" smtClean="0"/>
              <a:pPr/>
              <a:t>14</a:t>
            </a:fld>
            <a:endParaRPr lang="en-US"/>
          </a:p>
        </p:txBody>
      </p:sp>
      <p:grpSp>
        <p:nvGrpSpPr>
          <p:cNvPr id="24579" name="Group 2"/>
          <p:cNvGrpSpPr>
            <a:grpSpLocks/>
          </p:cNvGrpSpPr>
          <p:nvPr/>
        </p:nvGrpSpPr>
        <p:grpSpPr bwMode="auto">
          <a:xfrm>
            <a:off x="5147072" y="4652965"/>
            <a:ext cx="2538413" cy="1296987"/>
            <a:chOff x="1383" y="1389"/>
            <a:chExt cx="2903" cy="1315"/>
          </a:xfrm>
        </p:grpSpPr>
        <p:sp>
          <p:nvSpPr>
            <p:cNvPr id="24580" name="Rectangle 3"/>
            <p:cNvSpPr>
              <a:spLocks noChangeArrowheads="1"/>
            </p:cNvSpPr>
            <p:nvPr/>
          </p:nvSpPr>
          <p:spPr bwMode="auto">
            <a:xfrm>
              <a:off x="1383" y="1813"/>
              <a:ext cx="2903" cy="468"/>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pic>
          <p:nvPicPr>
            <p:cNvPr id="24581" name="Picture 4" descr="Banner"/>
            <p:cNvPicPr>
              <a:picLocks noChangeAspect="1" noChangeArrowheads="1"/>
            </p:cNvPicPr>
            <p:nvPr/>
          </p:nvPicPr>
          <p:blipFill>
            <a:blip r:embed="rId2">
              <a:extLst>
                <a:ext uri="{28A0092B-C50C-407E-A947-70E740481C1C}">
                  <a14:useLocalDpi xmlns:a14="http://schemas.microsoft.com/office/drawing/2010/main" val="0"/>
                </a:ext>
              </a:extLst>
            </a:blip>
            <a:srcRect l="64342"/>
            <a:stretch>
              <a:fillRect/>
            </a:stretch>
          </p:blipFill>
          <p:spPr bwMode="auto">
            <a:xfrm>
              <a:off x="3016" y="1434"/>
              <a:ext cx="1264"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5" descr="Banner"/>
            <p:cNvPicPr>
              <a:picLocks noChangeAspect="1" noChangeArrowheads="1"/>
            </p:cNvPicPr>
            <p:nvPr/>
          </p:nvPicPr>
          <p:blipFill>
            <a:blip r:embed="rId2">
              <a:extLst>
                <a:ext uri="{28A0092B-C50C-407E-A947-70E740481C1C}">
                  <a14:useLocalDpi xmlns:a14="http://schemas.microsoft.com/office/drawing/2010/main" val="0"/>
                </a:ext>
              </a:extLst>
            </a:blip>
            <a:srcRect r="58885"/>
            <a:stretch>
              <a:fillRect/>
            </a:stretch>
          </p:blipFill>
          <p:spPr bwMode="auto">
            <a:xfrm>
              <a:off x="1474" y="1389"/>
              <a:ext cx="1457" cy="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a:xfrm>
            <a:off x="3202081" y="3644460"/>
            <a:ext cx="5682716" cy="369332"/>
          </a:xfrm>
          <a:prstGeom prst="rect">
            <a:avLst/>
          </a:prstGeom>
          <a:noFill/>
        </p:spPr>
        <p:txBody>
          <a:bodyPr wrap="none" rtlCol="0">
            <a:spAutoFit/>
          </a:bodyPr>
          <a:lstStyle/>
          <a:p>
            <a:r>
              <a:rPr lang="en-US" dirty="0" smtClean="0">
                <a:solidFill>
                  <a:srgbClr val="C00000"/>
                </a:solidFill>
              </a:rPr>
              <a:t>THANK YOU NOAM NISSAN &amp; SHIMON SCHOKEN!</a:t>
            </a:r>
            <a:endParaRPr lang="en-US" dirty="0">
              <a:solidFill>
                <a:srgbClr val="C00000"/>
              </a:solidFill>
            </a:endParaRPr>
          </a:p>
        </p:txBody>
      </p:sp>
    </p:spTree>
    <p:extLst>
      <p:ext uri="{BB962C8B-B14F-4D97-AF65-F5344CB8AC3E}">
        <p14:creationId xmlns:p14="http://schemas.microsoft.com/office/powerpoint/2010/main" val="201358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7209" y="329654"/>
            <a:ext cx="8229600" cy="820737"/>
          </a:xfrm>
        </p:spPr>
        <p:txBody>
          <a:bodyPr>
            <a:normAutofit/>
          </a:bodyPr>
          <a:lstStyle/>
          <a:p>
            <a:r>
              <a:rPr lang="en-US" altLang="en-US" dirty="0"/>
              <a:t>Course Map</a:t>
            </a:r>
          </a:p>
        </p:txBody>
      </p:sp>
      <p:sp>
        <p:nvSpPr>
          <p:cNvPr id="4" name="Footer Placeholder 3"/>
          <p:cNvSpPr>
            <a:spLocks noGrp="1"/>
          </p:cNvSpPr>
          <p:nvPr>
            <p:ph type="ftr" sz="quarter" idx="11"/>
          </p:nvPr>
        </p:nvSpPr>
        <p:spPr/>
        <p:txBody>
          <a:bodyPr/>
          <a:lstStyle/>
          <a:p>
            <a:r>
              <a:rPr lang="de-DE" smtClean="0"/>
              <a:t>CSCE-312 Fall 2016</a:t>
            </a:r>
            <a:endParaRPr lang="en-US"/>
          </a:p>
        </p:txBody>
      </p:sp>
      <p:sp>
        <p:nvSpPr>
          <p:cNvPr id="5" name="Slide Number Placeholder 4"/>
          <p:cNvSpPr>
            <a:spLocks noGrp="1"/>
          </p:cNvSpPr>
          <p:nvPr>
            <p:ph type="sldNum" sz="quarter" idx="12"/>
          </p:nvPr>
        </p:nvSpPr>
        <p:spPr/>
        <p:txBody>
          <a:bodyPr/>
          <a:lstStyle/>
          <a:p>
            <a:fld id="{A615FD4E-8D68-4ADE-B603-4A0B738B6166}" type="slidenum">
              <a:rPr lang="en-US" smtClean="0"/>
              <a:pPr/>
              <a:t>15</a:t>
            </a:fld>
            <a:endParaRPr lang="en-US"/>
          </a:p>
        </p:txBody>
      </p:sp>
      <p:grpSp>
        <p:nvGrpSpPr>
          <p:cNvPr id="2" name="Group 3"/>
          <p:cNvGrpSpPr>
            <a:grpSpLocks/>
          </p:cNvGrpSpPr>
          <p:nvPr/>
        </p:nvGrpSpPr>
        <p:grpSpPr bwMode="auto">
          <a:xfrm>
            <a:off x="662634" y="1007820"/>
            <a:ext cx="7955110" cy="5536100"/>
            <a:chOff x="163" y="634"/>
            <a:chExt cx="5549" cy="3066"/>
          </a:xfrm>
        </p:grpSpPr>
        <p:grpSp>
          <p:nvGrpSpPr>
            <p:cNvPr id="25605" name="Group 4"/>
            <p:cNvGrpSpPr>
              <a:grpSpLocks/>
            </p:cNvGrpSpPr>
            <p:nvPr/>
          </p:nvGrpSpPr>
          <p:grpSpPr bwMode="auto">
            <a:xfrm>
              <a:off x="833" y="1955"/>
              <a:ext cx="4051" cy="445"/>
              <a:chOff x="833" y="1955"/>
              <a:chExt cx="4051" cy="445"/>
            </a:xfrm>
          </p:grpSpPr>
          <p:sp>
            <p:nvSpPr>
              <p:cNvPr id="25703" name="Rectangle 5"/>
              <p:cNvSpPr>
                <a:spLocks noChangeArrowheads="1"/>
              </p:cNvSpPr>
              <p:nvPr/>
            </p:nvSpPr>
            <p:spPr bwMode="auto">
              <a:xfrm>
                <a:off x="2562" y="2073"/>
                <a:ext cx="454"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704" name="Rectangle 6"/>
              <p:cNvSpPr>
                <a:spLocks noChangeArrowheads="1"/>
              </p:cNvSpPr>
              <p:nvPr/>
            </p:nvSpPr>
            <p:spPr bwMode="auto">
              <a:xfrm>
                <a:off x="2590" y="2065"/>
                <a:ext cx="51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Assembler</a:t>
                </a:r>
                <a:endParaRPr lang="en-US" altLang="en-US" sz="1200">
                  <a:latin typeface="Arial" panose="020B0604020202020204" pitchFamily="34" charset="0"/>
                </a:endParaRPr>
              </a:p>
            </p:txBody>
          </p:sp>
          <p:sp>
            <p:nvSpPr>
              <p:cNvPr id="25705" name="Freeform 7"/>
              <p:cNvSpPr>
                <a:spLocks/>
              </p:cNvSpPr>
              <p:nvPr/>
            </p:nvSpPr>
            <p:spPr bwMode="auto">
              <a:xfrm>
                <a:off x="2533" y="2239"/>
                <a:ext cx="483" cy="140"/>
              </a:xfrm>
              <a:custGeom>
                <a:avLst/>
                <a:gdLst>
                  <a:gd name="T0" fmla="*/ 0 w 483"/>
                  <a:gd name="T1" fmla="*/ 71 h 140"/>
                  <a:gd name="T2" fmla="*/ 3 w 483"/>
                  <a:gd name="T3" fmla="*/ 59 h 140"/>
                  <a:gd name="T4" fmla="*/ 13 w 483"/>
                  <a:gd name="T5" fmla="*/ 48 h 140"/>
                  <a:gd name="T6" fmla="*/ 26 w 483"/>
                  <a:gd name="T7" fmla="*/ 38 h 140"/>
                  <a:gd name="T8" fmla="*/ 47 w 483"/>
                  <a:gd name="T9" fmla="*/ 28 h 140"/>
                  <a:gd name="T10" fmla="*/ 72 w 483"/>
                  <a:gd name="T11" fmla="*/ 20 h 140"/>
                  <a:gd name="T12" fmla="*/ 99 w 483"/>
                  <a:gd name="T13" fmla="*/ 13 h 140"/>
                  <a:gd name="T14" fmla="*/ 132 w 483"/>
                  <a:gd name="T15" fmla="*/ 9 h 140"/>
                  <a:gd name="T16" fmla="*/ 166 w 483"/>
                  <a:gd name="T17" fmla="*/ 4 h 140"/>
                  <a:gd name="T18" fmla="*/ 204 w 483"/>
                  <a:gd name="T19" fmla="*/ 0 h 140"/>
                  <a:gd name="T20" fmla="*/ 241 w 483"/>
                  <a:gd name="T21" fmla="*/ 0 h 140"/>
                  <a:gd name="T22" fmla="*/ 279 w 483"/>
                  <a:gd name="T23" fmla="*/ 0 h 140"/>
                  <a:gd name="T24" fmla="*/ 317 w 483"/>
                  <a:gd name="T25" fmla="*/ 4 h 140"/>
                  <a:gd name="T26" fmla="*/ 351 w 483"/>
                  <a:gd name="T27" fmla="*/ 9 h 140"/>
                  <a:gd name="T28" fmla="*/ 383 w 483"/>
                  <a:gd name="T29" fmla="*/ 13 h 140"/>
                  <a:gd name="T30" fmla="*/ 411 w 483"/>
                  <a:gd name="T31" fmla="*/ 20 h 140"/>
                  <a:gd name="T32" fmla="*/ 436 w 483"/>
                  <a:gd name="T33" fmla="*/ 28 h 140"/>
                  <a:gd name="T34" fmla="*/ 457 w 483"/>
                  <a:gd name="T35" fmla="*/ 38 h 140"/>
                  <a:gd name="T36" fmla="*/ 470 w 483"/>
                  <a:gd name="T37" fmla="*/ 48 h 140"/>
                  <a:gd name="T38" fmla="*/ 480 w 483"/>
                  <a:gd name="T39" fmla="*/ 59 h 140"/>
                  <a:gd name="T40" fmla="*/ 483 w 483"/>
                  <a:gd name="T41" fmla="*/ 71 h 140"/>
                  <a:gd name="T42" fmla="*/ 480 w 483"/>
                  <a:gd name="T43" fmla="*/ 81 h 140"/>
                  <a:gd name="T44" fmla="*/ 470 w 483"/>
                  <a:gd name="T45" fmla="*/ 92 h 140"/>
                  <a:gd name="T46" fmla="*/ 457 w 483"/>
                  <a:gd name="T47" fmla="*/ 102 h 140"/>
                  <a:gd name="T48" fmla="*/ 436 w 483"/>
                  <a:gd name="T49" fmla="*/ 112 h 140"/>
                  <a:gd name="T50" fmla="*/ 411 w 483"/>
                  <a:gd name="T51" fmla="*/ 120 h 140"/>
                  <a:gd name="T52" fmla="*/ 383 w 483"/>
                  <a:gd name="T53" fmla="*/ 127 h 140"/>
                  <a:gd name="T54" fmla="*/ 351 w 483"/>
                  <a:gd name="T55" fmla="*/ 133 h 140"/>
                  <a:gd name="T56" fmla="*/ 317 w 483"/>
                  <a:gd name="T57" fmla="*/ 137 h 140"/>
                  <a:gd name="T58" fmla="*/ 279 w 483"/>
                  <a:gd name="T59" fmla="*/ 140 h 140"/>
                  <a:gd name="T60" fmla="*/ 241 w 483"/>
                  <a:gd name="T61" fmla="*/ 140 h 140"/>
                  <a:gd name="T62" fmla="*/ 204 w 483"/>
                  <a:gd name="T63" fmla="*/ 140 h 140"/>
                  <a:gd name="T64" fmla="*/ 166 w 483"/>
                  <a:gd name="T65" fmla="*/ 137 h 140"/>
                  <a:gd name="T66" fmla="*/ 132 w 483"/>
                  <a:gd name="T67" fmla="*/ 133 h 140"/>
                  <a:gd name="T68" fmla="*/ 99 w 483"/>
                  <a:gd name="T69" fmla="*/ 127 h 140"/>
                  <a:gd name="T70" fmla="*/ 72 w 483"/>
                  <a:gd name="T71" fmla="*/ 120 h 140"/>
                  <a:gd name="T72" fmla="*/ 47 w 483"/>
                  <a:gd name="T73" fmla="*/ 112 h 140"/>
                  <a:gd name="T74" fmla="*/ 26 w 483"/>
                  <a:gd name="T75" fmla="*/ 102 h 140"/>
                  <a:gd name="T76" fmla="*/ 13 w 483"/>
                  <a:gd name="T77" fmla="*/ 92 h 140"/>
                  <a:gd name="T78" fmla="*/ 3 w 483"/>
                  <a:gd name="T79" fmla="*/ 81 h 140"/>
                  <a:gd name="T80" fmla="*/ 0 w 483"/>
                  <a:gd name="T81" fmla="*/ 71 h 14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3"/>
                  <a:gd name="T124" fmla="*/ 0 h 140"/>
                  <a:gd name="T125" fmla="*/ 483 w 483"/>
                  <a:gd name="T126" fmla="*/ 140 h 14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3" h="140">
                    <a:moveTo>
                      <a:pt x="0" y="71"/>
                    </a:moveTo>
                    <a:lnTo>
                      <a:pt x="3" y="59"/>
                    </a:lnTo>
                    <a:lnTo>
                      <a:pt x="13" y="48"/>
                    </a:lnTo>
                    <a:lnTo>
                      <a:pt x="26" y="38"/>
                    </a:lnTo>
                    <a:lnTo>
                      <a:pt x="47" y="28"/>
                    </a:lnTo>
                    <a:lnTo>
                      <a:pt x="72" y="20"/>
                    </a:lnTo>
                    <a:lnTo>
                      <a:pt x="99" y="13"/>
                    </a:lnTo>
                    <a:lnTo>
                      <a:pt x="132" y="9"/>
                    </a:lnTo>
                    <a:lnTo>
                      <a:pt x="166" y="4"/>
                    </a:lnTo>
                    <a:lnTo>
                      <a:pt x="204" y="0"/>
                    </a:lnTo>
                    <a:lnTo>
                      <a:pt x="241" y="0"/>
                    </a:lnTo>
                    <a:lnTo>
                      <a:pt x="279" y="0"/>
                    </a:lnTo>
                    <a:lnTo>
                      <a:pt x="317" y="4"/>
                    </a:lnTo>
                    <a:lnTo>
                      <a:pt x="351" y="9"/>
                    </a:lnTo>
                    <a:lnTo>
                      <a:pt x="383" y="13"/>
                    </a:lnTo>
                    <a:lnTo>
                      <a:pt x="411" y="20"/>
                    </a:lnTo>
                    <a:lnTo>
                      <a:pt x="436" y="28"/>
                    </a:lnTo>
                    <a:lnTo>
                      <a:pt x="457" y="38"/>
                    </a:lnTo>
                    <a:lnTo>
                      <a:pt x="470" y="48"/>
                    </a:lnTo>
                    <a:lnTo>
                      <a:pt x="480" y="59"/>
                    </a:lnTo>
                    <a:lnTo>
                      <a:pt x="483" y="71"/>
                    </a:lnTo>
                    <a:lnTo>
                      <a:pt x="480" y="81"/>
                    </a:lnTo>
                    <a:lnTo>
                      <a:pt x="470" y="92"/>
                    </a:lnTo>
                    <a:lnTo>
                      <a:pt x="457" y="102"/>
                    </a:lnTo>
                    <a:lnTo>
                      <a:pt x="436" y="112"/>
                    </a:lnTo>
                    <a:lnTo>
                      <a:pt x="411" y="120"/>
                    </a:lnTo>
                    <a:lnTo>
                      <a:pt x="383" y="127"/>
                    </a:lnTo>
                    <a:lnTo>
                      <a:pt x="351" y="133"/>
                    </a:lnTo>
                    <a:lnTo>
                      <a:pt x="317" y="137"/>
                    </a:lnTo>
                    <a:lnTo>
                      <a:pt x="279" y="140"/>
                    </a:lnTo>
                    <a:lnTo>
                      <a:pt x="241" y="140"/>
                    </a:lnTo>
                    <a:lnTo>
                      <a:pt x="204" y="140"/>
                    </a:lnTo>
                    <a:lnTo>
                      <a:pt x="166" y="137"/>
                    </a:lnTo>
                    <a:lnTo>
                      <a:pt x="132" y="133"/>
                    </a:lnTo>
                    <a:lnTo>
                      <a:pt x="99" y="127"/>
                    </a:lnTo>
                    <a:lnTo>
                      <a:pt x="72" y="120"/>
                    </a:lnTo>
                    <a:lnTo>
                      <a:pt x="47" y="112"/>
                    </a:lnTo>
                    <a:lnTo>
                      <a:pt x="26" y="102"/>
                    </a:lnTo>
                    <a:lnTo>
                      <a:pt x="13"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25706" name="Rectangle 8"/>
              <p:cNvSpPr>
                <a:spLocks noChangeArrowheads="1"/>
              </p:cNvSpPr>
              <p:nvPr/>
            </p:nvSpPr>
            <p:spPr bwMode="auto">
              <a:xfrm>
                <a:off x="2626" y="2268"/>
                <a:ext cx="47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Chapter 6</a:t>
                </a:r>
                <a:endParaRPr lang="en-US" altLang="en-US" sz="1200">
                  <a:latin typeface="Arial" panose="020B0604020202020204" pitchFamily="34" charset="0"/>
                </a:endParaRPr>
              </a:p>
            </p:txBody>
          </p:sp>
          <p:sp>
            <p:nvSpPr>
              <p:cNvPr id="25707" name="Freeform 9"/>
              <p:cNvSpPr>
                <a:spLocks/>
              </p:cNvSpPr>
              <p:nvPr/>
            </p:nvSpPr>
            <p:spPr bwMode="auto">
              <a:xfrm>
                <a:off x="856" y="1955"/>
                <a:ext cx="4028" cy="404"/>
              </a:xfrm>
              <a:custGeom>
                <a:avLst/>
                <a:gdLst>
                  <a:gd name="T0" fmla="*/ 0 w 4028"/>
                  <a:gd name="T1" fmla="*/ 404 h 404"/>
                  <a:gd name="T2" fmla="*/ 0 w 4028"/>
                  <a:gd name="T3" fmla="*/ 232 h 404"/>
                  <a:gd name="T4" fmla="*/ 4028 w 4028"/>
                  <a:gd name="T5" fmla="*/ 232 h 404"/>
                  <a:gd name="T6" fmla="*/ 4028 w 4028"/>
                  <a:gd name="T7" fmla="*/ 0 h 404"/>
                  <a:gd name="T8" fmla="*/ 0 60000 65536"/>
                  <a:gd name="T9" fmla="*/ 0 60000 65536"/>
                  <a:gd name="T10" fmla="*/ 0 60000 65536"/>
                  <a:gd name="T11" fmla="*/ 0 60000 65536"/>
                  <a:gd name="T12" fmla="*/ 0 w 4028"/>
                  <a:gd name="T13" fmla="*/ 0 h 404"/>
                  <a:gd name="T14" fmla="*/ 4028 w 4028"/>
                  <a:gd name="T15" fmla="*/ 404 h 404"/>
                </a:gdLst>
                <a:ahLst/>
                <a:cxnLst>
                  <a:cxn ang="T8">
                    <a:pos x="T0" y="T1"/>
                  </a:cxn>
                  <a:cxn ang="T9">
                    <a:pos x="T2" y="T3"/>
                  </a:cxn>
                  <a:cxn ang="T10">
                    <a:pos x="T4" y="T5"/>
                  </a:cxn>
                  <a:cxn ang="T11">
                    <a:pos x="T6" y="T7"/>
                  </a:cxn>
                </a:cxnLst>
                <a:rect l="T12" t="T13" r="T14" b="T15"/>
                <a:pathLst>
                  <a:path w="4028" h="404">
                    <a:moveTo>
                      <a:pt x="0" y="404"/>
                    </a:moveTo>
                    <a:lnTo>
                      <a:pt x="0" y="232"/>
                    </a:lnTo>
                    <a:lnTo>
                      <a:pt x="4028" y="232"/>
                    </a:lnTo>
                    <a:lnTo>
                      <a:pt x="402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5708" name="Freeform 10"/>
              <p:cNvSpPr>
                <a:spLocks/>
              </p:cNvSpPr>
              <p:nvPr/>
            </p:nvSpPr>
            <p:spPr bwMode="auto">
              <a:xfrm>
                <a:off x="833" y="2353"/>
                <a:ext cx="47" cy="47"/>
              </a:xfrm>
              <a:custGeom>
                <a:avLst/>
                <a:gdLst>
                  <a:gd name="T0" fmla="*/ 47 w 47"/>
                  <a:gd name="T1" fmla="*/ 0 h 47"/>
                  <a:gd name="T2" fmla="*/ 23 w 47"/>
                  <a:gd name="T3" fmla="*/ 47 h 47"/>
                  <a:gd name="T4" fmla="*/ 0 w 47"/>
                  <a:gd name="T5" fmla="*/ 0 h 47"/>
                  <a:gd name="T6" fmla="*/ 47 w 47"/>
                  <a:gd name="T7" fmla="*/ 0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0"/>
                    </a:moveTo>
                    <a:lnTo>
                      <a:pt x="23" y="47"/>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grpSp>
        <p:grpSp>
          <p:nvGrpSpPr>
            <p:cNvPr id="25606" name="Group 11"/>
            <p:cNvGrpSpPr>
              <a:grpSpLocks/>
            </p:cNvGrpSpPr>
            <p:nvPr/>
          </p:nvGrpSpPr>
          <p:grpSpPr bwMode="auto">
            <a:xfrm>
              <a:off x="1752" y="778"/>
              <a:ext cx="884" cy="641"/>
              <a:chOff x="1752" y="778"/>
              <a:chExt cx="884" cy="641"/>
            </a:xfrm>
          </p:grpSpPr>
          <p:sp>
            <p:nvSpPr>
              <p:cNvPr id="25697" name="Rectangle 12"/>
              <p:cNvSpPr>
                <a:spLocks noChangeArrowheads="1"/>
              </p:cNvSpPr>
              <p:nvPr/>
            </p:nvSpPr>
            <p:spPr bwMode="auto">
              <a:xfrm>
                <a:off x="1752" y="933"/>
                <a:ext cx="753" cy="486"/>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98" name="Rectangle 13"/>
              <p:cNvSpPr>
                <a:spLocks noChangeArrowheads="1"/>
              </p:cNvSpPr>
              <p:nvPr/>
            </p:nvSpPr>
            <p:spPr bwMode="auto">
              <a:xfrm>
                <a:off x="1804" y="984"/>
                <a:ext cx="70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H.L. Language</a:t>
                </a:r>
                <a:endParaRPr lang="en-US" altLang="en-US" sz="1200">
                  <a:latin typeface="Arial" panose="020B0604020202020204" pitchFamily="34" charset="0"/>
                </a:endParaRPr>
              </a:p>
            </p:txBody>
          </p:sp>
          <p:sp>
            <p:nvSpPr>
              <p:cNvPr id="25699" name="Rectangle 14"/>
              <p:cNvSpPr>
                <a:spLocks noChangeArrowheads="1"/>
              </p:cNvSpPr>
              <p:nvPr/>
            </p:nvSpPr>
            <p:spPr bwMode="auto">
              <a:xfrm>
                <a:off x="2093" y="1115"/>
                <a:ext cx="7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&amp;</a:t>
                </a:r>
                <a:endParaRPr lang="en-US" altLang="en-US" sz="1200">
                  <a:latin typeface="Arial" panose="020B0604020202020204" pitchFamily="34" charset="0"/>
                </a:endParaRPr>
              </a:p>
            </p:txBody>
          </p:sp>
          <p:sp>
            <p:nvSpPr>
              <p:cNvPr id="25700" name="Rectangle 15"/>
              <p:cNvSpPr>
                <a:spLocks noChangeArrowheads="1"/>
              </p:cNvSpPr>
              <p:nvPr/>
            </p:nvSpPr>
            <p:spPr bwMode="auto">
              <a:xfrm>
                <a:off x="1798" y="1247"/>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A0"/>
                    </a:solidFill>
                    <a:latin typeface="Arial" panose="020B0604020202020204" pitchFamily="34" charset="0"/>
                  </a:rPr>
                  <a:t>Operating Sys.</a:t>
                </a:r>
                <a:endParaRPr lang="en-US" altLang="en-US" sz="1200" dirty="0">
                  <a:latin typeface="Arial" panose="020B0604020202020204" pitchFamily="34" charset="0"/>
                </a:endParaRPr>
              </a:p>
            </p:txBody>
          </p:sp>
          <p:sp>
            <p:nvSpPr>
              <p:cNvPr id="25701" name="Rectangle 16"/>
              <p:cNvSpPr>
                <a:spLocks noChangeArrowheads="1"/>
              </p:cNvSpPr>
              <p:nvPr/>
            </p:nvSpPr>
            <p:spPr bwMode="auto">
              <a:xfrm>
                <a:off x="1752" y="778"/>
                <a:ext cx="753" cy="155"/>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702" name="Rectangle 17"/>
              <p:cNvSpPr>
                <a:spLocks noChangeArrowheads="1"/>
              </p:cNvSpPr>
              <p:nvPr/>
            </p:nvSpPr>
            <p:spPr bwMode="auto">
              <a:xfrm>
                <a:off x="1813" y="804"/>
                <a:ext cx="8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nvGrpSpPr>
            <p:cNvPr id="25607" name="Group 18"/>
            <p:cNvGrpSpPr>
              <a:grpSpLocks/>
            </p:cNvGrpSpPr>
            <p:nvPr/>
          </p:nvGrpSpPr>
          <p:grpSpPr bwMode="auto">
            <a:xfrm>
              <a:off x="2513" y="960"/>
              <a:ext cx="655" cy="338"/>
              <a:chOff x="2332" y="1488"/>
              <a:chExt cx="655" cy="338"/>
            </a:xfrm>
          </p:grpSpPr>
          <p:sp>
            <p:nvSpPr>
              <p:cNvPr id="25692" name="Rectangle 19"/>
              <p:cNvSpPr>
                <a:spLocks noChangeArrowheads="1"/>
              </p:cNvSpPr>
              <p:nvPr/>
            </p:nvSpPr>
            <p:spPr bwMode="auto">
              <a:xfrm>
                <a:off x="2433" y="1550"/>
                <a:ext cx="466"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93" name="Rectangle 20"/>
              <p:cNvSpPr>
                <a:spLocks noChangeArrowheads="1"/>
              </p:cNvSpPr>
              <p:nvPr/>
            </p:nvSpPr>
            <p:spPr bwMode="auto">
              <a:xfrm>
                <a:off x="2461" y="1488"/>
                <a:ext cx="42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Compiler</a:t>
                </a:r>
                <a:endParaRPr lang="en-US" altLang="en-US" sz="1200">
                  <a:latin typeface="Arial" panose="020B0604020202020204" pitchFamily="34" charset="0"/>
                </a:endParaRPr>
              </a:p>
            </p:txBody>
          </p:sp>
          <p:sp>
            <p:nvSpPr>
              <p:cNvPr id="25694" name="Rectangle 21"/>
              <p:cNvSpPr>
                <a:spLocks noChangeArrowheads="1"/>
              </p:cNvSpPr>
              <p:nvPr/>
            </p:nvSpPr>
            <p:spPr bwMode="auto">
              <a:xfrm>
                <a:off x="2409" y="1724"/>
                <a:ext cx="45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err="1" smtClean="0">
                    <a:solidFill>
                      <a:srgbClr val="000000"/>
                    </a:solidFill>
                    <a:latin typeface="Arial" panose="020B0604020202020204" pitchFamily="34" charset="0"/>
                  </a:rPr>
                  <a:t>Ch</a:t>
                </a:r>
                <a:r>
                  <a:rPr lang="en-US" altLang="en-US" sz="1200" dirty="0" smtClean="0">
                    <a:solidFill>
                      <a:srgbClr val="000000"/>
                    </a:solidFill>
                    <a:latin typeface="Arial" panose="020B0604020202020204" pitchFamily="34" charset="0"/>
                  </a:rPr>
                  <a:t> 10, 11</a:t>
                </a:r>
                <a:endParaRPr lang="en-US" altLang="en-US" sz="1200" dirty="0">
                  <a:latin typeface="Arial" panose="020B0604020202020204" pitchFamily="34" charset="0"/>
                </a:endParaRPr>
              </a:p>
            </p:txBody>
          </p:sp>
          <p:sp>
            <p:nvSpPr>
              <p:cNvPr id="25695" name="Line 22"/>
              <p:cNvSpPr>
                <a:spLocks noChangeShapeType="1"/>
              </p:cNvSpPr>
              <p:nvPr/>
            </p:nvSpPr>
            <p:spPr bwMode="auto">
              <a:xfrm>
                <a:off x="2332" y="1669"/>
                <a:ext cx="61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5696" name="Freeform 23"/>
              <p:cNvSpPr>
                <a:spLocks/>
              </p:cNvSpPr>
              <p:nvPr/>
            </p:nvSpPr>
            <p:spPr bwMode="auto">
              <a:xfrm>
                <a:off x="2939" y="1646"/>
                <a:ext cx="48" cy="47"/>
              </a:xfrm>
              <a:custGeom>
                <a:avLst/>
                <a:gdLst>
                  <a:gd name="T0" fmla="*/ 0 w 48"/>
                  <a:gd name="T1" fmla="*/ 0 h 47"/>
                  <a:gd name="T2" fmla="*/ 48 w 48"/>
                  <a:gd name="T3" fmla="*/ 23 h 47"/>
                  <a:gd name="T4" fmla="*/ 0 w 48"/>
                  <a:gd name="T5" fmla="*/ 47 h 47"/>
                  <a:gd name="T6" fmla="*/ 0 w 48"/>
                  <a:gd name="T7" fmla="*/ 0 h 47"/>
                  <a:gd name="T8" fmla="*/ 0 60000 65536"/>
                  <a:gd name="T9" fmla="*/ 0 60000 65536"/>
                  <a:gd name="T10" fmla="*/ 0 60000 65536"/>
                  <a:gd name="T11" fmla="*/ 0 60000 65536"/>
                  <a:gd name="T12" fmla="*/ 0 w 48"/>
                  <a:gd name="T13" fmla="*/ 0 h 47"/>
                  <a:gd name="T14" fmla="*/ 48 w 48"/>
                  <a:gd name="T15" fmla="*/ 47 h 47"/>
                </a:gdLst>
                <a:ahLst/>
                <a:cxnLst>
                  <a:cxn ang="T8">
                    <a:pos x="T0" y="T1"/>
                  </a:cxn>
                  <a:cxn ang="T9">
                    <a:pos x="T2" y="T3"/>
                  </a:cxn>
                  <a:cxn ang="T10">
                    <a:pos x="T4" y="T5"/>
                  </a:cxn>
                  <a:cxn ang="T11">
                    <a:pos x="T6" y="T7"/>
                  </a:cxn>
                </a:cxnLst>
                <a:rect l="T12" t="T13" r="T14" b="T15"/>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grpSp>
        <p:grpSp>
          <p:nvGrpSpPr>
            <p:cNvPr id="25608" name="Group 24"/>
            <p:cNvGrpSpPr>
              <a:grpSpLocks/>
            </p:cNvGrpSpPr>
            <p:nvPr/>
          </p:nvGrpSpPr>
          <p:grpSpPr bwMode="auto">
            <a:xfrm>
              <a:off x="3913" y="1337"/>
              <a:ext cx="810" cy="339"/>
              <a:chOff x="3913" y="1337"/>
              <a:chExt cx="810" cy="339"/>
            </a:xfrm>
          </p:grpSpPr>
          <p:sp>
            <p:nvSpPr>
              <p:cNvPr id="25686" name="Rectangle 25"/>
              <p:cNvSpPr>
                <a:spLocks noChangeArrowheads="1"/>
              </p:cNvSpPr>
              <p:nvPr/>
            </p:nvSpPr>
            <p:spPr bwMode="auto">
              <a:xfrm>
                <a:off x="3970" y="1352"/>
                <a:ext cx="733"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87" name="Rectangle 26"/>
              <p:cNvSpPr>
                <a:spLocks noChangeArrowheads="1"/>
              </p:cNvSpPr>
              <p:nvPr/>
            </p:nvSpPr>
            <p:spPr bwMode="auto">
              <a:xfrm>
                <a:off x="3973" y="1337"/>
                <a:ext cx="68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VM Translator</a:t>
                </a:r>
                <a:endParaRPr lang="en-US" altLang="en-US" sz="1200" dirty="0">
                  <a:latin typeface="Arial" panose="020B0604020202020204" pitchFamily="34" charset="0"/>
                </a:endParaRPr>
              </a:p>
            </p:txBody>
          </p:sp>
          <p:sp>
            <p:nvSpPr>
              <p:cNvPr id="25688" name="Freeform 27"/>
              <p:cNvSpPr>
                <a:spLocks/>
              </p:cNvSpPr>
              <p:nvPr/>
            </p:nvSpPr>
            <p:spPr bwMode="auto">
              <a:xfrm>
                <a:off x="3942" y="1534"/>
                <a:ext cx="558" cy="142"/>
              </a:xfrm>
              <a:custGeom>
                <a:avLst/>
                <a:gdLst>
                  <a:gd name="T0" fmla="*/ 0 w 558"/>
                  <a:gd name="T1" fmla="*/ 71 h 142"/>
                  <a:gd name="T2" fmla="*/ 3 w 558"/>
                  <a:gd name="T3" fmla="*/ 61 h 142"/>
                  <a:gd name="T4" fmla="*/ 11 w 558"/>
                  <a:gd name="T5" fmla="*/ 50 h 142"/>
                  <a:gd name="T6" fmla="*/ 28 w 558"/>
                  <a:gd name="T7" fmla="*/ 40 h 142"/>
                  <a:gd name="T8" fmla="*/ 47 w 558"/>
                  <a:gd name="T9" fmla="*/ 31 h 142"/>
                  <a:gd name="T10" fmla="*/ 73 w 558"/>
                  <a:gd name="T11" fmla="*/ 23 h 142"/>
                  <a:gd name="T12" fmla="*/ 104 w 558"/>
                  <a:gd name="T13" fmla="*/ 17 h 142"/>
                  <a:gd name="T14" fmla="*/ 139 w 558"/>
                  <a:gd name="T15" fmla="*/ 10 h 142"/>
                  <a:gd name="T16" fmla="*/ 176 w 558"/>
                  <a:gd name="T17" fmla="*/ 5 h 142"/>
                  <a:gd name="T18" fmla="*/ 217 w 558"/>
                  <a:gd name="T19" fmla="*/ 2 h 142"/>
                  <a:gd name="T20" fmla="*/ 258 w 558"/>
                  <a:gd name="T21" fmla="*/ 0 h 142"/>
                  <a:gd name="T22" fmla="*/ 300 w 558"/>
                  <a:gd name="T23" fmla="*/ 0 h 142"/>
                  <a:gd name="T24" fmla="*/ 341 w 558"/>
                  <a:gd name="T25" fmla="*/ 2 h 142"/>
                  <a:gd name="T26" fmla="*/ 382 w 558"/>
                  <a:gd name="T27" fmla="*/ 5 h 142"/>
                  <a:gd name="T28" fmla="*/ 420 w 558"/>
                  <a:gd name="T29" fmla="*/ 10 h 142"/>
                  <a:gd name="T30" fmla="*/ 454 w 558"/>
                  <a:gd name="T31" fmla="*/ 17 h 142"/>
                  <a:gd name="T32" fmla="*/ 485 w 558"/>
                  <a:gd name="T33" fmla="*/ 23 h 142"/>
                  <a:gd name="T34" fmla="*/ 511 w 558"/>
                  <a:gd name="T35" fmla="*/ 31 h 142"/>
                  <a:gd name="T36" fmla="*/ 531 w 558"/>
                  <a:gd name="T37" fmla="*/ 40 h 142"/>
                  <a:gd name="T38" fmla="*/ 547 w 558"/>
                  <a:gd name="T39" fmla="*/ 50 h 142"/>
                  <a:gd name="T40" fmla="*/ 555 w 558"/>
                  <a:gd name="T41" fmla="*/ 61 h 142"/>
                  <a:gd name="T42" fmla="*/ 558 w 558"/>
                  <a:gd name="T43" fmla="*/ 71 h 142"/>
                  <a:gd name="T44" fmla="*/ 555 w 558"/>
                  <a:gd name="T45" fmla="*/ 81 h 142"/>
                  <a:gd name="T46" fmla="*/ 547 w 558"/>
                  <a:gd name="T47" fmla="*/ 92 h 142"/>
                  <a:gd name="T48" fmla="*/ 531 w 558"/>
                  <a:gd name="T49" fmla="*/ 102 h 142"/>
                  <a:gd name="T50" fmla="*/ 511 w 558"/>
                  <a:gd name="T51" fmla="*/ 110 h 142"/>
                  <a:gd name="T52" fmla="*/ 485 w 558"/>
                  <a:gd name="T53" fmla="*/ 119 h 142"/>
                  <a:gd name="T54" fmla="*/ 454 w 558"/>
                  <a:gd name="T55" fmla="*/ 125 h 142"/>
                  <a:gd name="T56" fmla="*/ 420 w 558"/>
                  <a:gd name="T57" fmla="*/ 132 h 142"/>
                  <a:gd name="T58" fmla="*/ 382 w 558"/>
                  <a:gd name="T59" fmla="*/ 137 h 142"/>
                  <a:gd name="T60" fmla="*/ 341 w 558"/>
                  <a:gd name="T61" fmla="*/ 140 h 142"/>
                  <a:gd name="T62" fmla="*/ 300 w 558"/>
                  <a:gd name="T63" fmla="*/ 142 h 142"/>
                  <a:gd name="T64" fmla="*/ 258 w 558"/>
                  <a:gd name="T65" fmla="*/ 142 h 142"/>
                  <a:gd name="T66" fmla="*/ 217 w 558"/>
                  <a:gd name="T67" fmla="*/ 140 h 142"/>
                  <a:gd name="T68" fmla="*/ 176 w 558"/>
                  <a:gd name="T69" fmla="*/ 137 h 142"/>
                  <a:gd name="T70" fmla="*/ 139 w 558"/>
                  <a:gd name="T71" fmla="*/ 132 h 142"/>
                  <a:gd name="T72" fmla="*/ 104 w 558"/>
                  <a:gd name="T73" fmla="*/ 125 h 142"/>
                  <a:gd name="T74" fmla="*/ 73 w 558"/>
                  <a:gd name="T75" fmla="*/ 119 h 142"/>
                  <a:gd name="T76" fmla="*/ 47 w 558"/>
                  <a:gd name="T77" fmla="*/ 110 h 142"/>
                  <a:gd name="T78" fmla="*/ 28 w 558"/>
                  <a:gd name="T79" fmla="*/ 102 h 142"/>
                  <a:gd name="T80" fmla="*/ 11 w 558"/>
                  <a:gd name="T81" fmla="*/ 92 h 142"/>
                  <a:gd name="T82" fmla="*/ 3 w 558"/>
                  <a:gd name="T83" fmla="*/ 81 h 142"/>
                  <a:gd name="T84" fmla="*/ 0 w 558"/>
                  <a:gd name="T85" fmla="*/ 71 h 1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8"/>
                  <a:gd name="T130" fmla="*/ 0 h 142"/>
                  <a:gd name="T131" fmla="*/ 558 w 558"/>
                  <a:gd name="T132" fmla="*/ 142 h 1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8" h="142">
                    <a:moveTo>
                      <a:pt x="0" y="71"/>
                    </a:moveTo>
                    <a:lnTo>
                      <a:pt x="3" y="61"/>
                    </a:lnTo>
                    <a:lnTo>
                      <a:pt x="11" y="50"/>
                    </a:lnTo>
                    <a:lnTo>
                      <a:pt x="28" y="40"/>
                    </a:lnTo>
                    <a:lnTo>
                      <a:pt x="47" y="31"/>
                    </a:lnTo>
                    <a:lnTo>
                      <a:pt x="73" y="23"/>
                    </a:lnTo>
                    <a:lnTo>
                      <a:pt x="104" y="17"/>
                    </a:lnTo>
                    <a:lnTo>
                      <a:pt x="139" y="10"/>
                    </a:lnTo>
                    <a:lnTo>
                      <a:pt x="176" y="5"/>
                    </a:lnTo>
                    <a:lnTo>
                      <a:pt x="217" y="2"/>
                    </a:lnTo>
                    <a:lnTo>
                      <a:pt x="258" y="0"/>
                    </a:lnTo>
                    <a:lnTo>
                      <a:pt x="300" y="0"/>
                    </a:lnTo>
                    <a:lnTo>
                      <a:pt x="341" y="2"/>
                    </a:lnTo>
                    <a:lnTo>
                      <a:pt x="382" y="5"/>
                    </a:lnTo>
                    <a:lnTo>
                      <a:pt x="420" y="10"/>
                    </a:lnTo>
                    <a:lnTo>
                      <a:pt x="454" y="17"/>
                    </a:lnTo>
                    <a:lnTo>
                      <a:pt x="485" y="23"/>
                    </a:lnTo>
                    <a:lnTo>
                      <a:pt x="511" y="31"/>
                    </a:lnTo>
                    <a:lnTo>
                      <a:pt x="531" y="40"/>
                    </a:lnTo>
                    <a:lnTo>
                      <a:pt x="547" y="50"/>
                    </a:lnTo>
                    <a:lnTo>
                      <a:pt x="555" y="61"/>
                    </a:lnTo>
                    <a:lnTo>
                      <a:pt x="558" y="71"/>
                    </a:lnTo>
                    <a:lnTo>
                      <a:pt x="555" y="81"/>
                    </a:lnTo>
                    <a:lnTo>
                      <a:pt x="547" y="92"/>
                    </a:lnTo>
                    <a:lnTo>
                      <a:pt x="531" y="102"/>
                    </a:lnTo>
                    <a:lnTo>
                      <a:pt x="511" y="110"/>
                    </a:lnTo>
                    <a:lnTo>
                      <a:pt x="485" y="119"/>
                    </a:lnTo>
                    <a:lnTo>
                      <a:pt x="454" y="125"/>
                    </a:lnTo>
                    <a:lnTo>
                      <a:pt x="420" y="132"/>
                    </a:lnTo>
                    <a:lnTo>
                      <a:pt x="382" y="137"/>
                    </a:lnTo>
                    <a:lnTo>
                      <a:pt x="341" y="140"/>
                    </a:lnTo>
                    <a:lnTo>
                      <a:pt x="300" y="142"/>
                    </a:lnTo>
                    <a:lnTo>
                      <a:pt x="258" y="142"/>
                    </a:lnTo>
                    <a:lnTo>
                      <a:pt x="217" y="140"/>
                    </a:lnTo>
                    <a:lnTo>
                      <a:pt x="176" y="137"/>
                    </a:lnTo>
                    <a:lnTo>
                      <a:pt x="139" y="132"/>
                    </a:lnTo>
                    <a:lnTo>
                      <a:pt x="104" y="125"/>
                    </a:lnTo>
                    <a:lnTo>
                      <a:pt x="73" y="119"/>
                    </a:lnTo>
                    <a:lnTo>
                      <a:pt x="47" y="110"/>
                    </a:lnTo>
                    <a:lnTo>
                      <a:pt x="28" y="102"/>
                    </a:lnTo>
                    <a:lnTo>
                      <a:pt x="11"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25689" name="Rectangle 28"/>
              <p:cNvSpPr>
                <a:spLocks noChangeArrowheads="1"/>
              </p:cNvSpPr>
              <p:nvPr/>
            </p:nvSpPr>
            <p:spPr bwMode="auto">
              <a:xfrm>
                <a:off x="4004" y="1563"/>
                <a:ext cx="68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Chapters 7 - 8</a:t>
                </a:r>
                <a:endParaRPr lang="en-US" altLang="en-US" sz="1200">
                  <a:latin typeface="Arial" panose="020B0604020202020204" pitchFamily="34" charset="0"/>
                </a:endParaRPr>
              </a:p>
            </p:txBody>
          </p:sp>
          <p:sp>
            <p:nvSpPr>
              <p:cNvPr id="25690" name="Line 29"/>
              <p:cNvSpPr>
                <a:spLocks noChangeShapeType="1"/>
              </p:cNvSpPr>
              <p:nvPr/>
            </p:nvSpPr>
            <p:spPr bwMode="auto">
              <a:xfrm>
                <a:off x="3913" y="1498"/>
                <a:ext cx="76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5691" name="Freeform 30"/>
              <p:cNvSpPr>
                <a:spLocks/>
              </p:cNvSpPr>
              <p:nvPr/>
            </p:nvSpPr>
            <p:spPr bwMode="auto">
              <a:xfrm>
                <a:off x="4675" y="1475"/>
                <a:ext cx="48" cy="48"/>
              </a:xfrm>
              <a:custGeom>
                <a:avLst/>
                <a:gdLst>
                  <a:gd name="T0" fmla="*/ 0 w 48"/>
                  <a:gd name="T1" fmla="*/ 0 h 48"/>
                  <a:gd name="T2" fmla="*/ 48 w 48"/>
                  <a:gd name="T3" fmla="*/ 23 h 48"/>
                  <a:gd name="T4" fmla="*/ 0 w 48"/>
                  <a:gd name="T5" fmla="*/ 48 h 48"/>
                  <a:gd name="T6" fmla="*/ 0 w 48"/>
                  <a:gd name="T7" fmla="*/ 0 h 48"/>
                  <a:gd name="T8" fmla="*/ 0 60000 65536"/>
                  <a:gd name="T9" fmla="*/ 0 60000 65536"/>
                  <a:gd name="T10" fmla="*/ 0 60000 65536"/>
                  <a:gd name="T11" fmla="*/ 0 60000 65536"/>
                  <a:gd name="T12" fmla="*/ 0 w 48"/>
                  <a:gd name="T13" fmla="*/ 0 h 48"/>
                  <a:gd name="T14" fmla="*/ 48 w 48"/>
                  <a:gd name="T15" fmla="*/ 48 h 48"/>
                </a:gdLst>
                <a:ahLst/>
                <a:cxnLst>
                  <a:cxn ang="T8">
                    <a:pos x="T0" y="T1"/>
                  </a:cxn>
                  <a:cxn ang="T9">
                    <a:pos x="T2" y="T3"/>
                  </a:cxn>
                  <a:cxn ang="T10">
                    <a:pos x="T4" y="T5"/>
                  </a:cxn>
                  <a:cxn ang="T11">
                    <a:pos x="T6" y="T7"/>
                  </a:cxn>
                </a:cxnLst>
                <a:rect l="T12" t="T13" r="T14" b="T15"/>
                <a:pathLst>
                  <a:path w="48" h="48">
                    <a:moveTo>
                      <a:pt x="0" y="0"/>
                    </a:moveTo>
                    <a:lnTo>
                      <a:pt x="48"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grpSp>
        <p:grpSp>
          <p:nvGrpSpPr>
            <p:cNvPr id="25609" name="Group 31"/>
            <p:cNvGrpSpPr>
              <a:grpSpLocks/>
            </p:cNvGrpSpPr>
            <p:nvPr/>
          </p:nvGrpSpPr>
          <p:grpSpPr bwMode="auto">
            <a:xfrm>
              <a:off x="1233" y="2522"/>
              <a:ext cx="751" cy="470"/>
              <a:chOff x="1233" y="2522"/>
              <a:chExt cx="751" cy="470"/>
            </a:xfrm>
          </p:grpSpPr>
          <p:sp>
            <p:nvSpPr>
              <p:cNvPr id="25679" name="Rectangle 32"/>
              <p:cNvSpPr>
                <a:spLocks noChangeArrowheads="1"/>
              </p:cNvSpPr>
              <p:nvPr/>
            </p:nvSpPr>
            <p:spPr bwMode="auto">
              <a:xfrm>
                <a:off x="1328" y="2522"/>
                <a:ext cx="650"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80" name="Rectangle 33"/>
              <p:cNvSpPr>
                <a:spLocks noChangeArrowheads="1"/>
              </p:cNvSpPr>
              <p:nvPr/>
            </p:nvSpPr>
            <p:spPr bwMode="auto">
              <a:xfrm>
                <a:off x="1319" y="2527"/>
                <a:ext cx="47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Computer</a:t>
                </a:r>
                <a:endParaRPr lang="en-US" altLang="en-US" sz="1200" dirty="0">
                  <a:latin typeface="Arial" panose="020B0604020202020204" pitchFamily="34" charset="0"/>
                </a:endParaRPr>
              </a:p>
            </p:txBody>
          </p:sp>
          <p:sp>
            <p:nvSpPr>
              <p:cNvPr id="25681" name="Rectangle 34"/>
              <p:cNvSpPr>
                <a:spLocks noChangeArrowheads="1"/>
              </p:cNvSpPr>
              <p:nvPr/>
            </p:nvSpPr>
            <p:spPr bwMode="auto">
              <a:xfrm>
                <a:off x="1307" y="2642"/>
                <a:ext cx="58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Architecture</a:t>
                </a:r>
                <a:endParaRPr lang="en-US" altLang="en-US" sz="1200" dirty="0">
                  <a:latin typeface="Arial" panose="020B0604020202020204" pitchFamily="34" charset="0"/>
                </a:endParaRPr>
              </a:p>
            </p:txBody>
          </p:sp>
          <p:sp>
            <p:nvSpPr>
              <p:cNvPr id="25682" name="Freeform 35"/>
              <p:cNvSpPr>
                <a:spLocks/>
              </p:cNvSpPr>
              <p:nvPr/>
            </p:nvSpPr>
            <p:spPr bwMode="auto">
              <a:xfrm>
                <a:off x="1295" y="2852"/>
                <a:ext cx="580" cy="140"/>
              </a:xfrm>
              <a:custGeom>
                <a:avLst/>
                <a:gdLst>
                  <a:gd name="T0" fmla="*/ 0 w 580"/>
                  <a:gd name="T1" fmla="*/ 71 h 140"/>
                  <a:gd name="T2" fmla="*/ 3 w 580"/>
                  <a:gd name="T3" fmla="*/ 59 h 140"/>
                  <a:gd name="T4" fmla="*/ 13 w 580"/>
                  <a:gd name="T5" fmla="*/ 50 h 140"/>
                  <a:gd name="T6" fmla="*/ 29 w 580"/>
                  <a:gd name="T7" fmla="*/ 40 h 140"/>
                  <a:gd name="T8" fmla="*/ 51 w 580"/>
                  <a:gd name="T9" fmla="*/ 32 h 140"/>
                  <a:gd name="T10" fmla="*/ 77 w 580"/>
                  <a:gd name="T11" fmla="*/ 23 h 140"/>
                  <a:gd name="T12" fmla="*/ 109 w 580"/>
                  <a:gd name="T13" fmla="*/ 15 h 140"/>
                  <a:gd name="T14" fmla="*/ 145 w 580"/>
                  <a:gd name="T15" fmla="*/ 10 h 140"/>
                  <a:gd name="T16" fmla="*/ 184 w 580"/>
                  <a:gd name="T17" fmla="*/ 5 h 140"/>
                  <a:gd name="T18" fmla="*/ 225 w 580"/>
                  <a:gd name="T19" fmla="*/ 2 h 140"/>
                  <a:gd name="T20" fmla="*/ 268 w 580"/>
                  <a:gd name="T21" fmla="*/ 0 h 140"/>
                  <a:gd name="T22" fmla="*/ 312 w 580"/>
                  <a:gd name="T23" fmla="*/ 0 h 140"/>
                  <a:gd name="T24" fmla="*/ 354 w 580"/>
                  <a:gd name="T25" fmla="*/ 2 h 140"/>
                  <a:gd name="T26" fmla="*/ 395 w 580"/>
                  <a:gd name="T27" fmla="*/ 5 h 140"/>
                  <a:gd name="T28" fmla="*/ 434 w 580"/>
                  <a:gd name="T29" fmla="*/ 10 h 140"/>
                  <a:gd name="T30" fmla="*/ 470 w 580"/>
                  <a:gd name="T31" fmla="*/ 15 h 140"/>
                  <a:gd name="T32" fmla="*/ 501 w 580"/>
                  <a:gd name="T33" fmla="*/ 23 h 140"/>
                  <a:gd name="T34" fmla="*/ 529 w 580"/>
                  <a:gd name="T35" fmla="*/ 32 h 140"/>
                  <a:gd name="T36" fmla="*/ 550 w 580"/>
                  <a:gd name="T37" fmla="*/ 40 h 140"/>
                  <a:gd name="T38" fmla="*/ 567 w 580"/>
                  <a:gd name="T39" fmla="*/ 50 h 140"/>
                  <a:gd name="T40" fmla="*/ 576 w 580"/>
                  <a:gd name="T41" fmla="*/ 59 h 140"/>
                  <a:gd name="T42" fmla="*/ 580 w 580"/>
                  <a:gd name="T43" fmla="*/ 71 h 140"/>
                  <a:gd name="T44" fmla="*/ 576 w 580"/>
                  <a:gd name="T45" fmla="*/ 81 h 140"/>
                  <a:gd name="T46" fmla="*/ 567 w 580"/>
                  <a:gd name="T47" fmla="*/ 91 h 140"/>
                  <a:gd name="T48" fmla="*/ 550 w 580"/>
                  <a:gd name="T49" fmla="*/ 101 h 140"/>
                  <a:gd name="T50" fmla="*/ 529 w 580"/>
                  <a:gd name="T51" fmla="*/ 110 h 140"/>
                  <a:gd name="T52" fmla="*/ 501 w 580"/>
                  <a:gd name="T53" fmla="*/ 119 h 140"/>
                  <a:gd name="T54" fmla="*/ 470 w 580"/>
                  <a:gd name="T55" fmla="*/ 125 h 140"/>
                  <a:gd name="T56" fmla="*/ 434 w 580"/>
                  <a:gd name="T57" fmla="*/ 132 h 140"/>
                  <a:gd name="T58" fmla="*/ 395 w 580"/>
                  <a:gd name="T59" fmla="*/ 137 h 140"/>
                  <a:gd name="T60" fmla="*/ 354 w 580"/>
                  <a:gd name="T61" fmla="*/ 140 h 140"/>
                  <a:gd name="T62" fmla="*/ 312 w 580"/>
                  <a:gd name="T63" fmla="*/ 140 h 140"/>
                  <a:gd name="T64" fmla="*/ 268 w 580"/>
                  <a:gd name="T65" fmla="*/ 140 h 140"/>
                  <a:gd name="T66" fmla="*/ 225 w 580"/>
                  <a:gd name="T67" fmla="*/ 140 h 140"/>
                  <a:gd name="T68" fmla="*/ 184 w 580"/>
                  <a:gd name="T69" fmla="*/ 137 h 140"/>
                  <a:gd name="T70" fmla="*/ 145 w 580"/>
                  <a:gd name="T71" fmla="*/ 132 h 140"/>
                  <a:gd name="T72" fmla="*/ 109 w 580"/>
                  <a:gd name="T73" fmla="*/ 125 h 140"/>
                  <a:gd name="T74" fmla="*/ 77 w 580"/>
                  <a:gd name="T75" fmla="*/ 119 h 140"/>
                  <a:gd name="T76" fmla="*/ 51 w 580"/>
                  <a:gd name="T77" fmla="*/ 110 h 140"/>
                  <a:gd name="T78" fmla="*/ 29 w 580"/>
                  <a:gd name="T79" fmla="*/ 101 h 140"/>
                  <a:gd name="T80" fmla="*/ 13 w 580"/>
                  <a:gd name="T81" fmla="*/ 91 h 140"/>
                  <a:gd name="T82" fmla="*/ 3 w 580"/>
                  <a:gd name="T83" fmla="*/ 81 h 140"/>
                  <a:gd name="T84" fmla="*/ 0 w 580"/>
                  <a:gd name="T85" fmla="*/ 71 h 1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0"/>
                  <a:gd name="T130" fmla="*/ 0 h 140"/>
                  <a:gd name="T131" fmla="*/ 580 w 580"/>
                  <a:gd name="T132" fmla="*/ 140 h 1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0" h="140">
                    <a:moveTo>
                      <a:pt x="0" y="71"/>
                    </a:moveTo>
                    <a:lnTo>
                      <a:pt x="3" y="59"/>
                    </a:lnTo>
                    <a:lnTo>
                      <a:pt x="13" y="50"/>
                    </a:lnTo>
                    <a:lnTo>
                      <a:pt x="29" y="40"/>
                    </a:lnTo>
                    <a:lnTo>
                      <a:pt x="51" y="32"/>
                    </a:lnTo>
                    <a:lnTo>
                      <a:pt x="77" y="23"/>
                    </a:lnTo>
                    <a:lnTo>
                      <a:pt x="109" y="15"/>
                    </a:lnTo>
                    <a:lnTo>
                      <a:pt x="145" y="10"/>
                    </a:lnTo>
                    <a:lnTo>
                      <a:pt x="184" y="5"/>
                    </a:lnTo>
                    <a:lnTo>
                      <a:pt x="225" y="2"/>
                    </a:lnTo>
                    <a:lnTo>
                      <a:pt x="268" y="0"/>
                    </a:lnTo>
                    <a:lnTo>
                      <a:pt x="312" y="0"/>
                    </a:lnTo>
                    <a:lnTo>
                      <a:pt x="354" y="2"/>
                    </a:lnTo>
                    <a:lnTo>
                      <a:pt x="395" y="5"/>
                    </a:lnTo>
                    <a:lnTo>
                      <a:pt x="434" y="10"/>
                    </a:lnTo>
                    <a:lnTo>
                      <a:pt x="470" y="15"/>
                    </a:lnTo>
                    <a:lnTo>
                      <a:pt x="501" y="23"/>
                    </a:lnTo>
                    <a:lnTo>
                      <a:pt x="529" y="32"/>
                    </a:lnTo>
                    <a:lnTo>
                      <a:pt x="550" y="40"/>
                    </a:lnTo>
                    <a:lnTo>
                      <a:pt x="567" y="50"/>
                    </a:lnTo>
                    <a:lnTo>
                      <a:pt x="576" y="59"/>
                    </a:lnTo>
                    <a:lnTo>
                      <a:pt x="580" y="71"/>
                    </a:lnTo>
                    <a:lnTo>
                      <a:pt x="576" y="81"/>
                    </a:lnTo>
                    <a:lnTo>
                      <a:pt x="567" y="91"/>
                    </a:lnTo>
                    <a:lnTo>
                      <a:pt x="550" y="101"/>
                    </a:lnTo>
                    <a:lnTo>
                      <a:pt x="529" y="110"/>
                    </a:lnTo>
                    <a:lnTo>
                      <a:pt x="501" y="119"/>
                    </a:lnTo>
                    <a:lnTo>
                      <a:pt x="470" y="125"/>
                    </a:lnTo>
                    <a:lnTo>
                      <a:pt x="434" y="132"/>
                    </a:lnTo>
                    <a:lnTo>
                      <a:pt x="395" y="137"/>
                    </a:lnTo>
                    <a:lnTo>
                      <a:pt x="354" y="140"/>
                    </a:lnTo>
                    <a:lnTo>
                      <a:pt x="312" y="140"/>
                    </a:lnTo>
                    <a:lnTo>
                      <a:pt x="268" y="140"/>
                    </a:lnTo>
                    <a:lnTo>
                      <a:pt x="225" y="140"/>
                    </a:lnTo>
                    <a:lnTo>
                      <a:pt x="184" y="137"/>
                    </a:lnTo>
                    <a:lnTo>
                      <a:pt x="145" y="132"/>
                    </a:lnTo>
                    <a:lnTo>
                      <a:pt x="109" y="125"/>
                    </a:lnTo>
                    <a:lnTo>
                      <a:pt x="77" y="119"/>
                    </a:lnTo>
                    <a:lnTo>
                      <a:pt x="51" y="110"/>
                    </a:lnTo>
                    <a:lnTo>
                      <a:pt x="29" y="101"/>
                    </a:lnTo>
                    <a:lnTo>
                      <a:pt x="13" y="91"/>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25683" name="Rectangle 36"/>
              <p:cNvSpPr>
                <a:spLocks noChangeArrowheads="1"/>
              </p:cNvSpPr>
              <p:nvPr/>
            </p:nvSpPr>
            <p:spPr bwMode="auto">
              <a:xfrm>
                <a:off x="1249" y="2881"/>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Chapters  4 - 5</a:t>
                </a:r>
                <a:endParaRPr lang="en-US" altLang="en-US" sz="1200" dirty="0">
                  <a:latin typeface="Arial" panose="020B0604020202020204" pitchFamily="34" charset="0"/>
                </a:endParaRPr>
              </a:p>
            </p:txBody>
          </p:sp>
          <p:sp>
            <p:nvSpPr>
              <p:cNvPr id="25684" name="Line 37"/>
              <p:cNvSpPr>
                <a:spLocks noChangeShapeType="1"/>
              </p:cNvSpPr>
              <p:nvPr/>
            </p:nvSpPr>
            <p:spPr bwMode="auto">
              <a:xfrm>
                <a:off x="1233" y="2798"/>
                <a:ext cx="70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5685" name="Freeform 38"/>
              <p:cNvSpPr>
                <a:spLocks/>
              </p:cNvSpPr>
              <p:nvPr/>
            </p:nvSpPr>
            <p:spPr bwMode="auto">
              <a:xfrm>
                <a:off x="1937" y="2775"/>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grpSp>
        <p:grpSp>
          <p:nvGrpSpPr>
            <p:cNvPr id="25610" name="Group 39"/>
            <p:cNvGrpSpPr>
              <a:grpSpLocks/>
            </p:cNvGrpSpPr>
            <p:nvPr/>
          </p:nvGrpSpPr>
          <p:grpSpPr bwMode="auto">
            <a:xfrm>
              <a:off x="2735" y="2938"/>
              <a:ext cx="745" cy="339"/>
              <a:chOff x="2735" y="2938"/>
              <a:chExt cx="745" cy="339"/>
            </a:xfrm>
          </p:grpSpPr>
          <p:sp>
            <p:nvSpPr>
              <p:cNvPr id="25673" name="Rectangle 40"/>
              <p:cNvSpPr>
                <a:spLocks noChangeArrowheads="1"/>
              </p:cNvSpPr>
              <p:nvPr/>
            </p:nvSpPr>
            <p:spPr bwMode="auto">
              <a:xfrm>
                <a:off x="2814" y="2938"/>
                <a:ext cx="566"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74" name="Rectangle 41"/>
              <p:cNvSpPr>
                <a:spLocks noChangeArrowheads="1"/>
              </p:cNvSpPr>
              <p:nvPr/>
            </p:nvSpPr>
            <p:spPr bwMode="auto">
              <a:xfrm>
                <a:off x="2841" y="2946"/>
                <a:ext cx="51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Gate Logic</a:t>
                </a:r>
                <a:endParaRPr lang="en-US" altLang="en-US" sz="1200">
                  <a:latin typeface="Arial" panose="020B0604020202020204" pitchFamily="34" charset="0"/>
                </a:endParaRPr>
              </a:p>
            </p:txBody>
          </p:sp>
          <p:sp>
            <p:nvSpPr>
              <p:cNvPr id="25675" name="Freeform 42"/>
              <p:cNvSpPr>
                <a:spLocks/>
              </p:cNvSpPr>
              <p:nvPr/>
            </p:nvSpPr>
            <p:spPr bwMode="auto">
              <a:xfrm>
                <a:off x="2786" y="3176"/>
                <a:ext cx="602" cy="82"/>
              </a:xfrm>
              <a:custGeom>
                <a:avLst/>
                <a:gdLst>
                  <a:gd name="T0" fmla="*/ 0 w 602"/>
                  <a:gd name="T1" fmla="*/ 41 h 82"/>
                  <a:gd name="T2" fmla="*/ 3 w 602"/>
                  <a:gd name="T3" fmla="*/ 35 h 82"/>
                  <a:gd name="T4" fmla="*/ 11 w 602"/>
                  <a:gd name="T5" fmla="*/ 30 h 82"/>
                  <a:gd name="T6" fmla="*/ 26 w 602"/>
                  <a:gd name="T7" fmla="*/ 25 h 82"/>
                  <a:gd name="T8" fmla="*/ 47 w 602"/>
                  <a:gd name="T9" fmla="*/ 18 h 82"/>
                  <a:gd name="T10" fmla="*/ 73 w 602"/>
                  <a:gd name="T11" fmla="*/ 13 h 82"/>
                  <a:gd name="T12" fmla="*/ 103 w 602"/>
                  <a:gd name="T13" fmla="*/ 10 h 82"/>
                  <a:gd name="T14" fmla="*/ 137 w 602"/>
                  <a:gd name="T15" fmla="*/ 7 h 82"/>
                  <a:gd name="T16" fmla="*/ 176 w 602"/>
                  <a:gd name="T17" fmla="*/ 3 h 82"/>
                  <a:gd name="T18" fmla="*/ 215 w 602"/>
                  <a:gd name="T19" fmla="*/ 2 h 82"/>
                  <a:gd name="T20" fmla="*/ 258 w 602"/>
                  <a:gd name="T21" fmla="*/ 0 h 82"/>
                  <a:gd name="T22" fmla="*/ 300 w 602"/>
                  <a:gd name="T23" fmla="*/ 0 h 82"/>
                  <a:gd name="T24" fmla="*/ 344 w 602"/>
                  <a:gd name="T25" fmla="*/ 0 h 82"/>
                  <a:gd name="T26" fmla="*/ 385 w 602"/>
                  <a:gd name="T27" fmla="*/ 2 h 82"/>
                  <a:gd name="T28" fmla="*/ 426 w 602"/>
                  <a:gd name="T29" fmla="*/ 3 h 82"/>
                  <a:gd name="T30" fmla="*/ 464 w 602"/>
                  <a:gd name="T31" fmla="*/ 7 h 82"/>
                  <a:gd name="T32" fmla="*/ 498 w 602"/>
                  <a:gd name="T33" fmla="*/ 10 h 82"/>
                  <a:gd name="T34" fmla="*/ 529 w 602"/>
                  <a:gd name="T35" fmla="*/ 13 h 82"/>
                  <a:gd name="T36" fmla="*/ 555 w 602"/>
                  <a:gd name="T37" fmla="*/ 18 h 82"/>
                  <a:gd name="T38" fmla="*/ 575 w 602"/>
                  <a:gd name="T39" fmla="*/ 25 h 82"/>
                  <a:gd name="T40" fmla="*/ 589 w 602"/>
                  <a:gd name="T41" fmla="*/ 30 h 82"/>
                  <a:gd name="T42" fmla="*/ 599 w 602"/>
                  <a:gd name="T43" fmla="*/ 35 h 82"/>
                  <a:gd name="T44" fmla="*/ 602 w 602"/>
                  <a:gd name="T45" fmla="*/ 41 h 82"/>
                  <a:gd name="T46" fmla="*/ 599 w 602"/>
                  <a:gd name="T47" fmla="*/ 48 h 82"/>
                  <a:gd name="T48" fmla="*/ 589 w 602"/>
                  <a:gd name="T49" fmla="*/ 53 h 82"/>
                  <a:gd name="T50" fmla="*/ 575 w 602"/>
                  <a:gd name="T51" fmla="*/ 58 h 82"/>
                  <a:gd name="T52" fmla="*/ 555 w 602"/>
                  <a:gd name="T53" fmla="*/ 64 h 82"/>
                  <a:gd name="T54" fmla="*/ 529 w 602"/>
                  <a:gd name="T55" fmla="*/ 67 h 82"/>
                  <a:gd name="T56" fmla="*/ 498 w 602"/>
                  <a:gd name="T57" fmla="*/ 72 h 82"/>
                  <a:gd name="T58" fmla="*/ 464 w 602"/>
                  <a:gd name="T59" fmla="*/ 76 h 82"/>
                  <a:gd name="T60" fmla="*/ 426 w 602"/>
                  <a:gd name="T61" fmla="*/ 79 h 82"/>
                  <a:gd name="T62" fmla="*/ 385 w 602"/>
                  <a:gd name="T63" fmla="*/ 81 h 82"/>
                  <a:gd name="T64" fmla="*/ 344 w 602"/>
                  <a:gd name="T65" fmla="*/ 82 h 82"/>
                  <a:gd name="T66" fmla="*/ 300 w 602"/>
                  <a:gd name="T67" fmla="*/ 82 h 82"/>
                  <a:gd name="T68" fmla="*/ 258 w 602"/>
                  <a:gd name="T69" fmla="*/ 82 h 82"/>
                  <a:gd name="T70" fmla="*/ 215 w 602"/>
                  <a:gd name="T71" fmla="*/ 81 h 82"/>
                  <a:gd name="T72" fmla="*/ 176 w 602"/>
                  <a:gd name="T73" fmla="*/ 79 h 82"/>
                  <a:gd name="T74" fmla="*/ 137 w 602"/>
                  <a:gd name="T75" fmla="*/ 76 h 82"/>
                  <a:gd name="T76" fmla="*/ 103 w 602"/>
                  <a:gd name="T77" fmla="*/ 72 h 82"/>
                  <a:gd name="T78" fmla="*/ 73 w 602"/>
                  <a:gd name="T79" fmla="*/ 67 h 82"/>
                  <a:gd name="T80" fmla="*/ 47 w 602"/>
                  <a:gd name="T81" fmla="*/ 64 h 82"/>
                  <a:gd name="T82" fmla="*/ 26 w 602"/>
                  <a:gd name="T83" fmla="*/ 58 h 82"/>
                  <a:gd name="T84" fmla="*/ 11 w 602"/>
                  <a:gd name="T85" fmla="*/ 53 h 82"/>
                  <a:gd name="T86" fmla="*/ 3 w 602"/>
                  <a:gd name="T87" fmla="*/ 48 h 82"/>
                  <a:gd name="T88" fmla="*/ 0 w 602"/>
                  <a:gd name="T89" fmla="*/ 41 h 8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2"/>
                  <a:gd name="T136" fmla="*/ 0 h 82"/>
                  <a:gd name="T137" fmla="*/ 602 w 602"/>
                  <a:gd name="T138" fmla="*/ 82 h 8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2" h="82">
                    <a:moveTo>
                      <a:pt x="0" y="41"/>
                    </a:moveTo>
                    <a:lnTo>
                      <a:pt x="3" y="35"/>
                    </a:lnTo>
                    <a:lnTo>
                      <a:pt x="11" y="30"/>
                    </a:lnTo>
                    <a:lnTo>
                      <a:pt x="26" y="25"/>
                    </a:lnTo>
                    <a:lnTo>
                      <a:pt x="47" y="18"/>
                    </a:lnTo>
                    <a:lnTo>
                      <a:pt x="73" y="13"/>
                    </a:lnTo>
                    <a:lnTo>
                      <a:pt x="103" y="10"/>
                    </a:lnTo>
                    <a:lnTo>
                      <a:pt x="137" y="7"/>
                    </a:lnTo>
                    <a:lnTo>
                      <a:pt x="176" y="3"/>
                    </a:lnTo>
                    <a:lnTo>
                      <a:pt x="215" y="2"/>
                    </a:lnTo>
                    <a:lnTo>
                      <a:pt x="258" y="0"/>
                    </a:lnTo>
                    <a:lnTo>
                      <a:pt x="300" y="0"/>
                    </a:lnTo>
                    <a:lnTo>
                      <a:pt x="344" y="0"/>
                    </a:lnTo>
                    <a:lnTo>
                      <a:pt x="385" y="2"/>
                    </a:lnTo>
                    <a:lnTo>
                      <a:pt x="426" y="3"/>
                    </a:lnTo>
                    <a:lnTo>
                      <a:pt x="464" y="7"/>
                    </a:lnTo>
                    <a:lnTo>
                      <a:pt x="498" y="10"/>
                    </a:lnTo>
                    <a:lnTo>
                      <a:pt x="529" y="13"/>
                    </a:lnTo>
                    <a:lnTo>
                      <a:pt x="555" y="18"/>
                    </a:lnTo>
                    <a:lnTo>
                      <a:pt x="575" y="25"/>
                    </a:lnTo>
                    <a:lnTo>
                      <a:pt x="589" y="30"/>
                    </a:lnTo>
                    <a:lnTo>
                      <a:pt x="599" y="35"/>
                    </a:lnTo>
                    <a:lnTo>
                      <a:pt x="602" y="41"/>
                    </a:lnTo>
                    <a:lnTo>
                      <a:pt x="599" y="48"/>
                    </a:lnTo>
                    <a:lnTo>
                      <a:pt x="589" y="53"/>
                    </a:lnTo>
                    <a:lnTo>
                      <a:pt x="575" y="58"/>
                    </a:lnTo>
                    <a:lnTo>
                      <a:pt x="555" y="64"/>
                    </a:lnTo>
                    <a:lnTo>
                      <a:pt x="529" y="67"/>
                    </a:lnTo>
                    <a:lnTo>
                      <a:pt x="498" y="72"/>
                    </a:lnTo>
                    <a:lnTo>
                      <a:pt x="464" y="76"/>
                    </a:lnTo>
                    <a:lnTo>
                      <a:pt x="426" y="79"/>
                    </a:lnTo>
                    <a:lnTo>
                      <a:pt x="385" y="81"/>
                    </a:lnTo>
                    <a:lnTo>
                      <a:pt x="344" y="82"/>
                    </a:lnTo>
                    <a:lnTo>
                      <a:pt x="300" y="82"/>
                    </a:lnTo>
                    <a:lnTo>
                      <a:pt x="258" y="82"/>
                    </a:lnTo>
                    <a:lnTo>
                      <a:pt x="215" y="81"/>
                    </a:lnTo>
                    <a:lnTo>
                      <a:pt x="176" y="79"/>
                    </a:lnTo>
                    <a:lnTo>
                      <a:pt x="137" y="76"/>
                    </a:lnTo>
                    <a:lnTo>
                      <a:pt x="103" y="72"/>
                    </a:lnTo>
                    <a:lnTo>
                      <a:pt x="73" y="67"/>
                    </a:lnTo>
                    <a:lnTo>
                      <a:pt x="47" y="64"/>
                    </a:lnTo>
                    <a:lnTo>
                      <a:pt x="26" y="58"/>
                    </a:lnTo>
                    <a:lnTo>
                      <a:pt x="11" y="53"/>
                    </a:lnTo>
                    <a:lnTo>
                      <a:pt x="3" y="48"/>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25676" name="Rectangle 43"/>
              <p:cNvSpPr>
                <a:spLocks noChangeArrowheads="1"/>
              </p:cNvSpPr>
              <p:nvPr/>
            </p:nvSpPr>
            <p:spPr bwMode="auto">
              <a:xfrm>
                <a:off x="2753" y="3175"/>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Chapters  1 - 3</a:t>
                </a:r>
                <a:endParaRPr lang="en-US" altLang="en-US" sz="1200" dirty="0">
                  <a:latin typeface="Arial" panose="020B0604020202020204" pitchFamily="34" charset="0"/>
                </a:endParaRPr>
              </a:p>
            </p:txBody>
          </p:sp>
          <p:sp>
            <p:nvSpPr>
              <p:cNvPr id="25677" name="Line 44"/>
              <p:cNvSpPr>
                <a:spLocks noChangeShapeType="1"/>
              </p:cNvSpPr>
              <p:nvPr/>
            </p:nvSpPr>
            <p:spPr bwMode="auto">
              <a:xfrm>
                <a:off x="2735" y="3119"/>
                <a:ext cx="70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5678" name="Freeform 45"/>
              <p:cNvSpPr>
                <a:spLocks/>
              </p:cNvSpPr>
              <p:nvPr/>
            </p:nvSpPr>
            <p:spPr bwMode="auto">
              <a:xfrm>
                <a:off x="3432" y="3096"/>
                <a:ext cx="48" cy="47"/>
              </a:xfrm>
              <a:custGeom>
                <a:avLst/>
                <a:gdLst>
                  <a:gd name="T0" fmla="*/ 0 w 48"/>
                  <a:gd name="T1" fmla="*/ 0 h 47"/>
                  <a:gd name="T2" fmla="*/ 48 w 48"/>
                  <a:gd name="T3" fmla="*/ 23 h 47"/>
                  <a:gd name="T4" fmla="*/ 0 w 48"/>
                  <a:gd name="T5" fmla="*/ 47 h 47"/>
                  <a:gd name="T6" fmla="*/ 0 w 48"/>
                  <a:gd name="T7" fmla="*/ 0 h 47"/>
                  <a:gd name="T8" fmla="*/ 0 60000 65536"/>
                  <a:gd name="T9" fmla="*/ 0 60000 65536"/>
                  <a:gd name="T10" fmla="*/ 0 60000 65536"/>
                  <a:gd name="T11" fmla="*/ 0 60000 65536"/>
                  <a:gd name="T12" fmla="*/ 0 w 48"/>
                  <a:gd name="T13" fmla="*/ 0 h 47"/>
                  <a:gd name="T14" fmla="*/ 48 w 48"/>
                  <a:gd name="T15" fmla="*/ 47 h 47"/>
                </a:gdLst>
                <a:ahLst/>
                <a:cxnLst>
                  <a:cxn ang="T8">
                    <a:pos x="T0" y="T1"/>
                  </a:cxn>
                  <a:cxn ang="T9">
                    <a:pos x="T2" y="T3"/>
                  </a:cxn>
                  <a:cxn ang="T10">
                    <a:pos x="T4" y="T5"/>
                  </a:cxn>
                  <a:cxn ang="T11">
                    <a:pos x="T6" y="T7"/>
                  </a:cxn>
                </a:cxnLst>
                <a:rect l="T12" t="T13" r="T14" b="T15"/>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grpSp>
        <p:grpSp>
          <p:nvGrpSpPr>
            <p:cNvPr id="25611" name="Group 46"/>
            <p:cNvGrpSpPr>
              <a:grpSpLocks/>
            </p:cNvGrpSpPr>
            <p:nvPr/>
          </p:nvGrpSpPr>
          <p:grpSpPr bwMode="auto">
            <a:xfrm>
              <a:off x="4233" y="3175"/>
              <a:ext cx="1479" cy="525"/>
              <a:chOff x="4233" y="3175"/>
              <a:chExt cx="1479" cy="525"/>
            </a:xfrm>
          </p:grpSpPr>
          <p:sp>
            <p:nvSpPr>
              <p:cNvPr id="25664" name="Rectangle 47"/>
              <p:cNvSpPr>
                <a:spLocks noChangeArrowheads="1"/>
              </p:cNvSpPr>
              <p:nvPr/>
            </p:nvSpPr>
            <p:spPr bwMode="auto">
              <a:xfrm>
                <a:off x="4318" y="3179"/>
                <a:ext cx="610"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65" name="Rectangle 48"/>
              <p:cNvSpPr>
                <a:spLocks noChangeArrowheads="1"/>
              </p:cNvSpPr>
              <p:nvPr/>
            </p:nvSpPr>
            <p:spPr bwMode="auto">
              <a:xfrm>
                <a:off x="4297" y="3175"/>
                <a:ext cx="43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Electrical</a:t>
                </a:r>
                <a:endParaRPr lang="en-US" altLang="en-US" sz="1200" dirty="0">
                  <a:latin typeface="Arial" panose="020B0604020202020204" pitchFamily="34" charset="0"/>
                </a:endParaRPr>
              </a:p>
            </p:txBody>
          </p:sp>
          <p:sp>
            <p:nvSpPr>
              <p:cNvPr id="25666" name="Rectangle 49"/>
              <p:cNvSpPr>
                <a:spLocks noChangeArrowheads="1"/>
              </p:cNvSpPr>
              <p:nvPr/>
            </p:nvSpPr>
            <p:spPr bwMode="auto">
              <a:xfrm>
                <a:off x="4297" y="3290"/>
                <a:ext cx="57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Engineering</a:t>
                </a:r>
                <a:endParaRPr lang="en-US" altLang="en-US" sz="1200" dirty="0">
                  <a:latin typeface="Arial" panose="020B0604020202020204" pitchFamily="34" charset="0"/>
                </a:endParaRPr>
              </a:p>
            </p:txBody>
          </p:sp>
          <p:sp>
            <p:nvSpPr>
              <p:cNvPr id="25667" name="Freeform 50"/>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25668" name="Freeform 51"/>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5669" name="Freeform 52"/>
              <p:cNvSpPr>
                <a:spLocks/>
              </p:cNvSpPr>
              <p:nvPr/>
            </p:nvSpPr>
            <p:spPr bwMode="auto">
              <a:xfrm>
                <a:off x="4958" y="3264"/>
                <a:ext cx="697" cy="378"/>
              </a:xfrm>
              <a:custGeom>
                <a:avLst/>
                <a:gdLst>
                  <a:gd name="T0" fmla="*/ 62 w 697"/>
                  <a:gd name="T1" fmla="*/ 163 h 378"/>
                  <a:gd name="T2" fmla="*/ 5 w 697"/>
                  <a:gd name="T3" fmla="*/ 178 h 378"/>
                  <a:gd name="T4" fmla="*/ 72 w 697"/>
                  <a:gd name="T5" fmla="*/ 199 h 378"/>
                  <a:gd name="T6" fmla="*/ 18 w 697"/>
                  <a:gd name="T7" fmla="*/ 245 h 378"/>
                  <a:gd name="T8" fmla="*/ 90 w 697"/>
                  <a:gd name="T9" fmla="*/ 266 h 378"/>
                  <a:gd name="T10" fmla="*/ 49 w 697"/>
                  <a:gd name="T11" fmla="*/ 311 h 378"/>
                  <a:gd name="T12" fmla="*/ 142 w 697"/>
                  <a:gd name="T13" fmla="*/ 319 h 378"/>
                  <a:gd name="T14" fmla="*/ 155 w 697"/>
                  <a:gd name="T15" fmla="*/ 370 h 378"/>
                  <a:gd name="T16" fmla="*/ 235 w 697"/>
                  <a:gd name="T17" fmla="*/ 352 h 378"/>
                  <a:gd name="T18" fmla="*/ 294 w 697"/>
                  <a:gd name="T19" fmla="*/ 378 h 378"/>
                  <a:gd name="T20" fmla="*/ 340 w 697"/>
                  <a:gd name="T21" fmla="*/ 352 h 378"/>
                  <a:gd name="T22" fmla="*/ 385 w 697"/>
                  <a:gd name="T23" fmla="*/ 378 h 378"/>
                  <a:gd name="T24" fmla="*/ 426 w 697"/>
                  <a:gd name="T25" fmla="*/ 347 h 378"/>
                  <a:gd name="T26" fmla="*/ 487 w 697"/>
                  <a:gd name="T27" fmla="*/ 368 h 378"/>
                  <a:gd name="T28" fmla="*/ 542 w 697"/>
                  <a:gd name="T29" fmla="*/ 327 h 378"/>
                  <a:gd name="T30" fmla="*/ 643 w 697"/>
                  <a:gd name="T31" fmla="*/ 340 h 378"/>
                  <a:gd name="T32" fmla="*/ 617 w 697"/>
                  <a:gd name="T33" fmla="*/ 293 h 378"/>
                  <a:gd name="T34" fmla="*/ 686 w 697"/>
                  <a:gd name="T35" fmla="*/ 288 h 378"/>
                  <a:gd name="T36" fmla="*/ 638 w 697"/>
                  <a:gd name="T37" fmla="*/ 234 h 378"/>
                  <a:gd name="T38" fmla="*/ 697 w 697"/>
                  <a:gd name="T39" fmla="*/ 202 h 378"/>
                  <a:gd name="T40" fmla="*/ 622 w 697"/>
                  <a:gd name="T41" fmla="*/ 170 h 378"/>
                  <a:gd name="T42" fmla="*/ 665 w 697"/>
                  <a:gd name="T43" fmla="*/ 122 h 378"/>
                  <a:gd name="T44" fmla="*/ 586 w 697"/>
                  <a:gd name="T45" fmla="*/ 120 h 378"/>
                  <a:gd name="T46" fmla="*/ 617 w 697"/>
                  <a:gd name="T47" fmla="*/ 64 h 378"/>
                  <a:gd name="T48" fmla="*/ 518 w 697"/>
                  <a:gd name="T49" fmla="*/ 73 h 378"/>
                  <a:gd name="T50" fmla="*/ 511 w 697"/>
                  <a:gd name="T51" fmla="*/ 17 h 378"/>
                  <a:gd name="T52" fmla="*/ 411 w 697"/>
                  <a:gd name="T53" fmla="*/ 41 h 378"/>
                  <a:gd name="T54" fmla="*/ 374 w 697"/>
                  <a:gd name="T55" fmla="*/ 0 h 378"/>
                  <a:gd name="T56" fmla="*/ 310 w 697"/>
                  <a:gd name="T57" fmla="*/ 36 h 378"/>
                  <a:gd name="T58" fmla="*/ 248 w 697"/>
                  <a:gd name="T59" fmla="*/ 0 h 378"/>
                  <a:gd name="T60" fmla="*/ 209 w 697"/>
                  <a:gd name="T61" fmla="*/ 56 h 378"/>
                  <a:gd name="T62" fmla="*/ 142 w 697"/>
                  <a:gd name="T63" fmla="*/ 27 h 378"/>
                  <a:gd name="T64" fmla="*/ 144 w 697"/>
                  <a:gd name="T65" fmla="*/ 76 h 378"/>
                  <a:gd name="T66" fmla="*/ 57 w 697"/>
                  <a:gd name="T67" fmla="*/ 61 h 378"/>
                  <a:gd name="T68" fmla="*/ 78 w 697"/>
                  <a:gd name="T69" fmla="*/ 112 h 378"/>
                  <a:gd name="T70" fmla="*/ 0 w 697"/>
                  <a:gd name="T71" fmla="*/ 110 h 378"/>
                  <a:gd name="T72" fmla="*/ 62 w 697"/>
                  <a:gd name="T73" fmla="*/ 163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2" y="163"/>
                    </a:moveTo>
                    <a:lnTo>
                      <a:pt x="5" y="178"/>
                    </a:lnTo>
                    <a:lnTo>
                      <a:pt x="72" y="199"/>
                    </a:lnTo>
                    <a:lnTo>
                      <a:pt x="18" y="245"/>
                    </a:lnTo>
                    <a:lnTo>
                      <a:pt x="90" y="266"/>
                    </a:lnTo>
                    <a:lnTo>
                      <a:pt x="49" y="311"/>
                    </a:lnTo>
                    <a:lnTo>
                      <a:pt x="142" y="319"/>
                    </a:lnTo>
                    <a:lnTo>
                      <a:pt x="155" y="370"/>
                    </a:lnTo>
                    <a:lnTo>
                      <a:pt x="235" y="352"/>
                    </a:lnTo>
                    <a:lnTo>
                      <a:pt x="294" y="378"/>
                    </a:lnTo>
                    <a:lnTo>
                      <a:pt x="340" y="352"/>
                    </a:lnTo>
                    <a:lnTo>
                      <a:pt x="385" y="378"/>
                    </a:lnTo>
                    <a:lnTo>
                      <a:pt x="426" y="347"/>
                    </a:lnTo>
                    <a:lnTo>
                      <a:pt x="487" y="368"/>
                    </a:lnTo>
                    <a:lnTo>
                      <a:pt x="542" y="327"/>
                    </a:lnTo>
                    <a:lnTo>
                      <a:pt x="643" y="340"/>
                    </a:lnTo>
                    <a:lnTo>
                      <a:pt x="617" y="293"/>
                    </a:lnTo>
                    <a:lnTo>
                      <a:pt x="686" y="288"/>
                    </a:lnTo>
                    <a:lnTo>
                      <a:pt x="638" y="234"/>
                    </a:lnTo>
                    <a:lnTo>
                      <a:pt x="697" y="202"/>
                    </a:lnTo>
                    <a:lnTo>
                      <a:pt x="622" y="170"/>
                    </a:lnTo>
                    <a:lnTo>
                      <a:pt x="665" y="122"/>
                    </a:lnTo>
                    <a:lnTo>
                      <a:pt x="586" y="120"/>
                    </a:lnTo>
                    <a:lnTo>
                      <a:pt x="617" y="64"/>
                    </a:lnTo>
                    <a:lnTo>
                      <a:pt x="518" y="73"/>
                    </a:lnTo>
                    <a:lnTo>
                      <a:pt x="511" y="17"/>
                    </a:lnTo>
                    <a:lnTo>
                      <a:pt x="411" y="41"/>
                    </a:lnTo>
                    <a:lnTo>
                      <a:pt x="374" y="0"/>
                    </a:lnTo>
                    <a:lnTo>
                      <a:pt x="310" y="36"/>
                    </a:lnTo>
                    <a:lnTo>
                      <a:pt x="248" y="0"/>
                    </a:lnTo>
                    <a:lnTo>
                      <a:pt x="209" y="56"/>
                    </a:lnTo>
                    <a:lnTo>
                      <a:pt x="142" y="27"/>
                    </a:lnTo>
                    <a:lnTo>
                      <a:pt x="144" y="76"/>
                    </a:lnTo>
                    <a:lnTo>
                      <a:pt x="57" y="61"/>
                    </a:lnTo>
                    <a:lnTo>
                      <a:pt x="78" y="112"/>
                    </a:lnTo>
                    <a:lnTo>
                      <a:pt x="0" y="110"/>
                    </a:lnTo>
                    <a:lnTo>
                      <a:pt x="62" y="163"/>
                    </a:lnTo>
                    <a:close/>
                  </a:path>
                </a:pathLst>
              </a:custGeom>
              <a:solidFill>
                <a:srgbClr val="FFFF00"/>
              </a:solidFill>
              <a:ln w="3175">
                <a:solidFill>
                  <a:srgbClr val="000000"/>
                </a:solidFill>
                <a:round/>
                <a:headEnd/>
                <a:tailEnd/>
              </a:ln>
            </p:spPr>
            <p:txBody>
              <a:bodyPr/>
              <a:lstStyle/>
              <a:p>
                <a:endParaRPr lang="en-US" sz="1200"/>
              </a:p>
            </p:txBody>
          </p:sp>
          <p:sp>
            <p:nvSpPr>
              <p:cNvPr id="25670" name="Rectangle 53"/>
              <p:cNvSpPr>
                <a:spLocks noChangeArrowheads="1"/>
              </p:cNvSpPr>
              <p:nvPr/>
            </p:nvSpPr>
            <p:spPr bwMode="auto">
              <a:xfrm>
                <a:off x="5141" y="3394"/>
                <a:ext cx="37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Physics</a:t>
                </a:r>
                <a:endParaRPr lang="en-US" altLang="en-US" sz="1200">
                  <a:latin typeface="Arial" panose="020B0604020202020204" pitchFamily="34" charset="0"/>
                </a:endParaRPr>
              </a:p>
            </p:txBody>
          </p:sp>
          <p:sp>
            <p:nvSpPr>
              <p:cNvPr id="25671" name="Line 54"/>
              <p:cNvSpPr>
                <a:spLocks noChangeShapeType="1"/>
              </p:cNvSpPr>
              <p:nvPr/>
            </p:nvSpPr>
            <p:spPr bwMode="auto">
              <a:xfrm>
                <a:off x="4233" y="3439"/>
                <a:ext cx="67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5672" name="Freeform 55"/>
              <p:cNvSpPr>
                <a:spLocks/>
              </p:cNvSpPr>
              <p:nvPr/>
            </p:nvSpPr>
            <p:spPr bwMode="auto">
              <a:xfrm>
                <a:off x="4901" y="3416"/>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grpSp>
        <p:grpSp>
          <p:nvGrpSpPr>
            <p:cNvPr id="25612" name="Group 56"/>
            <p:cNvGrpSpPr>
              <a:grpSpLocks/>
            </p:cNvGrpSpPr>
            <p:nvPr/>
          </p:nvGrpSpPr>
          <p:grpSpPr bwMode="auto">
            <a:xfrm>
              <a:off x="3160" y="1100"/>
              <a:ext cx="883" cy="641"/>
              <a:chOff x="3160" y="1100"/>
              <a:chExt cx="883" cy="641"/>
            </a:xfrm>
          </p:grpSpPr>
          <p:sp>
            <p:nvSpPr>
              <p:cNvPr id="25659" name="Rectangle 57"/>
              <p:cNvSpPr>
                <a:spLocks noChangeArrowheads="1"/>
              </p:cNvSpPr>
              <p:nvPr/>
            </p:nvSpPr>
            <p:spPr bwMode="auto">
              <a:xfrm>
                <a:off x="3160" y="1255"/>
                <a:ext cx="753" cy="486"/>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60" name="Rectangle 58"/>
              <p:cNvSpPr>
                <a:spLocks noChangeArrowheads="1"/>
              </p:cNvSpPr>
              <p:nvPr/>
            </p:nvSpPr>
            <p:spPr bwMode="auto">
              <a:xfrm>
                <a:off x="3390" y="1372"/>
                <a:ext cx="31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Virtual</a:t>
                </a:r>
                <a:endParaRPr lang="en-US" altLang="en-US" sz="1200">
                  <a:latin typeface="Arial" panose="020B0604020202020204" pitchFamily="34" charset="0"/>
                </a:endParaRPr>
              </a:p>
            </p:txBody>
          </p:sp>
          <p:sp>
            <p:nvSpPr>
              <p:cNvPr id="25661" name="Rectangle 59"/>
              <p:cNvSpPr>
                <a:spLocks noChangeArrowheads="1"/>
              </p:cNvSpPr>
              <p:nvPr/>
            </p:nvSpPr>
            <p:spPr bwMode="auto">
              <a:xfrm>
                <a:off x="3348" y="1503"/>
                <a:ext cx="40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Machine</a:t>
                </a:r>
                <a:endParaRPr lang="en-US" altLang="en-US" sz="1200">
                  <a:latin typeface="Arial" panose="020B0604020202020204" pitchFamily="34" charset="0"/>
                </a:endParaRPr>
              </a:p>
            </p:txBody>
          </p:sp>
          <p:sp>
            <p:nvSpPr>
              <p:cNvPr id="25662" name="Rectangle 60"/>
              <p:cNvSpPr>
                <a:spLocks noChangeArrowheads="1"/>
              </p:cNvSpPr>
              <p:nvPr/>
            </p:nvSpPr>
            <p:spPr bwMode="auto">
              <a:xfrm>
                <a:off x="3160" y="1100"/>
                <a:ext cx="753" cy="155"/>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63" name="Rectangle 61"/>
              <p:cNvSpPr>
                <a:spLocks noChangeArrowheads="1"/>
              </p:cNvSpPr>
              <p:nvPr/>
            </p:nvSpPr>
            <p:spPr bwMode="auto">
              <a:xfrm>
                <a:off x="3220" y="1126"/>
                <a:ext cx="8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nvGrpSpPr>
            <p:cNvPr id="25613" name="Group 62"/>
            <p:cNvGrpSpPr>
              <a:grpSpLocks/>
            </p:cNvGrpSpPr>
            <p:nvPr/>
          </p:nvGrpSpPr>
          <p:grpSpPr bwMode="auto">
            <a:xfrm>
              <a:off x="3893" y="660"/>
              <a:ext cx="1713" cy="1402"/>
              <a:chOff x="3893" y="660"/>
              <a:chExt cx="1713" cy="1402"/>
            </a:xfrm>
          </p:grpSpPr>
          <p:grpSp>
            <p:nvGrpSpPr>
              <p:cNvPr id="25649" name="Group 63"/>
              <p:cNvGrpSpPr>
                <a:grpSpLocks/>
              </p:cNvGrpSpPr>
              <p:nvPr/>
            </p:nvGrpSpPr>
            <p:grpSpPr bwMode="auto">
              <a:xfrm>
                <a:off x="3893" y="660"/>
                <a:ext cx="810" cy="401"/>
                <a:chOff x="3893" y="660"/>
                <a:chExt cx="810" cy="401"/>
              </a:xfrm>
            </p:grpSpPr>
            <p:sp>
              <p:nvSpPr>
                <p:cNvPr id="25656" name="Rectangle 64"/>
                <p:cNvSpPr>
                  <a:spLocks noChangeArrowheads="1"/>
                </p:cNvSpPr>
                <p:nvPr/>
              </p:nvSpPr>
              <p:spPr bwMode="auto">
                <a:xfrm>
                  <a:off x="3893" y="660"/>
                  <a:ext cx="810"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57" name="Rectangle 65"/>
                <p:cNvSpPr>
                  <a:spLocks noChangeArrowheads="1"/>
                </p:cNvSpPr>
                <p:nvPr/>
              </p:nvSpPr>
              <p:spPr bwMode="auto">
                <a:xfrm>
                  <a:off x="4056" y="713"/>
                  <a:ext cx="42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990000"/>
                      </a:solidFill>
                      <a:latin typeface="Arial" panose="020B0604020202020204" pitchFamily="34" charset="0"/>
                    </a:rPr>
                    <a:t>Software</a:t>
                  </a:r>
                </a:p>
              </p:txBody>
            </p:sp>
            <p:sp>
              <p:nvSpPr>
                <p:cNvPr id="25658" name="Rectangle 66"/>
                <p:cNvSpPr>
                  <a:spLocks noChangeArrowheads="1"/>
                </p:cNvSpPr>
                <p:nvPr/>
              </p:nvSpPr>
              <p:spPr bwMode="auto">
                <a:xfrm>
                  <a:off x="4045" y="861"/>
                  <a:ext cx="44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990000"/>
                      </a:solidFill>
                      <a:latin typeface="Arial" panose="020B0604020202020204" pitchFamily="34" charset="0"/>
                    </a:rPr>
                    <a:t>hierarchy</a:t>
                  </a:r>
                </a:p>
              </p:txBody>
            </p:sp>
          </p:grpSp>
          <p:grpSp>
            <p:nvGrpSpPr>
              <p:cNvPr id="25650" name="Group 67"/>
              <p:cNvGrpSpPr>
                <a:grpSpLocks/>
              </p:cNvGrpSpPr>
              <p:nvPr/>
            </p:nvGrpSpPr>
            <p:grpSpPr bwMode="auto">
              <a:xfrm>
                <a:off x="4723" y="1421"/>
                <a:ext cx="883" cy="641"/>
                <a:chOff x="4723" y="1421"/>
                <a:chExt cx="883" cy="641"/>
              </a:xfrm>
            </p:grpSpPr>
            <p:sp>
              <p:nvSpPr>
                <p:cNvPr id="25651" name="Rectangle 68"/>
                <p:cNvSpPr>
                  <a:spLocks noChangeArrowheads="1"/>
                </p:cNvSpPr>
                <p:nvPr/>
              </p:nvSpPr>
              <p:spPr bwMode="auto">
                <a:xfrm>
                  <a:off x="4723" y="1575"/>
                  <a:ext cx="752" cy="487"/>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52" name="Rectangle 69"/>
                <p:cNvSpPr>
                  <a:spLocks noChangeArrowheads="1"/>
                </p:cNvSpPr>
                <p:nvPr/>
              </p:nvSpPr>
              <p:spPr bwMode="auto">
                <a:xfrm>
                  <a:off x="4879" y="1692"/>
                  <a:ext cx="47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Assembly</a:t>
                  </a:r>
                  <a:endParaRPr lang="en-US" altLang="en-US" sz="1200">
                    <a:latin typeface="Arial" panose="020B0604020202020204" pitchFamily="34" charset="0"/>
                  </a:endParaRPr>
                </a:p>
              </p:txBody>
            </p:sp>
            <p:sp>
              <p:nvSpPr>
                <p:cNvPr id="25653" name="Rectangle 70"/>
                <p:cNvSpPr>
                  <a:spLocks noChangeArrowheads="1"/>
                </p:cNvSpPr>
                <p:nvPr/>
              </p:nvSpPr>
              <p:spPr bwMode="auto">
                <a:xfrm>
                  <a:off x="4878" y="1824"/>
                  <a:ext cx="4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Language</a:t>
                  </a:r>
                  <a:endParaRPr lang="en-US" altLang="en-US" sz="1200">
                    <a:latin typeface="Arial" panose="020B0604020202020204" pitchFamily="34" charset="0"/>
                  </a:endParaRPr>
                </a:p>
              </p:txBody>
            </p:sp>
            <p:sp>
              <p:nvSpPr>
                <p:cNvPr id="25654" name="Rectangle 71"/>
                <p:cNvSpPr>
                  <a:spLocks noChangeArrowheads="1"/>
                </p:cNvSpPr>
                <p:nvPr/>
              </p:nvSpPr>
              <p:spPr bwMode="auto">
                <a:xfrm>
                  <a:off x="4723" y="1421"/>
                  <a:ext cx="752" cy="154"/>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55" name="Rectangle 72"/>
                <p:cNvSpPr>
                  <a:spLocks noChangeArrowheads="1"/>
                </p:cNvSpPr>
                <p:nvPr/>
              </p:nvSpPr>
              <p:spPr bwMode="auto">
                <a:xfrm>
                  <a:off x="4783" y="1447"/>
                  <a:ext cx="8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grpSp>
          <p:nvGrpSpPr>
            <p:cNvPr id="25614" name="Group 73"/>
            <p:cNvGrpSpPr>
              <a:grpSpLocks/>
            </p:cNvGrpSpPr>
            <p:nvPr/>
          </p:nvGrpSpPr>
          <p:grpSpPr bwMode="auto">
            <a:xfrm>
              <a:off x="480" y="2400"/>
              <a:ext cx="1272" cy="1271"/>
              <a:chOff x="480" y="2400"/>
              <a:chExt cx="1272" cy="1271"/>
            </a:xfrm>
          </p:grpSpPr>
          <p:grpSp>
            <p:nvGrpSpPr>
              <p:cNvPr id="25639" name="Group 74"/>
              <p:cNvGrpSpPr>
                <a:grpSpLocks/>
              </p:cNvGrpSpPr>
              <p:nvPr/>
            </p:nvGrpSpPr>
            <p:grpSpPr bwMode="auto">
              <a:xfrm>
                <a:off x="942" y="3294"/>
                <a:ext cx="810" cy="377"/>
                <a:chOff x="942" y="3294"/>
                <a:chExt cx="810" cy="377"/>
              </a:xfrm>
            </p:grpSpPr>
            <p:sp>
              <p:nvSpPr>
                <p:cNvPr id="25646" name="Rectangle 75"/>
                <p:cNvSpPr>
                  <a:spLocks noChangeArrowheads="1"/>
                </p:cNvSpPr>
                <p:nvPr/>
              </p:nvSpPr>
              <p:spPr bwMode="auto">
                <a:xfrm>
                  <a:off x="942" y="3294"/>
                  <a:ext cx="810" cy="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47" name="Rectangle 76"/>
                <p:cNvSpPr>
                  <a:spLocks noChangeArrowheads="1"/>
                </p:cNvSpPr>
                <p:nvPr/>
              </p:nvSpPr>
              <p:spPr bwMode="auto">
                <a:xfrm>
                  <a:off x="1083" y="3336"/>
                  <a:ext cx="46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990000"/>
                      </a:solidFill>
                      <a:latin typeface="Arial" panose="020B0604020202020204" pitchFamily="34" charset="0"/>
                    </a:rPr>
                    <a:t>Hardware</a:t>
                  </a:r>
                </a:p>
              </p:txBody>
            </p:sp>
            <p:sp>
              <p:nvSpPr>
                <p:cNvPr id="25648" name="Rectangle 77"/>
                <p:cNvSpPr>
                  <a:spLocks noChangeArrowheads="1"/>
                </p:cNvSpPr>
                <p:nvPr/>
              </p:nvSpPr>
              <p:spPr bwMode="auto">
                <a:xfrm>
                  <a:off x="1094" y="3484"/>
                  <a:ext cx="44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990000"/>
                      </a:solidFill>
                      <a:latin typeface="Arial" panose="020B0604020202020204" pitchFamily="34" charset="0"/>
                    </a:rPr>
                    <a:t>hierarchy</a:t>
                  </a:r>
                </a:p>
              </p:txBody>
            </p:sp>
          </p:grpSp>
          <p:grpSp>
            <p:nvGrpSpPr>
              <p:cNvPr id="25640" name="Group 78"/>
              <p:cNvGrpSpPr>
                <a:grpSpLocks/>
              </p:cNvGrpSpPr>
              <p:nvPr/>
            </p:nvGrpSpPr>
            <p:grpSpPr bwMode="auto">
              <a:xfrm>
                <a:off x="480" y="2400"/>
                <a:ext cx="884" cy="641"/>
                <a:chOff x="480" y="2400"/>
                <a:chExt cx="884" cy="641"/>
              </a:xfrm>
            </p:grpSpPr>
            <p:sp>
              <p:nvSpPr>
                <p:cNvPr id="25641" name="Rectangle 79"/>
                <p:cNvSpPr>
                  <a:spLocks noChangeArrowheads="1"/>
                </p:cNvSpPr>
                <p:nvPr/>
              </p:nvSpPr>
              <p:spPr bwMode="auto">
                <a:xfrm>
                  <a:off x="480" y="2556"/>
                  <a:ext cx="753"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42" name="Rectangle 80"/>
                <p:cNvSpPr>
                  <a:spLocks noChangeArrowheads="1"/>
                </p:cNvSpPr>
                <p:nvPr/>
              </p:nvSpPr>
              <p:spPr bwMode="auto">
                <a:xfrm>
                  <a:off x="668" y="2672"/>
                  <a:ext cx="40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Machine</a:t>
                  </a:r>
                  <a:endParaRPr lang="en-US" altLang="en-US" sz="1200">
                    <a:latin typeface="Arial" panose="020B0604020202020204" pitchFamily="34" charset="0"/>
                  </a:endParaRPr>
                </a:p>
              </p:txBody>
            </p:sp>
            <p:sp>
              <p:nvSpPr>
                <p:cNvPr id="25643" name="Rectangle 81"/>
                <p:cNvSpPr>
                  <a:spLocks noChangeArrowheads="1"/>
                </p:cNvSpPr>
                <p:nvPr/>
              </p:nvSpPr>
              <p:spPr bwMode="auto">
                <a:xfrm>
                  <a:off x="635" y="2803"/>
                  <a:ext cx="4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Language</a:t>
                  </a:r>
                  <a:endParaRPr lang="en-US" altLang="en-US" sz="1200">
                    <a:latin typeface="Arial" panose="020B0604020202020204" pitchFamily="34" charset="0"/>
                  </a:endParaRPr>
                </a:p>
              </p:txBody>
            </p:sp>
            <p:sp>
              <p:nvSpPr>
                <p:cNvPr id="25644" name="Rectangle 82"/>
                <p:cNvSpPr>
                  <a:spLocks noChangeArrowheads="1"/>
                </p:cNvSpPr>
                <p:nvPr/>
              </p:nvSpPr>
              <p:spPr bwMode="auto">
                <a:xfrm>
                  <a:off x="480" y="2400"/>
                  <a:ext cx="753"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45" name="Rectangle 83"/>
                <p:cNvSpPr>
                  <a:spLocks noChangeArrowheads="1"/>
                </p:cNvSpPr>
                <p:nvPr/>
              </p:nvSpPr>
              <p:spPr bwMode="auto">
                <a:xfrm>
                  <a:off x="541" y="2428"/>
                  <a:ext cx="8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grpSp>
          <p:nvGrpSpPr>
            <p:cNvPr id="25615" name="Group 84"/>
            <p:cNvGrpSpPr>
              <a:grpSpLocks/>
            </p:cNvGrpSpPr>
            <p:nvPr/>
          </p:nvGrpSpPr>
          <p:grpSpPr bwMode="auto">
            <a:xfrm>
              <a:off x="1984" y="2721"/>
              <a:ext cx="883" cy="641"/>
              <a:chOff x="1984" y="2721"/>
              <a:chExt cx="883" cy="641"/>
            </a:xfrm>
          </p:grpSpPr>
          <p:sp>
            <p:nvSpPr>
              <p:cNvPr id="25634" name="Rectangle 85"/>
              <p:cNvSpPr>
                <a:spLocks noChangeArrowheads="1"/>
              </p:cNvSpPr>
              <p:nvPr/>
            </p:nvSpPr>
            <p:spPr bwMode="auto">
              <a:xfrm>
                <a:off x="1984" y="2877"/>
                <a:ext cx="751"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5" name="Rectangle 86"/>
              <p:cNvSpPr>
                <a:spLocks noChangeArrowheads="1"/>
              </p:cNvSpPr>
              <p:nvPr/>
            </p:nvSpPr>
            <p:spPr bwMode="auto">
              <a:xfrm>
                <a:off x="2144" y="2992"/>
                <a:ext cx="46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Hardware</a:t>
                </a:r>
                <a:endParaRPr lang="en-US" altLang="en-US" sz="1200">
                  <a:latin typeface="Arial" panose="020B0604020202020204" pitchFamily="34" charset="0"/>
                </a:endParaRPr>
              </a:p>
            </p:txBody>
          </p:sp>
          <p:sp>
            <p:nvSpPr>
              <p:cNvPr id="25636" name="Rectangle 87"/>
              <p:cNvSpPr>
                <a:spLocks noChangeArrowheads="1"/>
              </p:cNvSpPr>
              <p:nvPr/>
            </p:nvSpPr>
            <p:spPr bwMode="auto">
              <a:xfrm>
                <a:off x="2169" y="3124"/>
                <a:ext cx="40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Platform</a:t>
                </a:r>
                <a:endParaRPr lang="en-US" altLang="en-US" sz="1200">
                  <a:latin typeface="Arial" panose="020B0604020202020204" pitchFamily="34" charset="0"/>
                </a:endParaRPr>
              </a:p>
            </p:txBody>
          </p:sp>
          <p:sp>
            <p:nvSpPr>
              <p:cNvPr id="25637" name="Rectangle 88"/>
              <p:cNvSpPr>
                <a:spLocks noChangeArrowheads="1"/>
              </p:cNvSpPr>
              <p:nvPr/>
            </p:nvSpPr>
            <p:spPr bwMode="auto">
              <a:xfrm>
                <a:off x="1984" y="2721"/>
                <a:ext cx="751"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8" name="Rectangle 89"/>
              <p:cNvSpPr>
                <a:spLocks noChangeArrowheads="1"/>
              </p:cNvSpPr>
              <p:nvPr/>
            </p:nvSpPr>
            <p:spPr bwMode="auto">
              <a:xfrm>
                <a:off x="2044" y="2747"/>
                <a:ext cx="8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nvGrpSpPr>
            <p:cNvPr id="25616" name="Group 90"/>
            <p:cNvGrpSpPr>
              <a:grpSpLocks/>
            </p:cNvGrpSpPr>
            <p:nvPr/>
          </p:nvGrpSpPr>
          <p:grpSpPr bwMode="auto">
            <a:xfrm>
              <a:off x="3480" y="3041"/>
              <a:ext cx="883" cy="641"/>
              <a:chOff x="3480" y="3041"/>
              <a:chExt cx="883" cy="641"/>
            </a:xfrm>
          </p:grpSpPr>
          <p:sp>
            <p:nvSpPr>
              <p:cNvPr id="25629" name="Rectangle 91"/>
              <p:cNvSpPr>
                <a:spLocks noChangeArrowheads="1"/>
              </p:cNvSpPr>
              <p:nvPr/>
            </p:nvSpPr>
            <p:spPr bwMode="auto">
              <a:xfrm>
                <a:off x="3480" y="3197"/>
                <a:ext cx="753"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0" name="Rectangle 92"/>
              <p:cNvSpPr>
                <a:spLocks noChangeArrowheads="1"/>
              </p:cNvSpPr>
              <p:nvPr/>
            </p:nvSpPr>
            <p:spPr bwMode="auto">
              <a:xfrm>
                <a:off x="3677" y="3313"/>
                <a:ext cx="37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Chips &amp;</a:t>
                </a:r>
                <a:endParaRPr lang="en-US" altLang="en-US" sz="1200">
                  <a:latin typeface="Arial" panose="020B0604020202020204" pitchFamily="34" charset="0"/>
                </a:endParaRPr>
              </a:p>
            </p:txBody>
          </p:sp>
          <p:sp>
            <p:nvSpPr>
              <p:cNvPr id="25631" name="Rectangle 93"/>
              <p:cNvSpPr>
                <a:spLocks noChangeArrowheads="1"/>
              </p:cNvSpPr>
              <p:nvPr/>
            </p:nvSpPr>
            <p:spPr bwMode="auto">
              <a:xfrm>
                <a:off x="3588" y="3444"/>
                <a:ext cx="57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Logic Gates</a:t>
                </a:r>
                <a:endParaRPr lang="en-US" altLang="en-US" sz="1200">
                  <a:latin typeface="Arial" panose="020B0604020202020204" pitchFamily="34" charset="0"/>
                </a:endParaRPr>
              </a:p>
            </p:txBody>
          </p:sp>
          <p:sp>
            <p:nvSpPr>
              <p:cNvPr id="25632" name="Rectangle 94"/>
              <p:cNvSpPr>
                <a:spLocks noChangeArrowheads="1"/>
              </p:cNvSpPr>
              <p:nvPr/>
            </p:nvSpPr>
            <p:spPr bwMode="auto">
              <a:xfrm>
                <a:off x="3480" y="3041"/>
                <a:ext cx="753"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33" name="Rectangle 95"/>
              <p:cNvSpPr>
                <a:spLocks noChangeArrowheads="1"/>
              </p:cNvSpPr>
              <p:nvPr/>
            </p:nvSpPr>
            <p:spPr bwMode="auto">
              <a:xfrm>
                <a:off x="3540" y="3067"/>
                <a:ext cx="8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interface</a:t>
                </a:r>
                <a:endParaRPr lang="en-US" altLang="en-US" sz="1200">
                  <a:latin typeface="Arial" panose="020B0604020202020204" pitchFamily="34" charset="0"/>
                </a:endParaRPr>
              </a:p>
            </p:txBody>
          </p:sp>
        </p:grpSp>
        <p:grpSp>
          <p:nvGrpSpPr>
            <p:cNvPr id="25617" name="Group 96"/>
            <p:cNvGrpSpPr>
              <a:grpSpLocks/>
            </p:cNvGrpSpPr>
            <p:nvPr/>
          </p:nvGrpSpPr>
          <p:grpSpPr bwMode="auto">
            <a:xfrm>
              <a:off x="163" y="634"/>
              <a:ext cx="1589" cy="503"/>
              <a:chOff x="163" y="634"/>
              <a:chExt cx="1589" cy="503"/>
            </a:xfrm>
          </p:grpSpPr>
          <p:sp>
            <p:nvSpPr>
              <p:cNvPr id="25618" name="Freeform 97"/>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4"/>
                  <a:gd name="T113" fmla="*/ 748 w 748"/>
                  <a:gd name="T114" fmla="*/ 444 h 4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25619" name="Freeform 98"/>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4"/>
                  <a:gd name="T113" fmla="*/ 748 w 748"/>
                  <a:gd name="T114" fmla="*/ 444 h 4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5620" name="Freeform 99"/>
              <p:cNvSpPr>
                <a:spLocks/>
              </p:cNvSpPr>
              <p:nvPr/>
            </p:nvSpPr>
            <p:spPr bwMode="auto">
              <a:xfrm>
                <a:off x="163" y="634"/>
                <a:ext cx="748" cy="445"/>
              </a:xfrm>
              <a:custGeom>
                <a:avLst/>
                <a:gdLst>
                  <a:gd name="T0" fmla="*/ 67 w 748"/>
                  <a:gd name="T1" fmla="*/ 192 h 445"/>
                  <a:gd name="T2" fmla="*/ 5 w 748"/>
                  <a:gd name="T3" fmla="*/ 210 h 445"/>
                  <a:gd name="T4" fmla="*/ 77 w 748"/>
                  <a:gd name="T5" fmla="*/ 235 h 445"/>
                  <a:gd name="T6" fmla="*/ 18 w 748"/>
                  <a:gd name="T7" fmla="*/ 289 h 445"/>
                  <a:gd name="T8" fmla="*/ 97 w 748"/>
                  <a:gd name="T9" fmla="*/ 314 h 445"/>
                  <a:gd name="T10" fmla="*/ 53 w 748"/>
                  <a:gd name="T11" fmla="*/ 366 h 445"/>
                  <a:gd name="T12" fmla="*/ 152 w 748"/>
                  <a:gd name="T13" fmla="*/ 376 h 445"/>
                  <a:gd name="T14" fmla="*/ 167 w 748"/>
                  <a:gd name="T15" fmla="*/ 437 h 445"/>
                  <a:gd name="T16" fmla="*/ 252 w 748"/>
                  <a:gd name="T17" fmla="*/ 414 h 445"/>
                  <a:gd name="T18" fmla="*/ 316 w 748"/>
                  <a:gd name="T19" fmla="*/ 445 h 445"/>
                  <a:gd name="T20" fmla="*/ 363 w 748"/>
                  <a:gd name="T21" fmla="*/ 415 h 445"/>
                  <a:gd name="T22" fmla="*/ 413 w 748"/>
                  <a:gd name="T23" fmla="*/ 445 h 445"/>
                  <a:gd name="T24" fmla="*/ 458 w 748"/>
                  <a:gd name="T25" fmla="*/ 409 h 445"/>
                  <a:gd name="T26" fmla="*/ 523 w 748"/>
                  <a:gd name="T27" fmla="*/ 434 h 445"/>
                  <a:gd name="T28" fmla="*/ 582 w 748"/>
                  <a:gd name="T29" fmla="*/ 386 h 445"/>
                  <a:gd name="T30" fmla="*/ 689 w 748"/>
                  <a:gd name="T31" fmla="*/ 401 h 445"/>
                  <a:gd name="T32" fmla="*/ 662 w 748"/>
                  <a:gd name="T33" fmla="*/ 345 h 445"/>
                  <a:gd name="T34" fmla="*/ 735 w 748"/>
                  <a:gd name="T35" fmla="*/ 338 h 445"/>
                  <a:gd name="T36" fmla="*/ 685 w 748"/>
                  <a:gd name="T37" fmla="*/ 274 h 445"/>
                  <a:gd name="T38" fmla="*/ 748 w 748"/>
                  <a:gd name="T39" fmla="*/ 240 h 445"/>
                  <a:gd name="T40" fmla="*/ 667 w 748"/>
                  <a:gd name="T41" fmla="*/ 200 h 445"/>
                  <a:gd name="T42" fmla="*/ 712 w 748"/>
                  <a:gd name="T43" fmla="*/ 144 h 445"/>
                  <a:gd name="T44" fmla="*/ 627 w 748"/>
                  <a:gd name="T45" fmla="*/ 141 h 445"/>
                  <a:gd name="T46" fmla="*/ 662 w 748"/>
                  <a:gd name="T47" fmla="*/ 77 h 445"/>
                  <a:gd name="T48" fmla="*/ 556 w 748"/>
                  <a:gd name="T49" fmla="*/ 85 h 445"/>
                  <a:gd name="T50" fmla="*/ 549 w 748"/>
                  <a:gd name="T51" fmla="*/ 19 h 445"/>
                  <a:gd name="T52" fmla="*/ 441 w 748"/>
                  <a:gd name="T53" fmla="*/ 49 h 445"/>
                  <a:gd name="T54" fmla="*/ 402 w 748"/>
                  <a:gd name="T55" fmla="*/ 0 h 445"/>
                  <a:gd name="T56" fmla="*/ 333 w 748"/>
                  <a:gd name="T57" fmla="*/ 44 h 445"/>
                  <a:gd name="T58" fmla="*/ 267 w 748"/>
                  <a:gd name="T59" fmla="*/ 0 h 445"/>
                  <a:gd name="T60" fmla="*/ 226 w 748"/>
                  <a:gd name="T61" fmla="*/ 67 h 445"/>
                  <a:gd name="T62" fmla="*/ 152 w 748"/>
                  <a:gd name="T63" fmla="*/ 31 h 445"/>
                  <a:gd name="T64" fmla="*/ 155 w 748"/>
                  <a:gd name="T65" fmla="*/ 90 h 445"/>
                  <a:gd name="T66" fmla="*/ 62 w 748"/>
                  <a:gd name="T67" fmla="*/ 72 h 445"/>
                  <a:gd name="T68" fmla="*/ 85 w 748"/>
                  <a:gd name="T69" fmla="*/ 133 h 445"/>
                  <a:gd name="T70" fmla="*/ 0 w 748"/>
                  <a:gd name="T71" fmla="*/ 129 h 445"/>
                  <a:gd name="T72" fmla="*/ 67 w 748"/>
                  <a:gd name="T73" fmla="*/ 192 h 4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5"/>
                  <a:gd name="T113" fmla="*/ 748 w 748"/>
                  <a:gd name="T114" fmla="*/ 445 h 4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5">
                    <a:moveTo>
                      <a:pt x="67" y="192"/>
                    </a:moveTo>
                    <a:lnTo>
                      <a:pt x="5" y="210"/>
                    </a:lnTo>
                    <a:lnTo>
                      <a:pt x="77" y="235"/>
                    </a:lnTo>
                    <a:lnTo>
                      <a:pt x="18" y="289"/>
                    </a:lnTo>
                    <a:lnTo>
                      <a:pt x="97" y="314"/>
                    </a:lnTo>
                    <a:lnTo>
                      <a:pt x="53" y="366"/>
                    </a:lnTo>
                    <a:lnTo>
                      <a:pt x="152" y="376"/>
                    </a:lnTo>
                    <a:lnTo>
                      <a:pt x="167" y="437"/>
                    </a:lnTo>
                    <a:lnTo>
                      <a:pt x="252" y="414"/>
                    </a:lnTo>
                    <a:lnTo>
                      <a:pt x="316" y="445"/>
                    </a:lnTo>
                    <a:lnTo>
                      <a:pt x="363" y="415"/>
                    </a:lnTo>
                    <a:lnTo>
                      <a:pt x="413" y="445"/>
                    </a:lnTo>
                    <a:lnTo>
                      <a:pt x="458" y="409"/>
                    </a:lnTo>
                    <a:lnTo>
                      <a:pt x="523" y="434"/>
                    </a:lnTo>
                    <a:lnTo>
                      <a:pt x="582" y="386"/>
                    </a:lnTo>
                    <a:lnTo>
                      <a:pt x="689" y="401"/>
                    </a:lnTo>
                    <a:lnTo>
                      <a:pt x="662" y="345"/>
                    </a:lnTo>
                    <a:lnTo>
                      <a:pt x="735" y="338"/>
                    </a:lnTo>
                    <a:lnTo>
                      <a:pt x="685" y="274"/>
                    </a:lnTo>
                    <a:lnTo>
                      <a:pt x="748" y="240"/>
                    </a:lnTo>
                    <a:lnTo>
                      <a:pt x="667" y="200"/>
                    </a:lnTo>
                    <a:lnTo>
                      <a:pt x="712" y="144"/>
                    </a:lnTo>
                    <a:lnTo>
                      <a:pt x="627" y="141"/>
                    </a:lnTo>
                    <a:lnTo>
                      <a:pt x="662" y="77"/>
                    </a:lnTo>
                    <a:lnTo>
                      <a:pt x="556" y="85"/>
                    </a:lnTo>
                    <a:lnTo>
                      <a:pt x="549" y="19"/>
                    </a:lnTo>
                    <a:lnTo>
                      <a:pt x="441" y="49"/>
                    </a:lnTo>
                    <a:lnTo>
                      <a:pt x="402" y="0"/>
                    </a:lnTo>
                    <a:lnTo>
                      <a:pt x="333" y="44"/>
                    </a:lnTo>
                    <a:lnTo>
                      <a:pt x="267" y="0"/>
                    </a:lnTo>
                    <a:lnTo>
                      <a:pt x="226" y="67"/>
                    </a:lnTo>
                    <a:lnTo>
                      <a:pt x="152" y="31"/>
                    </a:lnTo>
                    <a:lnTo>
                      <a:pt x="155" y="90"/>
                    </a:lnTo>
                    <a:lnTo>
                      <a:pt x="62" y="72"/>
                    </a:lnTo>
                    <a:lnTo>
                      <a:pt x="85" y="133"/>
                    </a:lnTo>
                    <a:lnTo>
                      <a:pt x="0" y="129"/>
                    </a:lnTo>
                    <a:lnTo>
                      <a:pt x="67" y="192"/>
                    </a:lnTo>
                    <a:close/>
                  </a:path>
                </a:pathLst>
              </a:custGeom>
              <a:solidFill>
                <a:srgbClr val="FFFF00"/>
              </a:solidFill>
              <a:ln w="3175">
                <a:solidFill>
                  <a:srgbClr val="000000"/>
                </a:solidFill>
                <a:round/>
                <a:headEnd/>
                <a:tailEnd/>
              </a:ln>
            </p:spPr>
            <p:txBody>
              <a:bodyPr/>
              <a:lstStyle/>
              <a:p>
                <a:endParaRPr lang="en-US" sz="1200"/>
              </a:p>
            </p:txBody>
          </p:sp>
          <p:sp>
            <p:nvSpPr>
              <p:cNvPr id="25621" name="Rectangle 100"/>
              <p:cNvSpPr>
                <a:spLocks noChangeArrowheads="1"/>
              </p:cNvSpPr>
              <p:nvPr/>
            </p:nvSpPr>
            <p:spPr bwMode="auto">
              <a:xfrm>
                <a:off x="389" y="741"/>
                <a:ext cx="3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Human</a:t>
                </a:r>
                <a:endParaRPr lang="en-US" altLang="en-US" sz="1200">
                  <a:latin typeface="Arial" panose="020B0604020202020204" pitchFamily="34" charset="0"/>
                </a:endParaRPr>
              </a:p>
            </p:txBody>
          </p:sp>
          <p:sp>
            <p:nvSpPr>
              <p:cNvPr id="25622" name="Rectangle 101"/>
              <p:cNvSpPr>
                <a:spLocks noChangeArrowheads="1"/>
              </p:cNvSpPr>
              <p:nvPr/>
            </p:nvSpPr>
            <p:spPr bwMode="auto">
              <a:xfrm>
                <a:off x="363" y="856"/>
                <a:ext cx="39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Thought</a:t>
                </a:r>
                <a:endParaRPr lang="en-US" altLang="en-US" sz="1200" dirty="0">
                  <a:latin typeface="Arial" panose="020B0604020202020204" pitchFamily="34" charset="0"/>
                </a:endParaRPr>
              </a:p>
            </p:txBody>
          </p:sp>
          <p:sp>
            <p:nvSpPr>
              <p:cNvPr id="25623" name="Rectangle 102"/>
              <p:cNvSpPr>
                <a:spLocks noChangeArrowheads="1"/>
              </p:cNvSpPr>
              <p:nvPr/>
            </p:nvSpPr>
            <p:spPr bwMode="auto">
              <a:xfrm>
                <a:off x="962" y="673"/>
                <a:ext cx="771"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1200">
                  <a:latin typeface="Arial" panose="020B0604020202020204" pitchFamily="34" charset="0"/>
                </a:endParaRPr>
              </a:p>
            </p:txBody>
          </p:sp>
          <p:sp>
            <p:nvSpPr>
              <p:cNvPr id="25624" name="Rectangle 103"/>
              <p:cNvSpPr>
                <a:spLocks noChangeArrowheads="1"/>
              </p:cNvSpPr>
              <p:nvPr/>
            </p:nvSpPr>
            <p:spPr bwMode="auto">
              <a:xfrm>
                <a:off x="990" y="696"/>
                <a:ext cx="74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Abstract design</a:t>
                </a:r>
                <a:endParaRPr lang="en-US" altLang="en-US" sz="1200">
                  <a:latin typeface="Arial" panose="020B0604020202020204" pitchFamily="34" charset="0"/>
                </a:endParaRPr>
              </a:p>
            </p:txBody>
          </p:sp>
          <p:sp>
            <p:nvSpPr>
              <p:cNvPr id="25625" name="Freeform 104"/>
              <p:cNvSpPr>
                <a:spLocks/>
              </p:cNvSpPr>
              <p:nvPr/>
            </p:nvSpPr>
            <p:spPr bwMode="auto">
              <a:xfrm>
                <a:off x="942" y="936"/>
                <a:ext cx="578" cy="95"/>
              </a:xfrm>
              <a:custGeom>
                <a:avLst/>
                <a:gdLst>
                  <a:gd name="T0" fmla="*/ 0 w 578"/>
                  <a:gd name="T1" fmla="*/ 48 h 95"/>
                  <a:gd name="T2" fmla="*/ 4 w 578"/>
                  <a:gd name="T3" fmla="*/ 41 h 95"/>
                  <a:gd name="T4" fmla="*/ 13 w 578"/>
                  <a:gd name="T5" fmla="*/ 33 h 95"/>
                  <a:gd name="T6" fmla="*/ 28 w 578"/>
                  <a:gd name="T7" fmla="*/ 26 h 95"/>
                  <a:gd name="T8" fmla="*/ 51 w 578"/>
                  <a:gd name="T9" fmla="*/ 20 h 95"/>
                  <a:gd name="T10" fmla="*/ 77 w 578"/>
                  <a:gd name="T11" fmla="*/ 15 h 95"/>
                  <a:gd name="T12" fmla="*/ 108 w 578"/>
                  <a:gd name="T13" fmla="*/ 10 h 95"/>
                  <a:gd name="T14" fmla="*/ 144 w 578"/>
                  <a:gd name="T15" fmla="*/ 5 h 95"/>
                  <a:gd name="T16" fmla="*/ 183 w 578"/>
                  <a:gd name="T17" fmla="*/ 2 h 95"/>
                  <a:gd name="T18" fmla="*/ 226 w 578"/>
                  <a:gd name="T19" fmla="*/ 0 h 95"/>
                  <a:gd name="T20" fmla="*/ 268 w 578"/>
                  <a:gd name="T21" fmla="*/ 0 h 95"/>
                  <a:gd name="T22" fmla="*/ 311 w 578"/>
                  <a:gd name="T23" fmla="*/ 0 h 95"/>
                  <a:gd name="T24" fmla="*/ 353 w 578"/>
                  <a:gd name="T25" fmla="*/ 0 h 95"/>
                  <a:gd name="T26" fmla="*/ 395 w 578"/>
                  <a:gd name="T27" fmla="*/ 2 h 95"/>
                  <a:gd name="T28" fmla="*/ 435 w 578"/>
                  <a:gd name="T29" fmla="*/ 5 h 95"/>
                  <a:gd name="T30" fmla="*/ 469 w 578"/>
                  <a:gd name="T31" fmla="*/ 10 h 95"/>
                  <a:gd name="T32" fmla="*/ 502 w 578"/>
                  <a:gd name="T33" fmla="*/ 15 h 95"/>
                  <a:gd name="T34" fmla="*/ 528 w 578"/>
                  <a:gd name="T35" fmla="*/ 20 h 95"/>
                  <a:gd name="T36" fmla="*/ 551 w 578"/>
                  <a:gd name="T37" fmla="*/ 26 h 95"/>
                  <a:gd name="T38" fmla="*/ 565 w 578"/>
                  <a:gd name="T39" fmla="*/ 33 h 95"/>
                  <a:gd name="T40" fmla="*/ 575 w 578"/>
                  <a:gd name="T41" fmla="*/ 41 h 95"/>
                  <a:gd name="T42" fmla="*/ 578 w 578"/>
                  <a:gd name="T43" fmla="*/ 48 h 95"/>
                  <a:gd name="T44" fmla="*/ 575 w 578"/>
                  <a:gd name="T45" fmla="*/ 54 h 95"/>
                  <a:gd name="T46" fmla="*/ 565 w 578"/>
                  <a:gd name="T47" fmla="*/ 62 h 95"/>
                  <a:gd name="T48" fmla="*/ 551 w 578"/>
                  <a:gd name="T49" fmla="*/ 69 h 95"/>
                  <a:gd name="T50" fmla="*/ 528 w 578"/>
                  <a:gd name="T51" fmla="*/ 76 h 95"/>
                  <a:gd name="T52" fmla="*/ 502 w 578"/>
                  <a:gd name="T53" fmla="*/ 81 h 95"/>
                  <a:gd name="T54" fmla="*/ 469 w 578"/>
                  <a:gd name="T55" fmla="*/ 85 h 95"/>
                  <a:gd name="T56" fmla="*/ 435 w 578"/>
                  <a:gd name="T57" fmla="*/ 90 h 95"/>
                  <a:gd name="T58" fmla="*/ 395 w 578"/>
                  <a:gd name="T59" fmla="*/ 92 h 95"/>
                  <a:gd name="T60" fmla="*/ 353 w 578"/>
                  <a:gd name="T61" fmla="*/ 95 h 95"/>
                  <a:gd name="T62" fmla="*/ 311 w 578"/>
                  <a:gd name="T63" fmla="*/ 95 h 95"/>
                  <a:gd name="T64" fmla="*/ 268 w 578"/>
                  <a:gd name="T65" fmla="*/ 95 h 95"/>
                  <a:gd name="T66" fmla="*/ 226 w 578"/>
                  <a:gd name="T67" fmla="*/ 95 h 95"/>
                  <a:gd name="T68" fmla="*/ 183 w 578"/>
                  <a:gd name="T69" fmla="*/ 92 h 95"/>
                  <a:gd name="T70" fmla="*/ 144 w 578"/>
                  <a:gd name="T71" fmla="*/ 90 h 95"/>
                  <a:gd name="T72" fmla="*/ 108 w 578"/>
                  <a:gd name="T73" fmla="*/ 85 h 95"/>
                  <a:gd name="T74" fmla="*/ 77 w 578"/>
                  <a:gd name="T75" fmla="*/ 81 h 95"/>
                  <a:gd name="T76" fmla="*/ 51 w 578"/>
                  <a:gd name="T77" fmla="*/ 76 h 95"/>
                  <a:gd name="T78" fmla="*/ 28 w 578"/>
                  <a:gd name="T79" fmla="*/ 69 h 95"/>
                  <a:gd name="T80" fmla="*/ 13 w 578"/>
                  <a:gd name="T81" fmla="*/ 62 h 95"/>
                  <a:gd name="T82" fmla="*/ 4 w 578"/>
                  <a:gd name="T83" fmla="*/ 54 h 95"/>
                  <a:gd name="T84" fmla="*/ 0 w 578"/>
                  <a:gd name="T85" fmla="*/ 48 h 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8"/>
                  <a:gd name="T130" fmla="*/ 0 h 95"/>
                  <a:gd name="T131" fmla="*/ 578 w 578"/>
                  <a:gd name="T132" fmla="*/ 95 h 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8" h="95">
                    <a:moveTo>
                      <a:pt x="0" y="48"/>
                    </a:moveTo>
                    <a:lnTo>
                      <a:pt x="4" y="41"/>
                    </a:lnTo>
                    <a:lnTo>
                      <a:pt x="13" y="33"/>
                    </a:lnTo>
                    <a:lnTo>
                      <a:pt x="28" y="26"/>
                    </a:lnTo>
                    <a:lnTo>
                      <a:pt x="51" y="20"/>
                    </a:lnTo>
                    <a:lnTo>
                      <a:pt x="77" y="15"/>
                    </a:lnTo>
                    <a:lnTo>
                      <a:pt x="108" y="10"/>
                    </a:lnTo>
                    <a:lnTo>
                      <a:pt x="144" y="5"/>
                    </a:lnTo>
                    <a:lnTo>
                      <a:pt x="183" y="2"/>
                    </a:lnTo>
                    <a:lnTo>
                      <a:pt x="226" y="0"/>
                    </a:lnTo>
                    <a:lnTo>
                      <a:pt x="268" y="0"/>
                    </a:lnTo>
                    <a:lnTo>
                      <a:pt x="311" y="0"/>
                    </a:lnTo>
                    <a:lnTo>
                      <a:pt x="353" y="0"/>
                    </a:lnTo>
                    <a:lnTo>
                      <a:pt x="395" y="2"/>
                    </a:lnTo>
                    <a:lnTo>
                      <a:pt x="435" y="5"/>
                    </a:lnTo>
                    <a:lnTo>
                      <a:pt x="469" y="10"/>
                    </a:lnTo>
                    <a:lnTo>
                      <a:pt x="502" y="15"/>
                    </a:lnTo>
                    <a:lnTo>
                      <a:pt x="528" y="20"/>
                    </a:lnTo>
                    <a:lnTo>
                      <a:pt x="551" y="26"/>
                    </a:lnTo>
                    <a:lnTo>
                      <a:pt x="565" y="33"/>
                    </a:lnTo>
                    <a:lnTo>
                      <a:pt x="575" y="41"/>
                    </a:lnTo>
                    <a:lnTo>
                      <a:pt x="578" y="48"/>
                    </a:lnTo>
                    <a:lnTo>
                      <a:pt x="575" y="54"/>
                    </a:lnTo>
                    <a:lnTo>
                      <a:pt x="565" y="62"/>
                    </a:lnTo>
                    <a:lnTo>
                      <a:pt x="551" y="69"/>
                    </a:lnTo>
                    <a:lnTo>
                      <a:pt x="528" y="76"/>
                    </a:lnTo>
                    <a:lnTo>
                      <a:pt x="502" y="81"/>
                    </a:lnTo>
                    <a:lnTo>
                      <a:pt x="469" y="85"/>
                    </a:lnTo>
                    <a:lnTo>
                      <a:pt x="435" y="90"/>
                    </a:lnTo>
                    <a:lnTo>
                      <a:pt x="395" y="92"/>
                    </a:lnTo>
                    <a:lnTo>
                      <a:pt x="353" y="95"/>
                    </a:lnTo>
                    <a:lnTo>
                      <a:pt x="311" y="95"/>
                    </a:lnTo>
                    <a:lnTo>
                      <a:pt x="268" y="95"/>
                    </a:lnTo>
                    <a:lnTo>
                      <a:pt x="226" y="95"/>
                    </a:lnTo>
                    <a:lnTo>
                      <a:pt x="183" y="92"/>
                    </a:lnTo>
                    <a:lnTo>
                      <a:pt x="144" y="90"/>
                    </a:lnTo>
                    <a:lnTo>
                      <a:pt x="108" y="85"/>
                    </a:lnTo>
                    <a:lnTo>
                      <a:pt x="77" y="81"/>
                    </a:lnTo>
                    <a:lnTo>
                      <a:pt x="51" y="76"/>
                    </a:lnTo>
                    <a:lnTo>
                      <a:pt x="28" y="69"/>
                    </a:lnTo>
                    <a:lnTo>
                      <a:pt x="13" y="62"/>
                    </a:lnTo>
                    <a:lnTo>
                      <a:pt x="4" y="54"/>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25626" name="Rectangle 105"/>
              <p:cNvSpPr>
                <a:spLocks noChangeArrowheads="1"/>
              </p:cNvSpPr>
              <p:nvPr/>
            </p:nvSpPr>
            <p:spPr bwMode="auto">
              <a:xfrm>
                <a:off x="1009" y="941"/>
                <a:ext cx="70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Chapters 9, 12</a:t>
                </a:r>
                <a:endParaRPr lang="en-US" altLang="en-US" sz="1200">
                  <a:latin typeface="Arial" panose="020B0604020202020204" pitchFamily="34" charset="0"/>
                </a:endParaRPr>
              </a:p>
            </p:txBody>
          </p:sp>
          <p:sp>
            <p:nvSpPr>
              <p:cNvPr id="25627" name="Line 106"/>
              <p:cNvSpPr>
                <a:spLocks noChangeShapeType="1"/>
              </p:cNvSpPr>
              <p:nvPr/>
            </p:nvSpPr>
            <p:spPr bwMode="auto">
              <a:xfrm>
                <a:off x="980" y="855"/>
                <a:ext cx="73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25628" name="Freeform 107"/>
              <p:cNvSpPr>
                <a:spLocks/>
              </p:cNvSpPr>
              <p:nvPr/>
            </p:nvSpPr>
            <p:spPr bwMode="auto">
              <a:xfrm>
                <a:off x="1705" y="832"/>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grpSp>
      </p:grpSp>
      <p:sp>
        <p:nvSpPr>
          <p:cNvPr id="360556" name="Oval 108"/>
          <p:cNvSpPr>
            <a:spLocks noChangeArrowheads="1"/>
          </p:cNvSpPr>
          <p:nvPr/>
        </p:nvSpPr>
        <p:spPr bwMode="auto">
          <a:xfrm>
            <a:off x="4950620" y="3140075"/>
            <a:ext cx="1727597" cy="1009650"/>
          </a:xfrm>
          <a:prstGeom prst="ellipse">
            <a:avLst/>
          </a:prstGeom>
          <a:solidFill>
            <a:srgbClr val="990000"/>
          </a:solidFill>
          <a:ln w="9525">
            <a:solidFill>
              <a:schemeClr val="tx1"/>
            </a:solidFill>
            <a:round/>
            <a:headEnd/>
            <a:tailEnd/>
          </a:ln>
        </p:spPr>
        <p:txBody>
          <a:bodyPr wrap="none" anchor="ct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lgn="ctr">
              <a:spcBef>
                <a:spcPct val="0"/>
              </a:spcBef>
              <a:buClrTx/>
              <a:buSzTx/>
              <a:buFontTx/>
              <a:buNone/>
            </a:pPr>
            <a:r>
              <a:rPr lang="en-US" altLang="en-US" sz="1200" u="sng" dirty="0">
                <a:solidFill>
                  <a:schemeClr val="bg1"/>
                </a:solidFill>
                <a:latin typeface="Arial" panose="020B0604020202020204" pitchFamily="34" charset="0"/>
              </a:rPr>
              <a:t>Course overview:</a:t>
            </a:r>
          </a:p>
          <a:p>
            <a:pPr algn="ctr">
              <a:spcBef>
                <a:spcPct val="0"/>
              </a:spcBef>
              <a:buClrTx/>
              <a:buSzTx/>
              <a:buFontTx/>
              <a:buNone/>
            </a:pPr>
            <a:r>
              <a:rPr lang="en-US" altLang="en-US" sz="1200" dirty="0">
                <a:solidFill>
                  <a:schemeClr val="bg1"/>
                </a:solidFill>
                <a:latin typeface="Arial" panose="020B0604020202020204" pitchFamily="34" charset="0"/>
              </a:rPr>
              <a:t>Building this world,</a:t>
            </a:r>
            <a:br>
              <a:rPr lang="en-US" altLang="en-US" sz="1200" dirty="0">
                <a:solidFill>
                  <a:schemeClr val="bg1"/>
                </a:solidFill>
                <a:latin typeface="Arial" panose="020B0604020202020204" pitchFamily="34" charset="0"/>
              </a:rPr>
            </a:br>
            <a:r>
              <a:rPr lang="en-US" altLang="en-US" sz="1200" dirty="0">
                <a:solidFill>
                  <a:schemeClr val="bg1"/>
                </a:solidFill>
                <a:latin typeface="Arial" panose="020B0604020202020204" pitchFamily="34" charset="0"/>
              </a:rPr>
              <a:t>from the ground up</a:t>
            </a:r>
          </a:p>
        </p:txBody>
      </p:sp>
    </p:spTree>
    <p:extLst>
      <p:ext uri="{BB962C8B-B14F-4D97-AF65-F5344CB8AC3E}">
        <p14:creationId xmlns:p14="http://schemas.microsoft.com/office/powerpoint/2010/main" val="4093752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0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9151" y="352841"/>
            <a:ext cx="8229600" cy="990600"/>
          </a:xfrm>
        </p:spPr>
        <p:txBody>
          <a:bodyPr>
            <a:normAutofit/>
          </a:bodyPr>
          <a:lstStyle/>
          <a:p>
            <a:r>
              <a:rPr lang="en-US" altLang="en-US" dirty="0" smtClean="0"/>
              <a:t>CSCE-312 at </a:t>
            </a:r>
            <a:r>
              <a:rPr lang="en-US" altLang="en-US" dirty="0"/>
              <a:t>a </a:t>
            </a:r>
            <a:r>
              <a:rPr lang="en-US" altLang="en-US" dirty="0" smtClean="0"/>
              <a:t>glance - Objectives</a:t>
            </a:r>
            <a:endParaRPr lang="en-US" altLang="en-US" dirty="0"/>
          </a:p>
        </p:txBody>
      </p:sp>
      <p:sp>
        <p:nvSpPr>
          <p:cNvPr id="307203" name="Rectangle 3"/>
          <p:cNvSpPr>
            <a:spLocks noGrp="1" noChangeArrowheads="1"/>
          </p:cNvSpPr>
          <p:nvPr>
            <p:ph idx="1"/>
          </p:nvPr>
        </p:nvSpPr>
        <p:spPr>
          <a:xfrm>
            <a:off x="441757" y="1343441"/>
            <a:ext cx="8362706" cy="4978916"/>
          </a:xfrm>
        </p:spPr>
        <p:txBody>
          <a:bodyPr>
            <a:noAutofit/>
          </a:bodyPr>
          <a:lstStyle/>
          <a:p>
            <a:pPr>
              <a:spcBef>
                <a:spcPct val="100000"/>
              </a:spcBef>
            </a:pPr>
            <a:r>
              <a:rPr lang="en-US" altLang="en-US" sz="3200" dirty="0" smtClean="0">
                <a:solidFill>
                  <a:schemeClr val="tx1"/>
                </a:solidFill>
              </a:rPr>
              <a:t>Understand </a:t>
            </a:r>
            <a:r>
              <a:rPr lang="en-US" altLang="en-US" sz="3200" dirty="0">
                <a:solidFill>
                  <a:schemeClr val="tx1"/>
                </a:solidFill>
              </a:rPr>
              <a:t>how hardware and software systems are </a:t>
            </a:r>
            <a:r>
              <a:rPr lang="en-US" altLang="en-US" sz="3200" dirty="0" smtClean="0">
                <a:solidFill>
                  <a:schemeClr val="tx1"/>
                </a:solidFill>
              </a:rPr>
              <a:t>built, and </a:t>
            </a:r>
            <a:r>
              <a:rPr lang="en-US" altLang="en-US" sz="3200" dirty="0">
                <a:solidFill>
                  <a:schemeClr val="tx1"/>
                </a:solidFill>
              </a:rPr>
              <a:t>how they work together</a:t>
            </a:r>
          </a:p>
          <a:p>
            <a:pPr>
              <a:spcBef>
                <a:spcPct val="100000"/>
              </a:spcBef>
            </a:pPr>
            <a:r>
              <a:rPr lang="en-US" altLang="en-US" sz="3200" dirty="0">
                <a:solidFill>
                  <a:schemeClr val="tx1"/>
                </a:solidFill>
              </a:rPr>
              <a:t>Learn how to break complex problems into simpler ones</a:t>
            </a:r>
          </a:p>
          <a:p>
            <a:pPr>
              <a:spcBef>
                <a:spcPct val="100000"/>
              </a:spcBef>
            </a:pPr>
            <a:r>
              <a:rPr lang="en-US" altLang="en-US" sz="3200" dirty="0">
                <a:solidFill>
                  <a:schemeClr val="tx1"/>
                </a:solidFill>
              </a:rPr>
              <a:t>Learn how large scale development projects are planned and </a:t>
            </a:r>
            <a:r>
              <a:rPr lang="en-US" altLang="en-US" sz="3200" dirty="0" smtClean="0">
                <a:solidFill>
                  <a:schemeClr val="tx1"/>
                </a:solidFill>
              </a:rPr>
              <a:t>executed</a:t>
            </a:r>
          </a:p>
        </p:txBody>
      </p:sp>
      <p:sp>
        <p:nvSpPr>
          <p:cNvPr id="3" name="Footer Placeholder 2"/>
          <p:cNvSpPr>
            <a:spLocks noGrp="1"/>
          </p:cNvSpPr>
          <p:nvPr>
            <p:ph type="ftr" sz="quarter" idx="11"/>
          </p:nvPr>
        </p:nvSpPr>
        <p:spPr/>
        <p:txBody>
          <a:bodyPr/>
          <a:lstStyle/>
          <a:p>
            <a:r>
              <a:rPr lang="de-DE"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16</a:t>
            </a:fld>
            <a:endParaRPr lang="en-US"/>
          </a:p>
        </p:txBody>
      </p:sp>
    </p:spTree>
    <p:extLst>
      <p:ext uri="{BB962C8B-B14F-4D97-AF65-F5344CB8AC3E}">
        <p14:creationId xmlns:p14="http://schemas.microsoft.com/office/powerpoint/2010/main" val="16966060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9151" y="352841"/>
            <a:ext cx="8229600" cy="990600"/>
          </a:xfrm>
        </p:spPr>
        <p:txBody>
          <a:bodyPr>
            <a:normAutofit/>
          </a:bodyPr>
          <a:lstStyle/>
          <a:p>
            <a:r>
              <a:rPr lang="en-US" altLang="en-US" dirty="0" smtClean="0"/>
              <a:t>CSCE-312 at </a:t>
            </a:r>
            <a:r>
              <a:rPr lang="en-US" altLang="en-US" dirty="0"/>
              <a:t>a </a:t>
            </a:r>
            <a:r>
              <a:rPr lang="en-US" altLang="en-US" dirty="0" smtClean="0"/>
              <a:t>glance - Methodology</a:t>
            </a:r>
            <a:endParaRPr lang="en-US" altLang="en-US" dirty="0"/>
          </a:p>
        </p:txBody>
      </p:sp>
      <p:sp>
        <p:nvSpPr>
          <p:cNvPr id="307203" name="Rectangle 3"/>
          <p:cNvSpPr>
            <a:spLocks noGrp="1" noChangeArrowheads="1"/>
          </p:cNvSpPr>
          <p:nvPr>
            <p:ph idx="1"/>
          </p:nvPr>
        </p:nvSpPr>
        <p:spPr>
          <a:xfrm>
            <a:off x="441757" y="1343441"/>
            <a:ext cx="8362706" cy="4978916"/>
          </a:xfrm>
        </p:spPr>
        <p:txBody>
          <a:bodyPr>
            <a:noAutofit/>
          </a:bodyPr>
          <a:lstStyle/>
          <a:p>
            <a:pPr>
              <a:spcBef>
                <a:spcPct val="100000"/>
              </a:spcBef>
            </a:pPr>
            <a:r>
              <a:rPr lang="en-US" altLang="en-US" sz="3200" dirty="0" smtClean="0">
                <a:solidFill>
                  <a:schemeClr val="tx1"/>
                </a:solidFill>
              </a:rPr>
              <a:t>Build </a:t>
            </a:r>
            <a:r>
              <a:rPr lang="en-US" altLang="en-US" sz="3200" dirty="0">
                <a:solidFill>
                  <a:schemeClr val="tx1"/>
                </a:solidFill>
              </a:rPr>
              <a:t>a complete, general-purpose, and working computer system</a:t>
            </a:r>
          </a:p>
          <a:p>
            <a:pPr>
              <a:spcBef>
                <a:spcPct val="100000"/>
              </a:spcBef>
            </a:pPr>
            <a:r>
              <a:rPr lang="en-US" altLang="en-US" sz="3200" dirty="0">
                <a:solidFill>
                  <a:schemeClr val="tx1"/>
                </a:solidFill>
              </a:rPr>
              <a:t>Play and experiment with this computer, at any level of </a:t>
            </a:r>
            <a:r>
              <a:rPr lang="en-US" altLang="en-US" sz="3200" dirty="0" smtClean="0">
                <a:solidFill>
                  <a:schemeClr val="tx1"/>
                </a:solidFill>
              </a:rPr>
              <a:t>interest </a:t>
            </a:r>
            <a:endParaRPr lang="en-US" altLang="en-US" sz="3200" dirty="0">
              <a:solidFill>
                <a:schemeClr val="tx1"/>
              </a:solidFill>
            </a:endParaRPr>
          </a:p>
        </p:txBody>
      </p:sp>
      <p:sp>
        <p:nvSpPr>
          <p:cNvPr id="3" name="Footer Placeholder 2"/>
          <p:cNvSpPr>
            <a:spLocks noGrp="1"/>
          </p:cNvSpPr>
          <p:nvPr>
            <p:ph type="ftr" sz="quarter" idx="11"/>
          </p:nvPr>
        </p:nvSpPr>
        <p:spPr/>
        <p:txBody>
          <a:bodyPr/>
          <a:lstStyle/>
          <a:p>
            <a:r>
              <a:rPr lang="de-DE"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17</a:t>
            </a:fld>
            <a:endParaRPr lang="en-US"/>
          </a:p>
        </p:txBody>
      </p:sp>
    </p:spTree>
    <p:extLst>
      <p:ext uri="{BB962C8B-B14F-4D97-AF65-F5344CB8AC3E}">
        <p14:creationId xmlns:p14="http://schemas.microsoft.com/office/powerpoint/2010/main" val="24095868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19151" y="347472"/>
            <a:ext cx="8229600" cy="990600"/>
          </a:xfrm>
        </p:spPr>
        <p:txBody>
          <a:bodyPr>
            <a:normAutofit/>
          </a:bodyPr>
          <a:lstStyle/>
          <a:p>
            <a:r>
              <a:rPr lang="en-US" altLang="en-US" dirty="0"/>
              <a:t>Some course </a:t>
            </a:r>
            <a:r>
              <a:rPr lang="en-US" altLang="en-US" dirty="0" smtClean="0"/>
              <a:t>details - Projects</a:t>
            </a:r>
            <a:endParaRPr lang="en-US" altLang="en-US" dirty="0"/>
          </a:p>
        </p:txBody>
      </p:sp>
      <p:sp>
        <p:nvSpPr>
          <p:cNvPr id="29699" name="Rectangle 3"/>
          <p:cNvSpPr>
            <a:spLocks noGrp="1" noChangeArrowheads="1"/>
          </p:cNvSpPr>
          <p:nvPr>
            <p:ph idx="1"/>
          </p:nvPr>
        </p:nvSpPr>
        <p:spPr>
          <a:xfrm>
            <a:off x="510780" y="1338072"/>
            <a:ext cx="8282921" cy="5024627"/>
          </a:xfrm>
        </p:spPr>
        <p:txBody>
          <a:bodyPr>
            <a:noAutofit/>
          </a:bodyPr>
          <a:lstStyle/>
          <a:p>
            <a:pPr>
              <a:lnSpc>
                <a:spcPct val="90000"/>
              </a:lnSpc>
              <a:spcBef>
                <a:spcPct val="100000"/>
              </a:spcBef>
            </a:pPr>
            <a:r>
              <a:rPr lang="en-US" altLang="en-US" sz="2800" dirty="0">
                <a:solidFill>
                  <a:schemeClr val="tx1"/>
                </a:solidFill>
              </a:rPr>
              <a:t>9</a:t>
            </a:r>
            <a:r>
              <a:rPr lang="en-US" altLang="en-US" sz="2800" dirty="0" smtClean="0">
                <a:solidFill>
                  <a:schemeClr val="tx1"/>
                </a:solidFill>
              </a:rPr>
              <a:t> lab projects to be done individually</a:t>
            </a:r>
            <a:endParaRPr lang="en-US" altLang="en-US" sz="2800" dirty="0">
              <a:solidFill>
                <a:schemeClr val="tx1"/>
              </a:solidFill>
            </a:endParaRPr>
          </a:p>
          <a:p>
            <a:pPr>
              <a:lnSpc>
                <a:spcPct val="90000"/>
              </a:lnSpc>
              <a:spcBef>
                <a:spcPct val="100000"/>
              </a:spcBef>
            </a:pPr>
            <a:r>
              <a:rPr lang="en-US" altLang="en-US" sz="2800" dirty="0">
                <a:solidFill>
                  <a:schemeClr val="tx1"/>
                </a:solidFill>
              </a:rPr>
              <a:t>Hardware projects are done and simulated in </a:t>
            </a:r>
            <a:r>
              <a:rPr lang="en-US" altLang="en-US" sz="2800" dirty="0" smtClean="0">
                <a:solidFill>
                  <a:schemeClr val="tx1"/>
                </a:solidFill>
              </a:rPr>
              <a:t>HDL (Hardware </a:t>
            </a:r>
            <a:r>
              <a:rPr lang="en-US" altLang="en-US" sz="2800" dirty="0">
                <a:solidFill>
                  <a:schemeClr val="tx1"/>
                </a:solidFill>
              </a:rPr>
              <a:t>Description Language)</a:t>
            </a:r>
          </a:p>
          <a:p>
            <a:pPr>
              <a:lnSpc>
                <a:spcPct val="90000"/>
              </a:lnSpc>
              <a:spcBef>
                <a:spcPct val="100000"/>
              </a:spcBef>
            </a:pPr>
            <a:r>
              <a:rPr lang="en-US" altLang="en-US" sz="2800" dirty="0">
                <a:solidFill>
                  <a:schemeClr val="tx1"/>
                </a:solidFill>
              </a:rPr>
              <a:t>Software projects can be done in any language of your </a:t>
            </a:r>
            <a:r>
              <a:rPr lang="en-US" altLang="en-US" sz="2800" dirty="0" smtClean="0">
                <a:solidFill>
                  <a:schemeClr val="tx1"/>
                </a:solidFill>
              </a:rPr>
              <a:t>choice (Java</a:t>
            </a:r>
            <a:r>
              <a:rPr lang="en-US" altLang="en-US" sz="2800" dirty="0">
                <a:solidFill>
                  <a:schemeClr val="tx1"/>
                </a:solidFill>
              </a:rPr>
              <a:t>, Python</a:t>
            </a:r>
            <a:r>
              <a:rPr lang="en-US" altLang="en-US" sz="2800" dirty="0" smtClean="0">
                <a:solidFill>
                  <a:schemeClr val="tx1"/>
                </a:solidFill>
              </a:rPr>
              <a:t>, C++…)</a:t>
            </a:r>
            <a:endParaRPr lang="en-US" altLang="en-US" sz="2800" dirty="0">
              <a:solidFill>
                <a:schemeClr val="tx1"/>
              </a:solidFill>
            </a:endParaRPr>
          </a:p>
          <a:p>
            <a:pPr>
              <a:lnSpc>
                <a:spcPct val="90000"/>
              </a:lnSpc>
              <a:spcBef>
                <a:spcPct val="100000"/>
              </a:spcBef>
            </a:pPr>
            <a:r>
              <a:rPr lang="en-US" altLang="en-US" sz="2800" dirty="0" smtClean="0">
                <a:solidFill>
                  <a:schemeClr val="tx1"/>
                </a:solidFill>
              </a:rPr>
              <a:t>Tools: simulators, tutorials, test scripts</a:t>
            </a:r>
          </a:p>
          <a:p>
            <a:pPr>
              <a:lnSpc>
                <a:spcPct val="90000"/>
              </a:lnSpc>
              <a:spcBef>
                <a:spcPct val="100000"/>
              </a:spcBef>
            </a:pPr>
            <a:r>
              <a:rPr lang="en-US" altLang="en-US" sz="2800" dirty="0" smtClean="0">
                <a:solidFill>
                  <a:schemeClr val="tx1"/>
                </a:solidFill>
              </a:rPr>
              <a:t>Link to </a:t>
            </a:r>
            <a:r>
              <a:rPr lang="en-US" altLang="en-US" sz="2800" dirty="0">
                <a:solidFill>
                  <a:schemeClr val="tx1"/>
                </a:solidFill>
              </a:rPr>
              <a:t>download software: </a:t>
            </a:r>
            <a:r>
              <a:rPr lang="en-US" altLang="en-US" sz="2800" dirty="0">
                <a:solidFill>
                  <a:schemeClr val="tx1"/>
                </a:solidFill>
                <a:hlinkClick r:id="rId3"/>
              </a:rPr>
              <a:t>http://</a:t>
            </a:r>
            <a:r>
              <a:rPr lang="en-US" altLang="en-US" sz="2800" dirty="0" smtClean="0">
                <a:solidFill>
                  <a:schemeClr val="tx1"/>
                </a:solidFill>
                <a:hlinkClick r:id="rId3"/>
              </a:rPr>
              <a:t>www.nand2tetris.org/software.php</a:t>
            </a:r>
            <a:r>
              <a:rPr lang="en-US" altLang="en-US" sz="2800" dirty="0" smtClean="0">
                <a:solidFill>
                  <a:schemeClr val="tx1"/>
                </a:solidFill>
              </a:rPr>
              <a:t> </a:t>
            </a:r>
          </a:p>
          <a:p>
            <a:pPr lvl="1">
              <a:lnSpc>
                <a:spcPct val="90000"/>
              </a:lnSpc>
              <a:spcBef>
                <a:spcPct val="100000"/>
              </a:spcBef>
            </a:pPr>
            <a:r>
              <a:rPr lang="en-US" altLang="en-US" dirty="0" smtClean="0">
                <a:solidFill>
                  <a:schemeClr val="tx1"/>
                </a:solidFill>
              </a:rPr>
              <a:t>More on this in your lab sections Project 0</a:t>
            </a:r>
          </a:p>
          <a:p>
            <a:pPr>
              <a:lnSpc>
                <a:spcPct val="90000"/>
              </a:lnSpc>
              <a:spcBef>
                <a:spcPct val="100000"/>
              </a:spcBef>
            </a:pPr>
            <a:endParaRPr lang="en-US" altLang="en-US" sz="2800" dirty="0">
              <a:solidFill>
                <a:schemeClr val="tx1"/>
              </a:solidFill>
            </a:endParaRPr>
          </a:p>
        </p:txBody>
      </p:sp>
      <p:sp>
        <p:nvSpPr>
          <p:cNvPr id="3" name="Footer Placeholder 2"/>
          <p:cNvSpPr>
            <a:spLocks noGrp="1"/>
          </p:cNvSpPr>
          <p:nvPr>
            <p:ph type="ftr" sz="quarter" idx="11"/>
          </p:nvPr>
        </p:nvSpPr>
        <p:spPr/>
        <p:txBody>
          <a:bodyPr/>
          <a:lstStyle/>
          <a:p>
            <a:r>
              <a:rPr lang="de-DE"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18</a:t>
            </a:fld>
            <a:endParaRPr lang="en-US"/>
          </a:p>
        </p:txBody>
      </p:sp>
    </p:spTree>
    <p:extLst>
      <p:ext uri="{BB962C8B-B14F-4D97-AF65-F5344CB8AC3E}">
        <p14:creationId xmlns:p14="http://schemas.microsoft.com/office/powerpoint/2010/main" val="4020604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19150" y="347472"/>
            <a:ext cx="8824849" cy="990600"/>
          </a:xfrm>
        </p:spPr>
        <p:txBody>
          <a:bodyPr>
            <a:normAutofit/>
          </a:bodyPr>
          <a:lstStyle/>
          <a:p>
            <a:r>
              <a:rPr lang="en-US" altLang="en-US" dirty="0"/>
              <a:t>Some course </a:t>
            </a:r>
            <a:r>
              <a:rPr lang="en-US" altLang="en-US" dirty="0" smtClean="0"/>
              <a:t>details – Books</a:t>
            </a:r>
            <a:endParaRPr lang="en-US" altLang="en-US" dirty="0"/>
          </a:p>
        </p:txBody>
      </p:sp>
      <p:sp>
        <p:nvSpPr>
          <p:cNvPr id="29699" name="Rectangle 3"/>
          <p:cNvSpPr>
            <a:spLocks noGrp="1" noChangeArrowheads="1"/>
          </p:cNvSpPr>
          <p:nvPr>
            <p:ph idx="1"/>
          </p:nvPr>
        </p:nvSpPr>
        <p:spPr>
          <a:xfrm>
            <a:off x="510780" y="1338072"/>
            <a:ext cx="8282921" cy="5024627"/>
          </a:xfrm>
        </p:spPr>
        <p:txBody>
          <a:bodyPr>
            <a:noAutofit/>
          </a:bodyPr>
          <a:lstStyle/>
          <a:p>
            <a:r>
              <a:rPr lang="en-US" altLang="en-US" b="1" dirty="0" smtClean="0">
                <a:solidFill>
                  <a:schemeClr val="tx1"/>
                </a:solidFill>
              </a:rPr>
              <a:t>Text Book</a:t>
            </a:r>
            <a:r>
              <a:rPr lang="en-US" altLang="en-US" dirty="0" smtClean="0">
                <a:solidFill>
                  <a:schemeClr val="tx1"/>
                </a:solidFill>
              </a:rPr>
              <a:t>: </a:t>
            </a:r>
            <a:r>
              <a:rPr lang="en-US" dirty="0"/>
              <a:t>The Elements of Computing Systems: Building a Modern Computer from First Principles </a:t>
            </a:r>
            <a:r>
              <a:rPr lang="en-US" dirty="0" smtClean="0"/>
              <a:t>by </a:t>
            </a:r>
            <a:r>
              <a:rPr lang="en-US" dirty="0"/>
              <a:t>Noam </a:t>
            </a:r>
            <a:r>
              <a:rPr lang="en-US" dirty="0" smtClean="0"/>
              <a:t>Nisan, </a:t>
            </a:r>
            <a:r>
              <a:rPr lang="en-US" dirty="0"/>
              <a:t>Shimon </a:t>
            </a:r>
            <a:r>
              <a:rPr lang="en-US" dirty="0" smtClean="0"/>
              <a:t>Schocken, MIT Press</a:t>
            </a:r>
          </a:p>
          <a:p>
            <a:pPr lvl="1"/>
            <a:r>
              <a:rPr lang="en-US" altLang="en-US" sz="1800" dirty="0" smtClean="0">
                <a:solidFill>
                  <a:schemeClr val="tx1"/>
                </a:solidFill>
              </a:rPr>
              <a:t>First half of the book is available as free online </a:t>
            </a:r>
            <a:r>
              <a:rPr lang="en-US" altLang="en-US" sz="1800" dirty="0">
                <a:solidFill>
                  <a:schemeClr val="tx1"/>
                </a:solidFill>
              </a:rPr>
              <a:t>pdf chapters: </a:t>
            </a:r>
            <a:r>
              <a:rPr lang="en-US" altLang="en-US" sz="1800" dirty="0">
                <a:solidFill>
                  <a:schemeClr val="tx1"/>
                </a:solidFill>
                <a:hlinkClick r:id="rId3"/>
              </a:rPr>
              <a:t>http://</a:t>
            </a:r>
            <a:r>
              <a:rPr lang="en-US" altLang="en-US" sz="1800" dirty="0" smtClean="0">
                <a:solidFill>
                  <a:schemeClr val="tx1"/>
                </a:solidFill>
                <a:hlinkClick r:id="rId3"/>
              </a:rPr>
              <a:t>www.nand2tetris.org/course.php</a:t>
            </a:r>
            <a:r>
              <a:rPr lang="en-US" altLang="en-US" sz="1800" dirty="0" smtClean="0">
                <a:solidFill>
                  <a:schemeClr val="tx1"/>
                </a:solidFill>
              </a:rPr>
              <a:t> </a:t>
            </a:r>
          </a:p>
          <a:p>
            <a:r>
              <a:rPr lang="en-US" altLang="en-US" sz="2800" dirty="0" smtClean="0"/>
              <a:t>Reference Books:</a:t>
            </a:r>
          </a:p>
          <a:p>
            <a:pPr lvl="1"/>
            <a:r>
              <a:rPr lang="en-US" sz="2400" dirty="0"/>
              <a:t>Computer Systems: A Programmer's Perspective, Randal E. Bryant and David R. </a:t>
            </a:r>
            <a:r>
              <a:rPr lang="en-US" sz="2400" dirty="0" err="1"/>
              <a:t>O'Hallaron</a:t>
            </a:r>
            <a:r>
              <a:rPr lang="en-US" sz="2400" dirty="0" smtClean="0"/>
              <a:t>, Prentice </a:t>
            </a:r>
            <a:r>
              <a:rPr lang="en-US" sz="2400" dirty="0"/>
              <a:t>Hall, 2015.</a:t>
            </a:r>
          </a:p>
          <a:p>
            <a:pPr lvl="1"/>
            <a:r>
              <a:rPr lang="en-US" sz="2400" dirty="0" smtClean="0"/>
              <a:t>Digital </a:t>
            </a:r>
            <a:r>
              <a:rPr lang="en-US" sz="2400" dirty="0"/>
              <a:t>Design, 2nd Ed, by Frank </a:t>
            </a:r>
            <a:r>
              <a:rPr lang="en-US" sz="2400" dirty="0" err="1"/>
              <a:t>Vahid</a:t>
            </a:r>
            <a:r>
              <a:rPr lang="en-US" sz="2400" dirty="0"/>
              <a:t>, Wiley publication, 2010</a:t>
            </a:r>
            <a:endParaRPr lang="en-US" altLang="en-US" sz="2400" dirty="0">
              <a:solidFill>
                <a:schemeClr val="tx1"/>
              </a:solidFill>
            </a:endParaRPr>
          </a:p>
          <a:p>
            <a:pPr>
              <a:lnSpc>
                <a:spcPct val="90000"/>
              </a:lnSpc>
              <a:spcBef>
                <a:spcPct val="100000"/>
              </a:spcBef>
            </a:pPr>
            <a:endParaRPr lang="en-US" altLang="en-US" dirty="0">
              <a:solidFill>
                <a:schemeClr val="tx1"/>
              </a:solidFill>
            </a:endParaRPr>
          </a:p>
        </p:txBody>
      </p:sp>
      <p:sp>
        <p:nvSpPr>
          <p:cNvPr id="3" name="Footer Placeholder 2"/>
          <p:cNvSpPr>
            <a:spLocks noGrp="1"/>
          </p:cNvSpPr>
          <p:nvPr>
            <p:ph type="ftr" sz="quarter" idx="11"/>
          </p:nvPr>
        </p:nvSpPr>
        <p:spPr/>
        <p:txBody>
          <a:bodyPr/>
          <a:lstStyle/>
          <a:p>
            <a:r>
              <a:rPr lang="de-DE" smtClean="0"/>
              <a:t>CSCE-312 Fall 2016</a:t>
            </a:r>
            <a:endParaRPr lang="en-US"/>
          </a:p>
        </p:txBody>
      </p:sp>
      <p:sp>
        <p:nvSpPr>
          <p:cNvPr id="4" name="Slide Number Placeholder 3"/>
          <p:cNvSpPr>
            <a:spLocks noGrp="1"/>
          </p:cNvSpPr>
          <p:nvPr>
            <p:ph type="sldNum" sz="quarter" idx="12"/>
          </p:nvPr>
        </p:nvSpPr>
        <p:spPr/>
        <p:txBody>
          <a:bodyPr/>
          <a:lstStyle/>
          <a:p>
            <a:fld id="{A615FD4E-8D68-4ADE-B603-4A0B738B6166}" type="slidenum">
              <a:rPr lang="en-US" smtClean="0"/>
              <a:pPr/>
              <a:t>19</a:t>
            </a:fld>
            <a:endParaRPr lang="en-US"/>
          </a:p>
        </p:txBody>
      </p:sp>
    </p:spTree>
    <p:extLst>
      <p:ext uri="{BB962C8B-B14F-4D97-AF65-F5344CB8AC3E}">
        <p14:creationId xmlns:p14="http://schemas.microsoft.com/office/powerpoint/2010/main" val="1989880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CSCE 312 Instruction Team</a:t>
            </a:r>
            <a:endParaRPr lang="en-US" dirty="0"/>
          </a:p>
        </p:txBody>
      </p:sp>
      <p:sp>
        <p:nvSpPr>
          <p:cNvPr id="3" name="Content Placeholder 2"/>
          <p:cNvSpPr>
            <a:spLocks noGrp="1"/>
          </p:cNvSpPr>
          <p:nvPr>
            <p:ph idx="1"/>
          </p:nvPr>
        </p:nvSpPr>
        <p:spPr>
          <a:xfrm>
            <a:off x="621535" y="1524000"/>
            <a:ext cx="7834678" cy="4884752"/>
          </a:xfrm>
        </p:spPr>
        <p:txBody>
          <a:bodyPr>
            <a:normAutofit fontScale="92500" lnSpcReduction="20000"/>
          </a:bodyPr>
          <a:lstStyle/>
          <a:p>
            <a:r>
              <a:rPr lang="en-US" sz="2800" dirty="0" smtClean="0"/>
              <a:t>Instructor: Aakash Tyagi </a:t>
            </a:r>
          </a:p>
          <a:p>
            <a:pPr lvl="1"/>
            <a:r>
              <a:rPr lang="en-US" sz="2400" dirty="0" smtClean="0"/>
              <a:t>Professor </a:t>
            </a:r>
            <a:r>
              <a:rPr lang="en-US" sz="2400" dirty="0"/>
              <a:t>of Practice at TAMU-CSE (Fall 2014 +)</a:t>
            </a:r>
          </a:p>
          <a:p>
            <a:r>
              <a:rPr lang="en-US" sz="2800" dirty="0" smtClean="0"/>
              <a:t>Teaching Assistant (Graduate Student)</a:t>
            </a:r>
          </a:p>
          <a:p>
            <a:pPr lvl="1"/>
            <a:r>
              <a:rPr lang="en-US" sz="2400" dirty="0" smtClean="0"/>
              <a:t>Jerry </a:t>
            </a:r>
            <a:r>
              <a:rPr lang="en-US" sz="2400" dirty="0" err="1" smtClean="0"/>
              <a:t>Yiu</a:t>
            </a:r>
            <a:r>
              <a:rPr lang="en-US" sz="2400" dirty="0" smtClean="0"/>
              <a:t> (Ph.D. Student in CSCE Department); </a:t>
            </a:r>
            <a:r>
              <a:rPr lang="en-US" sz="2400" dirty="0" err="1" smtClean="0"/>
              <a:t>TA’d</a:t>
            </a:r>
            <a:r>
              <a:rPr lang="en-US" sz="2400" dirty="0" smtClean="0"/>
              <a:t> csce-312 in Fall 2015</a:t>
            </a:r>
          </a:p>
          <a:p>
            <a:r>
              <a:rPr lang="en-US" sz="2800" dirty="0" smtClean="0"/>
              <a:t>Peer Teachers (Undergraduate Peer Students)</a:t>
            </a:r>
          </a:p>
          <a:p>
            <a:pPr lvl="1"/>
            <a:r>
              <a:rPr lang="en-US" sz="2400" dirty="0" smtClean="0"/>
              <a:t>Austin Hamilton (peer taught csce-312 in spring’16)</a:t>
            </a:r>
          </a:p>
          <a:p>
            <a:pPr lvl="1"/>
            <a:r>
              <a:rPr lang="en-US" sz="2400" dirty="0" smtClean="0"/>
              <a:t>Joseph Sapp (took csce-312 in spring’16)</a:t>
            </a:r>
          </a:p>
          <a:p>
            <a:pPr lvl="1"/>
            <a:r>
              <a:rPr lang="en-US" sz="2400" dirty="0" err="1" smtClean="0"/>
              <a:t>Aman</a:t>
            </a:r>
            <a:r>
              <a:rPr lang="en-US" sz="2400" dirty="0" smtClean="0"/>
              <a:t> </a:t>
            </a:r>
            <a:r>
              <a:rPr lang="en-US" sz="2400" dirty="0" err="1" smtClean="0"/>
              <a:t>Goyal</a:t>
            </a:r>
            <a:endParaRPr lang="en-US" sz="2400" dirty="0" smtClean="0"/>
          </a:p>
          <a:p>
            <a:pPr lvl="1"/>
            <a:r>
              <a:rPr lang="en-US" sz="2400" dirty="0" smtClean="0"/>
              <a:t>Ling </a:t>
            </a:r>
            <a:r>
              <a:rPr lang="en-US" sz="2400" dirty="0" smtClean="0"/>
              <a:t>Chen</a:t>
            </a:r>
          </a:p>
          <a:p>
            <a:r>
              <a:rPr lang="en-US" sz="2800" dirty="0" smtClean="0"/>
              <a:t>Honorary Member: Yang Yang – took csce312 in spring’16 and created several meaningful extensions for course projects during summer’16</a:t>
            </a:r>
            <a:endParaRPr lang="en-US" sz="2800" dirty="0" smtClean="0"/>
          </a:p>
        </p:txBody>
      </p:sp>
      <p:sp>
        <p:nvSpPr>
          <p:cNvPr id="6" name="Slide Number Placeholder 5"/>
          <p:cNvSpPr>
            <a:spLocks noGrp="1"/>
          </p:cNvSpPr>
          <p:nvPr>
            <p:ph type="sldNum" sz="quarter" idx="12"/>
          </p:nvPr>
        </p:nvSpPr>
        <p:spPr/>
        <p:txBody>
          <a:bodyPr>
            <a:normAutofit/>
          </a:bodyPr>
          <a:lstStyle/>
          <a:p>
            <a:fld id="{AD66A623-5E37-A540-ADE5-657E5544EE30}" type="slidenum">
              <a:rPr lang="en-US" smtClean="0">
                <a:solidFill>
                  <a:schemeClr val="bg1"/>
                </a:solidFill>
              </a:rPr>
              <a:t>2</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de-DE" smtClean="0"/>
              <a:t>CSCE-312 Fall 2016</a:t>
            </a:r>
            <a:endParaRPr lang="en-US"/>
          </a:p>
        </p:txBody>
      </p:sp>
    </p:spTree>
    <p:extLst>
      <p:ext uri="{BB962C8B-B14F-4D97-AF65-F5344CB8AC3E}">
        <p14:creationId xmlns:p14="http://schemas.microsoft.com/office/powerpoint/2010/main" val="23428288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47472"/>
            <a:ext cx="8801100" cy="584865"/>
          </a:xfrm>
        </p:spPr>
        <p:txBody>
          <a:bodyPr>
            <a:normAutofit fontScale="90000"/>
          </a:bodyPr>
          <a:lstStyle/>
          <a:p>
            <a:r>
              <a:rPr lang="en-US" dirty="0" smtClean="0"/>
              <a:t>Some Course details – Exams and Grading</a:t>
            </a:r>
            <a:endParaRPr lang="en-US" dirty="0"/>
          </a:p>
        </p:txBody>
      </p:sp>
      <p:sp>
        <p:nvSpPr>
          <p:cNvPr id="3" name="Content Placeholder 2"/>
          <p:cNvSpPr>
            <a:spLocks noGrp="1"/>
          </p:cNvSpPr>
          <p:nvPr>
            <p:ph idx="1"/>
          </p:nvPr>
        </p:nvSpPr>
        <p:spPr>
          <a:xfrm>
            <a:off x="455561" y="894228"/>
            <a:ext cx="8559018" cy="5697403"/>
          </a:xfrm>
        </p:spPr>
        <p:txBody>
          <a:bodyPr>
            <a:normAutofit/>
          </a:bodyPr>
          <a:lstStyle/>
          <a:p>
            <a:r>
              <a:rPr lang="en-US" dirty="0"/>
              <a:t>Likely order of coverage will be as follows:</a:t>
            </a:r>
          </a:p>
          <a:p>
            <a:pPr lvl="1"/>
            <a:r>
              <a:rPr lang="en-US" dirty="0" smtClean="0"/>
              <a:t>Exam1</a:t>
            </a:r>
            <a:r>
              <a:rPr lang="en-US" dirty="0"/>
              <a:t>: Combinational and Sequential Logic: Chapters 1-3</a:t>
            </a:r>
          </a:p>
          <a:p>
            <a:pPr lvl="1"/>
            <a:r>
              <a:rPr lang="en-US" dirty="0" smtClean="0"/>
              <a:t>Exam2</a:t>
            </a:r>
            <a:r>
              <a:rPr lang="en-US" dirty="0"/>
              <a:t>: Assembly Language, CPU, Assembler: Chapters 4-6</a:t>
            </a:r>
          </a:p>
          <a:p>
            <a:pPr lvl="1"/>
            <a:r>
              <a:rPr lang="en-US" dirty="0" smtClean="0"/>
              <a:t>Exam3</a:t>
            </a:r>
            <a:r>
              <a:rPr lang="en-US" dirty="0"/>
              <a:t>: Pipelining and Memory Hierarchy: Prescribed Reference Material</a:t>
            </a:r>
          </a:p>
          <a:p>
            <a:pPr lvl="1"/>
            <a:r>
              <a:rPr lang="en-US" dirty="0" smtClean="0"/>
              <a:t>Exam4</a:t>
            </a:r>
            <a:r>
              <a:rPr lang="en-US" dirty="0"/>
              <a:t>: Virtual Machine and Compilers: Chapters 7-11</a:t>
            </a:r>
          </a:p>
          <a:p>
            <a:r>
              <a:rPr lang="en-US" dirty="0"/>
              <a:t>Dates of the Exams and Projects will be made available separately on Course </a:t>
            </a:r>
            <a:r>
              <a:rPr lang="en-US" dirty="0" smtClean="0"/>
              <a:t>Schedule posted </a:t>
            </a:r>
            <a:r>
              <a:rPr lang="en-US" dirty="0"/>
              <a:t>on Course Piazza Page </a:t>
            </a:r>
            <a:r>
              <a:rPr lang="en-US" dirty="0" smtClean="0">
                <a:hlinkClick r:id="rId2"/>
              </a:rPr>
              <a:t>HERE</a:t>
            </a:r>
            <a:r>
              <a:rPr lang="en-US" dirty="0" smtClean="0"/>
              <a:t>.</a:t>
            </a:r>
          </a:p>
          <a:p>
            <a:endParaRPr lang="en-US" dirty="0"/>
          </a:p>
          <a:p>
            <a:r>
              <a:rPr lang="en-US" b="1" u="sng" dirty="0" smtClean="0"/>
              <a:t>Course Grade</a:t>
            </a:r>
            <a:endParaRPr lang="en-US" dirty="0"/>
          </a:p>
          <a:p>
            <a:pPr lvl="1"/>
            <a:r>
              <a:rPr lang="en-US" b="1" dirty="0"/>
              <a:t>A: 90+, B: 80-89, C: 70-79, D: 60-69, F: </a:t>
            </a:r>
            <a:r>
              <a:rPr lang="en-US" b="1" dirty="0" smtClean="0"/>
              <a:t>59-</a:t>
            </a:r>
            <a:endParaRPr lang="en-US" dirty="0"/>
          </a:p>
          <a:p>
            <a:pPr lvl="1"/>
            <a:r>
              <a:rPr lang="en-US" b="1" dirty="0"/>
              <a:t>4</a:t>
            </a:r>
            <a:r>
              <a:rPr lang="en-US" b="1" dirty="0" smtClean="0"/>
              <a:t>0</a:t>
            </a:r>
            <a:r>
              <a:rPr lang="en-US" b="1" dirty="0"/>
              <a:t>% lab assignments </a:t>
            </a:r>
            <a:r>
              <a:rPr lang="en-US" b="1" dirty="0" smtClean="0"/>
              <a:t>(</a:t>
            </a:r>
            <a:r>
              <a:rPr lang="en-US" b="1" dirty="0"/>
              <a:t>9</a:t>
            </a:r>
            <a:r>
              <a:rPr lang="en-US" b="1" dirty="0" smtClean="0"/>
              <a:t> </a:t>
            </a:r>
            <a:r>
              <a:rPr lang="en-US" b="1" dirty="0"/>
              <a:t>lab </a:t>
            </a:r>
            <a:r>
              <a:rPr lang="en-US" b="1" dirty="0" smtClean="0"/>
              <a:t>projects), </a:t>
            </a:r>
            <a:r>
              <a:rPr lang="en-US" b="1" dirty="0"/>
              <a:t>40% exams </a:t>
            </a:r>
            <a:r>
              <a:rPr lang="en-US" b="1" dirty="0" smtClean="0"/>
              <a:t>(4 </a:t>
            </a:r>
            <a:r>
              <a:rPr lang="en-US" b="1" dirty="0"/>
              <a:t>x </a:t>
            </a:r>
            <a:r>
              <a:rPr lang="en-US" b="1" dirty="0" smtClean="0"/>
              <a:t>10</a:t>
            </a:r>
            <a:r>
              <a:rPr lang="en-US" b="1" dirty="0"/>
              <a:t>% each), </a:t>
            </a:r>
            <a:r>
              <a:rPr lang="en-US" b="1" dirty="0" smtClean="0"/>
              <a:t>20</a:t>
            </a:r>
            <a:r>
              <a:rPr lang="en-US" b="1" dirty="0"/>
              <a:t>% quizzes (several in-class quizzes). </a:t>
            </a:r>
            <a:endParaRPr lang="en-US" dirty="0"/>
          </a:p>
          <a:p>
            <a:endParaRPr lang="en-US" dirty="0"/>
          </a:p>
        </p:txBody>
      </p:sp>
      <p:sp>
        <p:nvSpPr>
          <p:cNvPr id="5" name="Footer Placeholder 4"/>
          <p:cNvSpPr>
            <a:spLocks noGrp="1"/>
          </p:cNvSpPr>
          <p:nvPr>
            <p:ph type="ftr" sz="quarter" idx="11"/>
          </p:nvPr>
        </p:nvSpPr>
        <p:spPr/>
        <p:txBody>
          <a:bodyPr/>
          <a:lstStyle/>
          <a:p>
            <a:r>
              <a:rPr lang="de-DE" smtClean="0"/>
              <a:t>CSCE-312 Fall 2016</a:t>
            </a:r>
            <a:endParaRPr lang="en-US"/>
          </a:p>
        </p:txBody>
      </p:sp>
      <p:sp>
        <p:nvSpPr>
          <p:cNvPr id="6" name="Slide Number Placeholder 5"/>
          <p:cNvSpPr>
            <a:spLocks noGrp="1"/>
          </p:cNvSpPr>
          <p:nvPr>
            <p:ph type="sldNum" sz="quarter" idx="12"/>
          </p:nvPr>
        </p:nvSpPr>
        <p:spPr/>
        <p:txBody>
          <a:bodyPr/>
          <a:lstStyle/>
          <a:p>
            <a:fld id="{A615FD4E-8D68-4ADE-B603-4A0B738B6166}" type="slidenum">
              <a:rPr lang="en-US" smtClean="0"/>
              <a:pPr/>
              <a:t>20</a:t>
            </a:fld>
            <a:endParaRPr lang="en-US"/>
          </a:p>
        </p:txBody>
      </p:sp>
    </p:spTree>
    <p:extLst>
      <p:ext uri="{BB962C8B-B14F-4D97-AF65-F5344CB8AC3E}">
        <p14:creationId xmlns:p14="http://schemas.microsoft.com/office/powerpoint/2010/main" val="3673878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47472"/>
            <a:ext cx="8229600" cy="584865"/>
          </a:xfrm>
        </p:spPr>
        <p:txBody>
          <a:bodyPr>
            <a:normAutofit fontScale="90000"/>
          </a:bodyPr>
          <a:lstStyle/>
          <a:p>
            <a:r>
              <a:rPr lang="en-US" dirty="0" smtClean="0"/>
              <a:t>Some Course details – Late Submissions</a:t>
            </a:r>
            <a:endParaRPr lang="en-US" dirty="0"/>
          </a:p>
        </p:txBody>
      </p:sp>
      <p:sp>
        <p:nvSpPr>
          <p:cNvPr id="3" name="Content Placeholder 2"/>
          <p:cNvSpPr>
            <a:spLocks noGrp="1"/>
          </p:cNvSpPr>
          <p:nvPr>
            <p:ph idx="1"/>
          </p:nvPr>
        </p:nvSpPr>
        <p:spPr>
          <a:xfrm>
            <a:off x="524585" y="1118265"/>
            <a:ext cx="8047915" cy="5473366"/>
          </a:xfrm>
        </p:spPr>
        <p:txBody>
          <a:bodyPr>
            <a:normAutofit/>
          </a:bodyPr>
          <a:lstStyle/>
          <a:p>
            <a:pPr marL="525780" indent="-342900"/>
            <a:r>
              <a:rPr lang="en-US" sz="2800" dirty="0" smtClean="0"/>
              <a:t>Unless </a:t>
            </a:r>
            <a:r>
              <a:rPr lang="en-US" sz="2800" dirty="0"/>
              <a:t>stated otherwise, lateness is penalized as a simple linear function of minutes late. </a:t>
            </a:r>
            <a:r>
              <a:rPr lang="en-US" sz="2800" b="1" dirty="0">
                <a:solidFill>
                  <a:srgbClr val="FF0000"/>
                </a:solidFill>
              </a:rPr>
              <a:t>You lose a percentage point of the score for every hour you are late.</a:t>
            </a:r>
            <a:r>
              <a:rPr lang="en-US" sz="2800" dirty="0">
                <a:solidFill>
                  <a:srgbClr val="FF0000"/>
                </a:solidFill>
              </a:rPr>
              <a:t> </a:t>
            </a:r>
            <a:r>
              <a:rPr lang="en-US" sz="2800" dirty="0"/>
              <a:t>Roughly speaking, if you are 4 days late you end up losing all the points for that assignment</a:t>
            </a:r>
            <a:r>
              <a:rPr lang="en-US" sz="2800" dirty="0" smtClean="0"/>
              <a:t>. </a:t>
            </a:r>
            <a:r>
              <a:rPr lang="en-US" sz="2800" b="1" dirty="0" smtClean="0">
                <a:solidFill>
                  <a:srgbClr val="FF0000"/>
                </a:solidFill>
              </a:rPr>
              <a:t>Penalty for missing demo is 10% for the assignment.</a:t>
            </a:r>
            <a:endParaRPr lang="en-US" sz="2800" b="1" dirty="0">
              <a:solidFill>
                <a:srgbClr val="FF0000"/>
              </a:solidFill>
            </a:endParaRPr>
          </a:p>
          <a:p>
            <a:endParaRPr lang="en-US" sz="2800" dirty="0"/>
          </a:p>
        </p:txBody>
      </p:sp>
      <p:sp>
        <p:nvSpPr>
          <p:cNvPr id="5" name="Footer Placeholder 4"/>
          <p:cNvSpPr>
            <a:spLocks noGrp="1"/>
          </p:cNvSpPr>
          <p:nvPr>
            <p:ph type="ftr" sz="quarter" idx="11"/>
          </p:nvPr>
        </p:nvSpPr>
        <p:spPr/>
        <p:txBody>
          <a:bodyPr/>
          <a:lstStyle/>
          <a:p>
            <a:r>
              <a:rPr lang="de-DE" smtClean="0"/>
              <a:t>CSCE-312 Fall 2016</a:t>
            </a:r>
            <a:endParaRPr lang="en-US"/>
          </a:p>
        </p:txBody>
      </p:sp>
      <p:sp>
        <p:nvSpPr>
          <p:cNvPr id="6" name="Slide Number Placeholder 5"/>
          <p:cNvSpPr>
            <a:spLocks noGrp="1"/>
          </p:cNvSpPr>
          <p:nvPr>
            <p:ph type="sldNum" sz="quarter" idx="12"/>
          </p:nvPr>
        </p:nvSpPr>
        <p:spPr/>
        <p:txBody>
          <a:bodyPr/>
          <a:lstStyle/>
          <a:p>
            <a:fld id="{A615FD4E-8D68-4ADE-B603-4A0B738B6166}" type="slidenum">
              <a:rPr lang="en-US" smtClean="0"/>
              <a:pPr/>
              <a:t>21</a:t>
            </a:fld>
            <a:endParaRPr lang="en-US"/>
          </a:p>
        </p:txBody>
      </p:sp>
    </p:spTree>
    <p:extLst>
      <p:ext uri="{BB962C8B-B14F-4D97-AF65-F5344CB8AC3E}">
        <p14:creationId xmlns:p14="http://schemas.microsoft.com/office/powerpoint/2010/main" val="1830632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Interaction</a:t>
            </a:r>
            <a:endParaRPr lang="en-US" dirty="0"/>
          </a:p>
        </p:txBody>
      </p:sp>
      <p:sp>
        <p:nvSpPr>
          <p:cNvPr id="3" name="Content Placeholder 2"/>
          <p:cNvSpPr>
            <a:spLocks noGrp="1"/>
          </p:cNvSpPr>
          <p:nvPr>
            <p:ph idx="1"/>
          </p:nvPr>
        </p:nvSpPr>
        <p:spPr>
          <a:xfrm>
            <a:off x="457199" y="1600200"/>
            <a:ext cx="8564001" cy="4876800"/>
          </a:xfrm>
        </p:spPr>
        <p:txBody>
          <a:bodyPr>
            <a:noAutofit/>
          </a:bodyPr>
          <a:lstStyle/>
          <a:p>
            <a:pPr marL="274320" lvl="1" indent="0">
              <a:buNone/>
            </a:pPr>
            <a:endParaRPr lang="is-IS" sz="2800" dirty="0" smtClean="0"/>
          </a:p>
          <a:p>
            <a:r>
              <a:rPr lang="is-IS" sz="3200" dirty="0" smtClean="0"/>
              <a:t>Website: </a:t>
            </a:r>
            <a:r>
              <a:rPr lang="is-IS" sz="3200" dirty="0" smtClean="0">
                <a:hlinkClick r:id="rId2"/>
              </a:rPr>
              <a:t>https://</a:t>
            </a:r>
            <a:r>
              <a:rPr lang="en-US" sz="3200" dirty="0">
                <a:hlinkClick r:id="rId2"/>
              </a:rPr>
              <a:t>piazza.com/tamu/fall2016/csce312/</a:t>
            </a:r>
            <a:r>
              <a:rPr lang="en-US" sz="3200" dirty="0" smtClean="0">
                <a:hlinkClick r:id="rId2"/>
              </a:rPr>
              <a:t>home</a:t>
            </a:r>
            <a:endParaRPr lang="en-US" sz="3200" dirty="0" smtClean="0"/>
          </a:p>
          <a:p>
            <a:r>
              <a:rPr lang="en-US" sz="2800" dirty="0" smtClean="0"/>
              <a:t>Lecture presentations will be posted on the Piazza </a:t>
            </a:r>
            <a:r>
              <a:rPr lang="en-US" sz="2800" i="1" dirty="0" smtClean="0"/>
              <a:t>Resource</a:t>
            </a:r>
            <a:r>
              <a:rPr lang="en-US" sz="2800" dirty="0" smtClean="0"/>
              <a:t> page before the start of class</a:t>
            </a:r>
          </a:p>
          <a:p>
            <a:r>
              <a:rPr lang="en-US" sz="2800" dirty="0" smtClean="0"/>
              <a:t>Note: Projects and Quizzes will be deployed on </a:t>
            </a:r>
            <a:r>
              <a:rPr lang="en-US" sz="2800" dirty="0" err="1" smtClean="0"/>
              <a:t>eCampus</a:t>
            </a:r>
            <a:endParaRPr lang="en-US" sz="28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22223814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let’s start on our journey</a:t>
            </a:r>
            <a:endParaRPr lang="en-US" dirty="0"/>
          </a:p>
        </p:txBody>
      </p:sp>
      <p:sp>
        <p:nvSpPr>
          <p:cNvPr id="3" name="Content Placeholder 2"/>
          <p:cNvSpPr>
            <a:spLocks noGrp="1"/>
          </p:cNvSpPr>
          <p:nvPr>
            <p:ph idx="1"/>
          </p:nvPr>
        </p:nvSpPr>
        <p:spPr>
          <a:xfrm>
            <a:off x="457200" y="1600200"/>
            <a:ext cx="8229600" cy="1809817"/>
          </a:xfrm>
        </p:spPr>
        <p:txBody>
          <a:bodyPr>
            <a:normAutofit/>
          </a:bodyPr>
          <a:lstStyle/>
          <a:p>
            <a:r>
              <a:rPr lang="en-US" sz="3600" dirty="0" smtClean="0"/>
              <a:t>See you all on THU Sep 1 to explore how the cross-sectional view of this course is laid out</a:t>
            </a:r>
            <a:endParaRPr lang="en-US" sz="36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23</a:t>
            </a:fld>
            <a:endParaRPr lang="en-US"/>
          </a:p>
        </p:txBody>
      </p:sp>
      <p:pic>
        <p:nvPicPr>
          <p:cNvPr id="6" name="Picture 5" descr="Teaching Computer Organization - From Human Thought to Physic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84" y="3425895"/>
            <a:ext cx="5887216" cy="3432105"/>
          </a:xfrm>
          <a:prstGeom prst="rect">
            <a:avLst/>
          </a:prstGeom>
        </p:spPr>
      </p:pic>
    </p:spTree>
    <p:extLst>
      <p:ext uri="{BB962C8B-B14F-4D97-AF65-F5344CB8AC3E}">
        <p14:creationId xmlns:p14="http://schemas.microsoft.com/office/powerpoint/2010/main" val="3360541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Background</a:t>
            </a:r>
            <a:endParaRPr lang="en-US" dirty="0"/>
          </a:p>
        </p:txBody>
      </p:sp>
      <p:sp>
        <p:nvSpPr>
          <p:cNvPr id="3" name="Content Placeholder 2"/>
          <p:cNvSpPr>
            <a:spLocks noGrp="1"/>
          </p:cNvSpPr>
          <p:nvPr>
            <p:ph idx="1"/>
          </p:nvPr>
        </p:nvSpPr>
        <p:spPr>
          <a:xfrm>
            <a:off x="457200" y="1600200"/>
            <a:ext cx="8528060" cy="4876800"/>
          </a:xfrm>
        </p:spPr>
        <p:txBody>
          <a:bodyPr>
            <a:normAutofit fontScale="92500" lnSpcReduction="10000"/>
          </a:bodyPr>
          <a:lstStyle/>
          <a:p>
            <a:r>
              <a:rPr lang="en-US" sz="2800" dirty="0" smtClean="0"/>
              <a:t>Ph.D. in Design for Manufacturability, Univ. of Louisiana,1993</a:t>
            </a:r>
          </a:p>
          <a:p>
            <a:r>
              <a:rPr lang="en-US" sz="2800" dirty="0" smtClean="0"/>
              <a:t>Served as a University Professor in UL ‘93-’94. Courses Taught: Computer Architecture, Logic Design, Microprocessor Design</a:t>
            </a:r>
          </a:p>
          <a:p>
            <a:r>
              <a:rPr lang="en-US" sz="2800" dirty="0" smtClean="0"/>
              <a:t>20 </a:t>
            </a:r>
            <a:r>
              <a:rPr lang="en-US" sz="2800" dirty="0" smtClean="0"/>
              <a:t>years at Intel Corporation designing computer chips</a:t>
            </a:r>
          </a:p>
          <a:p>
            <a:r>
              <a:rPr lang="en-US" sz="2800" dirty="0" smtClean="0"/>
              <a:t>Joined Texas A&amp;M in ‘14 as a Professor of Practice Courses Taught: Computer Organization (CSCE-312), Introduction to Computer Systems (CSCE-313), Undergraduate Seminar (CSCE-481), Introduction to Computing (CSCE-181), Chip Design Verification (CSCE-489 and 689) </a:t>
            </a:r>
          </a:p>
          <a:p>
            <a:pPr lvl="1"/>
            <a:endParaRPr lang="en-US" sz="24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0293064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Contact Information</a:t>
            </a:r>
            <a:endParaRPr lang="en-US" dirty="0"/>
          </a:p>
        </p:txBody>
      </p:sp>
      <p:sp>
        <p:nvSpPr>
          <p:cNvPr id="3" name="Content Placeholder 2"/>
          <p:cNvSpPr>
            <a:spLocks noGrp="1"/>
          </p:cNvSpPr>
          <p:nvPr>
            <p:ph idx="1"/>
          </p:nvPr>
        </p:nvSpPr>
        <p:spPr/>
        <p:txBody>
          <a:bodyPr>
            <a:normAutofit/>
          </a:bodyPr>
          <a:lstStyle/>
          <a:p>
            <a:r>
              <a:rPr lang="en-US" sz="3200" dirty="0" smtClean="0"/>
              <a:t> Aakash Tyagi (</a:t>
            </a:r>
            <a:r>
              <a:rPr lang="en-US" sz="3200" dirty="0" smtClean="0">
                <a:hlinkClick r:id="rId2"/>
              </a:rPr>
              <a:t>tyagi@tamu.edu</a:t>
            </a:r>
            <a:r>
              <a:rPr lang="en-US" sz="3200" dirty="0" smtClean="0"/>
              <a:t>) </a:t>
            </a:r>
          </a:p>
          <a:p>
            <a:r>
              <a:rPr lang="en-US" sz="3200" dirty="0"/>
              <a:t> </a:t>
            </a:r>
            <a:r>
              <a:rPr lang="en-US" sz="3200" dirty="0" smtClean="0"/>
              <a:t>Office Location and Hours</a:t>
            </a:r>
          </a:p>
          <a:p>
            <a:pPr lvl="1"/>
            <a:r>
              <a:rPr lang="en-US" sz="2800" dirty="0" smtClean="0"/>
              <a:t>HRBB</a:t>
            </a:r>
            <a:r>
              <a:rPr lang="en-US" sz="2800" dirty="0"/>
              <a:t>-515A</a:t>
            </a:r>
          </a:p>
          <a:p>
            <a:pPr lvl="1"/>
            <a:r>
              <a:rPr lang="en-US" sz="2800" dirty="0" smtClean="0"/>
              <a:t>TR 11am – 12pm, rest by appointment</a:t>
            </a:r>
          </a:p>
          <a:p>
            <a:endParaRPr lang="en-US" sz="32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40112364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 we discuss course logistics</a:t>
            </a:r>
            <a:r>
              <a:rPr lang="is-IS" dirty="0" smtClean="0"/>
              <a:t>…..</a:t>
            </a:r>
            <a:endParaRPr lang="en-US" dirty="0"/>
          </a:p>
        </p:txBody>
      </p:sp>
      <p:sp>
        <p:nvSpPr>
          <p:cNvPr id="3" name="Content Placeholder 2"/>
          <p:cNvSpPr>
            <a:spLocks noGrp="1"/>
          </p:cNvSpPr>
          <p:nvPr>
            <p:ph idx="1"/>
          </p:nvPr>
        </p:nvSpPr>
        <p:spPr/>
        <p:txBody>
          <a:bodyPr>
            <a:normAutofit/>
          </a:bodyPr>
          <a:lstStyle/>
          <a:p>
            <a:r>
              <a:rPr lang="en-US" sz="3200" dirty="0" smtClean="0"/>
              <a:t> Let’s reflect on some of the things of the recent past from our daily lives and seek the underpinnings of the technology driving the changes.</a:t>
            </a:r>
            <a:endParaRPr lang="en-US" sz="3200" dirty="0"/>
          </a:p>
        </p:txBody>
      </p:sp>
      <p:sp>
        <p:nvSpPr>
          <p:cNvPr id="4" name="Footer Placeholder 3"/>
          <p:cNvSpPr>
            <a:spLocks noGrp="1"/>
          </p:cNvSpPr>
          <p:nvPr>
            <p:ph type="ftr" sz="quarter" idx="11"/>
          </p:nvPr>
        </p:nvSpPr>
        <p:spPr/>
        <p:txBody>
          <a:bodyPr/>
          <a:lstStyle/>
          <a:p>
            <a:pPr algn="r"/>
            <a:r>
              <a:rPr lang="de-DE" smtClean="0"/>
              <a:t>CSCE-312 Fall 2016</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25051630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78719" y="312738"/>
            <a:ext cx="6925649" cy="615950"/>
          </a:xfrm>
        </p:spPr>
        <p:txBody>
          <a:bodyPr>
            <a:noAutofit/>
          </a:bodyPr>
          <a:lstStyle/>
          <a:p>
            <a:r>
              <a:rPr lang="en-US" altLang="en-US" sz="4000" dirty="0">
                <a:latin typeface="Arial" panose="020B0604020202020204" pitchFamily="34" charset="0"/>
                <a:cs typeface="Arial" panose="020B0604020202020204" pitchFamily="34" charset="0"/>
              </a:rPr>
              <a:t>What happened to these </a:t>
            </a:r>
            <a:r>
              <a:rPr lang="en-US" altLang="en-US" sz="4000" dirty="0">
                <a:latin typeface="Arial" panose="020B0604020202020204" pitchFamily="34" charset="0"/>
                <a:cs typeface="Arial" panose="020B0604020202020204" pitchFamily="34" charset="0"/>
                <a:sym typeface="Wingdings" panose="05000000000000000000" pitchFamily="2" charset="2"/>
              </a:rPr>
              <a:t></a:t>
            </a:r>
            <a:endParaRPr lang="en-US" altLang="en-US" sz="4000"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3028950" y="6564785"/>
            <a:ext cx="3086100" cy="365125"/>
          </a:xfrm>
        </p:spPr>
        <p:txBody>
          <a:bodyPr/>
          <a:lstStyle/>
          <a:p>
            <a:r>
              <a:rPr lang="de-DE" smtClean="0"/>
              <a:t>CSCE-312 Fall 2016</a:t>
            </a:r>
            <a:endParaRPr lang="en-US"/>
          </a:p>
        </p:txBody>
      </p:sp>
      <p:sp>
        <p:nvSpPr>
          <p:cNvPr id="4" name="Slide Number Placeholder 3"/>
          <p:cNvSpPr>
            <a:spLocks noGrp="1"/>
          </p:cNvSpPr>
          <p:nvPr>
            <p:ph type="sldNum" sz="quarter" idx="12"/>
          </p:nvPr>
        </p:nvSpPr>
        <p:spPr>
          <a:xfrm>
            <a:off x="6457950" y="6564785"/>
            <a:ext cx="2057400" cy="365125"/>
          </a:xfrm>
        </p:spPr>
        <p:txBody>
          <a:bodyPr/>
          <a:lstStyle/>
          <a:p>
            <a:fld id="{A615FD4E-8D68-4ADE-B603-4A0B738B6166}" type="slidenum">
              <a:rPr lang="en-US" smtClean="0"/>
              <a:pPr/>
              <a:t>6</a:t>
            </a:fld>
            <a:endParaRPr lang="en-US"/>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8491" y="1007424"/>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1" y="974086"/>
            <a:ext cx="2878931"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2544" y="2285361"/>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05287" y="1631311"/>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831586"/>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29100" y="2480624"/>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93419" y="3699824"/>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03760" y="1343974"/>
            <a:ext cx="36576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948238" y="1020124"/>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857750" y="3942711"/>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901554" y="3849049"/>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896667" y="1212211"/>
            <a:ext cx="5345906"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6715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16325"/>
          </a:xfrm>
        </p:spPr>
        <p:txBody>
          <a:bodyPr>
            <a:normAutofit fontScale="90000"/>
          </a:bodyPr>
          <a:lstStyle/>
          <a:p>
            <a:r>
              <a:rPr lang="en-US" sz="4000" dirty="0" smtClean="0"/>
              <a:t>Growth of the internet</a:t>
            </a:r>
            <a:endParaRPr lang="en-US" sz="4000" dirty="0"/>
          </a:p>
        </p:txBody>
      </p:sp>
      <p:sp>
        <p:nvSpPr>
          <p:cNvPr id="3" name="Content Placeholder 2"/>
          <p:cNvSpPr>
            <a:spLocks noGrp="1"/>
          </p:cNvSpPr>
          <p:nvPr>
            <p:ph idx="1"/>
          </p:nvPr>
        </p:nvSpPr>
        <p:spPr>
          <a:xfrm>
            <a:off x="856835" y="1260687"/>
            <a:ext cx="7633742" cy="1180454"/>
          </a:xfrm>
        </p:spPr>
        <p:txBody>
          <a:bodyPr>
            <a:normAutofit fontScale="70000" lnSpcReduction="20000"/>
          </a:bodyPr>
          <a:lstStyle/>
          <a:p>
            <a:r>
              <a:rPr lang="en-US" sz="3600" dirty="0" smtClean="0"/>
              <a:t> There were ZERO Internet users in 1988!</a:t>
            </a:r>
          </a:p>
          <a:p>
            <a:r>
              <a:rPr lang="en-US" sz="3600" dirty="0" smtClean="0"/>
              <a:t> There are over 3 BILLION Internet users today!!</a:t>
            </a:r>
            <a:endParaRPr lang="en-US" sz="3600" dirty="0"/>
          </a:p>
        </p:txBody>
      </p:sp>
      <p:sp>
        <p:nvSpPr>
          <p:cNvPr id="5" name="Footer Placeholder 4"/>
          <p:cNvSpPr>
            <a:spLocks noGrp="1"/>
          </p:cNvSpPr>
          <p:nvPr>
            <p:ph type="ftr" sz="quarter" idx="11"/>
          </p:nvPr>
        </p:nvSpPr>
        <p:spPr/>
        <p:txBody>
          <a:bodyPr/>
          <a:lstStyle/>
          <a:p>
            <a:r>
              <a:rPr lang="de-DE" smtClean="0"/>
              <a:t>CSCE-312 Fall 2016</a:t>
            </a:r>
            <a:endParaRPr lang="en-US"/>
          </a:p>
        </p:txBody>
      </p:sp>
      <p:sp>
        <p:nvSpPr>
          <p:cNvPr id="6" name="Slide Number Placeholder 5"/>
          <p:cNvSpPr>
            <a:spLocks noGrp="1"/>
          </p:cNvSpPr>
          <p:nvPr>
            <p:ph type="sldNum" sz="quarter" idx="12"/>
          </p:nvPr>
        </p:nvSpPr>
        <p:spPr/>
        <p:txBody>
          <a:bodyPr/>
          <a:lstStyle/>
          <a:p>
            <a:fld id="{A615FD4E-8D68-4ADE-B603-4A0B738B6166}" type="slidenum">
              <a:rPr lang="en-US" smtClean="0"/>
              <a:pPr/>
              <a:t>7</a:t>
            </a:fld>
            <a:endParaRPr lang="en-US"/>
          </a:p>
        </p:txBody>
      </p:sp>
      <p:grpSp>
        <p:nvGrpSpPr>
          <p:cNvPr id="9" name="Group 8"/>
          <p:cNvGrpSpPr/>
          <p:nvPr/>
        </p:nvGrpSpPr>
        <p:grpSpPr>
          <a:xfrm>
            <a:off x="797152" y="2565584"/>
            <a:ext cx="3664907" cy="3546102"/>
            <a:chOff x="6448415" y="2521324"/>
            <a:chExt cx="4886542" cy="3546102"/>
          </a:xfrm>
        </p:grpSpPr>
        <p:pic>
          <p:nvPicPr>
            <p:cNvPr id="7" name="Picture 5" descr="opt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8415" y="2521324"/>
              <a:ext cx="4886542" cy="354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6670165" y="2593416"/>
              <a:ext cx="4557215" cy="351490"/>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Arial Narrow" panose="020B0606020202030204" pitchFamily="34" charset="0"/>
                  <a:ea typeface="+mj-ea"/>
                  <a:cs typeface="+mj-cs"/>
                </a:defRPr>
              </a:lvl1pPr>
            </a:lstStyle>
            <a:p>
              <a:pPr algn="ctr"/>
              <a:r>
                <a:rPr lang="en-US" altLang="en-US" sz="1600" dirty="0" smtClean="0">
                  <a:solidFill>
                    <a:schemeClr val="bg1"/>
                  </a:solidFill>
                </a:rPr>
                <a:t>Partial map of the Internet Jan 2005</a:t>
              </a:r>
              <a:endParaRPr lang="en-US" altLang="en-US" sz="1600" dirty="0">
                <a:solidFill>
                  <a:schemeClr val="bg1"/>
                </a:solidFill>
              </a:endParaRP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565585"/>
            <a:ext cx="4303059" cy="3546102"/>
          </a:xfrm>
          <a:prstGeom prst="rect">
            <a:avLst/>
          </a:prstGeom>
        </p:spPr>
      </p:pic>
      <p:sp>
        <p:nvSpPr>
          <p:cNvPr id="11" name="Title 1"/>
          <p:cNvSpPr txBox="1">
            <a:spLocks/>
          </p:cNvSpPr>
          <p:nvPr/>
        </p:nvSpPr>
        <p:spPr>
          <a:xfrm>
            <a:off x="4854708" y="2637676"/>
            <a:ext cx="3417911" cy="351490"/>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Arial Narrow" panose="020B0606020202030204" pitchFamily="34" charset="0"/>
                <a:ea typeface="+mj-ea"/>
                <a:cs typeface="+mj-cs"/>
              </a:defRPr>
            </a:lvl1pPr>
          </a:lstStyle>
          <a:p>
            <a:pPr algn="ctr"/>
            <a:r>
              <a:rPr lang="en-US" altLang="en-US" sz="1600" dirty="0" smtClean="0">
                <a:solidFill>
                  <a:schemeClr val="bg1"/>
                </a:solidFill>
              </a:rPr>
              <a:t>Internet Usage </a:t>
            </a:r>
            <a:r>
              <a:rPr lang="en-US" altLang="en-US" sz="1600" dirty="0" smtClean="0">
                <a:solidFill>
                  <a:schemeClr val="bg1"/>
                </a:solidFill>
                <a:hlinkClick r:id="rId5"/>
              </a:rPr>
              <a:t>SNAPSHOT </a:t>
            </a:r>
            <a:r>
              <a:rPr lang="en-US" altLang="en-US" sz="1600" dirty="0" smtClean="0">
                <a:solidFill>
                  <a:schemeClr val="bg1"/>
                </a:solidFill>
              </a:rPr>
              <a:t>(2012)</a:t>
            </a:r>
            <a:endParaRPr lang="en-US" altLang="en-US" sz="1600" dirty="0">
              <a:solidFill>
                <a:schemeClr val="bg1"/>
              </a:solidFill>
            </a:endParaRPr>
          </a:p>
        </p:txBody>
      </p:sp>
    </p:spTree>
    <p:extLst>
      <p:ext uri="{BB962C8B-B14F-4D97-AF65-F5344CB8AC3E}">
        <p14:creationId xmlns:p14="http://schemas.microsoft.com/office/powerpoint/2010/main" val="26181515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257" y="123175"/>
            <a:ext cx="8581931" cy="902103"/>
          </a:xfrm>
        </p:spPr>
        <p:txBody>
          <a:bodyPr>
            <a:normAutofit fontScale="90000"/>
          </a:bodyPr>
          <a:lstStyle/>
          <a:p>
            <a:r>
              <a:rPr lang="en-US" sz="4000" dirty="0" smtClean="0">
                <a:solidFill>
                  <a:srgbClr val="7FC2F9"/>
                </a:solidFill>
                <a:latin typeface="Century Gothic" panose="020B0502020202020204" pitchFamily="34" charset="0"/>
              </a:rPr>
              <a:t>High Performance Computing (HPC)</a:t>
            </a:r>
            <a:endParaRPr lang="en-US" sz="4000" dirty="0">
              <a:solidFill>
                <a:srgbClr val="7FC2F9"/>
              </a:solidFill>
              <a:latin typeface="Century Gothic" panose="020B0502020202020204" pitchFamily="34" charset="0"/>
            </a:endParaRPr>
          </a:p>
        </p:txBody>
      </p:sp>
      <p:sp>
        <p:nvSpPr>
          <p:cNvPr id="3" name="Content Placeholder 2"/>
          <p:cNvSpPr>
            <a:spLocks noGrp="1"/>
          </p:cNvSpPr>
          <p:nvPr>
            <p:ph idx="1"/>
          </p:nvPr>
        </p:nvSpPr>
        <p:spPr>
          <a:xfrm>
            <a:off x="47922" y="4901703"/>
            <a:ext cx="9060138" cy="1755255"/>
          </a:xfrm>
        </p:spPr>
        <p:txBody>
          <a:bodyPr/>
          <a:lstStyle/>
          <a:p>
            <a:r>
              <a:rPr lang="en-US" sz="2300" dirty="0">
                <a:effectLst/>
              </a:rPr>
              <a:t>HPC has become </a:t>
            </a:r>
            <a:r>
              <a:rPr lang="en-US" sz="2300" dirty="0" smtClean="0">
                <a:effectLst/>
              </a:rPr>
              <a:t>the Essential </a:t>
            </a:r>
            <a:r>
              <a:rPr lang="en-US" sz="2300" dirty="0">
                <a:effectLst/>
              </a:rPr>
              <a:t>Tool for a </a:t>
            </a:r>
            <a:r>
              <a:rPr lang="en-US" sz="2300" dirty="0">
                <a:solidFill>
                  <a:srgbClr val="149926"/>
                </a:solidFill>
                <a:effectLst/>
              </a:rPr>
              <a:t>Knowledge Economy</a:t>
            </a:r>
            <a:r>
              <a:rPr lang="en-US" sz="2300" dirty="0">
                <a:effectLst/>
              </a:rPr>
              <a:t>*</a:t>
            </a:r>
          </a:p>
          <a:p>
            <a:pPr lvl="1"/>
            <a:r>
              <a:rPr lang="en-US" sz="2000" dirty="0">
                <a:effectLst/>
              </a:rPr>
              <a:t>Discovery &amp; Insight: Tool for </a:t>
            </a:r>
            <a:r>
              <a:rPr lang="en-US" sz="2000" dirty="0">
                <a:solidFill>
                  <a:srgbClr val="149926"/>
                </a:solidFill>
                <a:effectLst/>
              </a:rPr>
              <a:t>unlocking the mysteries of our universe</a:t>
            </a:r>
          </a:p>
          <a:p>
            <a:pPr lvl="1"/>
            <a:r>
              <a:rPr lang="en-US" sz="2000" dirty="0">
                <a:effectLst/>
              </a:rPr>
              <a:t>Business Transformation: Better and Faster, </a:t>
            </a:r>
            <a:r>
              <a:rPr lang="en-US" sz="2000" dirty="0">
                <a:solidFill>
                  <a:srgbClr val="149926"/>
                </a:solidFill>
                <a:effectLst/>
              </a:rPr>
              <a:t>Design without prototypes</a:t>
            </a:r>
          </a:p>
          <a:p>
            <a:pPr lvl="1"/>
            <a:r>
              <a:rPr lang="en-US" sz="2000" dirty="0">
                <a:effectLst/>
              </a:rPr>
              <a:t>Data Driven Science: </a:t>
            </a:r>
            <a:r>
              <a:rPr lang="en-US" sz="2000" dirty="0">
                <a:solidFill>
                  <a:srgbClr val="149926"/>
                </a:solidFill>
                <a:effectLst/>
              </a:rPr>
              <a:t>Transforming Data to Knowledge </a:t>
            </a:r>
            <a:endParaRPr lang="en-US" sz="2000" dirty="0">
              <a:solidFill>
                <a:srgbClr val="149926"/>
              </a:solidFill>
            </a:endParaRPr>
          </a:p>
        </p:txBody>
      </p:sp>
      <p:grpSp>
        <p:nvGrpSpPr>
          <p:cNvPr id="4" name="Group 3"/>
          <p:cNvGrpSpPr/>
          <p:nvPr/>
        </p:nvGrpSpPr>
        <p:grpSpPr>
          <a:xfrm>
            <a:off x="1343062" y="1097170"/>
            <a:ext cx="6201631" cy="3565889"/>
            <a:chOff x="317487" y="785121"/>
            <a:chExt cx="8621058" cy="4514235"/>
          </a:xfrm>
        </p:grpSpPr>
        <p:sp>
          <p:nvSpPr>
            <p:cNvPr id="5" name="Rectangle 4"/>
            <p:cNvSpPr/>
            <p:nvPr/>
          </p:nvSpPr>
          <p:spPr bwMode="auto">
            <a:xfrm>
              <a:off x="1622612" y="1070068"/>
              <a:ext cx="6606988" cy="415505"/>
            </a:xfrm>
            <a:prstGeom prst="rect">
              <a:avLst/>
            </a:prstGeom>
            <a:gradFill>
              <a:gsLst>
                <a:gs pos="0">
                  <a:schemeClr val="bg2">
                    <a:alpha val="0"/>
                  </a:schemeClr>
                </a:gs>
                <a:gs pos="100000">
                  <a:schemeClr val="bg2"/>
                </a:gs>
              </a:gsLst>
              <a:lin ang="5400000" scaled="0"/>
            </a:gradFill>
            <a:ln w="9525" cap="flat" cmpd="sng" algn="ctr">
              <a:noFill/>
              <a:prstDash val="solid"/>
              <a:round/>
              <a:headEnd type="none" w="med" len="med"/>
              <a:tailEnd type="none" w="med" len="med"/>
            </a:ln>
            <a:effectLst/>
          </p:spPr>
          <p:txBody>
            <a:bodyPr vert="horz" wrap="square" lIns="91358" tIns="45681" rIns="91358" bIns="45681" numCol="1" rtlCol="0" anchor="t" anchorCtr="1" compatLnSpc="1">
              <a:prstTxWarp prst="textNoShape">
                <a:avLst/>
              </a:prstTxWarp>
              <a:spAutoFit/>
            </a:bodyPr>
            <a:lstStyle/>
            <a:p>
              <a:pPr algn="ctr">
                <a:lnSpc>
                  <a:spcPct val="95000"/>
                </a:lnSpc>
                <a:spcBef>
                  <a:spcPct val="30000"/>
                </a:spcBef>
                <a:buClr>
                  <a:srgbClr val="FFFFFF"/>
                </a:buClr>
              </a:pPr>
              <a:endParaRPr lang="en-US" sz="1600">
                <a:effectLst>
                  <a:outerShdw blurRad="38100" dist="38100" dir="2700000" algn="tl">
                    <a:srgbClr val="000000">
                      <a:alpha val="43137"/>
                    </a:srgbClr>
                  </a:outerShdw>
                </a:effectLst>
                <a:latin typeface="Arial Narrow" pitchFamily="34" charset="0"/>
              </a:endParaRPr>
            </a:p>
          </p:txBody>
        </p:sp>
        <p:sp>
          <p:nvSpPr>
            <p:cNvPr id="6" name="Text Box 5"/>
            <p:cNvSpPr txBox="1">
              <a:spLocks noChangeArrowheads="1"/>
            </p:cNvSpPr>
            <p:nvPr/>
          </p:nvSpPr>
          <p:spPr bwMode="auto">
            <a:xfrm>
              <a:off x="533310" y="2556770"/>
              <a:ext cx="1139586"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10 </a:t>
              </a:r>
              <a:r>
                <a:rPr lang="en-US" sz="1100" dirty="0" err="1">
                  <a:effectLst>
                    <a:outerShdw blurRad="38100" dist="38100" dir="2700000" algn="tl">
                      <a:srgbClr val="000000"/>
                    </a:outerShdw>
                  </a:effectLst>
                  <a:latin typeface="Neo Sans Intel Medium" pitchFamily="34" charset="0"/>
                  <a:cs typeface="Arial"/>
                </a:rPr>
                <a:t>PFlops</a:t>
              </a:r>
              <a:endParaRPr lang="en-US" sz="1100" dirty="0">
                <a:effectLst>
                  <a:outerShdw blurRad="38100" dist="38100" dir="2700000" algn="tl">
                    <a:srgbClr val="000000"/>
                  </a:outerShdw>
                </a:effectLst>
                <a:latin typeface="Neo Sans Intel Medium" pitchFamily="34" charset="0"/>
                <a:cs typeface="Arial"/>
              </a:endParaRPr>
            </a:p>
          </p:txBody>
        </p:sp>
        <p:sp>
          <p:nvSpPr>
            <p:cNvPr id="7" name="Text Box 6"/>
            <p:cNvSpPr txBox="1">
              <a:spLocks noChangeArrowheads="1"/>
            </p:cNvSpPr>
            <p:nvPr/>
          </p:nvSpPr>
          <p:spPr bwMode="auto">
            <a:xfrm>
              <a:off x="642373" y="2831410"/>
              <a:ext cx="1030527"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1 PFlops</a:t>
              </a:r>
            </a:p>
          </p:txBody>
        </p:sp>
        <p:sp>
          <p:nvSpPr>
            <p:cNvPr id="8" name="Text Box 7"/>
            <p:cNvSpPr txBox="1">
              <a:spLocks noChangeArrowheads="1"/>
            </p:cNvSpPr>
            <p:nvPr/>
          </p:nvSpPr>
          <p:spPr bwMode="auto">
            <a:xfrm>
              <a:off x="438804" y="3109220"/>
              <a:ext cx="1234093"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100 TFlops</a:t>
              </a:r>
            </a:p>
          </p:txBody>
        </p:sp>
        <p:sp>
          <p:nvSpPr>
            <p:cNvPr id="9" name="Text Box 8"/>
            <p:cNvSpPr txBox="1">
              <a:spLocks noChangeArrowheads="1"/>
            </p:cNvSpPr>
            <p:nvPr/>
          </p:nvSpPr>
          <p:spPr bwMode="auto">
            <a:xfrm>
              <a:off x="547864" y="3385444"/>
              <a:ext cx="1125033"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10 TFlops</a:t>
              </a:r>
            </a:p>
          </p:txBody>
        </p:sp>
        <p:sp>
          <p:nvSpPr>
            <p:cNvPr id="10" name="Text Box 9"/>
            <p:cNvSpPr txBox="1">
              <a:spLocks noChangeArrowheads="1"/>
            </p:cNvSpPr>
            <p:nvPr/>
          </p:nvSpPr>
          <p:spPr bwMode="auto">
            <a:xfrm>
              <a:off x="656925" y="3663258"/>
              <a:ext cx="1015972"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 </a:t>
              </a:r>
              <a:r>
                <a:rPr lang="en-US" sz="1100" dirty="0" err="1">
                  <a:effectLst>
                    <a:outerShdw blurRad="38100" dist="38100" dir="2700000" algn="tl">
                      <a:srgbClr val="000000"/>
                    </a:outerShdw>
                  </a:effectLst>
                  <a:latin typeface="Neo Sans Intel Medium" pitchFamily="34" charset="0"/>
                  <a:cs typeface="Arial"/>
                </a:rPr>
                <a:t>TFlops</a:t>
              </a:r>
              <a:endParaRPr lang="en-US" sz="1100" dirty="0">
                <a:effectLst>
                  <a:outerShdw blurRad="38100" dist="38100" dir="2700000" algn="tl">
                    <a:srgbClr val="000000"/>
                  </a:outerShdw>
                </a:effectLst>
                <a:latin typeface="Neo Sans Intel Medium" pitchFamily="34" charset="0"/>
                <a:cs typeface="Arial"/>
              </a:endParaRPr>
            </a:p>
          </p:txBody>
        </p:sp>
        <p:sp>
          <p:nvSpPr>
            <p:cNvPr id="11" name="Text Box 10"/>
            <p:cNvSpPr txBox="1">
              <a:spLocks noChangeArrowheads="1"/>
            </p:cNvSpPr>
            <p:nvPr/>
          </p:nvSpPr>
          <p:spPr bwMode="auto">
            <a:xfrm>
              <a:off x="402519" y="3937894"/>
              <a:ext cx="1270382"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100 </a:t>
              </a:r>
              <a:r>
                <a:rPr lang="en-US" sz="1100" dirty="0" err="1">
                  <a:effectLst>
                    <a:outerShdw blurRad="38100" dist="38100" dir="2700000" algn="tl">
                      <a:srgbClr val="000000"/>
                    </a:outerShdw>
                  </a:effectLst>
                  <a:latin typeface="Neo Sans Intel Medium" pitchFamily="34" charset="0"/>
                  <a:cs typeface="Arial"/>
                </a:rPr>
                <a:t>GFlops</a:t>
              </a:r>
              <a:endParaRPr lang="en-US" sz="1100" dirty="0">
                <a:effectLst>
                  <a:outerShdw blurRad="38100" dist="38100" dir="2700000" algn="tl">
                    <a:srgbClr val="000000"/>
                  </a:outerShdw>
                </a:effectLst>
                <a:latin typeface="Neo Sans Intel Medium" pitchFamily="34" charset="0"/>
                <a:cs typeface="Arial"/>
              </a:endParaRPr>
            </a:p>
          </p:txBody>
        </p:sp>
        <p:sp>
          <p:nvSpPr>
            <p:cNvPr id="12" name="Text Box 11"/>
            <p:cNvSpPr txBox="1">
              <a:spLocks noChangeArrowheads="1"/>
            </p:cNvSpPr>
            <p:nvPr/>
          </p:nvSpPr>
          <p:spPr bwMode="auto">
            <a:xfrm>
              <a:off x="457095" y="4217295"/>
              <a:ext cx="1215804"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10  </a:t>
              </a:r>
              <a:r>
                <a:rPr lang="en-US" sz="1100" dirty="0" err="1">
                  <a:effectLst>
                    <a:outerShdw blurRad="38100" dist="38100" dir="2700000" algn="tl">
                      <a:srgbClr val="000000"/>
                    </a:outerShdw>
                  </a:effectLst>
                  <a:latin typeface="Neo Sans Intel Medium" pitchFamily="34" charset="0"/>
                  <a:cs typeface="Arial"/>
                </a:rPr>
                <a:t>GFlops</a:t>
              </a:r>
              <a:endParaRPr lang="en-US" sz="1100" dirty="0">
                <a:effectLst>
                  <a:outerShdw blurRad="38100" dist="38100" dir="2700000" algn="tl">
                    <a:srgbClr val="000000"/>
                  </a:outerShdw>
                </a:effectLst>
                <a:latin typeface="Neo Sans Intel Medium" pitchFamily="34" charset="0"/>
                <a:cs typeface="Arial"/>
              </a:endParaRPr>
            </a:p>
          </p:txBody>
        </p:sp>
        <p:sp>
          <p:nvSpPr>
            <p:cNvPr id="13" name="Text Box 12"/>
            <p:cNvSpPr txBox="1">
              <a:spLocks noChangeArrowheads="1"/>
            </p:cNvSpPr>
            <p:nvPr/>
          </p:nvSpPr>
          <p:spPr bwMode="auto">
            <a:xfrm>
              <a:off x="620636" y="4493520"/>
              <a:ext cx="1052263"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 </a:t>
              </a:r>
              <a:r>
                <a:rPr lang="en-US" sz="1100" dirty="0" err="1">
                  <a:effectLst>
                    <a:outerShdw blurRad="38100" dist="38100" dir="2700000" algn="tl">
                      <a:srgbClr val="000000"/>
                    </a:outerShdw>
                  </a:effectLst>
                  <a:latin typeface="Neo Sans Intel Medium" pitchFamily="34" charset="0"/>
                  <a:cs typeface="Arial"/>
                </a:rPr>
                <a:t>GFlops</a:t>
              </a:r>
              <a:endParaRPr lang="en-US" sz="1100" dirty="0">
                <a:effectLst>
                  <a:outerShdw blurRad="38100" dist="38100" dir="2700000" algn="tl">
                    <a:srgbClr val="000000"/>
                  </a:outerShdw>
                </a:effectLst>
                <a:latin typeface="Neo Sans Intel Medium" pitchFamily="34" charset="0"/>
                <a:cs typeface="Arial"/>
              </a:endParaRPr>
            </a:p>
          </p:txBody>
        </p:sp>
        <p:sp>
          <p:nvSpPr>
            <p:cNvPr id="14" name="Text Box 13"/>
            <p:cNvSpPr txBox="1">
              <a:spLocks noChangeArrowheads="1"/>
            </p:cNvSpPr>
            <p:nvPr/>
          </p:nvSpPr>
          <p:spPr bwMode="auto">
            <a:xfrm>
              <a:off x="391698" y="4768159"/>
              <a:ext cx="1281201"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100 </a:t>
              </a:r>
              <a:r>
                <a:rPr lang="en-US" sz="1100" dirty="0" err="1">
                  <a:effectLst>
                    <a:outerShdw blurRad="38100" dist="38100" dir="2700000" algn="tl">
                      <a:srgbClr val="000000"/>
                    </a:outerShdw>
                  </a:effectLst>
                  <a:latin typeface="Neo Sans Intel Medium" pitchFamily="34" charset="0"/>
                  <a:cs typeface="Arial"/>
                </a:rPr>
                <a:t>MFlops</a:t>
              </a:r>
              <a:endParaRPr lang="en-US" sz="1100" dirty="0">
                <a:effectLst>
                  <a:outerShdw blurRad="38100" dist="38100" dir="2700000" algn="tl">
                    <a:srgbClr val="000000"/>
                  </a:outerShdw>
                </a:effectLst>
                <a:latin typeface="Neo Sans Intel Medium" pitchFamily="34" charset="0"/>
                <a:cs typeface="Arial"/>
              </a:endParaRPr>
            </a:p>
          </p:txBody>
        </p:sp>
        <p:sp>
          <p:nvSpPr>
            <p:cNvPr id="15" name="Text Box 14"/>
            <p:cNvSpPr txBox="1">
              <a:spLocks noChangeArrowheads="1"/>
            </p:cNvSpPr>
            <p:nvPr/>
          </p:nvSpPr>
          <p:spPr bwMode="auto">
            <a:xfrm>
              <a:off x="425841" y="2253559"/>
              <a:ext cx="1248646"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100 </a:t>
              </a:r>
              <a:r>
                <a:rPr lang="en-US" sz="1100" dirty="0" err="1">
                  <a:effectLst>
                    <a:outerShdw blurRad="38100" dist="38100" dir="2700000" algn="tl">
                      <a:srgbClr val="000000"/>
                    </a:outerShdw>
                  </a:effectLst>
                  <a:latin typeface="Neo Sans Intel Medium" pitchFamily="34" charset="0"/>
                  <a:cs typeface="Arial"/>
                </a:rPr>
                <a:t>PFlops</a:t>
              </a:r>
              <a:endParaRPr lang="en-US" sz="1100" dirty="0">
                <a:effectLst>
                  <a:outerShdw blurRad="38100" dist="38100" dir="2700000" algn="tl">
                    <a:srgbClr val="000000"/>
                  </a:outerShdw>
                </a:effectLst>
                <a:latin typeface="Neo Sans Intel Medium" pitchFamily="34" charset="0"/>
                <a:cs typeface="Arial"/>
              </a:endParaRPr>
            </a:p>
          </p:txBody>
        </p:sp>
        <p:sp>
          <p:nvSpPr>
            <p:cNvPr id="16" name="Text Box 15"/>
            <p:cNvSpPr txBox="1">
              <a:spLocks noChangeArrowheads="1"/>
            </p:cNvSpPr>
            <p:nvPr/>
          </p:nvSpPr>
          <p:spPr bwMode="auto">
            <a:xfrm>
              <a:off x="515849" y="1688409"/>
              <a:ext cx="1139586"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10 EFlops</a:t>
              </a:r>
            </a:p>
          </p:txBody>
        </p:sp>
        <p:sp>
          <p:nvSpPr>
            <p:cNvPr id="17" name="Text Box 16"/>
            <p:cNvSpPr txBox="1">
              <a:spLocks noChangeArrowheads="1"/>
            </p:cNvSpPr>
            <p:nvPr/>
          </p:nvSpPr>
          <p:spPr bwMode="auto">
            <a:xfrm>
              <a:off x="317487" y="1917121"/>
              <a:ext cx="1296783" cy="389614"/>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400" b="1" dirty="0">
                  <a:effectLst>
                    <a:outerShdw blurRad="38100" dist="38100" dir="2700000" algn="tl">
                      <a:srgbClr val="000000"/>
                    </a:outerShdw>
                  </a:effectLst>
                  <a:latin typeface="Neo Sans Intel Medium" pitchFamily="34" charset="0"/>
                  <a:cs typeface="Arial"/>
                </a:rPr>
                <a:t>1 EFlops</a:t>
              </a:r>
            </a:p>
          </p:txBody>
        </p:sp>
        <p:sp>
          <p:nvSpPr>
            <p:cNvPr id="18" name="Text Box 17"/>
            <p:cNvSpPr txBox="1">
              <a:spLocks noChangeArrowheads="1"/>
            </p:cNvSpPr>
            <p:nvPr/>
          </p:nvSpPr>
          <p:spPr bwMode="auto">
            <a:xfrm>
              <a:off x="406792" y="1385196"/>
              <a:ext cx="1248646"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100 EFlops</a:t>
              </a:r>
            </a:p>
          </p:txBody>
        </p:sp>
        <p:sp>
          <p:nvSpPr>
            <p:cNvPr id="19" name="Line 19"/>
            <p:cNvSpPr>
              <a:spLocks noChangeShapeType="1"/>
            </p:cNvSpPr>
            <p:nvPr/>
          </p:nvSpPr>
          <p:spPr bwMode="auto">
            <a:xfrm flipV="1">
              <a:off x="1666546" y="2906020"/>
              <a:ext cx="2562225" cy="1198563"/>
            </a:xfrm>
            <a:prstGeom prst="line">
              <a:avLst/>
            </a:prstGeom>
            <a:noFill/>
            <a:ln w="19050">
              <a:solidFill>
                <a:schemeClr val="accent3"/>
              </a:solidFill>
              <a:round/>
              <a:headEnd/>
              <a:tailEnd/>
            </a:ln>
          </p:spPr>
          <p:txBody>
            <a:bodyPr lIns="91426" tIns="45714" rIns="91426" bIns="45714"/>
            <a:lstStyle/>
            <a:p>
              <a:pPr fontAlgn="auto">
                <a:spcBef>
                  <a:spcPts val="0"/>
                </a:spcBef>
                <a:spcAft>
                  <a:spcPts val="0"/>
                </a:spcAft>
              </a:pPr>
              <a:endParaRPr lang="en-US" sz="1400">
                <a:latin typeface="Neo Sans Intel"/>
                <a:cs typeface="Arial"/>
              </a:endParaRPr>
            </a:p>
          </p:txBody>
        </p:sp>
        <p:sp>
          <p:nvSpPr>
            <p:cNvPr id="20" name="Text Box 21"/>
            <p:cNvSpPr txBox="1">
              <a:spLocks noChangeArrowheads="1"/>
            </p:cNvSpPr>
            <p:nvPr/>
          </p:nvSpPr>
          <p:spPr bwMode="auto">
            <a:xfrm>
              <a:off x="1449061"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1993</a:t>
              </a:r>
            </a:p>
          </p:txBody>
        </p:sp>
        <p:sp>
          <p:nvSpPr>
            <p:cNvPr id="21" name="Text Box 22"/>
            <p:cNvSpPr txBox="1">
              <a:spLocks noChangeArrowheads="1"/>
            </p:cNvSpPr>
            <p:nvPr/>
          </p:nvSpPr>
          <p:spPr bwMode="auto">
            <a:xfrm>
              <a:off x="5416221"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2017</a:t>
              </a:r>
            </a:p>
          </p:txBody>
        </p:sp>
        <p:sp>
          <p:nvSpPr>
            <p:cNvPr id="22" name="Text Box 23"/>
            <p:cNvSpPr txBox="1">
              <a:spLocks noChangeArrowheads="1"/>
            </p:cNvSpPr>
            <p:nvPr/>
          </p:nvSpPr>
          <p:spPr bwMode="auto">
            <a:xfrm>
              <a:off x="2441247"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1999</a:t>
              </a:r>
            </a:p>
          </p:txBody>
        </p:sp>
        <p:sp>
          <p:nvSpPr>
            <p:cNvPr id="23" name="Text Box 24"/>
            <p:cNvSpPr txBox="1">
              <a:spLocks noChangeArrowheads="1"/>
            </p:cNvSpPr>
            <p:nvPr/>
          </p:nvSpPr>
          <p:spPr bwMode="auto">
            <a:xfrm>
              <a:off x="3435022"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2005</a:t>
              </a:r>
            </a:p>
          </p:txBody>
        </p:sp>
        <p:sp>
          <p:nvSpPr>
            <p:cNvPr id="24" name="Text Box 25"/>
            <p:cNvSpPr txBox="1">
              <a:spLocks noChangeArrowheads="1"/>
            </p:cNvSpPr>
            <p:nvPr/>
          </p:nvSpPr>
          <p:spPr bwMode="auto">
            <a:xfrm>
              <a:off x="4425621" y="4963421"/>
              <a:ext cx="678356"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2011</a:t>
              </a:r>
            </a:p>
          </p:txBody>
        </p:sp>
        <p:sp>
          <p:nvSpPr>
            <p:cNvPr id="25" name="Rectangle 26"/>
            <p:cNvSpPr>
              <a:spLocks noChangeArrowheads="1"/>
            </p:cNvSpPr>
            <p:nvPr/>
          </p:nvSpPr>
          <p:spPr bwMode="auto">
            <a:xfrm>
              <a:off x="1666546" y="4060135"/>
              <a:ext cx="60325" cy="47625"/>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26" name="Rectangle 27"/>
            <p:cNvSpPr>
              <a:spLocks noChangeArrowheads="1"/>
            </p:cNvSpPr>
            <p:nvPr/>
          </p:nvSpPr>
          <p:spPr bwMode="auto">
            <a:xfrm>
              <a:off x="1744335" y="3971232"/>
              <a:ext cx="61912"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27" name="Rectangle 28"/>
            <p:cNvSpPr>
              <a:spLocks noChangeArrowheads="1"/>
            </p:cNvSpPr>
            <p:nvPr/>
          </p:nvSpPr>
          <p:spPr bwMode="auto">
            <a:xfrm>
              <a:off x="1823712" y="3960119"/>
              <a:ext cx="58737" cy="46038"/>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28" name="Rectangle 29"/>
            <p:cNvSpPr>
              <a:spLocks noChangeArrowheads="1"/>
            </p:cNvSpPr>
            <p:nvPr/>
          </p:nvSpPr>
          <p:spPr bwMode="auto">
            <a:xfrm>
              <a:off x="1906259" y="3934720"/>
              <a:ext cx="60325" cy="47625"/>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29" name="Rectangle 30"/>
            <p:cNvSpPr>
              <a:spLocks noChangeArrowheads="1"/>
            </p:cNvSpPr>
            <p:nvPr/>
          </p:nvSpPr>
          <p:spPr bwMode="auto">
            <a:xfrm>
              <a:off x="1987221" y="3934719"/>
              <a:ext cx="60325"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0" name="Rectangle 31"/>
            <p:cNvSpPr>
              <a:spLocks noChangeArrowheads="1"/>
            </p:cNvSpPr>
            <p:nvPr/>
          </p:nvSpPr>
          <p:spPr bwMode="auto">
            <a:xfrm>
              <a:off x="2066596" y="3934720"/>
              <a:ext cx="60325" cy="47625"/>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1" name="Rectangle 32"/>
            <p:cNvSpPr>
              <a:spLocks noChangeArrowheads="1"/>
            </p:cNvSpPr>
            <p:nvPr/>
          </p:nvSpPr>
          <p:spPr bwMode="auto">
            <a:xfrm>
              <a:off x="2155496" y="3904560"/>
              <a:ext cx="60325" cy="47625"/>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2" name="Rectangle 33"/>
            <p:cNvSpPr>
              <a:spLocks noChangeArrowheads="1"/>
            </p:cNvSpPr>
            <p:nvPr/>
          </p:nvSpPr>
          <p:spPr bwMode="auto">
            <a:xfrm>
              <a:off x="2238049" y="3844232"/>
              <a:ext cx="61913"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3" name="Rectangle 34"/>
            <p:cNvSpPr>
              <a:spLocks noChangeArrowheads="1"/>
            </p:cNvSpPr>
            <p:nvPr/>
          </p:nvSpPr>
          <p:spPr bwMode="auto">
            <a:xfrm>
              <a:off x="2314249" y="3709294"/>
              <a:ext cx="61913" cy="46038"/>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4" name="Rectangle 35"/>
            <p:cNvSpPr>
              <a:spLocks noChangeArrowheads="1"/>
            </p:cNvSpPr>
            <p:nvPr/>
          </p:nvSpPr>
          <p:spPr bwMode="auto">
            <a:xfrm>
              <a:off x="2396796" y="3687070"/>
              <a:ext cx="60325" cy="47625"/>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5" name="Rectangle 36"/>
            <p:cNvSpPr>
              <a:spLocks noChangeArrowheads="1"/>
            </p:cNvSpPr>
            <p:nvPr/>
          </p:nvSpPr>
          <p:spPr bwMode="auto">
            <a:xfrm>
              <a:off x="2482521" y="3685484"/>
              <a:ext cx="60325" cy="46037"/>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6" name="Rectangle 37"/>
            <p:cNvSpPr>
              <a:spLocks noChangeArrowheads="1"/>
            </p:cNvSpPr>
            <p:nvPr/>
          </p:nvSpPr>
          <p:spPr bwMode="auto">
            <a:xfrm>
              <a:off x="2565071" y="3690244"/>
              <a:ext cx="60325" cy="46038"/>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7" name="Rectangle 38"/>
            <p:cNvSpPr>
              <a:spLocks noChangeArrowheads="1"/>
            </p:cNvSpPr>
            <p:nvPr/>
          </p:nvSpPr>
          <p:spPr bwMode="auto">
            <a:xfrm>
              <a:off x="2650796" y="3633094"/>
              <a:ext cx="60325" cy="46038"/>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8" name="Rectangle 39"/>
            <p:cNvSpPr>
              <a:spLocks noChangeArrowheads="1"/>
            </p:cNvSpPr>
            <p:nvPr/>
          </p:nvSpPr>
          <p:spPr bwMode="auto">
            <a:xfrm>
              <a:off x="2731760" y="3618807"/>
              <a:ext cx="61912"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39" name="Rectangle 40"/>
            <p:cNvSpPr>
              <a:spLocks noChangeArrowheads="1"/>
            </p:cNvSpPr>
            <p:nvPr/>
          </p:nvSpPr>
          <p:spPr bwMode="auto">
            <a:xfrm>
              <a:off x="2807959" y="3618807"/>
              <a:ext cx="60325"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0" name="Rectangle 41"/>
            <p:cNvSpPr>
              <a:spLocks noChangeArrowheads="1"/>
            </p:cNvSpPr>
            <p:nvPr/>
          </p:nvSpPr>
          <p:spPr bwMode="auto">
            <a:xfrm>
              <a:off x="2890509" y="3528319"/>
              <a:ext cx="60325" cy="46038"/>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1" name="Rectangle 42"/>
            <p:cNvSpPr>
              <a:spLocks noChangeArrowheads="1"/>
            </p:cNvSpPr>
            <p:nvPr/>
          </p:nvSpPr>
          <p:spPr bwMode="auto">
            <a:xfrm>
              <a:off x="2976234" y="3479110"/>
              <a:ext cx="60325" cy="47625"/>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2" name="Rectangle 43"/>
            <p:cNvSpPr>
              <a:spLocks noChangeArrowheads="1"/>
            </p:cNvSpPr>
            <p:nvPr/>
          </p:nvSpPr>
          <p:spPr bwMode="auto">
            <a:xfrm>
              <a:off x="3061959" y="3475934"/>
              <a:ext cx="60325" cy="46037"/>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3" name="Rectangle 44"/>
            <p:cNvSpPr>
              <a:spLocks noChangeArrowheads="1"/>
            </p:cNvSpPr>
            <p:nvPr/>
          </p:nvSpPr>
          <p:spPr bwMode="auto">
            <a:xfrm>
              <a:off x="3144509" y="3291782"/>
              <a:ext cx="60325"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4" name="Rectangle 45"/>
            <p:cNvSpPr>
              <a:spLocks noChangeArrowheads="1"/>
            </p:cNvSpPr>
            <p:nvPr/>
          </p:nvSpPr>
          <p:spPr bwMode="auto">
            <a:xfrm>
              <a:off x="3220709" y="3288609"/>
              <a:ext cx="60325" cy="46037"/>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5" name="Rectangle 46"/>
            <p:cNvSpPr>
              <a:spLocks noChangeArrowheads="1"/>
            </p:cNvSpPr>
            <p:nvPr/>
          </p:nvSpPr>
          <p:spPr bwMode="auto">
            <a:xfrm>
              <a:off x="3309609" y="3288609"/>
              <a:ext cx="60325" cy="46037"/>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6" name="Rectangle 47"/>
            <p:cNvSpPr>
              <a:spLocks noChangeArrowheads="1"/>
            </p:cNvSpPr>
            <p:nvPr/>
          </p:nvSpPr>
          <p:spPr bwMode="auto">
            <a:xfrm>
              <a:off x="3384221" y="3287019"/>
              <a:ext cx="60325"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7" name="Rectangle 48"/>
            <p:cNvSpPr>
              <a:spLocks noChangeArrowheads="1"/>
            </p:cNvSpPr>
            <p:nvPr/>
          </p:nvSpPr>
          <p:spPr bwMode="auto">
            <a:xfrm>
              <a:off x="3471537" y="3288609"/>
              <a:ext cx="58737" cy="46037"/>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8" name="Rectangle 49"/>
            <p:cNvSpPr>
              <a:spLocks noChangeArrowheads="1"/>
            </p:cNvSpPr>
            <p:nvPr/>
          </p:nvSpPr>
          <p:spPr bwMode="auto">
            <a:xfrm>
              <a:off x="3554084" y="3206057"/>
              <a:ext cx="60325"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49" name="Rectangle 50"/>
            <p:cNvSpPr>
              <a:spLocks noChangeArrowheads="1"/>
            </p:cNvSpPr>
            <p:nvPr/>
          </p:nvSpPr>
          <p:spPr bwMode="auto">
            <a:xfrm>
              <a:off x="3635046" y="3123508"/>
              <a:ext cx="60325" cy="46037"/>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50" name="Rectangle 51"/>
            <p:cNvSpPr>
              <a:spLocks noChangeArrowheads="1"/>
            </p:cNvSpPr>
            <p:nvPr/>
          </p:nvSpPr>
          <p:spPr bwMode="auto">
            <a:xfrm>
              <a:off x="3711246" y="3037782"/>
              <a:ext cx="60325"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51" name="Rectangle 52"/>
            <p:cNvSpPr>
              <a:spLocks noChangeArrowheads="1"/>
            </p:cNvSpPr>
            <p:nvPr/>
          </p:nvSpPr>
          <p:spPr bwMode="auto">
            <a:xfrm>
              <a:off x="3803321" y="3037782"/>
              <a:ext cx="60325" cy="44450"/>
            </a:xfrm>
            <a:prstGeom prst="rect">
              <a:avLst/>
            </a:prstGeom>
            <a:solidFill>
              <a:schemeClr val="accent3"/>
            </a:solidFill>
            <a:ln w="9525" algn="ctr">
              <a:solidFill>
                <a:schemeClr val="accent3"/>
              </a:solidFill>
              <a:miter lim="800000"/>
              <a:headEnd/>
              <a:tailEnd/>
            </a:ln>
          </p:spPr>
          <p:txBody>
            <a:bodyPr wrap="none" lIns="91426" tIns="45714" rIns="91426" bIns="45714" anchor="ctr"/>
            <a:lstStyle/>
            <a:p>
              <a:pPr fontAlgn="auto">
                <a:spcBef>
                  <a:spcPts val="0"/>
                </a:spcBef>
                <a:spcAft>
                  <a:spcPts val="0"/>
                </a:spcAft>
              </a:pPr>
              <a:endParaRPr lang="en-US" sz="1400">
                <a:latin typeface="Neo Sans Intel"/>
                <a:cs typeface="Arial"/>
              </a:endParaRPr>
            </a:p>
          </p:txBody>
        </p:sp>
        <p:sp>
          <p:nvSpPr>
            <p:cNvPr id="52" name="Text Box 82"/>
            <p:cNvSpPr txBox="1">
              <a:spLocks noChangeArrowheads="1"/>
            </p:cNvSpPr>
            <p:nvPr/>
          </p:nvSpPr>
          <p:spPr bwMode="auto">
            <a:xfrm>
              <a:off x="6403648"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2023</a:t>
              </a:r>
            </a:p>
          </p:txBody>
        </p:sp>
        <p:sp>
          <p:nvSpPr>
            <p:cNvPr id="53" name="Line 84"/>
            <p:cNvSpPr>
              <a:spLocks noChangeShapeType="1"/>
            </p:cNvSpPr>
            <p:nvPr/>
          </p:nvSpPr>
          <p:spPr bwMode="auto">
            <a:xfrm flipV="1">
              <a:off x="4274812" y="1294707"/>
              <a:ext cx="3373437" cy="1587500"/>
            </a:xfrm>
            <a:prstGeom prst="line">
              <a:avLst/>
            </a:prstGeom>
            <a:noFill/>
            <a:ln w="28575">
              <a:solidFill>
                <a:schemeClr val="accent3"/>
              </a:solidFill>
              <a:prstDash val="dash"/>
              <a:round/>
              <a:headEnd/>
              <a:tailEnd/>
            </a:ln>
          </p:spPr>
          <p:txBody>
            <a:bodyPr lIns="91426" tIns="45714" rIns="91426" bIns="45714"/>
            <a:lstStyle/>
            <a:p>
              <a:pPr fontAlgn="auto">
                <a:spcBef>
                  <a:spcPts val="0"/>
                </a:spcBef>
                <a:spcAft>
                  <a:spcPts val="0"/>
                </a:spcAft>
              </a:pPr>
              <a:endParaRPr lang="en-US" sz="1400">
                <a:latin typeface="Neo Sans Intel"/>
                <a:cs typeface="Arial"/>
              </a:endParaRPr>
            </a:p>
          </p:txBody>
        </p:sp>
        <p:sp>
          <p:nvSpPr>
            <p:cNvPr id="54" name="Text Box 85"/>
            <p:cNvSpPr txBox="1">
              <a:spLocks noChangeArrowheads="1"/>
            </p:cNvSpPr>
            <p:nvPr/>
          </p:nvSpPr>
          <p:spPr bwMode="auto">
            <a:xfrm>
              <a:off x="635921" y="1096270"/>
              <a:ext cx="1019515" cy="331170"/>
            </a:xfrm>
            <a:prstGeom prst="rect">
              <a:avLst/>
            </a:prstGeom>
            <a:noFill/>
            <a:ln w="44450" algn="ctr">
              <a:noFill/>
              <a:miter lim="800000"/>
              <a:headEnd/>
              <a:tailEnd/>
            </a:ln>
            <a:effectLst/>
          </p:spPr>
          <p:txBody>
            <a:bodyPr wrap="none" lIns="91426" tIns="45714" rIns="91426" bIns="45714">
              <a:spAutoFit/>
            </a:bodyPr>
            <a:lstStyle/>
            <a:p>
              <a:pPr algn="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 </a:t>
              </a:r>
              <a:r>
                <a:rPr lang="en-US" sz="1100" dirty="0" err="1">
                  <a:effectLst>
                    <a:outerShdw blurRad="38100" dist="38100" dir="2700000" algn="tl">
                      <a:srgbClr val="000000"/>
                    </a:outerShdw>
                  </a:effectLst>
                  <a:latin typeface="Neo Sans Intel Medium" pitchFamily="34" charset="0"/>
                  <a:cs typeface="Arial"/>
                </a:rPr>
                <a:t>ZFlops</a:t>
              </a:r>
              <a:endParaRPr lang="en-US" sz="1100" dirty="0">
                <a:effectLst>
                  <a:outerShdw blurRad="38100" dist="38100" dir="2700000" algn="tl">
                    <a:srgbClr val="000000"/>
                  </a:outerShdw>
                </a:effectLst>
                <a:latin typeface="Neo Sans Intel Medium" pitchFamily="34" charset="0"/>
                <a:cs typeface="Arial"/>
              </a:endParaRPr>
            </a:p>
          </p:txBody>
        </p:sp>
        <p:sp>
          <p:nvSpPr>
            <p:cNvPr id="55" name="Text Box 87"/>
            <p:cNvSpPr txBox="1">
              <a:spLocks noChangeArrowheads="1"/>
            </p:cNvSpPr>
            <p:nvPr/>
          </p:nvSpPr>
          <p:spPr bwMode="auto">
            <a:xfrm>
              <a:off x="7402185" y="4968186"/>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2029</a:t>
              </a:r>
            </a:p>
          </p:txBody>
        </p:sp>
        <p:pic>
          <p:nvPicPr>
            <p:cNvPr id="56" name="Picture 95" descr="Beijing China Satellite Map"/>
            <p:cNvPicPr>
              <a:picLocks noChangeAspect="1" noChangeArrowheads="1"/>
            </p:cNvPicPr>
            <p:nvPr/>
          </p:nvPicPr>
          <p:blipFill>
            <a:blip r:embed="rId3" cstate="email"/>
            <a:srcRect/>
            <a:stretch>
              <a:fillRect/>
            </a:stretch>
          </p:blipFill>
          <p:spPr bwMode="auto">
            <a:xfrm>
              <a:off x="6676696" y="1550296"/>
              <a:ext cx="1876425" cy="1166813"/>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grpSp>
          <p:nvGrpSpPr>
            <p:cNvPr id="57" name="Group 136"/>
            <p:cNvGrpSpPr>
              <a:grpSpLocks/>
            </p:cNvGrpSpPr>
            <p:nvPr/>
          </p:nvGrpSpPr>
          <p:grpSpPr bwMode="auto">
            <a:xfrm>
              <a:off x="7173585" y="883544"/>
              <a:ext cx="817562" cy="865188"/>
              <a:chOff x="7157055" y="1574165"/>
              <a:chExt cx="816919" cy="864717"/>
            </a:xfrm>
          </p:grpSpPr>
          <p:sp>
            <p:nvSpPr>
              <p:cNvPr id="80" name="Oval 46"/>
              <p:cNvSpPr>
                <a:spLocks noChangeArrowheads="1"/>
              </p:cNvSpPr>
              <p:nvPr/>
            </p:nvSpPr>
            <p:spPr bwMode="auto">
              <a:xfrm>
                <a:off x="7157055" y="1574165"/>
                <a:ext cx="816919" cy="864717"/>
              </a:xfrm>
              <a:prstGeom prst="ellipse">
                <a:avLst/>
              </a:prstGeom>
              <a:gradFill rotWithShape="1">
                <a:gsLst>
                  <a:gs pos="0">
                    <a:schemeClr val="tx2">
                      <a:alpha val="61000"/>
                    </a:schemeClr>
                  </a:gs>
                  <a:gs pos="100000">
                    <a:schemeClr val="tx2">
                      <a:gamma/>
                      <a:shade val="46275"/>
                      <a:invGamma/>
                      <a:alpha val="0"/>
                    </a:schemeClr>
                  </a:gs>
                </a:gsLst>
                <a:path path="shape">
                  <a:fillToRect l="50000" t="50000" r="50000" b="50000"/>
                </a:path>
              </a:gradFill>
              <a:ln w="44450" algn="ctr">
                <a:noFill/>
                <a:round/>
                <a:headEnd/>
                <a:tailEnd/>
              </a:ln>
              <a:effectLst/>
            </p:spPr>
            <p:txBody>
              <a:bodyPr wrap="none" anchor="ctr"/>
              <a:lstStyle/>
              <a:p>
                <a:pPr fontAlgn="auto">
                  <a:spcBef>
                    <a:spcPts val="0"/>
                  </a:spcBef>
                  <a:spcAft>
                    <a:spcPts val="0"/>
                  </a:spcAft>
                  <a:defRPr/>
                </a:pPr>
                <a:endParaRPr lang="en-US" sz="1400">
                  <a:latin typeface="Neo Sans Intel"/>
                  <a:cs typeface="Arial"/>
                </a:endParaRPr>
              </a:p>
            </p:txBody>
          </p:sp>
          <p:sp>
            <p:nvSpPr>
              <p:cNvPr id="81" name="Oval 60"/>
              <p:cNvSpPr>
                <a:spLocks noChangeAspect="1" noChangeArrowheads="1"/>
              </p:cNvSpPr>
              <p:nvPr/>
            </p:nvSpPr>
            <p:spPr bwMode="auto">
              <a:xfrm rot="21467845">
                <a:off x="7506030" y="1934332"/>
                <a:ext cx="152280" cy="152317"/>
              </a:xfrm>
              <a:prstGeom prst="ellipse">
                <a:avLst/>
              </a:prstGeom>
              <a:gradFill rotWithShape="1">
                <a:gsLst>
                  <a:gs pos="0">
                    <a:schemeClr val="tx2"/>
                  </a:gs>
                  <a:gs pos="100000">
                    <a:schemeClr val="tx2">
                      <a:gamma/>
                      <a:tint val="48627"/>
                      <a:invGamma/>
                    </a:schemeClr>
                  </a:gs>
                </a:gsLst>
                <a:path path="rect">
                  <a:fillToRect r="100000" b="100000"/>
                </a:path>
              </a:gradFill>
              <a:ln w="12700">
                <a:noFill/>
                <a:round/>
                <a:headEnd type="none" w="sm" len="sm"/>
                <a:tailEnd type="none" w="sm" len="sm"/>
              </a:ln>
              <a:effectLst/>
            </p:spPr>
            <p:txBody>
              <a:bodyPr wrap="none" anchor="ctr"/>
              <a:lstStyle/>
              <a:p>
                <a:pPr fontAlgn="auto">
                  <a:spcBef>
                    <a:spcPts val="0"/>
                  </a:spcBef>
                  <a:spcAft>
                    <a:spcPts val="0"/>
                  </a:spcAft>
                  <a:defRPr/>
                </a:pPr>
                <a:endParaRPr lang="en-US" sz="1400">
                  <a:latin typeface="Neo Sans Intel"/>
                  <a:cs typeface="Arial"/>
                </a:endParaRPr>
              </a:p>
            </p:txBody>
          </p:sp>
        </p:grpSp>
        <p:sp>
          <p:nvSpPr>
            <p:cNvPr id="58" name="TextBox 276"/>
            <p:cNvSpPr txBox="1">
              <a:spLocks noChangeArrowheads="1"/>
            </p:cNvSpPr>
            <p:nvPr/>
          </p:nvSpPr>
          <p:spPr bwMode="auto">
            <a:xfrm>
              <a:off x="6563993" y="785121"/>
              <a:ext cx="2374552" cy="389614"/>
            </a:xfrm>
            <a:prstGeom prst="rect">
              <a:avLst/>
            </a:prstGeom>
            <a:noFill/>
            <a:ln w="9525">
              <a:noFill/>
              <a:miter lim="800000"/>
              <a:headEnd/>
              <a:tailEnd/>
            </a:ln>
          </p:spPr>
          <p:txBody>
            <a:bodyPr wrap="none" lIns="91426" tIns="45714" rIns="91426" bIns="45714">
              <a:spAutoFit/>
            </a:bodyPr>
            <a:lstStyle/>
            <a:p>
              <a:pPr fontAlgn="auto">
                <a:spcBef>
                  <a:spcPts val="0"/>
                </a:spcBef>
                <a:spcAft>
                  <a:spcPts val="0"/>
                </a:spcAft>
                <a:defRPr/>
              </a:pPr>
              <a:r>
                <a:rPr lang="en-US" sz="1400" dirty="0" smtClean="0">
                  <a:effectLst>
                    <a:outerShdw blurRad="38100" dist="38100" dir="2700000" algn="tl">
                      <a:srgbClr val="000000"/>
                    </a:outerShdw>
                  </a:effectLst>
                  <a:latin typeface="Neo Sans Intel Medium" pitchFamily="34" charset="0"/>
                  <a:cs typeface="Arial"/>
                </a:rPr>
                <a:t>Weather Prediction</a:t>
              </a:r>
              <a:endParaRPr lang="en-US" sz="1400" dirty="0">
                <a:effectLst>
                  <a:outerShdw blurRad="38100" dist="38100" dir="2700000" algn="tl">
                    <a:srgbClr val="000000"/>
                  </a:outerShdw>
                </a:effectLst>
                <a:latin typeface="Neo Sans Intel Medium" pitchFamily="34" charset="0"/>
                <a:cs typeface="Arial"/>
              </a:endParaRPr>
            </a:p>
          </p:txBody>
        </p:sp>
        <p:pic>
          <p:nvPicPr>
            <p:cNvPr id="59" name="Picture 93"/>
            <p:cNvPicPr>
              <a:picLocks noChangeAspect="1" noChangeArrowheads="1"/>
            </p:cNvPicPr>
            <p:nvPr/>
          </p:nvPicPr>
          <p:blipFill>
            <a:blip r:embed="rId4" cstate="email"/>
            <a:srcRect/>
            <a:stretch>
              <a:fillRect/>
            </a:stretch>
          </p:blipFill>
          <p:spPr bwMode="auto">
            <a:xfrm>
              <a:off x="2433961" y="2880194"/>
              <a:ext cx="1254125" cy="1766887"/>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grpSp>
          <p:nvGrpSpPr>
            <p:cNvPr id="60" name="Group 134"/>
            <p:cNvGrpSpPr>
              <a:grpSpLocks/>
            </p:cNvGrpSpPr>
            <p:nvPr/>
          </p:nvGrpSpPr>
          <p:grpSpPr bwMode="auto">
            <a:xfrm>
              <a:off x="3727124" y="2480569"/>
              <a:ext cx="817563" cy="865188"/>
              <a:chOff x="3365261" y="3726374"/>
              <a:chExt cx="816919" cy="864717"/>
            </a:xfrm>
          </p:grpSpPr>
          <p:sp>
            <p:nvSpPr>
              <p:cNvPr id="78" name="Oval 46"/>
              <p:cNvSpPr>
                <a:spLocks noChangeArrowheads="1"/>
              </p:cNvSpPr>
              <p:nvPr/>
            </p:nvSpPr>
            <p:spPr bwMode="auto">
              <a:xfrm>
                <a:off x="3365261" y="3726374"/>
                <a:ext cx="816919" cy="864717"/>
              </a:xfrm>
              <a:prstGeom prst="ellipse">
                <a:avLst/>
              </a:prstGeom>
              <a:gradFill rotWithShape="1">
                <a:gsLst>
                  <a:gs pos="0">
                    <a:schemeClr val="tx2">
                      <a:alpha val="61000"/>
                    </a:schemeClr>
                  </a:gs>
                  <a:gs pos="100000">
                    <a:schemeClr val="tx2">
                      <a:gamma/>
                      <a:shade val="46275"/>
                      <a:invGamma/>
                      <a:alpha val="0"/>
                    </a:schemeClr>
                  </a:gs>
                </a:gsLst>
                <a:path path="shape">
                  <a:fillToRect l="50000" t="50000" r="50000" b="50000"/>
                </a:path>
              </a:gradFill>
              <a:ln w="44450" algn="ctr">
                <a:noFill/>
                <a:round/>
                <a:headEnd/>
                <a:tailEnd/>
              </a:ln>
              <a:effectLst/>
            </p:spPr>
            <p:txBody>
              <a:bodyPr wrap="none" anchor="ctr"/>
              <a:lstStyle/>
              <a:p>
                <a:pPr fontAlgn="auto">
                  <a:spcBef>
                    <a:spcPts val="0"/>
                  </a:spcBef>
                  <a:spcAft>
                    <a:spcPts val="0"/>
                  </a:spcAft>
                  <a:defRPr/>
                </a:pPr>
                <a:endParaRPr lang="en-US" sz="1400">
                  <a:latin typeface="Neo Sans Intel"/>
                  <a:cs typeface="Arial"/>
                </a:endParaRPr>
              </a:p>
            </p:txBody>
          </p:sp>
          <p:sp>
            <p:nvSpPr>
              <p:cNvPr id="79" name="Oval 60"/>
              <p:cNvSpPr>
                <a:spLocks noChangeAspect="1" noChangeArrowheads="1"/>
              </p:cNvSpPr>
              <p:nvPr/>
            </p:nvSpPr>
            <p:spPr bwMode="auto">
              <a:xfrm rot="21467845">
                <a:off x="3763410" y="4086541"/>
                <a:ext cx="152280" cy="152317"/>
              </a:xfrm>
              <a:prstGeom prst="ellipse">
                <a:avLst/>
              </a:prstGeom>
              <a:gradFill rotWithShape="1">
                <a:gsLst>
                  <a:gs pos="0">
                    <a:schemeClr val="tx2"/>
                  </a:gs>
                  <a:gs pos="100000">
                    <a:schemeClr val="tx2">
                      <a:gamma/>
                      <a:tint val="48627"/>
                      <a:invGamma/>
                    </a:schemeClr>
                  </a:gs>
                </a:gsLst>
                <a:path path="rect">
                  <a:fillToRect r="100000" b="100000"/>
                </a:path>
              </a:gradFill>
              <a:ln w="12700">
                <a:noFill/>
                <a:round/>
                <a:headEnd type="none" w="sm" len="sm"/>
                <a:tailEnd type="none" w="sm" len="sm"/>
              </a:ln>
              <a:effectLst/>
            </p:spPr>
            <p:txBody>
              <a:bodyPr wrap="none" anchor="ctr"/>
              <a:lstStyle/>
              <a:p>
                <a:pPr fontAlgn="auto">
                  <a:spcBef>
                    <a:spcPts val="0"/>
                  </a:spcBef>
                  <a:spcAft>
                    <a:spcPts val="0"/>
                  </a:spcAft>
                  <a:defRPr/>
                </a:pPr>
                <a:endParaRPr lang="en-US" sz="1400">
                  <a:latin typeface="Neo Sans Intel"/>
                  <a:cs typeface="Arial"/>
                </a:endParaRPr>
              </a:p>
            </p:txBody>
          </p:sp>
        </p:grpSp>
        <p:pic>
          <p:nvPicPr>
            <p:cNvPr id="61" name="Picture 96"/>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398634" y="2399607"/>
              <a:ext cx="1990725" cy="156210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grpSp>
          <p:nvGrpSpPr>
            <p:cNvPr id="62" name="Group 135"/>
            <p:cNvGrpSpPr>
              <a:grpSpLocks/>
            </p:cNvGrpSpPr>
            <p:nvPr/>
          </p:nvGrpSpPr>
          <p:grpSpPr bwMode="auto">
            <a:xfrm>
              <a:off x="5451146" y="1694757"/>
              <a:ext cx="815975" cy="863600"/>
              <a:chOff x="5307661" y="2846213"/>
              <a:chExt cx="816919" cy="864717"/>
            </a:xfrm>
          </p:grpSpPr>
          <p:sp>
            <p:nvSpPr>
              <p:cNvPr id="76" name="Oval 46"/>
              <p:cNvSpPr>
                <a:spLocks noChangeArrowheads="1"/>
              </p:cNvSpPr>
              <p:nvPr/>
            </p:nvSpPr>
            <p:spPr bwMode="auto">
              <a:xfrm>
                <a:off x="5307661" y="2846213"/>
                <a:ext cx="816919" cy="864717"/>
              </a:xfrm>
              <a:prstGeom prst="ellipse">
                <a:avLst/>
              </a:prstGeom>
              <a:gradFill rotWithShape="1">
                <a:gsLst>
                  <a:gs pos="0">
                    <a:schemeClr val="tx2">
                      <a:alpha val="61000"/>
                    </a:schemeClr>
                  </a:gs>
                  <a:gs pos="100000">
                    <a:schemeClr val="tx2">
                      <a:gamma/>
                      <a:shade val="46275"/>
                      <a:invGamma/>
                      <a:alpha val="0"/>
                    </a:schemeClr>
                  </a:gs>
                </a:gsLst>
                <a:path path="shape">
                  <a:fillToRect l="50000" t="50000" r="50000" b="50000"/>
                </a:path>
              </a:gradFill>
              <a:ln w="44450" algn="ctr">
                <a:noFill/>
                <a:round/>
                <a:headEnd/>
                <a:tailEnd/>
              </a:ln>
              <a:effectLst/>
            </p:spPr>
            <p:txBody>
              <a:bodyPr wrap="none" anchor="ctr"/>
              <a:lstStyle/>
              <a:p>
                <a:pPr fontAlgn="auto">
                  <a:spcBef>
                    <a:spcPts val="0"/>
                  </a:spcBef>
                  <a:spcAft>
                    <a:spcPts val="0"/>
                  </a:spcAft>
                  <a:defRPr/>
                </a:pPr>
                <a:endParaRPr lang="en-US" sz="1400">
                  <a:latin typeface="Neo Sans Intel"/>
                  <a:cs typeface="Arial"/>
                </a:endParaRPr>
              </a:p>
            </p:txBody>
          </p:sp>
          <p:sp>
            <p:nvSpPr>
              <p:cNvPr id="77" name="Oval 60"/>
              <p:cNvSpPr>
                <a:spLocks noChangeAspect="1" noChangeArrowheads="1"/>
              </p:cNvSpPr>
              <p:nvPr/>
            </p:nvSpPr>
            <p:spPr bwMode="auto">
              <a:xfrm rot="21467845">
                <a:off x="5657315" y="3205452"/>
                <a:ext cx="152576" cy="152597"/>
              </a:xfrm>
              <a:prstGeom prst="ellipse">
                <a:avLst/>
              </a:prstGeom>
              <a:gradFill rotWithShape="1">
                <a:gsLst>
                  <a:gs pos="0">
                    <a:schemeClr val="tx2"/>
                  </a:gs>
                  <a:gs pos="100000">
                    <a:schemeClr val="tx2">
                      <a:gamma/>
                      <a:tint val="48627"/>
                      <a:invGamma/>
                    </a:schemeClr>
                  </a:gs>
                </a:gsLst>
                <a:path path="rect">
                  <a:fillToRect r="100000" b="100000"/>
                </a:path>
              </a:gradFill>
              <a:ln w="12700">
                <a:noFill/>
                <a:round/>
                <a:headEnd type="none" w="sm" len="sm"/>
                <a:tailEnd type="none" w="sm" len="sm"/>
              </a:ln>
              <a:effectLst/>
            </p:spPr>
            <p:txBody>
              <a:bodyPr wrap="none" anchor="ctr"/>
              <a:lstStyle/>
              <a:p>
                <a:pPr fontAlgn="auto">
                  <a:spcBef>
                    <a:spcPts val="0"/>
                  </a:spcBef>
                  <a:spcAft>
                    <a:spcPts val="0"/>
                  </a:spcAft>
                  <a:defRPr/>
                </a:pPr>
                <a:endParaRPr lang="en-US" sz="1400">
                  <a:latin typeface="Neo Sans Intel"/>
                  <a:cs typeface="Arial"/>
                </a:endParaRPr>
              </a:p>
            </p:txBody>
          </p:sp>
        </p:grpSp>
        <p:sp>
          <p:nvSpPr>
            <p:cNvPr id="63" name="TextBox 276"/>
            <p:cNvSpPr txBox="1">
              <a:spLocks noChangeArrowheads="1"/>
            </p:cNvSpPr>
            <p:nvPr/>
          </p:nvSpPr>
          <p:spPr bwMode="auto">
            <a:xfrm>
              <a:off x="2099934" y="2453583"/>
              <a:ext cx="2298700" cy="389614"/>
            </a:xfrm>
            <a:prstGeom prst="rect">
              <a:avLst/>
            </a:prstGeom>
            <a:noFill/>
            <a:ln w="9525">
              <a:noFill/>
              <a:miter lim="800000"/>
              <a:headEnd/>
              <a:tailEnd/>
            </a:ln>
          </p:spPr>
          <p:txBody>
            <a:bodyPr lIns="91426" tIns="45714" rIns="91426" bIns="45714">
              <a:spAutoFit/>
            </a:bodyPr>
            <a:lstStyle/>
            <a:p>
              <a:pPr fontAlgn="auto">
                <a:spcBef>
                  <a:spcPts val="0"/>
                </a:spcBef>
                <a:spcAft>
                  <a:spcPts val="0"/>
                </a:spcAft>
                <a:defRPr/>
              </a:pPr>
              <a:r>
                <a:rPr lang="en-US" sz="1400" dirty="0">
                  <a:effectLst>
                    <a:outerShdw blurRad="38100" dist="38100" dir="2700000" algn="tl">
                      <a:srgbClr val="000000"/>
                    </a:outerShdw>
                  </a:effectLst>
                  <a:latin typeface="Neo Sans Intel Medium" pitchFamily="34" charset="0"/>
                  <a:cs typeface="Arial"/>
                </a:rPr>
                <a:t>Medical Imaging</a:t>
              </a:r>
            </a:p>
          </p:txBody>
        </p:sp>
        <p:sp>
          <p:nvSpPr>
            <p:cNvPr id="64" name="TextBox 276"/>
            <p:cNvSpPr txBox="1">
              <a:spLocks noChangeArrowheads="1"/>
            </p:cNvSpPr>
            <p:nvPr/>
          </p:nvSpPr>
          <p:spPr bwMode="auto">
            <a:xfrm>
              <a:off x="3632709" y="1626496"/>
              <a:ext cx="3359149" cy="389614"/>
            </a:xfrm>
            <a:prstGeom prst="rect">
              <a:avLst/>
            </a:prstGeom>
            <a:noFill/>
            <a:ln w="9525">
              <a:noFill/>
              <a:miter lim="800000"/>
              <a:headEnd/>
              <a:tailEnd/>
            </a:ln>
          </p:spPr>
          <p:txBody>
            <a:bodyPr lIns="91426" tIns="45714" rIns="91426" bIns="45714">
              <a:spAutoFit/>
            </a:bodyPr>
            <a:lstStyle/>
            <a:p>
              <a:pPr algn="ctr" fontAlgn="auto">
                <a:spcBef>
                  <a:spcPts val="0"/>
                </a:spcBef>
                <a:spcAft>
                  <a:spcPts val="0"/>
                </a:spcAft>
                <a:defRPr/>
              </a:pPr>
              <a:r>
                <a:rPr lang="en-US" sz="1400" dirty="0">
                  <a:effectLst>
                    <a:outerShdw blurRad="38100" dist="38100" dir="2700000" algn="tl">
                      <a:srgbClr val="000000"/>
                    </a:outerShdw>
                  </a:effectLst>
                  <a:latin typeface="Neo Sans Intel Medium" pitchFamily="34" charset="0"/>
                  <a:cs typeface="Arial"/>
                </a:rPr>
                <a:t>Genomics Research</a:t>
              </a:r>
            </a:p>
          </p:txBody>
        </p:sp>
        <p:pic>
          <p:nvPicPr>
            <p:cNvPr id="65" name="Picture 163" descr="Picture2"/>
            <p:cNvPicPr>
              <a:picLocks noChangeAspect="1" noChangeArrowheads="1"/>
            </p:cNvPicPr>
            <p:nvPr/>
          </p:nvPicPr>
          <p:blipFill>
            <a:blip r:embed="rId6" cstate="email">
              <a:lum bright="12000"/>
            </a:blip>
            <a:srcRect/>
            <a:stretch>
              <a:fillRect/>
            </a:stretch>
          </p:blipFill>
          <p:spPr bwMode="auto">
            <a:xfrm>
              <a:off x="4063671" y="2796482"/>
              <a:ext cx="247650" cy="247650"/>
            </a:xfrm>
            <a:prstGeom prst="rect">
              <a:avLst/>
            </a:prstGeom>
            <a:noFill/>
            <a:ln w="9525">
              <a:noFill/>
              <a:miter lim="800000"/>
              <a:headEnd/>
              <a:tailEnd/>
            </a:ln>
          </p:spPr>
        </p:pic>
        <p:pic>
          <p:nvPicPr>
            <p:cNvPr id="66" name="Picture 164" descr="Picture2"/>
            <p:cNvPicPr>
              <a:picLocks noChangeAspect="1" noChangeArrowheads="1"/>
            </p:cNvPicPr>
            <p:nvPr/>
          </p:nvPicPr>
          <p:blipFill>
            <a:blip r:embed="rId6" cstate="email">
              <a:lum bright="12000"/>
            </a:blip>
            <a:srcRect/>
            <a:stretch>
              <a:fillRect/>
            </a:stretch>
          </p:blipFill>
          <p:spPr bwMode="auto">
            <a:xfrm>
              <a:off x="5749596" y="1986857"/>
              <a:ext cx="247650" cy="247650"/>
            </a:xfrm>
            <a:prstGeom prst="rect">
              <a:avLst/>
            </a:prstGeom>
            <a:noFill/>
            <a:ln w="9525">
              <a:noFill/>
              <a:miter lim="800000"/>
              <a:headEnd/>
              <a:tailEnd/>
            </a:ln>
          </p:spPr>
        </p:pic>
        <p:pic>
          <p:nvPicPr>
            <p:cNvPr id="67" name="Picture 165" descr="Picture2"/>
            <p:cNvPicPr>
              <a:picLocks noChangeAspect="1" noChangeArrowheads="1"/>
            </p:cNvPicPr>
            <p:nvPr/>
          </p:nvPicPr>
          <p:blipFill>
            <a:blip r:embed="rId6" cstate="email">
              <a:lum bright="12000"/>
            </a:blip>
            <a:srcRect/>
            <a:stretch>
              <a:fillRect/>
            </a:stretch>
          </p:blipFill>
          <p:spPr bwMode="auto">
            <a:xfrm>
              <a:off x="7473621" y="1196282"/>
              <a:ext cx="247650" cy="247650"/>
            </a:xfrm>
            <a:prstGeom prst="rect">
              <a:avLst/>
            </a:prstGeom>
            <a:noFill/>
            <a:ln w="9525">
              <a:noFill/>
              <a:miter lim="800000"/>
              <a:headEnd/>
              <a:tailEnd/>
            </a:ln>
          </p:spPr>
        </p:pic>
        <p:sp>
          <p:nvSpPr>
            <p:cNvPr id="68" name="Right Arrow 67"/>
            <p:cNvSpPr/>
            <p:nvPr/>
          </p:nvSpPr>
          <p:spPr bwMode="auto">
            <a:xfrm>
              <a:off x="1624807" y="4749587"/>
              <a:ext cx="6761527" cy="354326"/>
            </a:xfrm>
            <a:prstGeom prst="rightArrow">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258" tIns="45627" rIns="91258" bIns="45627" anchor="ctr" anchorCtr="1"/>
            <a:lstStyle/>
            <a:p>
              <a:pPr algn="ctr" fontAlgn="auto">
                <a:lnSpc>
                  <a:spcPct val="95000"/>
                </a:lnSpc>
                <a:spcBef>
                  <a:spcPts val="0"/>
                </a:spcBef>
                <a:spcAft>
                  <a:spcPts val="0"/>
                </a:spcAft>
                <a:buClr>
                  <a:srgbClr val="FFFFFF"/>
                </a:buClr>
                <a:defRPr/>
              </a:pPr>
              <a:endParaRPr lang="en-US" sz="1200">
                <a:effectLst>
                  <a:outerShdw blurRad="38100" dist="38100" dir="2700000" algn="tl">
                    <a:srgbClr val="000000"/>
                  </a:outerShdw>
                </a:effectLst>
                <a:latin typeface="Arial Narrow" pitchFamily="34" charset="0"/>
                <a:cs typeface="Arial" pitchFamily="34" charset="0"/>
              </a:endParaRPr>
            </a:p>
          </p:txBody>
        </p:sp>
        <p:sp>
          <p:nvSpPr>
            <p:cNvPr id="69" name="AutoShape 32"/>
            <p:cNvSpPr>
              <a:spLocks noChangeArrowheads="1"/>
            </p:cNvSpPr>
            <p:nvPr/>
          </p:nvSpPr>
          <p:spPr bwMode="auto">
            <a:xfrm>
              <a:off x="4024181" y="4441177"/>
              <a:ext cx="4187491" cy="367486"/>
            </a:xfrm>
            <a:prstGeom prst="rightArrow">
              <a:avLst>
                <a:gd name="adj1" fmla="val 55176"/>
                <a:gd name="adj2" fmla="val 98250"/>
              </a:avLst>
            </a:prstGeom>
            <a:gradFill rotWithShape="1">
              <a:gsLst>
                <a:gs pos="0">
                  <a:srgbClr val="767676">
                    <a:alpha val="0"/>
                  </a:srgbClr>
                </a:gs>
                <a:gs pos="100000">
                  <a:schemeClr val="tx1">
                    <a:alpha val="75000"/>
                  </a:schemeClr>
                </a:gs>
              </a:gsLst>
              <a:lin ang="0" scaled="1"/>
            </a:gradFill>
            <a:ln w="9525">
              <a:noFill/>
              <a:miter lim="800000"/>
              <a:headEnd/>
              <a:tailEnd/>
            </a:ln>
          </p:spPr>
          <p:txBody>
            <a:bodyPr wrap="none" lIns="114176" tIns="57084" rIns="114176" bIns="57084" anchor="ctr"/>
            <a:lstStyle/>
            <a:p>
              <a:pPr defTabSz="1142829" fontAlgn="auto">
                <a:spcBef>
                  <a:spcPts val="0"/>
                </a:spcBef>
                <a:spcAft>
                  <a:spcPts val="0"/>
                </a:spcAft>
              </a:pPr>
              <a:endParaRPr lang="en-US">
                <a:latin typeface="Neo Sans Intel Medium" pitchFamily="34" charset="0"/>
                <a:cs typeface="Arial"/>
              </a:endParaRPr>
            </a:p>
          </p:txBody>
        </p:sp>
        <p:sp>
          <p:nvSpPr>
            <p:cNvPr id="70" name="Text Box 19"/>
            <p:cNvSpPr txBox="1">
              <a:spLocks noChangeArrowheads="1"/>
            </p:cNvSpPr>
            <p:nvPr/>
          </p:nvSpPr>
          <p:spPr bwMode="auto">
            <a:xfrm>
              <a:off x="4949706" y="4438087"/>
              <a:ext cx="1998103" cy="335772"/>
            </a:xfrm>
            <a:prstGeom prst="rect">
              <a:avLst/>
            </a:prstGeom>
            <a:noFill/>
            <a:ln w="9525" algn="ctr">
              <a:noFill/>
              <a:miter lim="800000"/>
              <a:headEnd/>
              <a:tailEnd/>
            </a:ln>
          </p:spPr>
          <p:txBody>
            <a:bodyPr wrap="square" lIns="79789" tIns="39894" rIns="79789" bIns="39894">
              <a:spAutoFit/>
            </a:bodyPr>
            <a:lstStyle/>
            <a:p>
              <a:pPr defTabSz="798393" fontAlgn="auto">
                <a:spcBef>
                  <a:spcPts val="0"/>
                </a:spcBef>
                <a:spcAft>
                  <a:spcPts val="0"/>
                </a:spcAft>
                <a:defRPr/>
              </a:pPr>
              <a:r>
                <a:rPr lang="en-US" sz="1200" i="1" dirty="0">
                  <a:effectLst>
                    <a:outerShdw blurRad="38100" dist="38100" dir="2700000" algn="tl">
                      <a:srgbClr val="000000"/>
                    </a:outerShdw>
                  </a:effectLst>
                  <a:latin typeface="Neo Sans Intel Medium" pitchFamily="34" charset="0"/>
                  <a:cs typeface="Arial"/>
                </a:rPr>
                <a:t>Forecast</a:t>
              </a:r>
            </a:p>
          </p:txBody>
        </p:sp>
        <p:sp>
          <p:nvSpPr>
            <p:cNvPr id="71" name="Text Box 21"/>
            <p:cNvSpPr txBox="1">
              <a:spLocks noChangeArrowheads="1"/>
            </p:cNvSpPr>
            <p:nvPr/>
          </p:nvSpPr>
          <p:spPr bwMode="auto">
            <a:xfrm>
              <a:off x="1475954"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dirty="0">
                  <a:effectLst>
                    <a:outerShdw blurRad="38100" dist="38100" dir="2700000" algn="tl">
                      <a:srgbClr val="000000"/>
                    </a:outerShdw>
                  </a:effectLst>
                  <a:latin typeface="Neo Sans Intel Medium" pitchFamily="34" charset="0"/>
                  <a:cs typeface="Arial"/>
                </a:rPr>
                <a:t>1993</a:t>
              </a:r>
            </a:p>
          </p:txBody>
        </p:sp>
        <p:sp>
          <p:nvSpPr>
            <p:cNvPr id="72" name="Text Box 22"/>
            <p:cNvSpPr txBox="1">
              <a:spLocks noChangeArrowheads="1"/>
            </p:cNvSpPr>
            <p:nvPr/>
          </p:nvSpPr>
          <p:spPr bwMode="auto">
            <a:xfrm>
              <a:off x="5443117"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2017</a:t>
              </a:r>
            </a:p>
          </p:txBody>
        </p:sp>
        <p:sp>
          <p:nvSpPr>
            <p:cNvPr id="73" name="Text Box 23"/>
            <p:cNvSpPr txBox="1">
              <a:spLocks noChangeArrowheads="1"/>
            </p:cNvSpPr>
            <p:nvPr/>
          </p:nvSpPr>
          <p:spPr bwMode="auto">
            <a:xfrm>
              <a:off x="2468141"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1999</a:t>
              </a:r>
            </a:p>
          </p:txBody>
        </p:sp>
        <p:sp>
          <p:nvSpPr>
            <p:cNvPr id="74" name="Text Box 24"/>
            <p:cNvSpPr txBox="1">
              <a:spLocks noChangeArrowheads="1"/>
            </p:cNvSpPr>
            <p:nvPr/>
          </p:nvSpPr>
          <p:spPr bwMode="auto">
            <a:xfrm>
              <a:off x="3461915" y="4963421"/>
              <a:ext cx="692910"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2005</a:t>
              </a:r>
            </a:p>
          </p:txBody>
        </p:sp>
        <p:sp>
          <p:nvSpPr>
            <p:cNvPr id="75" name="Text Box 25"/>
            <p:cNvSpPr txBox="1">
              <a:spLocks noChangeArrowheads="1"/>
            </p:cNvSpPr>
            <p:nvPr/>
          </p:nvSpPr>
          <p:spPr bwMode="auto">
            <a:xfrm>
              <a:off x="4452514" y="4963421"/>
              <a:ext cx="678356" cy="331170"/>
            </a:xfrm>
            <a:prstGeom prst="rect">
              <a:avLst/>
            </a:prstGeom>
            <a:noFill/>
            <a:ln w="44450" algn="ctr">
              <a:noFill/>
              <a:miter lim="800000"/>
              <a:headEnd/>
              <a:tailEnd/>
            </a:ln>
            <a:effectLst/>
          </p:spPr>
          <p:txBody>
            <a:bodyPr wrap="none" lIns="91426" tIns="45714" rIns="91426" bIns="45714">
              <a:spAutoFit/>
            </a:bodyPr>
            <a:lstStyle/>
            <a:p>
              <a:pPr fontAlgn="auto">
                <a:spcBef>
                  <a:spcPts val="0"/>
                </a:spcBef>
                <a:spcAft>
                  <a:spcPts val="0"/>
                </a:spcAft>
                <a:defRPr/>
              </a:pPr>
              <a:r>
                <a:rPr lang="en-US" sz="1100">
                  <a:effectLst>
                    <a:outerShdw blurRad="38100" dist="38100" dir="2700000" algn="tl">
                      <a:srgbClr val="000000"/>
                    </a:outerShdw>
                  </a:effectLst>
                  <a:latin typeface="Neo Sans Intel Medium" pitchFamily="34" charset="0"/>
                  <a:cs typeface="Arial"/>
                </a:rPr>
                <a:t>2011</a:t>
              </a:r>
            </a:p>
          </p:txBody>
        </p:sp>
      </p:grpSp>
      <p:sp>
        <p:nvSpPr>
          <p:cNvPr id="88" name="TextBox 87"/>
          <p:cNvSpPr txBox="1"/>
          <p:nvPr/>
        </p:nvSpPr>
        <p:spPr>
          <a:xfrm>
            <a:off x="6125568" y="2872147"/>
            <a:ext cx="3018432" cy="1200329"/>
          </a:xfrm>
          <a:prstGeom prst="rect">
            <a:avLst/>
          </a:prstGeom>
          <a:noFill/>
        </p:spPr>
        <p:txBody>
          <a:bodyPr wrap="square" rtlCol="0">
            <a:spAutoFit/>
          </a:bodyPr>
          <a:lstStyle/>
          <a:p>
            <a:r>
              <a:rPr lang="en-US" dirty="0" smtClean="0"/>
              <a:t>USD 30B+ Market growing at 8%+ CAGR</a:t>
            </a:r>
          </a:p>
          <a:p>
            <a:r>
              <a:rPr lang="en-US" dirty="0" smtClean="0"/>
              <a:t>Performance scaling at 10x every 4 years</a:t>
            </a:r>
            <a:endParaRPr lang="en-US" dirty="0"/>
          </a:p>
        </p:txBody>
      </p:sp>
      <p:sp>
        <p:nvSpPr>
          <p:cNvPr id="89" name="TextBox 88"/>
          <p:cNvSpPr txBox="1"/>
          <p:nvPr/>
        </p:nvSpPr>
        <p:spPr>
          <a:xfrm>
            <a:off x="2982040" y="6596390"/>
            <a:ext cx="5555370" cy="261610"/>
          </a:xfrm>
          <a:prstGeom prst="rect">
            <a:avLst/>
          </a:prstGeom>
          <a:noFill/>
        </p:spPr>
        <p:txBody>
          <a:bodyPr wrap="none" rtlCol="0">
            <a:spAutoFit/>
          </a:bodyPr>
          <a:lstStyle/>
          <a:p>
            <a:r>
              <a:rPr lang="en-US" sz="1100" dirty="0" smtClean="0"/>
              <a:t>*As noted by Raj Hazra, GM of Intel HPC Business in his report to Investors July 2013</a:t>
            </a:r>
            <a:endParaRPr lang="en-US" sz="1100" dirty="0"/>
          </a:p>
        </p:txBody>
      </p:sp>
      <p:sp>
        <p:nvSpPr>
          <p:cNvPr id="90" name="TextBox 89"/>
          <p:cNvSpPr txBox="1"/>
          <p:nvPr/>
        </p:nvSpPr>
        <p:spPr>
          <a:xfrm>
            <a:off x="1459046" y="4553019"/>
            <a:ext cx="6287345" cy="253916"/>
          </a:xfrm>
          <a:prstGeom prst="rect">
            <a:avLst/>
          </a:prstGeom>
          <a:noFill/>
        </p:spPr>
        <p:txBody>
          <a:bodyPr wrap="none" rtlCol="0">
            <a:spAutoFit/>
          </a:bodyPr>
          <a:lstStyle/>
          <a:p>
            <a:r>
              <a:rPr lang="en-US" sz="1050" dirty="0" smtClean="0"/>
              <a:t>Source: Avinash Sodani, IEEE Micro-2011 Keynote, “Race </a:t>
            </a:r>
            <a:r>
              <a:rPr lang="en-US" sz="1050" dirty="0"/>
              <a:t>to Exascale: Opportunities and </a:t>
            </a:r>
            <a:r>
              <a:rPr lang="en-US" sz="1050" dirty="0" smtClean="0"/>
              <a:t>Challenges”</a:t>
            </a:r>
            <a:endParaRPr lang="en-US" sz="1050" dirty="0"/>
          </a:p>
        </p:txBody>
      </p:sp>
      <p:sp>
        <p:nvSpPr>
          <p:cNvPr id="82" name="Footer Placeholder 81"/>
          <p:cNvSpPr>
            <a:spLocks noGrp="1"/>
          </p:cNvSpPr>
          <p:nvPr>
            <p:ph type="ftr" sz="quarter" idx="11"/>
          </p:nvPr>
        </p:nvSpPr>
        <p:spPr/>
        <p:txBody>
          <a:bodyPr/>
          <a:lstStyle/>
          <a:p>
            <a:pPr algn="r"/>
            <a:r>
              <a:rPr lang="de-DE" smtClean="0"/>
              <a:t>CSCE-312 Fall 2016</a:t>
            </a:r>
            <a:endParaRPr lang="en-US" dirty="0"/>
          </a:p>
        </p:txBody>
      </p:sp>
      <p:sp>
        <p:nvSpPr>
          <p:cNvPr id="83" name="Slide Number Placeholder 82"/>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234751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rved Down Arrow 13"/>
          <p:cNvSpPr/>
          <p:nvPr/>
        </p:nvSpPr>
        <p:spPr>
          <a:xfrm rot="17231020">
            <a:off x="4619625" y="1943101"/>
            <a:ext cx="1047750" cy="1285875"/>
          </a:xfrm>
          <a:prstGeom prst="curvedDown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ndParaRPr>
          </a:p>
        </p:txBody>
      </p:sp>
      <p:grpSp>
        <p:nvGrpSpPr>
          <p:cNvPr id="19459" name="Group 5"/>
          <p:cNvGrpSpPr>
            <a:grpSpLocks/>
          </p:cNvGrpSpPr>
          <p:nvPr/>
        </p:nvGrpSpPr>
        <p:grpSpPr bwMode="auto">
          <a:xfrm>
            <a:off x="1451373" y="939802"/>
            <a:ext cx="6225778" cy="5599113"/>
            <a:chOff x="-38050" y="940562"/>
            <a:chExt cx="8300780" cy="5598352"/>
          </a:xfrm>
        </p:grpSpPr>
        <p:sp>
          <p:nvSpPr>
            <p:cNvPr id="7" name="Curved Down Arrow 6"/>
            <p:cNvSpPr/>
            <p:nvPr/>
          </p:nvSpPr>
          <p:spPr>
            <a:xfrm rot="17231020">
              <a:off x="70757" y="2033330"/>
              <a:ext cx="1257129" cy="1474741"/>
            </a:xfrm>
            <a:prstGeom prst="curvedDownArrow">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8" name="Oval 7"/>
            <p:cNvSpPr/>
            <p:nvPr/>
          </p:nvSpPr>
          <p:spPr>
            <a:xfrm>
              <a:off x="1112851" y="2253247"/>
              <a:ext cx="3101879" cy="2557114"/>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000" dirty="0">
                  <a:solidFill>
                    <a:srgbClr val="FFFFFF"/>
                  </a:solidFill>
                </a:rPr>
                <a:t>Computing Devices</a:t>
              </a:r>
            </a:p>
          </p:txBody>
        </p:sp>
        <p:sp>
          <p:nvSpPr>
            <p:cNvPr id="10" name="Curved Down Arrow 9"/>
            <p:cNvSpPr/>
            <p:nvPr/>
          </p:nvSpPr>
          <p:spPr>
            <a:xfrm>
              <a:off x="2590769" y="940562"/>
              <a:ext cx="4240081" cy="1312685"/>
            </a:xfrm>
            <a:prstGeom prst="curvedDownArrow">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1" name="Curved Down Arrow 10"/>
            <p:cNvSpPr/>
            <p:nvPr/>
          </p:nvSpPr>
          <p:spPr>
            <a:xfrm rot="10800000">
              <a:off x="2184381" y="4786552"/>
              <a:ext cx="4775052" cy="1752362"/>
            </a:xfrm>
            <a:prstGeom prst="curvedDownArrow">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 name="Oval 8"/>
            <p:cNvSpPr/>
            <p:nvPr/>
          </p:nvSpPr>
          <p:spPr>
            <a:xfrm>
              <a:off x="5287847" y="2253247"/>
              <a:ext cx="2974883" cy="2557114"/>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3200" dirty="0">
                  <a:solidFill>
                    <a:srgbClr val="FFFFFF"/>
                  </a:solidFill>
                </a:rPr>
                <a:t>Internet</a:t>
              </a:r>
            </a:p>
          </p:txBody>
        </p:sp>
      </p:grpSp>
      <p:sp>
        <p:nvSpPr>
          <p:cNvPr id="2" name="Title 1"/>
          <p:cNvSpPr>
            <a:spLocks noGrp="1"/>
          </p:cNvSpPr>
          <p:nvPr>
            <p:ph type="title"/>
          </p:nvPr>
        </p:nvSpPr>
        <p:spPr>
          <a:xfrm>
            <a:off x="1485900" y="117475"/>
            <a:ext cx="6172200" cy="927100"/>
          </a:xfrm>
        </p:spPr>
        <p:txBody>
          <a:bodyPr>
            <a:normAutofit/>
          </a:bodyPr>
          <a:lstStyle/>
          <a:p>
            <a:pPr>
              <a:defRPr/>
            </a:pPr>
            <a:r>
              <a:rPr lang="en-US" sz="4000" dirty="0">
                <a:solidFill>
                  <a:schemeClr val="tx1"/>
                </a:solidFill>
                <a:latin typeface="Century Gothic" panose="020B0502020202020204" pitchFamily="34" charset="0"/>
              </a:rPr>
              <a:t>So what’s going </a:t>
            </a:r>
            <a:r>
              <a:rPr lang="en-US" sz="4000" dirty="0" smtClean="0">
                <a:solidFill>
                  <a:schemeClr val="tx1"/>
                </a:solidFill>
                <a:latin typeface="Century Gothic" panose="020B0502020202020204" pitchFamily="34" charset="0"/>
              </a:rPr>
              <a:t>on</a:t>
            </a:r>
            <a:r>
              <a:rPr lang="en-US" sz="4000" dirty="0">
                <a:solidFill>
                  <a:schemeClr val="tx1"/>
                </a:solidFill>
                <a:latin typeface="Century Gothic" panose="020B0502020202020204" pitchFamily="34" charset="0"/>
              </a:rPr>
              <a:t>?</a:t>
            </a:r>
          </a:p>
        </p:txBody>
      </p:sp>
      <p:sp>
        <p:nvSpPr>
          <p:cNvPr id="4" name="Footer Placeholder 3"/>
          <p:cNvSpPr>
            <a:spLocks noGrp="1"/>
          </p:cNvSpPr>
          <p:nvPr>
            <p:ph type="ftr" sz="quarter" idx="11"/>
          </p:nvPr>
        </p:nvSpPr>
        <p:spPr/>
        <p:txBody>
          <a:bodyPr/>
          <a:lstStyle/>
          <a:p>
            <a:r>
              <a:rPr lang="de-DE" smtClean="0"/>
              <a:t>CSCE-312 Fall 2016</a:t>
            </a:r>
            <a:endParaRPr lang="en-US"/>
          </a:p>
        </p:txBody>
      </p:sp>
      <p:sp>
        <p:nvSpPr>
          <p:cNvPr id="5" name="Slide Number Placeholder 4"/>
          <p:cNvSpPr>
            <a:spLocks noGrp="1"/>
          </p:cNvSpPr>
          <p:nvPr>
            <p:ph type="sldNum" sz="quarter" idx="12"/>
          </p:nvPr>
        </p:nvSpPr>
        <p:spPr/>
        <p:txBody>
          <a:bodyPr/>
          <a:lstStyle/>
          <a:p>
            <a:fld id="{A615FD4E-8D68-4ADE-B603-4A0B738B6166}" type="slidenum">
              <a:rPr lang="en-US" smtClean="0"/>
              <a:pPr/>
              <a:t>9</a:t>
            </a:fld>
            <a:endParaRPr lang="en-US"/>
          </a:p>
        </p:txBody>
      </p:sp>
    </p:spTree>
    <p:extLst>
      <p:ext uri="{BB962C8B-B14F-4D97-AF65-F5344CB8AC3E}">
        <p14:creationId xmlns:p14="http://schemas.microsoft.com/office/powerpoint/2010/main" val="122533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954</TotalTime>
  <Words>1748</Words>
  <Application>Microsoft Macintosh PowerPoint</Application>
  <PresentationFormat>On-screen Show (4:3)</PresentationFormat>
  <Paragraphs>277</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Topic 01 - Introduction</vt:lpstr>
      <vt:lpstr>CSCE 312 Instruction Team</vt:lpstr>
      <vt:lpstr>Instructor Background</vt:lpstr>
      <vt:lpstr>Instructor Contact Information</vt:lpstr>
      <vt:lpstr>Before we discuss course logistics…..</vt:lpstr>
      <vt:lpstr>What happened to these </vt:lpstr>
      <vt:lpstr>Growth of the internet</vt:lpstr>
      <vt:lpstr>High Performance Computing (HPC)</vt:lpstr>
      <vt:lpstr>So what’s going on?</vt:lpstr>
      <vt:lpstr>Computing Devices</vt:lpstr>
      <vt:lpstr>Building a tapestry of the way we live (and used to)!</vt:lpstr>
      <vt:lpstr>An Example from the field of Education</vt:lpstr>
      <vt:lpstr>The Heart of a Computing Device</vt:lpstr>
      <vt:lpstr>PowerPoint Presentation</vt:lpstr>
      <vt:lpstr>Course Map</vt:lpstr>
      <vt:lpstr>CSCE-312 at a glance - Objectives</vt:lpstr>
      <vt:lpstr>CSCE-312 at a glance - Methodology</vt:lpstr>
      <vt:lpstr>Some course details - Projects</vt:lpstr>
      <vt:lpstr>Some course details – Books</vt:lpstr>
      <vt:lpstr>Some Course details – Exams and Grading</vt:lpstr>
      <vt:lpstr>Some Course details – Late Submissions</vt:lpstr>
      <vt:lpstr>Course Interaction</vt:lpstr>
      <vt:lpstr>So let’s start on our journey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L1 - Introduction</dc:title>
  <dc:creator>Aakash Tyagi</dc:creator>
  <cp:lastModifiedBy>Aakash Tyagi</cp:lastModifiedBy>
  <cp:revision>31</cp:revision>
  <dcterms:created xsi:type="dcterms:W3CDTF">2016-08-29T13:30:39Z</dcterms:created>
  <dcterms:modified xsi:type="dcterms:W3CDTF">2016-08-30T18:44:33Z</dcterms:modified>
</cp:coreProperties>
</file>