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76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15" autoAdjust="0"/>
  </p:normalViewPr>
  <p:slideViewPr>
    <p:cSldViewPr snapToGrid="0" snapToObjects="1"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1F1F6-B660-5845-820F-1D58B121A35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544F-C4B3-5643-B9D5-6BFCC0051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0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9A92E-B0AF-6B47-82EC-9B93A6CCD5F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9D399-E77C-1B44-9C17-95D6E75DF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0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5725BC-F35D-4E75-A826-A677C85B7C46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50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0E7DBD-B9F9-4DB8-9451-0CD7F4405BDE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8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3836F6-7C49-4695-8A92-4D3CB44F0025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421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1868C7-4F3A-4790-BF76-80FF6D38FC89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7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913B8C-1D9E-4384-B0E7-6480ED097BA4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Note the power of abstraction which allows us to simplify</a:t>
            </a:r>
            <a:r>
              <a:rPr lang="en-US" altLang="en-US" baseline="0" dirty="0" smtClean="0">
                <a:cs typeface="Arial" panose="020B0604020202020204" pitchFamily="34" charset="0"/>
              </a:rPr>
              <a:t> the object and only deal with the “WHAT” instead of the “HOW”</a:t>
            </a:r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33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6D5F7D-A76C-4EF5-9353-AEF724AAEA4B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78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3C1626-A5D9-4215-8FB4-28FA39DF9D7E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09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0805BF-0C3C-4A74-9A59-409552C92195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71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125A2F-CC38-4A6B-86B6-0FCD747F0E99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5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31FEEB-C988-440C-A1BA-77F7E9A2BE24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61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291834-59F1-42EB-AC79-9A46A7349362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9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DC2053-F111-4AFD-A215-8A43C2A1038E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09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A71172-C351-49DC-A40D-5AB7A75D7BDF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04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F26071-5F5E-4BC4-9705-3984B4783EDB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3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52E635-F4E7-48AA-9152-68C41C89F00E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47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21FE86-D00C-4A0B-983C-28C936F93806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20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D579C7-FEF5-495B-9BF2-11D58E0134B3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21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8FF91B-B83C-47C0-AAB9-C9604C5F1681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63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8FF91B-B83C-47C0-AAB9-C9604C5F1681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96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372F0F-E714-445E-94C9-FDF34BCA90BF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6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372F0F-E714-445E-94C9-FDF34BCA90BF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6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DA1372-23A1-448F-B499-A61C06497063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0857F7-54A0-4199-8CF9-D75A7EF1A666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38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1E56FA-C4D4-48E4-AE86-8D67B5E46552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78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1E56FA-C4D4-48E4-AE86-8D67B5E46552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43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3CBC70-385B-4609-AF01-04AD220C0224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363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3CBC70-385B-4609-AF01-04AD220C0224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77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927CEC-521B-4FA4-9558-E9F918D933BC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0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19B16D-32C5-422F-893C-947EDCD5DACD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51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6B9BCE-BF76-4861-BCF2-A6134CB36D06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89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483228-9999-402D-AA22-3377ED4C49FD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795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F94D84-9126-44FF-BA1C-B452C6CA0D0C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73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F94D84-9126-44FF-BA1C-B452C6CA0D0C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1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BF332B-B538-4880-848A-7BE52C2902C2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507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514C2F-3A15-4037-BF59-7942D5F8F668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084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EDA839-A45D-490D-A1C9-C3E3BFDE91B7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65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06E51A-FA84-4F8E-A726-176E74CB24F2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06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3338FC-9B09-454D-8672-CE257173AE5E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694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0AD3A1-654F-45DD-BBD0-C81A432FE9B0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4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0436F2-A66F-4C27-9964-F77A30A9FCA1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71A9D7-AE70-4446-90E3-636CFCE3D792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939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A97D04-FB65-4184-83D9-4414459E8BBA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500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5E0E78-CC92-4450-A959-B25075B255F1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717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5E0E78-CC92-4450-A959-B25075B255F1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51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8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802848-C774-48D6-91FB-EF539479594E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16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FC88E7-CA00-4D49-A1C5-42D82A8F3B93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52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905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AACA90-97B3-4FBA-8255-9DB67830BF5B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53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25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2DF7D-94BB-430E-8E45-D67A8A6A524E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54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531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8221B6-771F-424E-9A18-92704AF44698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55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218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45149A-B394-4261-83F9-EE6B5DA8CA4A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56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692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7B58CB-A544-4458-AFD6-E1CA1A11A00D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038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E829A9-E3DA-433F-ADE4-792E9D2D6551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58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8447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E829A9-E3DA-433F-ADE4-792E9D2D6551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59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345ED5-E2BB-41CB-AC19-62A3B6F74369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7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F17BBA-DA04-41C2-A885-FCBB2452CA9D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0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568D76-A43E-4868-B363-DFCEAF5E2EEB}" type="slidenum">
              <a:rPr lang="en-US" altLang="en-US" sz="1300" smtClean="0">
                <a:solidFill>
                  <a:srgbClr val="000000"/>
                </a:solidFill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300" smtClean="0">
              <a:solidFill>
                <a:srgbClr val="000000"/>
              </a:solidFill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69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A20DBB-48C7-41E2-8BB9-F958753B4BD5}" type="slidenum">
              <a:rPr lang="en-US" altLang="en-US" sz="1300" smtClean="0">
                <a:ea typeface="ＭＳ Ｐゴシック" pitchFamily="34" charset="-128"/>
                <a:cs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300" smtClean="0"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7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2134-2AB5-46D2-BE2B-4E97A2665361}" type="datetime2">
              <a:rPr lang="en-US" smtClean="0"/>
              <a:t>Tuesday, September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663A-615A-4D45-86EE-97FA60DC4A21}" type="datetime2">
              <a:rPr lang="en-US" smtClean="0"/>
              <a:t>Tuesday, September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7B44-A73A-4D7A-B105-2E8E199AD0C6}" type="datetime2">
              <a:rPr lang="en-US" smtClean="0"/>
              <a:t>Tuesday, September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24FF-7C76-4D8F-9E83-88CD08C8BC44}" type="datetime2">
              <a:rPr lang="en-US" smtClean="0"/>
              <a:t>Tuesday, September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937-B7BF-47F6-BA99-E162FBE82CD3}" type="datetime2">
              <a:rPr lang="en-US" smtClean="0"/>
              <a:t>Tuesday, September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91F-250A-42EC-83F6-C172B2A6F299}" type="datetime2">
              <a:rPr lang="en-US" smtClean="0"/>
              <a:t>Tuesday, September 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3D0-37E3-4325-AEFD-8735EACEFBF9}" type="datetime2">
              <a:rPr lang="en-US" smtClean="0"/>
              <a:t>Tuesday, September 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CB86-2CDB-4C40-AD43-6512284035A5}" type="datetime2">
              <a:rPr lang="en-US" smtClean="0"/>
              <a:t>Tuesday, September 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FF0B-4158-41F4-A44B-2B9E02CFCB0C}" type="datetime2">
              <a:rPr lang="en-US" smtClean="0"/>
              <a:t>Tuesday, September 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6C3E-D94A-4BA9-A5EF-FBBF81F6502E}" type="datetime2">
              <a:rPr lang="en-US" smtClean="0"/>
              <a:t>Tuesday, September 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2D0D-8095-4FC9-872C-63A5BF9543F7}" type="datetime2">
              <a:rPr lang="en-US" smtClean="0"/>
              <a:t>Tuesday, September 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886AA5-8780-4208-8F6D-024DF5C3C44B}" type="datetime2">
              <a:rPr lang="en-US" smtClean="0"/>
              <a:t>Tuesday, September 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de-DE" smtClean="0"/>
              <a:t>CSCE-312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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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Topic </a:t>
            </a:r>
            <a:r>
              <a:rPr lang="en-US" sz="4400" dirty="0" smtClean="0"/>
              <a:t>03 </a:t>
            </a:r>
            <a:r>
              <a:rPr lang="en-US" sz="4400" dirty="0" smtClean="0"/>
              <a:t>– </a:t>
            </a:r>
            <a:r>
              <a:rPr lang="en-US" sz="4400" dirty="0" smtClean="0"/>
              <a:t>Boolean Logic and Logic Design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Week2:</a:t>
            </a:r>
            <a:r>
              <a:rPr lang="en-US" dirty="0" smtClean="0"/>
              <a:t>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F88F74-6EAE-4EC7-B01F-D5212864E3C5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903" y="466726"/>
            <a:ext cx="8632736" cy="112394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400" dirty="0" smtClean="0"/>
              <a:t>Converting from Decimal to Binary</a:t>
            </a:r>
          </a:p>
        </p:txBody>
      </p:sp>
      <p:grpSp>
        <p:nvGrpSpPr>
          <p:cNvPr id="77828" name="Group 388"/>
          <p:cNvGrpSpPr>
            <a:grpSpLocks/>
          </p:cNvGrpSpPr>
          <p:nvPr/>
        </p:nvGrpSpPr>
        <p:grpSpPr bwMode="auto">
          <a:xfrm>
            <a:off x="3276601" y="6972300"/>
            <a:ext cx="2593181" cy="1819275"/>
            <a:chOff x="1792" y="986"/>
            <a:chExt cx="2178" cy="1528"/>
          </a:xfrm>
        </p:grpSpPr>
        <p:grpSp>
          <p:nvGrpSpPr>
            <p:cNvPr id="77956" name="Group 132"/>
            <p:cNvGrpSpPr>
              <a:grpSpLocks/>
            </p:cNvGrpSpPr>
            <p:nvPr/>
          </p:nvGrpSpPr>
          <p:grpSpPr bwMode="auto">
            <a:xfrm>
              <a:off x="1792" y="986"/>
              <a:ext cx="2178" cy="1528"/>
              <a:chOff x="1792" y="986"/>
              <a:chExt cx="2178" cy="1528"/>
            </a:xfrm>
          </p:grpSpPr>
          <p:sp>
            <p:nvSpPr>
              <p:cNvPr id="78012" name="Rectangle 133"/>
              <p:cNvSpPr>
                <a:spLocks noChangeArrowheads="1"/>
              </p:cNvSpPr>
              <p:nvPr/>
            </p:nvSpPr>
            <p:spPr bwMode="auto">
              <a:xfrm>
                <a:off x="1792" y="986"/>
                <a:ext cx="2178" cy="1528"/>
              </a:xfrm>
              <a:prstGeom prst="rect">
                <a:avLst/>
              </a:prstGeom>
              <a:solidFill>
                <a:srgbClr val="D4E0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13" name="Rectangle 134"/>
              <p:cNvSpPr>
                <a:spLocks noChangeArrowheads="1"/>
              </p:cNvSpPr>
              <p:nvPr/>
            </p:nvSpPr>
            <p:spPr bwMode="auto">
              <a:xfrm>
                <a:off x="1832" y="1096"/>
                <a:ext cx="4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1.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14" name="Rectangle 135"/>
              <p:cNvSpPr>
                <a:spLocks noChangeArrowheads="1"/>
              </p:cNvSpPr>
              <p:nvPr/>
            </p:nvSpPr>
            <p:spPr bwMode="auto">
              <a:xfrm>
                <a:off x="1884" y="1096"/>
                <a:ext cx="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P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15" name="Rectangle 136"/>
              <p:cNvSpPr>
                <a:spLocks noChangeArrowheads="1"/>
              </p:cNvSpPr>
              <p:nvPr/>
            </p:nvSpPr>
            <p:spPr bwMode="auto">
              <a:xfrm>
                <a:off x="1913" y="1096"/>
                <a:ext cx="4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ut 1 in highest pla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16" name="Rectangle 137"/>
              <p:cNvSpPr>
                <a:spLocks noChangeArrowheads="1"/>
              </p:cNvSpPr>
              <p:nvPr/>
            </p:nvSpPr>
            <p:spPr bwMode="auto">
              <a:xfrm>
                <a:off x="2327" y="1096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c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17" name="Rectangle 138"/>
              <p:cNvSpPr>
                <a:spLocks noChangeArrowheads="1"/>
              </p:cNvSpPr>
              <p:nvPr/>
            </p:nvSpPr>
            <p:spPr bwMode="auto">
              <a:xfrm>
                <a:off x="2351" y="1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18" name="Rectangle 139"/>
              <p:cNvSpPr>
                <a:spLocks noChangeArrowheads="1"/>
              </p:cNvSpPr>
              <p:nvPr/>
            </p:nvSpPr>
            <p:spPr bwMode="auto">
              <a:xfrm>
                <a:off x="1962" y="1163"/>
                <a:ext cx="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P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19" name="Rectangle 140"/>
              <p:cNvSpPr>
                <a:spLocks noChangeArrowheads="1"/>
              </p:cNvSpPr>
              <p:nvPr/>
            </p:nvSpPr>
            <p:spPr bwMode="auto">
              <a:xfrm>
                <a:off x="1991" y="1163"/>
                <a:ext cx="4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la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20" name="Rectangle 141"/>
              <p:cNvSpPr>
                <a:spLocks noChangeArrowheads="1"/>
              </p:cNvSpPr>
              <p:nvPr/>
            </p:nvSpPr>
            <p:spPr bwMode="auto">
              <a:xfrm>
                <a:off x="2031" y="1163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c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21" name="Rectangle 142"/>
              <p:cNvSpPr>
                <a:spLocks noChangeArrowheads="1"/>
              </p:cNvSpPr>
              <p:nvPr/>
            </p:nvSpPr>
            <p:spPr bwMode="auto">
              <a:xfrm>
                <a:off x="2056" y="1163"/>
                <a:ext cx="10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 32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22" name="Rectangle 143"/>
              <p:cNvSpPr>
                <a:spLocks noChangeArrowheads="1"/>
              </p:cNvSpPr>
              <p:nvPr/>
            </p:nvSpPr>
            <p:spPr bwMode="auto">
              <a:xfrm>
                <a:off x="2164" y="1163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23" name="Rectangle 144"/>
              <p:cNvSpPr>
                <a:spLocks noChangeArrowheads="1"/>
              </p:cNvSpPr>
              <p:nvPr/>
            </p:nvSpPr>
            <p:spPr bwMode="auto">
              <a:xfrm>
                <a:off x="2182" y="1163"/>
                <a:ext cx="12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oo bi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24" name="Rectangle 145"/>
              <p:cNvSpPr>
                <a:spLocks noChangeArrowheads="1"/>
              </p:cNvSpPr>
              <p:nvPr/>
            </p:nvSpPr>
            <p:spPr bwMode="auto">
              <a:xfrm>
                <a:off x="2300" y="1163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g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25" name="Rectangle 146"/>
              <p:cNvSpPr>
                <a:spLocks noChangeArrowheads="1"/>
              </p:cNvSpPr>
              <p:nvPr/>
            </p:nvSpPr>
            <p:spPr bwMode="auto">
              <a:xfrm>
                <a:off x="2330" y="1163"/>
                <a:ext cx="18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, but 16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26" name="Rectangle 147"/>
              <p:cNvSpPr>
                <a:spLocks noChangeArrowheads="1"/>
              </p:cNvSpPr>
              <p:nvPr/>
            </p:nvSpPr>
            <p:spPr bwMode="auto">
              <a:xfrm>
                <a:off x="2514" y="1163"/>
                <a:ext cx="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w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27" name="Rectangle 148"/>
              <p:cNvSpPr>
                <a:spLocks noChangeArrowheads="1"/>
              </p:cNvSpPr>
              <p:nvPr/>
            </p:nvSpPr>
            <p:spPr bwMode="auto">
              <a:xfrm>
                <a:off x="2555" y="1163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28" name="Rectangle 149"/>
              <p:cNvSpPr>
                <a:spLocks noChangeArrowheads="1"/>
              </p:cNvSpPr>
              <p:nvPr/>
            </p:nvSpPr>
            <p:spPr bwMode="auto">
              <a:xfrm>
                <a:off x="2585" y="1163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29" name="Rectangle 150"/>
              <p:cNvSpPr>
                <a:spLocks noChangeArrowheads="1"/>
              </p:cNvSpPr>
              <p:nvPr/>
            </p:nvSpPr>
            <p:spPr bwMode="auto">
              <a:xfrm>
                <a:off x="2604" y="1163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k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30" name="Rectangle 151"/>
              <p:cNvSpPr>
                <a:spLocks noChangeArrowheads="1"/>
              </p:cNvSpPr>
              <p:nvPr/>
            </p:nvSpPr>
            <p:spPr bwMode="auto">
              <a:xfrm>
                <a:off x="2630" y="1163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s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31" name="Rectangle 152"/>
              <p:cNvSpPr>
                <a:spLocks noChangeArrowheads="1"/>
              </p:cNvSpPr>
              <p:nvPr/>
            </p:nvSpPr>
            <p:spPr bwMode="auto">
              <a:xfrm>
                <a:off x="2651" y="1163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.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32" name="Rectangle 153"/>
              <p:cNvSpPr>
                <a:spLocks noChangeArrowheads="1"/>
              </p:cNvSpPr>
              <p:nvPr/>
            </p:nvSpPr>
            <p:spPr bwMode="auto">
              <a:xfrm>
                <a:off x="1832" y="1230"/>
                <a:ext cx="16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2. Upd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33" name="Rectangle 154"/>
              <p:cNvSpPr>
                <a:spLocks noChangeArrowheads="1"/>
              </p:cNvSpPr>
              <p:nvPr/>
            </p:nvSpPr>
            <p:spPr bwMode="auto">
              <a:xfrm>
                <a:off x="1983" y="123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34" name="Rectangle 155"/>
              <p:cNvSpPr>
                <a:spLocks noChangeArrowheads="1"/>
              </p:cNvSpPr>
              <p:nvPr/>
            </p:nvSpPr>
            <p:spPr bwMode="auto">
              <a:xfrm>
                <a:off x="2010" y="1230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35" name="Rectangle 156"/>
              <p:cNvSpPr>
                <a:spLocks noChangeArrowheads="1"/>
              </p:cNvSpPr>
              <p:nvPr/>
            </p:nvSpPr>
            <p:spPr bwMode="auto">
              <a:xfrm>
                <a:off x="2028" y="1230"/>
                <a:ext cx="4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 decimal number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36" name="Rectangle 157"/>
              <p:cNvSpPr>
                <a:spLocks noChangeArrowheads="1"/>
              </p:cNvSpPr>
              <p:nvPr/>
            </p:nvSpPr>
            <p:spPr bwMode="auto">
              <a:xfrm>
                <a:off x="1962" y="1296"/>
                <a:ext cx="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D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37" name="Rectangle 158"/>
              <p:cNvSpPr>
                <a:spLocks noChangeArrowheads="1"/>
              </p:cNvSpPr>
              <p:nvPr/>
            </p:nvSpPr>
            <p:spPr bwMode="auto">
              <a:xfrm>
                <a:off x="1999" y="1296"/>
                <a:ext cx="25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ecimal not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38" name="Rectangle 159"/>
              <p:cNvSpPr>
                <a:spLocks noChangeArrowheads="1"/>
              </p:cNvSpPr>
              <p:nvPr/>
            </p:nvSpPr>
            <p:spPr bwMode="auto">
              <a:xfrm>
                <a:off x="2254" y="1296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z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39" name="Rectangle 160"/>
              <p:cNvSpPr>
                <a:spLocks noChangeArrowheads="1"/>
              </p:cNvSpPr>
              <p:nvPr/>
            </p:nvSpPr>
            <p:spPr bwMode="auto">
              <a:xfrm>
                <a:off x="2278" y="12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40" name="Rectangle 161"/>
              <p:cNvSpPr>
                <a:spLocks noChangeArrowheads="1"/>
              </p:cNvSpPr>
              <p:nvPr/>
            </p:nvSpPr>
            <p:spPr bwMode="auto">
              <a:xfrm>
                <a:off x="2306" y="12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41" name="Rectangle 162"/>
              <p:cNvSpPr>
                <a:spLocks noChangeArrowheads="1"/>
              </p:cNvSpPr>
              <p:nvPr/>
            </p:nvSpPr>
            <p:spPr bwMode="auto">
              <a:xfrm>
                <a:off x="2323" y="12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42" name="Rectangle 163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,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43" name="Rectangle 164"/>
              <p:cNvSpPr>
                <a:spLocks noChangeArrowheads="1"/>
              </p:cNvSpPr>
              <p:nvPr/>
            </p:nvSpPr>
            <p:spPr bwMode="auto">
              <a:xfrm>
                <a:off x="2376" y="12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44" name="Rectangle 165"/>
              <p:cNvSpPr>
                <a:spLocks noChangeArrowheads="1"/>
              </p:cNvSpPr>
              <p:nvPr/>
            </p:nvSpPr>
            <p:spPr bwMode="auto">
              <a:xfrm>
                <a:off x="2393" y="1296"/>
                <a:ext cx="7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etu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45" name="Rectangle 166"/>
              <p:cNvSpPr>
                <a:spLocks noChangeArrowheads="1"/>
              </p:cNvSpPr>
              <p:nvPr/>
            </p:nvSpPr>
            <p:spPr bwMode="auto">
              <a:xfrm>
                <a:off x="2470" y="12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46" name="Rectangle 167"/>
              <p:cNvSpPr>
                <a:spLocks noChangeArrowheads="1"/>
              </p:cNvSpPr>
              <p:nvPr/>
            </p:nvSpPr>
            <p:spPr bwMode="auto">
              <a:xfrm>
                <a:off x="2489" y="12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n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47" name="Rectangle 168"/>
              <p:cNvSpPr>
                <a:spLocks noChangeArrowheads="1"/>
              </p:cNvSpPr>
              <p:nvPr/>
            </p:nvSpPr>
            <p:spPr bwMode="auto">
              <a:xfrm>
                <a:off x="2531" y="1296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48" name="Rectangle 169"/>
              <p:cNvSpPr>
                <a:spLocks noChangeArrowheads="1"/>
              </p:cNvSpPr>
              <p:nvPr/>
            </p:nvSpPr>
            <p:spPr bwMode="auto">
              <a:xfrm>
                <a:off x="2549" y="12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49" name="Rectangle 170"/>
              <p:cNvSpPr>
                <a:spLocks noChangeArrowheads="1"/>
              </p:cNvSpPr>
              <p:nvPr/>
            </p:nvSpPr>
            <p:spPr bwMode="auto">
              <a:xfrm>
                <a:off x="2592" y="1296"/>
                <a:ext cx="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S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50" name="Rectangle 171"/>
              <p:cNvSpPr>
                <a:spLocks noChangeArrowheads="1"/>
              </p:cNvSpPr>
              <p:nvPr/>
            </p:nvSpPr>
            <p:spPr bwMode="auto">
              <a:xfrm>
                <a:off x="2619" y="1296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51" name="Rectangle 172"/>
              <p:cNvSpPr>
                <a:spLocks noChangeArrowheads="1"/>
              </p:cNvSpPr>
              <p:nvPr/>
            </p:nvSpPr>
            <p:spPr bwMode="auto">
              <a:xfrm>
                <a:off x="2637" y="1296"/>
                <a:ext cx="10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ep 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52" name="Rectangle 173"/>
              <p:cNvSpPr>
                <a:spLocks noChangeArrowheads="1"/>
              </p:cNvSpPr>
              <p:nvPr/>
            </p:nvSpPr>
            <p:spPr bwMode="auto">
              <a:xfrm>
                <a:off x="1832" y="1430"/>
                <a:ext cx="4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1.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53" name="Rectangle 174"/>
              <p:cNvSpPr>
                <a:spLocks noChangeArrowheads="1"/>
              </p:cNvSpPr>
              <p:nvPr/>
            </p:nvSpPr>
            <p:spPr bwMode="auto">
              <a:xfrm>
                <a:off x="1884" y="1430"/>
                <a:ext cx="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P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54" name="Rectangle 175"/>
              <p:cNvSpPr>
                <a:spLocks noChangeArrowheads="1"/>
              </p:cNvSpPr>
              <p:nvPr/>
            </p:nvSpPr>
            <p:spPr bwMode="auto">
              <a:xfrm>
                <a:off x="1913" y="1430"/>
                <a:ext cx="4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ut 1 in highest pla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55" name="Rectangle 176"/>
              <p:cNvSpPr>
                <a:spLocks noChangeArrowheads="1"/>
              </p:cNvSpPr>
              <p:nvPr/>
            </p:nvSpPr>
            <p:spPr bwMode="auto">
              <a:xfrm>
                <a:off x="2327" y="1430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c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56" name="Rectangle 177"/>
              <p:cNvSpPr>
                <a:spLocks noChangeArrowheads="1"/>
              </p:cNvSpPr>
              <p:nvPr/>
            </p:nvSpPr>
            <p:spPr bwMode="auto">
              <a:xfrm>
                <a:off x="2351" y="143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57" name="Rectangle 178"/>
              <p:cNvSpPr>
                <a:spLocks noChangeArrowheads="1"/>
              </p:cNvSpPr>
              <p:nvPr/>
            </p:nvSpPr>
            <p:spPr bwMode="auto">
              <a:xfrm>
                <a:off x="1832" y="1496"/>
                <a:ext cx="21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           N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58" name="Rectangle 179"/>
              <p:cNvSpPr>
                <a:spLocks noChangeArrowheads="1"/>
              </p:cNvSpPr>
              <p:nvPr/>
            </p:nvSpPr>
            <p:spPr bwMode="auto">
              <a:xfrm>
                <a:off x="1998" y="14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59" name="Rectangle 180"/>
              <p:cNvSpPr>
                <a:spLocks noChangeArrowheads="1"/>
              </p:cNvSpPr>
              <p:nvPr/>
            </p:nvSpPr>
            <p:spPr bwMode="auto">
              <a:xfrm>
                <a:off x="2026" y="1496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x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60" name="Rectangle 181"/>
              <p:cNvSpPr>
                <a:spLocks noChangeArrowheads="1"/>
              </p:cNvSpPr>
              <p:nvPr/>
            </p:nvSpPr>
            <p:spPr bwMode="auto">
              <a:xfrm>
                <a:off x="2053" y="1496"/>
                <a:ext cx="10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 pla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61" name="Rectangle 182"/>
              <p:cNvSpPr>
                <a:spLocks noChangeArrowheads="1"/>
              </p:cNvSpPr>
              <p:nvPr/>
            </p:nvSpPr>
            <p:spPr bwMode="auto">
              <a:xfrm>
                <a:off x="2154" y="1496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c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62" name="Rectangle 183"/>
              <p:cNvSpPr>
                <a:spLocks noChangeArrowheads="1"/>
              </p:cNvSpPr>
              <p:nvPr/>
            </p:nvSpPr>
            <p:spPr bwMode="auto">
              <a:xfrm>
                <a:off x="2179" y="1496"/>
                <a:ext cx="15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 is 8,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63" name="Rectangle 184"/>
              <p:cNvSpPr>
                <a:spLocks noChangeArrowheads="1"/>
              </p:cNvSpPr>
              <p:nvPr/>
            </p:nvSpPr>
            <p:spPr bwMode="auto">
              <a:xfrm>
                <a:off x="2317" y="1496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64" name="Rectangle 185"/>
              <p:cNvSpPr>
                <a:spLocks noChangeArrowheads="1"/>
              </p:cNvSpPr>
              <p:nvPr/>
            </p:nvSpPr>
            <p:spPr bwMode="auto">
              <a:xfrm>
                <a:off x="2335" y="1496"/>
                <a:ext cx="3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oo big (8&gt;7)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65" name="Rectangle 186"/>
              <p:cNvSpPr>
                <a:spLocks noChangeArrowheads="1"/>
              </p:cNvSpPr>
              <p:nvPr/>
            </p:nvSpPr>
            <p:spPr bwMode="auto">
              <a:xfrm>
                <a:off x="1832" y="1563"/>
                <a:ext cx="20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           4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66" name="Rectangle 187"/>
              <p:cNvSpPr>
                <a:spLocks noChangeArrowheads="1"/>
              </p:cNvSpPr>
              <p:nvPr/>
            </p:nvSpPr>
            <p:spPr bwMode="auto">
              <a:xfrm>
                <a:off x="2002" y="1563"/>
                <a:ext cx="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w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67" name="Rectangle 188"/>
              <p:cNvSpPr>
                <a:spLocks noChangeArrowheads="1"/>
              </p:cNvSpPr>
              <p:nvPr/>
            </p:nvSpPr>
            <p:spPr bwMode="auto">
              <a:xfrm>
                <a:off x="2043" y="1563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68" name="Rectangle 189"/>
              <p:cNvSpPr>
                <a:spLocks noChangeArrowheads="1"/>
              </p:cNvSpPr>
              <p:nvPr/>
            </p:nvSpPr>
            <p:spPr bwMode="auto">
              <a:xfrm>
                <a:off x="2073" y="1563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69" name="Rectangle 190"/>
              <p:cNvSpPr>
                <a:spLocks noChangeArrowheads="1"/>
              </p:cNvSpPr>
              <p:nvPr/>
            </p:nvSpPr>
            <p:spPr bwMode="auto">
              <a:xfrm>
                <a:off x="2091" y="1563"/>
                <a:ext cx="20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ks (4&lt;7)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70" name="Rectangle 191"/>
              <p:cNvSpPr>
                <a:spLocks noChangeArrowheads="1"/>
              </p:cNvSpPr>
              <p:nvPr/>
            </p:nvSpPr>
            <p:spPr bwMode="auto">
              <a:xfrm>
                <a:off x="1832" y="1628"/>
                <a:ext cx="16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2. Upd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71" name="Rectangle 192"/>
              <p:cNvSpPr>
                <a:spLocks noChangeArrowheads="1"/>
              </p:cNvSpPr>
              <p:nvPr/>
            </p:nvSpPr>
            <p:spPr bwMode="auto">
              <a:xfrm>
                <a:off x="1983" y="1628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72" name="Rectangle 193"/>
              <p:cNvSpPr>
                <a:spLocks noChangeArrowheads="1"/>
              </p:cNvSpPr>
              <p:nvPr/>
            </p:nvSpPr>
            <p:spPr bwMode="auto">
              <a:xfrm>
                <a:off x="2010" y="1628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73" name="Rectangle 194"/>
              <p:cNvSpPr>
                <a:spLocks noChangeArrowheads="1"/>
              </p:cNvSpPr>
              <p:nvPr/>
            </p:nvSpPr>
            <p:spPr bwMode="auto">
              <a:xfrm>
                <a:off x="2028" y="1628"/>
                <a:ext cx="4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 decimal number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74" name="Rectangle 195"/>
              <p:cNvSpPr>
                <a:spLocks noChangeArrowheads="1"/>
              </p:cNvSpPr>
              <p:nvPr/>
            </p:nvSpPr>
            <p:spPr bwMode="auto">
              <a:xfrm>
                <a:off x="1962" y="1696"/>
                <a:ext cx="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D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75" name="Rectangle 196"/>
              <p:cNvSpPr>
                <a:spLocks noChangeArrowheads="1"/>
              </p:cNvSpPr>
              <p:nvPr/>
            </p:nvSpPr>
            <p:spPr bwMode="auto">
              <a:xfrm>
                <a:off x="1999" y="1696"/>
                <a:ext cx="46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ecimal number not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76" name="Rectangle 197"/>
              <p:cNvSpPr>
                <a:spLocks noChangeArrowheads="1"/>
              </p:cNvSpPr>
              <p:nvPr/>
            </p:nvSpPr>
            <p:spPr bwMode="auto">
              <a:xfrm>
                <a:off x="2452" y="1696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z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77" name="Rectangle 198"/>
              <p:cNvSpPr>
                <a:spLocks noChangeArrowheads="1"/>
              </p:cNvSpPr>
              <p:nvPr/>
            </p:nvSpPr>
            <p:spPr bwMode="auto">
              <a:xfrm>
                <a:off x="2475" y="16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78" name="Rectangle 199"/>
              <p:cNvSpPr>
                <a:spLocks noChangeArrowheads="1"/>
              </p:cNvSpPr>
              <p:nvPr/>
            </p:nvSpPr>
            <p:spPr bwMode="auto">
              <a:xfrm>
                <a:off x="2503" y="16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79" name="Rectangle 200"/>
              <p:cNvSpPr>
                <a:spLocks noChangeArrowheads="1"/>
              </p:cNvSpPr>
              <p:nvPr/>
            </p:nvSpPr>
            <p:spPr bwMode="auto">
              <a:xfrm>
                <a:off x="2521" y="16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80" name="Rectangle 201"/>
              <p:cNvSpPr>
                <a:spLocks noChangeArrowheads="1"/>
              </p:cNvSpPr>
              <p:nvPr/>
            </p:nvSpPr>
            <p:spPr bwMode="auto">
              <a:xfrm>
                <a:off x="2550" y="1696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,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81" name="Rectangle 202"/>
              <p:cNvSpPr>
                <a:spLocks noChangeArrowheads="1"/>
              </p:cNvSpPr>
              <p:nvPr/>
            </p:nvSpPr>
            <p:spPr bwMode="auto">
              <a:xfrm>
                <a:off x="2573" y="16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82" name="Rectangle 203"/>
              <p:cNvSpPr>
                <a:spLocks noChangeArrowheads="1"/>
              </p:cNvSpPr>
              <p:nvPr/>
            </p:nvSpPr>
            <p:spPr bwMode="auto">
              <a:xfrm>
                <a:off x="2591" y="1696"/>
                <a:ext cx="7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etu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83" name="Rectangle 204"/>
              <p:cNvSpPr>
                <a:spLocks noChangeArrowheads="1"/>
              </p:cNvSpPr>
              <p:nvPr/>
            </p:nvSpPr>
            <p:spPr bwMode="auto">
              <a:xfrm>
                <a:off x="2668" y="16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84" name="Rectangle 205"/>
              <p:cNvSpPr>
                <a:spLocks noChangeArrowheads="1"/>
              </p:cNvSpPr>
              <p:nvPr/>
            </p:nvSpPr>
            <p:spPr bwMode="auto">
              <a:xfrm>
                <a:off x="2686" y="16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n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85" name="Rectangle 206"/>
              <p:cNvSpPr>
                <a:spLocks noChangeArrowheads="1"/>
              </p:cNvSpPr>
              <p:nvPr/>
            </p:nvSpPr>
            <p:spPr bwMode="auto">
              <a:xfrm>
                <a:off x="1962" y="1763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86" name="Rectangle 207"/>
              <p:cNvSpPr>
                <a:spLocks noChangeArrowheads="1"/>
              </p:cNvSpPr>
              <p:nvPr/>
            </p:nvSpPr>
            <p:spPr bwMode="auto">
              <a:xfrm>
                <a:off x="1980" y="1763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87" name="Rectangle 208"/>
              <p:cNvSpPr>
                <a:spLocks noChangeArrowheads="1"/>
              </p:cNvSpPr>
              <p:nvPr/>
            </p:nvSpPr>
            <p:spPr bwMode="auto">
              <a:xfrm>
                <a:off x="2022" y="1763"/>
                <a:ext cx="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S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88" name="Rectangle 209"/>
              <p:cNvSpPr>
                <a:spLocks noChangeArrowheads="1"/>
              </p:cNvSpPr>
              <p:nvPr/>
            </p:nvSpPr>
            <p:spPr bwMode="auto">
              <a:xfrm>
                <a:off x="2049" y="1763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89" name="Rectangle 210"/>
              <p:cNvSpPr>
                <a:spLocks noChangeArrowheads="1"/>
              </p:cNvSpPr>
              <p:nvPr/>
            </p:nvSpPr>
            <p:spPr bwMode="auto">
              <a:xfrm>
                <a:off x="2068" y="1763"/>
                <a:ext cx="10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ep 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90" name="Rectangle 211"/>
              <p:cNvSpPr>
                <a:spLocks noChangeArrowheads="1"/>
              </p:cNvSpPr>
              <p:nvPr/>
            </p:nvSpPr>
            <p:spPr bwMode="auto">
              <a:xfrm>
                <a:off x="1832" y="1896"/>
                <a:ext cx="4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1.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91" name="Rectangle 212"/>
              <p:cNvSpPr>
                <a:spLocks noChangeArrowheads="1"/>
              </p:cNvSpPr>
              <p:nvPr/>
            </p:nvSpPr>
            <p:spPr bwMode="auto">
              <a:xfrm>
                <a:off x="1884" y="1896"/>
                <a:ext cx="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P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92" name="Rectangle 213"/>
              <p:cNvSpPr>
                <a:spLocks noChangeArrowheads="1"/>
              </p:cNvSpPr>
              <p:nvPr/>
            </p:nvSpPr>
            <p:spPr bwMode="auto">
              <a:xfrm>
                <a:off x="1913" y="1896"/>
                <a:ext cx="4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ut 1 in highest pla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93" name="Rectangle 214"/>
              <p:cNvSpPr>
                <a:spLocks noChangeArrowheads="1"/>
              </p:cNvSpPr>
              <p:nvPr/>
            </p:nvSpPr>
            <p:spPr bwMode="auto">
              <a:xfrm>
                <a:off x="2327" y="1896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c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94" name="Rectangle 215"/>
              <p:cNvSpPr>
                <a:spLocks noChangeArrowheads="1"/>
              </p:cNvSpPr>
              <p:nvPr/>
            </p:nvSpPr>
            <p:spPr bwMode="auto">
              <a:xfrm>
                <a:off x="2351" y="18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95" name="Rectangle 216"/>
              <p:cNvSpPr>
                <a:spLocks noChangeArrowheads="1"/>
              </p:cNvSpPr>
              <p:nvPr/>
            </p:nvSpPr>
            <p:spPr bwMode="auto">
              <a:xfrm>
                <a:off x="1832" y="1963"/>
                <a:ext cx="21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           N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96" name="Rectangle 217"/>
              <p:cNvSpPr>
                <a:spLocks noChangeArrowheads="1"/>
              </p:cNvSpPr>
              <p:nvPr/>
            </p:nvSpPr>
            <p:spPr bwMode="auto">
              <a:xfrm>
                <a:off x="1998" y="1963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97" name="Rectangle 218"/>
              <p:cNvSpPr>
                <a:spLocks noChangeArrowheads="1"/>
              </p:cNvSpPr>
              <p:nvPr/>
            </p:nvSpPr>
            <p:spPr bwMode="auto">
              <a:xfrm>
                <a:off x="2026" y="1963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x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98" name="Rectangle 219"/>
              <p:cNvSpPr>
                <a:spLocks noChangeArrowheads="1"/>
              </p:cNvSpPr>
              <p:nvPr/>
            </p:nvSpPr>
            <p:spPr bwMode="auto">
              <a:xfrm>
                <a:off x="2053" y="1963"/>
                <a:ext cx="10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 pla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099" name="Rectangle 220"/>
              <p:cNvSpPr>
                <a:spLocks noChangeArrowheads="1"/>
              </p:cNvSpPr>
              <p:nvPr/>
            </p:nvSpPr>
            <p:spPr bwMode="auto">
              <a:xfrm>
                <a:off x="2154" y="1963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c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00" name="Rectangle 221"/>
              <p:cNvSpPr>
                <a:spLocks noChangeArrowheads="1"/>
              </p:cNvSpPr>
              <p:nvPr/>
            </p:nvSpPr>
            <p:spPr bwMode="auto">
              <a:xfrm>
                <a:off x="2179" y="1963"/>
                <a:ext cx="15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 is 2,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01" name="Rectangle 222"/>
              <p:cNvSpPr>
                <a:spLocks noChangeArrowheads="1"/>
              </p:cNvSpPr>
              <p:nvPr/>
            </p:nvSpPr>
            <p:spPr bwMode="auto">
              <a:xfrm>
                <a:off x="2317" y="1963"/>
                <a:ext cx="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w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02" name="Rectangle 223"/>
              <p:cNvSpPr>
                <a:spLocks noChangeArrowheads="1"/>
              </p:cNvSpPr>
              <p:nvPr/>
            </p:nvSpPr>
            <p:spPr bwMode="auto">
              <a:xfrm>
                <a:off x="2357" y="1963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03" name="Rectangle 224"/>
              <p:cNvSpPr>
                <a:spLocks noChangeArrowheads="1"/>
              </p:cNvSpPr>
              <p:nvPr/>
            </p:nvSpPr>
            <p:spPr bwMode="auto">
              <a:xfrm>
                <a:off x="2388" y="1963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04" name="Rectangle 225"/>
              <p:cNvSpPr>
                <a:spLocks noChangeArrowheads="1"/>
              </p:cNvSpPr>
              <p:nvPr/>
            </p:nvSpPr>
            <p:spPr bwMode="auto">
              <a:xfrm>
                <a:off x="2406" y="1963"/>
                <a:ext cx="20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ks (2&lt;3)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05" name="Rectangle 226"/>
              <p:cNvSpPr>
                <a:spLocks noChangeArrowheads="1"/>
              </p:cNvSpPr>
              <p:nvPr/>
            </p:nvSpPr>
            <p:spPr bwMode="auto">
              <a:xfrm>
                <a:off x="1832" y="2029"/>
                <a:ext cx="16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2. Upd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06" name="Rectangle 227"/>
              <p:cNvSpPr>
                <a:spLocks noChangeArrowheads="1"/>
              </p:cNvSpPr>
              <p:nvPr/>
            </p:nvSpPr>
            <p:spPr bwMode="auto">
              <a:xfrm>
                <a:off x="1983" y="2029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07" name="Rectangle 228"/>
              <p:cNvSpPr>
                <a:spLocks noChangeArrowheads="1"/>
              </p:cNvSpPr>
              <p:nvPr/>
            </p:nvSpPr>
            <p:spPr bwMode="auto">
              <a:xfrm>
                <a:off x="2010" y="2029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08" name="Rectangle 229"/>
              <p:cNvSpPr>
                <a:spLocks noChangeArrowheads="1"/>
              </p:cNvSpPr>
              <p:nvPr/>
            </p:nvSpPr>
            <p:spPr bwMode="auto">
              <a:xfrm>
                <a:off x="2028" y="2029"/>
                <a:ext cx="4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 decimal number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09" name="Rectangle 230"/>
              <p:cNvSpPr>
                <a:spLocks noChangeArrowheads="1"/>
              </p:cNvSpPr>
              <p:nvPr/>
            </p:nvSpPr>
            <p:spPr bwMode="auto">
              <a:xfrm>
                <a:off x="1962" y="2096"/>
                <a:ext cx="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D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10" name="Rectangle 231"/>
              <p:cNvSpPr>
                <a:spLocks noChangeArrowheads="1"/>
              </p:cNvSpPr>
              <p:nvPr/>
            </p:nvSpPr>
            <p:spPr bwMode="auto">
              <a:xfrm>
                <a:off x="1999" y="2096"/>
                <a:ext cx="25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ecimal not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11" name="Rectangle 232"/>
              <p:cNvSpPr>
                <a:spLocks noChangeArrowheads="1"/>
              </p:cNvSpPr>
              <p:nvPr/>
            </p:nvSpPr>
            <p:spPr bwMode="auto">
              <a:xfrm>
                <a:off x="2254" y="2096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z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12" name="Rectangle 233"/>
              <p:cNvSpPr>
                <a:spLocks noChangeArrowheads="1"/>
              </p:cNvSpPr>
              <p:nvPr/>
            </p:nvSpPr>
            <p:spPr bwMode="auto">
              <a:xfrm>
                <a:off x="2278" y="2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13" name="Rectangle 234"/>
              <p:cNvSpPr>
                <a:spLocks noChangeArrowheads="1"/>
              </p:cNvSpPr>
              <p:nvPr/>
            </p:nvSpPr>
            <p:spPr bwMode="auto">
              <a:xfrm>
                <a:off x="2306" y="20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14" name="Rectangle 235"/>
              <p:cNvSpPr>
                <a:spLocks noChangeArrowheads="1"/>
              </p:cNvSpPr>
              <p:nvPr/>
            </p:nvSpPr>
            <p:spPr bwMode="auto">
              <a:xfrm>
                <a:off x="2323" y="2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15" name="Rectangle 236"/>
              <p:cNvSpPr>
                <a:spLocks noChangeArrowheads="1"/>
              </p:cNvSpPr>
              <p:nvPr/>
            </p:nvSpPr>
            <p:spPr bwMode="auto">
              <a:xfrm>
                <a:off x="2352" y="2096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,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16" name="Rectangle 237"/>
              <p:cNvSpPr>
                <a:spLocks noChangeArrowheads="1"/>
              </p:cNvSpPr>
              <p:nvPr/>
            </p:nvSpPr>
            <p:spPr bwMode="auto">
              <a:xfrm>
                <a:off x="2376" y="20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17" name="Rectangle 238"/>
              <p:cNvSpPr>
                <a:spLocks noChangeArrowheads="1"/>
              </p:cNvSpPr>
              <p:nvPr/>
            </p:nvSpPr>
            <p:spPr bwMode="auto">
              <a:xfrm>
                <a:off x="2393" y="2096"/>
                <a:ext cx="7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etu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18" name="Rectangle 239"/>
              <p:cNvSpPr>
                <a:spLocks noChangeArrowheads="1"/>
              </p:cNvSpPr>
              <p:nvPr/>
            </p:nvSpPr>
            <p:spPr bwMode="auto">
              <a:xfrm>
                <a:off x="2470" y="20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19" name="Rectangle 240"/>
              <p:cNvSpPr>
                <a:spLocks noChangeArrowheads="1"/>
              </p:cNvSpPr>
              <p:nvPr/>
            </p:nvSpPr>
            <p:spPr bwMode="auto">
              <a:xfrm>
                <a:off x="2489" y="2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n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20" name="Rectangle 241"/>
              <p:cNvSpPr>
                <a:spLocks noChangeArrowheads="1"/>
              </p:cNvSpPr>
              <p:nvPr/>
            </p:nvSpPr>
            <p:spPr bwMode="auto">
              <a:xfrm>
                <a:off x="2531" y="2096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21" name="Rectangle 242"/>
              <p:cNvSpPr>
                <a:spLocks noChangeArrowheads="1"/>
              </p:cNvSpPr>
              <p:nvPr/>
            </p:nvSpPr>
            <p:spPr bwMode="auto">
              <a:xfrm>
                <a:off x="2549" y="2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22" name="Rectangle 243"/>
              <p:cNvSpPr>
                <a:spLocks noChangeArrowheads="1"/>
              </p:cNvSpPr>
              <p:nvPr/>
            </p:nvSpPr>
            <p:spPr bwMode="auto">
              <a:xfrm>
                <a:off x="2592" y="2096"/>
                <a:ext cx="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S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23" name="Rectangle 244"/>
              <p:cNvSpPr>
                <a:spLocks noChangeArrowheads="1"/>
              </p:cNvSpPr>
              <p:nvPr/>
            </p:nvSpPr>
            <p:spPr bwMode="auto">
              <a:xfrm>
                <a:off x="2619" y="2096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24" name="Rectangle 245"/>
              <p:cNvSpPr>
                <a:spLocks noChangeArrowheads="1"/>
              </p:cNvSpPr>
              <p:nvPr/>
            </p:nvSpPr>
            <p:spPr bwMode="auto">
              <a:xfrm>
                <a:off x="2637" y="2096"/>
                <a:ext cx="10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ep 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25" name="Rectangle 246"/>
              <p:cNvSpPr>
                <a:spLocks noChangeArrowheads="1"/>
              </p:cNvSpPr>
              <p:nvPr/>
            </p:nvSpPr>
            <p:spPr bwMode="auto">
              <a:xfrm>
                <a:off x="1832" y="2229"/>
                <a:ext cx="4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1.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26" name="Rectangle 247"/>
              <p:cNvSpPr>
                <a:spLocks noChangeArrowheads="1"/>
              </p:cNvSpPr>
              <p:nvPr/>
            </p:nvSpPr>
            <p:spPr bwMode="auto">
              <a:xfrm>
                <a:off x="1884" y="2229"/>
                <a:ext cx="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P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27" name="Rectangle 248"/>
              <p:cNvSpPr>
                <a:spLocks noChangeArrowheads="1"/>
              </p:cNvSpPr>
              <p:nvPr/>
            </p:nvSpPr>
            <p:spPr bwMode="auto">
              <a:xfrm>
                <a:off x="1913" y="2229"/>
                <a:ext cx="4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ut 1 in highest pla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28" name="Rectangle 249"/>
              <p:cNvSpPr>
                <a:spLocks noChangeArrowheads="1"/>
              </p:cNvSpPr>
              <p:nvPr/>
            </p:nvSpPr>
            <p:spPr bwMode="auto">
              <a:xfrm>
                <a:off x="2327" y="2229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c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29" name="Rectangle 250"/>
              <p:cNvSpPr>
                <a:spLocks noChangeArrowheads="1"/>
              </p:cNvSpPr>
              <p:nvPr/>
            </p:nvSpPr>
            <p:spPr bwMode="auto">
              <a:xfrm>
                <a:off x="2351" y="2229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30" name="Rectangle 251"/>
              <p:cNvSpPr>
                <a:spLocks noChangeArrowheads="1"/>
              </p:cNvSpPr>
              <p:nvPr/>
            </p:nvSpPr>
            <p:spPr bwMode="auto">
              <a:xfrm>
                <a:off x="1832" y="2296"/>
                <a:ext cx="21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           N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31" name="Rectangle 252"/>
              <p:cNvSpPr>
                <a:spLocks noChangeArrowheads="1"/>
              </p:cNvSpPr>
              <p:nvPr/>
            </p:nvSpPr>
            <p:spPr bwMode="auto">
              <a:xfrm>
                <a:off x="1998" y="22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32" name="Rectangle 253"/>
              <p:cNvSpPr>
                <a:spLocks noChangeArrowheads="1"/>
              </p:cNvSpPr>
              <p:nvPr/>
            </p:nvSpPr>
            <p:spPr bwMode="auto">
              <a:xfrm>
                <a:off x="2026" y="2296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x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33" name="Rectangle 254"/>
              <p:cNvSpPr>
                <a:spLocks noChangeArrowheads="1"/>
              </p:cNvSpPr>
              <p:nvPr/>
            </p:nvSpPr>
            <p:spPr bwMode="auto">
              <a:xfrm>
                <a:off x="2053" y="2296"/>
                <a:ext cx="10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 pla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34" name="Rectangle 255"/>
              <p:cNvSpPr>
                <a:spLocks noChangeArrowheads="1"/>
              </p:cNvSpPr>
              <p:nvPr/>
            </p:nvSpPr>
            <p:spPr bwMode="auto">
              <a:xfrm>
                <a:off x="2154" y="2296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c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35" name="Rectangle 256"/>
              <p:cNvSpPr>
                <a:spLocks noChangeArrowheads="1"/>
              </p:cNvSpPr>
              <p:nvPr/>
            </p:nvSpPr>
            <p:spPr bwMode="auto">
              <a:xfrm>
                <a:off x="2179" y="2296"/>
                <a:ext cx="15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 is 1,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36" name="Rectangle 257"/>
              <p:cNvSpPr>
                <a:spLocks noChangeArrowheads="1"/>
              </p:cNvSpPr>
              <p:nvPr/>
            </p:nvSpPr>
            <p:spPr bwMode="auto">
              <a:xfrm>
                <a:off x="2317" y="2296"/>
                <a:ext cx="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w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37" name="Rectangle 258"/>
              <p:cNvSpPr>
                <a:spLocks noChangeArrowheads="1"/>
              </p:cNvSpPr>
              <p:nvPr/>
            </p:nvSpPr>
            <p:spPr bwMode="auto">
              <a:xfrm>
                <a:off x="2357" y="22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38" name="Rectangle 259"/>
              <p:cNvSpPr>
                <a:spLocks noChangeArrowheads="1"/>
              </p:cNvSpPr>
              <p:nvPr/>
            </p:nvSpPr>
            <p:spPr bwMode="auto">
              <a:xfrm>
                <a:off x="2388" y="22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39" name="Rectangle 260"/>
              <p:cNvSpPr>
                <a:spLocks noChangeArrowheads="1"/>
              </p:cNvSpPr>
              <p:nvPr/>
            </p:nvSpPr>
            <p:spPr bwMode="auto">
              <a:xfrm>
                <a:off x="2406" y="2296"/>
                <a:ext cx="20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ks (1=1)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40" name="Rectangle 261"/>
              <p:cNvSpPr>
                <a:spLocks noChangeArrowheads="1"/>
              </p:cNvSpPr>
              <p:nvPr/>
            </p:nvSpPr>
            <p:spPr bwMode="auto">
              <a:xfrm>
                <a:off x="1832" y="2363"/>
                <a:ext cx="16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2. Upd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41" name="Rectangle 262"/>
              <p:cNvSpPr>
                <a:spLocks noChangeArrowheads="1"/>
              </p:cNvSpPr>
              <p:nvPr/>
            </p:nvSpPr>
            <p:spPr bwMode="auto">
              <a:xfrm>
                <a:off x="1983" y="2363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42" name="Rectangle 263"/>
              <p:cNvSpPr>
                <a:spLocks noChangeArrowheads="1"/>
              </p:cNvSpPr>
              <p:nvPr/>
            </p:nvSpPr>
            <p:spPr bwMode="auto">
              <a:xfrm>
                <a:off x="2010" y="2363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43" name="Rectangle 264"/>
              <p:cNvSpPr>
                <a:spLocks noChangeArrowheads="1"/>
              </p:cNvSpPr>
              <p:nvPr/>
            </p:nvSpPr>
            <p:spPr bwMode="auto">
              <a:xfrm>
                <a:off x="2028" y="2363"/>
                <a:ext cx="4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 decimal number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44" name="Rectangle 265"/>
              <p:cNvSpPr>
                <a:spLocks noChangeArrowheads="1"/>
              </p:cNvSpPr>
              <p:nvPr/>
            </p:nvSpPr>
            <p:spPr bwMode="auto">
              <a:xfrm>
                <a:off x="1962" y="2429"/>
                <a:ext cx="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D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45" name="Rectangle 266"/>
              <p:cNvSpPr>
                <a:spLocks noChangeArrowheads="1"/>
              </p:cNvSpPr>
              <p:nvPr/>
            </p:nvSpPr>
            <p:spPr bwMode="auto">
              <a:xfrm>
                <a:off x="1999" y="2429"/>
                <a:ext cx="42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ecimal number is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46" name="Rectangle 267"/>
              <p:cNvSpPr>
                <a:spLocks noChangeArrowheads="1"/>
              </p:cNvSpPr>
              <p:nvPr/>
            </p:nvSpPr>
            <p:spPr bwMode="auto">
              <a:xfrm>
                <a:off x="2407" y="2429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z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47" name="Rectangle 268"/>
              <p:cNvSpPr>
                <a:spLocks noChangeArrowheads="1"/>
              </p:cNvSpPr>
              <p:nvPr/>
            </p:nvSpPr>
            <p:spPr bwMode="auto">
              <a:xfrm>
                <a:off x="2430" y="2429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48" name="Rectangle 269"/>
              <p:cNvSpPr>
                <a:spLocks noChangeArrowheads="1"/>
              </p:cNvSpPr>
              <p:nvPr/>
            </p:nvSpPr>
            <p:spPr bwMode="auto">
              <a:xfrm>
                <a:off x="2458" y="2429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49" name="Rectangle 270"/>
              <p:cNvSpPr>
                <a:spLocks noChangeArrowheads="1"/>
              </p:cNvSpPr>
              <p:nvPr/>
            </p:nvSpPr>
            <p:spPr bwMode="auto">
              <a:xfrm>
                <a:off x="2476" y="2429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o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50" name="Rectangle 271"/>
              <p:cNvSpPr>
                <a:spLocks noChangeArrowheads="1"/>
              </p:cNvSpPr>
              <p:nvPr/>
            </p:nvSpPr>
            <p:spPr bwMode="auto">
              <a:xfrm>
                <a:off x="2505" y="2429"/>
                <a:ext cx="15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, done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51" name="Rectangle 272"/>
              <p:cNvSpPr>
                <a:spLocks noChangeArrowheads="1"/>
              </p:cNvSpPr>
              <p:nvPr/>
            </p:nvSpPr>
            <p:spPr bwMode="auto">
              <a:xfrm>
                <a:off x="2849" y="1006"/>
                <a:ext cx="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D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52" name="Rectangle 273"/>
              <p:cNvSpPr>
                <a:spLocks noChangeArrowheads="1"/>
              </p:cNvSpPr>
              <p:nvPr/>
            </p:nvSpPr>
            <p:spPr bwMode="auto">
              <a:xfrm>
                <a:off x="2886" y="1006"/>
                <a:ext cx="16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ecimal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53" name="Rectangle 274"/>
              <p:cNvSpPr>
                <a:spLocks noChangeArrowheads="1"/>
              </p:cNvSpPr>
              <p:nvPr/>
            </p:nvSpPr>
            <p:spPr bwMode="auto">
              <a:xfrm>
                <a:off x="3230" y="1006"/>
                <a:ext cx="1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Bina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54" name="Rectangle 275"/>
              <p:cNvSpPr>
                <a:spLocks noChangeArrowheads="1"/>
              </p:cNvSpPr>
              <p:nvPr/>
            </p:nvSpPr>
            <p:spPr bwMode="auto">
              <a:xfrm>
                <a:off x="3330" y="100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55" name="Rectangle 276"/>
              <p:cNvSpPr>
                <a:spLocks noChangeArrowheads="1"/>
              </p:cNvSpPr>
              <p:nvPr/>
            </p:nvSpPr>
            <p:spPr bwMode="auto">
              <a:xfrm>
                <a:off x="3350" y="1006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y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56" name="Rectangle 277"/>
              <p:cNvSpPr>
                <a:spLocks noChangeArrowheads="1"/>
              </p:cNvSpPr>
              <p:nvPr/>
            </p:nvSpPr>
            <p:spPr bwMode="auto">
              <a:xfrm>
                <a:off x="3597" y="1096"/>
                <a:ext cx="7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(cu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57" name="Rectangle 278"/>
              <p:cNvSpPr>
                <a:spLocks noChangeArrowheads="1"/>
              </p:cNvSpPr>
              <p:nvPr/>
            </p:nvSpPr>
            <p:spPr bwMode="auto">
              <a:xfrm>
                <a:off x="3669" y="10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58" name="Rectangle 279"/>
              <p:cNvSpPr>
                <a:spLocks noChangeArrowheads="1"/>
              </p:cNvSpPr>
              <p:nvPr/>
            </p:nvSpPr>
            <p:spPr bwMode="auto">
              <a:xfrm>
                <a:off x="3687" y="1096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59" name="Rectangle 280"/>
              <p:cNvSpPr>
                <a:spLocks noChangeArrowheads="1"/>
              </p:cNvSpPr>
              <p:nvPr/>
            </p:nvSpPr>
            <p:spPr bwMode="auto">
              <a:xfrm>
                <a:off x="3705" y="1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60" name="Rectangle 281"/>
              <p:cNvSpPr>
                <a:spLocks noChangeArrowheads="1"/>
              </p:cNvSpPr>
              <p:nvPr/>
            </p:nvSpPr>
            <p:spPr bwMode="auto">
              <a:xfrm>
                <a:off x="3733" y="1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n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61" name="Rectangle 282"/>
              <p:cNvSpPr>
                <a:spLocks noChangeArrowheads="1"/>
              </p:cNvSpPr>
              <p:nvPr/>
            </p:nvSpPr>
            <p:spPr bwMode="auto">
              <a:xfrm>
                <a:off x="3763" y="1096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62" name="Rectangle 283"/>
              <p:cNvSpPr>
                <a:spLocks noChangeArrowheads="1"/>
              </p:cNvSpPr>
              <p:nvPr/>
            </p:nvSpPr>
            <p:spPr bwMode="auto">
              <a:xfrm>
                <a:off x="3793" y="1096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v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63" name="Rectangle 284"/>
              <p:cNvSpPr>
                <a:spLocks noChangeArrowheads="1"/>
              </p:cNvSpPr>
              <p:nvPr/>
            </p:nvSpPr>
            <p:spPr bwMode="auto">
              <a:xfrm>
                <a:off x="3820" y="1096"/>
                <a:ext cx="10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alue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64" name="Rectangle 285"/>
              <p:cNvSpPr>
                <a:spLocks noChangeArrowheads="1"/>
              </p:cNvSpPr>
              <p:nvPr/>
            </p:nvSpPr>
            <p:spPr bwMode="auto">
              <a:xfrm>
                <a:off x="3698" y="1162"/>
                <a:ext cx="13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is 16)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65" name="Rectangle 286"/>
              <p:cNvSpPr>
                <a:spLocks noChangeArrowheads="1"/>
              </p:cNvSpPr>
              <p:nvPr/>
            </p:nvSpPr>
            <p:spPr bwMode="auto">
              <a:xfrm>
                <a:off x="2926" y="1096"/>
                <a:ext cx="6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23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66" name="Rectangle 287"/>
              <p:cNvSpPr>
                <a:spLocks noChangeArrowheads="1"/>
              </p:cNvSpPr>
              <p:nvPr/>
            </p:nvSpPr>
            <p:spPr bwMode="auto">
              <a:xfrm>
                <a:off x="3101" y="1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67" name="Rectangle 288"/>
              <p:cNvSpPr>
                <a:spLocks noChangeArrowheads="1"/>
              </p:cNvSpPr>
              <p:nvPr/>
            </p:nvSpPr>
            <p:spPr bwMode="auto">
              <a:xfrm>
                <a:off x="3087" y="1170"/>
                <a:ext cx="6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16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68" name="Rectangle 289"/>
              <p:cNvSpPr>
                <a:spLocks noChangeArrowheads="1"/>
              </p:cNvSpPr>
              <p:nvPr/>
            </p:nvSpPr>
            <p:spPr bwMode="auto">
              <a:xfrm>
                <a:off x="2891" y="1212"/>
                <a:ext cx="9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–16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69" name="Rectangle 290"/>
              <p:cNvSpPr>
                <a:spLocks noChangeArrowheads="1"/>
              </p:cNvSpPr>
              <p:nvPr/>
            </p:nvSpPr>
            <p:spPr bwMode="auto">
              <a:xfrm>
                <a:off x="2952" y="1282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7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70" name="Line 291"/>
              <p:cNvSpPr>
                <a:spLocks noChangeShapeType="1"/>
              </p:cNvSpPr>
              <p:nvPr/>
            </p:nvSpPr>
            <p:spPr bwMode="auto">
              <a:xfrm>
                <a:off x="2877" y="1280"/>
                <a:ext cx="12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171" name="Rectangle 292"/>
              <p:cNvSpPr>
                <a:spLocks noChangeArrowheads="1"/>
              </p:cNvSpPr>
              <p:nvPr/>
            </p:nvSpPr>
            <p:spPr bwMode="auto">
              <a:xfrm>
                <a:off x="2905" y="1590"/>
                <a:ext cx="6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–4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72" name="Rectangle 293"/>
              <p:cNvSpPr>
                <a:spLocks noChangeArrowheads="1"/>
              </p:cNvSpPr>
              <p:nvPr/>
            </p:nvSpPr>
            <p:spPr bwMode="auto">
              <a:xfrm>
                <a:off x="2931" y="1662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3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73" name="Line 294"/>
              <p:cNvSpPr>
                <a:spLocks noChangeShapeType="1"/>
              </p:cNvSpPr>
              <p:nvPr/>
            </p:nvSpPr>
            <p:spPr bwMode="auto">
              <a:xfrm>
                <a:off x="2877" y="1658"/>
                <a:ext cx="127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174" name="Line 295"/>
              <p:cNvSpPr>
                <a:spLocks noChangeShapeType="1"/>
              </p:cNvSpPr>
              <p:nvPr/>
            </p:nvSpPr>
            <p:spPr bwMode="auto">
              <a:xfrm>
                <a:off x="3086" y="1167"/>
                <a:ext cx="6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175" name="Rectangle 296"/>
              <p:cNvSpPr>
                <a:spLocks noChangeArrowheads="1"/>
              </p:cNvSpPr>
              <p:nvPr/>
            </p:nvSpPr>
            <p:spPr bwMode="auto">
              <a:xfrm>
                <a:off x="3476" y="1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76" name="Rectangle 297"/>
              <p:cNvSpPr>
                <a:spLocks noChangeArrowheads="1"/>
              </p:cNvSpPr>
              <p:nvPr/>
            </p:nvSpPr>
            <p:spPr bwMode="auto">
              <a:xfrm>
                <a:off x="3476" y="117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77" name="Line 298"/>
              <p:cNvSpPr>
                <a:spLocks noChangeShapeType="1"/>
              </p:cNvSpPr>
              <p:nvPr/>
            </p:nvSpPr>
            <p:spPr bwMode="auto">
              <a:xfrm>
                <a:off x="3461" y="1167"/>
                <a:ext cx="6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178" name="Rectangle 299"/>
              <p:cNvSpPr>
                <a:spLocks noChangeArrowheads="1"/>
              </p:cNvSpPr>
              <p:nvPr/>
            </p:nvSpPr>
            <p:spPr bwMode="auto">
              <a:xfrm>
                <a:off x="3196" y="1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79" name="Rectangle 300"/>
              <p:cNvSpPr>
                <a:spLocks noChangeArrowheads="1"/>
              </p:cNvSpPr>
              <p:nvPr/>
            </p:nvSpPr>
            <p:spPr bwMode="auto">
              <a:xfrm>
                <a:off x="3196" y="117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8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80" name="Line 301"/>
              <p:cNvSpPr>
                <a:spLocks noChangeShapeType="1"/>
              </p:cNvSpPr>
              <p:nvPr/>
            </p:nvSpPr>
            <p:spPr bwMode="auto">
              <a:xfrm>
                <a:off x="3179" y="1167"/>
                <a:ext cx="6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181" name="Rectangle 302"/>
              <p:cNvSpPr>
                <a:spLocks noChangeArrowheads="1"/>
              </p:cNvSpPr>
              <p:nvPr/>
            </p:nvSpPr>
            <p:spPr bwMode="auto">
              <a:xfrm>
                <a:off x="3291" y="1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82" name="Rectangle 303"/>
              <p:cNvSpPr>
                <a:spLocks noChangeArrowheads="1"/>
              </p:cNvSpPr>
              <p:nvPr/>
            </p:nvSpPr>
            <p:spPr bwMode="auto">
              <a:xfrm>
                <a:off x="3291" y="117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4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83" name="Line 304"/>
              <p:cNvSpPr>
                <a:spLocks noChangeShapeType="1"/>
              </p:cNvSpPr>
              <p:nvPr/>
            </p:nvSpPr>
            <p:spPr bwMode="auto">
              <a:xfrm>
                <a:off x="3275" y="1167"/>
                <a:ext cx="6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184" name="Rectangle 305"/>
              <p:cNvSpPr>
                <a:spLocks noChangeArrowheads="1"/>
              </p:cNvSpPr>
              <p:nvPr/>
            </p:nvSpPr>
            <p:spPr bwMode="auto">
              <a:xfrm>
                <a:off x="3381" y="1096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85" name="Rectangle 306"/>
              <p:cNvSpPr>
                <a:spLocks noChangeArrowheads="1"/>
              </p:cNvSpPr>
              <p:nvPr/>
            </p:nvSpPr>
            <p:spPr bwMode="auto">
              <a:xfrm>
                <a:off x="3381" y="117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2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86" name="Line 307"/>
              <p:cNvSpPr>
                <a:spLocks noChangeShapeType="1"/>
              </p:cNvSpPr>
              <p:nvPr/>
            </p:nvSpPr>
            <p:spPr bwMode="auto">
              <a:xfrm>
                <a:off x="3365" y="1167"/>
                <a:ext cx="6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187" name="Rectangle 308"/>
              <p:cNvSpPr>
                <a:spLocks noChangeArrowheads="1"/>
              </p:cNvSpPr>
              <p:nvPr/>
            </p:nvSpPr>
            <p:spPr bwMode="auto">
              <a:xfrm>
                <a:off x="3597" y="1425"/>
                <a:ext cx="7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(cu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88" name="Rectangle 309"/>
              <p:cNvSpPr>
                <a:spLocks noChangeArrowheads="1"/>
              </p:cNvSpPr>
              <p:nvPr/>
            </p:nvSpPr>
            <p:spPr bwMode="auto">
              <a:xfrm>
                <a:off x="3669" y="1425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89" name="Rectangle 310"/>
              <p:cNvSpPr>
                <a:spLocks noChangeArrowheads="1"/>
              </p:cNvSpPr>
              <p:nvPr/>
            </p:nvSpPr>
            <p:spPr bwMode="auto">
              <a:xfrm>
                <a:off x="3687" y="1425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r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90" name="Rectangle 311"/>
              <p:cNvSpPr>
                <a:spLocks noChangeArrowheads="1"/>
              </p:cNvSpPr>
              <p:nvPr/>
            </p:nvSpPr>
            <p:spPr bwMode="auto">
              <a:xfrm>
                <a:off x="3705" y="1425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91" name="Rectangle 312"/>
              <p:cNvSpPr>
                <a:spLocks noChangeArrowheads="1"/>
              </p:cNvSpPr>
              <p:nvPr/>
            </p:nvSpPr>
            <p:spPr bwMode="auto">
              <a:xfrm>
                <a:off x="3733" y="1425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n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92" name="Rectangle 313"/>
              <p:cNvSpPr>
                <a:spLocks noChangeArrowheads="1"/>
              </p:cNvSpPr>
              <p:nvPr/>
            </p:nvSpPr>
            <p:spPr bwMode="auto">
              <a:xfrm>
                <a:off x="3763" y="1425"/>
                <a:ext cx="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93" name="Rectangle 314"/>
              <p:cNvSpPr>
                <a:spLocks noChangeArrowheads="1"/>
              </p:cNvSpPr>
              <p:nvPr/>
            </p:nvSpPr>
            <p:spPr bwMode="auto">
              <a:xfrm>
                <a:off x="3793" y="1425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v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94" name="Rectangle 315"/>
              <p:cNvSpPr>
                <a:spLocks noChangeArrowheads="1"/>
              </p:cNvSpPr>
              <p:nvPr/>
            </p:nvSpPr>
            <p:spPr bwMode="auto">
              <a:xfrm>
                <a:off x="3820" y="1425"/>
                <a:ext cx="10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alue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95" name="Rectangle 316"/>
              <p:cNvSpPr>
                <a:spLocks noChangeArrowheads="1"/>
              </p:cNvSpPr>
              <p:nvPr/>
            </p:nvSpPr>
            <p:spPr bwMode="auto">
              <a:xfrm>
                <a:off x="3698" y="1492"/>
                <a:ext cx="13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is 20)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96" name="Rectangle 317"/>
              <p:cNvSpPr>
                <a:spLocks noChangeArrowheads="1"/>
              </p:cNvSpPr>
              <p:nvPr/>
            </p:nvSpPr>
            <p:spPr bwMode="auto">
              <a:xfrm>
                <a:off x="3087" y="1499"/>
                <a:ext cx="6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16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97" name="Rectangle 318"/>
              <p:cNvSpPr>
                <a:spLocks noChangeArrowheads="1"/>
              </p:cNvSpPr>
              <p:nvPr/>
            </p:nvSpPr>
            <p:spPr bwMode="auto">
              <a:xfrm>
                <a:off x="3101" y="1425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198" name="Line 319"/>
              <p:cNvSpPr>
                <a:spLocks noChangeShapeType="1"/>
              </p:cNvSpPr>
              <p:nvPr/>
            </p:nvSpPr>
            <p:spPr bwMode="auto">
              <a:xfrm>
                <a:off x="3086" y="1495"/>
                <a:ext cx="6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199" name="Rectangle 320"/>
              <p:cNvSpPr>
                <a:spLocks noChangeArrowheads="1"/>
              </p:cNvSpPr>
              <p:nvPr/>
            </p:nvSpPr>
            <p:spPr bwMode="auto">
              <a:xfrm>
                <a:off x="3476" y="1425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200" name="Rectangle 321"/>
              <p:cNvSpPr>
                <a:spLocks noChangeArrowheads="1"/>
              </p:cNvSpPr>
              <p:nvPr/>
            </p:nvSpPr>
            <p:spPr bwMode="auto">
              <a:xfrm>
                <a:off x="3476" y="1499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201" name="Line 322"/>
              <p:cNvSpPr>
                <a:spLocks noChangeShapeType="1"/>
              </p:cNvSpPr>
              <p:nvPr/>
            </p:nvSpPr>
            <p:spPr bwMode="auto">
              <a:xfrm>
                <a:off x="3461" y="1495"/>
                <a:ext cx="6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202" name="Rectangle 323"/>
              <p:cNvSpPr>
                <a:spLocks noChangeArrowheads="1"/>
              </p:cNvSpPr>
              <p:nvPr/>
            </p:nvSpPr>
            <p:spPr bwMode="auto">
              <a:xfrm>
                <a:off x="3196" y="1425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203" name="Rectangle 324"/>
              <p:cNvSpPr>
                <a:spLocks noChangeArrowheads="1"/>
              </p:cNvSpPr>
              <p:nvPr/>
            </p:nvSpPr>
            <p:spPr bwMode="auto">
              <a:xfrm>
                <a:off x="3196" y="1499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8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204" name="Line 325"/>
              <p:cNvSpPr>
                <a:spLocks noChangeShapeType="1"/>
              </p:cNvSpPr>
              <p:nvPr/>
            </p:nvSpPr>
            <p:spPr bwMode="auto">
              <a:xfrm>
                <a:off x="3179" y="1495"/>
                <a:ext cx="6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205" name="Rectangle 326"/>
              <p:cNvSpPr>
                <a:spLocks noChangeArrowheads="1"/>
              </p:cNvSpPr>
              <p:nvPr/>
            </p:nvSpPr>
            <p:spPr bwMode="auto">
              <a:xfrm>
                <a:off x="3291" y="1425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206" name="Rectangle 327"/>
              <p:cNvSpPr>
                <a:spLocks noChangeArrowheads="1"/>
              </p:cNvSpPr>
              <p:nvPr/>
            </p:nvSpPr>
            <p:spPr bwMode="auto">
              <a:xfrm>
                <a:off x="3291" y="1499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4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207" name="Line 328"/>
              <p:cNvSpPr>
                <a:spLocks noChangeShapeType="1"/>
              </p:cNvSpPr>
              <p:nvPr/>
            </p:nvSpPr>
            <p:spPr bwMode="auto">
              <a:xfrm>
                <a:off x="3275" y="1495"/>
                <a:ext cx="6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208" name="Rectangle 329"/>
              <p:cNvSpPr>
                <a:spLocks noChangeArrowheads="1"/>
              </p:cNvSpPr>
              <p:nvPr/>
            </p:nvSpPr>
            <p:spPr bwMode="auto">
              <a:xfrm>
                <a:off x="3381" y="1425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209" name="Rectangle 330"/>
              <p:cNvSpPr>
                <a:spLocks noChangeArrowheads="1"/>
              </p:cNvSpPr>
              <p:nvPr/>
            </p:nvSpPr>
            <p:spPr bwMode="auto">
              <a:xfrm>
                <a:off x="3381" y="1499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525">
                    <a:solidFill>
                      <a:srgbClr val="000000"/>
                    </a:solidFill>
                  </a:rPr>
                  <a:t>2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210" name="Line 331"/>
              <p:cNvSpPr>
                <a:spLocks noChangeShapeType="1"/>
              </p:cNvSpPr>
              <p:nvPr/>
            </p:nvSpPr>
            <p:spPr bwMode="auto">
              <a:xfrm>
                <a:off x="3365" y="1495"/>
                <a:ext cx="6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211" name="Line 332"/>
              <p:cNvSpPr>
                <a:spLocks noChangeShapeType="1"/>
              </p:cNvSpPr>
              <p:nvPr/>
            </p:nvSpPr>
            <p:spPr bwMode="auto">
              <a:xfrm>
                <a:off x="2848" y="1077"/>
                <a:ext cx="19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7957" name="Line 333"/>
            <p:cNvSpPr>
              <a:spLocks noChangeShapeType="1"/>
            </p:cNvSpPr>
            <p:nvPr/>
          </p:nvSpPr>
          <p:spPr bwMode="auto">
            <a:xfrm>
              <a:off x="3228" y="1077"/>
              <a:ext cx="15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58" name="Rectangle 334"/>
            <p:cNvSpPr>
              <a:spLocks noChangeArrowheads="1"/>
            </p:cNvSpPr>
            <p:nvPr/>
          </p:nvSpPr>
          <p:spPr bwMode="auto">
            <a:xfrm>
              <a:off x="2905" y="1989"/>
              <a:ext cx="6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–2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59" name="Rectangle 335"/>
            <p:cNvSpPr>
              <a:spLocks noChangeArrowheads="1"/>
            </p:cNvSpPr>
            <p:nvPr/>
          </p:nvSpPr>
          <p:spPr bwMode="auto">
            <a:xfrm>
              <a:off x="2931" y="2061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60" name="Line 336"/>
            <p:cNvSpPr>
              <a:spLocks noChangeShapeType="1"/>
            </p:cNvSpPr>
            <p:nvPr/>
          </p:nvSpPr>
          <p:spPr bwMode="auto">
            <a:xfrm>
              <a:off x="2877" y="2057"/>
              <a:ext cx="12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61" name="Rectangle 337"/>
            <p:cNvSpPr>
              <a:spLocks noChangeArrowheads="1"/>
            </p:cNvSpPr>
            <p:nvPr/>
          </p:nvSpPr>
          <p:spPr bwMode="auto">
            <a:xfrm>
              <a:off x="2905" y="2318"/>
              <a:ext cx="6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–1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62" name="Rectangle 338"/>
            <p:cNvSpPr>
              <a:spLocks noChangeArrowheads="1"/>
            </p:cNvSpPr>
            <p:nvPr/>
          </p:nvSpPr>
          <p:spPr bwMode="auto">
            <a:xfrm>
              <a:off x="2931" y="2390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63" name="Line 339"/>
            <p:cNvSpPr>
              <a:spLocks noChangeShapeType="1"/>
            </p:cNvSpPr>
            <p:nvPr/>
          </p:nvSpPr>
          <p:spPr bwMode="auto">
            <a:xfrm>
              <a:off x="2877" y="2387"/>
              <a:ext cx="12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64" name="Rectangle 340"/>
            <p:cNvSpPr>
              <a:spLocks noChangeArrowheads="1"/>
            </p:cNvSpPr>
            <p:nvPr/>
          </p:nvSpPr>
          <p:spPr bwMode="auto">
            <a:xfrm>
              <a:off x="3597" y="1887"/>
              <a:ext cx="7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(cu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65" name="Rectangle 341"/>
            <p:cNvSpPr>
              <a:spLocks noChangeArrowheads="1"/>
            </p:cNvSpPr>
            <p:nvPr/>
          </p:nvSpPr>
          <p:spPr bwMode="auto">
            <a:xfrm>
              <a:off x="3669" y="1887"/>
              <a:ext cx="1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r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66" name="Rectangle 342"/>
            <p:cNvSpPr>
              <a:spLocks noChangeArrowheads="1"/>
            </p:cNvSpPr>
            <p:nvPr/>
          </p:nvSpPr>
          <p:spPr bwMode="auto">
            <a:xfrm>
              <a:off x="3687" y="1887"/>
              <a:ext cx="1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r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67" name="Rectangle 343"/>
            <p:cNvSpPr>
              <a:spLocks noChangeArrowheads="1"/>
            </p:cNvSpPr>
            <p:nvPr/>
          </p:nvSpPr>
          <p:spPr bwMode="auto">
            <a:xfrm>
              <a:off x="3705" y="1887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e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68" name="Rectangle 344"/>
            <p:cNvSpPr>
              <a:spLocks noChangeArrowheads="1"/>
            </p:cNvSpPr>
            <p:nvPr/>
          </p:nvSpPr>
          <p:spPr bwMode="auto">
            <a:xfrm>
              <a:off x="3733" y="1887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n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69" name="Rectangle 345"/>
            <p:cNvSpPr>
              <a:spLocks noChangeArrowheads="1"/>
            </p:cNvSpPr>
            <p:nvPr/>
          </p:nvSpPr>
          <p:spPr bwMode="auto">
            <a:xfrm>
              <a:off x="3763" y="1887"/>
              <a:ext cx="1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t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70" name="Rectangle 346"/>
            <p:cNvSpPr>
              <a:spLocks noChangeArrowheads="1"/>
            </p:cNvSpPr>
            <p:nvPr/>
          </p:nvSpPr>
          <p:spPr bwMode="auto">
            <a:xfrm>
              <a:off x="3793" y="1887"/>
              <a:ext cx="2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v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71" name="Rectangle 347"/>
            <p:cNvSpPr>
              <a:spLocks noChangeArrowheads="1"/>
            </p:cNvSpPr>
            <p:nvPr/>
          </p:nvSpPr>
          <p:spPr bwMode="auto">
            <a:xfrm>
              <a:off x="3820" y="1887"/>
              <a:ext cx="10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alue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72" name="Rectangle 348"/>
            <p:cNvSpPr>
              <a:spLocks noChangeArrowheads="1"/>
            </p:cNvSpPr>
            <p:nvPr/>
          </p:nvSpPr>
          <p:spPr bwMode="auto">
            <a:xfrm>
              <a:off x="3698" y="1953"/>
              <a:ext cx="13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is 22)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73" name="Rectangle 349"/>
            <p:cNvSpPr>
              <a:spLocks noChangeArrowheads="1"/>
            </p:cNvSpPr>
            <p:nvPr/>
          </p:nvSpPr>
          <p:spPr bwMode="auto">
            <a:xfrm>
              <a:off x="3087" y="1961"/>
              <a:ext cx="6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16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74" name="Rectangle 350"/>
            <p:cNvSpPr>
              <a:spLocks noChangeArrowheads="1"/>
            </p:cNvSpPr>
            <p:nvPr/>
          </p:nvSpPr>
          <p:spPr bwMode="auto">
            <a:xfrm>
              <a:off x="3101" y="1887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75" name="Line 351"/>
            <p:cNvSpPr>
              <a:spLocks noChangeShapeType="1"/>
            </p:cNvSpPr>
            <p:nvPr/>
          </p:nvSpPr>
          <p:spPr bwMode="auto">
            <a:xfrm>
              <a:off x="3086" y="1956"/>
              <a:ext cx="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76" name="Rectangle 352"/>
            <p:cNvSpPr>
              <a:spLocks noChangeArrowheads="1"/>
            </p:cNvSpPr>
            <p:nvPr/>
          </p:nvSpPr>
          <p:spPr bwMode="auto">
            <a:xfrm>
              <a:off x="3476" y="1887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77" name="Rectangle 353"/>
            <p:cNvSpPr>
              <a:spLocks noChangeArrowheads="1"/>
            </p:cNvSpPr>
            <p:nvPr/>
          </p:nvSpPr>
          <p:spPr bwMode="auto">
            <a:xfrm>
              <a:off x="3476" y="1961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78" name="Line 354"/>
            <p:cNvSpPr>
              <a:spLocks noChangeShapeType="1"/>
            </p:cNvSpPr>
            <p:nvPr/>
          </p:nvSpPr>
          <p:spPr bwMode="auto">
            <a:xfrm>
              <a:off x="3461" y="1956"/>
              <a:ext cx="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79" name="Rectangle 355"/>
            <p:cNvSpPr>
              <a:spLocks noChangeArrowheads="1"/>
            </p:cNvSpPr>
            <p:nvPr/>
          </p:nvSpPr>
          <p:spPr bwMode="auto">
            <a:xfrm>
              <a:off x="3196" y="1887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80" name="Rectangle 356"/>
            <p:cNvSpPr>
              <a:spLocks noChangeArrowheads="1"/>
            </p:cNvSpPr>
            <p:nvPr/>
          </p:nvSpPr>
          <p:spPr bwMode="auto">
            <a:xfrm>
              <a:off x="3196" y="1961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8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81" name="Line 357"/>
            <p:cNvSpPr>
              <a:spLocks noChangeShapeType="1"/>
            </p:cNvSpPr>
            <p:nvPr/>
          </p:nvSpPr>
          <p:spPr bwMode="auto">
            <a:xfrm>
              <a:off x="3179" y="1956"/>
              <a:ext cx="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82" name="Rectangle 358"/>
            <p:cNvSpPr>
              <a:spLocks noChangeArrowheads="1"/>
            </p:cNvSpPr>
            <p:nvPr/>
          </p:nvSpPr>
          <p:spPr bwMode="auto">
            <a:xfrm>
              <a:off x="3291" y="1887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83" name="Rectangle 359"/>
            <p:cNvSpPr>
              <a:spLocks noChangeArrowheads="1"/>
            </p:cNvSpPr>
            <p:nvPr/>
          </p:nvSpPr>
          <p:spPr bwMode="auto">
            <a:xfrm>
              <a:off x="3291" y="1961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4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84" name="Line 360"/>
            <p:cNvSpPr>
              <a:spLocks noChangeShapeType="1"/>
            </p:cNvSpPr>
            <p:nvPr/>
          </p:nvSpPr>
          <p:spPr bwMode="auto">
            <a:xfrm>
              <a:off x="3275" y="1956"/>
              <a:ext cx="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85" name="Rectangle 361"/>
            <p:cNvSpPr>
              <a:spLocks noChangeArrowheads="1"/>
            </p:cNvSpPr>
            <p:nvPr/>
          </p:nvSpPr>
          <p:spPr bwMode="auto">
            <a:xfrm>
              <a:off x="3381" y="1887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86" name="Rectangle 362"/>
            <p:cNvSpPr>
              <a:spLocks noChangeArrowheads="1"/>
            </p:cNvSpPr>
            <p:nvPr/>
          </p:nvSpPr>
          <p:spPr bwMode="auto">
            <a:xfrm>
              <a:off x="3381" y="1961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2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87" name="Line 363"/>
            <p:cNvSpPr>
              <a:spLocks noChangeShapeType="1"/>
            </p:cNvSpPr>
            <p:nvPr/>
          </p:nvSpPr>
          <p:spPr bwMode="auto">
            <a:xfrm>
              <a:off x="3365" y="1956"/>
              <a:ext cx="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88" name="Rectangle 364"/>
            <p:cNvSpPr>
              <a:spLocks noChangeArrowheads="1"/>
            </p:cNvSpPr>
            <p:nvPr/>
          </p:nvSpPr>
          <p:spPr bwMode="auto">
            <a:xfrm>
              <a:off x="3597" y="2216"/>
              <a:ext cx="7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(cu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89" name="Rectangle 365"/>
            <p:cNvSpPr>
              <a:spLocks noChangeArrowheads="1"/>
            </p:cNvSpPr>
            <p:nvPr/>
          </p:nvSpPr>
          <p:spPr bwMode="auto">
            <a:xfrm>
              <a:off x="3669" y="2216"/>
              <a:ext cx="1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r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90" name="Rectangle 366"/>
            <p:cNvSpPr>
              <a:spLocks noChangeArrowheads="1"/>
            </p:cNvSpPr>
            <p:nvPr/>
          </p:nvSpPr>
          <p:spPr bwMode="auto">
            <a:xfrm>
              <a:off x="3687" y="2216"/>
              <a:ext cx="1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r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91" name="Rectangle 367"/>
            <p:cNvSpPr>
              <a:spLocks noChangeArrowheads="1"/>
            </p:cNvSpPr>
            <p:nvPr/>
          </p:nvSpPr>
          <p:spPr bwMode="auto">
            <a:xfrm>
              <a:off x="3705" y="2216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e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92" name="Rectangle 368"/>
            <p:cNvSpPr>
              <a:spLocks noChangeArrowheads="1"/>
            </p:cNvSpPr>
            <p:nvPr/>
          </p:nvSpPr>
          <p:spPr bwMode="auto">
            <a:xfrm>
              <a:off x="3733" y="2216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n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93" name="Rectangle 369"/>
            <p:cNvSpPr>
              <a:spLocks noChangeArrowheads="1"/>
            </p:cNvSpPr>
            <p:nvPr/>
          </p:nvSpPr>
          <p:spPr bwMode="auto">
            <a:xfrm>
              <a:off x="3763" y="2216"/>
              <a:ext cx="1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t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94" name="Rectangle 370"/>
            <p:cNvSpPr>
              <a:spLocks noChangeArrowheads="1"/>
            </p:cNvSpPr>
            <p:nvPr/>
          </p:nvSpPr>
          <p:spPr bwMode="auto">
            <a:xfrm>
              <a:off x="3793" y="2216"/>
              <a:ext cx="2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v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95" name="Rectangle 371"/>
            <p:cNvSpPr>
              <a:spLocks noChangeArrowheads="1"/>
            </p:cNvSpPr>
            <p:nvPr/>
          </p:nvSpPr>
          <p:spPr bwMode="auto">
            <a:xfrm>
              <a:off x="3820" y="2216"/>
              <a:ext cx="10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alue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96" name="Rectangle 372"/>
            <p:cNvSpPr>
              <a:spLocks noChangeArrowheads="1"/>
            </p:cNvSpPr>
            <p:nvPr/>
          </p:nvSpPr>
          <p:spPr bwMode="auto">
            <a:xfrm>
              <a:off x="3698" y="2284"/>
              <a:ext cx="13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is 23)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97" name="Rectangle 373"/>
            <p:cNvSpPr>
              <a:spLocks noChangeArrowheads="1"/>
            </p:cNvSpPr>
            <p:nvPr/>
          </p:nvSpPr>
          <p:spPr bwMode="auto">
            <a:xfrm>
              <a:off x="3087" y="2292"/>
              <a:ext cx="6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16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98" name="Rectangle 374"/>
            <p:cNvSpPr>
              <a:spLocks noChangeArrowheads="1"/>
            </p:cNvSpPr>
            <p:nvPr/>
          </p:nvSpPr>
          <p:spPr bwMode="auto">
            <a:xfrm>
              <a:off x="3101" y="2216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99" name="Line 375"/>
            <p:cNvSpPr>
              <a:spLocks noChangeShapeType="1"/>
            </p:cNvSpPr>
            <p:nvPr/>
          </p:nvSpPr>
          <p:spPr bwMode="auto">
            <a:xfrm>
              <a:off x="3086" y="2288"/>
              <a:ext cx="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000" name="Rectangle 376"/>
            <p:cNvSpPr>
              <a:spLocks noChangeArrowheads="1"/>
            </p:cNvSpPr>
            <p:nvPr/>
          </p:nvSpPr>
          <p:spPr bwMode="auto">
            <a:xfrm>
              <a:off x="3476" y="2216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001" name="Rectangle 377"/>
            <p:cNvSpPr>
              <a:spLocks noChangeArrowheads="1"/>
            </p:cNvSpPr>
            <p:nvPr/>
          </p:nvSpPr>
          <p:spPr bwMode="auto">
            <a:xfrm>
              <a:off x="3476" y="2292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002" name="Line 378"/>
            <p:cNvSpPr>
              <a:spLocks noChangeShapeType="1"/>
            </p:cNvSpPr>
            <p:nvPr/>
          </p:nvSpPr>
          <p:spPr bwMode="auto">
            <a:xfrm>
              <a:off x="3461" y="2288"/>
              <a:ext cx="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003" name="Rectangle 379"/>
            <p:cNvSpPr>
              <a:spLocks noChangeArrowheads="1"/>
            </p:cNvSpPr>
            <p:nvPr/>
          </p:nvSpPr>
          <p:spPr bwMode="auto">
            <a:xfrm>
              <a:off x="3196" y="2216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004" name="Rectangle 380"/>
            <p:cNvSpPr>
              <a:spLocks noChangeArrowheads="1"/>
            </p:cNvSpPr>
            <p:nvPr/>
          </p:nvSpPr>
          <p:spPr bwMode="auto">
            <a:xfrm>
              <a:off x="3196" y="2292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8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005" name="Line 381"/>
            <p:cNvSpPr>
              <a:spLocks noChangeShapeType="1"/>
            </p:cNvSpPr>
            <p:nvPr/>
          </p:nvSpPr>
          <p:spPr bwMode="auto">
            <a:xfrm>
              <a:off x="3179" y="2288"/>
              <a:ext cx="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006" name="Rectangle 382"/>
            <p:cNvSpPr>
              <a:spLocks noChangeArrowheads="1"/>
            </p:cNvSpPr>
            <p:nvPr/>
          </p:nvSpPr>
          <p:spPr bwMode="auto">
            <a:xfrm>
              <a:off x="3291" y="2216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007" name="Rectangle 383"/>
            <p:cNvSpPr>
              <a:spLocks noChangeArrowheads="1"/>
            </p:cNvSpPr>
            <p:nvPr/>
          </p:nvSpPr>
          <p:spPr bwMode="auto">
            <a:xfrm>
              <a:off x="3291" y="2292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4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008" name="Line 384"/>
            <p:cNvSpPr>
              <a:spLocks noChangeShapeType="1"/>
            </p:cNvSpPr>
            <p:nvPr/>
          </p:nvSpPr>
          <p:spPr bwMode="auto">
            <a:xfrm>
              <a:off x="3275" y="2288"/>
              <a:ext cx="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009" name="Rectangle 385"/>
            <p:cNvSpPr>
              <a:spLocks noChangeArrowheads="1"/>
            </p:cNvSpPr>
            <p:nvPr/>
          </p:nvSpPr>
          <p:spPr bwMode="auto">
            <a:xfrm>
              <a:off x="3381" y="2216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010" name="Rectangle 386"/>
            <p:cNvSpPr>
              <a:spLocks noChangeArrowheads="1"/>
            </p:cNvSpPr>
            <p:nvPr/>
          </p:nvSpPr>
          <p:spPr bwMode="auto">
            <a:xfrm>
              <a:off x="3381" y="2292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2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011" name="Line 387"/>
            <p:cNvSpPr>
              <a:spLocks noChangeShapeType="1"/>
            </p:cNvSpPr>
            <p:nvPr/>
          </p:nvSpPr>
          <p:spPr bwMode="auto">
            <a:xfrm>
              <a:off x="3365" y="2288"/>
              <a:ext cx="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77829" name="Rectangle 410"/>
          <p:cNvSpPr>
            <a:spLocks noChangeArrowheads="1"/>
          </p:cNvSpPr>
          <p:nvPr/>
        </p:nvSpPr>
        <p:spPr bwMode="auto">
          <a:xfrm>
            <a:off x="611982" y="1531349"/>
            <a:ext cx="6286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rgbClr val="FF0000"/>
                </a:solidFill>
              </a:rPr>
              <a:t>Q: Convert the number “23” from decimal to binary</a:t>
            </a:r>
          </a:p>
        </p:txBody>
      </p:sp>
      <p:grpSp>
        <p:nvGrpSpPr>
          <p:cNvPr id="4" name="Group 605"/>
          <p:cNvGrpSpPr>
            <a:grpSpLocks/>
          </p:cNvGrpSpPr>
          <p:nvPr/>
        </p:nvGrpSpPr>
        <p:grpSpPr bwMode="auto">
          <a:xfrm>
            <a:off x="3048624" y="2857502"/>
            <a:ext cx="544685" cy="1176247"/>
            <a:chOff x="1731" y="1680"/>
            <a:chExt cx="327" cy="501"/>
          </a:xfrm>
        </p:grpSpPr>
        <p:sp>
          <p:nvSpPr>
            <p:cNvPr id="77952" name="Text Box 476"/>
            <p:cNvSpPr txBox="1">
              <a:spLocks noChangeArrowheads="1"/>
            </p:cNvSpPr>
            <p:nvPr/>
          </p:nvSpPr>
          <p:spPr bwMode="auto">
            <a:xfrm>
              <a:off x="1774" y="1680"/>
              <a:ext cx="2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23</a:t>
              </a:r>
            </a:p>
          </p:txBody>
        </p:sp>
        <p:sp>
          <p:nvSpPr>
            <p:cNvPr id="77953" name="Text Box 493"/>
            <p:cNvSpPr txBox="1">
              <a:spLocks noChangeArrowheads="1"/>
            </p:cNvSpPr>
            <p:nvPr/>
          </p:nvSpPr>
          <p:spPr bwMode="auto">
            <a:xfrm>
              <a:off x="1731" y="1776"/>
              <a:ext cx="3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-16</a:t>
              </a:r>
            </a:p>
          </p:txBody>
        </p:sp>
        <p:sp>
          <p:nvSpPr>
            <p:cNvPr id="77954" name="Text Box 494"/>
            <p:cNvSpPr txBox="1">
              <a:spLocks noChangeArrowheads="1"/>
            </p:cNvSpPr>
            <p:nvPr/>
          </p:nvSpPr>
          <p:spPr bwMode="auto">
            <a:xfrm>
              <a:off x="1838" y="194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7955" name="Line 457"/>
            <p:cNvSpPr>
              <a:spLocks noChangeShapeType="1"/>
            </p:cNvSpPr>
            <p:nvPr/>
          </p:nvSpPr>
          <p:spPr bwMode="auto">
            <a:xfrm flipH="1">
              <a:off x="1776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" name="Group 609"/>
          <p:cNvGrpSpPr>
            <a:grpSpLocks/>
          </p:cNvGrpSpPr>
          <p:nvPr/>
        </p:nvGrpSpPr>
        <p:grpSpPr bwMode="auto">
          <a:xfrm>
            <a:off x="1190776" y="2131219"/>
            <a:ext cx="5643412" cy="1143379"/>
            <a:chOff x="1392" y="1070"/>
            <a:chExt cx="3388" cy="487"/>
          </a:xfrm>
        </p:grpSpPr>
        <p:sp>
          <p:nvSpPr>
            <p:cNvPr id="77929" name="Text Box 389"/>
            <p:cNvSpPr txBox="1">
              <a:spLocks noChangeArrowheads="1"/>
            </p:cNvSpPr>
            <p:nvPr/>
          </p:nvSpPr>
          <p:spPr bwMode="auto">
            <a:xfrm>
              <a:off x="1392" y="1070"/>
              <a:ext cx="15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A: Remaining quantity</a:t>
              </a:r>
            </a:p>
          </p:txBody>
        </p:sp>
        <p:sp>
          <p:nvSpPr>
            <p:cNvPr id="77930" name="Text Box 390"/>
            <p:cNvSpPr txBox="1">
              <a:spLocks noChangeArrowheads="1"/>
            </p:cNvSpPr>
            <p:nvPr/>
          </p:nvSpPr>
          <p:spPr bwMode="auto">
            <a:xfrm>
              <a:off x="3504" y="1070"/>
              <a:ext cx="11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Binary Number</a:t>
              </a:r>
            </a:p>
          </p:txBody>
        </p:sp>
        <p:sp>
          <p:nvSpPr>
            <p:cNvPr id="77931" name="Text Box 391"/>
            <p:cNvSpPr txBox="1">
              <a:spLocks noChangeArrowheads="1"/>
            </p:cNvSpPr>
            <p:nvPr/>
          </p:nvSpPr>
          <p:spPr bwMode="auto">
            <a:xfrm>
              <a:off x="1814" y="1213"/>
              <a:ext cx="2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23</a:t>
              </a:r>
            </a:p>
          </p:txBody>
        </p:sp>
        <p:grpSp>
          <p:nvGrpSpPr>
            <p:cNvPr id="77932" name="Group 595"/>
            <p:cNvGrpSpPr>
              <a:grpSpLocks/>
            </p:cNvGrpSpPr>
            <p:nvPr/>
          </p:nvGrpSpPr>
          <p:grpSpPr bwMode="auto">
            <a:xfrm>
              <a:off x="3324" y="1324"/>
              <a:ext cx="1456" cy="233"/>
              <a:chOff x="3324" y="1324"/>
              <a:chExt cx="1456" cy="233"/>
            </a:xfrm>
          </p:grpSpPr>
          <p:sp>
            <p:nvSpPr>
              <p:cNvPr id="77940" name="Text Box 403"/>
              <p:cNvSpPr txBox="1">
                <a:spLocks noChangeArrowheads="1"/>
              </p:cNvSpPr>
              <p:nvPr/>
            </p:nvSpPr>
            <p:spPr bwMode="auto">
              <a:xfrm>
                <a:off x="3324" y="1324"/>
                <a:ext cx="2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77941" name="Line 392"/>
              <p:cNvSpPr>
                <a:spLocks noChangeShapeType="1"/>
              </p:cNvSpPr>
              <p:nvPr/>
            </p:nvSpPr>
            <p:spPr bwMode="auto">
              <a:xfrm>
                <a:off x="3360" y="13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942" name="Line 459"/>
              <p:cNvSpPr>
                <a:spLocks noChangeShapeType="1"/>
              </p:cNvSpPr>
              <p:nvPr/>
            </p:nvSpPr>
            <p:spPr bwMode="auto">
              <a:xfrm>
                <a:off x="3600" y="13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943" name="Text Box 460"/>
              <p:cNvSpPr txBox="1">
                <a:spLocks noChangeArrowheads="1"/>
              </p:cNvSpPr>
              <p:nvPr/>
            </p:nvSpPr>
            <p:spPr bwMode="auto">
              <a:xfrm>
                <a:off x="3552" y="1324"/>
                <a:ext cx="2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77944" name="Line 462"/>
              <p:cNvSpPr>
                <a:spLocks noChangeShapeType="1"/>
              </p:cNvSpPr>
              <p:nvPr/>
            </p:nvSpPr>
            <p:spPr bwMode="auto">
              <a:xfrm>
                <a:off x="3840" y="13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945" name="Text Box 463"/>
              <p:cNvSpPr txBox="1">
                <a:spLocks noChangeArrowheads="1"/>
              </p:cNvSpPr>
              <p:nvPr/>
            </p:nvSpPr>
            <p:spPr bwMode="auto">
              <a:xfrm>
                <a:off x="3840" y="132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77946" name="Line 465"/>
              <p:cNvSpPr>
                <a:spLocks noChangeShapeType="1"/>
              </p:cNvSpPr>
              <p:nvPr/>
            </p:nvSpPr>
            <p:spPr bwMode="auto">
              <a:xfrm>
                <a:off x="4080" y="13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947" name="Text Box 466"/>
              <p:cNvSpPr txBox="1">
                <a:spLocks noChangeArrowheads="1"/>
              </p:cNvSpPr>
              <p:nvPr/>
            </p:nvSpPr>
            <p:spPr bwMode="auto">
              <a:xfrm>
                <a:off x="4080" y="132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7948" name="Line 468"/>
              <p:cNvSpPr>
                <a:spLocks noChangeShapeType="1"/>
              </p:cNvSpPr>
              <p:nvPr/>
            </p:nvSpPr>
            <p:spPr bwMode="auto">
              <a:xfrm>
                <a:off x="4320" y="13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949" name="Text Box 469"/>
              <p:cNvSpPr txBox="1">
                <a:spLocks noChangeArrowheads="1"/>
              </p:cNvSpPr>
              <p:nvPr/>
            </p:nvSpPr>
            <p:spPr bwMode="auto">
              <a:xfrm>
                <a:off x="4320" y="132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7950" name="Line 471"/>
              <p:cNvSpPr>
                <a:spLocks noChangeShapeType="1"/>
              </p:cNvSpPr>
              <p:nvPr/>
            </p:nvSpPr>
            <p:spPr bwMode="auto">
              <a:xfrm>
                <a:off x="4560" y="13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951" name="Text Box 472"/>
              <p:cNvSpPr txBox="1">
                <a:spLocks noChangeArrowheads="1"/>
              </p:cNvSpPr>
              <p:nvPr/>
            </p:nvSpPr>
            <p:spPr bwMode="auto">
              <a:xfrm>
                <a:off x="4560" y="132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77933" name="Group 596"/>
            <p:cNvGrpSpPr>
              <a:grpSpLocks/>
            </p:cNvGrpSpPr>
            <p:nvPr/>
          </p:nvGrpSpPr>
          <p:grpSpPr bwMode="auto">
            <a:xfrm>
              <a:off x="3360" y="1204"/>
              <a:ext cx="1420" cy="233"/>
              <a:chOff x="3360" y="1204"/>
              <a:chExt cx="1420" cy="233"/>
            </a:xfrm>
          </p:grpSpPr>
          <p:sp>
            <p:nvSpPr>
              <p:cNvPr id="77934" name="Text Box 409"/>
              <p:cNvSpPr txBox="1">
                <a:spLocks noChangeArrowheads="1"/>
              </p:cNvSpPr>
              <p:nvPr/>
            </p:nvSpPr>
            <p:spPr bwMode="auto">
              <a:xfrm>
                <a:off x="3360" y="120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7935" name="Text Box 461"/>
              <p:cNvSpPr txBox="1">
                <a:spLocks noChangeArrowheads="1"/>
              </p:cNvSpPr>
              <p:nvPr/>
            </p:nvSpPr>
            <p:spPr bwMode="auto">
              <a:xfrm>
                <a:off x="3588" y="120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7936" name="Text Box 464"/>
              <p:cNvSpPr txBox="1">
                <a:spLocks noChangeArrowheads="1"/>
              </p:cNvSpPr>
              <p:nvPr/>
            </p:nvSpPr>
            <p:spPr bwMode="auto">
              <a:xfrm>
                <a:off x="3840" y="120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7937" name="Text Box 467"/>
              <p:cNvSpPr txBox="1">
                <a:spLocks noChangeArrowheads="1"/>
              </p:cNvSpPr>
              <p:nvPr/>
            </p:nvSpPr>
            <p:spPr bwMode="auto">
              <a:xfrm>
                <a:off x="4080" y="120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7938" name="Text Box 470"/>
              <p:cNvSpPr txBox="1">
                <a:spLocks noChangeArrowheads="1"/>
              </p:cNvSpPr>
              <p:nvPr/>
            </p:nvSpPr>
            <p:spPr bwMode="auto">
              <a:xfrm>
                <a:off x="4320" y="120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7939" name="Text Box 473"/>
              <p:cNvSpPr txBox="1">
                <a:spLocks noChangeArrowheads="1"/>
              </p:cNvSpPr>
              <p:nvPr/>
            </p:nvSpPr>
            <p:spPr bwMode="auto">
              <a:xfrm>
                <a:off x="4560" y="120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grpSp>
        <p:nvGrpSpPr>
          <p:cNvPr id="8" name="Group 597"/>
          <p:cNvGrpSpPr>
            <a:grpSpLocks/>
          </p:cNvGrpSpPr>
          <p:nvPr/>
        </p:nvGrpSpPr>
        <p:grpSpPr bwMode="auto">
          <a:xfrm>
            <a:off x="4408920" y="2857500"/>
            <a:ext cx="2425269" cy="828774"/>
            <a:chOff x="3324" y="1680"/>
            <a:chExt cx="1456" cy="353"/>
          </a:xfrm>
        </p:grpSpPr>
        <p:sp>
          <p:nvSpPr>
            <p:cNvPr id="77911" name="Text Box 474"/>
            <p:cNvSpPr txBox="1">
              <a:spLocks noChangeArrowheads="1"/>
            </p:cNvSpPr>
            <p:nvPr/>
          </p:nvSpPr>
          <p:spPr bwMode="auto">
            <a:xfrm>
              <a:off x="3324" y="1800"/>
              <a:ext cx="2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77912" name="Text Box 475"/>
            <p:cNvSpPr txBox="1">
              <a:spLocks noChangeArrowheads="1"/>
            </p:cNvSpPr>
            <p:nvPr/>
          </p:nvSpPr>
          <p:spPr bwMode="auto">
            <a:xfrm>
              <a:off x="3360" y="16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913" name="Line 477"/>
            <p:cNvSpPr>
              <a:spLocks noChangeShapeType="1"/>
            </p:cNvSpPr>
            <p:nvPr/>
          </p:nvSpPr>
          <p:spPr bwMode="auto">
            <a:xfrm>
              <a:off x="3360" y="18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14" name="Line 478"/>
            <p:cNvSpPr>
              <a:spLocks noChangeShapeType="1"/>
            </p:cNvSpPr>
            <p:nvPr/>
          </p:nvSpPr>
          <p:spPr bwMode="auto">
            <a:xfrm>
              <a:off x="3600" y="18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15" name="Text Box 479"/>
            <p:cNvSpPr txBox="1">
              <a:spLocks noChangeArrowheads="1"/>
            </p:cNvSpPr>
            <p:nvPr/>
          </p:nvSpPr>
          <p:spPr bwMode="auto">
            <a:xfrm>
              <a:off x="3552" y="1800"/>
              <a:ext cx="2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7916" name="Text Box 480"/>
            <p:cNvSpPr txBox="1">
              <a:spLocks noChangeArrowheads="1"/>
            </p:cNvSpPr>
            <p:nvPr/>
          </p:nvSpPr>
          <p:spPr bwMode="auto">
            <a:xfrm>
              <a:off x="3588" y="16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917" name="Line 481"/>
            <p:cNvSpPr>
              <a:spLocks noChangeShapeType="1"/>
            </p:cNvSpPr>
            <p:nvPr/>
          </p:nvSpPr>
          <p:spPr bwMode="auto">
            <a:xfrm>
              <a:off x="3840" y="18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18" name="Text Box 482"/>
            <p:cNvSpPr txBox="1">
              <a:spLocks noChangeArrowheads="1"/>
            </p:cNvSpPr>
            <p:nvPr/>
          </p:nvSpPr>
          <p:spPr bwMode="auto">
            <a:xfrm>
              <a:off x="3840" y="180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7919" name="Text Box 483"/>
            <p:cNvSpPr txBox="1">
              <a:spLocks noChangeArrowheads="1"/>
            </p:cNvSpPr>
            <p:nvPr/>
          </p:nvSpPr>
          <p:spPr bwMode="auto">
            <a:xfrm>
              <a:off x="3840" y="16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920" name="Line 484"/>
            <p:cNvSpPr>
              <a:spLocks noChangeShapeType="1"/>
            </p:cNvSpPr>
            <p:nvPr/>
          </p:nvSpPr>
          <p:spPr bwMode="auto">
            <a:xfrm>
              <a:off x="4080" y="18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21" name="Text Box 485"/>
            <p:cNvSpPr txBox="1">
              <a:spLocks noChangeArrowheads="1"/>
            </p:cNvSpPr>
            <p:nvPr/>
          </p:nvSpPr>
          <p:spPr bwMode="auto">
            <a:xfrm>
              <a:off x="4080" y="180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922" name="Text Box 486"/>
            <p:cNvSpPr txBox="1">
              <a:spLocks noChangeArrowheads="1"/>
            </p:cNvSpPr>
            <p:nvPr/>
          </p:nvSpPr>
          <p:spPr bwMode="auto">
            <a:xfrm>
              <a:off x="4080" y="16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923" name="Line 487"/>
            <p:cNvSpPr>
              <a:spLocks noChangeShapeType="1"/>
            </p:cNvSpPr>
            <p:nvPr/>
          </p:nvSpPr>
          <p:spPr bwMode="auto">
            <a:xfrm>
              <a:off x="4320" y="18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24" name="Text Box 488"/>
            <p:cNvSpPr txBox="1">
              <a:spLocks noChangeArrowheads="1"/>
            </p:cNvSpPr>
            <p:nvPr/>
          </p:nvSpPr>
          <p:spPr bwMode="auto">
            <a:xfrm>
              <a:off x="4320" y="180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7925" name="Text Box 489"/>
            <p:cNvSpPr txBox="1">
              <a:spLocks noChangeArrowheads="1"/>
            </p:cNvSpPr>
            <p:nvPr/>
          </p:nvSpPr>
          <p:spPr bwMode="auto">
            <a:xfrm>
              <a:off x="4320" y="16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926" name="Line 490"/>
            <p:cNvSpPr>
              <a:spLocks noChangeShapeType="1"/>
            </p:cNvSpPr>
            <p:nvPr/>
          </p:nvSpPr>
          <p:spPr bwMode="auto">
            <a:xfrm>
              <a:off x="4560" y="18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27" name="Text Box 491"/>
            <p:cNvSpPr txBox="1">
              <a:spLocks noChangeArrowheads="1"/>
            </p:cNvSpPr>
            <p:nvPr/>
          </p:nvSpPr>
          <p:spPr bwMode="auto">
            <a:xfrm>
              <a:off x="4560" y="180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928" name="Text Box 492"/>
            <p:cNvSpPr txBox="1">
              <a:spLocks noChangeArrowheads="1"/>
            </p:cNvSpPr>
            <p:nvPr/>
          </p:nvSpPr>
          <p:spPr bwMode="auto">
            <a:xfrm>
              <a:off x="4560" y="16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9" name="Group 600"/>
          <p:cNvGrpSpPr>
            <a:grpSpLocks/>
          </p:cNvGrpSpPr>
          <p:nvPr/>
        </p:nvGrpSpPr>
        <p:grpSpPr bwMode="auto">
          <a:xfrm>
            <a:off x="3123578" y="3552827"/>
            <a:ext cx="469729" cy="1176247"/>
            <a:chOff x="1776" y="2264"/>
            <a:chExt cx="282" cy="501"/>
          </a:xfrm>
        </p:grpSpPr>
        <p:sp>
          <p:nvSpPr>
            <p:cNvPr id="77907" name="Text Box 519"/>
            <p:cNvSpPr txBox="1">
              <a:spLocks noChangeArrowheads="1"/>
            </p:cNvSpPr>
            <p:nvPr/>
          </p:nvSpPr>
          <p:spPr bwMode="auto">
            <a:xfrm>
              <a:off x="1838" y="226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7908" name="Text Box 520"/>
            <p:cNvSpPr txBox="1">
              <a:spLocks noChangeArrowheads="1"/>
            </p:cNvSpPr>
            <p:nvPr/>
          </p:nvSpPr>
          <p:spPr bwMode="auto">
            <a:xfrm>
              <a:off x="1795" y="2360"/>
              <a:ext cx="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-4</a:t>
              </a:r>
            </a:p>
          </p:txBody>
        </p:sp>
        <p:sp>
          <p:nvSpPr>
            <p:cNvPr id="77909" name="Text Box 521"/>
            <p:cNvSpPr txBox="1">
              <a:spLocks noChangeArrowheads="1"/>
            </p:cNvSpPr>
            <p:nvPr/>
          </p:nvSpPr>
          <p:spPr bwMode="auto">
            <a:xfrm>
              <a:off x="1838" y="253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7910" name="Line 524"/>
            <p:cNvSpPr>
              <a:spLocks noChangeShapeType="1"/>
            </p:cNvSpPr>
            <p:nvPr/>
          </p:nvSpPr>
          <p:spPr bwMode="auto">
            <a:xfrm flipH="1">
              <a:off x="1776" y="2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0" name="Group 602"/>
          <p:cNvGrpSpPr>
            <a:grpSpLocks/>
          </p:cNvGrpSpPr>
          <p:nvPr/>
        </p:nvGrpSpPr>
        <p:grpSpPr bwMode="auto">
          <a:xfrm>
            <a:off x="3123578" y="4310064"/>
            <a:ext cx="469729" cy="1176247"/>
            <a:chOff x="1776" y="2900"/>
            <a:chExt cx="282" cy="501"/>
          </a:xfrm>
        </p:grpSpPr>
        <p:sp>
          <p:nvSpPr>
            <p:cNvPr id="77903" name="Text Box 543"/>
            <p:cNvSpPr txBox="1">
              <a:spLocks noChangeArrowheads="1"/>
            </p:cNvSpPr>
            <p:nvPr/>
          </p:nvSpPr>
          <p:spPr bwMode="auto">
            <a:xfrm>
              <a:off x="1838" y="290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904" name="Text Box 544"/>
            <p:cNvSpPr txBox="1">
              <a:spLocks noChangeArrowheads="1"/>
            </p:cNvSpPr>
            <p:nvPr/>
          </p:nvSpPr>
          <p:spPr bwMode="auto">
            <a:xfrm>
              <a:off x="1795" y="2996"/>
              <a:ext cx="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77905" name="Text Box 545"/>
            <p:cNvSpPr txBox="1">
              <a:spLocks noChangeArrowheads="1"/>
            </p:cNvSpPr>
            <p:nvPr/>
          </p:nvSpPr>
          <p:spPr bwMode="auto">
            <a:xfrm>
              <a:off x="1838" y="316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906" name="Line 548"/>
            <p:cNvSpPr>
              <a:spLocks noChangeShapeType="1"/>
            </p:cNvSpPr>
            <p:nvPr/>
          </p:nvSpPr>
          <p:spPr bwMode="auto">
            <a:xfrm flipH="1">
              <a:off x="1776" y="31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1" name="Group 601"/>
          <p:cNvGrpSpPr>
            <a:grpSpLocks/>
          </p:cNvGrpSpPr>
          <p:nvPr/>
        </p:nvGrpSpPr>
        <p:grpSpPr bwMode="auto">
          <a:xfrm>
            <a:off x="4408920" y="4310064"/>
            <a:ext cx="2425269" cy="828774"/>
            <a:chOff x="3324" y="2900"/>
            <a:chExt cx="1456" cy="353"/>
          </a:xfrm>
        </p:grpSpPr>
        <p:sp>
          <p:nvSpPr>
            <p:cNvPr id="77885" name="Text Box 549"/>
            <p:cNvSpPr txBox="1">
              <a:spLocks noChangeArrowheads="1"/>
            </p:cNvSpPr>
            <p:nvPr/>
          </p:nvSpPr>
          <p:spPr bwMode="auto">
            <a:xfrm>
              <a:off x="3324" y="3020"/>
              <a:ext cx="2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77886" name="Text Box 550"/>
            <p:cNvSpPr txBox="1">
              <a:spLocks noChangeArrowheads="1"/>
            </p:cNvSpPr>
            <p:nvPr/>
          </p:nvSpPr>
          <p:spPr bwMode="auto">
            <a:xfrm>
              <a:off x="3360" y="290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887" name="Line 551"/>
            <p:cNvSpPr>
              <a:spLocks noChangeShapeType="1"/>
            </p:cNvSpPr>
            <p:nvPr/>
          </p:nvSpPr>
          <p:spPr bwMode="auto">
            <a:xfrm>
              <a:off x="3360" y="30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88" name="Line 552"/>
            <p:cNvSpPr>
              <a:spLocks noChangeShapeType="1"/>
            </p:cNvSpPr>
            <p:nvPr/>
          </p:nvSpPr>
          <p:spPr bwMode="auto">
            <a:xfrm>
              <a:off x="3600" y="30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89" name="Text Box 553"/>
            <p:cNvSpPr txBox="1">
              <a:spLocks noChangeArrowheads="1"/>
            </p:cNvSpPr>
            <p:nvPr/>
          </p:nvSpPr>
          <p:spPr bwMode="auto">
            <a:xfrm>
              <a:off x="3552" y="3020"/>
              <a:ext cx="2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7890" name="Text Box 554"/>
            <p:cNvSpPr txBox="1">
              <a:spLocks noChangeArrowheads="1"/>
            </p:cNvSpPr>
            <p:nvPr/>
          </p:nvSpPr>
          <p:spPr bwMode="auto">
            <a:xfrm>
              <a:off x="3588" y="290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91" name="Line 555"/>
            <p:cNvSpPr>
              <a:spLocks noChangeShapeType="1"/>
            </p:cNvSpPr>
            <p:nvPr/>
          </p:nvSpPr>
          <p:spPr bwMode="auto">
            <a:xfrm>
              <a:off x="3840" y="30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92" name="Text Box 556"/>
            <p:cNvSpPr txBox="1">
              <a:spLocks noChangeArrowheads="1"/>
            </p:cNvSpPr>
            <p:nvPr/>
          </p:nvSpPr>
          <p:spPr bwMode="auto">
            <a:xfrm>
              <a:off x="3840" y="302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7893" name="Text Box 557"/>
            <p:cNvSpPr txBox="1">
              <a:spLocks noChangeArrowheads="1"/>
            </p:cNvSpPr>
            <p:nvPr/>
          </p:nvSpPr>
          <p:spPr bwMode="auto">
            <a:xfrm>
              <a:off x="3840" y="290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894" name="Line 558"/>
            <p:cNvSpPr>
              <a:spLocks noChangeShapeType="1"/>
            </p:cNvSpPr>
            <p:nvPr/>
          </p:nvSpPr>
          <p:spPr bwMode="auto">
            <a:xfrm>
              <a:off x="4080" y="30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95" name="Text Box 559"/>
            <p:cNvSpPr txBox="1">
              <a:spLocks noChangeArrowheads="1"/>
            </p:cNvSpPr>
            <p:nvPr/>
          </p:nvSpPr>
          <p:spPr bwMode="auto">
            <a:xfrm>
              <a:off x="4080" y="302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896" name="Text Box 560"/>
            <p:cNvSpPr txBox="1">
              <a:spLocks noChangeArrowheads="1"/>
            </p:cNvSpPr>
            <p:nvPr/>
          </p:nvSpPr>
          <p:spPr bwMode="auto">
            <a:xfrm>
              <a:off x="4080" y="290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97" name="Line 561"/>
            <p:cNvSpPr>
              <a:spLocks noChangeShapeType="1"/>
            </p:cNvSpPr>
            <p:nvPr/>
          </p:nvSpPr>
          <p:spPr bwMode="auto">
            <a:xfrm>
              <a:off x="4320" y="30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98" name="Text Box 562"/>
            <p:cNvSpPr txBox="1">
              <a:spLocks noChangeArrowheads="1"/>
            </p:cNvSpPr>
            <p:nvPr/>
          </p:nvSpPr>
          <p:spPr bwMode="auto">
            <a:xfrm>
              <a:off x="4320" y="302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7899" name="Text Box 563"/>
            <p:cNvSpPr txBox="1">
              <a:spLocks noChangeArrowheads="1"/>
            </p:cNvSpPr>
            <p:nvPr/>
          </p:nvSpPr>
          <p:spPr bwMode="auto">
            <a:xfrm>
              <a:off x="4320" y="290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900" name="Line 564"/>
            <p:cNvSpPr>
              <a:spLocks noChangeShapeType="1"/>
            </p:cNvSpPr>
            <p:nvPr/>
          </p:nvSpPr>
          <p:spPr bwMode="auto">
            <a:xfrm>
              <a:off x="4560" y="30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901" name="Text Box 565"/>
            <p:cNvSpPr txBox="1">
              <a:spLocks noChangeArrowheads="1"/>
            </p:cNvSpPr>
            <p:nvPr/>
          </p:nvSpPr>
          <p:spPr bwMode="auto">
            <a:xfrm>
              <a:off x="4560" y="302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902" name="Text Box 566"/>
            <p:cNvSpPr txBox="1">
              <a:spLocks noChangeArrowheads="1"/>
            </p:cNvSpPr>
            <p:nvPr/>
          </p:nvSpPr>
          <p:spPr bwMode="auto">
            <a:xfrm>
              <a:off x="4560" y="290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2" name="Group 603"/>
          <p:cNvGrpSpPr>
            <a:grpSpLocks/>
          </p:cNvGrpSpPr>
          <p:nvPr/>
        </p:nvGrpSpPr>
        <p:grpSpPr bwMode="auto">
          <a:xfrm>
            <a:off x="4408920" y="5076826"/>
            <a:ext cx="2425269" cy="828774"/>
            <a:chOff x="3324" y="3544"/>
            <a:chExt cx="1456" cy="353"/>
          </a:xfrm>
        </p:grpSpPr>
        <p:sp>
          <p:nvSpPr>
            <p:cNvPr id="77867" name="Text Box 573"/>
            <p:cNvSpPr txBox="1">
              <a:spLocks noChangeArrowheads="1"/>
            </p:cNvSpPr>
            <p:nvPr/>
          </p:nvSpPr>
          <p:spPr bwMode="auto">
            <a:xfrm>
              <a:off x="3324" y="3664"/>
              <a:ext cx="2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77868" name="Text Box 574"/>
            <p:cNvSpPr txBox="1">
              <a:spLocks noChangeArrowheads="1"/>
            </p:cNvSpPr>
            <p:nvPr/>
          </p:nvSpPr>
          <p:spPr bwMode="auto">
            <a:xfrm>
              <a:off x="3360" y="354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869" name="Line 575"/>
            <p:cNvSpPr>
              <a:spLocks noChangeShapeType="1"/>
            </p:cNvSpPr>
            <p:nvPr/>
          </p:nvSpPr>
          <p:spPr bwMode="auto">
            <a:xfrm>
              <a:off x="3360" y="37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70" name="Line 576"/>
            <p:cNvSpPr>
              <a:spLocks noChangeShapeType="1"/>
            </p:cNvSpPr>
            <p:nvPr/>
          </p:nvSpPr>
          <p:spPr bwMode="auto">
            <a:xfrm>
              <a:off x="3600" y="37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71" name="Text Box 577"/>
            <p:cNvSpPr txBox="1">
              <a:spLocks noChangeArrowheads="1"/>
            </p:cNvSpPr>
            <p:nvPr/>
          </p:nvSpPr>
          <p:spPr bwMode="auto">
            <a:xfrm>
              <a:off x="3552" y="3664"/>
              <a:ext cx="2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7872" name="Text Box 578"/>
            <p:cNvSpPr txBox="1">
              <a:spLocks noChangeArrowheads="1"/>
            </p:cNvSpPr>
            <p:nvPr/>
          </p:nvSpPr>
          <p:spPr bwMode="auto">
            <a:xfrm>
              <a:off x="3588" y="354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73" name="Line 579"/>
            <p:cNvSpPr>
              <a:spLocks noChangeShapeType="1"/>
            </p:cNvSpPr>
            <p:nvPr/>
          </p:nvSpPr>
          <p:spPr bwMode="auto">
            <a:xfrm>
              <a:off x="3840" y="37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74" name="Text Box 580"/>
            <p:cNvSpPr txBox="1">
              <a:spLocks noChangeArrowheads="1"/>
            </p:cNvSpPr>
            <p:nvPr/>
          </p:nvSpPr>
          <p:spPr bwMode="auto">
            <a:xfrm>
              <a:off x="3840" y="366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7875" name="Text Box 581"/>
            <p:cNvSpPr txBox="1">
              <a:spLocks noChangeArrowheads="1"/>
            </p:cNvSpPr>
            <p:nvPr/>
          </p:nvSpPr>
          <p:spPr bwMode="auto">
            <a:xfrm>
              <a:off x="3840" y="354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876" name="Line 582"/>
            <p:cNvSpPr>
              <a:spLocks noChangeShapeType="1"/>
            </p:cNvSpPr>
            <p:nvPr/>
          </p:nvSpPr>
          <p:spPr bwMode="auto">
            <a:xfrm>
              <a:off x="4080" y="37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77" name="Text Box 583"/>
            <p:cNvSpPr txBox="1">
              <a:spLocks noChangeArrowheads="1"/>
            </p:cNvSpPr>
            <p:nvPr/>
          </p:nvSpPr>
          <p:spPr bwMode="auto">
            <a:xfrm>
              <a:off x="4080" y="366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878" name="Text Box 584"/>
            <p:cNvSpPr txBox="1">
              <a:spLocks noChangeArrowheads="1"/>
            </p:cNvSpPr>
            <p:nvPr/>
          </p:nvSpPr>
          <p:spPr bwMode="auto">
            <a:xfrm>
              <a:off x="4080" y="354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79" name="Line 585"/>
            <p:cNvSpPr>
              <a:spLocks noChangeShapeType="1"/>
            </p:cNvSpPr>
            <p:nvPr/>
          </p:nvSpPr>
          <p:spPr bwMode="auto">
            <a:xfrm>
              <a:off x="4320" y="37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80" name="Text Box 586"/>
            <p:cNvSpPr txBox="1">
              <a:spLocks noChangeArrowheads="1"/>
            </p:cNvSpPr>
            <p:nvPr/>
          </p:nvSpPr>
          <p:spPr bwMode="auto">
            <a:xfrm>
              <a:off x="4320" y="366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7881" name="Text Box 587"/>
            <p:cNvSpPr txBox="1">
              <a:spLocks noChangeArrowheads="1"/>
            </p:cNvSpPr>
            <p:nvPr/>
          </p:nvSpPr>
          <p:spPr bwMode="auto">
            <a:xfrm>
              <a:off x="4320" y="354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82" name="Line 588"/>
            <p:cNvSpPr>
              <a:spLocks noChangeShapeType="1"/>
            </p:cNvSpPr>
            <p:nvPr/>
          </p:nvSpPr>
          <p:spPr bwMode="auto">
            <a:xfrm>
              <a:off x="4560" y="37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83" name="Text Box 589"/>
            <p:cNvSpPr txBox="1">
              <a:spLocks noChangeArrowheads="1"/>
            </p:cNvSpPr>
            <p:nvPr/>
          </p:nvSpPr>
          <p:spPr bwMode="auto">
            <a:xfrm>
              <a:off x="4560" y="366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84" name="Text Box 590"/>
            <p:cNvSpPr txBox="1">
              <a:spLocks noChangeArrowheads="1"/>
            </p:cNvSpPr>
            <p:nvPr/>
          </p:nvSpPr>
          <p:spPr bwMode="auto">
            <a:xfrm>
              <a:off x="4560" y="354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7837" name="Text Box 591"/>
          <p:cNvSpPr txBox="1">
            <a:spLocks noChangeArrowheads="1"/>
          </p:cNvSpPr>
          <p:nvPr/>
        </p:nvSpPr>
        <p:spPr bwMode="auto">
          <a:xfrm>
            <a:off x="1600200" y="3155156"/>
            <a:ext cx="21833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25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13" name="Group 604"/>
          <p:cNvGrpSpPr>
            <a:grpSpLocks/>
          </p:cNvGrpSpPr>
          <p:nvPr/>
        </p:nvGrpSpPr>
        <p:grpSpPr bwMode="auto">
          <a:xfrm>
            <a:off x="1818530" y="5076823"/>
            <a:ext cx="5045423" cy="1420418"/>
            <a:chOff x="1776" y="3544"/>
            <a:chExt cx="3029" cy="605"/>
          </a:xfrm>
        </p:grpSpPr>
        <p:sp>
          <p:nvSpPr>
            <p:cNvPr id="77861" name="Text Box 567"/>
            <p:cNvSpPr txBox="1">
              <a:spLocks noChangeArrowheads="1"/>
            </p:cNvSpPr>
            <p:nvPr/>
          </p:nvSpPr>
          <p:spPr bwMode="auto">
            <a:xfrm>
              <a:off x="1838" y="354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62" name="Text Box 568"/>
            <p:cNvSpPr txBox="1">
              <a:spLocks noChangeArrowheads="1"/>
            </p:cNvSpPr>
            <p:nvPr/>
          </p:nvSpPr>
          <p:spPr bwMode="auto">
            <a:xfrm>
              <a:off x="1795" y="3640"/>
              <a:ext cx="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77863" name="Text Box 569"/>
            <p:cNvSpPr txBox="1">
              <a:spLocks noChangeArrowheads="1"/>
            </p:cNvSpPr>
            <p:nvPr/>
          </p:nvSpPr>
          <p:spPr bwMode="auto">
            <a:xfrm>
              <a:off x="1838" y="381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864" name="Line 572"/>
            <p:cNvSpPr>
              <a:spLocks noChangeShapeType="1"/>
            </p:cNvSpPr>
            <p:nvPr/>
          </p:nvSpPr>
          <p:spPr bwMode="auto">
            <a:xfrm flipH="1">
              <a:off x="1776" y="3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865" name="Text Box 593"/>
            <p:cNvSpPr txBox="1">
              <a:spLocks noChangeArrowheads="1"/>
            </p:cNvSpPr>
            <p:nvPr/>
          </p:nvSpPr>
          <p:spPr bwMode="auto">
            <a:xfrm>
              <a:off x="2352" y="3897"/>
              <a:ext cx="24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Done! 23 in decimal is 10111 in binary.</a:t>
              </a:r>
            </a:p>
          </p:txBody>
        </p:sp>
        <p:sp>
          <p:nvSpPr>
            <p:cNvPr id="77866" name="Line 594"/>
            <p:cNvSpPr>
              <a:spLocks noChangeShapeType="1"/>
            </p:cNvSpPr>
            <p:nvPr/>
          </p:nvSpPr>
          <p:spPr bwMode="auto">
            <a:xfrm>
              <a:off x="2064" y="3936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77839" name="Text Box 606"/>
          <p:cNvSpPr txBox="1">
            <a:spLocks noChangeArrowheads="1"/>
          </p:cNvSpPr>
          <p:nvPr/>
        </p:nvSpPr>
        <p:spPr bwMode="auto">
          <a:xfrm>
            <a:off x="5316072" y="3886201"/>
            <a:ext cx="1599078" cy="63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" name="Group 608"/>
          <p:cNvGrpSpPr>
            <a:grpSpLocks/>
          </p:cNvGrpSpPr>
          <p:nvPr/>
        </p:nvGrpSpPr>
        <p:grpSpPr bwMode="auto">
          <a:xfrm>
            <a:off x="4256419" y="3552824"/>
            <a:ext cx="2959960" cy="1044770"/>
            <a:chOff x="3324" y="2264"/>
            <a:chExt cx="1777" cy="445"/>
          </a:xfrm>
        </p:grpSpPr>
        <p:grpSp>
          <p:nvGrpSpPr>
            <p:cNvPr id="77841" name="Group 599"/>
            <p:cNvGrpSpPr>
              <a:grpSpLocks/>
            </p:cNvGrpSpPr>
            <p:nvPr/>
          </p:nvGrpSpPr>
          <p:grpSpPr bwMode="auto">
            <a:xfrm>
              <a:off x="3324" y="2264"/>
              <a:ext cx="1456" cy="353"/>
              <a:chOff x="3324" y="2264"/>
              <a:chExt cx="1456" cy="353"/>
            </a:xfrm>
          </p:grpSpPr>
          <p:sp>
            <p:nvSpPr>
              <p:cNvPr id="77843" name="Text Box 525"/>
              <p:cNvSpPr txBox="1">
                <a:spLocks noChangeArrowheads="1"/>
              </p:cNvSpPr>
              <p:nvPr/>
            </p:nvSpPr>
            <p:spPr bwMode="auto">
              <a:xfrm>
                <a:off x="3324" y="2384"/>
                <a:ext cx="2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77844" name="Text Box 526"/>
              <p:cNvSpPr txBox="1">
                <a:spLocks noChangeArrowheads="1"/>
              </p:cNvSpPr>
              <p:nvPr/>
            </p:nvSpPr>
            <p:spPr bwMode="auto">
              <a:xfrm>
                <a:off x="3360" y="226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7845" name="Line 527"/>
              <p:cNvSpPr>
                <a:spLocks noChangeShapeType="1"/>
              </p:cNvSpPr>
              <p:nvPr/>
            </p:nvSpPr>
            <p:spPr bwMode="auto">
              <a:xfrm>
                <a:off x="3360" y="24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846" name="Line 528"/>
              <p:cNvSpPr>
                <a:spLocks noChangeShapeType="1"/>
              </p:cNvSpPr>
              <p:nvPr/>
            </p:nvSpPr>
            <p:spPr bwMode="auto">
              <a:xfrm>
                <a:off x="3600" y="24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847" name="Text Box 529"/>
              <p:cNvSpPr txBox="1">
                <a:spLocks noChangeArrowheads="1"/>
              </p:cNvSpPr>
              <p:nvPr/>
            </p:nvSpPr>
            <p:spPr bwMode="auto">
              <a:xfrm>
                <a:off x="3552" y="2384"/>
                <a:ext cx="2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77848" name="Text Box 530"/>
              <p:cNvSpPr txBox="1">
                <a:spLocks noChangeArrowheads="1"/>
              </p:cNvSpPr>
              <p:nvPr/>
            </p:nvSpPr>
            <p:spPr bwMode="auto">
              <a:xfrm>
                <a:off x="3588" y="226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7849" name="Line 531"/>
              <p:cNvSpPr>
                <a:spLocks noChangeShapeType="1"/>
              </p:cNvSpPr>
              <p:nvPr/>
            </p:nvSpPr>
            <p:spPr bwMode="auto">
              <a:xfrm>
                <a:off x="3840" y="24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850" name="Text Box 532"/>
              <p:cNvSpPr txBox="1">
                <a:spLocks noChangeArrowheads="1"/>
              </p:cNvSpPr>
              <p:nvPr/>
            </p:nvSpPr>
            <p:spPr bwMode="auto">
              <a:xfrm>
                <a:off x="3840" y="238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77851" name="Text Box 533"/>
              <p:cNvSpPr txBox="1">
                <a:spLocks noChangeArrowheads="1"/>
              </p:cNvSpPr>
              <p:nvPr/>
            </p:nvSpPr>
            <p:spPr bwMode="auto">
              <a:xfrm>
                <a:off x="3840" y="226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7852" name="Line 534"/>
              <p:cNvSpPr>
                <a:spLocks noChangeShapeType="1"/>
              </p:cNvSpPr>
              <p:nvPr/>
            </p:nvSpPr>
            <p:spPr bwMode="auto">
              <a:xfrm>
                <a:off x="4080" y="24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853" name="Text Box 535"/>
              <p:cNvSpPr txBox="1">
                <a:spLocks noChangeArrowheads="1"/>
              </p:cNvSpPr>
              <p:nvPr/>
            </p:nvSpPr>
            <p:spPr bwMode="auto">
              <a:xfrm>
                <a:off x="4080" y="238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7854" name="Text Box 536"/>
              <p:cNvSpPr txBox="1">
                <a:spLocks noChangeArrowheads="1"/>
              </p:cNvSpPr>
              <p:nvPr/>
            </p:nvSpPr>
            <p:spPr bwMode="auto">
              <a:xfrm>
                <a:off x="4080" y="226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7855" name="Line 537"/>
              <p:cNvSpPr>
                <a:spLocks noChangeShapeType="1"/>
              </p:cNvSpPr>
              <p:nvPr/>
            </p:nvSpPr>
            <p:spPr bwMode="auto">
              <a:xfrm>
                <a:off x="4320" y="24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856" name="Text Box 538"/>
              <p:cNvSpPr txBox="1">
                <a:spLocks noChangeArrowheads="1"/>
              </p:cNvSpPr>
              <p:nvPr/>
            </p:nvSpPr>
            <p:spPr bwMode="auto">
              <a:xfrm>
                <a:off x="4320" y="238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7857" name="Text Box 539"/>
              <p:cNvSpPr txBox="1">
                <a:spLocks noChangeArrowheads="1"/>
              </p:cNvSpPr>
              <p:nvPr/>
            </p:nvSpPr>
            <p:spPr bwMode="auto">
              <a:xfrm>
                <a:off x="4320" y="226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7858" name="Line 540"/>
              <p:cNvSpPr>
                <a:spLocks noChangeShapeType="1"/>
              </p:cNvSpPr>
              <p:nvPr/>
            </p:nvSpPr>
            <p:spPr bwMode="auto">
              <a:xfrm>
                <a:off x="4560" y="24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859" name="Text Box 541"/>
              <p:cNvSpPr txBox="1">
                <a:spLocks noChangeArrowheads="1"/>
              </p:cNvSpPr>
              <p:nvPr/>
            </p:nvSpPr>
            <p:spPr bwMode="auto">
              <a:xfrm>
                <a:off x="4560" y="238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7860" name="Text Box 542"/>
              <p:cNvSpPr txBox="1">
                <a:spLocks noChangeArrowheads="1"/>
              </p:cNvSpPr>
              <p:nvPr/>
            </p:nvSpPr>
            <p:spPr bwMode="auto">
              <a:xfrm>
                <a:off x="4560" y="226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77842" name="Text Box 607"/>
            <p:cNvSpPr txBox="1">
              <a:spLocks noChangeArrowheads="1"/>
            </p:cNvSpPr>
            <p:nvPr/>
          </p:nvSpPr>
          <p:spPr bwMode="auto">
            <a:xfrm>
              <a:off x="3744" y="2496"/>
              <a:ext cx="13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8 is more than 7, can’t use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C5F5D0-34C9-4D0A-9572-3B75AF57A2E1}" type="slidenum">
              <a:rPr lang="en-US" altLang="en-US" sz="105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Base Sixteen: Another Base Sometimes Used by Digital Designers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2634" y="1892533"/>
            <a:ext cx="5049134" cy="180316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/>
              <a:t>Nice because each position represents four base two positions</a:t>
            </a:r>
          </a:p>
          <a:p>
            <a:pPr lvl="1" eaLnBrk="1" hangingPunct="1"/>
            <a:r>
              <a:rPr lang="en-US" altLang="en-US" sz="1800" dirty="0">
                <a:ea typeface="ＭＳ Ｐゴシック" pitchFamily="34" charset="-128"/>
              </a:rPr>
              <a:t>Used as compact means to write binary numbers</a:t>
            </a:r>
          </a:p>
          <a:p>
            <a:pPr eaLnBrk="1" hangingPunct="1"/>
            <a:r>
              <a:rPr lang="en-US" altLang="en-US" sz="2000" dirty="0"/>
              <a:t>Known as </a:t>
            </a:r>
            <a:r>
              <a:rPr lang="en-US" altLang="en-US" sz="2000" b="1" i="1" dirty="0">
                <a:solidFill>
                  <a:schemeClr val="accent1"/>
                </a:solidFill>
              </a:rPr>
              <a:t>hexadecimal</a:t>
            </a:r>
            <a:r>
              <a:rPr lang="en-US" altLang="en-US" sz="2000" dirty="0"/>
              <a:t>, or just </a:t>
            </a:r>
            <a:r>
              <a:rPr lang="en-US" altLang="en-US" sz="2000" b="1" i="1" dirty="0">
                <a:solidFill>
                  <a:schemeClr val="accent1"/>
                </a:solidFill>
              </a:rPr>
              <a:t>hex</a:t>
            </a:r>
          </a:p>
        </p:txBody>
      </p:sp>
      <p:grpSp>
        <p:nvGrpSpPr>
          <p:cNvPr id="79877" name="Group 84"/>
          <p:cNvGrpSpPr>
            <a:grpSpLocks/>
          </p:cNvGrpSpPr>
          <p:nvPr/>
        </p:nvGrpSpPr>
        <p:grpSpPr bwMode="auto">
          <a:xfrm>
            <a:off x="138415" y="1892533"/>
            <a:ext cx="3670695" cy="4014019"/>
            <a:chOff x="2217" y="965"/>
            <a:chExt cx="1315" cy="1581"/>
          </a:xfrm>
        </p:grpSpPr>
        <p:sp>
          <p:nvSpPr>
            <p:cNvPr id="79888" name="Rectangle 4"/>
            <p:cNvSpPr>
              <a:spLocks noChangeArrowheads="1"/>
            </p:cNvSpPr>
            <p:nvPr/>
          </p:nvSpPr>
          <p:spPr bwMode="auto">
            <a:xfrm>
              <a:off x="2465" y="1123"/>
              <a:ext cx="8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16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889" name="Rectangle 5"/>
            <p:cNvSpPr>
              <a:spLocks noChangeArrowheads="1"/>
            </p:cNvSpPr>
            <p:nvPr/>
          </p:nvSpPr>
          <p:spPr bwMode="auto">
            <a:xfrm>
              <a:off x="2538" y="1107"/>
              <a:ext cx="3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4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890" name="Rectangle 6"/>
            <p:cNvSpPr>
              <a:spLocks noChangeArrowheads="1"/>
            </p:cNvSpPr>
            <p:nvPr/>
          </p:nvSpPr>
          <p:spPr bwMode="auto">
            <a:xfrm>
              <a:off x="2642" y="1123"/>
              <a:ext cx="8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16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891" name="Rectangle 7"/>
            <p:cNvSpPr>
              <a:spLocks noChangeArrowheads="1"/>
            </p:cNvSpPr>
            <p:nvPr/>
          </p:nvSpPr>
          <p:spPr bwMode="auto">
            <a:xfrm>
              <a:off x="2715" y="1107"/>
              <a:ext cx="3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892" name="Rectangle 8"/>
            <p:cNvSpPr>
              <a:spLocks noChangeArrowheads="1"/>
            </p:cNvSpPr>
            <p:nvPr/>
          </p:nvSpPr>
          <p:spPr bwMode="auto">
            <a:xfrm>
              <a:off x="2819" y="1123"/>
              <a:ext cx="8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16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893" name="Rectangle 9"/>
            <p:cNvSpPr>
              <a:spLocks noChangeArrowheads="1"/>
            </p:cNvSpPr>
            <p:nvPr/>
          </p:nvSpPr>
          <p:spPr bwMode="auto">
            <a:xfrm>
              <a:off x="2892" y="1107"/>
              <a:ext cx="3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894" name="Rectangle 10"/>
            <p:cNvSpPr>
              <a:spLocks noChangeArrowheads="1"/>
            </p:cNvSpPr>
            <p:nvPr/>
          </p:nvSpPr>
          <p:spPr bwMode="auto">
            <a:xfrm>
              <a:off x="2853" y="965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8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895" name="Rectangle 11"/>
            <p:cNvSpPr>
              <a:spLocks noChangeArrowheads="1"/>
            </p:cNvSpPr>
            <p:nvPr/>
          </p:nvSpPr>
          <p:spPr bwMode="auto">
            <a:xfrm>
              <a:off x="3028" y="965"/>
              <a:ext cx="4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896" name="Rectangle 12"/>
            <p:cNvSpPr>
              <a:spLocks noChangeArrowheads="1"/>
            </p:cNvSpPr>
            <p:nvPr/>
          </p:nvSpPr>
          <p:spPr bwMode="auto">
            <a:xfrm>
              <a:off x="3210" y="965"/>
              <a:ext cx="4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897" name="Rectangle 13"/>
            <p:cNvSpPr>
              <a:spLocks noChangeArrowheads="1"/>
            </p:cNvSpPr>
            <p:nvPr/>
          </p:nvSpPr>
          <p:spPr bwMode="auto">
            <a:xfrm>
              <a:off x="2853" y="1253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8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898" name="Rectangle 14"/>
            <p:cNvSpPr>
              <a:spLocks noChangeArrowheads="1"/>
            </p:cNvSpPr>
            <p:nvPr/>
          </p:nvSpPr>
          <p:spPr bwMode="auto">
            <a:xfrm>
              <a:off x="2797" y="1439"/>
              <a:ext cx="1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1000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899" name="Rectangle 15"/>
            <p:cNvSpPr>
              <a:spLocks noChangeArrowheads="1"/>
            </p:cNvSpPr>
            <p:nvPr/>
          </p:nvSpPr>
          <p:spPr bwMode="auto">
            <a:xfrm>
              <a:off x="2976" y="1439"/>
              <a:ext cx="1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1010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00" name="Rectangle 16"/>
            <p:cNvSpPr>
              <a:spLocks noChangeArrowheads="1"/>
            </p:cNvSpPr>
            <p:nvPr/>
          </p:nvSpPr>
          <p:spPr bwMode="auto">
            <a:xfrm>
              <a:off x="3153" y="1439"/>
              <a:ext cx="1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1111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01" name="Rectangle 17"/>
            <p:cNvSpPr>
              <a:spLocks noChangeArrowheads="1"/>
            </p:cNvSpPr>
            <p:nvPr/>
          </p:nvSpPr>
          <p:spPr bwMode="auto">
            <a:xfrm>
              <a:off x="3028" y="1253"/>
              <a:ext cx="4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02" name="Rectangle 18"/>
            <p:cNvSpPr>
              <a:spLocks noChangeArrowheads="1"/>
            </p:cNvSpPr>
            <p:nvPr/>
          </p:nvSpPr>
          <p:spPr bwMode="auto">
            <a:xfrm>
              <a:off x="3210" y="1253"/>
              <a:ext cx="4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03" name="Rectangle 19"/>
            <p:cNvSpPr>
              <a:spLocks noChangeArrowheads="1"/>
            </p:cNvSpPr>
            <p:nvPr/>
          </p:nvSpPr>
          <p:spPr bwMode="auto">
            <a:xfrm>
              <a:off x="2998" y="1123"/>
              <a:ext cx="8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16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04" name="Rectangle 20"/>
            <p:cNvSpPr>
              <a:spLocks noChangeArrowheads="1"/>
            </p:cNvSpPr>
            <p:nvPr/>
          </p:nvSpPr>
          <p:spPr bwMode="auto">
            <a:xfrm>
              <a:off x="3071" y="1107"/>
              <a:ext cx="3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05" name="Rectangle 21"/>
            <p:cNvSpPr>
              <a:spLocks noChangeArrowheads="1"/>
            </p:cNvSpPr>
            <p:nvPr/>
          </p:nvSpPr>
          <p:spPr bwMode="auto">
            <a:xfrm>
              <a:off x="3174" y="1123"/>
              <a:ext cx="8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16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06" name="Rectangle 22"/>
            <p:cNvSpPr>
              <a:spLocks noChangeArrowheads="1"/>
            </p:cNvSpPr>
            <p:nvPr/>
          </p:nvSpPr>
          <p:spPr bwMode="auto">
            <a:xfrm>
              <a:off x="3247" y="1107"/>
              <a:ext cx="3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07" name="Line 23"/>
            <p:cNvSpPr>
              <a:spLocks noChangeShapeType="1"/>
            </p:cNvSpPr>
            <p:nvPr/>
          </p:nvSpPr>
          <p:spPr bwMode="auto">
            <a:xfrm>
              <a:off x="2461" y="1073"/>
              <a:ext cx="11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08" name="Line 24"/>
            <p:cNvSpPr>
              <a:spLocks noChangeShapeType="1"/>
            </p:cNvSpPr>
            <p:nvPr/>
          </p:nvSpPr>
          <p:spPr bwMode="auto">
            <a:xfrm>
              <a:off x="2638" y="1073"/>
              <a:ext cx="11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09" name="Line 25"/>
            <p:cNvSpPr>
              <a:spLocks noChangeShapeType="1"/>
            </p:cNvSpPr>
            <p:nvPr/>
          </p:nvSpPr>
          <p:spPr bwMode="auto">
            <a:xfrm>
              <a:off x="2816" y="1073"/>
              <a:ext cx="11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10" name="Line 26"/>
            <p:cNvSpPr>
              <a:spLocks noChangeShapeType="1"/>
            </p:cNvSpPr>
            <p:nvPr/>
          </p:nvSpPr>
          <p:spPr bwMode="auto">
            <a:xfrm>
              <a:off x="2995" y="1073"/>
              <a:ext cx="10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11" name="Line 27"/>
            <p:cNvSpPr>
              <a:spLocks noChangeShapeType="1"/>
            </p:cNvSpPr>
            <p:nvPr/>
          </p:nvSpPr>
          <p:spPr bwMode="auto">
            <a:xfrm>
              <a:off x="3173" y="1073"/>
              <a:ext cx="10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12" name="Line 28"/>
            <p:cNvSpPr>
              <a:spLocks noChangeShapeType="1"/>
            </p:cNvSpPr>
            <p:nvPr/>
          </p:nvSpPr>
          <p:spPr bwMode="auto">
            <a:xfrm>
              <a:off x="2871" y="1339"/>
              <a:ext cx="1" cy="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13" name="Freeform 29"/>
            <p:cNvSpPr>
              <a:spLocks/>
            </p:cNvSpPr>
            <p:nvPr/>
          </p:nvSpPr>
          <p:spPr bwMode="auto">
            <a:xfrm>
              <a:off x="2853" y="1359"/>
              <a:ext cx="36" cy="71"/>
            </a:xfrm>
            <a:custGeom>
              <a:avLst/>
              <a:gdLst>
                <a:gd name="T0" fmla="*/ 18 w 36"/>
                <a:gd name="T1" fmla="*/ 71 h 71"/>
                <a:gd name="T2" fmla="*/ 36 w 36"/>
                <a:gd name="T3" fmla="*/ 0 h 71"/>
                <a:gd name="T4" fmla="*/ 0 w 36"/>
                <a:gd name="T5" fmla="*/ 0 h 71"/>
                <a:gd name="T6" fmla="*/ 18 w 36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71"/>
                <a:gd name="T14" fmla="*/ 36 w 36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71">
                  <a:moveTo>
                    <a:pt x="18" y="71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14" name="Line 30"/>
            <p:cNvSpPr>
              <a:spLocks noChangeShapeType="1"/>
            </p:cNvSpPr>
            <p:nvPr/>
          </p:nvSpPr>
          <p:spPr bwMode="auto">
            <a:xfrm>
              <a:off x="3049" y="1339"/>
              <a:ext cx="1" cy="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15" name="Freeform 31"/>
            <p:cNvSpPr>
              <a:spLocks/>
            </p:cNvSpPr>
            <p:nvPr/>
          </p:nvSpPr>
          <p:spPr bwMode="auto">
            <a:xfrm>
              <a:off x="3031" y="1359"/>
              <a:ext cx="35" cy="71"/>
            </a:xfrm>
            <a:custGeom>
              <a:avLst/>
              <a:gdLst>
                <a:gd name="T0" fmla="*/ 18 w 35"/>
                <a:gd name="T1" fmla="*/ 71 h 71"/>
                <a:gd name="T2" fmla="*/ 35 w 35"/>
                <a:gd name="T3" fmla="*/ 0 h 71"/>
                <a:gd name="T4" fmla="*/ 0 w 35"/>
                <a:gd name="T5" fmla="*/ 0 h 71"/>
                <a:gd name="T6" fmla="*/ 18 w 35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71"/>
                <a:gd name="T14" fmla="*/ 35 w 35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71">
                  <a:moveTo>
                    <a:pt x="18" y="71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1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16" name="Line 32"/>
            <p:cNvSpPr>
              <a:spLocks noChangeShapeType="1"/>
            </p:cNvSpPr>
            <p:nvPr/>
          </p:nvSpPr>
          <p:spPr bwMode="auto">
            <a:xfrm>
              <a:off x="3226" y="1339"/>
              <a:ext cx="1" cy="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17" name="Freeform 33"/>
            <p:cNvSpPr>
              <a:spLocks/>
            </p:cNvSpPr>
            <p:nvPr/>
          </p:nvSpPr>
          <p:spPr bwMode="auto">
            <a:xfrm>
              <a:off x="3208" y="1359"/>
              <a:ext cx="36" cy="71"/>
            </a:xfrm>
            <a:custGeom>
              <a:avLst/>
              <a:gdLst>
                <a:gd name="T0" fmla="*/ 18 w 36"/>
                <a:gd name="T1" fmla="*/ 71 h 71"/>
                <a:gd name="T2" fmla="*/ 36 w 36"/>
                <a:gd name="T3" fmla="*/ 0 h 71"/>
                <a:gd name="T4" fmla="*/ 0 w 36"/>
                <a:gd name="T5" fmla="*/ 0 h 71"/>
                <a:gd name="T6" fmla="*/ 18 w 36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71"/>
                <a:gd name="T14" fmla="*/ 36 w 36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71">
                  <a:moveTo>
                    <a:pt x="18" y="71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18" name="Rectangle 34"/>
            <p:cNvSpPr>
              <a:spLocks noChangeArrowheads="1"/>
            </p:cNvSpPr>
            <p:nvPr/>
          </p:nvSpPr>
          <p:spPr bwMode="auto">
            <a:xfrm>
              <a:off x="2217" y="1576"/>
              <a:ext cx="605" cy="970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79919" name="Rectangle 35"/>
            <p:cNvSpPr>
              <a:spLocks noChangeArrowheads="1"/>
            </p:cNvSpPr>
            <p:nvPr/>
          </p:nvSpPr>
          <p:spPr bwMode="auto">
            <a:xfrm>
              <a:off x="2559" y="1744"/>
              <a:ext cx="1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0000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20" name="Rectangle 36"/>
            <p:cNvSpPr>
              <a:spLocks noChangeArrowheads="1"/>
            </p:cNvSpPr>
            <p:nvPr/>
          </p:nvSpPr>
          <p:spPr bwMode="auto">
            <a:xfrm>
              <a:off x="2559" y="1843"/>
              <a:ext cx="1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0001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21" name="Rectangle 37"/>
            <p:cNvSpPr>
              <a:spLocks noChangeArrowheads="1"/>
            </p:cNvSpPr>
            <p:nvPr/>
          </p:nvSpPr>
          <p:spPr bwMode="auto">
            <a:xfrm>
              <a:off x="2559" y="1941"/>
              <a:ext cx="1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0010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22" name="Rectangle 38"/>
            <p:cNvSpPr>
              <a:spLocks noChangeArrowheads="1"/>
            </p:cNvSpPr>
            <p:nvPr/>
          </p:nvSpPr>
          <p:spPr bwMode="auto">
            <a:xfrm>
              <a:off x="2559" y="2038"/>
              <a:ext cx="15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0011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23" name="Rectangle 39"/>
            <p:cNvSpPr>
              <a:spLocks noChangeArrowheads="1"/>
            </p:cNvSpPr>
            <p:nvPr/>
          </p:nvSpPr>
          <p:spPr bwMode="auto">
            <a:xfrm>
              <a:off x="2559" y="2136"/>
              <a:ext cx="1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0100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24" name="Rectangle 40"/>
            <p:cNvSpPr>
              <a:spLocks noChangeArrowheads="1"/>
            </p:cNvSpPr>
            <p:nvPr/>
          </p:nvSpPr>
          <p:spPr bwMode="auto">
            <a:xfrm>
              <a:off x="2559" y="2232"/>
              <a:ext cx="1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0101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25" name="Rectangle 41"/>
            <p:cNvSpPr>
              <a:spLocks noChangeArrowheads="1"/>
            </p:cNvSpPr>
            <p:nvPr/>
          </p:nvSpPr>
          <p:spPr bwMode="auto">
            <a:xfrm>
              <a:off x="2559" y="2331"/>
              <a:ext cx="15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0110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26" name="Rectangle 42"/>
            <p:cNvSpPr>
              <a:spLocks noChangeArrowheads="1"/>
            </p:cNvSpPr>
            <p:nvPr/>
          </p:nvSpPr>
          <p:spPr bwMode="auto">
            <a:xfrm>
              <a:off x="2559" y="2427"/>
              <a:ext cx="15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0111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27" name="Rectangle 43"/>
            <p:cNvSpPr>
              <a:spLocks noChangeArrowheads="1"/>
            </p:cNvSpPr>
            <p:nvPr/>
          </p:nvSpPr>
          <p:spPr bwMode="auto">
            <a:xfrm>
              <a:off x="2324" y="1744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28" name="Rectangle 44"/>
            <p:cNvSpPr>
              <a:spLocks noChangeArrowheads="1"/>
            </p:cNvSpPr>
            <p:nvPr/>
          </p:nvSpPr>
          <p:spPr bwMode="auto">
            <a:xfrm>
              <a:off x="2324" y="1843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29" name="Rectangle 45"/>
            <p:cNvSpPr>
              <a:spLocks noChangeArrowheads="1"/>
            </p:cNvSpPr>
            <p:nvPr/>
          </p:nvSpPr>
          <p:spPr bwMode="auto">
            <a:xfrm>
              <a:off x="2324" y="1941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2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30" name="Rectangle 46"/>
            <p:cNvSpPr>
              <a:spLocks noChangeArrowheads="1"/>
            </p:cNvSpPr>
            <p:nvPr/>
          </p:nvSpPr>
          <p:spPr bwMode="auto">
            <a:xfrm>
              <a:off x="2324" y="2038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3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31" name="Rectangle 47"/>
            <p:cNvSpPr>
              <a:spLocks noChangeArrowheads="1"/>
            </p:cNvSpPr>
            <p:nvPr/>
          </p:nvSpPr>
          <p:spPr bwMode="auto">
            <a:xfrm>
              <a:off x="2324" y="2136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4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32" name="Rectangle 48"/>
            <p:cNvSpPr>
              <a:spLocks noChangeArrowheads="1"/>
            </p:cNvSpPr>
            <p:nvPr/>
          </p:nvSpPr>
          <p:spPr bwMode="auto">
            <a:xfrm>
              <a:off x="2324" y="2232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5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33" name="Rectangle 49"/>
            <p:cNvSpPr>
              <a:spLocks noChangeArrowheads="1"/>
            </p:cNvSpPr>
            <p:nvPr/>
          </p:nvSpPr>
          <p:spPr bwMode="auto">
            <a:xfrm>
              <a:off x="2324" y="2331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6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34" name="Rectangle 50"/>
            <p:cNvSpPr>
              <a:spLocks noChangeArrowheads="1"/>
            </p:cNvSpPr>
            <p:nvPr/>
          </p:nvSpPr>
          <p:spPr bwMode="auto">
            <a:xfrm>
              <a:off x="2324" y="2427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7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35" name="Rectangle 51"/>
            <p:cNvSpPr>
              <a:spLocks noChangeArrowheads="1"/>
            </p:cNvSpPr>
            <p:nvPr/>
          </p:nvSpPr>
          <p:spPr bwMode="auto">
            <a:xfrm>
              <a:off x="2287" y="161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h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36" name="Rectangle 52"/>
            <p:cNvSpPr>
              <a:spLocks noChangeArrowheads="1"/>
            </p:cNvSpPr>
            <p:nvPr/>
          </p:nvSpPr>
          <p:spPr bwMode="auto">
            <a:xfrm>
              <a:off x="2326" y="161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37" name="Rectangle 53"/>
            <p:cNvSpPr>
              <a:spLocks noChangeArrowheads="1"/>
            </p:cNvSpPr>
            <p:nvPr/>
          </p:nvSpPr>
          <p:spPr bwMode="auto">
            <a:xfrm>
              <a:off x="2361" y="1610"/>
              <a:ext cx="3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x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38" name="Rectangle 54"/>
            <p:cNvSpPr>
              <a:spLocks noChangeArrowheads="1"/>
            </p:cNvSpPr>
            <p:nvPr/>
          </p:nvSpPr>
          <p:spPr bwMode="auto">
            <a:xfrm>
              <a:off x="2548" y="1610"/>
              <a:ext cx="1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bina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39" name="Rectangle 55"/>
            <p:cNvSpPr>
              <a:spLocks noChangeArrowheads="1"/>
            </p:cNvSpPr>
            <p:nvPr/>
          </p:nvSpPr>
          <p:spPr bwMode="auto">
            <a:xfrm>
              <a:off x="2678" y="1610"/>
              <a:ext cx="2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r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40" name="Rectangle 56"/>
            <p:cNvSpPr>
              <a:spLocks noChangeArrowheads="1"/>
            </p:cNvSpPr>
            <p:nvPr/>
          </p:nvSpPr>
          <p:spPr bwMode="auto">
            <a:xfrm>
              <a:off x="2703" y="1610"/>
              <a:ext cx="3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y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41" name="Line 57"/>
            <p:cNvSpPr>
              <a:spLocks noChangeShapeType="1"/>
            </p:cNvSpPr>
            <p:nvPr/>
          </p:nvSpPr>
          <p:spPr bwMode="auto">
            <a:xfrm>
              <a:off x="2217" y="1723"/>
              <a:ext cx="605" cy="1"/>
            </a:xfrm>
            <a:prstGeom prst="line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42" name="Line 58"/>
            <p:cNvSpPr>
              <a:spLocks noChangeShapeType="1"/>
            </p:cNvSpPr>
            <p:nvPr/>
          </p:nvSpPr>
          <p:spPr bwMode="auto">
            <a:xfrm>
              <a:off x="2465" y="1576"/>
              <a:ext cx="1" cy="970"/>
            </a:xfrm>
            <a:prstGeom prst="line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43" name="Rectangle 59"/>
            <p:cNvSpPr>
              <a:spLocks noChangeArrowheads="1"/>
            </p:cNvSpPr>
            <p:nvPr/>
          </p:nvSpPr>
          <p:spPr bwMode="auto">
            <a:xfrm>
              <a:off x="2927" y="1576"/>
              <a:ext cx="605" cy="970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79944" name="Rectangle 60"/>
            <p:cNvSpPr>
              <a:spLocks noChangeArrowheads="1"/>
            </p:cNvSpPr>
            <p:nvPr/>
          </p:nvSpPr>
          <p:spPr bwMode="auto">
            <a:xfrm>
              <a:off x="3269" y="1744"/>
              <a:ext cx="1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1000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45" name="Rectangle 61"/>
            <p:cNvSpPr>
              <a:spLocks noChangeArrowheads="1"/>
            </p:cNvSpPr>
            <p:nvPr/>
          </p:nvSpPr>
          <p:spPr bwMode="auto">
            <a:xfrm>
              <a:off x="3269" y="1843"/>
              <a:ext cx="1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1001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46" name="Rectangle 62"/>
            <p:cNvSpPr>
              <a:spLocks noChangeArrowheads="1"/>
            </p:cNvSpPr>
            <p:nvPr/>
          </p:nvSpPr>
          <p:spPr bwMode="auto">
            <a:xfrm>
              <a:off x="3269" y="1941"/>
              <a:ext cx="1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1010</a:t>
              </a:r>
              <a:endParaRPr lang="en-US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79947" name="Rectangle 63"/>
            <p:cNvSpPr>
              <a:spLocks noChangeArrowheads="1"/>
            </p:cNvSpPr>
            <p:nvPr/>
          </p:nvSpPr>
          <p:spPr bwMode="auto">
            <a:xfrm>
              <a:off x="3269" y="2038"/>
              <a:ext cx="15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1011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48" name="Rectangle 64"/>
            <p:cNvSpPr>
              <a:spLocks noChangeArrowheads="1"/>
            </p:cNvSpPr>
            <p:nvPr/>
          </p:nvSpPr>
          <p:spPr bwMode="auto">
            <a:xfrm>
              <a:off x="3269" y="2136"/>
              <a:ext cx="15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1100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49" name="Rectangle 65"/>
            <p:cNvSpPr>
              <a:spLocks noChangeArrowheads="1"/>
            </p:cNvSpPr>
            <p:nvPr/>
          </p:nvSpPr>
          <p:spPr bwMode="auto">
            <a:xfrm>
              <a:off x="3269" y="2232"/>
              <a:ext cx="15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1101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50" name="Rectangle 66"/>
            <p:cNvSpPr>
              <a:spLocks noChangeArrowheads="1"/>
            </p:cNvSpPr>
            <p:nvPr/>
          </p:nvSpPr>
          <p:spPr bwMode="auto">
            <a:xfrm>
              <a:off x="3269" y="2331"/>
              <a:ext cx="15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1110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51" name="Rectangle 67"/>
            <p:cNvSpPr>
              <a:spLocks noChangeArrowheads="1"/>
            </p:cNvSpPr>
            <p:nvPr/>
          </p:nvSpPr>
          <p:spPr bwMode="auto">
            <a:xfrm>
              <a:off x="3269" y="2427"/>
              <a:ext cx="1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1111</a:t>
              </a:r>
              <a:endParaRPr lang="en-US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79952" name="Rectangle 68"/>
            <p:cNvSpPr>
              <a:spLocks noChangeArrowheads="1"/>
            </p:cNvSpPr>
            <p:nvPr/>
          </p:nvSpPr>
          <p:spPr bwMode="auto">
            <a:xfrm>
              <a:off x="3033" y="1744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8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53" name="Rectangle 69"/>
            <p:cNvSpPr>
              <a:spLocks noChangeArrowheads="1"/>
            </p:cNvSpPr>
            <p:nvPr/>
          </p:nvSpPr>
          <p:spPr bwMode="auto">
            <a:xfrm>
              <a:off x="3033" y="1843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9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54" name="Rectangle 70"/>
            <p:cNvSpPr>
              <a:spLocks noChangeArrowheads="1"/>
            </p:cNvSpPr>
            <p:nvPr/>
          </p:nvSpPr>
          <p:spPr bwMode="auto">
            <a:xfrm>
              <a:off x="3030" y="1941"/>
              <a:ext cx="4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55" name="Rectangle 71"/>
            <p:cNvSpPr>
              <a:spLocks noChangeArrowheads="1"/>
            </p:cNvSpPr>
            <p:nvPr/>
          </p:nvSpPr>
          <p:spPr bwMode="auto">
            <a:xfrm>
              <a:off x="3032" y="2038"/>
              <a:ext cx="4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B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56" name="Rectangle 72"/>
            <p:cNvSpPr>
              <a:spLocks noChangeArrowheads="1"/>
            </p:cNvSpPr>
            <p:nvPr/>
          </p:nvSpPr>
          <p:spPr bwMode="auto">
            <a:xfrm>
              <a:off x="3031" y="2136"/>
              <a:ext cx="5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57" name="Rectangle 73"/>
            <p:cNvSpPr>
              <a:spLocks noChangeArrowheads="1"/>
            </p:cNvSpPr>
            <p:nvPr/>
          </p:nvSpPr>
          <p:spPr bwMode="auto">
            <a:xfrm>
              <a:off x="3028" y="2232"/>
              <a:ext cx="5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D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58" name="Rectangle 74"/>
            <p:cNvSpPr>
              <a:spLocks noChangeArrowheads="1"/>
            </p:cNvSpPr>
            <p:nvPr/>
          </p:nvSpPr>
          <p:spPr bwMode="auto">
            <a:xfrm>
              <a:off x="3034" y="2331"/>
              <a:ext cx="4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59" name="Rectangle 75"/>
            <p:cNvSpPr>
              <a:spLocks noChangeArrowheads="1"/>
            </p:cNvSpPr>
            <p:nvPr/>
          </p:nvSpPr>
          <p:spPr bwMode="auto">
            <a:xfrm>
              <a:off x="3034" y="2427"/>
              <a:ext cx="4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60" name="Rectangle 76"/>
            <p:cNvSpPr>
              <a:spLocks noChangeArrowheads="1"/>
            </p:cNvSpPr>
            <p:nvPr/>
          </p:nvSpPr>
          <p:spPr bwMode="auto">
            <a:xfrm>
              <a:off x="2996" y="161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h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61" name="Rectangle 77"/>
            <p:cNvSpPr>
              <a:spLocks noChangeArrowheads="1"/>
            </p:cNvSpPr>
            <p:nvPr/>
          </p:nvSpPr>
          <p:spPr bwMode="auto">
            <a:xfrm>
              <a:off x="3036" y="161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62" name="Rectangle 78"/>
            <p:cNvSpPr>
              <a:spLocks noChangeArrowheads="1"/>
            </p:cNvSpPr>
            <p:nvPr/>
          </p:nvSpPr>
          <p:spPr bwMode="auto">
            <a:xfrm>
              <a:off x="3071" y="1610"/>
              <a:ext cx="3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x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63" name="Rectangle 79"/>
            <p:cNvSpPr>
              <a:spLocks noChangeArrowheads="1"/>
            </p:cNvSpPr>
            <p:nvPr/>
          </p:nvSpPr>
          <p:spPr bwMode="auto">
            <a:xfrm>
              <a:off x="3257" y="1610"/>
              <a:ext cx="1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bina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64" name="Rectangle 80"/>
            <p:cNvSpPr>
              <a:spLocks noChangeArrowheads="1"/>
            </p:cNvSpPr>
            <p:nvPr/>
          </p:nvSpPr>
          <p:spPr bwMode="auto">
            <a:xfrm>
              <a:off x="3388" y="1610"/>
              <a:ext cx="2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r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65" name="Rectangle 81"/>
            <p:cNvSpPr>
              <a:spLocks noChangeArrowheads="1"/>
            </p:cNvSpPr>
            <p:nvPr/>
          </p:nvSpPr>
          <p:spPr bwMode="auto">
            <a:xfrm>
              <a:off x="3413" y="1610"/>
              <a:ext cx="3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y</a:t>
              </a:r>
              <a:endParaRPr lang="en-US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79966" name="Line 82"/>
            <p:cNvSpPr>
              <a:spLocks noChangeShapeType="1"/>
            </p:cNvSpPr>
            <p:nvPr/>
          </p:nvSpPr>
          <p:spPr bwMode="auto">
            <a:xfrm>
              <a:off x="2927" y="1723"/>
              <a:ext cx="605" cy="1"/>
            </a:xfrm>
            <a:prstGeom prst="line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967" name="Line 83"/>
            <p:cNvSpPr>
              <a:spLocks noChangeShapeType="1"/>
            </p:cNvSpPr>
            <p:nvPr/>
          </p:nvSpPr>
          <p:spPr bwMode="auto">
            <a:xfrm>
              <a:off x="3175" y="1576"/>
              <a:ext cx="1" cy="970"/>
            </a:xfrm>
            <a:prstGeom prst="line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79878" name="Text Box 85"/>
          <p:cNvSpPr txBox="1">
            <a:spLocks noChangeArrowheads="1"/>
          </p:cNvSpPr>
          <p:nvPr/>
        </p:nvSpPr>
        <p:spPr bwMode="auto">
          <a:xfrm>
            <a:off x="4102207" y="3908873"/>
            <a:ext cx="4423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Q: Write 11110000 in hex</a:t>
            </a:r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5791098" y="4456460"/>
            <a:ext cx="913744" cy="813198"/>
            <a:chOff x="3264" y="2880"/>
            <a:chExt cx="586" cy="683"/>
          </a:xfrm>
        </p:grpSpPr>
        <p:sp>
          <p:nvSpPr>
            <p:cNvPr id="79885" name="Text Box 86"/>
            <p:cNvSpPr txBox="1">
              <a:spLocks noChangeArrowheads="1"/>
            </p:cNvSpPr>
            <p:nvPr/>
          </p:nvSpPr>
          <p:spPr bwMode="auto">
            <a:xfrm>
              <a:off x="3504" y="3072"/>
              <a:ext cx="34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2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9886" name="Freeform 87"/>
            <p:cNvSpPr>
              <a:spLocks/>
            </p:cNvSpPr>
            <p:nvPr/>
          </p:nvSpPr>
          <p:spPr bwMode="auto">
            <a:xfrm>
              <a:off x="3264" y="2880"/>
              <a:ext cx="384" cy="96"/>
            </a:xfrm>
            <a:custGeom>
              <a:avLst/>
              <a:gdLst>
                <a:gd name="T0" fmla="*/ 0 w 384"/>
                <a:gd name="T1" fmla="*/ 0 h 96"/>
                <a:gd name="T2" fmla="*/ 0 w 384"/>
                <a:gd name="T3" fmla="*/ 96 h 96"/>
                <a:gd name="T4" fmla="*/ 384 w 384"/>
                <a:gd name="T5" fmla="*/ 96 h 96"/>
                <a:gd name="T6" fmla="*/ 384 w 38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96"/>
                <a:gd name="T14" fmla="*/ 384 w 3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96">
                  <a:moveTo>
                    <a:pt x="0" y="0"/>
                  </a:moveTo>
                  <a:lnTo>
                    <a:pt x="0" y="96"/>
                  </a:lnTo>
                  <a:lnTo>
                    <a:pt x="384" y="96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9887" name="Line 88"/>
            <p:cNvSpPr>
              <a:spLocks noChangeShapeType="1"/>
            </p:cNvSpPr>
            <p:nvPr/>
          </p:nvSpPr>
          <p:spPr bwMode="auto">
            <a:xfrm>
              <a:off x="3456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528874" y="4493648"/>
            <a:ext cx="703873" cy="813198"/>
            <a:chOff x="3648" y="2880"/>
            <a:chExt cx="384" cy="683"/>
          </a:xfrm>
        </p:grpSpPr>
        <p:sp>
          <p:nvSpPr>
            <p:cNvPr id="79882" name="Text Box 89"/>
            <p:cNvSpPr txBox="1">
              <a:spLocks noChangeArrowheads="1"/>
            </p:cNvSpPr>
            <p:nvPr/>
          </p:nvSpPr>
          <p:spPr bwMode="auto">
            <a:xfrm>
              <a:off x="3648" y="3072"/>
              <a:ext cx="327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9883" name="Freeform 90"/>
            <p:cNvSpPr>
              <a:spLocks/>
            </p:cNvSpPr>
            <p:nvPr/>
          </p:nvSpPr>
          <p:spPr bwMode="auto">
            <a:xfrm>
              <a:off x="3648" y="2880"/>
              <a:ext cx="384" cy="96"/>
            </a:xfrm>
            <a:custGeom>
              <a:avLst/>
              <a:gdLst>
                <a:gd name="T0" fmla="*/ 0 w 384"/>
                <a:gd name="T1" fmla="*/ 0 h 96"/>
                <a:gd name="T2" fmla="*/ 0 w 384"/>
                <a:gd name="T3" fmla="*/ 96 h 96"/>
                <a:gd name="T4" fmla="*/ 384 w 384"/>
                <a:gd name="T5" fmla="*/ 96 h 96"/>
                <a:gd name="T6" fmla="*/ 384 w 38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96"/>
                <a:gd name="T14" fmla="*/ 384 w 3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96">
                  <a:moveTo>
                    <a:pt x="0" y="0"/>
                  </a:moveTo>
                  <a:lnTo>
                    <a:pt x="0" y="96"/>
                  </a:lnTo>
                  <a:lnTo>
                    <a:pt x="384" y="96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9884" name="Line 91"/>
            <p:cNvSpPr>
              <a:spLocks noChangeShapeType="1"/>
            </p:cNvSpPr>
            <p:nvPr/>
          </p:nvSpPr>
          <p:spPr bwMode="auto">
            <a:xfrm flipH="1">
              <a:off x="3744" y="29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7C72B8-E325-44F6-A02E-CFF5EA9DC5D1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3971" name="Picture 13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36" y="1660923"/>
            <a:ext cx="6003131" cy="190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u="sng" smtClean="0"/>
              <a:t>Combinational Circuits</a:t>
            </a: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8377239" y="4830753"/>
            <a:ext cx="225028" cy="2381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3974" name="Freeform 6"/>
          <p:cNvSpPr>
            <a:spLocks/>
          </p:cNvSpPr>
          <p:nvPr/>
        </p:nvSpPr>
        <p:spPr bwMode="auto">
          <a:xfrm>
            <a:off x="8583216" y="4785508"/>
            <a:ext cx="100013" cy="90488"/>
          </a:xfrm>
          <a:custGeom>
            <a:avLst/>
            <a:gdLst>
              <a:gd name="T0" fmla="*/ 2147483646 w 84"/>
              <a:gd name="T1" fmla="*/ 2147483646 h 42"/>
              <a:gd name="T2" fmla="*/ 0 w 84"/>
              <a:gd name="T3" fmla="*/ 0 h 42"/>
              <a:gd name="T4" fmla="*/ 0 w 84"/>
              <a:gd name="T5" fmla="*/ 2147483646 h 42"/>
              <a:gd name="T6" fmla="*/ 2147483646 w 84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7231857" y="4710500"/>
            <a:ext cx="223838" cy="2381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3976" name="Freeform 8"/>
          <p:cNvSpPr>
            <a:spLocks/>
          </p:cNvSpPr>
          <p:nvPr/>
        </p:nvSpPr>
        <p:spPr bwMode="auto">
          <a:xfrm>
            <a:off x="7437834" y="4665254"/>
            <a:ext cx="100013" cy="91679"/>
          </a:xfrm>
          <a:custGeom>
            <a:avLst/>
            <a:gdLst>
              <a:gd name="T0" fmla="*/ 2147483646 w 84"/>
              <a:gd name="T1" fmla="*/ 2147483646 h 42"/>
              <a:gd name="T2" fmla="*/ 0 w 84"/>
              <a:gd name="T3" fmla="*/ 0 h 42"/>
              <a:gd name="T4" fmla="*/ 0 w 84"/>
              <a:gd name="T5" fmla="*/ 2147483646 h 42"/>
              <a:gd name="T6" fmla="*/ 2147483646 w 84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231857" y="4943862"/>
            <a:ext cx="223838" cy="2381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3978" name="Freeform 10"/>
          <p:cNvSpPr>
            <a:spLocks/>
          </p:cNvSpPr>
          <p:nvPr/>
        </p:nvSpPr>
        <p:spPr bwMode="auto">
          <a:xfrm>
            <a:off x="7437834" y="4898617"/>
            <a:ext cx="100013" cy="91679"/>
          </a:xfrm>
          <a:custGeom>
            <a:avLst/>
            <a:gdLst>
              <a:gd name="T0" fmla="*/ 2147483646 w 84"/>
              <a:gd name="T1" fmla="*/ 2147483646 h 42"/>
              <a:gd name="T2" fmla="*/ 0 w 84"/>
              <a:gd name="T3" fmla="*/ 0 h 42"/>
              <a:gd name="T4" fmla="*/ 0 w 84"/>
              <a:gd name="T5" fmla="*/ 2147483646 h 42"/>
              <a:gd name="T6" fmla="*/ 2147483646 w 84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7615238" y="4615249"/>
            <a:ext cx="9778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Combinational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0" name="Rectangle 15"/>
          <p:cNvSpPr>
            <a:spLocks noChangeArrowheads="1"/>
          </p:cNvSpPr>
          <p:nvPr/>
        </p:nvSpPr>
        <p:spPr bwMode="auto">
          <a:xfrm>
            <a:off x="7653338" y="4833134"/>
            <a:ext cx="8431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digital circuit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1" name="Rectangle 20"/>
          <p:cNvSpPr>
            <a:spLocks noChangeArrowheads="1"/>
          </p:cNvSpPr>
          <p:nvPr/>
        </p:nvSpPr>
        <p:spPr bwMode="auto">
          <a:xfrm>
            <a:off x="7543800" y="4481899"/>
            <a:ext cx="833438" cy="702469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2" name="Rectangle 21"/>
          <p:cNvSpPr>
            <a:spLocks noChangeArrowheads="1"/>
          </p:cNvSpPr>
          <p:nvPr/>
        </p:nvSpPr>
        <p:spPr bwMode="auto">
          <a:xfrm>
            <a:off x="7374732" y="448666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3" name="Rectangle 22"/>
          <p:cNvSpPr>
            <a:spLocks noChangeArrowheads="1"/>
          </p:cNvSpPr>
          <p:nvPr/>
        </p:nvSpPr>
        <p:spPr bwMode="auto">
          <a:xfrm>
            <a:off x="7161610" y="459262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4" name="Rectangle 23"/>
          <p:cNvSpPr>
            <a:spLocks noChangeArrowheads="1"/>
          </p:cNvSpPr>
          <p:nvPr/>
        </p:nvSpPr>
        <p:spPr bwMode="auto">
          <a:xfrm>
            <a:off x="7156847" y="482599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b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5" name="Rectangle 24"/>
          <p:cNvSpPr>
            <a:spLocks noChangeArrowheads="1"/>
          </p:cNvSpPr>
          <p:nvPr/>
        </p:nvSpPr>
        <p:spPr bwMode="auto">
          <a:xfrm>
            <a:off x="8498682" y="46021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6" name="Rectangle 25"/>
          <p:cNvSpPr>
            <a:spLocks noChangeArrowheads="1"/>
          </p:cNvSpPr>
          <p:nvPr/>
        </p:nvSpPr>
        <p:spPr bwMode="auto">
          <a:xfrm>
            <a:off x="8701088" y="4720024"/>
            <a:ext cx="945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7" name="Rectangle 26"/>
          <p:cNvSpPr>
            <a:spLocks noChangeArrowheads="1"/>
          </p:cNvSpPr>
          <p:nvPr/>
        </p:nvSpPr>
        <p:spPr bwMode="auto">
          <a:xfrm>
            <a:off x="7374732" y="47438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8" name="Line 27"/>
          <p:cNvSpPr>
            <a:spLocks noChangeShapeType="1"/>
          </p:cNvSpPr>
          <p:nvPr/>
        </p:nvSpPr>
        <p:spPr bwMode="auto">
          <a:xfrm>
            <a:off x="8377238" y="5573703"/>
            <a:ext cx="223838" cy="2381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3989" name="Freeform 28"/>
          <p:cNvSpPr>
            <a:spLocks/>
          </p:cNvSpPr>
          <p:nvPr/>
        </p:nvSpPr>
        <p:spPr bwMode="auto">
          <a:xfrm>
            <a:off x="8583216" y="5528458"/>
            <a:ext cx="100013" cy="90488"/>
          </a:xfrm>
          <a:custGeom>
            <a:avLst/>
            <a:gdLst>
              <a:gd name="T0" fmla="*/ 2147483646 w 84"/>
              <a:gd name="T1" fmla="*/ 2147483646 h 42"/>
              <a:gd name="T2" fmla="*/ 0 w 84"/>
              <a:gd name="T3" fmla="*/ 0 h 42"/>
              <a:gd name="T4" fmla="*/ 0 w 84"/>
              <a:gd name="T5" fmla="*/ 2147483646 h 42"/>
              <a:gd name="T6" fmla="*/ 2147483646 w 84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83990" name="Line 29"/>
          <p:cNvSpPr>
            <a:spLocks noChangeShapeType="1"/>
          </p:cNvSpPr>
          <p:nvPr/>
        </p:nvSpPr>
        <p:spPr bwMode="auto">
          <a:xfrm>
            <a:off x="7230666" y="5453450"/>
            <a:ext cx="225029" cy="2381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3991" name="Freeform 30"/>
          <p:cNvSpPr>
            <a:spLocks/>
          </p:cNvSpPr>
          <p:nvPr/>
        </p:nvSpPr>
        <p:spPr bwMode="auto">
          <a:xfrm>
            <a:off x="7436644" y="5408204"/>
            <a:ext cx="100013" cy="91679"/>
          </a:xfrm>
          <a:custGeom>
            <a:avLst/>
            <a:gdLst>
              <a:gd name="T0" fmla="*/ 2147483646 w 84"/>
              <a:gd name="T1" fmla="*/ 2147483646 h 42"/>
              <a:gd name="T2" fmla="*/ 0 w 84"/>
              <a:gd name="T3" fmla="*/ 0 h 42"/>
              <a:gd name="T4" fmla="*/ 0 w 84"/>
              <a:gd name="T5" fmla="*/ 2147483646 h 42"/>
              <a:gd name="T6" fmla="*/ 2147483646 w 84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83992" name="Line 31"/>
          <p:cNvSpPr>
            <a:spLocks noChangeShapeType="1"/>
          </p:cNvSpPr>
          <p:nvPr/>
        </p:nvSpPr>
        <p:spPr bwMode="auto">
          <a:xfrm>
            <a:off x="7230666" y="5686812"/>
            <a:ext cx="225029" cy="2381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3993" name="Freeform 32"/>
          <p:cNvSpPr>
            <a:spLocks/>
          </p:cNvSpPr>
          <p:nvPr/>
        </p:nvSpPr>
        <p:spPr bwMode="auto">
          <a:xfrm>
            <a:off x="7436644" y="5641567"/>
            <a:ext cx="100013" cy="91679"/>
          </a:xfrm>
          <a:custGeom>
            <a:avLst/>
            <a:gdLst>
              <a:gd name="T0" fmla="*/ 2147483646 w 84"/>
              <a:gd name="T1" fmla="*/ 2147483646 h 42"/>
              <a:gd name="T2" fmla="*/ 0 w 84"/>
              <a:gd name="T3" fmla="*/ 0 h 42"/>
              <a:gd name="T4" fmla="*/ 0 w 84"/>
              <a:gd name="T5" fmla="*/ 2147483646 h 42"/>
              <a:gd name="T6" fmla="*/ 2147483646 w 84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83994" name="Rectangle 42"/>
          <p:cNvSpPr>
            <a:spLocks noChangeArrowheads="1"/>
          </p:cNvSpPr>
          <p:nvPr/>
        </p:nvSpPr>
        <p:spPr bwMode="auto">
          <a:xfrm>
            <a:off x="7543800" y="5224849"/>
            <a:ext cx="833438" cy="702469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5" name="Rectangle 43"/>
          <p:cNvSpPr>
            <a:spLocks noChangeArrowheads="1"/>
          </p:cNvSpPr>
          <p:nvPr/>
        </p:nvSpPr>
        <p:spPr bwMode="auto">
          <a:xfrm>
            <a:off x="7371160" y="522961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6" name="Rectangle 44"/>
          <p:cNvSpPr>
            <a:spLocks noChangeArrowheads="1"/>
          </p:cNvSpPr>
          <p:nvPr/>
        </p:nvSpPr>
        <p:spPr bwMode="auto">
          <a:xfrm>
            <a:off x="7161610" y="533557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7" name="Rectangle 45"/>
          <p:cNvSpPr>
            <a:spLocks noChangeArrowheads="1"/>
          </p:cNvSpPr>
          <p:nvPr/>
        </p:nvSpPr>
        <p:spPr bwMode="auto">
          <a:xfrm>
            <a:off x="7156847" y="556894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b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8" name="Rectangle 46"/>
          <p:cNvSpPr>
            <a:spLocks noChangeArrowheads="1"/>
          </p:cNvSpPr>
          <p:nvPr/>
        </p:nvSpPr>
        <p:spPr bwMode="auto">
          <a:xfrm>
            <a:off x="8503444" y="534510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78C1"/>
                </a:solidFill>
              </a:rPr>
              <a:t>?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9" name="Rectangle 47"/>
          <p:cNvSpPr>
            <a:spLocks noChangeArrowheads="1"/>
          </p:cNvSpPr>
          <p:nvPr/>
        </p:nvSpPr>
        <p:spPr bwMode="auto">
          <a:xfrm>
            <a:off x="8701088" y="5462974"/>
            <a:ext cx="945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0" name="Rectangle 48"/>
          <p:cNvSpPr>
            <a:spLocks noChangeArrowheads="1"/>
          </p:cNvSpPr>
          <p:nvPr/>
        </p:nvSpPr>
        <p:spPr bwMode="auto">
          <a:xfrm>
            <a:off x="7371160" y="548678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29049"/>
            <a:ext cx="6397653" cy="254225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latin typeface="Times New Roman" panose="02020603050405020304" pitchFamily="18" charset="0"/>
              </a:rPr>
              <a:t>Let’s learn to design digital circuits</a:t>
            </a:r>
          </a:p>
          <a:p>
            <a:pPr eaLnBrk="1" hangingPunct="1"/>
            <a:r>
              <a:rPr lang="en-US" altLang="en-US" sz="3200" dirty="0" smtClean="0">
                <a:latin typeface="Times New Roman" panose="02020603050405020304" pitchFamily="18" charset="0"/>
              </a:rPr>
              <a:t>We’ll start with a simple form of circuit:</a:t>
            </a:r>
          </a:p>
          <a:p>
            <a:pPr lvl="1" eaLnBrk="1" hangingPunct="1"/>
            <a:r>
              <a:rPr lang="en-US" altLang="en-US" sz="2800" b="1" i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itchFamily="34" charset="-128"/>
              </a:rPr>
              <a:t>Combinational circuit</a:t>
            </a:r>
          </a:p>
          <a:p>
            <a:pPr lvl="2" eaLnBrk="1" hangingPunct="1"/>
            <a:r>
              <a:rPr lang="en-US" altLang="en-US" sz="1600" dirty="0">
                <a:latin typeface="Times New Roman" panose="02020603050405020304" pitchFamily="18" charset="0"/>
                <a:ea typeface="ＭＳ Ｐゴシック" pitchFamily="34" charset="-128"/>
              </a:rPr>
              <a:t>A digital circuit whose outputs depend solely on the </a:t>
            </a:r>
            <a:r>
              <a:rPr lang="en-US" altLang="en-US" sz="1600" i="1" u="sng" dirty="0">
                <a:latin typeface="Times New Roman" panose="02020603050405020304" pitchFamily="18" charset="0"/>
                <a:ea typeface="ＭＳ Ｐゴシック" pitchFamily="34" charset="-128"/>
              </a:rPr>
              <a:t>present </a:t>
            </a:r>
            <a:r>
              <a:rPr lang="en-US" altLang="en-US" sz="1600" b="1" i="1" u="sng" dirty="0">
                <a:latin typeface="Times New Roman" panose="02020603050405020304" pitchFamily="18" charset="0"/>
                <a:ea typeface="ＭＳ Ｐゴシック" pitchFamily="34" charset="-128"/>
              </a:rPr>
              <a:t>combination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itchFamily="34" charset="-128"/>
              </a:rPr>
              <a:t> of the circuit inputs’ values</a:t>
            </a:r>
            <a:endParaRPr lang="en-US" altLang="en-US" sz="1600" dirty="0">
              <a:ea typeface="ＭＳ Ｐゴシック" pitchFamily="34" charset="-128"/>
            </a:endParaRPr>
          </a:p>
        </p:txBody>
      </p:sp>
      <p:sp>
        <p:nvSpPr>
          <p:cNvPr id="84002" name="Oval 134"/>
          <p:cNvSpPr>
            <a:spLocks noChangeArrowheads="1"/>
          </p:cNvSpPr>
          <p:nvPr/>
        </p:nvSpPr>
        <p:spPr bwMode="auto">
          <a:xfrm>
            <a:off x="6057900" y="1714500"/>
            <a:ext cx="1371600" cy="188595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3" name="Text Box 136"/>
          <p:cNvSpPr txBox="1">
            <a:spLocks noChangeArrowheads="1"/>
          </p:cNvSpPr>
          <p:nvPr/>
        </p:nvSpPr>
        <p:spPr bwMode="auto">
          <a:xfrm>
            <a:off x="6172200" y="3543301"/>
            <a:ext cx="126919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  <a:latin typeface="Times New Roman" panose="02020603050405020304" pitchFamily="18" charset="0"/>
              </a:rPr>
              <a:t>Digital circuit</a:t>
            </a:r>
          </a:p>
        </p:txBody>
      </p:sp>
      <p:sp>
        <p:nvSpPr>
          <p:cNvPr id="84004" name="Rectangle 139"/>
          <p:cNvSpPr>
            <a:spLocks noChangeArrowheads="1"/>
          </p:cNvSpPr>
          <p:nvPr/>
        </p:nvSpPr>
        <p:spPr bwMode="auto">
          <a:xfrm>
            <a:off x="7700964" y="5361771"/>
            <a:ext cx="7229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Sequential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140"/>
          <p:cNvSpPr>
            <a:spLocks noChangeArrowheads="1"/>
          </p:cNvSpPr>
          <p:nvPr/>
        </p:nvSpPr>
        <p:spPr bwMode="auto">
          <a:xfrm>
            <a:off x="7653338" y="5579655"/>
            <a:ext cx="8431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digital circuit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9528A-900A-4918-BDD1-4406B4D0A3DA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Switches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310" y="1657350"/>
            <a:ext cx="4031840" cy="404290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A switch has three parts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Source input, and output</a:t>
            </a:r>
          </a:p>
          <a:p>
            <a:pPr lvl="2" eaLnBrk="1" hangingPunct="1"/>
            <a:r>
              <a:rPr lang="en-US" altLang="en-US" sz="2000" dirty="0">
                <a:ea typeface="ＭＳ Ｐゴシック" pitchFamily="34" charset="-128"/>
              </a:rPr>
              <a:t>Current wants to flow from source input to output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Control input</a:t>
            </a:r>
          </a:p>
          <a:p>
            <a:pPr lvl="2" eaLnBrk="1" hangingPunct="1"/>
            <a:r>
              <a:rPr lang="en-US" altLang="en-US" sz="2000" dirty="0">
                <a:ea typeface="ＭＳ Ｐゴシック" pitchFamily="34" charset="-128"/>
              </a:rPr>
              <a:t>Voltage that controls whether that current can flow 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4918473" y="2366964"/>
            <a:ext cx="796528" cy="59531"/>
            <a:chOff x="3171" y="1268"/>
            <a:chExt cx="669" cy="50"/>
          </a:xfrm>
        </p:grpSpPr>
        <p:sp>
          <p:nvSpPr>
            <p:cNvPr id="88104" name="Line 13"/>
            <p:cNvSpPr>
              <a:spLocks noChangeShapeType="1"/>
            </p:cNvSpPr>
            <p:nvPr/>
          </p:nvSpPr>
          <p:spPr bwMode="auto">
            <a:xfrm>
              <a:off x="3171" y="1293"/>
              <a:ext cx="588" cy="1"/>
            </a:xfrm>
            <a:prstGeom prst="line">
              <a:avLst/>
            </a:prstGeom>
            <a:noFill/>
            <a:ln w="20638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105" name="Freeform 14"/>
            <p:cNvSpPr>
              <a:spLocks/>
            </p:cNvSpPr>
            <p:nvPr/>
          </p:nvSpPr>
          <p:spPr bwMode="auto">
            <a:xfrm>
              <a:off x="3740" y="1268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88070" name="Line 15"/>
          <p:cNvSpPr>
            <a:spLocks noChangeShapeType="1"/>
          </p:cNvSpPr>
          <p:nvPr/>
        </p:nvSpPr>
        <p:spPr bwMode="auto">
          <a:xfrm flipV="1">
            <a:off x="5748339" y="2281239"/>
            <a:ext cx="402431" cy="245269"/>
          </a:xfrm>
          <a:prstGeom prst="line">
            <a:avLst/>
          </a:prstGeom>
          <a:noFill/>
          <a:ln w="396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8071" name="Line 16"/>
          <p:cNvSpPr>
            <a:spLocks noChangeShapeType="1"/>
          </p:cNvSpPr>
          <p:nvPr/>
        </p:nvSpPr>
        <p:spPr bwMode="auto">
          <a:xfrm>
            <a:off x="5007769" y="2531269"/>
            <a:ext cx="747713" cy="1191"/>
          </a:xfrm>
          <a:prstGeom prst="line">
            <a:avLst/>
          </a:prstGeom>
          <a:noFill/>
          <a:ln w="254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8072" name="Line 17"/>
          <p:cNvSpPr>
            <a:spLocks noChangeShapeType="1"/>
          </p:cNvSpPr>
          <p:nvPr/>
        </p:nvSpPr>
        <p:spPr bwMode="auto">
          <a:xfrm>
            <a:off x="6217445" y="2526506"/>
            <a:ext cx="751285" cy="1191"/>
          </a:xfrm>
          <a:prstGeom prst="line">
            <a:avLst/>
          </a:prstGeom>
          <a:noFill/>
          <a:ln w="254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918472" y="3226595"/>
            <a:ext cx="2109788" cy="59531"/>
            <a:chOff x="3171" y="1990"/>
            <a:chExt cx="1772" cy="50"/>
          </a:xfrm>
        </p:grpSpPr>
        <p:sp>
          <p:nvSpPr>
            <p:cNvPr id="88102" name="Line 18"/>
            <p:cNvSpPr>
              <a:spLocks noChangeShapeType="1"/>
            </p:cNvSpPr>
            <p:nvPr/>
          </p:nvSpPr>
          <p:spPr bwMode="auto">
            <a:xfrm>
              <a:off x="3171" y="2015"/>
              <a:ext cx="1691" cy="1"/>
            </a:xfrm>
            <a:prstGeom prst="line">
              <a:avLst/>
            </a:prstGeom>
            <a:noFill/>
            <a:ln w="20638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103" name="Freeform 19"/>
            <p:cNvSpPr>
              <a:spLocks/>
            </p:cNvSpPr>
            <p:nvPr/>
          </p:nvSpPr>
          <p:spPr bwMode="auto">
            <a:xfrm>
              <a:off x="4843" y="1990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88074" name="Line 20"/>
          <p:cNvSpPr>
            <a:spLocks noChangeShapeType="1"/>
          </p:cNvSpPr>
          <p:nvPr/>
        </p:nvSpPr>
        <p:spPr bwMode="auto">
          <a:xfrm flipV="1">
            <a:off x="5748337" y="3371850"/>
            <a:ext cx="491729" cy="19050"/>
          </a:xfrm>
          <a:prstGeom prst="line">
            <a:avLst/>
          </a:prstGeom>
          <a:noFill/>
          <a:ln w="396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8075" name="Line 21"/>
          <p:cNvSpPr>
            <a:spLocks noChangeShapeType="1"/>
          </p:cNvSpPr>
          <p:nvPr/>
        </p:nvSpPr>
        <p:spPr bwMode="auto">
          <a:xfrm>
            <a:off x="4997054" y="3394474"/>
            <a:ext cx="751284" cy="1190"/>
          </a:xfrm>
          <a:prstGeom prst="line">
            <a:avLst/>
          </a:prstGeom>
          <a:noFill/>
          <a:ln w="254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8076" name="Line 22"/>
          <p:cNvSpPr>
            <a:spLocks noChangeShapeType="1"/>
          </p:cNvSpPr>
          <p:nvPr/>
        </p:nvSpPr>
        <p:spPr bwMode="auto">
          <a:xfrm>
            <a:off x="6217445" y="3390900"/>
            <a:ext cx="751285" cy="1191"/>
          </a:xfrm>
          <a:prstGeom prst="line">
            <a:avLst/>
          </a:prstGeom>
          <a:noFill/>
          <a:ln w="254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8077" name="Rectangle 25"/>
          <p:cNvSpPr>
            <a:spLocks noChangeArrowheads="1"/>
          </p:cNvSpPr>
          <p:nvPr/>
        </p:nvSpPr>
        <p:spPr bwMode="auto">
          <a:xfrm>
            <a:off x="6567488" y="2138363"/>
            <a:ext cx="27135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“off”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8" name="Rectangle 28"/>
          <p:cNvSpPr>
            <a:spLocks noChangeArrowheads="1"/>
          </p:cNvSpPr>
          <p:nvPr/>
        </p:nvSpPr>
        <p:spPr bwMode="auto">
          <a:xfrm>
            <a:off x="6555582" y="3024188"/>
            <a:ext cx="2725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“on”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9" name="Rectangle 29"/>
          <p:cNvSpPr>
            <a:spLocks noChangeArrowheads="1"/>
          </p:cNvSpPr>
          <p:nvPr/>
        </p:nvSpPr>
        <p:spPr bwMode="auto">
          <a:xfrm>
            <a:off x="6413898" y="3423048"/>
            <a:ext cx="4263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output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0" name="Rectangle 30"/>
          <p:cNvSpPr>
            <a:spLocks noChangeArrowheads="1"/>
          </p:cNvSpPr>
          <p:nvPr/>
        </p:nvSpPr>
        <p:spPr bwMode="auto">
          <a:xfrm>
            <a:off x="5212556" y="3423048"/>
            <a:ext cx="4600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source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1" name="Rectangle 34"/>
          <p:cNvSpPr>
            <a:spLocks noChangeArrowheads="1"/>
          </p:cNvSpPr>
          <p:nvPr/>
        </p:nvSpPr>
        <p:spPr bwMode="auto">
          <a:xfrm>
            <a:off x="5243513" y="3555207"/>
            <a:ext cx="33182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input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2" name="Rectangle 35"/>
          <p:cNvSpPr>
            <a:spLocks noChangeArrowheads="1"/>
          </p:cNvSpPr>
          <p:nvPr/>
        </p:nvSpPr>
        <p:spPr bwMode="auto">
          <a:xfrm>
            <a:off x="6413898" y="2575323"/>
            <a:ext cx="4263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output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3" name="Rectangle 36"/>
          <p:cNvSpPr>
            <a:spLocks noChangeArrowheads="1"/>
          </p:cNvSpPr>
          <p:nvPr/>
        </p:nvSpPr>
        <p:spPr bwMode="auto">
          <a:xfrm>
            <a:off x="5212556" y="2575323"/>
            <a:ext cx="4600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source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4" name="Rectangle 40"/>
          <p:cNvSpPr>
            <a:spLocks noChangeArrowheads="1"/>
          </p:cNvSpPr>
          <p:nvPr/>
        </p:nvSpPr>
        <p:spPr bwMode="auto">
          <a:xfrm>
            <a:off x="5243513" y="2711055"/>
            <a:ext cx="33182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input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5" name="Rectangle 41"/>
          <p:cNvSpPr>
            <a:spLocks noChangeArrowheads="1"/>
          </p:cNvSpPr>
          <p:nvPr/>
        </p:nvSpPr>
        <p:spPr bwMode="auto">
          <a:xfrm>
            <a:off x="5894785" y="1772842"/>
            <a:ext cx="4600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control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6" name="Rectangle 47"/>
          <p:cNvSpPr>
            <a:spLocks noChangeArrowheads="1"/>
          </p:cNvSpPr>
          <p:nvPr/>
        </p:nvSpPr>
        <p:spPr bwMode="auto">
          <a:xfrm>
            <a:off x="5938838" y="1905000"/>
            <a:ext cx="33182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input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7" name="Line 48"/>
          <p:cNvSpPr>
            <a:spLocks noChangeShapeType="1"/>
          </p:cNvSpPr>
          <p:nvPr/>
        </p:nvSpPr>
        <p:spPr bwMode="auto">
          <a:xfrm>
            <a:off x="6068617" y="2058591"/>
            <a:ext cx="1190" cy="255984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8088" name="Rectangle 49"/>
          <p:cNvSpPr>
            <a:spLocks noChangeArrowheads="1"/>
          </p:cNvSpPr>
          <p:nvPr/>
        </p:nvSpPr>
        <p:spPr bwMode="auto">
          <a:xfrm>
            <a:off x="5894785" y="2824164"/>
            <a:ext cx="4600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control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9" name="Rectangle 55"/>
          <p:cNvSpPr>
            <a:spLocks noChangeArrowheads="1"/>
          </p:cNvSpPr>
          <p:nvPr/>
        </p:nvSpPr>
        <p:spPr bwMode="auto">
          <a:xfrm>
            <a:off x="5938838" y="2959894"/>
            <a:ext cx="33182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input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0" name="Line 56"/>
          <p:cNvSpPr>
            <a:spLocks noChangeShapeType="1"/>
          </p:cNvSpPr>
          <p:nvPr/>
        </p:nvSpPr>
        <p:spPr bwMode="auto">
          <a:xfrm>
            <a:off x="6068617" y="3111104"/>
            <a:ext cx="1190" cy="2571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8091" name="Rectangle 57"/>
          <p:cNvSpPr>
            <a:spLocks noChangeArrowheads="1"/>
          </p:cNvSpPr>
          <p:nvPr/>
        </p:nvSpPr>
        <p:spPr bwMode="auto">
          <a:xfrm>
            <a:off x="5907882" y="3746898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(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2" name="Rectangle 58"/>
          <p:cNvSpPr>
            <a:spLocks noChangeArrowheads="1"/>
          </p:cNvSpPr>
          <p:nvPr/>
        </p:nvSpPr>
        <p:spPr bwMode="auto">
          <a:xfrm>
            <a:off x="5941219" y="374689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b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3" name="Rectangle 59"/>
          <p:cNvSpPr>
            <a:spLocks noChangeArrowheads="1"/>
          </p:cNvSpPr>
          <p:nvPr/>
        </p:nvSpPr>
        <p:spPr bwMode="auto">
          <a:xfrm>
            <a:off x="6009085" y="3746898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)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4" name="Line 60"/>
          <p:cNvSpPr>
            <a:spLocks noChangeShapeType="1"/>
          </p:cNvSpPr>
          <p:nvPr/>
        </p:nvSpPr>
        <p:spPr bwMode="auto">
          <a:xfrm flipH="1">
            <a:off x="5729288" y="2512219"/>
            <a:ext cx="19050" cy="14288"/>
          </a:xfrm>
          <a:prstGeom prst="line">
            <a:avLst/>
          </a:prstGeom>
          <a:noFill/>
          <a:ln w="1111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87531" y="5783991"/>
            <a:ext cx="6968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Transistor: Most elementary Digital Device acts like a binary switch – ON or OFF</a:t>
            </a:r>
          </a:p>
        </p:txBody>
      </p:sp>
    </p:spTree>
    <p:extLst>
      <p:ext uri="{BB962C8B-B14F-4D97-AF65-F5344CB8AC3E}">
        <p14:creationId xmlns:p14="http://schemas.microsoft.com/office/powerpoint/2010/main" val="29885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A1D296-2BE7-43DD-85A7-526A9696C8D3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u="sng" smtClean="0"/>
              <a:t>The CMOS Transistor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1771650"/>
            <a:ext cx="645795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CMOS transistor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Basic switch in modern ICs</a:t>
            </a:r>
          </a:p>
          <a:p>
            <a:pPr lvl="1" eaLnBrk="1" hangingPunct="1">
              <a:buFontTx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901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08"/>
          <a:stretch>
            <a:fillRect/>
          </a:stretch>
        </p:blipFill>
        <p:spPr bwMode="auto">
          <a:xfrm>
            <a:off x="1428751" y="2857501"/>
            <a:ext cx="3351610" cy="205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7221141" y="2686051"/>
            <a:ext cx="361950" cy="679847"/>
            <a:chOff x="5105" y="1536"/>
            <a:chExt cx="304" cy="571"/>
          </a:xfrm>
        </p:grpSpPr>
        <p:sp>
          <p:nvSpPr>
            <p:cNvPr id="90170" name="Line 17"/>
            <p:cNvSpPr>
              <a:spLocks noChangeShapeType="1"/>
            </p:cNvSpPr>
            <p:nvPr/>
          </p:nvSpPr>
          <p:spPr bwMode="auto">
            <a:xfrm>
              <a:off x="5105" y="1822"/>
              <a:ext cx="17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171" name="Freeform 18"/>
            <p:cNvSpPr>
              <a:spLocks/>
            </p:cNvSpPr>
            <p:nvPr/>
          </p:nvSpPr>
          <p:spPr bwMode="auto">
            <a:xfrm>
              <a:off x="5322" y="1536"/>
              <a:ext cx="87" cy="571"/>
            </a:xfrm>
            <a:custGeom>
              <a:avLst/>
              <a:gdLst>
                <a:gd name="T0" fmla="*/ 87 w 87"/>
                <a:gd name="T1" fmla="*/ 571 h 571"/>
                <a:gd name="T2" fmla="*/ 87 w 87"/>
                <a:gd name="T3" fmla="*/ 469 h 571"/>
                <a:gd name="T4" fmla="*/ 87 w 87"/>
                <a:gd name="T5" fmla="*/ 364 h 571"/>
                <a:gd name="T6" fmla="*/ 0 w 87"/>
                <a:gd name="T7" fmla="*/ 364 h 571"/>
                <a:gd name="T8" fmla="*/ 0 w 87"/>
                <a:gd name="T9" fmla="*/ 207 h 571"/>
                <a:gd name="T10" fmla="*/ 87 w 87"/>
                <a:gd name="T11" fmla="*/ 207 h 571"/>
                <a:gd name="T12" fmla="*/ 87 w 87"/>
                <a:gd name="T13" fmla="*/ 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571"/>
                <a:gd name="T23" fmla="*/ 87 w 87"/>
                <a:gd name="T24" fmla="*/ 571 h 5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571">
                  <a:moveTo>
                    <a:pt x="87" y="571"/>
                  </a:moveTo>
                  <a:lnTo>
                    <a:pt x="87" y="469"/>
                  </a:lnTo>
                  <a:lnTo>
                    <a:pt x="87" y="364"/>
                  </a:lnTo>
                  <a:lnTo>
                    <a:pt x="0" y="364"/>
                  </a:lnTo>
                  <a:lnTo>
                    <a:pt x="0" y="207"/>
                  </a:lnTo>
                  <a:lnTo>
                    <a:pt x="87" y="207"/>
                  </a:lnTo>
                  <a:lnTo>
                    <a:pt x="87" y="0"/>
                  </a:ln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172" name="Line 19"/>
            <p:cNvSpPr>
              <a:spLocks noChangeShapeType="1"/>
            </p:cNvSpPr>
            <p:nvPr/>
          </p:nvSpPr>
          <p:spPr bwMode="auto">
            <a:xfrm flipV="1">
              <a:off x="5280" y="1740"/>
              <a:ext cx="1" cy="16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" name="Group 181"/>
          <p:cNvGrpSpPr>
            <a:grpSpLocks/>
          </p:cNvGrpSpPr>
          <p:nvPr/>
        </p:nvGrpSpPr>
        <p:grpSpPr bwMode="auto">
          <a:xfrm>
            <a:off x="7236626" y="2614614"/>
            <a:ext cx="442914" cy="1222772"/>
            <a:chOff x="5118" y="1476"/>
            <a:chExt cx="372" cy="1027"/>
          </a:xfrm>
        </p:grpSpPr>
        <p:sp>
          <p:nvSpPr>
            <p:cNvPr id="90165" name="Rectangle 21"/>
            <p:cNvSpPr>
              <a:spLocks noChangeArrowheads="1"/>
            </p:cNvSpPr>
            <p:nvPr/>
          </p:nvSpPr>
          <p:spPr bwMode="auto">
            <a:xfrm>
              <a:off x="5118" y="2279"/>
              <a:ext cx="37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does not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66" name="Rectangle 22"/>
            <p:cNvSpPr>
              <a:spLocks noChangeArrowheads="1"/>
            </p:cNvSpPr>
            <p:nvPr/>
          </p:nvSpPr>
          <p:spPr bwMode="auto">
            <a:xfrm>
              <a:off x="5128" y="2387"/>
              <a:ext cx="3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conduct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0167" name="Group 172"/>
            <p:cNvGrpSpPr>
              <a:grpSpLocks/>
            </p:cNvGrpSpPr>
            <p:nvPr/>
          </p:nvGrpSpPr>
          <p:grpSpPr bwMode="auto">
            <a:xfrm>
              <a:off x="5328" y="1476"/>
              <a:ext cx="75" cy="264"/>
              <a:chOff x="5328" y="1476"/>
              <a:chExt cx="75" cy="264"/>
            </a:xfrm>
          </p:grpSpPr>
          <p:sp>
            <p:nvSpPr>
              <p:cNvPr id="90168" name="Freeform 20"/>
              <p:cNvSpPr>
                <a:spLocks/>
              </p:cNvSpPr>
              <p:nvPr/>
            </p:nvSpPr>
            <p:spPr bwMode="auto">
              <a:xfrm>
                <a:off x="5337" y="1644"/>
                <a:ext cx="66" cy="96"/>
              </a:xfrm>
              <a:custGeom>
                <a:avLst/>
                <a:gdLst>
                  <a:gd name="T0" fmla="*/ 66 w 66"/>
                  <a:gd name="T1" fmla="*/ 96 h 96"/>
                  <a:gd name="T2" fmla="*/ 42 w 66"/>
                  <a:gd name="T3" fmla="*/ 0 h 96"/>
                  <a:gd name="T4" fmla="*/ 0 w 66"/>
                  <a:gd name="T5" fmla="*/ 21 h 96"/>
                  <a:gd name="T6" fmla="*/ 66 w 6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96"/>
                  <a:gd name="T14" fmla="*/ 66 w 6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96">
                    <a:moveTo>
                      <a:pt x="66" y="96"/>
                    </a:moveTo>
                    <a:lnTo>
                      <a:pt x="42" y="0"/>
                    </a:lnTo>
                    <a:lnTo>
                      <a:pt x="0" y="21"/>
                    </a:lnTo>
                    <a:lnTo>
                      <a:pt x="66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69" name="Freeform 26"/>
              <p:cNvSpPr>
                <a:spLocks/>
              </p:cNvSpPr>
              <p:nvPr/>
            </p:nvSpPr>
            <p:spPr bwMode="auto">
              <a:xfrm>
                <a:off x="5328" y="1476"/>
                <a:ext cx="66" cy="201"/>
              </a:xfrm>
              <a:custGeom>
                <a:avLst/>
                <a:gdLst>
                  <a:gd name="T0" fmla="*/ 594 w 22"/>
                  <a:gd name="T1" fmla="*/ 0 h 67"/>
                  <a:gd name="T2" fmla="*/ 324 w 22"/>
                  <a:gd name="T3" fmla="*/ 1809 h 67"/>
                  <a:gd name="T4" fmla="*/ 0 60000 65536"/>
                  <a:gd name="T5" fmla="*/ 0 60000 65536"/>
                  <a:gd name="T6" fmla="*/ 0 w 22"/>
                  <a:gd name="T7" fmla="*/ 0 h 67"/>
                  <a:gd name="T8" fmla="*/ 22 w 22"/>
                  <a:gd name="T9" fmla="*/ 67 h 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" h="67">
                    <a:moveTo>
                      <a:pt x="22" y="0"/>
                    </a:moveTo>
                    <a:cubicBezTo>
                      <a:pt x="22" y="0"/>
                      <a:pt x="0" y="32"/>
                      <a:pt x="12" y="6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7192566" y="2884885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174"/>
          <p:cNvGrpSpPr>
            <a:grpSpLocks/>
          </p:cNvGrpSpPr>
          <p:nvPr/>
        </p:nvGrpSpPr>
        <p:grpSpPr bwMode="auto">
          <a:xfrm>
            <a:off x="6205539" y="2686051"/>
            <a:ext cx="360760" cy="679847"/>
            <a:chOff x="4252" y="1536"/>
            <a:chExt cx="303" cy="571"/>
          </a:xfrm>
        </p:grpSpPr>
        <p:sp>
          <p:nvSpPr>
            <p:cNvPr id="90162" name="Line 8"/>
            <p:cNvSpPr>
              <a:spLocks noChangeShapeType="1"/>
            </p:cNvSpPr>
            <p:nvPr/>
          </p:nvSpPr>
          <p:spPr bwMode="auto">
            <a:xfrm>
              <a:off x="4252" y="1822"/>
              <a:ext cx="17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163" name="Freeform 9"/>
            <p:cNvSpPr>
              <a:spLocks/>
            </p:cNvSpPr>
            <p:nvPr/>
          </p:nvSpPr>
          <p:spPr bwMode="auto">
            <a:xfrm>
              <a:off x="4468" y="1536"/>
              <a:ext cx="87" cy="571"/>
            </a:xfrm>
            <a:custGeom>
              <a:avLst/>
              <a:gdLst>
                <a:gd name="T0" fmla="*/ 87 w 87"/>
                <a:gd name="T1" fmla="*/ 571 h 571"/>
                <a:gd name="T2" fmla="*/ 87 w 87"/>
                <a:gd name="T3" fmla="*/ 469 h 571"/>
                <a:gd name="T4" fmla="*/ 87 w 87"/>
                <a:gd name="T5" fmla="*/ 364 h 571"/>
                <a:gd name="T6" fmla="*/ 0 w 87"/>
                <a:gd name="T7" fmla="*/ 364 h 571"/>
                <a:gd name="T8" fmla="*/ 0 w 87"/>
                <a:gd name="T9" fmla="*/ 207 h 571"/>
                <a:gd name="T10" fmla="*/ 87 w 87"/>
                <a:gd name="T11" fmla="*/ 207 h 571"/>
                <a:gd name="T12" fmla="*/ 87 w 87"/>
                <a:gd name="T13" fmla="*/ 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571"/>
                <a:gd name="T23" fmla="*/ 87 w 87"/>
                <a:gd name="T24" fmla="*/ 571 h 5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571">
                  <a:moveTo>
                    <a:pt x="87" y="571"/>
                  </a:moveTo>
                  <a:lnTo>
                    <a:pt x="87" y="469"/>
                  </a:lnTo>
                  <a:lnTo>
                    <a:pt x="87" y="364"/>
                  </a:lnTo>
                  <a:lnTo>
                    <a:pt x="0" y="364"/>
                  </a:lnTo>
                  <a:lnTo>
                    <a:pt x="0" y="207"/>
                  </a:lnTo>
                  <a:lnTo>
                    <a:pt x="87" y="207"/>
                  </a:lnTo>
                  <a:lnTo>
                    <a:pt x="87" y="0"/>
                  </a:ln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164" name="Line 10"/>
            <p:cNvSpPr>
              <a:spLocks noChangeShapeType="1"/>
            </p:cNvSpPr>
            <p:nvPr/>
          </p:nvSpPr>
          <p:spPr bwMode="auto">
            <a:xfrm flipV="1">
              <a:off x="4429" y="1740"/>
              <a:ext cx="1" cy="16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6" name="Group 180"/>
          <p:cNvGrpSpPr>
            <a:grpSpLocks/>
          </p:cNvGrpSpPr>
          <p:nvPr/>
        </p:nvGrpSpPr>
        <p:grpSpPr bwMode="auto">
          <a:xfrm>
            <a:off x="6210300" y="2636044"/>
            <a:ext cx="461963" cy="1072753"/>
            <a:chOff x="4256" y="1494"/>
            <a:chExt cx="388" cy="901"/>
          </a:xfrm>
        </p:grpSpPr>
        <p:sp>
          <p:nvSpPr>
            <p:cNvPr id="90159" name="Freeform 12"/>
            <p:cNvSpPr>
              <a:spLocks/>
            </p:cNvSpPr>
            <p:nvPr/>
          </p:nvSpPr>
          <p:spPr bwMode="auto">
            <a:xfrm>
              <a:off x="4447" y="1494"/>
              <a:ext cx="153" cy="679"/>
            </a:xfrm>
            <a:custGeom>
              <a:avLst/>
              <a:gdLst>
                <a:gd name="T0" fmla="*/ 1161 w 51"/>
                <a:gd name="T1" fmla="*/ 0 h 226"/>
                <a:gd name="T2" fmla="*/ 1377 w 51"/>
                <a:gd name="T3" fmla="*/ 6129 h 226"/>
                <a:gd name="T4" fmla="*/ 0 60000 65536"/>
                <a:gd name="T5" fmla="*/ 0 60000 65536"/>
                <a:gd name="T6" fmla="*/ 0 w 51"/>
                <a:gd name="T7" fmla="*/ 0 h 226"/>
                <a:gd name="T8" fmla="*/ 51 w 51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" h="226">
                  <a:moveTo>
                    <a:pt x="43" y="0"/>
                  </a:moveTo>
                  <a:cubicBezTo>
                    <a:pt x="43" y="0"/>
                    <a:pt x="0" y="114"/>
                    <a:pt x="51" y="2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160" name="Freeform 11"/>
            <p:cNvSpPr>
              <a:spLocks/>
            </p:cNvSpPr>
            <p:nvPr/>
          </p:nvSpPr>
          <p:spPr bwMode="auto">
            <a:xfrm>
              <a:off x="4564" y="2128"/>
              <a:ext cx="66" cy="96"/>
            </a:xfrm>
            <a:custGeom>
              <a:avLst/>
              <a:gdLst>
                <a:gd name="T0" fmla="*/ 66 w 66"/>
                <a:gd name="T1" fmla="*/ 96 h 96"/>
                <a:gd name="T2" fmla="*/ 42 w 66"/>
                <a:gd name="T3" fmla="*/ 0 h 96"/>
                <a:gd name="T4" fmla="*/ 0 w 66"/>
                <a:gd name="T5" fmla="*/ 21 h 96"/>
                <a:gd name="T6" fmla="*/ 66 w 66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96"/>
                <a:gd name="T14" fmla="*/ 66 w 6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96">
                  <a:moveTo>
                    <a:pt x="66" y="96"/>
                  </a:moveTo>
                  <a:lnTo>
                    <a:pt x="42" y="0"/>
                  </a:lnTo>
                  <a:lnTo>
                    <a:pt x="0" y="21"/>
                  </a:lnTo>
                  <a:lnTo>
                    <a:pt x="66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161" name="Rectangle 13"/>
            <p:cNvSpPr>
              <a:spLocks noChangeArrowheads="1"/>
            </p:cNvSpPr>
            <p:nvPr/>
          </p:nvSpPr>
          <p:spPr bwMode="auto">
            <a:xfrm>
              <a:off x="4256" y="2279"/>
              <a:ext cx="3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conducts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6173391" y="2884885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0124" name="Group 186"/>
          <p:cNvGrpSpPr>
            <a:grpSpLocks/>
          </p:cNvGrpSpPr>
          <p:nvPr/>
        </p:nvGrpSpPr>
        <p:grpSpPr bwMode="auto">
          <a:xfrm>
            <a:off x="5003006" y="2686051"/>
            <a:ext cx="644129" cy="679847"/>
            <a:chOff x="3242" y="1536"/>
            <a:chExt cx="541" cy="571"/>
          </a:xfrm>
        </p:grpSpPr>
        <p:sp>
          <p:nvSpPr>
            <p:cNvPr id="90154" name="Line 5"/>
            <p:cNvSpPr>
              <a:spLocks noChangeShapeType="1"/>
            </p:cNvSpPr>
            <p:nvPr/>
          </p:nvSpPr>
          <p:spPr bwMode="auto">
            <a:xfrm>
              <a:off x="3479" y="1822"/>
              <a:ext cx="178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155" name="Freeform 6"/>
            <p:cNvSpPr>
              <a:spLocks/>
            </p:cNvSpPr>
            <p:nvPr/>
          </p:nvSpPr>
          <p:spPr bwMode="auto">
            <a:xfrm>
              <a:off x="3696" y="1536"/>
              <a:ext cx="87" cy="571"/>
            </a:xfrm>
            <a:custGeom>
              <a:avLst/>
              <a:gdLst>
                <a:gd name="T0" fmla="*/ 87 w 87"/>
                <a:gd name="T1" fmla="*/ 571 h 571"/>
                <a:gd name="T2" fmla="*/ 87 w 87"/>
                <a:gd name="T3" fmla="*/ 469 h 571"/>
                <a:gd name="T4" fmla="*/ 87 w 87"/>
                <a:gd name="T5" fmla="*/ 364 h 571"/>
                <a:gd name="T6" fmla="*/ 0 w 87"/>
                <a:gd name="T7" fmla="*/ 364 h 571"/>
                <a:gd name="T8" fmla="*/ 0 w 87"/>
                <a:gd name="T9" fmla="*/ 207 h 571"/>
                <a:gd name="T10" fmla="*/ 87 w 87"/>
                <a:gd name="T11" fmla="*/ 207 h 571"/>
                <a:gd name="T12" fmla="*/ 87 w 87"/>
                <a:gd name="T13" fmla="*/ 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571"/>
                <a:gd name="T23" fmla="*/ 87 w 87"/>
                <a:gd name="T24" fmla="*/ 571 h 5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571">
                  <a:moveTo>
                    <a:pt x="87" y="571"/>
                  </a:moveTo>
                  <a:lnTo>
                    <a:pt x="87" y="469"/>
                  </a:lnTo>
                  <a:lnTo>
                    <a:pt x="87" y="364"/>
                  </a:lnTo>
                  <a:lnTo>
                    <a:pt x="0" y="364"/>
                  </a:lnTo>
                  <a:lnTo>
                    <a:pt x="0" y="207"/>
                  </a:lnTo>
                  <a:lnTo>
                    <a:pt x="87" y="207"/>
                  </a:lnTo>
                  <a:lnTo>
                    <a:pt x="87" y="0"/>
                  </a:ln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156" name="Line 7"/>
            <p:cNvSpPr>
              <a:spLocks noChangeShapeType="1"/>
            </p:cNvSpPr>
            <p:nvPr/>
          </p:nvSpPr>
          <p:spPr bwMode="auto">
            <a:xfrm flipV="1">
              <a:off x="3657" y="1740"/>
              <a:ext cx="1" cy="16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157" name="Rectangle 29"/>
            <p:cNvSpPr>
              <a:spLocks noChangeArrowheads="1"/>
            </p:cNvSpPr>
            <p:nvPr/>
          </p:nvSpPr>
          <p:spPr bwMode="auto">
            <a:xfrm>
              <a:off x="3275" y="1767"/>
              <a:ext cx="1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gate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58" name="Rectangle 33"/>
            <p:cNvSpPr>
              <a:spLocks noChangeArrowheads="1"/>
            </p:cNvSpPr>
            <p:nvPr/>
          </p:nvSpPr>
          <p:spPr bwMode="auto">
            <a:xfrm>
              <a:off x="3242" y="1558"/>
              <a:ext cx="28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u="sng">
                  <a:solidFill>
                    <a:srgbClr val="000000"/>
                  </a:solidFill>
                </a:rPr>
                <a:t>nMOS</a:t>
              </a:r>
              <a:endParaRPr lang="en-US" altLang="en-US" sz="1800" b="1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185"/>
          <p:cNvGrpSpPr>
            <a:grpSpLocks/>
          </p:cNvGrpSpPr>
          <p:nvPr/>
        </p:nvGrpSpPr>
        <p:grpSpPr bwMode="auto">
          <a:xfrm>
            <a:off x="5058968" y="4100514"/>
            <a:ext cx="2688431" cy="1181100"/>
            <a:chOff x="3289" y="2724"/>
            <a:chExt cx="2258" cy="992"/>
          </a:xfrm>
        </p:grpSpPr>
        <p:grpSp>
          <p:nvGrpSpPr>
            <p:cNvPr id="90129" name="Group 183"/>
            <p:cNvGrpSpPr>
              <a:grpSpLocks/>
            </p:cNvGrpSpPr>
            <p:nvPr/>
          </p:nvGrpSpPr>
          <p:grpSpPr bwMode="auto">
            <a:xfrm>
              <a:off x="4274" y="2724"/>
              <a:ext cx="412" cy="992"/>
              <a:chOff x="4274" y="2724"/>
              <a:chExt cx="412" cy="992"/>
            </a:xfrm>
          </p:grpSpPr>
          <p:sp>
            <p:nvSpPr>
              <p:cNvPr id="90145" name="Line 40"/>
              <p:cNvSpPr>
                <a:spLocks noChangeShapeType="1"/>
              </p:cNvSpPr>
              <p:nvPr/>
            </p:nvSpPr>
            <p:spPr bwMode="auto">
              <a:xfrm>
                <a:off x="4301" y="3070"/>
                <a:ext cx="177" cy="1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46" name="Freeform 41"/>
              <p:cNvSpPr>
                <a:spLocks/>
              </p:cNvSpPr>
              <p:nvPr/>
            </p:nvSpPr>
            <p:spPr bwMode="auto">
              <a:xfrm>
                <a:off x="4517" y="2784"/>
                <a:ext cx="88" cy="572"/>
              </a:xfrm>
              <a:custGeom>
                <a:avLst/>
                <a:gdLst>
                  <a:gd name="T0" fmla="*/ 88 w 88"/>
                  <a:gd name="T1" fmla="*/ 572 h 572"/>
                  <a:gd name="T2" fmla="*/ 88 w 88"/>
                  <a:gd name="T3" fmla="*/ 469 h 572"/>
                  <a:gd name="T4" fmla="*/ 88 w 88"/>
                  <a:gd name="T5" fmla="*/ 364 h 572"/>
                  <a:gd name="T6" fmla="*/ 0 w 88"/>
                  <a:gd name="T7" fmla="*/ 364 h 572"/>
                  <a:gd name="T8" fmla="*/ 0 w 88"/>
                  <a:gd name="T9" fmla="*/ 208 h 572"/>
                  <a:gd name="T10" fmla="*/ 88 w 88"/>
                  <a:gd name="T11" fmla="*/ 208 h 572"/>
                  <a:gd name="T12" fmla="*/ 88 w 88"/>
                  <a:gd name="T13" fmla="*/ 0 h 5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"/>
                  <a:gd name="T22" fmla="*/ 0 h 572"/>
                  <a:gd name="T23" fmla="*/ 88 w 88"/>
                  <a:gd name="T24" fmla="*/ 572 h 5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" h="572">
                    <a:moveTo>
                      <a:pt x="88" y="572"/>
                    </a:moveTo>
                    <a:lnTo>
                      <a:pt x="88" y="469"/>
                    </a:lnTo>
                    <a:lnTo>
                      <a:pt x="88" y="364"/>
                    </a:lnTo>
                    <a:lnTo>
                      <a:pt x="0" y="364"/>
                    </a:lnTo>
                    <a:lnTo>
                      <a:pt x="0" y="208"/>
                    </a:lnTo>
                    <a:lnTo>
                      <a:pt x="88" y="208"/>
                    </a:lnTo>
                    <a:lnTo>
                      <a:pt x="88" y="0"/>
                    </a:lnTo>
                  </a:path>
                </a:pathLst>
              </a:cu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47" name="Line 42"/>
              <p:cNvSpPr>
                <a:spLocks noChangeShapeType="1"/>
              </p:cNvSpPr>
              <p:nvPr/>
            </p:nvSpPr>
            <p:spPr bwMode="auto">
              <a:xfrm flipV="1">
                <a:off x="4478" y="2989"/>
                <a:ext cx="1" cy="168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48" name="Rectangle 44"/>
              <p:cNvSpPr>
                <a:spLocks noChangeArrowheads="1"/>
              </p:cNvSpPr>
              <p:nvPr/>
            </p:nvSpPr>
            <p:spPr bwMode="auto">
              <a:xfrm>
                <a:off x="4314" y="3491"/>
                <a:ext cx="37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</a:rPr>
                  <a:t>does not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49" name="Rectangle 45"/>
              <p:cNvSpPr>
                <a:spLocks noChangeArrowheads="1"/>
              </p:cNvSpPr>
              <p:nvPr/>
            </p:nvSpPr>
            <p:spPr bwMode="auto">
              <a:xfrm>
                <a:off x="4324" y="3600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</a:rPr>
                  <a:t>conduct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50" name="Freeform 56"/>
              <p:cNvSpPr>
                <a:spLocks/>
              </p:cNvSpPr>
              <p:nvPr/>
            </p:nvSpPr>
            <p:spPr bwMode="auto">
              <a:xfrm>
                <a:off x="4526" y="2892"/>
                <a:ext cx="70" cy="97"/>
              </a:xfrm>
              <a:custGeom>
                <a:avLst/>
                <a:gdLst>
                  <a:gd name="T0" fmla="*/ 70 w 70"/>
                  <a:gd name="T1" fmla="*/ 97 h 97"/>
                  <a:gd name="T2" fmla="*/ 45 w 70"/>
                  <a:gd name="T3" fmla="*/ 0 h 97"/>
                  <a:gd name="T4" fmla="*/ 0 w 70"/>
                  <a:gd name="T5" fmla="*/ 21 h 97"/>
                  <a:gd name="T6" fmla="*/ 70 w 70"/>
                  <a:gd name="T7" fmla="*/ 97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97"/>
                  <a:gd name="T14" fmla="*/ 70 w 70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97">
                    <a:moveTo>
                      <a:pt x="70" y="97"/>
                    </a:moveTo>
                    <a:lnTo>
                      <a:pt x="45" y="0"/>
                    </a:lnTo>
                    <a:lnTo>
                      <a:pt x="0" y="21"/>
                    </a:lnTo>
                    <a:lnTo>
                      <a:pt x="7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51" name="Freeform 57"/>
              <p:cNvSpPr>
                <a:spLocks/>
              </p:cNvSpPr>
              <p:nvPr/>
            </p:nvSpPr>
            <p:spPr bwMode="auto">
              <a:xfrm>
                <a:off x="4520" y="2724"/>
                <a:ext cx="64" cy="201"/>
              </a:xfrm>
              <a:custGeom>
                <a:avLst/>
                <a:gdLst>
                  <a:gd name="T0" fmla="*/ 594 w 21"/>
                  <a:gd name="T1" fmla="*/ 0 h 67"/>
                  <a:gd name="T2" fmla="*/ 344 w 21"/>
                  <a:gd name="T3" fmla="*/ 1809 h 67"/>
                  <a:gd name="T4" fmla="*/ 0 60000 65536"/>
                  <a:gd name="T5" fmla="*/ 0 60000 65536"/>
                  <a:gd name="T6" fmla="*/ 0 w 21"/>
                  <a:gd name="T7" fmla="*/ 0 h 67"/>
                  <a:gd name="T8" fmla="*/ 21 w 21"/>
                  <a:gd name="T9" fmla="*/ 67 h 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" h="67">
                    <a:moveTo>
                      <a:pt x="21" y="0"/>
                    </a:moveTo>
                    <a:cubicBezTo>
                      <a:pt x="21" y="0"/>
                      <a:pt x="0" y="32"/>
                      <a:pt x="12" y="6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52" name="Rectangle 59"/>
              <p:cNvSpPr>
                <a:spLocks noChangeArrowheads="1"/>
              </p:cNvSpPr>
              <p:nvPr/>
            </p:nvSpPr>
            <p:spPr bwMode="auto">
              <a:xfrm>
                <a:off x="4274" y="2951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</a:rPr>
                  <a:t>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53" name="Oval 69"/>
              <p:cNvSpPr>
                <a:spLocks noChangeArrowheads="1"/>
              </p:cNvSpPr>
              <p:nvPr/>
            </p:nvSpPr>
            <p:spPr bwMode="auto">
              <a:xfrm>
                <a:off x="4427" y="3049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0130" name="Group 184"/>
            <p:cNvGrpSpPr>
              <a:grpSpLocks/>
            </p:cNvGrpSpPr>
            <p:nvPr/>
          </p:nvGrpSpPr>
          <p:grpSpPr bwMode="auto">
            <a:xfrm>
              <a:off x="3289" y="2784"/>
              <a:ext cx="542" cy="572"/>
              <a:chOff x="3289" y="2784"/>
              <a:chExt cx="542" cy="572"/>
            </a:xfrm>
          </p:grpSpPr>
          <p:sp>
            <p:nvSpPr>
              <p:cNvPr id="90139" name="Line 37"/>
              <p:cNvSpPr>
                <a:spLocks noChangeShapeType="1"/>
              </p:cNvSpPr>
              <p:nvPr/>
            </p:nvSpPr>
            <p:spPr bwMode="auto">
              <a:xfrm>
                <a:off x="3528" y="3070"/>
                <a:ext cx="177" cy="1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40" name="Freeform 38"/>
              <p:cNvSpPr>
                <a:spLocks/>
              </p:cNvSpPr>
              <p:nvPr/>
            </p:nvSpPr>
            <p:spPr bwMode="auto">
              <a:xfrm>
                <a:off x="3744" y="2784"/>
                <a:ext cx="87" cy="572"/>
              </a:xfrm>
              <a:custGeom>
                <a:avLst/>
                <a:gdLst>
                  <a:gd name="T0" fmla="*/ 87 w 87"/>
                  <a:gd name="T1" fmla="*/ 572 h 572"/>
                  <a:gd name="T2" fmla="*/ 87 w 87"/>
                  <a:gd name="T3" fmla="*/ 469 h 572"/>
                  <a:gd name="T4" fmla="*/ 87 w 87"/>
                  <a:gd name="T5" fmla="*/ 364 h 572"/>
                  <a:gd name="T6" fmla="*/ 0 w 87"/>
                  <a:gd name="T7" fmla="*/ 364 h 572"/>
                  <a:gd name="T8" fmla="*/ 0 w 87"/>
                  <a:gd name="T9" fmla="*/ 208 h 572"/>
                  <a:gd name="T10" fmla="*/ 87 w 87"/>
                  <a:gd name="T11" fmla="*/ 208 h 572"/>
                  <a:gd name="T12" fmla="*/ 87 w 87"/>
                  <a:gd name="T13" fmla="*/ 0 h 5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572"/>
                  <a:gd name="T23" fmla="*/ 87 w 87"/>
                  <a:gd name="T24" fmla="*/ 572 h 5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572">
                    <a:moveTo>
                      <a:pt x="87" y="572"/>
                    </a:moveTo>
                    <a:lnTo>
                      <a:pt x="87" y="469"/>
                    </a:lnTo>
                    <a:lnTo>
                      <a:pt x="87" y="364"/>
                    </a:lnTo>
                    <a:lnTo>
                      <a:pt x="0" y="364"/>
                    </a:lnTo>
                    <a:lnTo>
                      <a:pt x="0" y="208"/>
                    </a:lnTo>
                    <a:lnTo>
                      <a:pt x="87" y="208"/>
                    </a:lnTo>
                    <a:lnTo>
                      <a:pt x="87" y="0"/>
                    </a:lnTo>
                  </a:path>
                </a:pathLst>
              </a:cu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41" name="Line 39"/>
              <p:cNvSpPr>
                <a:spLocks noChangeShapeType="1"/>
              </p:cNvSpPr>
              <p:nvPr/>
            </p:nvSpPr>
            <p:spPr bwMode="auto">
              <a:xfrm flipV="1">
                <a:off x="3705" y="2989"/>
                <a:ext cx="1" cy="168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42" name="Rectangle 60"/>
              <p:cNvSpPr>
                <a:spLocks noChangeArrowheads="1"/>
              </p:cNvSpPr>
              <p:nvPr/>
            </p:nvSpPr>
            <p:spPr bwMode="auto">
              <a:xfrm>
                <a:off x="3323" y="3015"/>
                <a:ext cx="1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</a:rPr>
                  <a:t>gate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43" name="Rectangle 64"/>
              <p:cNvSpPr>
                <a:spLocks noChangeArrowheads="1"/>
              </p:cNvSpPr>
              <p:nvPr/>
            </p:nvSpPr>
            <p:spPr bwMode="auto">
              <a:xfrm>
                <a:off x="3289" y="2805"/>
                <a:ext cx="28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u="sng">
                    <a:solidFill>
                      <a:srgbClr val="000000"/>
                    </a:solidFill>
                  </a:rPr>
                  <a:t>pMOS</a:t>
                </a:r>
                <a:endParaRPr lang="en-US" altLang="en-US" sz="1800" b="1" u="sng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44" name="Oval 70"/>
              <p:cNvSpPr>
                <a:spLocks noChangeArrowheads="1"/>
              </p:cNvSpPr>
              <p:nvPr/>
            </p:nvSpPr>
            <p:spPr bwMode="auto">
              <a:xfrm>
                <a:off x="3651" y="3049"/>
                <a:ext cx="48" cy="4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0131" name="Group 182"/>
            <p:cNvGrpSpPr>
              <a:grpSpLocks/>
            </p:cNvGrpSpPr>
            <p:nvPr/>
          </p:nvGrpSpPr>
          <p:grpSpPr bwMode="auto">
            <a:xfrm>
              <a:off x="5131" y="2742"/>
              <a:ext cx="416" cy="865"/>
              <a:chOff x="5131" y="2742"/>
              <a:chExt cx="416" cy="865"/>
            </a:xfrm>
          </p:grpSpPr>
          <p:sp>
            <p:nvSpPr>
              <p:cNvPr id="90132" name="Line 49"/>
              <p:cNvSpPr>
                <a:spLocks noChangeShapeType="1"/>
              </p:cNvSpPr>
              <p:nvPr/>
            </p:nvSpPr>
            <p:spPr bwMode="auto">
              <a:xfrm>
                <a:off x="5155" y="3070"/>
                <a:ext cx="175" cy="1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33" name="Freeform 50"/>
              <p:cNvSpPr>
                <a:spLocks/>
              </p:cNvSpPr>
              <p:nvPr/>
            </p:nvSpPr>
            <p:spPr bwMode="auto">
              <a:xfrm>
                <a:off x="5372" y="2784"/>
                <a:ext cx="87" cy="572"/>
              </a:xfrm>
              <a:custGeom>
                <a:avLst/>
                <a:gdLst>
                  <a:gd name="T0" fmla="*/ 87 w 87"/>
                  <a:gd name="T1" fmla="*/ 572 h 572"/>
                  <a:gd name="T2" fmla="*/ 87 w 87"/>
                  <a:gd name="T3" fmla="*/ 469 h 572"/>
                  <a:gd name="T4" fmla="*/ 87 w 87"/>
                  <a:gd name="T5" fmla="*/ 364 h 572"/>
                  <a:gd name="T6" fmla="*/ 0 w 87"/>
                  <a:gd name="T7" fmla="*/ 364 h 572"/>
                  <a:gd name="T8" fmla="*/ 0 w 87"/>
                  <a:gd name="T9" fmla="*/ 208 h 572"/>
                  <a:gd name="T10" fmla="*/ 87 w 87"/>
                  <a:gd name="T11" fmla="*/ 208 h 572"/>
                  <a:gd name="T12" fmla="*/ 87 w 87"/>
                  <a:gd name="T13" fmla="*/ 0 h 5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572"/>
                  <a:gd name="T23" fmla="*/ 87 w 87"/>
                  <a:gd name="T24" fmla="*/ 572 h 5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572">
                    <a:moveTo>
                      <a:pt x="87" y="572"/>
                    </a:moveTo>
                    <a:lnTo>
                      <a:pt x="87" y="469"/>
                    </a:lnTo>
                    <a:lnTo>
                      <a:pt x="87" y="364"/>
                    </a:lnTo>
                    <a:lnTo>
                      <a:pt x="0" y="364"/>
                    </a:lnTo>
                    <a:lnTo>
                      <a:pt x="0" y="208"/>
                    </a:lnTo>
                    <a:lnTo>
                      <a:pt x="87" y="208"/>
                    </a:lnTo>
                    <a:lnTo>
                      <a:pt x="87" y="0"/>
                    </a:lnTo>
                  </a:path>
                </a:pathLst>
              </a:cu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34" name="Line 51"/>
              <p:cNvSpPr>
                <a:spLocks noChangeShapeType="1"/>
              </p:cNvSpPr>
              <p:nvPr/>
            </p:nvSpPr>
            <p:spPr bwMode="auto">
              <a:xfrm flipV="1">
                <a:off x="5330" y="2989"/>
                <a:ext cx="1" cy="168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135" name="Rectangle 52"/>
              <p:cNvSpPr>
                <a:spLocks noChangeArrowheads="1"/>
              </p:cNvSpPr>
              <p:nvPr/>
            </p:nvSpPr>
            <p:spPr bwMode="auto">
              <a:xfrm>
                <a:off x="5159" y="3491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</a:rPr>
                  <a:t>conducts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36" name="Rectangle 58"/>
              <p:cNvSpPr>
                <a:spLocks noChangeArrowheads="1"/>
              </p:cNvSpPr>
              <p:nvPr/>
            </p:nvSpPr>
            <p:spPr bwMode="auto">
              <a:xfrm>
                <a:off x="5131" y="2951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</a:rPr>
                  <a:t>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37" name="Oval 68"/>
              <p:cNvSpPr>
                <a:spLocks noChangeArrowheads="1"/>
              </p:cNvSpPr>
              <p:nvPr/>
            </p:nvSpPr>
            <p:spPr bwMode="auto">
              <a:xfrm>
                <a:off x="5278" y="3049"/>
                <a:ext cx="49" cy="4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38" name="Freeform 71"/>
              <p:cNvSpPr>
                <a:spLocks/>
              </p:cNvSpPr>
              <p:nvPr/>
            </p:nvSpPr>
            <p:spPr bwMode="auto">
              <a:xfrm>
                <a:off x="5354" y="2742"/>
                <a:ext cx="153" cy="680"/>
              </a:xfrm>
              <a:custGeom>
                <a:avLst/>
                <a:gdLst>
                  <a:gd name="T0" fmla="*/ 1161 w 51"/>
                  <a:gd name="T1" fmla="*/ 0 h 226"/>
                  <a:gd name="T2" fmla="*/ 1377 w 51"/>
                  <a:gd name="T3" fmla="*/ 6156 h 226"/>
                  <a:gd name="T4" fmla="*/ 0 60000 65536"/>
                  <a:gd name="T5" fmla="*/ 0 60000 65536"/>
                  <a:gd name="T6" fmla="*/ 0 w 51"/>
                  <a:gd name="T7" fmla="*/ 0 h 226"/>
                  <a:gd name="T8" fmla="*/ 51 w 51"/>
                  <a:gd name="T9" fmla="*/ 226 h 2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" h="226">
                    <a:moveTo>
                      <a:pt x="43" y="0"/>
                    </a:moveTo>
                    <a:cubicBezTo>
                      <a:pt x="43" y="0"/>
                      <a:pt x="0" y="114"/>
                      <a:pt x="51" y="22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sp>
        <p:nvSpPr>
          <p:cNvPr id="90126" name="Text Box 176"/>
          <p:cNvSpPr txBox="1">
            <a:spLocks noChangeArrowheads="1"/>
          </p:cNvSpPr>
          <p:nvPr/>
        </p:nvSpPr>
        <p:spPr bwMode="auto">
          <a:xfrm>
            <a:off x="1702594" y="4961336"/>
            <a:ext cx="2898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Silicon -- not quite a conductor or insulator: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200" b="1" i="1">
                <a:solidFill>
                  <a:srgbClr val="0000FF"/>
                </a:solidFill>
                <a:latin typeface="Times New Roman" panose="02020603050405020304" pitchFamily="18" charset="0"/>
              </a:rPr>
              <a:t>Semiconductor</a:t>
            </a:r>
          </a:p>
        </p:txBody>
      </p:sp>
      <p:sp>
        <p:nvSpPr>
          <p:cNvPr id="90127" name="Line 177"/>
          <p:cNvSpPr>
            <a:spLocks noChangeShapeType="1"/>
          </p:cNvSpPr>
          <p:nvPr/>
        </p:nvSpPr>
        <p:spPr bwMode="auto">
          <a:xfrm flipV="1">
            <a:off x="2057400" y="4514850"/>
            <a:ext cx="400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0128" name="Text Box 179"/>
          <p:cNvSpPr txBox="1">
            <a:spLocks noChangeArrowheads="1"/>
          </p:cNvSpPr>
          <p:nvPr/>
        </p:nvSpPr>
        <p:spPr bwMode="auto">
          <a:xfrm>
            <a:off x="6863953" y="2381250"/>
            <a:ext cx="21833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25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utoUpdateAnimBg="0"/>
      <p:bldP spid="287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12303-D45D-4069-831B-EB7FEFC0B119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163" name="Picture 10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000251"/>
            <a:ext cx="5486400" cy="277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5400" u="sng" dirty="0" smtClean="0"/>
              <a:t>Boolean Logic Gates</a:t>
            </a:r>
            <a:br>
              <a:rPr lang="en-US" altLang="en-US" sz="5400" u="sng" dirty="0" smtClean="0"/>
            </a:br>
            <a:r>
              <a:rPr lang="en-US" altLang="en-US" sz="3200" u="sng" dirty="0"/>
              <a:t>Building Blocks for Digital Circuits </a:t>
            </a:r>
            <a:br>
              <a:rPr lang="en-US" altLang="en-US" sz="3200" u="sng" dirty="0"/>
            </a:br>
            <a:r>
              <a:rPr lang="en-US" altLang="en-US" sz="2400" dirty="0"/>
              <a:t>(Because Switches are Hard to Work With)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1" y="4914899"/>
            <a:ext cx="8074958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“Logic gates” are better digital circuit building blocks than switches (transistors)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Why?...</a:t>
            </a:r>
          </a:p>
        </p:txBody>
      </p:sp>
      <p:sp>
        <p:nvSpPr>
          <p:cNvPr id="92166" name="Oval 69"/>
          <p:cNvSpPr>
            <a:spLocks noChangeArrowheads="1"/>
          </p:cNvSpPr>
          <p:nvPr/>
        </p:nvSpPr>
        <p:spPr bwMode="auto">
          <a:xfrm>
            <a:off x="5829300" y="2400300"/>
            <a:ext cx="1143000" cy="62865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7" name="Oval 70"/>
          <p:cNvSpPr>
            <a:spLocks noChangeArrowheads="1"/>
          </p:cNvSpPr>
          <p:nvPr/>
        </p:nvSpPr>
        <p:spPr bwMode="auto">
          <a:xfrm>
            <a:off x="5486400" y="3886200"/>
            <a:ext cx="1771650" cy="74295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0953DF-C01D-4B18-A6A8-1B454E930A26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Boolean Algebra and its Relation to Digital Circuits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839" y="1709928"/>
            <a:ext cx="6916427" cy="493421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Need to know Boolean algebra to learn how logic gates work </a:t>
            </a:r>
          </a:p>
          <a:p>
            <a:pPr eaLnBrk="1" hangingPunct="1"/>
            <a:r>
              <a:rPr lang="en-US" altLang="en-US" dirty="0" smtClean="0"/>
              <a:t>“Traditional” algebra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Variable represent real numbers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Operators operate on variables, return real numbers</a:t>
            </a:r>
          </a:p>
          <a:p>
            <a:pPr eaLnBrk="1" hangingPunct="1"/>
            <a:r>
              <a:rPr lang="en-US" altLang="en-US" b="1" i="1" dirty="0" smtClean="0">
                <a:solidFill>
                  <a:schemeClr val="accent1"/>
                </a:solidFill>
              </a:rPr>
              <a:t>Boolean Algebra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Variables represent 0 or 1 only 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Operators return 0 or 1 only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0 could also be interpreted as “FALSE” and 1 could also be interpreted as TRUE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Basic operators</a:t>
            </a:r>
          </a:p>
          <a:p>
            <a:pPr lvl="2" eaLnBrk="1" hangingPunct="1"/>
            <a:r>
              <a:rPr lang="en-US" altLang="en-US" sz="1350" dirty="0">
                <a:ea typeface="ＭＳ Ｐゴシック" pitchFamily="34" charset="-128"/>
              </a:rPr>
              <a:t>NOT:  </a:t>
            </a:r>
            <a:r>
              <a:rPr lang="en-US" altLang="en-US" sz="1350" i="1" dirty="0">
                <a:ea typeface="ＭＳ Ｐゴシック" pitchFamily="34" charset="-128"/>
              </a:rPr>
              <a:t>NOT a</a:t>
            </a:r>
            <a:r>
              <a:rPr lang="en-US" altLang="en-US" sz="1350" dirty="0">
                <a:ea typeface="ＭＳ Ｐゴシック" pitchFamily="34" charset="-128"/>
              </a:rPr>
              <a:t> returns the opposite of a (1 if a=0, 0 if a=1)</a:t>
            </a:r>
          </a:p>
          <a:p>
            <a:pPr lvl="2" eaLnBrk="1" hangingPunct="1"/>
            <a:r>
              <a:rPr lang="en-US" altLang="en-US" sz="1350" dirty="0">
                <a:ea typeface="ＭＳ Ｐゴシック" pitchFamily="34" charset="-128"/>
              </a:rPr>
              <a:t>AND:  </a:t>
            </a:r>
            <a:r>
              <a:rPr lang="en-US" altLang="en-US" sz="1350" i="1" dirty="0">
                <a:ea typeface="ＭＳ Ｐゴシック" pitchFamily="34" charset="-128"/>
              </a:rPr>
              <a:t>a AND b</a:t>
            </a:r>
            <a:r>
              <a:rPr lang="en-US" altLang="en-US" sz="1350" dirty="0">
                <a:ea typeface="ＭＳ Ｐゴシック" pitchFamily="34" charset="-128"/>
              </a:rPr>
              <a:t> returns 1 only when both a=1 and b=1</a:t>
            </a:r>
          </a:p>
          <a:p>
            <a:pPr lvl="2" eaLnBrk="1" hangingPunct="1"/>
            <a:r>
              <a:rPr lang="en-US" altLang="en-US" sz="1350" dirty="0">
                <a:ea typeface="ＭＳ Ｐゴシック" pitchFamily="34" charset="-128"/>
              </a:rPr>
              <a:t>OR:    </a:t>
            </a:r>
            <a:r>
              <a:rPr lang="en-US" altLang="en-US" sz="1350" i="1" dirty="0">
                <a:ea typeface="ＭＳ Ｐゴシック" pitchFamily="34" charset="-128"/>
              </a:rPr>
              <a:t>a OR b</a:t>
            </a:r>
            <a:r>
              <a:rPr lang="en-US" altLang="en-US" sz="1350" dirty="0">
                <a:ea typeface="ＭＳ Ｐゴシック" pitchFamily="34" charset="-128"/>
              </a:rPr>
              <a:t> returns 1 if either (or both) a=1 or b=1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7372360" y="3023420"/>
            <a:ext cx="1100588" cy="1087808"/>
            <a:chOff x="4608" y="2544"/>
            <a:chExt cx="563" cy="621"/>
          </a:xfrm>
        </p:grpSpPr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4608" y="2544"/>
              <a:ext cx="528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4657" y="25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4655" y="267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4655" y="2789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4655" y="29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4655" y="302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4768" y="25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b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4766" y="267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4766" y="2789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4766" y="29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4766" y="302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4919" y="2556"/>
              <a:ext cx="25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AND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4917" y="267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4917" y="2789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4917" y="29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4917" y="302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4862" y="2547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4610" y="2666"/>
              <a:ext cx="526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7372352" y="3880670"/>
            <a:ext cx="959836" cy="1087808"/>
            <a:chOff x="5136" y="2928"/>
            <a:chExt cx="491" cy="621"/>
          </a:xfrm>
        </p:grpSpPr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5136" y="2928"/>
              <a:ext cx="480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>
              <a:off x="5391" y="2931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5142" y="3050"/>
              <a:ext cx="47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5188" y="294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5186" y="30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5186" y="317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5186" y="329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5186" y="340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5299" y="294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b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5297" y="30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5297" y="317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5297" y="329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5297" y="340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5449" y="2940"/>
              <a:ext cx="17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OR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5448" y="30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5448" y="317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5448" y="329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5448" y="340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" name="Group 93"/>
          <p:cNvGrpSpPr>
            <a:grpSpLocks/>
          </p:cNvGrpSpPr>
          <p:nvPr/>
        </p:nvGrpSpPr>
        <p:grpSpPr bwMode="auto">
          <a:xfrm>
            <a:off x="7372336" y="4869212"/>
            <a:ext cx="883594" cy="677909"/>
            <a:chOff x="4656" y="3408"/>
            <a:chExt cx="452" cy="387"/>
          </a:xfrm>
        </p:grpSpPr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4656" y="3408"/>
              <a:ext cx="384" cy="374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4708" y="342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4706" y="353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4706" y="365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4858" y="3420"/>
              <a:ext cx="25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NOT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4857" y="353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4802" y="3411"/>
              <a:ext cx="1" cy="37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4656" y="3530"/>
              <a:ext cx="38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4857" y="365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19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07DE59-7EC1-46CE-9F26-31316AA8D258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Boolean Algebra and its Relation to Digital Circuits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2011"/>
            <a:ext cx="6974752" cy="46068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Developed mid-1800’s by George Boole to formalize human thought</a:t>
            </a:r>
          </a:p>
          <a:p>
            <a:pPr lvl="1" eaLnBrk="1" hangingPunct="1"/>
            <a:r>
              <a:rPr lang="en-US" altLang="en-US" sz="2800" dirty="0">
                <a:ea typeface="ＭＳ Ｐゴシック" pitchFamily="34" charset="-128"/>
              </a:rPr>
              <a:t>Ex: “I’ll go to lunch if Mary goes OR John goes, AND Sally does not go.”</a:t>
            </a:r>
          </a:p>
          <a:p>
            <a:pPr lvl="2" eaLnBrk="1" hangingPunct="1"/>
            <a:r>
              <a:rPr lang="en-US" altLang="en-US" sz="2400" dirty="0">
                <a:ea typeface="ＭＳ Ｐゴシック" pitchFamily="34" charset="-128"/>
              </a:rPr>
              <a:t>Let F represent my going to lunch (1 means I go, 0 I don’t go)</a:t>
            </a:r>
          </a:p>
          <a:p>
            <a:pPr lvl="2" eaLnBrk="1" hangingPunct="1"/>
            <a:r>
              <a:rPr lang="en-US" altLang="en-US" sz="2400" dirty="0">
                <a:ea typeface="ＭＳ Ｐゴシック" pitchFamily="34" charset="-128"/>
              </a:rPr>
              <a:t>Likewise, m for Mary going, j for John, and s for Sally</a:t>
            </a:r>
          </a:p>
          <a:p>
            <a:pPr lvl="2" eaLnBrk="1" hangingPunct="1"/>
            <a:r>
              <a:rPr lang="en-US" altLang="en-US" sz="2400" dirty="0">
                <a:ea typeface="ＭＳ Ｐゴシック" pitchFamily="34" charset="-128"/>
              </a:rPr>
              <a:t>Then </a:t>
            </a:r>
            <a:r>
              <a:rPr lang="en-US" altLang="en-US" sz="2400" b="1" dirty="0">
                <a:ea typeface="ＭＳ Ｐゴシック" pitchFamily="34" charset="-128"/>
              </a:rPr>
              <a:t>F = (m OR j) AND NOT(s)</a:t>
            </a:r>
          </a:p>
          <a:p>
            <a:pPr eaLnBrk="1" hangingPunct="1"/>
            <a:endParaRPr lang="en-US" altLang="en-US" sz="32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7372360" y="3023420"/>
            <a:ext cx="1100588" cy="1087808"/>
            <a:chOff x="4608" y="2544"/>
            <a:chExt cx="563" cy="621"/>
          </a:xfrm>
        </p:grpSpPr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4608" y="2544"/>
              <a:ext cx="528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4657" y="25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4655" y="267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4655" y="2789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4655" y="29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4655" y="302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4768" y="25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b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4766" y="267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4766" y="2789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4766" y="29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4766" y="302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4919" y="2556"/>
              <a:ext cx="25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AND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4917" y="267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4917" y="2789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4917" y="29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4917" y="302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4862" y="2547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4610" y="2666"/>
              <a:ext cx="526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7372352" y="3880670"/>
            <a:ext cx="959836" cy="1087808"/>
            <a:chOff x="5136" y="2928"/>
            <a:chExt cx="491" cy="621"/>
          </a:xfrm>
        </p:grpSpPr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5136" y="2928"/>
              <a:ext cx="480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>
              <a:off x="5391" y="2931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5142" y="3050"/>
              <a:ext cx="47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5188" y="294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5186" y="30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5186" y="317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5186" y="329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5186" y="340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5299" y="294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b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5297" y="30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5297" y="317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5297" y="329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5297" y="340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5449" y="2940"/>
              <a:ext cx="17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OR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5448" y="30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5448" y="317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5448" y="329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5448" y="340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" name="Group 93"/>
          <p:cNvGrpSpPr>
            <a:grpSpLocks/>
          </p:cNvGrpSpPr>
          <p:nvPr/>
        </p:nvGrpSpPr>
        <p:grpSpPr bwMode="auto">
          <a:xfrm>
            <a:off x="7372336" y="4869212"/>
            <a:ext cx="883594" cy="677909"/>
            <a:chOff x="4656" y="3408"/>
            <a:chExt cx="452" cy="387"/>
          </a:xfrm>
        </p:grpSpPr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4656" y="3408"/>
              <a:ext cx="384" cy="374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4708" y="342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4706" y="353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4706" y="365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4858" y="3420"/>
              <a:ext cx="25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NOT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4857" y="353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4802" y="3411"/>
              <a:ext cx="1" cy="37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4656" y="3530"/>
              <a:ext cx="38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4857" y="365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9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6018B-B8F0-40DF-B598-03EF1ACF8E2D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Evaluating Boolean Equations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710" y="1771649"/>
            <a:ext cx="6869101" cy="49831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Evaluate the Boolean equation </a:t>
            </a:r>
            <a:r>
              <a:rPr lang="en-US" altLang="en-US" sz="3200" b="1" dirty="0" smtClean="0"/>
              <a:t>F = (a AND b) OR (c AND d)</a:t>
            </a:r>
            <a:r>
              <a:rPr lang="en-US" altLang="en-US" sz="3200" dirty="0" smtClean="0"/>
              <a:t> for the given values of variables a, b, c, and d:</a:t>
            </a:r>
          </a:p>
          <a:p>
            <a:pPr lvl="1" eaLnBrk="1" hangingPunct="1"/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Q1: a=1, b=1, c=1, d=0. </a:t>
            </a:r>
          </a:p>
          <a:p>
            <a:pPr lvl="2" eaLnBrk="1" hangingPunct="1"/>
            <a:r>
              <a:rPr lang="en-US" altLang="en-US" sz="1600" dirty="0">
                <a:ea typeface="ＭＳ Ｐゴシック" pitchFamily="34" charset="-128"/>
              </a:rPr>
              <a:t>Answer: F = (1 AND 1) OR (1 AND 0) = 1 OR 0 = 1.</a:t>
            </a:r>
          </a:p>
          <a:p>
            <a:pPr lvl="1" eaLnBrk="1" hangingPunct="1"/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Q2: a=0, b=1, c=0, d=1. </a:t>
            </a:r>
          </a:p>
          <a:p>
            <a:pPr lvl="2" eaLnBrk="1" hangingPunct="1"/>
            <a:r>
              <a:rPr lang="en-US" altLang="en-US" sz="1600" dirty="0">
                <a:ea typeface="ＭＳ Ｐゴシック" pitchFamily="34" charset="-128"/>
              </a:rPr>
              <a:t>Answer: F = (0 AND 1) OR (0 AND 1) = 0 OR 0 = 0.</a:t>
            </a:r>
          </a:p>
          <a:p>
            <a:pPr lvl="1" eaLnBrk="1" hangingPunct="1"/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Q3: a=1, b=1, c=1, d=1. </a:t>
            </a:r>
          </a:p>
          <a:p>
            <a:pPr lvl="2" eaLnBrk="1" hangingPunct="1"/>
            <a:r>
              <a:rPr lang="en-US" altLang="en-US" sz="1600" dirty="0">
                <a:ea typeface="ＭＳ Ｐゴシック" pitchFamily="34" charset="-128"/>
              </a:rPr>
              <a:t>Answer: F = (1 AND 1) OR (1 AND 1) = 1 OR 1 = 1.</a:t>
            </a: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1257300" y="1885950"/>
            <a:ext cx="21833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25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98310" name="Group 55"/>
          <p:cNvGrpSpPr>
            <a:grpSpLocks/>
          </p:cNvGrpSpPr>
          <p:nvPr/>
        </p:nvGrpSpPr>
        <p:grpSpPr bwMode="auto">
          <a:xfrm>
            <a:off x="7372360" y="3023420"/>
            <a:ext cx="1100588" cy="1087808"/>
            <a:chOff x="4608" y="2544"/>
            <a:chExt cx="563" cy="621"/>
          </a:xfrm>
        </p:grpSpPr>
        <p:sp>
          <p:nvSpPr>
            <p:cNvPr id="98340" name="Rectangle 56"/>
            <p:cNvSpPr>
              <a:spLocks noChangeArrowheads="1"/>
            </p:cNvSpPr>
            <p:nvPr/>
          </p:nvSpPr>
          <p:spPr bwMode="auto">
            <a:xfrm>
              <a:off x="4608" y="2544"/>
              <a:ext cx="528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1" name="Rectangle 57"/>
            <p:cNvSpPr>
              <a:spLocks noChangeArrowheads="1"/>
            </p:cNvSpPr>
            <p:nvPr/>
          </p:nvSpPr>
          <p:spPr bwMode="auto">
            <a:xfrm>
              <a:off x="4657" y="25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2" name="Rectangle 58"/>
            <p:cNvSpPr>
              <a:spLocks noChangeArrowheads="1"/>
            </p:cNvSpPr>
            <p:nvPr/>
          </p:nvSpPr>
          <p:spPr bwMode="auto">
            <a:xfrm>
              <a:off x="4655" y="267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3" name="Rectangle 59"/>
            <p:cNvSpPr>
              <a:spLocks noChangeArrowheads="1"/>
            </p:cNvSpPr>
            <p:nvPr/>
          </p:nvSpPr>
          <p:spPr bwMode="auto">
            <a:xfrm>
              <a:off x="4655" y="2789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4" name="Rectangle 60"/>
            <p:cNvSpPr>
              <a:spLocks noChangeArrowheads="1"/>
            </p:cNvSpPr>
            <p:nvPr/>
          </p:nvSpPr>
          <p:spPr bwMode="auto">
            <a:xfrm>
              <a:off x="4655" y="29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5" name="Rectangle 61"/>
            <p:cNvSpPr>
              <a:spLocks noChangeArrowheads="1"/>
            </p:cNvSpPr>
            <p:nvPr/>
          </p:nvSpPr>
          <p:spPr bwMode="auto">
            <a:xfrm>
              <a:off x="4655" y="302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6" name="Rectangle 62"/>
            <p:cNvSpPr>
              <a:spLocks noChangeArrowheads="1"/>
            </p:cNvSpPr>
            <p:nvPr/>
          </p:nvSpPr>
          <p:spPr bwMode="auto">
            <a:xfrm>
              <a:off x="4768" y="25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b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7" name="Rectangle 63"/>
            <p:cNvSpPr>
              <a:spLocks noChangeArrowheads="1"/>
            </p:cNvSpPr>
            <p:nvPr/>
          </p:nvSpPr>
          <p:spPr bwMode="auto">
            <a:xfrm>
              <a:off x="4766" y="267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8" name="Rectangle 64"/>
            <p:cNvSpPr>
              <a:spLocks noChangeArrowheads="1"/>
            </p:cNvSpPr>
            <p:nvPr/>
          </p:nvSpPr>
          <p:spPr bwMode="auto">
            <a:xfrm>
              <a:off x="4766" y="2789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9" name="Rectangle 65"/>
            <p:cNvSpPr>
              <a:spLocks noChangeArrowheads="1"/>
            </p:cNvSpPr>
            <p:nvPr/>
          </p:nvSpPr>
          <p:spPr bwMode="auto">
            <a:xfrm>
              <a:off x="4766" y="29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50" name="Rectangle 66"/>
            <p:cNvSpPr>
              <a:spLocks noChangeArrowheads="1"/>
            </p:cNvSpPr>
            <p:nvPr/>
          </p:nvSpPr>
          <p:spPr bwMode="auto">
            <a:xfrm>
              <a:off x="4766" y="302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51" name="Rectangle 67"/>
            <p:cNvSpPr>
              <a:spLocks noChangeArrowheads="1"/>
            </p:cNvSpPr>
            <p:nvPr/>
          </p:nvSpPr>
          <p:spPr bwMode="auto">
            <a:xfrm>
              <a:off x="4919" y="2556"/>
              <a:ext cx="25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AND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52" name="Rectangle 68"/>
            <p:cNvSpPr>
              <a:spLocks noChangeArrowheads="1"/>
            </p:cNvSpPr>
            <p:nvPr/>
          </p:nvSpPr>
          <p:spPr bwMode="auto">
            <a:xfrm>
              <a:off x="4917" y="267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53" name="Rectangle 69"/>
            <p:cNvSpPr>
              <a:spLocks noChangeArrowheads="1"/>
            </p:cNvSpPr>
            <p:nvPr/>
          </p:nvSpPr>
          <p:spPr bwMode="auto">
            <a:xfrm>
              <a:off x="4917" y="2789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54" name="Rectangle 70"/>
            <p:cNvSpPr>
              <a:spLocks noChangeArrowheads="1"/>
            </p:cNvSpPr>
            <p:nvPr/>
          </p:nvSpPr>
          <p:spPr bwMode="auto">
            <a:xfrm>
              <a:off x="4917" y="29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55" name="Rectangle 71"/>
            <p:cNvSpPr>
              <a:spLocks noChangeArrowheads="1"/>
            </p:cNvSpPr>
            <p:nvPr/>
          </p:nvSpPr>
          <p:spPr bwMode="auto">
            <a:xfrm>
              <a:off x="4917" y="302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56" name="Line 72"/>
            <p:cNvSpPr>
              <a:spLocks noChangeShapeType="1"/>
            </p:cNvSpPr>
            <p:nvPr/>
          </p:nvSpPr>
          <p:spPr bwMode="auto">
            <a:xfrm>
              <a:off x="4862" y="2547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8357" name="Line 73"/>
            <p:cNvSpPr>
              <a:spLocks noChangeShapeType="1"/>
            </p:cNvSpPr>
            <p:nvPr/>
          </p:nvSpPr>
          <p:spPr bwMode="auto">
            <a:xfrm>
              <a:off x="4610" y="2666"/>
              <a:ext cx="526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98311" name="Group 74"/>
          <p:cNvGrpSpPr>
            <a:grpSpLocks/>
          </p:cNvGrpSpPr>
          <p:nvPr/>
        </p:nvGrpSpPr>
        <p:grpSpPr bwMode="auto">
          <a:xfrm>
            <a:off x="7372352" y="3880670"/>
            <a:ext cx="959836" cy="1087808"/>
            <a:chOff x="5136" y="2928"/>
            <a:chExt cx="491" cy="621"/>
          </a:xfrm>
        </p:grpSpPr>
        <p:sp>
          <p:nvSpPr>
            <p:cNvPr id="98322" name="Rectangle 75"/>
            <p:cNvSpPr>
              <a:spLocks noChangeArrowheads="1"/>
            </p:cNvSpPr>
            <p:nvPr/>
          </p:nvSpPr>
          <p:spPr bwMode="auto">
            <a:xfrm>
              <a:off x="5136" y="2928"/>
              <a:ext cx="480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3" name="Line 76"/>
            <p:cNvSpPr>
              <a:spLocks noChangeShapeType="1"/>
            </p:cNvSpPr>
            <p:nvPr/>
          </p:nvSpPr>
          <p:spPr bwMode="auto">
            <a:xfrm>
              <a:off x="5391" y="2931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8324" name="Line 77"/>
            <p:cNvSpPr>
              <a:spLocks noChangeShapeType="1"/>
            </p:cNvSpPr>
            <p:nvPr/>
          </p:nvSpPr>
          <p:spPr bwMode="auto">
            <a:xfrm>
              <a:off x="5142" y="3050"/>
              <a:ext cx="47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8325" name="Rectangle 78"/>
            <p:cNvSpPr>
              <a:spLocks noChangeArrowheads="1"/>
            </p:cNvSpPr>
            <p:nvPr/>
          </p:nvSpPr>
          <p:spPr bwMode="auto">
            <a:xfrm>
              <a:off x="5188" y="294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6" name="Rectangle 79"/>
            <p:cNvSpPr>
              <a:spLocks noChangeArrowheads="1"/>
            </p:cNvSpPr>
            <p:nvPr/>
          </p:nvSpPr>
          <p:spPr bwMode="auto">
            <a:xfrm>
              <a:off x="5186" y="30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7" name="Rectangle 80"/>
            <p:cNvSpPr>
              <a:spLocks noChangeArrowheads="1"/>
            </p:cNvSpPr>
            <p:nvPr/>
          </p:nvSpPr>
          <p:spPr bwMode="auto">
            <a:xfrm>
              <a:off x="5186" y="317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8" name="Rectangle 81"/>
            <p:cNvSpPr>
              <a:spLocks noChangeArrowheads="1"/>
            </p:cNvSpPr>
            <p:nvPr/>
          </p:nvSpPr>
          <p:spPr bwMode="auto">
            <a:xfrm>
              <a:off x="5186" y="329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9" name="Rectangle 82"/>
            <p:cNvSpPr>
              <a:spLocks noChangeArrowheads="1"/>
            </p:cNvSpPr>
            <p:nvPr/>
          </p:nvSpPr>
          <p:spPr bwMode="auto">
            <a:xfrm>
              <a:off x="5186" y="340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0" name="Rectangle 83"/>
            <p:cNvSpPr>
              <a:spLocks noChangeArrowheads="1"/>
            </p:cNvSpPr>
            <p:nvPr/>
          </p:nvSpPr>
          <p:spPr bwMode="auto">
            <a:xfrm>
              <a:off x="5299" y="294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b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1" name="Rectangle 84"/>
            <p:cNvSpPr>
              <a:spLocks noChangeArrowheads="1"/>
            </p:cNvSpPr>
            <p:nvPr/>
          </p:nvSpPr>
          <p:spPr bwMode="auto">
            <a:xfrm>
              <a:off x="5297" y="30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2" name="Rectangle 85"/>
            <p:cNvSpPr>
              <a:spLocks noChangeArrowheads="1"/>
            </p:cNvSpPr>
            <p:nvPr/>
          </p:nvSpPr>
          <p:spPr bwMode="auto">
            <a:xfrm>
              <a:off x="5297" y="317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3" name="Rectangle 86"/>
            <p:cNvSpPr>
              <a:spLocks noChangeArrowheads="1"/>
            </p:cNvSpPr>
            <p:nvPr/>
          </p:nvSpPr>
          <p:spPr bwMode="auto">
            <a:xfrm>
              <a:off x="5297" y="329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4" name="Rectangle 87"/>
            <p:cNvSpPr>
              <a:spLocks noChangeArrowheads="1"/>
            </p:cNvSpPr>
            <p:nvPr/>
          </p:nvSpPr>
          <p:spPr bwMode="auto">
            <a:xfrm>
              <a:off x="5297" y="340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5" name="Rectangle 88"/>
            <p:cNvSpPr>
              <a:spLocks noChangeArrowheads="1"/>
            </p:cNvSpPr>
            <p:nvPr/>
          </p:nvSpPr>
          <p:spPr bwMode="auto">
            <a:xfrm>
              <a:off x="5449" y="2940"/>
              <a:ext cx="17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OR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6" name="Rectangle 89"/>
            <p:cNvSpPr>
              <a:spLocks noChangeArrowheads="1"/>
            </p:cNvSpPr>
            <p:nvPr/>
          </p:nvSpPr>
          <p:spPr bwMode="auto">
            <a:xfrm>
              <a:off x="5448" y="305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7" name="Rectangle 90"/>
            <p:cNvSpPr>
              <a:spLocks noChangeArrowheads="1"/>
            </p:cNvSpPr>
            <p:nvPr/>
          </p:nvSpPr>
          <p:spPr bwMode="auto">
            <a:xfrm>
              <a:off x="5448" y="317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8" name="Rectangle 91"/>
            <p:cNvSpPr>
              <a:spLocks noChangeArrowheads="1"/>
            </p:cNvSpPr>
            <p:nvPr/>
          </p:nvSpPr>
          <p:spPr bwMode="auto">
            <a:xfrm>
              <a:off x="5448" y="329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9" name="Rectangle 92"/>
            <p:cNvSpPr>
              <a:spLocks noChangeArrowheads="1"/>
            </p:cNvSpPr>
            <p:nvPr/>
          </p:nvSpPr>
          <p:spPr bwMode="auto">
            <a:xfrm>
              <a:off x="5448" y="340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12" name="Group 93"/>
          <p:cNvGrpSpPr>
            <a:grpSpLocks/>
          </p:cNvGrpSpPr>
          <p:nvPr/>
        </p:nvGrpSpPr>
        <p:grpSpPr bwMode="auto">
          <a:xfrm>
            <a:off x="7372336" y="4869212"/>
            <a:ext cx="883594" cy="677909"/>
            <a:chOff x="4656" y="3408"/>
            <a:chExt cx="452" cy="387"/>
          </a:xfrm>
        </p:grpSpPr>
        <p:sp>
          <p:nvSpPr>
            <p:cNvPr id="98313" name="Rectangle 94"/>
            <p:cNvSpPr>
              <a:spLocks noChangeArrowheads="1"/>
            </p:cNvSpPr>
            <p:nvPr/>
          </p:nvSpPr>
          <p:spPr bwMode="auto">
            <a:xfrm>
              <a:off x="4656" y="3408"/>
              <a:ext cx="384" cy="374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4" name="Rectangle 95"/>
            <p:cNvSpPr>
              <a:spLocks noChangeArrowheads="1"/>
            </p:cNvSpPr>
            <p:nvPr/>
          </p:nvSpPr>
          <p:spPr bwMode="auto">
            <a:xfrm>
              <a:off x="4708" y="3420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5" name="Rectangle 96"/>
            <p:cNvSpPr>
              <a:spLocks noChangeArrowheads="1"/>
            </p:cNvSpPr>
            <p:nvPr/>
          </p:nvSpPr>
          <p:spPr bwMode="auto">
            <a:xfrm>
              <a:off x="4706" y="353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6" name="Rectangle 97"/>
            <p:cNvSpPr>
              <a:spLocks noChangeArrowheads="1"/>
            </p:cNvSpPr>
            <p:nvPr/>
          </p:nvSpPr>
          <p:spPr bwMode="auto">
            <a:xfrm>
              <a:off x="4706" y="365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7" name="Rectangle 98"/>
            <p:cNvSpPr>
              <a:spLocks noChangeArrowheads="1"/>
            </p:cNvSpPr>
            <p:nvPr/>
          </p:nvSpPr>
          <p:spPr bwMode="auto">
            <a:xfrm>
              <a:off x="4858" y="3420"/>
              <a:ext cx="25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NOT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8" name="Rectangle 99"/>
            <p:cNvSpPr>
              <a:spLocks noChangeArrowheads="1"/>
            </p:cNvSpPr>
            <p:nvPr/>
          </p:nvSpPr>
          <p:spPr bwMode="auto">
            <a:xfrm>
              <a:off x="4857" y="353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9" name="Line 100"/>
            <p:cNvSpPr>
              <a:spLocks noChangeShapeType="1"/>
            </p:cNvSpPr>
            <p:nvPr/>
          </p:nvSpPr>
          <p:spPr bwMode="auto">
            <a:xfrm>
              <a:off x="4802" y="3411"/>
              <a:ext cx="1" cy="37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8320" name="Line 101"/>
            <p:cNvSpPr>
              <a:spLocks noChangeShapeType="1"/>
            </p:cNvSpPr>
            <p:nvPr/>
          </p:nvSpPr>
          <p:spPr bwMode="auto">
            <a:xfrm>
              <a:off x="4656" y="3530"/>
              <a:ext cx="38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8321" name="Rectangle 102"/>
            <p:cNvSpPr>
              <a:spLocks noChangeArrowheads="1"/>
            </p:cNvSpPr>
            <p:nvPr/>
          </p:nvSpPr>
          <p:spPr bwMode="auto">
            <a:xfrm>
              <a:off x="4857" y="3653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1C1974-3F3B-40A3-9E38-4A70D27B7973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Converting to Boolean Equations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942" y="1771650"/>
            <a:ext cx="7532251" cy="463652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Convert the following English statements to a Boolean equation</a:t>
            </a:r>
          </a:p>
          <a:p>
            <a:pPr lvl="1" eaLnBrk="1" hangingPunct="1"/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Q1. F is TRUE if a is 1 and b is 1.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</a:p>
          <a:p>
            <a:pPr lvl="2" eaLnBrk="1" hangingPunct="1"/>
            <a:r>
              <a:rPr lang="en-US" altLang="en-US" sz="1600" dirty="0">
                <a:ea typeface="ＭＳ Ｐゴシック" pitchFamily="34" charset="-128"/>
              </a:rPr>
              <a:t>Answer: F = a AND b</a:t>
            </a:r>
          </a:p>
          <a:p>
            <a:pPr lvl="1" eaLnBrk="1" hangingPunct="1"/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Q2. F is TRUE if either of a or b is 1.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</a:p>
          <a:p>
            <a:pPr lvl="2" eaLnBrk="1" hangingPunct="1"/>
            <a:r>
              <a:rPr lang="en-US" altLang="en-US" sz="1600" dirty="0">
                <a:ea typeface="ＭＳ Ｐゴシック" pitchFamily="34" charset="-128"/>
              </a:rPr>
              <a:t>Answer: F = a OR b</a:t>
            </a:r>
          </a:p>
          <a:p>
            <a:pPr lvl="1" eaLnBrk="1" hangingPunct="1"/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Q3. F is TRUE if both a and b are not 0.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</a:p>
          <a:p>
            <a:pPr lvl="2" eaLnBrk="1" hangingPunct="1"/>
            <a:r>
              <a:rPr lang="en-US" altLang="en-US" sz="1600" dirty="0">
                <a:ea typeface="ＭＳ Ｐゴシック" pitchFamily="34" charset="-128"/>
              </a:rPr>
              <a:t>Answer: </a:t>
            </a:r>
            <a:r>
              <a:rPr lang="en-US" altLang="en-US" sz="2400" dirty="0" smtClean="0">
                <a:ea typeface="ＭＳ Ｐゴシック" pitchFamily="34" charset="-128"/>
              </a:rPr>
              <a:t>F = a OR b</a:t>
            </a:r>
          </a:p>
          <a:p>
            <a:pPr lvl="1" eaLnBrk="1" hangingPunct="1"/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Q4. F is true if a is 1 and b is 0.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</a:p>
          <a:p>
            <a:pPr lvl="2" eaLnBrk="1" hangingPunct="1"/>
            <a:r>
              <a:rPr lang="en-US" altLang="en-US" sz="1600" dirty="0">
                <a:ea typeface="ＭＳ Ｐゴシック" pitchFamily="34" charset="-128"/>
              </a:rPr>
              <a:t>Answer: F = a AND NOT(b)</a:t>
            </a: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257300" y="1885950"/>
            <a:ext cx="21833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25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612058" y="1376363"/>
            <a:ext cx="8531942" cy="5400521"/>
          </a:xfrm>
        </p:spPr>
        <p:txBody>
          <a:bodyPr>
            <a:noAutofit/>
          </a:bodyPr>
          <a:lstStyle/>
          <a:p>
            <a:r>
              <a:rPr lang="en-US" altLang="en-US" i="1" dirty="0"/>
              <a:t>In this topic, we will build the motivation and background for </a:t>
            </a:r>
            <a:r>
              <a:rPr lang="en-US" altLang="en-US" i="1" dirty="0">
                <a:solidFill>
                  <a:srgbClr val="FF0000"/>
                </a:solidFill>
              </a:rPr>
              <a:t>DIGITAL</a:t>
            </a:r>
            <a:r>
              <a:rPr lang="en-US" altLang="en-US" i="1" dirty="0"/>
              <a:t> Logic. Specifically, we will discuss</a:t>
            </a:r>
          </a:p>
          <a:p>
            <a:pPr lvl="1"/>
            <a:r>
              <a:rPr lang="en-US" altLang="en-US" sz="2800" i="1" dirty="0"/>
              <a:t>Digital versus Analog</a:t>
            </a:r>
          </a:p>
          <a:p>
            <a:pPr lvl="1"/>
            <a:r>
              <a:rPr lang="en-US" altLang="en-US" sz="2800" i="1" dirty="0"/>
              <a:t>Decimal, Binary, Hexadecimal Notations</a:t>
            </a:r>
          </a:p>
          <a:p>
            <a:pPr lvl="1"/>
            <a:r>
              <a:rPr lang="en-US" altLang="en-US" sz="2800" i="1" dirty="0" smtClean="0"/>
              <a:t>Logic Gates and </a:t>
            </a:r>
            <a:r>
              <a:rPr lang="en-US" altLang="en-US" sz="2800" i="1" dirty="0" smtClean="0"/>
              <a:t>simple </a:t>
            </a:r>
            <a:r>
              <a:rPr lang="en-US" altLang="en-US" sz="2800" i="1" dirty="0"/>
              <a:t>e</a:t>
            </a:r>
            <a:r>
              <a:rPr lang="en-US" altLang="en-US" sz="2800" i="1" dirty="0" smtClean="0"/>
              <a:t>xamples </a:t>
            </a:r>
            <a:r>
              <a:rPr lang="en-US" altLang="en-US" sz="2800" i="1" dirty="0" smtClean="0"/>
              <a:t>of </a:t>
            </a:r>
            <a:r>
              <a:rPr lang="en-US" altLang="en-US" sz="2800" i="1" dirty="0" smtClean="0"/>
              <a:t>combinational </a:t>
            </a:r>
            <a:r>
              <a:rPr lang="en-US" altLang="en-US" sz="2800" i="1" dirty="0"/>
              <a:t>l</a:t>
            </a:r>
            <a:r>
              <a:rPr lang="en-US" altLang="en-US" sz="2800" i="1" dirty="0" smtClean="0"/>
              <a:t>ogic </a:t>
            </a:r>
            <a:r>
              <a:rPr lang="en-US" altLang="en-US" sz="2800" i="1" dirty="0"/>
              <a:t>d</a:t>
            </a:r>
            <a:r>
              <a:rPr lang="en-US" altLang="en-US" sz="2800" i="1" dirty="0" smtClean="0"/>
              <a:t>esigns </a:t>
            </a:r>
            <a:r>
              <a:rPr lang="en-US" altLang="en-US" sz="2800" i="1" dirty="0" smtClean="0"/>
              <a:t>built with these gates</a:t>
            </a:r>
          </a:p>
          <a:p>
            <a:pPr lvl="1"/>
            <a:r>
              <a:rPr lang="en-US" altLang="en-US" sz="2800" i="1" dirty="0" smtClean="0"/>
              <a:t>Boolean </a:t>
            </a:r>
            <a:r>
              <a:rPr lang="en-US" altLang="en-US" sz="2800" i="1" dirty="0"/>
              <a:t>Algebra and Operations</a:t>
            </a:r>
          </a:p>
          <a:p>
            <a:r>
              <a:rPr lang="en-US" altLang="en-US" i="1" dirty="0">
                <a:solidFill>
                  <a:srgbClr val="FF0000"/>
                </a:solidFill>
              </a:rPr>
              <a:t>Much of the content for this discussion is taken from our reference text written by Professor </a:t>
            </a:r>
            <a:r>
              <a:rPr lang="en-US" altLang="en-US" i="1" dirty="0" err="1">
                <a:solidFill>
                  <a:srgbClr val="FF0000"/>
                </a:solidFill>
              </a:rPr>
              <a:t>Vahid</a:t>
            </a:r>
            <a:r>
              <a:rPr lang="en-US" altLang="en-US" i="1" dirty="0">
                <a:solidFill>
                  <a:srgbClr val="FF0000"/>
                </a:solidFill>
              </a:rPr>
              <a:t> Chapters 1 and 2</a:t>
            </a:r>
            <a:endParaRPr lang="en-US" sz="3200" dirty="0"/>
          </a:p>
          <a:p>
            <a:pPr lvl="1"/>
            <a:r>
              <a:rPr lang="en-US" sz="2800" dirty="0"/>
              <a:t>Digital Design, 2nd Ed, by Frank </a:t>
            </a:r>
            <a:r>
              <a:rPr lang="en-US" sz="2800" dirty="0" err="1"/>
              <a:t>Vahid</a:t>
            </a:r>
            <a:r>
              <a:rPr lang="en-US" sz="2800" dirty="0"/>
              <a:t>, Wiley publication, 2010</a:t>
            </a:r>
          </a:p>
          <a:p>
            <a:pPr lvl="1"/>
            <a:endParaRPr lang="en-US" altLang="en-US" sz="1800" i="1" dirty="0">
              <a:solidFill>
                <a:srgbClr val="FF0000"/>
              </a:solidFill>
            </a:endParaRPr>
          </a:p>
        </p:txBody>
      </p:sp>
      <p:sp>
        <p:nvSpPr>
          <p:cNvPr id="60419" name="Title 2"/>
          <p:cNvSpPr>
            <a:spLocks noGrp="1"/>
          </p:cNvSpPr>
          <p:nvPr>
            <p:ph type="title"/>
          </p:nvPr>
        </p:nvSpPr>
        <p:spPr>
          <a:xfrm>
            <a:off x="354254" y="347472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Agenda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1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BA0288-A9BB-4241-BBE2-325DDBA22714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405581" y="347472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Converting to Boolean Equations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8584"/>
            <a:ext cx="8627806" cy="53223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A </a:t>
            </a:r>
            <a:r>
              <a:rPr lang="en-US" altLang="en-US" sz="2800" dirty="0" smtClean="0">
                <a:solidFill>
                  <a:schemeClr val="accent2"/>
                </a:solidFill>
              </a:rPr>
              <a:t>fire sprinkler system should spray water if high heat is sensed and the system is set to enabled.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Answer: Let Boolean variable h represent “high heat is sensed,” e represent “enabled,” and F represent “spraying water.” </a:t>
            </a:r>
          </a:p>
          <a:p>
            <a:pPr lvl="1" eaLnBrk="1" hangingPunct="1"/>
            <a:r>
              <a:rPr lang="en-US" altLang="en-US" sz="2400" b="1" dirty="0" smtClean="0">
                <a:ea typeface="ＭＳ Ｐゴシック" pitchFamily="34" charset="-128"/>
              </a:rPr>
              <a:t>Then an equation is: F = h AND e.</a:t>
            </a:r>
          </a:p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A </a:t>
            </a:r>
            <a:r>
              <a:rPr lang="en-US" altLang="en-US" sz="2800" dirty="0" smtClean="0">
                <a:solidFill>
                  <a:schemeClr val="accent2"/>
                </a:solidFill>
              </a:rPr>
              <a:t>car alarm should sound if the alarm is enabled, and either the car is shaken or the door is opened. 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Answer: Let a represent “alarm is enabled,” s represent “car is shaken,” d represent “door is opened,” and F represent “alarm sounds.” 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Then an equation is: F = a AND (s OR d).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1257300" y="1885950"/>
            <a:ext cx="21833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25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74394-EF46-47AB-8271-5DFBBD0B825B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03" y="461091"/>
            <a:ext cx="8871155" cy="125340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Relating Boolean Algebra to Digital Design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80771"/>
            <a:ext cx="5139923" cy="417578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Implement Boolean operators using transistors</a:t>
            </a:r>
          </a:p>
          <a:p>
            <a:pPr lvl="1" eaLnBrk="1" hangingPunct="1"/>
            <a:r>
              <a:rPr lang="en-US" altLang="en-US" sz="2800" dirty="0">
                <a:ea typeface="ＭＳ Ｐゴシック" pitchFamily="34" charset="-128"/>
              </a:rPr>
              <a:t>Call those implementations </a:t>
            </a:r>
            <a:r>
              <a:rPr lang="en-US" altLang="en-US" sz="2800" b="1" i="1" dirty="0">
                <a:solidFill>
                  <a:srgbClr val="FF0000"/>
                </a:solidFill>
                <a:ea typeface="ＭＳ Ｐゴシック" pitchFamily="34" charset="-128"/>
              </a:rPr>
              <a:t>logic gates</a:t>
            </a:r>
            <a:r>
              <a:rPr lang="en-US" altLang="en-US" sz="2800" dirty="0">
                <a:solidFill>
                  <a:srgbClr val="FF0000"/>
                </a:solidFill>
                <a:ea typeface="ＭＳ Ｐゴシック" pitchFamily="34" charset="-128"/>
              </a:rPr>
              <a:t>. </a:t>
            </a:r>
          </a:p>
          <a:p>
            <a:pPr lvl="1" eaLnBrk="1" hangingPunct="1"/>
            <a:r>
              <a:rPr lang="en-US" altLang="en-US" sz="2800" b="1" i="1" u="sng" dirty="0">
                <a:ea typeface="ＭＳ Ｐゴシック" pitchFamily="34" charset="-128"/>
              </a:rPr>
              <a:t>Let’s us build circuits by doing math</a:t>
            </a:r>
            <a:r>
              <a:rPr lang="en-US" altLang="en-US" sz="2800" dirty="0">
                <a:ea typeface="ＭＳ Ｐゴシック" pitchFamily="34" charset="-128"/>
              </a:rPr>
              <a:t> -- powerful concept</a:t>
            </a:r>
          </a:p>
        </p:txBody>
      </p:sp>
      <p:sp>
        <p:nvSpPr>
          <p:cNvPr id="104467" name="Oval 106"/>
          <p:cNvSpPr>
            <a:spLocks noChangeArrowheads="1"/>
          </p:cNvSpPr>
          <p:nvPr/>
        </p:nvSpPr>
        <p:spPr bwMode="auto">
          <a:xfrm>
            <a:off x="6070576" y="4543247"/>
            <a:ext cx="61257" cy="61416"/>
          </a:xfrm>
          <a:prstGeom prst="ellipse">
            <a:avLst/>
          </a:prstGeom>
          <a:solidFill>
            <a:srgbClr val="0078C1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4468" name="Group 240"/>
          <p:cNvGrpSpPr>
            <a:grpSpLocks/>
          </p:cNvGrpSpPr>
          <p:nvPr/>
        </p:nvGrpSpPr>
        <p:grpSpPr bwMode="auto">
          <a:xfrm>
            <a:off x="5819776" y="2657475"/>
            <a:ext cx="3163930" cy="896669"/>
            <a:chOff x="3368" y="1272"/>
            <a:chExt cx="2066" cy="584"/>
          </a:xfrm>
        </p:grpSpPr>
        <p:sp>
          <p:nvSpPr>
            <p:cNvPr id="104574" name="Rectangle 77"/>
            <p:cNvSpPr>
              <a:spLocks noChangeArrowheads="1"/>
            </p:cNvSpPr>
            <p:nvPr/>
          </p:nvSpPr>
          <p:spPr bwMode="auto">
            <a:xfrm>
              <a:off x="5010" y="1272"/>
              <a:ext cx="424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75" name="Rectangle 78"/>
            <p:cNvSpPr>
              <a:spLocks noChangeArrowheads="1"/>
            </p:cNvSpPr>
            <p:nvPr/>
          </p:nvSpPr>
          <p:spPr bwMode="auto">
            <a:xfrm>
              <a:off x="3368" y="1272"/>
              <a:ext cx="286" cy="374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76" name="Rectangle 121"/>
            <p:cNvSpPr>
              <a:spLocks noChangeArrowheads="1"/>
            </p:cNvSpPr>
            <p:nvPr/>
          </p:nvSpPr>
          <p:spPr bwMode="auto">
            <a:xfrm>
              <a:off x="5059" y="1284"/>
              <a:ext cx="4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x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77" name="Rectangle 122"/>
            <p:cNvSpPr>
              <a:spLocks noChangeArrowheads="1"/>
            </p:cNvSpPr>
            <p:nvPr/>
          </p:nvSpPr>
          <p:spPr bwMode="auto">
            <a:xfrm>
              <a:off x="5057" y="1400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78" name="Rectangle 123"/>
            <p:cNvSpPr>
              <a:spLocks noChangeArrowheads="1"/>
            </p:cNvSpPr>
            <p:nvPr/>
          </p:nvSpPr>
          <p:spPr bwMode="auto">
            <a:xfrm>
              <a:off x="5057" y="1517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79" name="Rectangle 124"/>
            <p:cNvSpPr>
              <a:spLocks noChangeArrowheads="1"/>
            </p:cNvSpPr>
            <p:nvPr/>
          </p:nvSpPr>
          <p:spPr bwMode="auto">
            <a:xfrm>
              <a:off x="5057" y="1634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80" name="Rectangle 125"/>
            <p:cNvSpPr>
              <a:spLocks noChangeArrowheads="1"/>
            </p:cNvSpPr>
            <p:nvPr/>
          </p:nvSpPr>
          <p:spPr bwMode="auto">
            <a:xfrm>
              <a:off x="5057" y="1751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81" name="Rectangle 126"/>
            <p:cNvSpPr>
              <a:spLocks noChangeArrowheads="1"/>
            </p:cNvSpPr>
            <p:nvPr/>
          </p:nvSpPr>
          <p:spPr bwMode="auto">
            <a:xfrm>
              <a:off x="5170" y="1284"/>
              <a:ext cx="4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y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82" name="Rectangle 127"/>
            <p:cNvSpPr>
              <a:spLocks noChangeArrowheads="1"/>
            </p:cNvSpPr>
            <p:nvPr/>
          </p:nvSpPr>
          <p:spPr bwMode="auto">
            <a:xfrm>
              <a:off x="5168" y="1400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83" name="Rectangle 128"/>
            <p:cNvSpPr>
              <a:spLocks noChangeArrowheads="1"/>
            </p:cNvSpPr>
            <p:nvPr/>
          </p:nvSpPr>
          <p:spPr bwMode="auto">
            <a:xfrm>
              <a:off x="5168" y="1517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84" name="Rectangle 129"/>
            <p:cNvSpPr>
              <a:spLocks noChangeArrowheads="1"/>
            </p:cNvSpPr>
            <p:nvPr/>
          </p:nvSpPr>
          <p:spPr bwMode="auto">
            <a:xfrm>
              <a:off x="5168" y="1634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85" name="Rectangle 130"/>
            <p:cNvSpPr>
              <a:spLocks noChangeArrowheads="1"/>
            </p:cNvSpPr>
            <p:nvPr/>
          </p:nvSpPr>
          <p:spPr bwMode="auto">
            <a:xfrm>
              <a:off x="5168" y="1751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86" name="Rectangle 131"/>
            <p:cNvSpPr>
              <a:spLocks noChangeArrowheads="1"/>
            </p:cNvSpPr>
            <p:nvPr/>
          </p:nvSpPr>
          <p:spPr bwMode="auto">
            <a:xfrm>
              <a:off x="5321" y="1284"/>
              <a:ext cx="5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F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87" name="Rectangle 132"/>
            <p:cNvSpPr>
              <a:spLocks noChangeArrowheads="1"/>
            </p:cNvSpPr>
            <p:nvPr/>
          </p:nvSpPr>
          <p:spPr bwMode="auto">
            <a:xfrm>
              <a:off x="5319" y="1400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88" name="Rectangle 133"/>
            <p:cNvSpPr>
              <a:spLocks noChangeArrowheads="1"/>
            </p:cNvSpPr>
            <p:nvPr/>
          </p:nvSpPr>
          <p:spPr bwMode="auto">
            <a:xfrm>
              <a:off x="5319" y="1517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89" name="Rectangle 134"/>
            <p:cNvSpPr>
              <a:spLocks noChangeArrowheads="1"/>
            </p:cNvSpPr>
            <p:nvPr/>
          </p:nvSpPr>
          <p:spPr bwMode="auto">
            <a:xfrm>
              <a:off x="5319" y="1634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90" name="Rectangle 135"/>
            <p:cNvSpPr>
              <a:spLocks noChangeArrowheads="1"/>
            </p:cNvSpPr>
            <p:nvPr/>
          </p:nvSpPr>
          <p:spPr bwMode="auto">
            <a:xfrm>
              <a:off x="5319" y="1751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91" name="Line 136"/>
            <p:cNvSpPr>
              <a:spLocks noChangeShapeType="1"/>
            </p:cNvSpPr>
            <p:nvPr/>
          </p:nvSpPr>
          <p:spPr bwMode="auto">
            <a:xfrm>
              <a:off x="5264" y="1275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92" name="Line 137"/>
            <p:cNvSpPr>
              <a:spLocks noChangeShapeType="1"/>
            </p:cNvSpPr>
            <p:nvPr/>
          </p:nvSpPr>
          <p:spPr bwMode="auto">
            <a:xfrm>
              <a:off x="5012" y="1394"/>
              <a:ext cx="422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93" name="Rectangle 138"/>
            <p:cNvSpPr>
              <a:spLocks noChangeArrowheads="1"/>
            </p:cNvSpPr>
            <p:nvPr/>
          </p:nvSpPr>
          <p:spPr bwMode="auto">
            <a:xfrm>
              <a:off x="4163" y="1272"/>
              <a:ext cx="425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94" name="Line 139"/>
            <p:cNvSpPr>
              <a:spLocks noChangeShapeType="1"/>
            </p:cNvSpPr>
            <p:nvPr/>
          </p:nvSpPr>
          <p:spPr bwMode="auto">
            <a:xfrm>
              <a:off x="4418" y="1275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95" name="Line 140"/>
            <p:cNvSpPr>
              <a:spLocks noChangeShapeType="1"/>
            </p:cNvSpPr>
            <p:nvPr/>
          </p:nvSpPr>
          <p:spPr bwMode="auto">
            <a:xfrm>
              <a:off x="4169" y="1394"/>
              <a:ext cx="419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96" name="Rectangle 141"/>
            <p:cNvSpPr>
              <a:spLocks noChangeArrowheads="1"/>
            </p:cNvSpPr>
            <p:nvPr/>
          </p:nvSpPr>
          <p:spPr bwMode="auto">
            <a:xfrm>
              <a:off x="4215" y="1284"/>
              <a:ext cx="4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x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97" name="Rectangle 142"/>
            <p:cNvSpPr>
              <a:spLocks noChangeArrowheads="1"/>
            </p:cNvSpPr>
            <p:nvPr/>
          </p:nvSpPr>
          <p:spPr bwMode="auto">
            <a:xfrm>
              <a:off x="4213" y="1400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98" name="Rectangle 143"/>
            <p:cNvSpPr>
              <a:spLocks noChangeArrowheads="1"/>
            </p:cNvSpPr>
            <p:nvPr/>
          </p:nvSpPr>
          <p:spPr bwMode="auto">
            <a:xfrm>
              <a:off x="4213" y="1517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99" name="Rectangle 144"/>
            <p:cNvSpPr>
              <a:spLocks noChangeArrowheads="1"/>
            </p:cNvSpPr>
            <p:nvPr/>
          </p:nvSpPr>
          <p:spPr bwMode="auto">
            <a:xfrm>
              <a:off x="4213" y="1634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00" name="Rectangle 145"/>
            <p:cNvSpPr>
              <a:spLocks noChangeArrowheads="1"/>
            </p:cNvSpPr>
            <p:nvPr/>
          </p:nvSpPr>
          <p:spPr bwMode="auto">
            <a:xfrm>
              <a:off x="4213" y="1751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01" name="Rectangle 146"/>
            <p:cNvSpPr>
              <a:spLocks noChangeArrowheads="1"/>
            </p:cNvSpPr>
            <p:nvPr/>
          </p:nvSpPr>
          <p:spPr bwMode="auto">
            <a:xfrm>
              <a:off x="4326" y="1284"/>
              <a:ext cx="4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y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02" name="Rectangle 147"/>
            <p:cNvSpPr>
              <a:spLocks noChangeArrowheads="1"/>
            </p:cNvSpPr>
            <p:nvPr/>
          </p:nvSpPr>
          <p:spPr bwMode="auto">
            <a:xfrm>
              <a:off x="4324" y="1400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03" name="Rectangle 148"/>
            <p:cNvSpPr>
              <a:spLocks noChangeArrowheads="1"/>
            </p:cNvSpPr>
            <p:nvPr/>
          </p:nvSpPr>
          <p:spPr bwMode="auto">
            <a:xfrm>
              <a:off x="4324" y="1517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04" name="Rectangle 149"/>
            <p:cNvSpPr>
              <a:spLocks noChangeArrowheads="1"/>
            </p:cNvSpPr>
            <p:nvPr/>
          </p:nvSpPr>
          <p:spPr bwMode="auto">
            <a:xfrm>
              <a:off x="4324" y="1634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05" name="Rectangle 150"/>
            <p:cNvSpPr>
              <a:spLocks noChangeArrowheads="1"/>
            </p:cNvSpPr>
            <p:nvPr/>
          </p:nvSpPr>
          <p:spPr bwMode="auto">
            <a:xfrm>
              <a:off x="4324" y="1751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06" name="Rectangle 151"/>
            <p:cNvSpPr>
              <a:spLocks noChangeArrowheads="1"/>
            </p:cNvSpPr>
            <p:nvPr/>
          </p:nvSpPr>
          <p:spPr bwMode="auto">
            <a:xfrm>
              <a:off x="4476" y="1284"/>
              <a:ext cx="5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F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07" name="Rectangle 152"/>
            <p:cNvSpPr>
              <a:spLocks noChangeArrowheads="1"/>
            </p:cNvSpPr>
            <p:nvPr/>
          </p:nvSpPr>
          <p:spPr bwMode="auto">
            <a:xfrm>
              <a:off x="4475" y="1400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08" name="Rectangle 153"/>
            <p:cNvSpPr>
              <a:spLocks noChangeArrowheads="1"/>
            </p:cNvSpPr>
            <p:nvPr/>
          </p:nvSpPr>
          <p:spPr bwMode="auto">
            <a:xfrm>
              <a:off x="4475" y="1517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09" name="Rectangle 154"/>
            <p:cNvSpPr>
              <a:spLocks noChangeArrowheads="1"/>
            </p:cNvSpPr>
            <p:nvPr/>
          </p:nvSpPr>
          <p:spPr bwMode="auto">
            <a:xfrm>
              <a:off x="4475" y="1634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10" name="Rectangle 155"/>
            <p:cNvSpPr>
              <a:spLocks noChangeArrowheads="1"/>
            </p:cNvSpPr>
            <p:nvPr/>
          </p:nvSpPr>
          <p:spPr bwMode="auto">
            <a:xfrm>
              <a:off x="4475" y="1751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11" name="Rectangle 156"/>
            <p:cNvSpPr>
              <a:spLocks noChangeArrowheads="1"/>
            </p:cNvSpPr>
            <p:nvPr/>
          </p:nvSpPr>
          <p:spPr bwMode="auto">
            <a:xfrm>
              <a:off x="3420" y="1284"/>
              <a:ext cx="4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x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12" name="Rectangle 157"/>
            <p:cNvSpPr>
              <a:spLocks noChangeArrowheads="1"/>
            </p:cNvSpPr>
            <p:nvPr/>
          </p:nvSpPr>
          <p:spPr bwMode="auto">
            <a:xfrm>
              <a:off x="3418" y="1400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13" name="Rectangle 158"/>
            <p:cNvSpPr>
              <a:spLocks noChangeArrowheads="1"/>
            </p:cNvSpPr>
            <p:nvPr/>
          </p:nvSpPr>
          <p:spPr bwMode="auto">
            <a:xfrm>
              <a:off x="3418" y="1517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14" name="Rectangle 159"/>
            <p:cNvSpPr>
              <a:spLocks noChangeArrowheads="1"/>
            </p:cNvSpPr>
            <p:nvPr/>
          </p:nvSpPr>
          <p:spPr bwMode="auto">
            <a:xfrm>
              <a:off x="3570" y="1284"/>
              <a:ext cx="5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F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15" name="Rectangle 160"/>
            <p:cNvSpPr>
              <a:spLocks noChangeArrowheads="1"/>
            </p:cNvSpPr>
            <p:nvPr/>
          </p:nvSpPr>
          <p:spPr bwMode="auto">
            <a:xfrm>
              <a:off x="3569" y="1400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16" name="Rectangle 161"/>
            <p:cNvSpPr>
              <a:spLocks noChangeArrowheads="1"/>
            </p:cNvSpPr>
            <p:nvPr/>
          </p:nvSpPr>
          <p:spPr bwMode="auto">
            <a:xfrm>
              <a:off x="3569" y="1517"/>
              <a:ext cx="4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17" name="Line 162"/>
            <p:cNvSpPr>
              <a:spLocks noChangeShapeType="1"/>
            </p:cNvSpPr>
            <p:nvPr/>
          </p:nvSpPr>
          <p:spPr bwMode="auto">
            <a:xfrm>
              <a:off x="3514" y="1275"/>
              <a:ext cx="1" cy="37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18" name="Line 163"/>
            <p:cNvSpPr>
              <a:spLocks noChangeShapeType="1"/>
            </p:cNvSpPr>
            <p:nvPr/>
          </p:nvSpPr>
          <p:spPr bwMode="auto">
            <a:xfrm>
              <a:off x="3368" y="1394"/>
              <a:ext cx="286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69" name="Rectangle 168"/>
          <p:cNvSpPr>
            <a:spLocks noChangeArrowheads="1"/>
          </p:cNvSpPr>
          <p:nvPr/>
        </p:nvSpPr>
        <p:spPr bwMode="auto">
          <a:xfrm>
            <a:off x="6254354" y="2321718"/>
            <a:ext cx="8247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</a:rPr>
              <a:t>F</a:t>
            </a: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70" name="Rectangle 169"/>
          <p:cNvSpPr>
            <a:spLocks noChangeArrowheads="1"/>
          </p:cNvSpPr>
          <p:nvPr/>
        </p:nvSpPr>
        <p:spPr bwMode="auto">
          <a:xfrm>
            <a:off x="5681663" y="2308622"/>
            <a:ext cx="680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</a:rPr>
              <a:t>x</a:t>
            </a: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4471" name="Group 244"/>
          <p:cNvGrpSpPr>
            <a:grpSpLocks/>
          </p:cNvGrpSpPr>
          <p:nvPr/>
        </p:nvGrpSpPr>
        <p:grpSpPr bwMode="auto">
          <a:xfrm>
            <a:off x="6665124" y="2057399"/>
            <a:ext cx="931109" cy="627975"/>
            <a:chOff x="4078" y="768"/>
            <a:chExt cx="608" cy="409"/>
          </a:xfrm>
        </p:grpSpPr>
        <p:sp>
          <p:nvSpPr>
            <p:cNvPr id="104566" name="Freeform 79"/>
            <p:cNvSpPr>
              <a:spLocks/>
            </p:cNvSpPr>
            <p:nvPr/>
          </p:nvSpPr>
          <p:spPr bwMode="auto">
            <a:xfrm>
              <a:off x="4201" y="893"/>
              <a:ext cx="286" cy="284"/>
            </a:xfrm>
            <a:custGeom>
              <a:avLst/>
              <a:gdLst>
                <a:gd name="T0" fmla="*/ 2005 w 108"/>
                <a:gd name="T1" fmla="*/ 993 h 107"/>
                <a:gd name="T2" fmla="*/ 0 w 108"/>
                <a:gd name="T3" fmla="*/ 2001 h 107"/>
                <a:gd name="T4" fmla="*/ 294 w 108"/>
                <a:gd name="T5" fmla="*/ 1009 h 107"/>
                <a:gd name="T6" fmla="*/ 294 w 108"/>
                <a:gd name="T7" fmla="*/ 993 h 107"/>
                <a:gd name="T8" fmla="*/ 0 w 108"/>
                <a:gd name="T9" fmla="*/ 0 h 107"/>
                <a:gd name="T10" fmla="*/ 2005 w 108"/>
                <a:gd name="T11" fmla="*/ 993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7" name="Line 80"/>
            <p:cNvSpPr>
              <a:spLocks noChangeShapeType="1"/>
            </p:cNvSpPr>
            <p:nvPr/>
          </p:nvSpPr>
          <p:spPr bwMode="auto">
            <a:xfrm>
              <a:off x="4134" y="962"/>
              <a:ext cx="10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68" name="Line 81"/>
            <p:cNvSpPr>
              <a:spLocks noChangeShapeType="1"/>
            </p:cNvSpPr>
            <p:nvPr/>
          </p:nvSpPr>
          <p:spPr bwMode="auto">
            <a:xfrm>
              <a:off x="4134" y="1105"/>
              <a:ext cx="10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69" name="Line 82"/>
            <p:cNvSpPr>
              <a:spLocks noChangeShapeType="1"/>
            </p:cNvSpPr>
            <p:nvPr/>
          </p:nvSpPr>
          <p:spPr bwMode="auto">
            <a:xfrm>
              <a:off x="4487" y="1033"/>
              <a:ext cx="11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70" name="Rectangle 164"/>
            <p:cNvSpPr>
              <a:spLocks noChangeArrowheads="1"/>
            </p:cNvSpPr>
            <p:nvPr/>
          </p:nvSpPr>
          <p:spPr bwMode="auto">
            <a:xfrm>
              <a:off x="4081" y="907"/>
              <a:ext cx="4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x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71" name="Rectangle 165"/>
            <p:cNvSpPr>
              <a:spLocks noChangeArrowheads="1"/>
            </p:cNvSpPr>
            <p:nvPr/>
          </p:nvSpPr>
          <p:spPr bwMode="auto">
            <a:xfrm>
              <a:off x="4078" y="1050"/>
              <a:ext cx="4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y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72" name="Rectangle 166"/>
            <p:cNvSpPr>
              <a:spLocks noChangeArrowheads="1"/>
            </p:cNvSpPr>
            <p:nvPr/>
          </p:nvSpPr>
          <p:spPr bwMode="auto">
            <a:xfrm>
              <a:off x="4633" y="995"/>
              <a:ext cx="5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F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73" name="Rectangle 170"/>
            <p:cNvSpPr>
              <a:spLocks noChangeArrowheads="1"/>
            </p:cNvSpPr>
            <p:nvPr/>
          </p:nvSpPr>
          <p:spPr bwMode="auto">
            <a:xfrm>
              <a:off x="4317" y="768"/>
              <a:ext cx="132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OR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4472" name="Rectangle 171"/>
          <p:cNvSpPr>
            <a:spLocks noChangeArrowheads="1"/>
          </p:cNvSpPr>
          <p:nvPr/>
        </p:nvSpPr>
        <p:spPr bwMode="auto">
          <a:xfrm>
            <a:off x="5903119" y="2057400"/>
            <a:ext cx="9896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</a:rPr>
              <a:t>N</a:t>
            </a: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73" name="Rectangle 172"/>
          <p:cNvSpPr>
            <a:spLocks noChangeArrowheads="1"/>
          </p:cNvSpPr>
          <p:nvPr/>
        </p:nvSpPr>
        <p:spPr bwMode="auto">
          <a:xfrm>
            <a:off x="5969793" y="2057400"/>
            <a:ext cx="105155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</a:rPr>
              <a:t>O</a:t>
            </a: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74" name="Rectangle 173"/>
          <p:cNvSpPr>
            <a:spLocks noChangeArrowheads="1"/>
          </p:cNvSpPr>
          <p:nvPr/>
        </p:nvSpPr>
        <p:spPr bwMode="auto">
          <a:xfrm>
            <a:off x="6036470" y="2057400"/>
            <a:ext cx="8247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</a:rPr>
              <a:t>T</a:t>
            </a: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4475" name="Group 243"/>
          <p:cNvGrpSpPr>
            <a:grpSpLocks/>
          </p:cNvGrpSpPr>
          <p:nvPr/>
        </p:nvGrpSpPr>
        <p:grpSpPr bwMode="auto">
          <a:xfrm>
            <a:off x="7625959" y="2057399"/>
            <a:ext cx="1052091" cy="627975"/>
            <a:chOff x="4885" y="768"/>
            <a:chExt cx="687" cy="409"/>
          </a:xfrm>
        </p:grpSpPr>
        <p:sp>
          <p:nvSpPr>
            <p:cNvPr id="104558" name="Rectangle 167"/>
            <p:cNvSpPr>
              <a:spLocks noChangeArrowheads="1"/>
            </p:cNvSpPr>
            <p:nvPr/>
          </p:nvSpPr>
          <p:spPr bwMode="auto">
            <a:xfrm>
              <a:off x="5519" y="995"/>
              <a:ext cx="5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F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59" name="Freeform 174"/>
            <p:cNvSpPr>
              <a:spLocks/>
            </p:cNvSpPr>
            <p:nvPr/>
          </p:nvSpPr>
          <p:spPr bwMode="auto">
            <a:xfrm>
              <a:off x="5033" y="890"/>
              <a:ext cx="327" cy="287"/>
            </a:xfrm>
            <a:custGeom>
              <a:avLst/>
              <a:gdLst>
                <a:gd name="T0" fmla="*/ 0 w 123"/>
                <a:gd name="T1" fmla="*/ 2028 h 108"/>
                <a:gd name="T2" fmla="*/ 1295 w 123"/>
                <a:gd name="T3" fmla="*/ 2028 h 108"/>
                <a:gd name="T4" fmla="*/ 2310 w 123"/>
                <a:gd name="T5" fmla="*/ 1018 h 108"/>
                <a:gd name="T6" fmla="*/ 1295 w 123"/>
                <a:gd name="T7" fmla="*/ 0 h 108"/>
                <a:gd name="T8" fmla="*/ 0 w 123"/>
                <a:gd name="T9" fmla="*/ 0 h 108"/>
                <a:gd name="T10" fmla="*/ 0 w 123"/>
                <a:gd name="T11" fmla="*/ 2028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8"/>
                <a:gd name="T20" fmla="*/ 123 w 123"/>
                <a:gd name="T21" fmla="*/ 108 h 1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8">
                  <a:moveTo>
                    <a:pt x="0" y="108"/>
                  </a:moveTo>
                  <a:cubicBezTo>
                    <a:pt x="69" y="108"/>
                    <a:pt x="69" y="108"/>
                    <a:pt x="69" y="108"/>
                  </a:cubicBezTo>
                  <a:cubicBezTo>
                    <a:pt x="99" y="108"/>
                    <a:pt x="123" y="84"/>
                    <a:pt x="123" y="54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Line 175"/>
            <p:cNvSpPr>
              <a:spLocks noChangeShapeType="1"/>
            </p:cNvSpPr>
            <p:nvPr/>
          </p:nvSpPr>
          <p:spPr bwMode="auto">
            <a:xfrm>
              <a:off x="4941" y="962"/>
              <a:ext cx="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61" name="Line 176"/>
            <p:cNvSpPr>
              <a:spLocks noChangeShapeType="1"/>
            </p:cNvSpPr>
            <p:nvPr/>
          </p:nvSpPr>
          <p:spPr bwMode="auto">
            <a:xfrm>
              <a:off x="5360" y="1033"/>
              <a:ext cx="1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62" name="Line 177"/>
            <p:cNvSpPr>
              <a:spLocks noChangeShapeType="1"/>
            </p:cNvSpPr>
            <p:nvPr/>
          </p:nvSpPr>
          <p:spPr bwMode="auto">
            <a:xfrm>
              <a:off x="4941" y="1105"/>
              <a:ext cx="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Rectangle 178"/>
            <p:cNvSpPr>
              <a:spLocks noChangeArrowheads="1"/>
            </p:cNvSpPr>
            <p:nvPr/>
          </p:nvSpPr>
          <p:spPr bwMode="auto">
            <a:xfrm>
              <a:off x="4886" y="908"/>
              <a:ext cx="4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x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64" name="Rectangle 179"/>
            <p:cNvSpPr>
              <a:spLocks noChangeArrowheads="1"/>
            </p:cNvSpPr>
            <p:nvPr/>
          </p:nvSpPr>
          <p:spPr bwMode="auto">
            <a:xfrm>
              <a:off x="4885" y="1051"/>
              <a:ext cx="4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y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65" name="Rectangle 180"/>
            <p:cNvSpPr>
              <a:spLocks noChangeArrowheads="1"/>
            </p:cNvSpPr>
            <p:nvPr/>
          </p:nvSpPr>
          <p:spPr bwMode="auto">
            <a:xfrm>
              <a:off x="5131" y="768"/>
              <a:ext cx="186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AND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4476" name="Group 245"/>
          <p:cNvGrpSpPr>
            <a:grpSpLocks/>
          </p:cNvGrpSpPr>
          <p:nvPr/>
        </p:nvGrpSpPr>
        <p:grpSpPr bwMode="auto">
          <a:xfrm>
            <a:off x="6580168" y="3950315"/>
            <a:ext cx="1151635" cy="1695072"/>
            <a:chOff x="3997" y="1918"/>
            <a:chExt cx="752" cy="1104"/>
          </a:xfrm>
        </p:grpSpPr>
        <p:sp>
          <p:nvSpPr>
            <p:cNvPr id="104531" name="Line 97"/>
            <p:cNvSpPr>
              <a:spLocks noChangeShapeType="1"/>
            </p:cNvSpPr>
            <p:nvPr/>
          </p:nvSpPr>
          <p:spPr bwMode="auto">
            <a:xfrm>
              <a:off x="4370" y="1983"/>
              <a:ext cx="1" cy="1"/>
            </a:xfrm>
            <a:prstGeom prst="line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32" name="Line 98"/>
            <p:cNvSpPr>
              <a:spLocks noChangeShapeType="1"/>
            </p:cNvSpPr>
            <p:nvPr/>
          </p:nvSpPr>
          <p:spPr bwMode="auto">
            <a:xfrm>
              <a:off x="4315" y="1983"/>
              <a:ext cx="111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33" name="Line 99"/>
            <p:cNvSpPr>
              <a:spLocks noChangeShapeType="1"/>
            </p:cNvSpPr>
            <p:nvPr/>
          </p:nvSpPr>
          <p:spPr bwMode="auto">
            <a:xfrm>
              <a:off x="4333" y="1965"/>
              <a:ext cx="69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34" name="Line 100"/>
            <p:cNvSpPr>
              <a:spLocks noChangeShapeType="1"/>
            </p:cNvSpPr>
            <p:nvPr/>
          </p:nvSpPr>
          <p:spPr bwMode="auto">
            <a:xfrm>
              <a:off x="4354" y="1944"/>
              <a:ext cx="30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35" name="Oval 105"/>
            <p:cNvSpPr>
              <a:spLocks noChangeArrowheads="1"/>
            </p:cNvSpPr>
            <p:nvPr/>
          </p:nvSpPr>
          <p:spPr bwMode="auto">
            <a:xfrm>
              <a:off x="4349" y="2490"/>
              <a:ext cx="43" cy="40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36" name="Line 107"/>
            <p:cNvSpPr>
              <a:spLocks noChangeShapeType="1"/>
            </p:cNvSpPr>
            <p:nvPr/>
          </p:nvSpPr>
          <p:spPr bwMode="auto">
            <a:xfrm>
              <a:off x="4368" y="2511"/>
              <a:ext cx="275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37" name="Line 108"/>
            <p:cNvSpPr>
              <a:spLocks noChangeShapeType="1"/>
            </p:cNvSpPr>
            <p:nvPr/>
          </p:nvSpPr>
          <p:spPr bwMode="auto">
            <a:xfrm flipV="1">
              <a:off x="4259" y="2036"/>
              <a:ext cx="1" cy="149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38" name="Line 109"/>
            <p:cNvSpPr>
              <a:spLocks noChangeShapeType="1"/>
            </p:cNvSpPr>
            <p:nvPr/>
          </p:nvSpPr>
          <p:spPr bwMode="auto">
            <a:xfrm>
              <a:off x="4132" y="2111"/>
              <a:ext cx="12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39" name="Line 110"/>
            <p:cNvSpPr>
              <a:spLocks noChangeShapeType="1"/>
            </p:cNvSpPr>
            <p:nvPr/>
          </p:nvSpPr>
          <p:spPr bwMode="auto">
            <a:xfrm flipH="1">
              <a:off x="4129" y="2381"/>
              <a:ext cx="127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40" name="Freeform 111"/>
            <p:cNvSpPr>
              <a:spLocks/>
            </p:cNvSpPr>
            <p:nvPr/>
          </p:nvSpPr>
          <p:spPr bwMode="auto">
            <a:xfrm>
              <a:off x="4293" y="1983"/>
              <a:ext cx="77" cy="589"/>
            </a:xfrm>
            <a:custGeom>
              <a:avLst/>
              <a:gdLst>
                <a:gd name="T0" fmla="*/ 77 w 77"/>
                <a:gd name="T1" fmla="*/ 589 h 589"/>
                <a:gd name="T2" fmla="*/ 77 w 77"/>
                <a:gd name="T3" fmla="*/ 467 h 589"/>
                <a:gd name="T4" fmla="*/ 0 w 77"/>
                <a:gd name="T5" fmla="*/ 467 h 589"/>
                <a:gd name="T6" fmla="*/ 0 w 77"/>
                <a:gd name="T7" fmla="*/ 329 h 589"/>
                <a:gd name="T8" fmla="*/ 77 w 77"/>
                <a:gd name="T9" fmla="*/ 329 h 589"/>
                <a:gd name="T10" fmla="*/ 77 w 77"/>
                <a:gd name="T11" fmla="*/ 329 h 589"/>
                <a:gd name="T12" fmla="*/ 77 w 77"/>
                <a:gd name="T13" fmla="*/ 197 h 589"/>
                <a:gd name="T14" fmla="*/ 0 w 77"/>
                <a:gd name="T15" fmla="*/ 197 h 589"/>
                <a:gd name="T16" fmla="*/ 0 w 77"/>
                <a:gd name="T17" fmla="*/ 59 h 589"/>
                <a:gd name="T18" fmla="*/ 77 w 77"/>
                <a:gd name="T19" fmla="*/ 59 h 589"/>
                <a:gd name="T20" fmla="*/ 77 w 77"/>
                <a:gd name="T21" fmla="*/ 0 h 5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7"/>
                <a:gd name="T34" fmla="*/ 0 h 589"/>
                <a:gd name="T35" fmla="*/ 77 w 77"/>
                <a:gd name="T36" fmla="*/ 589 h 5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7" h="589">
                  <a:moveTo>
                    <a:pt x="77" y="589"/>
                  </a:moveTo>
                  <a:lnTo>
                    <a:pt x="77" y="467"/>
                  </a:lnTo>
                  <a:lnTo>
                    <a:pt x="0" y="467"/>
                  </a:lnTo>
                  <a:lnTo>
                    <a:pt x="0" y="329"/>
                  </a:lnTo>
                  <a:lnTo>
                    <a:pt x="77" y="329"/>
                  </a:lnTo>
                  <a:lnTo>
                    <a:pt x="77" y="197"/>
                  </a:lnTo>
                  <a:lnTo>
                    <a:pt x="0" y="197"/>
                  </a:lnTo>
                  <a:lnTo>
                    <a:pt x="0" y="59"/>
                  </a:lnTo>
                  <a:lnTo>
                    <a:pt x="77" y="59"/>
                  </a:lnTo>
                  <a:lnTo>
                    <a:pt x="77" y="0"/>
                  </a:lnTo>
                </a:path>
              </a:pathLst>
            </a:cu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41" name="Line 112"/>
            <p:cNvSpPr>
              <a:spLocks noChangeShapeType="1"/>
            </p:cNvSpPr>
            <p:nvPr/>
          </p:nvSpPr>
          <p:spPr bwMode="auto">
            <a:xfrm>
              <a:off x="4370" y="2843"/>
              <a:ext cx="1" cy="88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42" name="Freeform 113"/>
            <p:cNvSpPr>
              <a:spLocks/>
            </p:cNvSpPr>
            <p:nvPr/>
          </p:nvSpPr>
          <p:spPr bwMode="auto">
            <a:xfrm>
              <a:off x="4211" y="2572"/>
              <a:ext cx="318" cy="271"/>
            </a:xfrm>
            <a:custGeom>
              <a:avLst/>
              <a:gdLst>
                <a:gd name="T0" fmla="*/ 0 w 318"/>
                <a:gd name="T1" fmla="*/ 136 h 271"/>
                <a:gd name="T2" fmla="*/ 0 w 318"/>
                <a:gd name="T3" fmla="*/ 205 h 271"/>
                <a:gd name="T4" fmla="*/ 74 w 318"/>
                <a:gd name="T5" fmla="*/ 205 h 271"/>
                <a:gd name="T6" fmla="*/ 74 w 318"/>
                <a:gd name="T7" fmla="*/ 271 h 271"/>
                <a:gd name="T8" fmla="*/ 242 w 318"/>
                <a:gd name="T9" fmla="*/ 271 h 271"/>
                <a:gd name="T10" fmla="*/ 242 w 318"/>
                <a:gd name="T11" fmla="*/ 205 h 271"/>
                <a:gd name="T12" fmla="*/ 318 w 318"/>
                <a:gd name="T13" fmla="*/ 205 h 271"/>
                <a:gd name="T14" fmla="*/ 318 w 318"/>
                <a:gd name="T15" fmla="*/ 136 h 271"/>
                <a:gd name="T16" fmla="*/ 318 w 318"/>
                <a:gd name="T17" fmla="*/ 136 h 271"/>
                <a:gd name="T18" fmla="*/ 318 w 318"/>
                <a:gd name="T19" fmla="*/ 67 h 271"/>
                <a:gd name="T20" fmla="*/ 242 w 318"/>
                <a:gd name="T21" fmla="*/ 67 h 271"/>
                <a:gd name="T22" fmla="*/ 242 w 318"/>
                <a:gd name="T23" fmla="*/ 0 h 271"/>
                <a:gd name="T24" fmla="*/ 74 w 318"/>
                <a:gd name="T25" fmla="*/ 0 h 271"/>
                <a:gd name="T26" fmla="*/ 74 w 318"/>
                <a:gd name="T27" fmla="*/ 67 h 271"/>
                <a:gd name="T28" fmla="*/ 0 w 318"/>
                <a:gd name="T29" fmla="*/ 67 h 271"/>
                <a:gd name="T30" fmla="*/ 0 w 318"/>
                <a:gd name="T31" fmla="*/ 136 h 271"/>
                <a:gd name="T32" fmla="*/ 0 w 318"/>
                <a:gd name="T33" fmla="*/ 136 h 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8"/>
                <a:gd name="T52" fmla="*/ 0 h 271"/>
                <a:gd name="T53" fmla="*/ 318 w 318"/>
                <a:gd name="T54" fmla="*/ 271 h 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8" h="271">
                  <a:moveTo>
                    <a:pt x="0" y="136"/>
                  </a:moveTo>
                  <a:lnTo>
                    <a:pt x="0" y="205"/>
                  </a:lnTo>
                  <a:lnTo>
                    <a:pt x="74" y="205"/>
                  </a:lnTo>
                  <a:lnTo>
                    <a:pt x="74" y="271"/>
                  </a:lnTo>
                  <a:lnTo>
                    <a:pt x="242" y="271"/>
                  </a:lnTo>
                  <a:lnTo>
                    <a:pt x="242" y="205"/>
                  </a:lnTo>
                  <a:lnTo>
                    <a:pt x="318" y="205"/>
                  </a:lnTo>
                  <a:lnTo>
                    <a:pt x="318" y="136"/>
                  </a:lnTo>
                  <a:lnTo>
                    <a:pt x="318" y="67"/>
                  </a:lnTo>
                  <a:lnTo>
                    <a:pt x="242" y="67"/>
                  </a:lnTo>
                  <a:lnTo>
                    <a:pt x="242" y="0"/>
                  </a:lnTo>
                  <a:lnTo>
                    <a:pt x="74" y="0"/>
                  </a:lnTo>
                  <a:lnTo>
                    <a:pt x="74" y="67"/>
                  </a:lnTo>
                  <a:lnTo>
                    <a:pt x="0" y="67"/>
                  </a:lnTo>
                  <a:lnTo>
                    <a:pt x="0" y="136"/>
                  </a:lnTo>
                  <a:close/>
                </a:path>
              </a:pathLst>
            </a:cu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43" name="Line 114"/>
            <p:cNvSpPr>
              <a:spLocks noChangeShapeType="1"/>
            </p:cNvSpPr>
            <p:nvPr/>
          </p:nvSpPr>
          <p:spPr bwMode="auto">
            <a:xfrm>
              <a:off x="4259" y="2307"/>
              <a:ext cx="1" cy="15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44" name="Freeform 115"/>
            <p:cNvSpPr>
              <a:spLocks/>
            </p:cNvSpPr>
            <p:nvPr/>
          </p:nvSpPr>
          <p:spPr bwMode="auto">
            <a:xfrm>
              <a:off x="4352" y="2923"/>
              <a:ext cx="37" cy="77"/>
            </a:xfrm>
            <a:custGeom>
              <a:avLst/>
              <a:gdLst>
                <a:gd name="T0" fmla="*/ 18 w 37"/>
                <a:gd name="T1" fmla="*/ 77 h 77"/>
                <a:gd name="T2" fmla="*/ 37 w 37"/>
                <a:gd name="T3" fmla="*/ 0 h 77"/>
                <a:gd name="T4" fmla="*/ 0 w 37"/>
                <a:gd name="T5" fmla="*/ 0 h 77"/>
                <a:gd name="T6" fmla="*/ 18 w 37"/>
                <a:gd name="T7" fmla="*/ 77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77"/>
                <a:gd name="T14" fmla="*/ 37 w 37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77">
                  <a:moveTo>
                    <a:pt x="18" y="77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18" y="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45" name="Line 117"/>
            <p:cNvSpPr>
              <a:spLocks noChangeShapeType="1"/>
            </p:cNvSpPr>
            <p:nvPr/>
          </p:nvSpPr>
          <p:spPr bwMode="auto">
            <a:xfrm>
              <a:off x="4171" y="2633"/>
              <a:ext cx="1" cy="149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46" name="Line 118"/>
            <p:cNvSpPr>
              <a:spLocks noChangeShapeType="1"/>
            </p:cNvSpPr>
            <p:nvPr/>
          </p:nvSpPr>
          <p:spPr bwMode="auto">
            <a:xfrm>
              <a:off x="4567" y="2708"/>
              <a:ext cx="12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47" name="Line 119"/>
            <p:cNvSpPr>
              <a:spLocks noChangeShapeType="1"/>
            </p:cNvSpPr>
            <p:nvPr/>
          </p:nvSpPr>
          <p:spPr bwMode="auto">
            <a:xfrm>
              <a:off x="4047" y="2708"/>
              <a:ext cx="12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48" name="Line 120"/>
            <p:cNvSpPr>
              <a:spLocks noChangeShapeType="1"/>
            </p:cNvSpPr>
            <p:nvPr/>
          </p:nvSpPr>
          <p:spPr bwMode="auto">
            <a:xfrm>
              <a:off x="4567" y="2633"/>
              <a:ext cx="1" cy="149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49" name="Rectangle 181"/>
            <p:cNvSpPr>
              <a:spLocks noChangeArrowheads="1"/>
            </p:cNvSpPr>
            <p:nvPr/>
          </p:nvSpPr>
          <p:spPr bwMode="auto">
            <a:xfrm>
              <a:off x="4239" y="1918"/>
              <a:ext cx="46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50" name="Rectangle 184"/>
            <p:cNvSpPr>
              <a:spLocks noChangeArrowheads="1"/>
            </p:cNvSpPr>
            <p:nvPr/>
          </p:nvSpPr>
          <p:spPr bwMode="auto">
            <a:xfrm>
              <a:off x="4275" y="2922"/>
              <a:ext cx="46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51" name="Rectangle 186"/>
            <p:cNvSpPr>
              <a:spLocks noChangeArrowheads="1"/>
            </p:cNvSpPr>
            <p:nvPr/>
          </p:nvSpPr>
          <p:spPr bwMode="auto">
            <a:xfrm>
              <a:off x="4071" y="2058"/>
              <a:ext cx="4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y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52" name="Rectangle 187"/>
            <p:cNvSpPr>
              <a:spLocks noChangeArrowheads="1"/>
            </p:cNvSpPr>
            <p:nvPr/>
          </p:nvSpPr>
          <p:spPr bwMode="auto">
            <a:xfrm>
              <a:off x="3997" y="2652"/>
              <a:ext cx="4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x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53" name="Rectangle 188"/>
            <p:cNvSpPr>
              <a:spLocks noChangeArrowheads="1"/>
            </p:cNvSpPr>
            <p:nvPr/>
          </p:nvSpPr>
          <p:spPr bwMode="auto">
            <a:xfrm>
              <a:off x="4071" y="2330"/>
              <a:ext cx="4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x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54" name="Rectangle 189"/>
            <p:cNvSpPr>
              <a:spLocks noChangeArrowheads="1"/>
            </p:cNvSpPr>
            <p:nvPr/>
          </p:nvSpPr>
          <p:spPr bwMode="auto">
            <a:xfrm>
              <a:off x="4707" y="2646"/>
              <a:ext cx="4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y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55" name="Rectangle 192"/>
            <p:cNvSpPr>
              <a:spLocks noChangeArrowheads="1"/>
            </p:cNvSpPr>
            <p:nvPr/>
          </p:nvSpPr>
          <p:spPr bwMode="auto">
            <a:xfrm>
              <a:off x="4664" y="2467"/>
              <a:ext cx="51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F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56" name="Oval 195"/>
            <p:cNvSpPr>
              <a:spLocks noChangeArrowheads="1"/>
            </p:cNvSpPr>
            <p:nvPr/>
          </p:nvSpPr>
          <p:spPr bwMode="auto">
            <a:xfrm>
              <a:off x="4211" y="2089"/>
              <a:ext cx="43" cy="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57" name="Oval 196"/>
            <p:cNvSpPr>
              <a:spLocks noChangeArrowheads="1"/>
            </p:cNvSpPr>
            <p:nvPr/>
          </p:nvSpPr>
          <p:spPr bwMode="auto">
            <a:xfrm>
              <a:off x="4211" y="2360"/>
              <a:ext cx="43" cy="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4477" name="Line 197"/>
          <p:cNvSpPr>
            <a:spLocks noChangeShapeType="1"/>
          </p:cNvSpPr>
          <p:nvPr/>
        </p:nvSpPr>
        <p:spPr bwMode="auto">
          <a:xfrm>
            <a:off x="5638379" y="4568251"/>
            <a:ext cx="218995" cy="1535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4478" name="Line 198"/>
          <p:cNvSpPr>
            <a:spLocks noChangeShapeType="1"/>
          </p:cNvSpPr>
          <p:nvPr/>
        </p:nvSpPr>
        <p:spPr bwMode="auto">
          <a:xfrm>
            <a:off x="6095579" y="4984968"/>
            <a:ext cx="1532" cy="53739"/>
          </a:xfrm>
          <a:prstGeom prst="line">
            <a:avLst/>
          </a:prstGeom>
          <a:noFill/>
          <a:ln w="47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4479" name="Line 199"/>
          <p:cNvSpPr>
            <a:spLocks noChangeShapeType="1"/>
          </p:cNvSpPr>
          <p:nvPr/>
        </p:nvSpPr>
        <p:spPr bwMode="auto">
          <a:xfrm>
            <a:off x="6030095" y="5026641"/>
            <a:ext cx="169988" cy="1536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4480" name="Line 200"/>
          <p:cNvSpPr>
            <a:spLocks noChangeShapeType="1"/>
          </p:cNvSpPr>
          <p:nvPr/>
        </p:nvSpPr>
        <p:spPr bwMode="auto">
          <a:xfrm>
            <a:off x="6055097" y="5051645"/>
            <a:ext cx="105670" cy="1535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4481" name="Line 201"/>
          <p:cNvSpPr>
            <a:spLocks noChangeShapeType="1"/>
          </p:cNvSpPr>
          <p:nvPr/>
        </p:nvSpPr>
        <p:spPr bwMode="auto">
          <a:xfrm>
            <a:off x="6077720" y="5074266"/>
            <a:ext cx="47474" cy="1536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4482" name="Line 202"/>
          <p:cNvSpPr>
            <a:spLocks noChangeShapeType="1"/>
          </p:cNvSpPr>
          <p:nvPr/>
        </p:nvSpPr>
        <p:spPr bwMode="auto">
          <a:xfrm>
            <a:off x="6093199" y="4564678"/>
            <a:ext cx="243498" cy="1536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4483" name="Line 203"/>
          <p:cNvSpPr>
            <a:spLocks noChangeShapeType="1"/>
          </p:cNvSpPr>
          <p:nvPr/>
        </p:nvSpPr>
        <p:spPr bwMode="auto">
          <a:xfrm flipV="1">
            <a:off x="5959848" y="4243208"/>
            <a:ext cx="1532" cy="227238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4484" name="Freeform 204"/>
          <p:cNvSpPr>
            <a:spLocks/>
          </p:cNvSpPr>
          <p:nvPr/>
        </p:nvSpPr>
        <p:spPr bwMode="auto">
          <a:xfrm>
            <a:off x="5812210" y="4331317"/>
            <a:ext cx="189898" cy="606480"/>
          </a:xfrm>
          <a:custGeom>
            <a:avLst/>
            <a:gdLst>
              <a:gd name="T0" fmla="*/ 2147483646 w 124"/>
              <a:gd name="T1" fmla="*/ 2147483646 h 395"/>
              <a:gd name="T2" fmla="*/ 0 w 124"/>
              <a:gd name="T3" fmla="*/ 2147483646 h 395"/>
              <a:gd name="T4" fmla="*/ 0 w 124"/>
              <a:gd name="T5" fmla="*/ 0 h 395"/>
              <a:gd name="T6" fmla="*/ 2147483646 w 124"/>
              <a:gd name="T7" fmla="*/ 0 h 395"/>
              <a:gd name="T8" fmla="*/ 0 60000 65536"/>
              <a:gd name="T9" fmla="*/ 0 60000 65536"/>
              <a:gd name="T10" fmla="*/ 0 60000 65536"/>
              <a:gd name="T11" fmla="*/ 0 60000 65536"/>
              <a:gd name="T12" fmla="*/ 0 w 124"/>
              <a:gd name="T13" fmla="*/ 0 h 395"/>
              <a:gd name="T14" fmla="*/ 124 w 124"/>
              <a:gd name="T15" fmla="*/ 395 h 3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" h="395">
                <a:moveTo>
                  <a:pt x="122" y="395"/>
                </a:moveTo>
                <a:lnTo>
                  <a:pt x="0" y="395"/>
                </a:lnTo>
                <a:lnTo>
                  <a:pt x="0" y="0"/>
                </a:lnTo>
                <a:lnTo>
                  <a:pt x="124" y="0"/>
                </a:lnTo>
              </a:path>
            </a:pathLst>
          </a:cu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4485" name="Freeform 205"/>
          <p:cNvSpPr>
            <a:spLocks/>
          </p:cNvSpPr>
          <p:nvPr/>
        </p:nvSpPr>
        <p:spPr bwMode="auto">
          <a:xfrm>
            <a:off x="6005090" y="4034849"/>
            <a:ext cx="116389" cy="1282051"/>
          </a:xfrm>
          <a:custGeom>
            <a:avLst/>
            <a:gdLst>
              <a:gd name="T0" fmla="*/ 2147483646 w 76"/>
              <a:gd name="T1" fmla="*/ 2147483646 h 835"/>
              <a:gd name="T2" fmla="*/ 2147483646 w 76"/>
              <a:gd name="T3" fmla="*/ 2147483646 h 835"/>
              <a:gd name="T4" fmla="*/ 0 w 76"/>
              <a:gd name="T5" fmla="*/ 2147483646 h 835"/>
              <a:gd name="T6" fmla="*/ 0 w 76"/>
              <a:gd name="T7" fmla="*/ 2147483646 h 835"/>
              <a:gd name="T8" fmla="*/ 2147483646 w 76"/>
              <a:gd name="T9" fmla="*/ 2147483646 h 835"/>
              <a:gd name="T10" fmla="*/ 2147483646 w 76"/>
              <a:gd name="T11" fmla="*/ 2147483646 h 835"/>
              <a:gd name="T12" fmla="*/ 2147483646 w 76"/>
              <a:gd name="T13" fmla="*/ 2147483646 h 835"/>
              <a:gd name="T14" fmla="*/ 0 w 76"/>
              <a:gd name="T15" fmla="*/ 2147483646 h 835"/>
              <a:gd name="T16" fmla="*/ 0 w 76"/>
              <a:gd name="T17" fmla="*/ 2147483646 h 835"/>
              <a:gd name="T18" fmla="*/ 2147483646 w 76"/>
              <a:gd name="T19" fmla="*/ 2147483646 h 835"/>
              <a:gd name="T20" fmla="*/ 2147483646 w 76"/>
              <a:gd name="T21" fmla="*/ 0 h 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6"/>
              <a:gd name="T34" fmla="*/ 0 h 835"/>
              <a:gd name="T35" fmla="*/ 76 w 76"/>
              <a:gd name="T36" fmla="*/ 835 h 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6" h="835">
                <a:moveTo>
                  <a:pt x="76" y="835"/>
                </a:moveTo>
                <a:lnTo>
                  <a:pt x="76" y="713"/>
                </a:lnTo>
                <a:lnTo>
                  <a:pt x="0" y="713"/>
                </a:lnTo>
                <a:lnTo>
                  <a:pt x="0" y="575"/>
                </a:lnTo>
                <a:lnTo>
                  <a:pt x="76" y="575"/>
                </a:lnTo>
                <a:lnTo>
                  <a:pt x="76" y="318"/>
                </a:lnTo>
                <a:lnTo>
                  <a:pt x="0" y="318"/>
                </a:lnTo>
                <a:lnTo>
                  <a:pt x="0" y="180"/>
                </a:lnTo>
                <a:lnTo>
                  <a:pt x="76" y="180"/>
                </a:lnTo>
                <a:lnTo>
                  <a:pt x="76" y="0"/>
                </a:lnTo>
              </a:path>
            </a:pathLst>
          </a:cu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4486" name="Line 206"/>
          <p:cNvSpPr>
            <a:spLocks noChangeShapeType="1"/>
          </p:cNvSpPr>
          <p:nvPr/>
        </p:nvSpPr>
        <p:spPr bwMode="auto">
          <a:xfrm>
            <a:off x="5959848" y="4713508"/>
            <a:ext cx="1532" cy="228773"/>
          </a:xfrm>
          <a:prstGeom prst="line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4487" name="Freeform 207"/>
          <p:cNvSpPr>
            <a:spLocks/>
          </p:cNvSpPr>
          <p:nvPr/>
        </p:nvSpPr>
        <p:spPr bwMode="auto">
          <a:xfrm>
            <a:off x="6070576" y="3983655"/>
            <a:ext cx="61257" cy="66022"/>
          </a:xfrm>
          <a:custGeom>
            <a:avLst/>
            <a:gdLst>
              <a:gd name="T0" fmla="*/ 2147483646 w 40"/>
              <a:gd name="T1" fmla="*/ 0 h 43"/>
              <a:gd name="T2" fmla="*/ 2147483646 w 40"/>
              <a:gd name="T3" fmla="*/ 2147483646 h 43"/>
              <a:gd name="T4" fmla="*/ 0 w 40"/>
              <a:gd name="T5" fmla="*/ 2147483646 h 43"/>
              <a:gd name="T6" fmla="*/ 2147483646 w 40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3"/>
              <a:gd name="T14" fmla="*/ 40 w 40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3">
                <a:moveTo>
                  <a:pt x="21" y="0"/>
                </a:moveTo>
                <a:lnTo>
                  <a:pt x="40" y="43"/>
                </a:lnTo>
                <a:lnTo>
                  <a:pt x="0" y="43"/>
                </a:lnTo>
                <a:lnTo>
                  <a:pt x="21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04488" name="Rectangle 208"/>
          <p:cNvSpPr>
            <a:spLocks noChangeArrowheads="1"/>
          </p:cNvSpPr>
          <p:nvPr/>
        </p:nvSpPr>
        <p:spPr bwMode="auto">
          <a:xfrm>
            <a:off x="5984850" y="3962222"/>
            <a:ext cx="7628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1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89" name="Rectangle 209"/>
          <p:cNvSpPr>
            <a:spLocks noChangeArrowheads="1"/>
          </p:cNvSpPr>
          <p:nvPr/>
        </p:nvSpPr>
        <p:spPr bwMode="auto">
          <a:xfrm>
            <a:off x="5945559" y="4977825"/>
            <a:ext cx="7628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0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90" name="Rectangle 210"/>
          <p:cNvSpPr>
            <a:spLocks noChangeArrowheads="1"/>
          </p:cNvSpPr>
          <p:nvPr/>
        </p:nvSpPr>
        <p:spPr bwMode="auto">
          <a:xfrm>
            <a:off x="6308702" y="4514672"/>
            <a:ext cx="8247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F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91" name="Rectangle 211"/>
          <p:cNvSpPr>
            <a:spLocks noChangeArrowheads="1"/>
          </p:cNvSpPr>
          <p:nvPr/>
        </p:nvSpPr>
        <p:spPr bwMode="auto">
          <a:xfrm>
            <a:off x="5539556" y="4506338"/>
            <a:ext cx="7628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</a:rPr>
              <a:t>x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92" name="Oval 212"/>
          <p:cNvSpPr>
            <a:spLocks noChangeArrowheads="1"/>
          </p:cNvSpPr>
          <p:nvPr/>
        </p:nvSpPr>
        <p:spPr bwMode="auto">
          <a:xfrm>
            <a:off x="5906270" y="4306314"/>
            <a:ext cx="61257" cy="644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93" name="Oval 213"/>
          <p:cNvSpPr>
            <a:spLocks noChangeArrowheads="1"/>
          </p:cNvSpPr>
          <p:nvPr/>
        </p:nvSpPr>
        <p:spPr bwMode="auto">
          <a:xfrm>
            <a:off x="5786016" y="4546819"/>
            <a:ext cx="61257" cy="59880"/>
          </a:xfrm>
          <a:prstGeom prst="ellipse">
            <a:avLst/>
          </a:prstGeom>
          <a:solidFill>
            <a:srgbClr val="0078C1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94" name="Line 214"/>
          <p:cNvSpPr>
            <a:spLocks noChangeShapeType="1"/>
          </p:cNvSpPr>
          <p:nvPr/>
        </p:nvSpPr>
        <p:spPr bwMode="auto">
          <a:xfrm>
            <a:off x="6100764" y="2372916"/>
            <a:ext cx="157738" cy="153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5" name="Line 215"/>
          <p:cNvSpPr>
            <a:spLocks noChangeShapeType="1"/>
          </p:cNvSpPr>
          <p:nvPr/>
        </p:nvSpPr>
        <p:spPr bwMode="auto">
          <a:xfrm>
            <a:off x="5756671" y="2372916"/>
            <a:ext cx="157737" cy="153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6" name="Freeform 216"/>
          <p:cNvSpPr>
            <a:spLocks/>
          </p:cNvSpPr>
          <p:nvPr/>
        </p:nvSpPr>
        <p:spPr bwMode="auto">
          <a:xfrm>
            <a:off x="5879306" y="2244327"/>
            <a:ext cx="268001" cy="337787"/>
          </a:xfrm>
          <a:custGeom>
            <a:avLst/>
            <a:gdLst>
              <a:gd name="T0" fmla="*/ 0 w 175"/>
              <a:gd name="T1" fmla="*/ 2147483646 h 220"/>
              <a:gd name="T2" fmla="*/ 2147483646 w 175"/>
              <a:gd name="T3" fmla="*/ 2147483646 h 220"/>
              <a:gd name="T4" fmla="*/ 0 w 175"/>
              <a:gd name="T5" fmla="*/ 0 h 220"/>
              <a:gd name="T6" fmla="*/ 0 w 175"/>
              <a:gd name="T7" fmla="*/ 2147483646 h 220"/>
              <a:gd name="T8" fmla="*/ 0 60000 65536"/>
              <a:gd name="T9" fmla="*/ 0 60000 65536"/>
              <a:gd name="T10" fmla="*/ 0 60000 65536"/>
              <a:gd name="T11" fmla="*/ 0 60000 65536"/>
              <a:gd name="T12" fmla="*/ 0 w 175"/>
              <a:gd name="T13" fmla="*/ 0 h 220"/>
              <a:gd name="T14" fmla="*/ 175 w 175"/>
              <a:gd name="T15" fmla="*/ 220 h 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" h="220">
                <a:moveTo>
                  <a:pt x="0" y="220"/>
                </a:moveTo>
                <a:lnTo>
                  <a:pt x="175" y="108"/>
                </a:lnTo>
                <a:lnTo>
                  <a:pt x="0" y="0"/>
                </a:lnTo>
                <a:lnTo>
                  <a:pt x="0" y="22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97" name="Oval 217"/>
          <p:cNvSpPr>
            <a:spLocks noChangeArrowheads="1"/>
          </p:cNvSpPr>
          <p:nvPr/>
        </p:nvSpPr>
        <p:spPr bwMode="auto">
          <a:xfrm>
            <a:off x="6087666" y="2351485"/>
            <a:ext cx="65852" cy="6141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98" name="Rectangle 227"/>
          <p:cNvSpPr>
            <a:spLocks noChangeArrowheads="1"/>
          </p:cNvSpPr>
          <p:nvPr/>
        </p:nvSpPr>
        <p:spPr bwMode="auto">
          <a:xfrm>
            <a:off x="5094686" y="2309812"/>
            <a:ext cx="49071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b="1">
                <a:solidFill>
                  <a:srgbClr val="000000"/>
                </a:solidFill>
              </a:rPr>
              <a:t>Symbol</a:t>
            </a:r>
            <a:endParaRPr lang="en-US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99" name="Rectangle 229"/>
          <p:cNvSpPr>
            <a:spLocks noChangeArrowheads="1"/>
          </p:cNvSpPr>
          <p:nvPr/>
        </p:nvSpPr>
        <p:spPr bwMode="auto">
          <a:xfrm>
            <a:off x="4953001" y="2824162"/>
            <a:ext cx="701027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b="1">
                <a:solidFill>
                  <a:srgbClr val="000000"/>
                </a:solidFill>
              </a:rPr>
              <a:t>Truth table</a:t>
            </a:r>
            <a:endParaRPr lang="en-US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500" name="Rectangle 231"/>
          <p:cNvSpPr>
            <a:spLocks noChangeArrowheads="1"/>
          </p:cNvSpPr>
          <p:nvPr/>
        </p:nvSpPr>
        <p:spPr bwMode="auto">
          <a:xfrm>
            <a:off x="4964486" y="4438472"/>
            <a:ext cx="6659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</a:rPr>
              <a:t>Transistor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</a:rPr>
              <a:t>circuit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4501" name="Group 246"/>
          <p:cNvGrpSpPr>
            <a:grpSpLocks/>
          </p:cNvGrpSpPr>
          <p:nvPr/>
        </p:nvGrpSpPr>
        <p:grpSpPr bwMode="auto">
          <a:xfrm>
            <a:off x="7582672" y="3950315"/>
            <a:ext cx="1171543" cy="1695072"/>
            <a:chOff x="4839" y="1918"/>
            <a:chExt cx="765" cy="1104"/>
          </a:xfrm>
        </p:grpSpPr>
        <p:sp>
          <p:nvSpPr>
            <p:cNvPr id="104504" name="Line 83"/>
            <p:cNvSpPr>
              <a:spLocks noChangeShapeType="1"/>
            </p:cNvSpPr>
            <p:nvPr/>
          </p:nvSpPr>
          <p:spPr bwMode="auto">
            <a:xfrm>
              <a:off x="5214" y="2397"/>
              <a:ext cx="273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05" name="Line 84"/>
            <p:cNvSpPr>
              <a:spLocks noChangeShapeType="1"/>
            </p:cNvSpPr>
            <p:nvPr/>
          </p:nvSpPr>
          <p:spPr bwMode="auto">
            <a:xfrm>
              <a:off x="5102" y="2724"/>
              <a:ext cx="1" cy="148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06" name="Line 85"/>
            <p:cNvSpPr>
              <a:spLocks noChangeShapeType="1"/>
            </p:cNvSpPr>
            <p:nvPr/>
          </p:nvSpPr>
          <p:spPr bwMode="auto">
            <a:xfrm>
              <a:off x="4978" y="2798"/>
              <a:ext cx="12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07" name="Line 86"/>
            <p:cNvSpPr>
              <a:spLocks noChangeShapeType="1"/>
            </p:cNvSpPr>
            <p:nvPr/>
          </p:nvSpPr>
          <p:spPr bwMode="auto">
            <a:xfrm flipH="1">
              <a:off x="4975" y="2525"/>
              <a:ext cx="125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08" name="Freeform 87"/>
            <p:cNvSpPr>
              <a:spLocks/>
            </p:cNvSpPr>
            <p:nvPr/>
          </p:nvSpPr>
          <p:spPr bwMode="auto">
            <a:xfrm>
              <a:off x="5140" y="2334"/>
              <a:ext cx="74" cy="591"/>
            </a:xfrm>
            <a:custGeom>
              <a:avLst/>
              <a:gdLst>
                <a:gd name="T0" fmla="*/ 74 w 74"/>
                <a:gd name="T1" fmla="*/ 0 h 591"/>
                <a:gd name="T2" fmla="*/ 74 w 74"/>
                <a:gd name="T3" fmla="*/ 122 h 591"/>
                <a:gd name="T4" fmla="*/ 0 w 74"/>
                <a:gd name="T5" fmla="*/ 122 h 591"/>
                <a:gd name="T6" fmla="*/ 0 w 74"/>
                <a:gd name="T7" fmla="*/ 260 h 591"/>
                <a:gd name="T8" fmla="*/ 74 w 74"/>
                <a:gd name="T9" fmla="*/ 260 h 591"/>
                <a:gd name="T10" fmla="*/ 74 w 74"/>
                <a:gd name="T11" fmla="*/ 262 h 591"/>
                <a:gd name="T12" fmla="*/ 74 w 74"/>
                <a:gd name="T13" fmla="*/ 395 h 591"/>
                <a:gd name="T14" fmla="*/ 0 w 74"/>
                <a:gd name="T15" fmla="*/ 395 h 591"/>
                <a:gd name="T16" fmla="*/ 0 w 74"/>
                <a:gd name="T17" fmla="*/ 533 h 591"/>
                <a:gd name="T18" fmla="*/ 74 w 74"/>
                <a:gd name="T19" fmla="*/ 533 h 591"/>
                <a:gd name="T20" fmla="*/ 74 w 74"/>
                <a:gd name="T21" fmla="*/ 591 h 59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4"/>
                <a:gd name="T34" fmla="*/ 0 h 591"/>
                <a:gd name="T35" fmla="*/ 74 w 74"/>
                <a:gd name="T36" fmla="*/ 591 h 59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4" h="591">
                  <a:moveTo>
                    <a:pt x="74" y="0"/>
                  </a:moveTo>
                  <a:lnTo>
                    <a:pt x="74" y="122"/>
                  </a:lnTo>
                  <a:lnTo>
                    <a:pt x="0" y="122"/>
                  </a:lnTo>
                  <a:lnTo>
                    <a:pt x="0" y="260"/>
                  </a:lnTo>
                  <a:lnTo>
                    <a:pt x="74" y="260"/>
                  </a:lnTo>
                  <a:lnTo>
                    <a:pt x="74" y="262"/>
                  </a:lnTo>
                  <a:lnTo>
                    <a:pt x="74" y="395"/>
                  </a:lnTo>
                  <a:lnTo>
                    <a:pt x="0" y="395"/>
                  </a:lnTo>
                  <a:lnTo>
                    <a:pt x="0" y="533"/>
                  </a:lnTo>
                  <a:lnTo>
                    <a:pt x="74" y="533"/>
                  </a:lnTo>
                  <a:lnTo>
                    <a:pt x="74" y="591"/>
                  </a:lnTo>
                </a:path>
              </a:pathLst>
            </a:cu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09" name="Line 88"/>
            <p:cNvSpPr>
              <a:spLocks noChangeShapeType="1"/>
            </p:cNvSpPr>
            <p:nvPr/>
          </p:nvSpPr>
          <p:spPr bwMode="auto">
            <a:xfrm flipV="1">
              <a:off x="5214" y="1978"/>
              <a:ext cx="1" cy="88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10" name="Freeform 89"/>
            <p:cNvSpPr>
              <a:spLocks/>
            </p:cNvSpPr>
            <p:nvPr/>
          </p:nvSpPr>
          <p:spPr bwMode="auto">
            <a:xfrm>
              <a:off x="5055" y="2063"/>
              <a:ext cx="318" cy="273"/>
            </a:xfrm>
            <a:custGeom>
              <a:avLst/>
              <a:gdLst>
                <a:gd name="T0" fmla="*/ 0 w 318"/>
                <a:gd name="T1" fmla="*/ 138 h 273"/>
                <a:gd name="T2" fmla="*/ 0 w 318"/>
                <a:gd name="T3" fmla="*/ 69 h 273"/>
                <a:gd name="T4" fmla="*/ 77 w 318"/>
                <a:gd name="T5" fmla="*/ 69 h 273"/>
                <a:gd name="T6" fmla="*/ 77 w 318"/>
                <a:gd name="T7" fmla="*/ 0 h 273"/>
                <a:gd name="T8" fmla="*/ 241 w 318"/>
                <a:gd name="T9" fmla="*/ 0 h 273"/>
                <a:gd name="T10" fmla="*/ 241 w 318"/>
                <a:gd name="T11" fmla="*/ 69 h 273"/>
                <a:gd name="T12" fmla="*/ 318 w 318"/>
                <a:gd name="T13" fmla="*/ 69 h 273"/>
                <a:gd name="T14" fmla="*/ 318 w 318"/>
                <a:gd name="T15" fmla="*/ 138 h 273"/>
                <a:gd name="T16" fmla="*/ 318 w 318"/>
                <a:gd name="T17" fmla="*/ 138 h 273"/>
                <a:gd name="T18" fmla="*/ 318 w 318"/>
                <a:gd name="T19" fmla="*/ 207 h 273"/>
                <a:gd name="T20" fmla="*/ 241 w 318"/>
                <a:gd name="T21" fmla="*/ 207 h 273"/>
                <a:gd name="T22" fmla="*/ 241 w 318"/>
                <a:gd name="T23" fmla="*/ 273 h 273"/>
                <a:gd name="T24" fmla="*/ 77 w 318"/>
                <a:gd name="T25" fmla="*/ 273 h 273"/>
                <a:gd name="T26" fmla="*/ 77 w 318"/>
                <a:gd name="T27" fmla="*/ 207 h 273"/>
                <a:gd name="T28" fmla="*/ 0 w 318"/>
                <a:gd name="T29" fmla="*/ 207 h 273"/>
                <a:gd name="T30" fmla="*/ 0 w 318"/>
                <a:gd name="T31" fmla="*/ 138 h 273"/>
                <a:gd name="T32" fmla="*/ 0 w 318"/>
                <a:gd name="T33" fmla="*/ 138 h 2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8"/>
                <a:gd name="T52" fmla="*/ 0 h 273"/>
                <a:gd name="T53" fmla="*/ 318 w 318"/>
                <a:gd name="T54" fmla="*/ 273 h 27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8" h="273">
                  <a:moveTo>
                    <a:pt x="0" y="138"/>
                  </a:moveTo>
                  <a:lnTo>
                    <a:pt x="0" y="69"/>
                  </a:lnTo>
                  <a:lnTo>
                    <a:pt x="77" y="69"/>
                  </a:lnTo>
                  <a:lnTo>
                    <a:pt x="77" y="0"/>
                  </a:lnTo>
                  <a:lnTo>
                    <a:pt x="241" y="0"/>
                  </a:lnTo>
                  <a:lnTo>
                    <a:pt x="241" y="69"/>
                  </a:lnTo>
                  <a:lnTo>
                    <a:pt x="318" y="69"/>
                  </a:lnTo>
                  <a:lnTo>
                    <a:pt x="318" y="138"/>
                  </a:lnTo>
                  <a:lnTo>
                    <a:pt x="318" y="207"/>
                  </a:lnTo>
                  <a:lnTo>
                    <a:pt x="241" y="207"/>
                  </a:lnTo>
                  <a:lnTo>
                    <a:pt x="241" y="273"/>
                  </a:lnTo>
                  <a:lnTo>
                    <a:pt x="77" y="273"/>
                  </a:lnTo>
                  <a:lnTo>
                    <a:pt x="77" y="207"/>
                  </a:lnTo>
                  <a:lnTo>
                    <a:pt x="0" y="207"/>
                  </a:lnTo>
                  <a:lnTo>
                    <a:pt x="0" y="138"/>
                  </a:lnTo>
                  <a:close/>
                </a:path>
              </a:pathLst>
            </a:cu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11" name="Line 90"/>
            <p:cNvSpPr>
              <a:spLocks noChangeShapeType="1"/>
            </p:cNvSpPr>
            <p:nvPr/>
          </p:nvSpPr>
          <p:spPr bwMode="auto">
            <a:xfrm flipV="1">
              <a:off x="5102" y="2450"/>
              <a:ext cx="1" cy="152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12" name="Line 91"/>
            <p:cNvSpPr>
              <a:spLocks noChangeShapeType="1"/>
            </p:cNvSpPr>
            <p:nvPr/>
          </p:nvSpPr>
          <p:spPr bwMode="auto">
            <a:xfrm flipV="1">
              <a:off x="5018" y="2127"/>
              <a:ext cx="1" cy="148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13" name="Line 92"/>
            <p:cNvSpPr>
              <a:spLocks noChangeShapeType="1"/>
            </p:cNvSpPr>
            <p:nvPr/>
          </p:nvSpPr>
          <p:spPr bwMode="auto">
            <a:xfrm>
              <a:off x="5439" y="2201"/>
              <a:ext cx="104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14" name="Line 93"/>
            <p:cNvSpPr>
              <a:spLocks noChangeShapeType="1"/>
            </p:cNvSpPr>
            <p:nvPr/>
          </p:nvSpPr>
          <p:spPr bwMode="auto">
            <a:xfrm>
              <a:off x="4890" y="2201"/>
              <a:ext cx="98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15" name="Line 94"/>
            <p:cNvSpPr>
              <a:spLocks noChangeShapeType="1"/>
            </p:cNvSpPr>
            <p:nvPr/>
          </p:nvSpPr>
          <p:spPr bwMode="auto">
            <a:xfrm flipV="1">
              <a:off x="5410" y="2127"/>
              <a:ext cx="1" cy="148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16" name="Oval 95"/>
            <p:cNvSpPr>
              <a:spLocks noChangeArrowheads="1"/>
            </p:cNvSpPr>
            <p:nvPr/>
          </p:nvSpPr>
          <p:spPr bwMode="auto">
            <a:xfrm>
              <a:off x="4970" y="2180"/>
              <a:ext cx="42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17" name="Oval 96"/>
            <p:cNvSpPr>
              <a:spLocks noChangeArrowheads="1"/>
            </p:cNvSpPr>
            <p:nvPr/>
          </p:nvSpPr>
          <p:spPr bwMode="auto">
            <a:xfrm>
              <a:off x="5418" y="2180"/>
              <a:ext cx="40" cy="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18" name="Line 101"/>
            <p:cNvSpPr>
              <a:spLocks noChangeShapeType="1"/>
            </p:cNvSpPr>
            <p:nvPr/>
          </p:nvSpPr>
          <p:spPr bwMode="auto">
            <a:xfrm>
              <a:off x="5214" y="1983"/>
              <a:ext cx="1" cy="1"/>
            </a:xfrm>
            <a:prstGeom prst="line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19" name="Line 102"/>
            <p:cNvSpPr>
              <a:spLocks noChangeShapeType="1"/>
            </p:cNvSpPr>
            <p:nvPr/>
          </p:nvSpPr>
          <p:spPr bwMode="auto">
            <a:xfrm>
              <a:off x="5158" y="1983"/>
              <a:ext cx="111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20" name="Line 103"/>
            <p:cNvSpPr>
              <a:spLocks noChangeShapeType="1"/>
            </p:cNvSpPr>
            <p:nvPr/>
          </p:nvSpPr>
          <p:spPr bwMode="auto">
            <a:xfrm>
              <a:off x="5179" y="1965"/>
              <a:ext cx="69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21" name="Line 104"/>
            <p:cNvSpPr>
              <a:spLocks noChangeShapeType="1"/>
            </p:cNvSpPr>
            <p:nvPr/>
          </p:nvSpPr>
          <p:spPr bwMode="auto">
            <a:xfrm>
              <a:off x="5201" y="1944"/>
              <a:ext cx="29" cy="1"/>
            </a:xfrm>
            <a:prstGeom prst="line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22" name="Freeform 116"/>
            <p:cNvSpPr>
              <a:spLocks/>
            </p:cNvSpPr>
            <p:nvPr/>
          </p:nvSpPr>
          <p:spPr bwMode="auto">
            <a:xfrm>
              <a:off x="5195" y="2923"/>
              <a:ext cx="40" cy="77"/>
            </a:xfrm>
            <a:custGeom>
              <a:avLst/>
              <a:gdLst>
                <a:gd name="T0" fmla="*/ 21 w 40"/>
                <a:gd name="T1" fmla="*/ 77 h 77"/>
                <a:gd name="T2" fmla="*/ 40 w 40"/>
                <a:gd name="T3" fmla="*/ 0 h 77"/>
                <a:gd name="T4" fmla="*/ 0 w 40"/>
                <a:gd name="T5" fmla="*/ 0 h 77"/>
                <a:gd name="T6" fmla="*/ 21 w 40"/>
                <a:gd name="T7" fmla="*/ 77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7"/>
                <a:gd name="T14" fmla="*/ 40 w 40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7">
                  <a:moveTo>
                    <a:pt x="21" y="77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21" y="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4523" name="Rectangle 182"/>
            <p:cNvSpPr>
              <a:spLocks noChangeArrowheads="1"/>
            </p:cNvSpPr>
            <p:nvPr/>
          </p:nvSpPr>
          <p:spPr bwMode="auto">
            <a:xfrm>
              <a:off x="5093" y="1918"/>
              <a:ext cx="46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24" name="Rectangle 183"/>
            <p:cNvSpPr>
              <a:spLocks noChangeArrowheads="1"/>
            </p:cNvSpPr>
            <p:nvPr/>
          </p:nvSpPr>
          <p:spPr bwMode="auto">
            <a:xfrm>
              <a:off x="5115" y="2922"/>
              <a:ext cx="46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25" name="Rectangle 185"/>
            <p:cNvSpPr>
              <a:spLocks noChangeArrowheads="1"/>
            </p:cNvSpPr>
            <p:nvPr/>
          </p:nvSpPr>
          <p:spPr bwMode="auto">
            <a:xfrm>
              <a:off x="4839" y="2145"/>
              <a:ext cx="4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x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26" name="Rectangle 190"/>
            <p:cNvSpPr>
              <a:spLocks noChangeArrowheads="1"/>
            </p:cNvSpPr>
            <p:nvPr/>
          </p:nvSpPr>
          <p:spPr bwMode="auto">
            <a:xfrm>
              <a:off x="5562" y="2142"/>
              <a:ext cx="4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y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27" name="Rectangle 191"/>
            <p:cNvSpPr>
              <a:spLocks noChangeArrowheads="1"/>
            </p:cNvSpPr>
            <p:nvPr/>
          </p:nvSpPr>
          <p:spPr bwMode="auto">
            <a:xfrm>
              <a:off x="5507" y="2351"/>
              <a:ext cx="51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F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28" name="Rectangle 193"/>
            <p:cNvSpPr>
              <a:spLocks noChangeArrowheads="1"/>
            </p:cNvSpPr>
            <p:nvPr/>
          </p:nvSpPr>
          <p:spPr bwMode="auto">
            <a:xfrm>
              <a:off x="4917" y="2473"/>
              <a:ext cx="4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y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29" name="Rectangle 194"/>
            <p:cNvSpPr>
              <a:spLocks noChangeArrowheads="1"/>
            </p:cNvSpPr>
            <p:nvPr/>
          </p:nvSpPr>
          <p:spPr bwMode="auto">
            <a:xfrm>
              <a:off x="4917" y="2738"/>
              <a:ext cx="4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x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30" name="Oval 239"/>
            <p:cNvSpPr>
              <a:spLocks noChangeArrowheads="1"/>
            </p:cNvSpPr>
            <p:nvPr/>
          </p:nvSpPr>
          <p:spPr bwMode="auto">
            <a:xfrm>
              <a:off x="5195" y="2376"/>
              <a:ext cx="40" cy="43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7" grpId="0" animBg="1"/>
      <p:bldP spid="104469" grpId="0"/>
      <p:bldP spid="104470" grpId="0"/>
      <p:bldP spid="104472" grpId="0"/>
      <p:bldP spid="104473" grpId="0"/>
      <p:bldP spid="104474" grpId="0"/>
      <p:bldP spid="104477" grpId="0" animBg="1"/>
      <p:bldP spid="104478" grpId="0" animBg="1"/>
      <p:bldP spid="104479" grpId="0" animBg="1"/>
      <p:bldP spid="104480" grpId="0" animBg="1"/>
      <p:bldP spid="104481" grpId="0" animBg="1"/>
      <p:bldP spid="104482" grpId="0" animBg="1"/>
      <p:bldP spid="104483" grpId="0" animBg="1"/>
      <p:bldP spid="104484" grpId="0" animBg="1"/>
      <p:bldP spid="104485" grpId="0" animBg="1"/>
      <p:bldP spid="104486" grpId="0" animBg="1"/>
      <p:bldP spid="104487" grpId="0" animBg="1"/>
      <p:bldP spid="104488" grpId="0"/>
      <p:bldP spid="104489" grpId="0"/>
      <p:bldP spid="104490" grpId="0"/>
      <p:bldP spid="104491" grpId="0"/>
      <p:bldP spid="104492" grpId="0" animBg="1"/>
      <p:bldP spid="104493" grpId="0" animBg="1"/>
      <p:bldP spid="104494" grpId="0" animBg="1"/>
      <p:bldP spid="104495" grpId="0" animBg="1"/>
      <p:bldP spid="104496" grpId="0" animBg="1"/>
      <p:bldP spid="104497" grpId="0" animBg="1"/>
      <p:bldP spid="104498" grpId="0"/>
      <p:bldP spid="104499" grpId="0"/>
      <p:bldP spid="1045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DFD040-A861-4353-857F-1FC05311511F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00" y="535687"/>
            <a:ext cx="8779250" cy="6286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400" dirty="0" smtClean="0"/>
              <a:t>Logic Gate Timing Diagrams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49" y="4171950"/>
            <a:ext cx="7423969" cy="23444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i="1" dirty="0" smtClean="0"/>
              <a:t>In reality, logic gates have associated switching delays and therefore Logic Gate Timing Diagrams will show a little time skew of the output to the switching of its inputs</a:t>
            </a:r>
          </a:p>
        </p:txBody>
      </p:sp>
      <p:grpSp>
        <p:nvGrpSpPr>
          <p:cNvPr id="106501" name="Group 15"/>
          <p:cNvGrpSpPr>
            <a:grpSpLocks/>
          </p:cNvGrpSpPr>
          <p:nvPr/>
        </p:nvGrpSpPr>
        <p:grpSpPr bwMode="auto">
          <a:xfrm>
            <a:off x="1943102" y="2571750"/>
            <a:ext cx="1206104" cy="1278731"/>
            <a:chOff x="2381" y="1632"/>
            <a:chExt cx="1013" cy="1074"/>
          </a:xfrm>
        </p:grpSpPr>
        <p:sp>
          <p:nvSpPr>
            <p:cNvPr id="106528" name="Freeform 4"/>
            <p:cNvSpPr>
              <a:spLocks/>
            </p:cNvSpPr>
            <p:nvPr/>
          </p:nvSpPr>
          <p:spPr bwMode="auto">
            <a:xfrm>
              <a:off x="2575" y="1681"/>
              <a:ext cx="791" cy="282"/>
            </a:xfrm>
            <a:custGeom>
              <a:avLst/>
              <a:gdLst>
                <a:gd name="T0" fmla="*/ 0 w 791"/>
                <a:gd name="T1" fmla="*/ 282 h 282"/>
                <a:gd name="T2" fmla="*/ 397 w 791"/>
                <a:gd name="T3" fmla="*/ 282 h 282"/>
                <a:gd name="T4" fmla="*/ 397 w 791"/>
                <a:gd name="T5" fmla="*/ 0 h 282"/>
                <a:gd name="T6" fmla="*/ 791 w 791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1"/>
                <a:gd name="T13" fmla="*/ 0 h 282"/>
                <a:gd name="T14" fmla="*/ 791 w 791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1" h="282">
                  <a:moveTo>
                    <a:pt x="0" y="282"/>
                  </a:moveTo>
                  <a:lnTo>
                    <a:pt x="397" y="282"/>
                  </a:lnTo>
                  <a:lnTo>
                    <a:pt x="397" y="0"/>
                  </a:lnTo>
                  <a:lnTo>
                    <a:pt x="791" y="0"/>
                  </a:lnTo>
                </a:path>
              </a:pathLst>
            </a:cu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529" name="Freeform 5"/>
            <p:cNvSpPr>
              <a:spLocks/>
            </p:cNvSpPr>
            <p:nvPr/>
          </p:nvSpPr>
          <p:spPr bwMode="auto">
            <a:xfrm>
              <a:off x="2575" y="2131"/>
              <a:ext cx="791" cy="282"/>
            </a:xfrm>
            <a:custGeom>
              <a:avLst/>
              <a:gdLst>
                <a:gd name="T0" fmla="*/ 0 w 791"/>
                <a:gd name="T1" fmla="*/ 0 h 282"/>
                <a:gd name="T2" fmla="*/ 397 w 791"/>
                <a:gd name="T3" fmla="*/ 0 h 282"/>
                <a:gd name="T4" fmla="*/ 397 w 791"/>
                <a:gd name="T5" fmla="*/ 282 h 282"/>
                <a:gd name="T6" fmla="*/ 791 w 791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1"/>
                <a:gd name="T13" fmla="*/ 0 h 282"/>
                <a:gd name="T14" fmla="*/ 791 w 791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1" h="282">
                  <a:moveTo>
                    <a:pt x="0" y="0"/>
                  </a:moveTo>
                  <a:lnTo>
                    <a:pt x="397" y="0"/>
                  </a:lnTo>
                  <a:lnTo>
                    <a:pt x="397" y="282"/>
                  </a:lnTo>
                  <a:lnTo>
                    <a:pt x="791" y="282"/>
                  </a:lnTo>
                </a:path>
              </a:pathLst>
            </a:cu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530" name="Rectangle 6"/>
            <p:cNvSpPr>
              <a:spLocks noChangeArrowheads="1"/>
            </p:cNvSpPr>
            <p:nvPr/>
          </p:nvSpPr>
          <p:spPr bwMode="auto">
            <a:xfrm>
              <a:off x="2491" y="191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31" name="Rectangle 7"/>
            <p:cNvSpPr>
              <a:spLocks noChangeArrowheads="1"/>
            </p:cNvSpPr>
            <p:nvPr/>
          </p:nvSpPr>
          <p:spPr bwMode="auto">
            <a:xfrm>
              <a:off x="2491" y="2082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32" name="Rectangle 8"/>
            <p:cNvSpPr>
              <a:spLocks noChangeArrowheads="1"/>
            </p:cNvSpPr>
            <p:nvPr/>
          </p:nvSpPr>
          <p:spPr bwMode="auto">
            <a:xfrm>
              <a:off x="2491" y="1632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33" name="Rectangle 9"/>
            <p:cNvSpPr>
              <a:spLocks noChangeArrowheads="1"/>
            </p:cNvSpPr>
            <p:nvPr/>
          </p:nvSpPr>
          <p:spPr bwMode="auto">
            <a:xfrm>
              <a:off x="2491" y="2359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34" name="Rectangle 10"/>
            <p:cNvSpPr>
              <a:spLocks noChangeArrowheads="1"/>
            </p:cNvSpPr>
            <p:nvPr/>
          </p:nvSpPr>
          <p:spPr bwMode="auto">
            <a:xfrm>
              <a:off x="3196" y="2580"/>
              <a:ext cx="19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time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35" name="Rectangle 11"/>
            <p:cNvSpPr>
              <a:spLocks noChangeArrowheads="1"/>
            </p:cNvSpPr>
            <p:nvPr/>
          </p:nvSpPr>
          <p:spPr bwMode="auto">
            <a:xfrm>
              <a:off x="2381" y="2226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F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36" name="Rectangle 12"/>
            <p:cNvSpPr>
              <a:spLocks noChangeArrowheads="1"/>
            </p:cNvSpPr>
            <p:nvPr/>
          </p:nvSpPr>
          <p:spPr bwMode="auto">
            <a:xfrm>
              <a:off x="2383" y="178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x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37" name="Line 13"/>
            <p:cNvSpPr>
              <a:spLocks noChangeShapeType="1"/>
            </p:cNvSpPr>
            <p:nvPr/>
          </p:nvSpPr>
          <p:spPr bwMode="auto">
            <a:xfrm>
              <a:off x="2569" y="2513"/>
              <a:ext cx="71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538" name="Freeform 14"/>
            <p:cNvSpPr>
              <a:spLocks/>
            </p:cNvSpPr>
            <p:nvPr/>
          </p:nvSpPr>
          <p:spPr bwMode="auto">
            <a:xfrm>
              <a:off x="3266" y="2488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pic>
        <p:nvPicPr>
          <p:cNvPr id="2970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1" y="2457450"/>
            <a:ext cx="1183481" cy="152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Group 32"/>
          <p:cNvGrpSpPr>
            <a:grpSpLocks/>
          </p:cNvGrpSpPr>
          <p:nvPr/>
        </p:nvGrpSpPr>
        <p:grpSpPr bwMode="auto">
          <a:xfrm>
            <a:off x="5600701" y="2457451"/>
            <a:ext cx="1204913" cy="1533525"/>
            <a:chOff x="2385" y="1525"/>
            <a:chExt cx="1012" cy="1288"/>
          </a:xfrm>
        </p:grpSpPr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2503" y="1525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2503" y="1760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15" name="Rectangle 19"/>
            <p:cNvSpPr>
              <a:spLocks noChangeArrowheads="1"/>
            </p:cNvSpPr>
            <p:nvPr/>
          </p:nvSpPr>
          <p:spPr bwMode="auto">
            <a:xfrm>
              <a:off x="2387" y="164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x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16" name="Rectangle 20"/>
            <p:cNvSpPr>
              <a:spLocks noChangeArrowheads="1"/>
            </p:cNvSpPr>
            <p:nvPr/>
          </p:nvSpPr>
          <p:spPr bwMode="auto">
            <a:xfrm>
              <a:off x="2386" y="200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y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17" name="Rectangle 21"/>
            <p:cNvSpPr>
              <a:spLocks noChangeArrowheads="1"/>
            </p:cNvSpPr>
            <p:nvPr/>
          </p:nvSpPr>
          <p:spPr bwMode="auto">
            <a:xfrm>
              <a:off x="2385" y="2365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F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18" name="Rectangle 22"/>
            <p:cNvSpPr>
              <a:spLocks noChangeArrowheads="1"/>
            </p:cNvSpPr>
            <p:nvPr/>
          </p:nvSpPr>
          <p:spPr bwMode="auto">
            <a:xfrm>
              <a:off x="2503" y="2256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19" name="Rectangle 23"/>
            <p:cNvSpPr>
              <a:spLocks noChangeArrowheads="1"/>
            </p:cNvSpPr>
            <p:nvPr/>
          </p:nvSpPr>
          <p:spPr bwMode="auto">
            <a:xfrm>
              <a:off x="2503" y="1906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20" name="Rectangle 24"/>
            <p:cNvSpPr>
              <a:spLocks noChangeArrowheads="1"/>
            </p:cNvSpPr>
            <p:nvPr/>
          </p:nvSpPr>
          <p:spPr bwMode="auto">
            <a:xfrm>
              <a:off x="2503" y="249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21" name="Rectangle 25"/>
            <p:cNvSpPr>
              <a:spLocks noChangeArrowheads="1"/>
            </p:cNvSpPr>
            <p:nvPr/>
          </p:nvSpPr>
          <p:spPr bwMode="auto">
            <a:xfrm>
              <a:off x="2503" y="2118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22" name="Rectangle 26"/>
            <p:cNvSpPr>
              <a:spLocks noChangeArrowheads="1"/>
            </p:cNvSpPr>
            <p:nvPr/>
          </p:nvSpPr>
          <p:spPr bwMode="auto">
            <a:xfrm>
              <a:off x="3199" y="2687"/>
              <a:ext cx="19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time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23" name="Line 27"/>
            <p:cNvSpPr>
              <a:spLocks noChangeShapeType="1"/>
            </p:cNvSpPr>
            <p:nvPr/>
          </p:nvSpPr>
          <p:spPr bwMode="auto">
            <a:xfrm>
              <a:off x="2579" y="2661"/>
              <a:ext cx="72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524" name="Freeform 28"/>
            <p:cNvSpPr>
              <a:spLocks/>
            </p:cNvSpPr>
            <p:nvPr/>
          </p:nvSpPr>
          <p:spPr bwMode="auto">
            <a:xfrm>
              <a:off x="3277" y="2636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525" name="Freeform 29"/>
            <p:cNvSpPr>
              <a:spLocks/>
            </p:cNvSpPr>
            <p:nvPr/>
          </p:nvSpPr>
          <p:spPr bwMode="auto">
            <a:xfrm>
              <a:off x="2579" y="1949"/>
              <a:ext cx="801" cy="231"/>
            </a:xfrm>
            <a:custGeom>
              <a:avLst/>
              <a:gdLst>
                <a:gd name="T0" fmla="*/ 0 w 801"/>
                <a:gd name="T1" fmla="*/ 231 h 231"/>
                <a:gd name="T2" fmla="*/ 401 w 801"/>
                <a:gd name="T3" fmla="*/ 231 h 231"/>
                <a:gd name="T4" fmla="*/ 401 w 801"/>
                <a:gd name="T5" fmla="*/ 0 h 231"/>
                <a:gd name="T6" fmla="*/ 801 w 801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1"/>
                <a:gd name="T13" fmla="*/ 0 h 231"/>
                <a:gd name="T14" fmla="*/ 801 w 801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1" h="231">
                  <a:moveTo>
                    <a:pt x="0" y="231"/>
                  </a:moveTo>
                  <a:lnTo>
                    <a:pt x="401" y="231"/>
                  </a:lnTo>
                  <a:lnTo>
                    <a:pt x="401" y="0"/>
                  </a:lnTo>
                  <a:lnTo>
                    <a:pt x="801" y="0"/>
                  </a:lnTo>
                </a:path>
              </a:pathLst>
            </a:cu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526" name="Freeform 30"/>
            <p:cNvSpPr>
              <a:spLocks/>
            </p:cNvSpPr>
            <p:nvPr/>
          </p:nvSpPr>
          <p:spPr bwMode="auto">
            <a:xfrm>
              <a:off x="2579" y="2311"/>
              <a:ext cx="801" cy="231"/>
            </a:xfrm>
            <a:custGeom>
              <a:avLst/>
              <a:gdLst>
                <a:gd name="T0" fmla="*/ 0 w 801"/>
                <a:gd name="T1" fmla="*/ 231 h 231"/>
                <a:gd name="T2" fmla="*/ 601 w 801"/>
                <a:gd name="T3" fmla="*/ 231 h 231"/>
                <a:gd name="T4" fmla="*/ 601 w 801"/>
                <a:gd name="T5" fmla="*/ 0 h 231"/>
                <a:gd name="T6" fmla="*/ 801 w 801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1"/>
                <a:gd name="T13" fmla="*/ 0 h 231"/>
                <a:gd name="T14" fmla="*/ 801 w 801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1" h="231">
                  <a:moveTo>
                    <a:pt x="0" y="231"/>
                  </a:moveTo>
                  <a:lnTo>
                    <a:pt x="601" y="231"/>
                  </a:lnTo>
                  <a:lnTo>
                    <a:pt x="601" y="0"/>
                  </a:lnTo>
                  <a:lnTo>
                    <a:pt x="801" y="0"/>
                  </a:lnTo>
                </a:path>
              </a:pathLst>
            </a:cu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527" name="Freeform 31"/>
            <p:cNvSpPr>
              <a:spLocks/>
            </p:cNvSpPr>
            <p:nvPr/>
          </p:nvSpPr>
          <p:spPr bwMode="auto">
            <a:xfrm>
              <a:off x="2579" y="1583"/>
              <a:ext cx="804" cy="231"/>
            </a:xfrm>
            <a:custGeom>
              <a:avLst/>
              <a:gdLst>
                <a:gd name="T0" fmla="*/ 0 w 804"/>
                <a:gd name="T1" fmla="*/ 231 h 231"/>
                <a:gd name="T2" fmla="*/ 197 w 804"/>
                <a:gd name="T3" fmla="*/ 231 h 231"/>
                <a:gd name="T4" fmla="*/ 197 w 804"/>
                <a:gd name="T5" fmla="*/ 0 h 231"/>
                <a:gd name="T6" fmla="*/ 401 w 804"/>
                <a:gd name="T7" fmla="*/ 0 h 231"/>
                <a:gd name="T8" fmla="*/ 401 w 804"/>
                <a:gd name="T9" fmla="*/ 231 h 231"/>
                <a:gd name="T10" fmla="*/ 601 w 804"/>
                <a:gd name="T11" fmla="*/ 231 h 231"/>
                <a:gd name="T12" fmla="*/ 601 w 804"/>
                <a:gd name="T13" fmla="*/ 0 h 231"/>
                <a:gd name="T14" fmla="*/ 804 w 804"/>
                <a:gd name="T15" fmla="*/ 0 h 2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04"/>
                <a:gd name="T25" fmla="*/ 0 h 231"/>
                <a:gd name="T26" fmla="*/ 804 w 804"/>
                <a:gd name="T27" fmla="*/ 231 h 23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04" h="231">
                  <a:moveTo>
                    <a:pt x="0" y="231"/>
                  </a:moveTo>
                  <a:lnTo>
                    <a:pt x="197" y="231"/>
                  </a:lnTo>
                  <a:lnTo>
                    <a:pt x="197" y="0"/>
                  </a:lnTo>
                  <a:lnTo>
                    <a:pt x="401" y="0"/>
                  </a:lnTo>
                  <a:lnTo>
                    <a:pt x="401" y="231"/>
                  </a:lnTo>
                  <a:lnTo>
                    <a:pt x="601" y="231"/>
                  </a:lnTo>
                  <a:lnTo>
                    <a:pt x="601" y="0"/>
                  </a:lnTo>
                  <a:lnTo>
                    <a:pt x="804" y="0"/>
                  </a:lnTo>
                </a:path>
              </a:pathLst>
            </a:cu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pic>
        <p:nvPicPr>
          <p:cNvPr id="106504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43100"/>
            <a:ext cx="658416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5" name="Group 38"/>
          <p:cNvGrpSpPr>
            <a:grpSpLocks/>
          </p:cNvGrpSpPr>
          <p:nvPr/>
        </p:nvGrpSpPr>
        <p:grpSpPr bwMode="auto">
          <a:xfrm>
            <a:off x="4000501" y="1885950"/>
            <a:ext cx="759619" cy="395288"/>
            <a:chOff x="672" y="1992"/>
            <a:chExt cx="638" cy="332"/>
          </a:xfrm>
        </p:grpSpPr>
        <p:sp>
          <p:nvSpPr>
            <p:cNvPr id="106509" name="Freeform 34"/>
            <p:cNvSpPr>
              <a:spLocks/>
            </p:cNvSpPr>
            <p:nvPr/>
          </p:nvSpPr>
          <p:spPr bwMode="auto">
            <a:xfrm>
              <a:off x="791" y="1992"/>
              <a:ext cx="338" cy="332"/>
            </a:xfrm>
            <a:custGeom>
              <a:avLst/>
              <a:gdLst>
                <a:gd name="T0" fmla="*/ 3311 w 108"/>
                <a:gd name="T1" fmla="*/ 1629 h 106"/>
                <a:gd name="T2" fmla="*/ 0 w 108"/>
                <a:gd name="T3" fmla="*/ 3257 h 106"/>
                <a:gd name="T4" fmla="*/ 488 w 108"/>
                <a:gd name="T5" fmla="*/ 1657 h 106"/>
                <a:gd name="T6" fmla="*/ 488 w 108"/>
                <a:gd name="T7" fmla="*/ 1600 h 106"/>
                <a:gd name="T8" fmla="*/ 0 w 108"/>
                <a:gd name="T9" fmla="*/ 0 h 106"/>
                <a:gd name="T10" fmla="*/ 3311 w 108"/>
                <a:gd name="T11" fmla="*/ 1629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6"/>
                <a:gd name="T20" fmla="*/ 108 w 108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6">
                  <a:moveTo>
                    <a:pt x="108" y="53"/>
                  </a:moveTo>
                  <a:cubicBezTo>
                    <a:pt x="108" y="53"/>
                    <a:pt x="83" y="106"/>
                    <a:pt x="0" y="106"/>
                  </a:cubicBezTo>
                  <a:cubicBezTo>
                    <a:pt x="0" y="106"/>
                    <a:pt x="16" y="101"/>
                    <a:pt x="16" y="54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510" name="Line 35"/>
            <p:cNvSpPr>
              <a:spLocks noChangeShapeType="1"/>
            </p:cNvSpPr>
            <p:nvPr/>
          </p:nvSpPr>
          <p:spPr bwMode="auto">
            <a:xfrm>
              <a:off x="672" y="2073"/>
              <a:ext cx="16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511" name="Line 36"/>
            <p:cNvSpPr>
              <a:spLocks noChangeShapeType="1"/>
            </p:cNvSpPr>
            <p:nvPr/>
          </p:nvSpPr>
          <p:spPr bwMode="auto">
            <a:xfrm>
              <a:off x="672" y="2239"/>
              <a:ext cx="16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512" name="Line 37"/>
            <p:cNvSpPr>
              <a:spLocks noChangeShapeType="1"/>
            </p:cNvSpPr>
            <p:nvPr/>
          </p:nvSpPr>
          <p:spPr bwMode="auto">
            <a:xfrm>
              <a:off x="1129" y="2158"/>
              <a:ext cx="1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pic>
        <p:nvPicPr>
          <p:cNvPr id="29706" name="Picture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885951"/>
            <a:ext cx="692944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148138" y="1944291"/>
            <a:ext cx="4443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50"/>
              <a:t>OR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030517" y="1952625"/>
            <a:ext cx="55015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50"/>
              <a:t>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/>
      <p:bldP spid="2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5E498E-5DE0-4CAB-9EC0-0071A0C08439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8547" name="Picture 28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813323"/>
            <a:ext cx="6003131" cy="190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Building Circuits Using Gates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49" y="3771899"/>
            <a:ext cx="7011015" cy="259202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Recall Chapter 1 motion-in-dark example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Turn on lamp (F=1) when motion sensed (a=1) and no light (b=0)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F = a AND NOT(b)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Build using logic gates, AND </a:t>
            </a:r>
            <a:r>
              <a:rPr lang="en-US" altLang="en-US" dirty="0" err="1" smtClean="0">
                <a:ea typeface="ＭＳ Ｐゴシック" pitchFamily="34" charset="-128"/>
              </a:rPr>
              <a:t>and</a:t>
            </a:r>
            <a:r>
              <a:rPr lang="en-US" altLang="en-US" dirty="0" smtClean="0">
                <a:ea typeface="ＭＳ Ｐゴシック" pitchFamily="34" charset="-128"/>
              </a:rPr>
              <a:t> NOT, as shown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We just built our first digital circuit!</a:t>
            </a:r>
          </a:p>
        </p:txBody>
      </p:sp>
      <p:sp>
        <p:nvSpPr>
          <p:cNvPr id="108550" name="Oval 283"/>
          <p:cNvSpPr>
            <a:spLocks noChangeArrowheads="1"/>
          </p:cNvSpPr>
          <p:nvPr/>
        </p:nvSpPr>
        <p:spPr bwMode="auto">
          <a:xfrm>
            <a:off x="6143625" y="1681163"/>
            <a:ext cx="1543050" cy="21717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C003BC-B734-4DD3-BB76-907B938AFF45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Example: Converting a Boolean Equation to a Circuit of Logic Gates 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2145"/>
            <a:ext cx="7258050" cy="144065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</a:rPr>
              <a:t>Convert </a:t>
            </a:r>
            <a:r>
              <a:rPr lang="en-US" altLang="en-US" dirty="0" smtClean="0">
                <a:solidFill>
                  <a:schemeClr val="accent2"/>
                </a:solidFill>
              </a:rPr>
              <a:t>the following equation to logic gates: 				F = a AND NOT( b OR NOT(c) )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235058" y="3244646"/>
            <a:ext cx="1848652" cy="920156"/>
            <a:chOff x="2597" y="1593"/>
            <a:chExt cx="1157" cy="625"/>
          </a:xfrm>
        </p:grpSpPr>
        <p:sp>
          <p:nvSpPr>
            <p:cNvPr id="110620" name="Line 7"/>
            <p:cNvSpPr>
              <a:spLocks noChangeShapeType="1"/>
            </p:cNvSpPr>
            <p:nvPr/>
          </p:nvSpPr>
          <p:spPr bwMode="auto">
            <a:xfrm>
              <a:off x="2975" y="1675"/>
              <a:ext cx="12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21" name="Line 8"/>
            <p:cNvSpPr>
              <a:spLocks noChangeShapeType="1"/>
            </p:cNvSpPr>
            <p:nvPr/>
          </p:nvSpPr>
          <p:spPr bwMode="auto">
            <a:xfrm>
              <a:off x="2941" y="1847"/>
              <a:ext cx="15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22" name="Line 9"/>
            <p:cNvSpPr>
              <a:spLocks noChangeShapeType="1"/>
            </p:cNvSpPr>
            <p:nvPr/>
          </p:nvSpPr>
          <p:spPr bwMode="auto">
            <a:xfrm>
              <a:off x="2597" y="1847"/>
              <a:ext cx="1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23" name="Freeform 10"/>
            <p:cNvSpPr>
              <a:spLocks/>
            </p:cNvSpPr>
            <p:nvPr/>
          </p:nvSpPr>
          <p:spPr bwMode="auto">
            <a:xfrm>
              <a:off x="2722" y="1718"/>
              <a:ext cx="203" cy="260"/>
            </a:xfrm>
            <a:custGeom>
              <a:avLst/>
              <a:gdLst>
                <a:gd name="T0" fmla="*/ 0 w 203"/>
                <a:gd name="T1" fmla="*/ 260 h 260"/>
                <a:gd name="T2" fmla="*/ 203 w 203"/>
                <a:gd name="T3" fmla="*/ 132 h 260"/>
                <a:gd name="T4" fmla="*/ 0 w 203"/>
                <a:gd name="T5" fmla="*/ 0 h 260"/>
                <a:gd name="T6" fmla="*/ 0 w 203"/>
                <a:gd name="T7" fmla="*/ 260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60"/>
                <a:gd name="T14" fmla="*/ 203 w 203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60">
                  <a:moveTo>
                    <a:pt x="0" y="260"/>
                  </a:moveTo>
                  <a:lnTo>
                    <a:pt x="203" y="132"/>
                  </a:lnTo>
                  <a:lnTo>
                    <a:pt x="0" y="0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24" name="Oval 11"/>
            <p:cNvSpPr>
              <a:spLocks noChangeArrowheads="1"/>
            </p:cNvSpPr>
            <p:nvPr/>
          </p:nvSpPr>
          <p:spPr bwMode="auto">
            <a:xfrm>
              <a:off x="2928" y="1825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25" name="Line 12"/>
            <p:cNvSpPr>
              <a:spLocks noChangeShapeType="1"/>
            </p:cNvSpPr>
            <p:nvPr/>
          </p:nvSpPr>
          <p:spPr bwMode="auto">
            <a:xfrm>
              <a:off x="3481" y="1759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26" name="Freeform 13"/>
            <p:cNvSpPr>
              <a:spLocks/>
            </p:cNvSpPr>
            <p:nvPr/>
          </p:nvSpPr>
          <p:spPr bwMode="auto">
            <a:xfrm>
              <a:off x="3100" y="1593"/>
              <a:ext cx="384" cy="335"/>
            </a:xfrm>
            <a:custGeom>
              <a:avLst/>
              <a:gdLst>
                <a:gd name="T0" fmla="*/ 0 w 123"/>
                <a:gd name="T1" fmla="*/ 3284 h 107"/>
                <a:gd name="T2" fmla="*/ 2095 w 123"/>
                <a:gd name="T3" fmla="*/ 3284 h 107"/>
                <a:gd name="T4" fmla="*/ 3743 w 123"/>
                <a:gd name="T5" fmla="*/ 1628 h 107"/>
                <a:gd name="T6" fmla="*/ 2095 w 123"/>
                <a:gd name="T7" fmla="*/ 0 h 107"/>
                <a:gd name="T8" fmla="*/ 0 w 123"/>
                <a:gd name="T9" fmla="*/ 0 h 107"/>
                <a:gd name="T10" fmla="*/ 0 w 123"/>
                <a:gd name="T11" fmla="*/ 328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27" name="Rectangle 14"/>
            <p:cNvSpPr>
              <a:spLocks noChangeArrowheads="1"/>
            </p:cNvSpPr>
            <p:nvPr/>
          </p:nvSpPr>
          <p:spPr bwMode="auto">
            <a:xfrm>
              <a:off x="2899" y="1607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28" name="Rectangle 15"/>
            <p:cNvSpPr>
              <a:spLocks noChangeArrowheads="1"/>
            </p:cNvSpPr>
            <p:nvPr/>
          </p:nvSpPr>
          <p:spPr bwMode="auto">
            <a:xfrm>
              <a:off x="3636" y="1702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F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29" name="Rectangle 33"/>
            <p:cNvSpPr>
              <a:spLocks noChangeArrowheads="1"/>
            </p:cNvSpPr>
            <p:nvPr/>
          </p:nvSpPr>
          <p:spPr bwMode="auto">
            <a:xfrm>
              <a:off x="3092" y="1985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(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30" name="Rectangle 34"/>
            <p:cNvSpPr>
              <a:spLocks noChangeArrowheads="1"/>
            </p:cNvSpPr>
            <p:nvPr/>
          </p:nvSpPr>
          <p:spPr bwMode="auto">
            <a:xfrm>
              <a:off x="3121" y="1985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31" name="Rectangle 35"/>
            <p:cNvSpPr>
              <a:spLocks noChangeArrowheads="1"/>
            </p:cNvSpPr>
            <p:nvPr/>
          </p:nvSpPr>
          <p:spPr bwMode="auto">
            <a:xfrm>
              <a:off x="3169" y="1985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)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257551" y="4133404"/>
            <a:ext cx="3235540" cy="998186"/>
            <a:chOff x="1729" y="2190"/>
            <a:chExt cx="2025" cy="678"/>
          </a:xfrm>
        </p:grpSpPr>
        <p:sp>
          <p:nvSpPr>
            <p:cNvPr id="110600" name="Line 16"/>
            <p:cNvSpPr>
              <a:spLocks noChangeShapeType="1"/>
            </p:cNvSpPr>
            <p:nvPr/>
          </p:nvSpPr>
          <p:spPr bwMode="auto">
            <a:xfrm>
              <a:off x="2975" y="2275"/>
              <a:ext cx="12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01" name="Line 17"/>
            <p:cNvSpPr>
              <a:spLocks noChangeShapeType="1"/>
            </p:cNvSpPr>
            <p:nvPr/>
          </p:nvSpPr>
          <p:spPr bwMode="auto">
            <a:xfrm>
              <a:off x="2941" y="2447"/>
              <a:ext cx="15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02" name="Line 18"/>
            <p:cNvSpPr>
              <a:spLocks noChangeShapeType="1"/>
            </p:cNvSpPr>
            <p:nvPr/>
          </p:nvSpPr>
          <p:spPr bwMode="auto">
            <a:xfrm>
              <a:off x="2597" y="2447"/>
              <a:ext cx="1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03" name="Freeform 19"/>
            <p:cNvSpPr>
              <a:spLocks/>
            </p:cNvSpPr>
            <p:nvPr/>
          </p:nvSpPr>
          <p:spPr bwMode="auto">
            <a:xfrm>
              <a:off x="2722" y="2319"/>
              <a:ext cx="203" cy="259"/>
            </a:xfrm>
            <a:custGeom>
              <a:avLst/>
              <a:gdLst>
                <a:gd name="T0" fmla="*/ 0 w 203"/>
                <a:gd name="T1" fmla="*/ 259 h 259"/>
                <a:gd name="T2" fmla="*/ 203 w 203"/>
                <a:gd name="T3" fmla="*/ 128 h 259"/>
                <a:gd name="T4" fmla="*/ 0 w 203"/>
                <a:gd name="T5" fmla="*/ 0 h 259"/>
                <a:gd name="T6" fmla="*/ 0 w 203"/>
                <a:gd name="T7" fmla="*/ 259 h 2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9"/>
                <a:gd name="T14" fmla="*/ 203 w 203"/>
                <a:gd name="T15" fmla="*/ 259 h 2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9">
                  <a:moveTo>
                    <a:pt x="0" y="259"/>
                  </a:moveTo>
                  <a:lnTo>
                    <a:pt x="203" y="128"/>
                  </a:lnTo>
                  <a:lnTo>
                    <a:pt x="0" y="0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04" name="Oval 20"/>
            <p:cNvSpPr>
              <a:spLocks noChangeArrowheads="1"/>
            </p:cNvSpPr>
            <p:nvPr/>
          </p:nvSpPr>
          <p:spPr bwMode="auto">
            <a:xfrm>
              <a:off x="2928" y="2422"/>
              <a:ext cx="47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05" name="Line 21"/>
            <p:cNvSpPr>
              <a:spLocks noChangeShapeType="1"/>
            </p:cNvSpPr>
            <p:nvPr/>
          </p:nvSpPr>
          <p:spPr bwMode="auto">
            <a:xfrm>
              <a:off x="2150" y="2528"/>
              <a:ext cx="15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06" name="Line 22"/>
            <p:cNvSpPr>
              <a:spLocks noChangeShapeType="1"/>
            </p:cNvSpPr>
            <p:nvPr/>
          </p:nvSpPr>
          <p:spPr bwMode="auto">
            <a:xfrm>
              <a:off x="1803" y="2528"/>
              <a:ext cx="12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07" name="Freeform 23"/>
            <p:cNvSpPr>
              <a:spLocks/>
            </p:cNvSpPr>
            <p:nvPr/>
          </p:nvSpPr>
          <p:spPr bwMode="auto">
            <a:xfrm>
              <a:off x="1931" y="2400"/>
              <a:ext cx="203" cy="259"/>
            </a:xfrm>
            <a:custGeom>
              <a:avLst/>
              <a:gdLst>
                <a:gd name="T0" fmla="*/ 0 w 203"/>
                <a:gd name="T1" fmla="*/ 259 h 259"/>
                <a:gd name="T2" fmla="*/ 203 w 203"/>
                <a:gd name="T3" fmla="*/ 128 h 259"/>
                <a:gd name="T4" fmla="*/ 0 w 203"/>
                <a:gd name="T5" fmla="*/ 0 h 259"/>
                <a:gd name="T6" fmla="*/ 0 w 203"/>
                <a:gd name="T7" fmla="*/ 259 h 2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9"/>
                <a:gd name="T14" fmla="*/ 203 w 203"/>
                <a:gd name="T15" fmla="*/ 259 h 2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9">
                  <a:moveTo>
                    <a:pt x="0" y="259"/>
                  </a:moveTo>
                  <a:lnTo>
                    <a:pt x="203" y="128"/>
                  </a:lnTo>
                  <a:lnTo>
                    <a:pt x="0" y="0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08" name="Oval 24"/>
            <p:cNvSpPr>
              <a:spLocks noChangeArrowheads="1"/>
            </p:cNvSpPr>
            <p:nvPr/>
          </p:nvSpPr>
          <p:spPr bwMode="auto">
            <a:xfrm>
              <a:off x="2137" y="2503"/>
              <a:ext cx="47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09" name="Line 25"/>
            <p:cNvSpPr>
              <a:spLocks noChangeShapeType="1"/>
            </p:cNvSpPr>
            <p:nvPr/>
          </p:nvSpPr>
          <p:spPr bwMode="auto">
            <a:xfrm>
              <a:off x="3481" y="2359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10" name="Freeform 26"/>
            <p:cNvSpPr>
              <a:spLocks/>
            </p:cNvSpPr>
            <p:nvPr/>
          </p:nvSpPr>
          <p:spPr bwMode="auto">
            <a:xfrm>
              <a:off x="3100" y="2190"/>
              <a:ext cx="384" cy="338"/>
            </a:xfrm>
            <a:custGeom>
              <a:avLst/>
              <a:gdLst>
                <a:gd name="T0" fmla="*/ 0 w 123"/>
                <a:gd name="T1" fmla="*/ 3311 h 108"/>
                <a:gd name="T2" fmla="*/ 2095 w 123"/>
                <a:gd name="T3" fmla="*/ 3311 h 108"/>
                <a:gd name="T4" fmla="*/ 3743 w 123"/>
                <a:gd name="T5" fmla="*/ 1656 h 108"/>
                <a:gd name="T6" fmla="*/ 2095 w 123"/>
                <a:gd name="T7" fmla="*/ 0 h 108"/>
                <a:gd name="T8" fmla="*/ 0 w 123"/>
                <a:gd name="T9" fmla="*/ 0 h 108"/>
                <a:gd name="T10" fmla="*/ 0 w 123"/>
                <a:gd name="T11" fmla="*/ 3311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8"/>
                <a:gd name="T20" fmla="*/ 123 w 123"/>
                <a:gd name="T21" fmla="*/ 108 h 1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8">
                  <a:moveTo>
                    <a:pt x="0" y="108"/>
                  </a:moveTo>
                  <a:cubicBezTo>
                    <a:pt x="69" y="108"/>
                    <a:pt x="69" y="108"/>
                    <a:pt x="69" y="108"/>
                  </a:cubicBezTo>
                  <a:cubicBezTo>
                    <a:pt x="99" y="108"/>
                    <a:pt x="123" y="84"/>
                    <a:pt x="123" y="54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11" name="Rectangle 27"/>
            <p:cNvSpPr>
              <a:spLocks noChangeArrowheads="1"/>
            </p:cNvSpPr>
            <p:nvPr/>
          </p:nvSpPr>
          <p:spPr bwMode="auto">
            <a:xfrm>
              <a:off x="2899" y="2206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12" name="Rectangle 28"/>
            <p:cNvSpPr>
              <a:spLocks noChangeArrowheads="1"/>
            </p:cNvSpPr>
            <p:nvPr/>
          </p:nvSpPr>
          <p:spPr bwMode="auto">
            <a:xfrm>
              <a:off x="2107" y="2300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13" name="Rectangle 29"/>
            <p:cNvSpPr>
              <a:spLocks noChangeArrowheads="1"/>
            </p:cNvSpPr>
            <p:nvPr/>
          </p:nvSpPr>
          <p:spPr bwMode="auto">
            <a:xfrm>
              <a:off x="1729" y="246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14" name="Rectangle 30"/>
            <p:cNvSpPr>
              <a:spLocks noChangeArrowheads="1"/>
            </p:cNvSpPr>
            <p:nvPr/>
          </p:nvSpPr>
          <p:spPr bwMode="auto">
            <a:xfrm>
              <a:off x="3636" y="2303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F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15" name="Freeform 31"/>
            <p:cNvSpPr>
              <a:spLocks/>
            </p:cNvSpPr>
            <p:nvPr/>
          </p:nvSpPr>
          <p:spPr bwMode="auto">
            <a:xfrm>
              <a:off x="2262" y="2281"/>
              <a:ext cx="338" cy="332"/>
            </a:xfrm>
            <a:custGeom>
              <a:avLst/>
              <a:gdLst>
                <a:gd name="T0" fmla="*/ 3311 w 108"/>
                <a:gd name="T1" fmla="*/ 1629 h 106"/>
                <a:gd name="T2" fmla="*/ 0 w 108"/>
                <a:gd name="T3" fmla="*/ 3257 h 106"/>
                <a:gd name="T4" fmla="*/ 520 w 108"/>
                <a:gd name="T5" fmla="*/ 1657 h 106"/>
                <a:gd name="T6" fmla="*/ 520 w 108"/>
                <a:gd name="T7" fmla="*/ 1600 h 106"/>
                <a:gd name="T8" fmla="*/ 0 w 108"/>
                <a:gd name="T9" fmla="*/ 0 h 106"/>
                <a:gd name="T10" fmla="*/ 3311 w 108"/>
                <a:gd name="T11" fmla="*/ 1629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6"/>
                <a:gd name="T20" fmla="*/ 108 w 108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6">
                  <a:moveTo>
                    <a:pt x="108" y="53"/>
                  </a:moveTo>
                  <a:cubicBezTo>
                    <a:pt x="108" y="53"/>
                    <a:pt x="83" y="106"/>
                    <a:pt x="0" y="106"/>
                  </a:cubicBezTo>
                  <a:cubicBezTo>
                    <a:pt x="0" y="106"/>
                    <a:pt x="17" y="101"/>
                    <a:pt x="17" y="54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16" name="Line 32"/>
            <p:cNvSpPr>
              <a:spLocks noChangeShapeType="1"/>
            </p:cNvSpPr>
            <p:nvPr/>
          </p:nvSpPr>
          <p:spPr bwMode="auto">
            <a:xfrm>
              <a:off x="2187" y="2362"/>
              <a:ext cx="11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0617" name="Rectangle 36"/>
            <p:cNvSpPr>
              <a:spLocks noChangeArrowheads="1"/>
            </p:cNvSpPr>
            <p:nvPr/>
          </p:nvSpPr>
          <p:spPr bwMode="auto">
            <a:xfrm>
              <a:off x="2655" y="2635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(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18" name="Rectangle 37"/>
            <p:cNvSpPr>
              <a:spLocks noChangeArrowheads="1"/>
            </p:cNvSpPr>
            <p:nvPr/>
          </p:nvSpPr>
          <p:spPr bwMode="auto">
            <a:xfrm>
              <a:off x="2683" y="2635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19" name="Rectangle 38"/>
            <p:cNvSpPr>
              <a:spLocks noChangeArrowheads="1"/>
            </p:cNvSpPr>
            <p:nvPr/>
          </p:nvSpPr>
          <p:spPr bwMode="auto">
            <a:xfrm>
              <a:off x="2740" y="2635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)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C18E3A-DF46-4BDE-87DB-D751EF15CBFE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79891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Example: Seat Belt Warning Light System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240" y="1540362"/>
            <a:ext cx="4422365" cy="524305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Design circuit for warning light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Sensors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s=1: seat belt fastened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k=1: key inserted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p=1: person in seat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Capture Boolean equation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person in seat, and seat belt not fastened, and key inserted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Convert equation to circuit</a:t>
            </a:r>
          </a:p>
        </p:txBody>
      </p:sp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771650"/>
            <a:ext cx="162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6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1" y="1828801"/>
            <a:ext cx="1365647" cy="93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7" name="Rectangle 9"/>
          <p:cNvSpPr>
            <a:spLocks noChangeArrowheads="1"/>
          </p:cNvSpPr>
          <p:nvPr/>
        </p:nvSpPr>
        <p:spPr bwMode="auto">
          <a:xfrm>
            <a:off x="4857751" y="3256360"/>
            <a:ext cx="40564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w = p AND NOT(s) AND k</a:t>
            </a:r>
          </a:p>
        </p:txBody>
      </p:sp>
      <p:grpSp>
        <p:nvGrpSpPr>
          <p:cNvPr id="112648" name="Group 34"/>
          <p:cNvGrpSpPr>
            <a:grpSpLocks/>
          </p:cNvGrpSpPr>
          <p:nvPr/>
        </p:nvGrpSpPr>
        <p:grpSpPr bwMode="auto">
          <a:xfrm>
            <a:off x="5429250" y="3943351"/>
            <a:ext cx="2248632" cy="2140359"/>
            <a:chOff x="3600" y="2592"/>
            <a:chExt cx="1313" cy="1250"/>
          </a:xfrm>
        </p:grpSpPr>
        <p:sp>
          <p:nvSpPr>
            <p:cNvPr id="112649" name="Rectangle 10"/>
            <p:cNvSpPr>
              <a:spLocks noChangeArrowheads="1"/>
            </p:cNvSpPr>
            <p:nvPr/>
          </p:nvSpPr>
          <p:spPr bwMode="auto">
            <a:xfrm>
              <a:off x="3772" y="2592"/>
              <a:ext cx="963" cy="1250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50" name="Freeform 11"/>
            <p:cNvSpPr>
              <a:spLocks/>
            </p:cNvSpPr>
            <p:nvPr/>
          </p:nvSpPr>
          <p:spPr bwMode="auto">
            <a:xfrm>
              <a:off x="3606" y="2795"/>
              <a:ext cx="673" cy="194"/>
            </a:xfrm>
            <a:custGeom>
              <a:avLst/>
              <a:gdLst>
                <a:gd name="T0" fmla="*/ 673 w 673"/>
                <a:gd name="T1" fmla="*/ 194 h 194"/>
                <a:gd name="T2" fmla="*/ 247 w 673"/>
                <a:gd name="T3" fmla="*/ 194 h 194"/>
                <a:gd name="T4" fmla="*/ 247 w 673"/>
                <a:gd name="T5" fmla="*/ 0 h 194"/>
                <a:gd name="T6" fmla="*/ 0 w 673"/>
                <a:gd name="T7" fmla="*/ 0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194"/>
                <a:gd name="T14" fmla="*/ 673 w 673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194">
                  <a:moveTo>
                    <a:pt x="673" y="194"/>
                  </a:moveTo>
                  <a:lnTo>
                    <a:pt x="247" y="194"/>
                  </a:lnTo>
                  <a:lnTo>
                    <a:pt x="247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2651" name="Freeform 12"/>
            <p:cNvSpPr>
              <a:spLocks/>
            </p:cNvSpPr>
            <p:nvPr/>
          </p:nvSpPr>
          <p:spPr bwMode="auto">
            <a:xfrm>
              <a:off x="4060" y="3158"/>
              <a:ext cx="219" cy="440"/>
            </a:xfrm>
            <a:custGeom>
              <a:avLst/>
              <a:gdLst>
                <a:gd name="T0" fmla="*/ 0 w 219"/>
                <a:gd name="T1" fmla="*/ 440 h 440"/>
                <a:gd name="T2" fmla="*/ 115 w 219"/>
                <a:gd name="T3" fmla="*/ 440 h 440"/>
                <a:gd name="T4" fmla="*/ 115 w 219"/>
                <a:gd name="T5" fmla="*/ 0 h 440"/>
                <a:gd name="T6" fmla="*/ 219 w 219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9"/>
                <a:gd name="T13" fmla="*/ 0 h 440"/>
                <a:gd name="T14" fmla="*/ 219 w 219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9" h="440">
                  <a:moveTo>
                    <a:pt x="0" y="440"/>
                  </a:moveTo>
                  <a:lnTo>
                    <a:pt x="115" y="440"/>
                  </a:lnTo>
                  <a:lnTo>
                    <a:pt x="115" y="0"/>
                  </a:lnTo>
                  <a:lnTo>
                    <a:pt x="21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2652" name="Line 13"/>
            <p:cNvSpPr>
              <a:spLocks noChangeShapeType="1"/>
            </p:cNvSpPr>
            <p:nvPr/>
          </p:nvSpPr>
          <p:spPr bwMode="auto">
            <a:xfrm>
              <a:off x="3600" y="3598"/>
              <a:ext cx="2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2653" name="Freeform 14"/>
            <p:cNvSpPr>
              <a:spLocks/>
            </p:cNvSpPr>
            <p:nvPr/>
          </p:nvSpPr>
          <p:spPr bwMode="auto">
            <a:xfrm>
              <a:off x="3841" y="3470"/>
              <a:ext cx="203" cy="257"/>
            </a:xfrm>
            <a:custGeom>
              <a:avLst/>
              <a:gdLst>
                <a:gd name="T0" fmla="*/ 0 w 203"/>
                <a:gd name="T1" fmla="*/ 257 h 257"/>
                <a:gd name="T2" fmla="*/ 203 w 203"/>
                <a:gd name="T3" fmla="*/ 128 h 257"/>
                <a:gd name="T4" fmla="*/ 0 w 203"/>
                <a:gd name="T5" fmla="*/ 0 h 257"/>
                <a:gd name="T6" fmla="*/ 0 w 203"/>
                <a:gd name="T7" fmla="*/ 257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7"/>
                <a:gd name="T14" fmla="*/ 203 w 203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7">
                  <a:moveTo>
                    <a:pt x="0" y="257"/>
                  </a:moveTo>
                  <a:lnTo>
                    <a:pt x="203" y="128"/>
                  </a:lnTo>
                  <a:lnTo>
                    <a:pt x="0" y="0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2654" name="Oval 15"/>
            <p:cNvSpPr>
              <a:spLocks noChangeArrowheads="1"/>
            </p:cNvSpPr>
            <p:nvPr/>
          </p:nvSpPr>
          <p:spPr bwMode="auto">
            <a:xfrm>
              <a:off x="4047" y="3573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55" name="Line 16"/>
            <p:cNvSpPr>
              <a:spLocks noChangeShapeType="1"/>
            </p:cNvSpPr>
            <p:nvPr/>
          </p:nvSpPr>
          <p:spPr bwMode="auto">
            <a:xfrm>
              <a:off x="4660" y="3073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2656" name="Line 17"/>
            <p:cNvSpPr>
              <a:spLocks noChangeShapeType="1"/>
            </p:cNvSpPr>
            <p:nvPr/>
          </p:nvSpPr>
          <p:spPr bwMode="auto">
            <a:xfrm>
              <a:off x="3600" y="3073"/>
              <a:ext cx="67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2657" name="Freeform 18"/>
            <p:cNvSpPr>
              <a:spLocks/>
            </p:cNvSpPr>
            <p:nvPr/>
          </p:nvSpPr>
          <p:spPr bwMode="auto">
            <a:xfrm>
              <a:off x="4813" y="3048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2658" name="Freeform 19"/>
            <p:cNvSpPr>
              <a:spLocks/>
            </p:cNvSpPr>
            <p:nvPr/>
          </p:nvSpPr>
          <p:spPr bwMode="auto">
            <a:xfrm>
              <a:off x="4279" y="2908"/>
              <a:ext cx="384" cy="334"/>
            </a:xfrm>
            <a:custGeom>
              <a:avLst/>
              <a:gdLst>
                <a:gd name="T0" fmla="*/ 0 w 123"/>
                <a:gd name="T1" fmla="*/ 3256 h 107"/>
                <a:gd name="T2" fmla="*/ 2095 w 123"/>
                <a:gd name="T3" fmla="*/ 3256 h 107"/>
                <a:gd name="T4" fmla="*/ 3743 w 123"/>
                <a:gd name="T5" fmla="*/ 1608 h 107"/>
                <a:gd name="T6" fmla="*/ 2095 w 123"/>
                <a:gd name="T7" fmla="*/ 0 h 107"/>
                <a:gd name="T8" fmla="*/ 0 w 123"/>
                <a:gd name="T9" fmla="*/ 0 h 107"/>
                <a:gd name="T10" fmla="*/ 0 w 123"/>
                <a:gd name="T11" fmla="*/ 325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2659" name="Rectangle 20"/>
            <p:cNvSpPr>
              <a:spLocks noChangeArrowheads="1"/>
            </p:cNvSpPr>
            <p:nvPr/>
          </p:nvSpPr>
          <p:spPr bwMode="auto">
            <a:xfrm>
              <a:off x="3658" y="264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k</a:t>
              </a:r>
              <a:endParaRPr lang="en-US" altLang="en-US" sz="4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60" name="Rectangle 21"/>
            <p:cNvSpPr>
              <a:spLocks noChangeArrowheads="1"/>
            </p:cNvSpPr>
            <p:nvPr/>
          </p:nvSpPr>
          <p:spPr bwMode="auto">
            <a:xfrm>
              <a:off x="3653" y="2915"/>
              <a:ext cx="6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p</a:t>
              </a:r>
              <a:endParaRPr lang="en-US" altLang="en-US" sz="4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61" name="Rectangle 22"/>
            <p:cNvSpPr>
              <a:spLocks noChangeArrowheads="1"/>
            </p:cNvSpPr>
            <p:nvPr/>
          </p:nvSpPr>
          <p:spPr bwMode="auto">
            <a:xfrm>
              <a:off x="3662" y="3436"/>
              <a:ext cx="6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</a:rPr>
                <a:t>s</a:t>
              </a:r>
              <a:endParaRPr lang="en-US" altLang="en-US" sz="4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62" name="Rectangle 23"/>
            <p:cNvSpPr>
              <a:spLocks noChangeArrowheads="1"/>
            </p:cNvSpPr>
            <p:nvPr/>
          </p:nvSpPr>
          <p:spPr bwMode="auto">
            <a:xfrm>
              <a:off x="4820" y="2940"/>
              <a:ext cx="8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w</a:t>
              </a:r>
              <a:endParaRPr lang="en-US" altLang="en-US" sz="4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63" name="Rectangle 24"/>
            <p:cNvSpPr>
              <a:spLocks noChangeArrowheads="1"/>
            </p:cNvSpPr>
            <p:nvPr/>
          </p:nvSpPr>
          <p:spPr bwMode="auto">
            <a:xfrm>
              <a:off x="4061" y="2648"/>
              <a:ext cx="4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BeltWarn</a:t>
              </a:r>
              <a:endParaRPr lang="en-US" altLang="en-US" sz="4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64" name="Freeform 30"/>
            <p:cNvSpPr>
              <a:spLocks/>
            </p:cNvSpPr>
            <p:nvPr/>
          </p:nvSpPr>
          <p:spPr bwMode="auto">
            <a:xfrm>
              <a:off x="3669" y="2770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2665" name="Freeform 31"/>
            <p:cNvSpPr>
              <a:spLocks/>
            </p:cNvSpPr>
            <p:nvPr/>
          </p:nvSpPr>
          <p:spPr bwMode="auto">
            <a:xfrm>
              <a:off x="3669" y="3045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2666" name="Freeform 32"/>
            <p:cNvSpPr>
              <a:spLocks/>
            </p:cNvSpPr>
            <p:nvPr/>
          </p:nvSpPr>
          <p:spPr bwMode="auto">
            <a:xfrm>
              <a:off x="3669" y="3570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D47740-1BEA-47EC-B6EA-3A680B4902AB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Some Circuit Drawing Conventions</a:t>
            </a: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38" y="1525712"/>
            <a:ext cx="2641212" cy="101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649" y="2826887"/>
            <a:ext cx="2451064" cy="26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3D9CA8-5395-4681-A355-5FA9A920DBAA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6368" y="394808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dirty="0" smtClean="0"/>
              <a:t>Boolean Algebra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974" y="1457324"/>
            <a:ext cx="8573530" cy="26289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Start with notation: Writing a AND b, a OR b, and NOT(a)  is </a:t>
            </a:r>
            <a:r>
              <a:rPr lang="en-US" altLang="en-US" sz="3600" dirty="0" smtClean="0"/>
              <a:t>tedious</a:t>
            </a:r>
            <a:endParaRPr lang="en-US" altLang="en-US" sz="3600" dirty="0"/>
          </a:p>
          <a:p>
            <a:pPr lvl="1" eaLnBrk="1" hangingPunct="1"/>
            <a:r>
              <a:rPr lang="en-US" altLang="en-US" sz="3200" dirty="0">
                <a:ea typeface="ＭＳ Ｐゴシック" pitchFamily="34" charset="-128"/>
              </a:rPr>
              <a:t>Use symbols: a * b, a + b, and </a:t>
            </a:r>
            <a:r>
              <a:rPr lang="en-US" altLang="en-US" sz="3200" dirty="0" err="1">
                <a:ea typeface="ＭＳ Ｐゴシック" pitchFamily="34" charset="-128"/>
              </a:rPr>
              <a:t>a’</a:t>
            </a:r>
            <a:r>
              <a:rPr lang="en-US" altLang="en-US" sz="3200" dirty="0">
                <a:ea typeface="ＭＳ Ｐゴシック" pitchFamily="34" charset="-128"/>
              </a:rPr>
              <a:t>   (in fact, a * b can be just ab). </a:t>
            </a:r>
          </a:p>
          <a:p>
            <a:pPr lvl="2" eaLnBrk="1" hangingPunct="1"/>
            <a:r>
              <a:rPr lang="en-US" altLang="en-US" sz="2800" dirty="0">
                <a:ea typeface="ＭＳ Ｐゴシック" pitchFamily="34" charset="-128"/>
              </a:rPr>
              <a:t>Original: w = (p AND NOT(s) AND k) OR t </a:t>
            </a:r>
          </a:p>
          <a:p>
            <a:pPr lvl="2" eaLnBrk="1" hangingPunct="1"/>
            <a:r>
              <a:rPr lang="en-US" altLang="en-US" sz="2800" dirty="0">
                <a:ea typeface="ＭＳ Ｐゴシック" pitchFamily="34" charset="-128"/>
              </a:rPr>
              <a:t>New: w = </a:t>
            </a:r>
            <a:r>
              <a:rPr lang="en-US" altLang="en-US" sz="2800" dirty="0" err="1">
                <a:ea typeface="ＭＳ Ｐゴシック" pitchFamily="34" charset="-128"/>
              </a:rPr>
              <a:t>ps’k</a:t>
            </a:r>
            <a:r>
              <a:rPr lang="en-US" altLang="en-US" sz="2800" dirty="0">
                <a:ea typeface="ＭＳ Ｐゴシック" pitchFamily="34" charset="-128"/>
              </a:rPr>
              <a:t> + t</a:t>
            </a:r>
          </a:p>
          <a:p>
            <a:pPr lvl="2" eaLnBrk="1" hangingPunct="1"/>
            <a:r>
              <a:rPr lang="en-US" altLang="en-US" sz="2800" dirty="0">
                <a:ea typeface="ＭＳ Ｐゴシック" pitchFamily="34" charset="-128"/>
              </a:rPr>
              <a:t>While symbols come from regular algebra, </a:t>
            </a:r>
            <a:r>
              <a:rPr lang="en-US" altLang="en-US" sz="2800" i="1" dirty="0">
                <a:ea typeface="ＭＳ Ｐゴシック" pitchFamily="34" charset="-128"/>
              </a:rPr>
              <a:t>don’t</a:t>
            </a:r>
            <a:r>
              <a:rPr lang="en-US" altLang="en-US" sz="2800" dirty="0">
                <a:ea typeface="ＭＳ Ｐゴシック" pitchFamily="34" charset="-128"/>
              </a:rPr>
              <a:t> say “times” or “plus”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3D9CA8-5395-4681-A355-5FA9A920DBAA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6368" y="394808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dirty="0" smtClean="0"/>
              <a:t>Boolean </a:t>
            </a:r>
            <a:r>
              <a:rPr lang="en-US" altLang="en-US" sz="4800" dirty="0" smtClean="0"/>
              <a:t>Algebra – Operator Precedence</a:t>
            </a:r>
            <a:endParaRPr lang="en-US" altLang="en-US" sz="4800" dirty="0" smtClean="0"/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1003818" y="2062093"/>
            <a:ext cx="801482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0078C2"/>
                </a:solidFill>
                <a:latin typeface="UniversLT"/>
              </a:rPr>
              <a:t>Boolean algebra precedence, highest precedence first. 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211D1E"/>
                </a:solidFill>
                <a:latin typeface="Times New Roman" panose="02020603050405020304" pitchFamily="18" charset="0"/>
              </a:rPr>
              <a:t>Symbol </a:t>
            </a: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b="1" dirty="0">
                <a:solidFill>
                  <a:srgbClr val="211D1E"/>
                </a:solidFill>
                <a:latin typeface="Times New Roman" panose="02020603050405020304" pitchFamily="18" charset="0"/>
              </a:rPr>
              <a:t>Name </a:t>
            </a: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dirty="0" smtClean="0">
                <a:solidFill>
                  <a:srgbClr val="211D1E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b="1" dirty="0" smtClean="0">
                <a:solidFill>
                  <a:srgbClr val="211D1E"/>
                </a:solidFill>
                <a:latin typeface="Times New Roman" panose="02020603050405020304" pitchFamily="18" charset="0"/>
              </a:rPr>
              <a:t>Description </a:t>
            </a: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( ) 	</a:t>
            </a:r>
            <a:r>
              <a:rPr lang="en-US" altLang="en-US" dirty="0" smtClean="0">
                <a:solidFill>
                  <a:srgbClr val="211D1E"/>
                </a:solidFill>
                <a:latin typeface="Times New Roman" panose="02020603050405020304" pitchFamily="18" charset="0"/>
              </a:rPr>
              <a:t>	Parentheses </a:t>
            </a: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dirty="0" smtClean="0">
                <a:solidFill>
                  <a:srgbClr val="211D1E"/>
                </a:solidFill>
                <a:latin typeface="Times New Roman" panose="02020603050405020304" pitchFamily="18" charset="0"/>
              </a:rPr>
              <a:t>	Evaluate </a:t>
            </a: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expressions nested </a:t>
            </a:r>
            <a:r>
              <a:rPr lang="en-US" altLang="en-US" dirty="0" smtClean="0">
                <a:solidFill>
                  <a:srgbClr val="211D1E"/>
                </a:solidFill>
                <a:latin typeface="Times New Roman" panose="02020603050405020304" pitchFamily="18" charset="0"/>
              </a:rPr>
              <a:t>in parentheses </a:t>
            </a: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first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’ 	</a:t>
            </a:r>
            <a:r>
              <a:rPr lang="en-US" altLang="en-US" dirty="0" smtClean="0">
                <a:solidFill>
                  <a:srgbClr val="211D1E"/>
                </a:solidFill>
                <a:latin typeface="Times New Roman" panose="02020603050405020304" pitchFamily="18" charset="0"/>
              </a:rPr>
              <a:t>	NOT </a:t>
            </a: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		Evaluate from left to right 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* 	</a:t>
            </a:r>
            <a:r>
              <a:rPr lang="en-US" altLang="en-US" dirty="0" smtClean="0">
                <a:solidFill>
                  <a:srgbClr val="211D1E"/>
                </a:solidFill>
                <a:latin typeface="Times New Roman" panose="02020603050405020304" pitchFamily="18" charset="0"/>
              </a:rPr>
              <a:t>	AND </a:t>
            </a: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		Evaluate from left to right 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+ 	</a:t>
            </a:r>
            <a:r>
              <a:rPr lang="en-US" altLang="en-US" dirty="0" smtClean="0">
                <a:solidFill>
                  <a:srgbClr val="211D1E"/>
                </a:solidFill>
                <a:latin typeface="Times New Roman" panose="02020603050405020304" pitchFamily="18" charset="0"/>
              </a:rPr>
              <a:t>	OR </a:t>
            </a:r>
            <a:r>
              <a:rPr lang="en-US" altLang="en-US" dirty="0">
                <a:solidFill>
                  <a:srgbClr val="211D1E"/>
                </a:solidFill>
                <a:latin typeface="Times New Roman" panose="02020603050405020304" pitchFamily="18" charset="0"/>
              </a:rPr>
              <a:t>		Evaluate from left to right 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F446EE-22EB-420C-975B-7D2AF721017B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4463" y="347472"/>
            <a:ext cx="8723671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Boolean Algebra Operator </a:t>
            </a:r>
            <a:r>
              <a:rPr lang="en-US" altLang="en-US" dirty="0" smtClean="0"/>
              <a:t>Precedence</a:t>
            </a:r>
            <a:endParaRPr lang="en-US" alt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464" y="1524000"/>
            <a:ext cx="8495071" cy="480598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Evaluate the following Boolean equations, assuming a=1, b=1, c=0, d=1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F </a:t>
            </a:r>
            <a:r>
              <a:rPr lang="en-US" altLang="en-US" sz="2800" dirty="0">
                <a:solidFill>
                  <a:schemeClr val="accent2"/>
                </a:solidFill>
                <a:ea typeface="ＭＳ Ｐゴシック" pitchFamily="34" charset="-128"/>
              </a:rPr>
              <a:t>= a * b + c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Answer: * has precedence over +, so we evaluate the equation as F = (1 *1) + 0 = (1) + 0 = 1 + 0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F </a:t>
            </a:r>
            <a:r>
              <a:rPr lang="en-US" altLang="en-US" sz="2800" dirty="0">
                <a:solidFill>
                  <a:schemeClr val="accent2"/>
                </a:solidFill>
                <a:ea typeface="ＭＳ Ｐゴシック" pitchFamily="34" charset="-128"/>
              </a:rPr>
              <a:t>= ab + c.</a:t>
            </a:r>
            <a:r>
              <a:rPr lang="en-US" altLang="en-US" sz="2800" dirty="0">
                <a:ea typeface="ＭＳ Ｐゴシック" pitchFamily="34" charset="-128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Answer: the problem is identical to the previous problem, using the shorthand notation for 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F </a:t>
            </a:r>
            <a:r>
              <a:rPr lang="en-US" altLang="en-US" sz="2800" dirty="0">
                <a:solidFill>
                  <a:schemeClr val="accent2"/>
                </a:solidFill>
                <a:ea typeface="ＭＳ Ｐゴシック" pitchFamily="34" charset="-128"/>
              </a:rPr>
              <a:t>= ab’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Answer: we first evaluate </a:t>
            </a:r>
            <a:r>
              <a:rPr lang="en-US" altLang="en-US" sz="2400" dirty="0" err="1">
                <a:ea typeface="ＭＳ Ｐゴシック" pitchFamily="34" charset="-128"/>
              </a:rPr>
              <a:t>b’</a:t>
            </a:r>
            <a:r>
              <a:rPr lang="en-US" altLang="en-US" sz="2400" dirty="0">
                <a:ea typeface="ＭＳ Ｐゴシック" pitchFamily="34" charset="-128"/>
              </a:rPr>
              <a:t> because NOT has precedence over AND, resulting in F = 1 * (1’) = 1 * (0) = 1 * 0 = 0</a:t>
            </a:r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1314450" y="3486150"/>
            <a:ext cx="21833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25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u="sng" smtClean="0"/>
              <a:t>What Does “Digital” Mean?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677" y="1524000"/>
            <a:ext cx="3880785" cy="1219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Analog signal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Infinite </a:t>
            </a:r>
            <a:r>
              <a:rPr lang="en-US" altLang="en-US" sz="2800" dirty="0" smtClean="0">
                <a:ea typeface="ＭＳ Ｐゴシック" pitchFamily="34" charset="-128"/>
              </a:rPr>
              <a:t>(continuous) possible </a:t>
            </a:r>
            <a:r>
              <a:rPr lang="en-US" altLang="en-US" sz="2800" dirty="0" smtClean="0">
                <a:ea typeface="ＭＳ Ｐゴシック" pitchFamily="34" charset="-128"/>
              </a:rPr>
              <a:t>values</a:t>
            </a:r>
          </a:p>
          <a:p>
            <a:pPr lvl="2" eaLnBrk="1" hangingPunct="1"/>
            <a:r>
              <a:rPr lang="en-US" altLang="en-US" sz="1600" dirty="0">
                <a:ea typeface="ＭＳ Ｐゴシック" pitchFamily="34" charset="-128"/>
              </a:rPr>
              <a:t>Ex: voltage on a wire created by microphone</a:t>
            </a:r>
          </a:p>
        </p:txBody>
      </p:sp>
      <p:grpSp>
        <p:nvGrpSpPr>
          <p:cNvPr id="61445" name="Group 100"/>
          <p:cNvGrpSpPr>
            <a:grpSpLocks/>
          </p:cNvGrpSpPr>
          <p:nvPr/>
        </p:nvGrpSpPr>
        <p:grpSpPr bwMode="auto">
          <a:xfrm>
            <a:off x="2375763" y="5610224"/>
            <a:ext cx="1419225" cy="1193006"/>
            <a:chOff x="902" y="2954"/>
            <a:chExt cx="1192" cy="1002"/>
          </a:xfrm>
        </p:grpSpPr>
        <p:sp>
          <p:nvSpPr>
            <p:cNvPr id="61489" name="Line 4"/>
            <p:cNvSpPr>
              <a:spLocks noChangeShapeType="1"/>
            </p:cNvSpPr>
            <p:nvPr/>
          </p:nvSpPr>
          <p:spPr bwMode="auto">
            <a:xfrm flipH="1" flipV="1">
              <a:off x="1152" y="30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90" name="Line 5"/>
            <p:cNvSpPr>
              <a:spLocks noChangeShapeType="1"/>
            </p:cNvSpPr>
            <p:nvPr/>
          </p:nvSpPr>
          <p:spPr bwMode="auto">
            <a:xfrm>
              <a:off x="1152" y="370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91" name="Text Box 6"/>
            <p:cNvSpPr txBox="1">
              <a:spLocks noChangeArrowheads="1"/>
            </p:cNvSpPr>
            <p:nvPr/>
          </p:nvSpPr>
          <p:spPr bwMode="auto">
            <a:xfrm rot="16200000">
              <a:off x="793" y="3063"/>
              <a:ext cx="4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61492" name="Text Box 7"/>
            <p:cNvSpPr txBox="1">
              <a:spLocks noChangeArrowheads="1"/>
            </p:cNvSpPr>
            <p:nvPr/>
          </p:nvSpPr>
          <p:spPr bwMode="auto">
            <a:xfrm>
              <a:off x="1680" y="3704"/>
              <a:ext cx="4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61493" name="Freeform 8"/>
            <p:cNvSpPr>
              <a:spLocks/>
            </p:cNvSpPr>
            <p:nvPr/>
          </p:nvSpPr>
          <p:spPr bwMode="auto">
            <a:xfrm>
              <a:off x="1152" y="3216"/>
              <a:ext cx="912" cy="296"/>
            </a:xfrm>
            <a:custGeom>
              <a:avLst/>
              <a:gdLst>
                <a:gd name="T0" fmla="*/ 0 w 912"/>
                <a:gd name="T1" fmla="*/ 296 h 296"/>
                <a:gd name="T2" fmla="*/ 96 w 912"/>
                <a:gd name="T3" fmla="*/ 152 h 296"/>
                <a:gd name="T4" fmla="*/ 336 w 912"/>
                <a:gd name="T5" fmla="*/ 104 h 296"/>
                <a:gd name="T6" fmla="*/ 480 w 912"/>
                <a:gd name="T7" fmla="*/ 8 h 296"/>
                <a:gd name="T8" fmla="*/ 624 w 912"/>
                <a:gd name="T9" fmla="*/ 152 h 296"/>
                <a:gd name="T10" fmla="*/ 912 w 912"/>
                <a:gd name="T11" fmla="*/ 104 h 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296"/>
                <a:gd name="T20" fmla="*/ 912 w 912"/>
                <a:gd name="T21" fmla="*/ 296 h 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296">
                  <a:moveTo>
                    <a:pt x="0" y="296"/>
                  </a:moveTo>
                  <a:cubicBezTo>
                    <a:pt x="20" y="240"/>
                    <a:pt x="40" y="184"/>
                    <a:pt x="96" y="152"/>
                  </a:cubicBezTo>
                  <a:cubicBezTo>
                    <a:pt x="152" y="120"/>
                    <a:pt x="272" y="128"/>
                    <a:pt x="336" y="104"/>
                  </a:cubicBezTo>
                  <a:cubicBezTo>
                    <a:pt x="400" y="80"/>
                    <a:pt x="432" y="0"/>
                    <a:pt x="480" y="8"/>
                  </a:cubicBezTo>
                  <a:cubicBezTo>
                    <a:pt x="528" y="16"/>
                    <a:pt x="552" y="136"/>
                    <a:pt x="624" y="152"/>
                  </a:cubicBezTo>
                  <a:cubicBezTo>
                    <a:pt x="696" y="168"/>
                    <a:pt x="804" y="136"/>
                    <a:pt x="912" y="104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61446" name="Group 101"/>
          <p:cNvGrpSpPr>
            <a:grpSpLocks/>
          </p:cNvGrpSpPr>
          <p:nvPr/>
        </p:nvGrpSpPr>
        <p:grpSpPr bwMode="auto">
          <a:xfrm>
            <a:off x="5648327" y="5409788"/>
            <a:ext cx="1473994" cy="1128712"/>
            <a:chOff x="3488" y="2954"/>
            <a:chExt cx="1238" cy="948"/>
          </a:xfrm>
        </p:grpSpPr>
        <p:sp>
          <p:nvSpPr>
            <p:cNvPr id="61484" name="Line 9"/>
            <p:cNvSpPr>
              <a:spLocks noChangeShapeType="1"/>
            </p:cNvSpPr>
            <p:nvPr/>
          </p:nvSpPr>
          <p:spPr bwMode="auto">
            <a:xfrm flipH="1" flipV="1">
              <a:off x="3784" y="302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85" name="Line 10"/>
            <p:cNvSpPr>
              <a:spLocks noChangeShapeType="1"/>
            </p:cNvSpPr>
            <p:nvPr/>
          </p:nvSpPr>
          <p:spPr bwMode="auto">
            <a:xfrm>
              <a:off x="3784" y="365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86" name="Text Box 11"/>
            <p:cNvSpPr txBox="1">
              <a:spLocks noChangeArrowheads="1"/>
            </p:cNvSpPr>
            <p:nvPr/>
          </p:nvSpPr>
          <p:spPr bwMode="auto">
            <a:xfrm rot="16200000">
              <a:off x="3379" y="3063"/>
              <a:ext cx="4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61487" name="Text Box 12"/>
            <p:cNvSpPr txBox="1">
              <a:spLocks noChangeArrowheads="1"/>
            </p:cNvSpPr>
            <p:nvPr/>
          </p:nvSpPr>
          <p:spPr bwMode="auto">
            <a:xfrm>
              <a:off x="4312" y="3650"/>
              <a:ext cx="4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61488" name="Freeform 14"/>
            <p:cNvSpPr>
              <a:spLocks/>
            </p:cNvSpPr>
            <p:nvPr/>
          </p:nvSpPr>
          <p:spPr bwMode="auto">
            <a:xfrm>
              <a:off x="3784" y="3122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144 w 912"/>
                <a:gd name="T3" fmla="*/ 384 h 384"/>
                <a:gd name="T4" fmla="*/ 144 w 912"/>
                <a:gd name="T5" fmla="*/ 240 h 384"/>
                <a:gd name="T6" fmla="*/ 480 w 912"/>
                <a:gd name="T7" fmla="*/ 240 h 384"/>
                <a:gd name="T8" fmla="*/ 480 w 912"/>
                <a:gd name="T9" fmla="*/ 0 h 384"/>
                <a:gd name="T10" fmla="*/ 816 w 912"/>
                <a:gd name="T11" fmla="*/ 0 h 384"/>
                <a:gd name="T12" fmla="*/ 816 w 912"/>
                <a:gd name="T13" fmla="*/ 96 h 384"/>
                <a:gd name="T14" fmla="*/ 912 w 912"/>
                <a:gd name="T15" fmla="*/ 96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2"/>
                <a:gd name="T25" fmla="*/ 0 h 384"/>
                <a:gd name="T26" fmla="*/ 912 w 912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2" h="384">
                  <a:moveTo>
                    <a:pt x="0" y="384"/>
                  </a:moveTo>
                  <a:lnTo>
                    <a:pt x="144" y="384"/>
                  </a:lnTo>
                  <a:lnTo>
                    <a:pt x="144" y="240"/>
                  </a:lnTo>
                  <a:lnTo>
                    <a:pt x="480" y="240"/>
                  </a:lnTo>
                  <a:lnTo>
                    <a:pt x="480" y="0"/>
                  </a:lnTo>
                  <a:lnTo>
                    <a:pt x="816" y="0"/>
                  </a:lnTo>
                  <a:lnTo>
                    <a:pt x="816" y="96"/>
                  </a:lnTo>
                  <a:lnTo>
                    <a:pt x="912" y="96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pic>
        <p:nvPicPr>
          <p:cNvPr id="61447" name="Picture 2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19" y="3521869"/>
            <a:ext cx="1687116" cy="203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2"/>
          <p:cNvSpPr txBox="1">
            <a:spLocks noChangeArrowheads="1"/>
          </p:cNvSpPr>
          <p:nvPr/>
        </p:nvSpPr>
        <p:spPr bwMode="auto">
          <a:xfrm>
            <a:off x="2844869" y="5007769"/>
            <a:ext cx="651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anose="02020603050405020304" pitchFamily="18" charset="0"/>
              </a:rPr>
              <a:t>analog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signal</a:t>
            </a:r>
          </a:p>
        </p:txBody>
      </p:sp>
      <p:grpSp>
        <p:nvGrpSpPr>
          <p:cNvPr id="61449" name="Group 84"/>
          <p:cNvGrpSpPr>
            <a:grpSpLocks/>
          </p:cNvGrpSpPr>
          <p:nvPr/>
        </p:nvGrpSpPr>
        <p:grpSpPr bwMode="auto">
          <a:xfrm>
            <a:off x="5774532" y="3892932"/>
            <a:ext cx="1207294" cy="914400"/>
            <a:chOff x="3504" y="1536"/>
            <a:chExt cx="1014" cy="768"/>
          </a:xfrm>
        </p:grpSpPr>
        <p:sp>
          <p:nvSpPr>
            <p:cNvPr id="61459" name="Freeform 33"/>
            <p:cNvSpPr>
              <a:spLocks/>
            </p:cNvSpPr>
            <p:nvPr/>
          </p:nvSpPr>
          <p:spPr bwMode="auto">
            <a:xfrm>
              <a:off x="3961" y="1752"/>
              <a:ext cx="260" cy="106"/>
            </a:xfrm>
            <a:custGeom>
              <a:avLst/>
              <a:gdLst>
                <a:gd name="T0" fmla="*/ 241 w 125"/>
                <a:gd name="T1" fmla="*/ 393 h 55"/>
                <a:gd name="T2" fmla="*/ 0 w 125"/>
                <a:gd name="T3" fmla="*/ 200 h 55"/>
                <a:gd name="T4" fmla="*/ 241 w 125"/>
                <a:gd name="T5" fmla="*/ 0 h 55"/>
                <a:gd name="T6" fmla="*/ 882 w 125"/>
                <a:gd name="T7" fmla="*/ 0 h 55"/>
                <a:gd name="T8" fmla="*/ 1125 w 125"/>
                <a:gd name="T9" fmla="*/ 200 h 55"/>
                <a:gd name="T10" fmla="*/ 882 w 125"/>
                <a:gd name="T11" fmla="*/ 393 h 55"/>
                <a:gd name="T12" fmla="*/ 241 w 125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55"/>
                <a:gd name="T23" fmla="*/ 125 w 12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3" y="0"/>
                    <a:pt x="125" y="12"/>
                    <a:pt x="125" y="28"/>
                  </a:cubicBezTo>
                  <a:cubicBezTo>
                    <a:pt x="125" y="43"/>
                    <a:pt x="113" y="55"/>
                    <a:pt x="98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60" name="Freeform 34"/>
            <p:cNvSpPr>
              <a:spLocks/>
            </p:cNvSpPr>
            <p:nvPr/>
          </p:nvSpPr>
          <p:spPr bwMode="auto">
            <a:xfrm>
              <a:off x="4238" y="1752"/>
              <a:ext cx="263" cy="106"/>
            </a:xfrm>
            <a:custGeom>
              <a:avLst/>
              <a:gdLst>
                <a:gd name="T0" fmla="*/ 253 w 126"/>
                <a:gd name="T1" fmla="*/ 393 h 55"/>
                <a:gd name="T2" fmla="*/ 0 w 126"/>
                <a:gd name="T3" fmla="*/ 200 h 55"/>
                <a:gd name="T4" fmla="*/ 253 w 126"/>
                <a:gd name="T5" fmla="*/ 0 h 55"/>
                <a:gd name="T6" fmla="*/ 902 w 126"/>
                <a:gd name="T7" fmla="*/ 0 h 55"/>
                <a:gd name="T8" fmla="*/ 1146 w 126"/>
                <a:gd name="T9" fmla="*/ 200 h 55"/>
                <a:gd name="T10" fmla="*/ 902 w 126"/>
                <a:gd name="T11" fmla="*/ 393 h 55"/>
                <a:gd name="T12" fmla="*/ 253 w 126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55"/>
                <a:gd name="T23" fmla="*/ 126 w 126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55">
                  <a:moveTo>
                    <a:pt x="28" y="55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2"/>
                    <a:pt x="126" y="28"/>
                  </a:cubicBezTo>
                  <a:cubicBezTo>
                    <a:pt x="126" y="43"/>
                    <a:pt x="114" y="55"/>
                    <a:pt x="99" y="55"/>
                  </a:cubicBezTo>
                  <a:lnTo>
                    <a:pt x="28" y="55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61" name="Freeform 35"/>
            <p:cNvSpPr>
              <a:spLocks/>
            </p:cNvSpPr>
            <p:nvPr/>
          </p:nvSpPr>
          <p:spPr bwMode="auto">
            <a:xfrm>
              <a:off x="3726" y="1752"/>
              <a:ext cx="218" cy="106"/>
            </a:xfrm>
            <a:custGeom>
              <a:avLst/>
              <a:gdLst>
                <a:gd name="T0" fmla="*/ 249 w 104"/>
                <a:gd name="T1" fmla="*/ 393 h 55"/>
                <a:gd name="T2" fmla="*/ 0 w 104"/>
                <a:gd name="T3" fmla="*/ 200 h 55"/>
                <a:gd name="T4" fmla="*/ 249 w 104"/>
                <a:gd name="T5" fmla="*/ 0 h 55"/>
                <a:gd name="T6" fmla="*/ 698 w 104"/>
                <a:gd name="T7" fmla="*/ 0 h 55"/>
                <a:gd name="T8" fmla="*/ 958 w 104"/>
                <a:gd name="T9" fmla="*/ 200 h 55"/>
                <a:gd name="T10" fmla="*/ 698 w 104"/>
                <a:gd name="T11" fmla="*/ 393 h 55"/>
                <a:gd name="T12" fmla="*/ 249 w 104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55"/>
                <a:gd name="T23" fmla="*/ 104 w 104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2" y="0"/>
                    <a:pt x="104" y="12"/>
                    <a:pt x="104" y="28"/>
                  </a:cubicBezTo>
                  <a:cubicBezTo>
                    <a:pt x="104" y="43"/>
                    <a:pt x="92" y="55"/>
                    <a:pt x="76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0078C1"/>
            </a:solidFill>
            <a:ln w="47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62" name="Freeform 36"/>
            <p:cNvSpPr>
              <a:spLocks/>
            </p:cNvSpPr>
            <p:nvPr/>
          </p:nvSpPr>
          <p:spPr bwMode="auto">
            <a:xfrm>
              <a:off x="3525" y="1752"/>
              <a:ext cx="179" cy="106"/>
            </a:xfrm>
            <a:custGeom>
              <a:avLst/>
              <a:gdLst>
                <a:gd name="T0" fmla="*/ 244 w 86"/>
                <a:gd name="T1" fmla="*/ 393 h 55"/>
                <a:gd name="T2" fmla="*/ 0 w 86"/>
                <a:gd name="T3" fmla="*/ 200 h 55"/>
                <a:gd name="T4" fmla="*/ 244 w 86"/>
                <a:gd name="T5" fmla="*/ 0 h 55"/>
                <a:gd name="T6" fmla="*/ 533 w 86"/>
                <a:gd name="T7" fmla="*/ 0 h 55"/>
                <a:gd name="T8" fmla="*/ 776 w 86"/>
                <a:gd name="T9" fmla="*/ 200 h 55"/>
                <a:gd name="T10" fmla="*/ 533 w 86"/>
                <a:gd name="T11" fmla="*/ 393 h 55"/>
                <a:gd name="T12" fmla="*/ 244 w 86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5"/>
                <a:gd name="T23" fmla="*/ 86 w 86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86" y="12"/>
                    <a:pt x="86" y="28"/>
                  </a:cubicBezTo>
                  <a:cubicBezTo>
                    <a:pt x="86" y="43"/>
                    <a:pt x="74" y="55"/>
                    <a:pt x="59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63" name="Rectangle 38"/>
            <p:cNvSpPr>
              <a:spLocks noChangeArrowheads="1"/>
            </p:cNvSpPr>
            <p:nvPr/>
          </p:nvSpPr>
          <p:spPr bwMode="auto">
            <a:xfrm>
              <a:off x="4047" y="1766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3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4" name="Rectangle 40"/>
            <p:cNvSpPr>
              <a:spLocks noChangeArrowheads="1"/>
            </p:cNvSpPr>
            <p:nvPr/>
          </p:nvSpPr>
          <p:spPr bwMode="auto">
            <a:xfrm>
              <a:off x="4297" y="1766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4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5" name="Rectangle 41"/>
            <p:cNvSpPr>
              <a:spLocks noChangeArrowheads="1"/>
            </p:cNvSpPr>
            <p:nvPr/>
          </p:nvSpPr>
          <p:spPr bwMode="auto">
            <a:xfrm>
              <a:off x="3773" y="1766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FFFFFF"/>
                  </a:solidFill>
                </a:rPr>
                <a:t>2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6" name="Rectangle 43"/>
            <p:cNvSpPr>
              <a:spLocks noChangeArrowheads="1"/>
            </p:cNvSpPr>
            <p:nvPr/>
          </p:nvSpPr>
          <p:spPr bwMode="auto">
            <a:xfrm>
              <a:off x="3589" y="1766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1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7" name="Rectangle 44"/>
            <p:cNvSpPr>
              <a:spLocks noChangeArrowheads="1"/>
            </p:cNvSpPr>
            <p:nvPr/>
          </p:nvSpPr>
          <p:spPr bwMode="auto">
            <a:xfrm>
              <a:off x="3504" y="1717"/>
              <a:ext cx="1014" cy="171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8" name="Freeform 45"/>
            <p:cNvSpPr>
              <a:spLocks/>
            </p:cNvSpPr>
            <p:nvPr/>
          </p:nvSpPr>
          <p:spPr bwMode="auto">
            <a:xfrm>
              <a:off x="3627" y="1536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50 w 121"/>
                <a:gd name="T3" fmla="*/ 464 h 123"/>
                <a:gd name="T4" fmla="*/ 885 w 121"/>
                <a:gd name="T5" fmla="*/ 509 h 123"/>
                <a:gd name="T6" fmla="*/ 1002 w 121"/>
                <a:gd name="T7" fmla="*/ 634 h 123"/>
                <a:gd name="T8" fmla="*/ 877 w 121"/>
                <a:gd name="T9" fmla="*/ 832 h 123"/>
                <a:gd name="T10" fmla="*/ 594 w 121"/>
                <a:gd name="T11" fmla="*/ 773 h 123"/>
                <a:gd name="T12" fmla="*/ 360 w 121"/>
                <a:gd name="T13" fmla="*/ 565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69" name="Freeform 46"/>
            <p:cNvSpPr>
              <a:spLocks/>
            </p:cNvSpPr>
            <p:nvPr/>
          </p:nvSpPr>
          <p:spPr bwMode="auto">
            <a:xfrm>
              <a:off x="3627" y="1536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50 w 121"/>
                <a:gd name="T3" fmla="*/ 464 h 123"/>
                <a:gd name="T4" fmla="*/ 885 w 121"/>
                <a:gd name="T5" fmla="*/ 509 h 123"/>
                <a:gd name="T6" fmla="*/ 1002 w 121"/>
                <a:gd name="T7" fmla="*/ 634 h 123"/>
                <a:gd name="T8" fmla="*/ 877 w 121"/>
                <a:gd name="T9" fmla="*/ 832 h 123"/>
                <a:gd name="T10" fmla="*/ 594 w 121"/>
                <a:gd name="T11" fmla="*/ 773 h 123"/>
                <a:gd name="T12" fmla="*/ 360 w 121"/>
                <a:gd name="T13" fmla="*/ 565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70" name="Freeform 47"/>
            <p:cNvSpPr>
              <a:spLocks/>
            </p:cNvSpPr>
            <p:nvPr/>
          </p:nvSpPr>
          <p:spPr bwMode="auto">
            <a:xfrm>
              <a:off x="3729" y="1617"/>
              <a:ext cx="45" cy="35"/>
            </a:xfrm>
            <a:custGeom>
              <a:avLst/>
              <a:gdLst>
                <a:gd name="T0" fmla="*/ 0 w 22"/>
                <a:gd name="T1" fmla="*/ 132 h 18"/>
                <a:gd name="T2" fmla="*/ 113 w 22"/>
                <a:gd name="T3" fmla="*/ 37 h 18"/>
                <a:gd name="T4" fmla="*/ 188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71" name="Freeform 48"/>
            <p:cNvSpPr>
              <a:spLocks/>
            </p:cNvSpPr>
            <p:nvPr/>
          </p:nvSpPr>
          <p:spPr bwMode="auto">
            <a:xfrm>
              <a:off x="3729" y="1617"/>
              <a:ext cx="45" cy="35"/>
            </a:xfrm>
            <a:custGeom>
              <a:avLst/>
              <a:gdLst>
                <a:gd name="T0" fmla="*/ 0 w 22"/>
                <a:gd name="T1" fmla="*/ 132 h 18"/>
                <a:gd name="T2" fmla="*/ 113 w 22"/>
                <a:gd name="T3" fmla="*/ 37 h 18"/>
                <a:gd name="T4" fmla="*/ 188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72" name="Freeform 49"/>
            <p:cNvSpPr>
              <a:spLocks/>
            </p:cNvSpPr>
            <p:nvPr/>
          </p:nvSpPr>
          <p:spPr bwMode="auto">
            <a:xfrm>
              <a:off x="3760" y="1629"/>
              <a:ext cx="22" cy="15"/>
            </a:xfrm>
            <a:custGeom>
              <a:avLst/>
              <a:gdLst>
                <a:gd name="T0" fmla="*/ 0 w 10"/>
                <a:gd name="T1" fmla="*/ 53 h 8"/>
                <a:gd name="T2" fmla="*/ 106 w 10"/>
                <a:gd name="T3" fmla="*/ 0 h 8"/>
                <a:gd name="T4" fmla="*/ 0 60000 65536"/>
                <a:gd name="T5" fmla="*/ 0 60000 65536"/>
                <a:gd name="T6" fmla="*/ 0 w 10"/>
                <a:gd name="T7" fmla="*/ 0 h 8"/>
                <a:gd name="T8" fmla="*/ 10 w 10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73" name="Freeform 50"/>
            <p:cNvSpPr>
              <a:spLocks/>
            </p:cNvSpPr>
            <p:nvPr/>
          </p:nvSpPr>
          <p:spPr bwMode="auto">
            <a:xfrm>
              <a:off x="3760" y="1629"/>
              <a:ext cx="22" cy="15"/>
            </a:xfrm>
            <a:custGeom>
              <a:avLst/>
              <a:gdLst>
                <a:gd name="T0" fmla="*/ 0 w 10"/>
                <a:gd name="T1" fmla="*/ 53 h 8"/>
                <a:gd name="T2" fmla="*/ 106 w 10"/>
                <a:gd name="T3" fmla="*/ 0 h 8"/>
                <a:gd name="T4" fmla="*/ 0 60000 65536"/>
                <a:gd name="T5" fmla="*/ 0 60000 65536"/>
                <a:gd name="T6" fmla="*/ 0 w 10"/>
                <a:gd name="T7" fmla="*/ 0 h 8"/>
                <a:gd name="T8" fmla="*/ 10 w 10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74" name="Freeform 51"/>
            <p:cNvSpPr>
              <a:spLocks/>
            </p:cNvSpPr>
            <p:nvPr/>
          </p:nvSpPr>
          <p:spPr bwMode="auto">
            <a:xfrm>
              <a:off x="3750" y="1639"/>
              <a:ext cx="35" cy="16"/>
            </a:xfrm>
            <a:custGeom>
              <a:avLst/>
              <a:gdLst>
                <a:gd name="T0" fmla="*/ 0 w 17"/>
                <a:gd name="T1" fmla="*/ 50 h 9"/>
                <a:gd name="T2" fmla="*/ 148 w 17"/>
                <a:gd name="T3" fmla="*/ 0 h 9"/>
                <a:gd name="T4" fmla="*/ 0 60000 65536"/>
                <a:gd name="T5" fmla="*/ 0 60000 65536"/>
                <a:gd name="T6" fmla="*/ 0 w 17"/>
                <a:gd name="T7" fmla="*/ 0 h 9"/>
                <a:gd name="T8" fmla="*/ 17 w 17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75" name="Freeform 52"/>
            <p:cNvSpPr>
              <a:spLocks/>
            </p:cNvSpPr>
            <p:nvPr/>
          </p:nvSpPr>
          <p:spPr bwMode="auto">
            <a:xfrm>
              <a:off x="3750" y="1639"/>
              <a:ext cx="35" cy="16"/>
            </a:xfrm>
            <a:custGeom>
              <a:avLst/>
              <a:gdLst>
                <a:gd name="T0" fmla="*/ 0 w 17"/>
                <a:gd name="T1" fmla="*/ 50 h 9"/>
                <a:gd name="T2" fmla="*/ 148 w 17"/>
                <a:gd name="T3" fmla="*/ 0 h 9"/>
                <a:gd name="T4" fmla="*/ 0 60000 65536"/>
                <a:gd name="T5" fmla="*/ 0 60000 65536"/>
                <a:gd name="T6" fmla="*/ 0 w 17"/>
                <a:gd name="T7" fmla="*/ 0 h 9"/>
                <a:gd name="T8" fmla="*/ 17 w 17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76" name="Freeform 53"/>
            <p:cNvSpPr>
              <a:spLocks/>
            </p:cNvSpPr>
            <p:nvPr/>
          </p:nvSpPr>
          <p:spPr bwMode="auto">
            <a:xfrm>
              <a:off x="3740" y="1644"/>
              <a:ext cx="54" cy="25"/>
            </a:xfrm>
            <a:custGeom>
              <a:avLst/>
              <a:gdLst>
                <a:gd name="T0" fmla="*/ 0 w 45"/>
                <a:gd name="T1" fmla="*/ 32 h 22"/>
                <a:gd name="T2" fmla="*/ 29 w 45"/>
                <a:gd name="T3" fmla="*/ 25 h 22"/>
                <a:gd name="T4" fmla="*/ 78 w 45"/>
                <a:gd name="T5" fmla="*/ 0 h 22"/>
                <a:gd name="T6" fmla="*/ 0 w 45"/>
                <a:gd name="T7" fmla="*/ 32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2"/>
                <a:gd name="T14" fmla="*/ 45 w 4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77" name="Freeform 54"/>
            <p:cNvSpPr>
              <a:spLocks/>
            </p:cNvSpPr>
            <p:nvPr/>
          </p:nvSpPr>
          <p:spPr bwMode="auto">
            <a:xfrm>
              <a:off x="3740" y="1644"/>
              <a:ext cx="54" cy="25"/>
            </a:xfrm>
            <a:custGeom>
              <a:avLst/>
              <a:gdLst>
                <a:gd name="T0" fmla="*/ 0 w 45"/>
                <a:gd name="T1" fmla="*/ 32 h 22"/>
                <a:gd name="T2" fmla="*/ 29 w 45"/>
                <a:gd name="T3" fmla="*/ 25 h 22"/>
                <a:gd name="T4" fmla="*/ 78 w 45"/>
                <a:gd name="T5" fmla="*/ 0 h 22"/>
                <a:gd name="T6" fmla="*/ 0 60000 65536"/>
                <a:gd name="T7" fmla="*/ 0 60000 65536"/>
                <a:gd name="T8" fmla="*/ 0 60000 65536"/>
                <a:gd name="T9" fmla="*/ 0 w 45"/>
                <a:gd name="T10" fmla="*/ 0 h 22"/>
                <a:gd name="T11" fmla="*/ 45 w 45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78" name="Freeform 55"/>
            <p:cNvSpPr>
              <a:spLocks/>
            </p:cNvSpPr>
            <p:nvPr/>
          </p:nvSpPr>
          <p:spPr bwMode="auto">
            <a:xfrm>
              <a:off x="3779" y="1704"/>
              <a:ext cx="90" cy="48"/>
            </a:xfrm>
            <a:custGeom>
              <a:avLst/>
              <a:gdLst>
                <a:gd name="T0" fmla="*/ 360 w 43"/>
                <a:gd name="T1" fmla="*/ 29 h 25"/>
                <a:gd name="T2" fmla="*/ 285 w 43"/>
                <a:gd name="T3" fmla="*/ 84 h 25"/>
                <a:gd name="T4" fmla="*/ 193 w 43"/>
                <a:gd name="T5" fmla="*/ 132 h 25"/>
                <a:gd name="T6" fmla="*/ 75 w 43"/>
                <a:gd name="T7" fmla="*/ 132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5"/>
                <a:gd name="T17" fmla="*/ 43 w 4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79" name="Freeform 56"/>
            <p:cNvSpPr>
              <a:spLocks/>
            </p:cNvSpPr>
            <p:nvPr/>
          </p:nvSpPr>
          <p:spPr bwMode="auto">
            <a:xfrm>
              <a:off x="3779" y="1704"/>
              <a:ext cx="90" cy="48"/>
            </a:xfrm>
            <a:custGeom>
              <a:avLst/>
              <a:gdLst>
                <a:gd name="T0" fmla="*/ 360 w 43"/>
                <a:gd name="T1" fmla="*/ 29 h 25"/>
                <a:gd name="T2" fmla="*/ 285 w 43"/>
                <a:gd name="T3" fmla="*/ 84 h 25"/>
                <a:gd name="T4" fmla="*/ 193 w 43"/>
                <a:gd name="T5" fmla="*/ 132 h 25"/>
                <a:gd name="T6" fmla="*/ 75 w 43"/>
                <a:gd name="T7" fmla="*/ 132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5"/>
                <a:gd name="T17" fmla="*/ 43 w 4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80" name="Freeform 57"/>
            <p:cNvSpPr>
              <a:spLocks/>
            </p:cNvSpPr>
            <p:nvPr/>
          </p:nvSpPr>
          <p:spPr bwMode="auto">
            <a:xfrm>
              <a:off x="3779" y="1669"/>
              <a:ext cx="51" cy="28"/>
            </a:xfrm>
            <a:custGeom>
              <a:avLst/>
              <a:gdLst>
                <a:gd name="T0" fmla="*/ 0 w 24"/>
                <a:gd name="T1" fmla="*/ 97 h 15"/>
                <a:gd name="T2" fmla="*/ 230 w 24"/>
                <a:gd name="T3" fmla="*/ 21 h 15"/>
                <a:gd name="T4" fmla="*/ 0 60000 65536"/>
                <a:gd name="T5" fmla="*/ 0 60000 65536"/>
                <a:gd name="T6" fmla="*/ 0 w 24"/>
                <a:gd name="T7" fmla="*/ 0 h 15"/>
                <a:gd name="T8" fmla="*/ 24 w 24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81" name="Freeform 58"/>
            <p:cNvSpPr>
              <a:spLocks/>
            </p:cNvSpPr>
            <p:nvPr/>
          </p:nvSpPr>
          <p:spPr bwMode="auto">
            <a:xfrm>
              <a:off x="3779" y="1669"/>
              <a:ext cx="51" cy="28"/>
            </a:xfrm>
            <a:custGeom>
              <a:avLst/>
              <a:gdLst>
                <a:gd name="T0" fmla="*/ 0 w 24"/>
                <a:gd name="T1" fmla="*/ 97 h 15"/>
                <a:gd name="T2" fmla="*/ 230 w 24"/>
                <a:gd name="T3" fmla="*/ 21 h 15"/>
                <a:gd name="T4" fmla="*/ 0 60000 65536"/>
                <a:gd name="T5" fmla="*/ 0 60000 65536"/>
                <a:gd name="T6" fmla="*/ 0 w 24"/>
                <a:gd name="T7" fmla="*/ 0 h 15"/>
                <a:gd name="T8" fmla="*/ 24 w 24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82" name="Line 59"/>
            <p:cNvSpPr>
              <a:spLocks noChangeShapeType="1"/>
            </p:cNvSpPr>
            <p:nvPr/>
          </p:nvSpPr>
          <p:spPr bwMode="auto">
            <a:xfrm>
              <a:off x="3984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83" name="Rectangle 60"/>
            <p:cNvSpPr>
              <a:spLocks noChangeArrowheads="1"/>
            </p:cNvSpPr>
            <p:nvPr/>
          </p:nvSpPr>
          <p:spPr bwMode="auto">
            <a:xfrm>
              <a:off x="4032" y="1968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2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1450" name="Text Box 62"/>
          <p:cNvSpPr txBox="1">
            <a:spLocks noChangeArrowheads="1"/>
          </p:cNvSpPr>
          <p:nvPr/>
        </p:nvSpPr>
        <p:spPr bwMode="auto">
          <a:xfrm>
            <a:off x="6467476" y="4371564"/>
            <a:ext cx="6270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anose="02020603050405020304" pitchFamily="18" charset="0"/>
              </a:rPr>
              <a:t>digital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signal</a:t>
            </a:r>
          </a:p>
        </p:txBody>
      </p:sp>
      <p:sp>
        <p:nvSpPr>
          <p:cNvPr id="61451" name="Rectangle 63"/>
          <p:cNvSpPr>
            <a:spLocks noChangeArrowheads="1"/>
          </p:cNvSpPr>
          <p:nvPr/>
        </p:nvSpPr>
        <p:spPr bwMode="auto">
          <a:xfrm>
            <a:off x="4544462" y="1589073"/>
            <a:ext cx="4055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3200" dirty="0">
                <a:solidFill>
                  <a:srgbClr val="000000"/>
                </a:solidFill>
              </a:rPr>
              <a:t>Digital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Finite </a:t>
            </a:r>
            <a:r>
              <a:rPr lang="en-US" altLang="en-US" sz="2400" dirty="0" smtClean="0">
                <a:solidFill>
                  <a:srgbClr val="000000"/>
                </a:solidFill>
              </a:rPr>
              <a:t>(discrete) possible </a:t>
            </a:r>
            <a:r>
              <a:rPr lang="en-US" altLang="en-US" sz="2400" dirty="0">
                <a:solidFill>
                  <a:srgbClr val="000000"/>
                </a:solidFill>
              </a:rPr>
              <a:t>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Ex: button pressed on a keypad</a:t>
            </a:r>
          </a:p>
        </p:txBody>
      </p:sp>
      <p:sp>
        <p:nvSpPr>
          <p:cNvPr id="61452" name="Text Box 66"/>
          <p:cNvSpPr txBox="1">
            <a:spLocks noChangeArrowheads="1"/>
          </p:cNvSpPr>
          <p:nvPr/>
        </p:nvSpPr>
        <p:spPr bwMode="auto">
          <a:xfrm>
            <a:off x="5838825" y="6121783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53" name="Text Box 67"/>
          <p:cNvSpPr txBox="1">
            <a:spLocks noChangeArrowheads="1"/>
          </p:cNvSpPr>
          <p:nvPr/>
        </p:nvSpPr>
        <p:spPr bwMode="auto">
          <a:xfrm>
            <a:off x="5838825" y="593604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54" name="Text Box 68"/>
          <p:cNvSpPr txBox="1">
            <a:spLocks noChangeArrowheads="1"/>
          </p:cNvSpPr>
          <p:nvPr/>
        </p:nvSpPr>
        <p:spPr bwMode="auto">
          <a:xfrm>
            <a:off x="5838825" y="5750308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55" name="Text Box 69"/>
          <p:cNvSpPr txBox="1">
            <a:spLocks noChangeArrowheads="1"/>
          </p:cNvSpPr>
          <p:nvPr/>
        </p:nvSpPr>
        <p:spPr bwMode="auto">
          <a:xfrm>
            <a:off x="5838825" y="556457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456" name="Text Box 70"/>
          <p:cNvSpPr txBox="1">
            <a:spLocks noChangeArrowheads="1"/>
          </p:cNvSpPr>
          <p:nvPr/>
        </p:nvSpPr>
        <p:spPr bwMode="auto">
          <a:xfrm>
            <a:off x="5838825" y="5378833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457" name="Text Box 71"/>
          <p:cNvSpPr txBox="1">
            <a:spLocks noChangeArrowheads="1"/>
          </p:cNvSpPr>
          <p:nvPr/>
        </p:nvSpPr>
        <p:spPr bwMode="auto">
          <a:xfrm>
            <a:off x="3416370" y="5464968"/>
            <a:ext cx="143020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t>Possible values: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t>1.00, 1.01, 2.0000009,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t>... infinite possibilities</a:t>
            </a:r>
          </a:p>
        </p:txBody>
      </p:sp>
      <p:sp>
        <p:nvSpPr>
          <p:cNvPr id="61458" name="Text Box 72"/>
          <p:cNvSpPr txBox="1">
            <a:spLocks noChangeArrowheads="1"/>
          </p:cNvSpPr>
          <p:nvPr/>
        </p:nvSpPr>
        <p:spPr bwMode="auto">
          <a:xfrm>
            <a:off x="7088981" y="5321682"/>
            <a:ext cx="104708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t>Possible values: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t>0, 1, 2, 3, or 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t>That’s it.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/>
      <p:bldP spid="61448" grpId="0"/>
      <p:bldP spid="61450" grpId="0"/>
      <p:bldP spid="61451" grpId="0"/>
      <p:bldP spid="61452" grpId="0"/>
      <p:bldP spid="61453" grpId="0"/>
      <p:bldP spid="61454" grpId="0"/>
      <p:bldP spid="61455" grpId="0"/>
      <p:bldP spid="61456" grpId="0"/>
      <p:bldP spid="61457" grpId="0"/>
      <p:bldP spid="614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F446EE-22EB-420C-975B-7D2AF721017B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Boolean Algebra Operator Precendence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819" y="1651819"/>
            <a:ext cx="8236975" cy="494808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Evaluate the following Boolean equations, assuming a=1, b=1, c=0, d=1.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F </a:t>
            </a:r>
            <a:r>
              <a:rPr lang="en-US" altLang="en-US" sz="2800" dirty="0">
                <a:solidFill>
                  <a:schemeClr val="accent2"/>
                </a:solidFill>
                <a:ea typeface="ＭＳ Ｐゴシック" pitchFamily="34" charset="-128"/>
              </a:rPr>
              <a:t>= (ac)’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Answer: we first evaluate what is inside the parentheses, then we NOT the result, yielding (1*0)’ = (0)’ = 0’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/>
                </a:solidFill>
                <a:ea typeface="ＭＳ Ｐゴシック" pitchFamily="34" charset="-128"/>
              </a:rPr>
              <a:t>F </a:t>
            </a:r>
            <a:r>
              <a:rPr lang="en-US" altLang="en-US" sz="2800" dirty="0">
                <a:solidFill>
                  <a:schemeClr val="accent2"/>
                </a:solidFill>
                <a:ea typeface="ＭＳ Ｐゴシック" pitchFamily="34" charset="-128"/>
              </a:rPr>
              <a:t>= (a + b’) * c + d’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Answer:  Inside left parentheses: (1 + (1’)) = (1 + (0)) = (1 + 0) = 1. Next, * has precedence over +, yielding (1 * 0) + 1’ = (0) + 1’. The NOT has precedence over the OR, giving (0) + (1’) = (0) + (0) = 0 + 0 = 0.</a:t>
            </a:r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1314450" y="3486150"/>
            <a:ext cx="21833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25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26180D-66DF-44F4-8EE4-E4D53897BE47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229600" cy="5521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Boolean Algebra Terminology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831" y="1035730"/>
            <a:ext cx="8561439" cy="546093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Example equation:  </a:t>
            </a:r>
            <a:r>
              <a:rPr lang="en-US" altLang="en-US" sz="2800" b="1" dirty="0" smtClean="0"/>
              <a:t>F(</a:t>
            </a:r>
            <a:r>
              <a:rPr lang="en-US" altLang="en-US" sz="2800" b="1" dirty="0" err="1" smtClean="0"/>
              <a:t>a,b,c</a:t>
            </a:r>
            <a:r>
              <a:rPr lang="en-US" altLang="en-US" sz="2800" b="1" dirty="0" smtClean="0"/>
              <a:t>) = </a:t>
            </a:r>
            <a:r>
              <a:rPr lang="en-US" altLang="en-US" sz="2800" b="1" dirty="0" err="1" smtClean="0"/>
              <a:t>a’bc</a:t>
            </a:r>
            <a:r>
              <a:rPr lang="en-US" altLang="en-US" sz="2800" b="1" dirty="0" smtClean="0"/>
              <a:t> + </a:t>
            </a:r>
            <a:r>
              <a:rPr lang="en-US" altLang="en-US" sz="2800" b="1" dirty="0" err="1" smtClean="0"/>
              <a:t>abc</a:t>
            </a:r>
            <a:r>
              <a:rPr lang="en-US" altLang="en-US" sz="2800" b="1" dirty="0" smtClean="0"/>
              <a:t>’ + ab + c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i="1" dirty="0" smtClean="0">
                <a:solidFill>
                  <a:schemeClr val="accent1"/>
                </a:solidFill>
              </a:rPr>
              <a:t>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Represents a value (0 or 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Three variables: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i="1" dirty="0" smtClean="0">
                <a:solidFill>
                  <a:schemeClr val="accent1"/>
                </a:solidFill>
              </a:rPr>
              <a:t>Literal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Appearance of a variable, in true or complemented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Nine literals: a’, b, c, a, b, c’,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i="1" dirty="0" smtClean="0">
                <a:solidFill>
                  <a:schemeClr val="accent1"/>
                </a:solidFill>
              </a:rPr>
              <a:t>Product</a:t>
            </a:r>
            <a:r>
              <a:rPr lang="en-US" altLang="en-US" sz="2800" dirty="0" smtClean="0"/>
              <a:t> </a:t>
            </a:r>
            <a:r>
              <a:rPr lang="en-US" altLang="en-US" sz="2800" b="1" i="1" dirty="0" smtClean="0">
                <a:solidFill>
                  <a:schemeClr val="accent1"/>
                </a:solidFill>
              </a:rPr>
              <a:t>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Product of literals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Four product terms: </a:t>
            </a:r>
            <a:r>
              <a:rPr lang="en-US" altLang="en-US" sz="2400" dirty="0" err="1" smtClean="0">
                <a:ea typeface="ＭＳ Ｐゴシック" pitchFamily="34" charset="-128"/>
              </a:rPr>
              <a:t>a’bc</a:t>
            </a:r>
            <a:r>
              <a:rPr lang="en-US" altLang="en-US" sz="2400" dirty="0" smtClean="0">
                <a:ea typeface="ＭＳ Ｐゴシック" pitchFamily="34" charset="-128"/>
              </a:rPr>
              <a:t>, </a:t>
            </a:r>
            <a:r>
              <a:rPr lang="en-US" altLang="en-US" sz="2400" dirty="0" err="1" smtClean="0">
                <a:ea typeface="ＭＳ Ｐゴシック" pitchFamily="34" charset="-128"/>
              </a:rPr>
              <a:t>abc</a:t>
            </a:r>
            <a:r>
              <a:rPr lang="en-US" altLang="en-US" sz="2400" dirty="0" smtClean="0">
                <a:ea typeface="ＭＳ Ｐゴシック" pitchFamily="34" charset="-128"/>
              </a:rPr>
              <a:t>’, ab,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i="1" dirty="0" smtClean="0">
                <a:solidFill>
                  <a:schemeClr val="accent1"/>
                </a:solidFill>
              </a:rPr>
              <a:t>Sum-of-products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Equation written as OR of product terms 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Above equation is in sum-of-products form. “F = (</a:t>
            </a:r>
            <a:r>
              <a:rPr lang="en-US" altLang="en-US" sz="2400" dirty="0" err="1" smtClean="0">
                <a:ea typeface="ＭＳ Ｐゴシック" pitchFamily="34" charset="-128"/>
              </a:rPr>
              <a:t>a+b</a:t>
            </a:r>
            <a:r>
              <a:rPr lang="en-US" altLang="en-US" sz="2400" dirty="0" smtClean="0">
                <a:ea typeface="ＭＳ Ｐゴシック" pitchFamily="34" charset="-128"/>
              </a:rPr>
              <a:t>)c + d” is not.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B4E3B-57B6-4D32-A1C3-86E43AA4587D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Boolean Algebra Properties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6300" y="1754667"/>
            <a:ext cx="4067735" cy="489685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Distributive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a * (b + c) = a * b + a *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a + (b * c) = (a + b) * (a + c)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Associative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(a + b) + c = a + (b + 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(a * b) * c = a * (b * 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a + </a:t>
            </a:r>
            <a:r>
              <a:rPr lang="en-US" altLang="en-US" dirty="0" err="1">
                <a:ea typeface="ＭＳ Ｐゴシック" pitchFamily="34" charset="-128"/>
              </a:rPr>
              <a:t>a’</a:t>
            </a:r>
            <a:r>
              <a:rPr lang="en-US" altLang="en-US" dirty="0">
                <a:ea typeface="ＭＳ Ｐゴシック" pitchFamily="34" charset="-128"/>
              </a:rPr>
              <a:t>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a * </a:t>
            </a:r>
            <a:r>
              <a:rPr lang="en-US" altLang="en-US" dirty="0" err="1">
                <a:ea typeface="ＭＳ Ｐゴシック" pitchFamily="34" charset="-128"/>
              </a:rPr>
              <a:t>a’</a:t>
            </a:r>
            <a:r>
              <a:rPr lang="en-US" altLang="en-US" dirty="0">
                <a:ea typeface="ＭＳ Ｐゴシック" pitchFamily="34" charset="-128"/>
              </a:rPr>
              <a:t> = 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67813" y="1754668"/>
            <a:ext cx="4118487" cy="4712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 Narrow" panose="020B0606020202030204" pitchFamily="34" charset="0"/>
              <a:buChar char="—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200" dirty="0"/>
              <a:t>Commutative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pitchFamily="34" charset="-128"/>
              </a:rPr>
              <a:t>a + b = b + a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pitchFamily="34" charset="-128"/>
              </a:rPr>
              <a:t>a * b = b * a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Null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1 + a = a + 1 = 1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0 * a = a * 0 = 0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Identity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pitchFamily="34" charset="-128"/>
              </a:rPr>
              <a:t>a + a = 0 + a = a + 0 = a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pitchFamily="34" charset="-128"/>
              </a:rPr>
              <a:t>a * a = 1 * a = a * 1 = a</a:t>
            </a:r>
          </a:p>
        </p:txBody>
      </p:sp>
    </p:spTree>
    <p:extLst>
      <p:ext uri="{BB962C8B-B14F-4D97-AF65-F5344CB8AC3E}">
        <p14:creationId xmlns:p14="http://schemas.microsoft.com/office/powerpoint/2010/main" val="34342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B4E3B-57B6-4D32-A1C3-86E43AA4587D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8747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Boolean Algebra Properties: Example use</a:t>
            </a:r>
          </a:p>
        </p:txBody>
      </p:sp>
      <p:sp>
        <p:nvSpPr>
          <p:cNvPr id="12288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9211" y="1323393"/>
            <a:ext cx="4149339" cy="33147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Show </a:t>
            </a:r>
            <a:r>
              <a:rPr lang="en-US" altLang="en-US" dirty="0" err="1"/>
              <a:t>abc</a:t>
            </a:r>
            <a:r>
              <a:rPr lang="en-US" altLang="en-US" dirty="0"/>
              <a:t>’ equivalent to </a:t>
            </a:r>
            <a:r>
              <a:rPr lang="en-US" altLang="en-US" dirty="0" err="1"/>
              <a:t>c’ba</a:t>
            </a:r>
            <a:r>
              <a:rPr lang="en-US" altLang="en-US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Use commutative property: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a*b*c’ = a*c’*b = c’*a*b = c’*b*a = </a:t>
            </a:r>
            <a:r>
              <a:rPr lang="en-US" altLang="en-US" dirty="0" err="1" smtClean="0">
                <a:ea typeface="ＭＳ Ｐゴシック" pitchFamily="34" charset="-128"/>
              </a:rPr>
              <a:t>c’ba</a:t>
            </a: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Show </a:t>
            </a:r>
            <a:r>
              <a:rPr lang="en-US" altLang="en-US" dirty="0" err="1"/>
              <a:t>abc</a:t>
            </a:r>
            <a:r>
              <a:rPr lang="en-US" altLang="en-US" dirty="0"/>
              <a:t> + </a:t>
            </a:r>
            <a:r>
              <a:rPr lang="en-US" altLang="en-US" dirty="0" err="1"/>
              <a:t>abc</a:t>
            </a:r>
            <a:r>
              <a:rPr lang="en-US" altLang="en-US" dirty="0"/>
              <a:t>’ = ab.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Use first distributive property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err="1">
                <a:ea typeface="ＭＳ Ｐゴシック" pitchFamily="34" charset="-128"/>
              </a:rPr>
              <a:t>abc</a:t>
            </a:r>
            <a:r>
              <a:rPr lang="en-US" altLang="en-US" dirty="0">
                <a:ea typeface="ＭＳ Ｐゴシック" pitchFamily="34" charset="-128"/>
              </a:rPr>
              <a:t> + </a:t>
            </a:r>
            <a:r>
              <a:rPr lang="en-US" altLang="en-US" dirty="0" err="1">
                <a:ea typeface="ＭＳ Ｐゴシック" pitchFamily="34" charset="-128"/>
              </a:rPr>
              <a:t>abc</a:t>
            </a:r>
            <a:r>
              <a:rPr lang="en-US" altLang="en-US" dirty="0">
                <a:ea typeface="ＭＳ Ｐゴシック" pitchFamily="34" charset="-128"/>
              </a:rPr>
              <a:t>’ = ab(</a:t>
            </a:r>
            <a:r>
              <a:rPr lang="en-US" altLang="en-US" dirty="0" err="1">
                <a:ea typeface="ＭＳ Ｐゴシック" pitchFamily="34" charset="-128"/>
              </a:rPr>
              <a:t>c+c</a:t>
            </a:r>
            <a:r>
              <a:rPr lang="en-US" altLang="en-US" dirty="0" smtClean="0">
                <a:ea typeface="ＭＳ Ｐゴシック" pitchFamily="34" charset="-128"/>
              </a:rPr>
              <a:t>’) </a:t>
            </a:r>
            <a:endParaRPr lang="en-US" altLang="en-US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Complement property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Replace </a:t>
            </a:r>
            <a:r>
              <a:rPr lang="en-US" altLang="en-US" dirty="0" err="1">
                <a:ea typeface="ＭＳ Ｐゴシック" pitchFamily="34" charset="-128"/>
              </a:rPr>
              <a:t>c+c</a:t>
            </a:r>
            <a:r>
              <a:rPr lang="en-US" altLang="en-US" dirty="0">
                <a:ea typeface="ＭＳ Ｐゴシック" pitchFamily="34" charset="-128"/>
              </a:rPr>
              <a:t>’ by 1: ab(</a:t>
            </a:r>
            <a:r>
              <a:rPr lang="en-US" altLang="en-US" dirty="0" err="1">
                <a:ea typeface="ＭＳ Ｐゴシック" pitchFamily="34" charset="-128"/>
              </a:rPr>
              <a:t>c+c</a:t>
            </a:r>
            <a:r>
              <a:rPr lang="en-US" altLang="en-US" dirty="0">
                <a:ea typeface="ＭＳ Ｐゴシック" pitchFamily="34" charset="-128"/>
              </a:rPr>
              <a:t>’) = ab(1</a:t>
            </a:r>
            <a:r>
              <a:rPr lang="en-US" altLang="en-US" dirty="0" smtClean="0">
                <a:ea typeface="ＭＳ Ｐゴシック" pitchFamily="34" charset="-128"/>
              </a:rPr>
              <a:t>) </a:t>
            </a:r>
            <a:endParaRPr lang="en-US" altLang="en-US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Identity property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ab(1) = ab*1 = </a:t>
            </a:r>
            <a:r>
              <a:rPr lang="en-US" altLang="en-US" dirty="0" smtClean="0">
                <a:ea typeface="ＭＳ Ｐゴシック" pitchFamily="34" charset="-128"/>
              </a:rPr>
              <a:t>ab</a:t>
            </a: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658550" y="2027843"/>
            <a:ext cx="4090442" cy="45499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 Narrow" panose="020B0606020202030204" pitchFamily="34" charset="0"/>
              <a:buChar char="—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200" dirty="0"/>
              <a:t>Show x + </a:t>
            </a:r>
            <a:r>
              <a:rPr lang="en-US" altLang="en-US" sz="3200" dirty="0" err="1"/>
              <a:t>x’z</a:t>
            </a:r>
            <a:r>
              <a:rPr lang="en-US" altLang="en-US" sz="3200" dirty="0"/>
              <a:t> equivalent to x + z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pitchFamily="34" charset="-128"/>
              </a:rPr>
              <a:t>Second distributive property 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Replace </a:t>
            </a:r>
            <a:r>
              <a:rPr lang="en-US" altLang="en-US" sz="2400" dirty="0" err="1">
                <a:ea typeface="ＭＳ Ｐゴシック" pitchFamily="34" charset="-128"/>
              </a:rPr>
              <a:t>x+x’z</a:t>
            </a:r>
            <a:r>
              <a:rPr lang="en-US" altLang="en-US" sz="2400" dirty="0">
                <a:ea typeface="ＭＳ Ｐゴシック" pitchFamily="34" charset="-128"/>
              </a:rPr>
              <a:t> by (</a:t>
            </a:r>
            <a:r>
              <a:rPr lang="en-US" altLang="en-US" sz="2400" dirty="0" err="1">
                <a:ea typeface="ＭＳ Ｐゴシック" pitchFamily="34" charset="-128"/>
              </a:rPr>
              <a:t>x+x</a:t>
            </a:r>
            <a:r>
              <a:rPr lang="en-US" altLang="en-US" sz="2400" dirty="0">
                <a:ea typeface="ＭＳ Ｐゴシック" pitchFamily="34" charset="-128"/>
              </a:rPr>
              <a:t>’)*(</a:t>
            </a:r>
            <a:r>
              <a:rPr lang="en-US" altLang="en-US" sz="2400" dirty="0" err="1">
                <a:ea typeface="ＭＳ Ｐゴシック" pitchFamily="34" charset="-128"/>
              </a:rPr>
              <a:t>x+z</a:t>
            </a:r>
            <a:r>
              <a:rPr lang="en-US" altLang="en-US" sz="2400" dirty="0">
                <a:ea typeface="ＭＳ Ｐゴシック" pitchFamily="34" charset="-128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pitchFamily="34" charset="-128"/>
              </a:rPr>
              <a:t>Complement property 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Replace (</a:t>
            </a:r>
            <a:r>
              <a:rPr lang="en-US" altLang="en-US" sz="2400" dirty="0" err="1">
                <a:ea typeface="ＭＳ Ｐゴシック" pitchFamily="34" charset="-128"/>
              </a:rPr>
              <a:t>x+x</a:t>
            </a:r>
            <a:r>
              <a:rPr lang="en-US" altLang="en-US" sz="2400" dirty="0">
                <a:ea typeface="ＭＳ Ｐゴシック" pitchFamily="34" charset="-128"/>
              </a:rPr>
              <a:t>’) by 1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pitchFamily="34" charset="-128"/>
              </a:rPr>
              <a:t>Identity property 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replace 1*(</a:t>
            </a:r>
            <a:r>
              <a:rPr lang="en-US" altLang="en-US" sz="2400" dirty="0" err="1">
                <a:ea typeface="ＭＳ Ｐゴシック" pitchFamily="34" charset="-128"/>
              </a:rPr>
              <a:t>x+z</a:t>
            </a:r>
            <a:r>
              <a:rPr lang="en-US" altLang="en-US" sz="2400" dirty="0">
                <a:ea typeface="ＭＳ Ｐゴシック" pitchFamily="34" charset="-128"/>
              </a:rPr>
              <a:t>) by </a:t>
            </a:r>
            <a:r>
              <a:rPr lang="en-US" altLang="en-US" sz="2400" dirty="0" err="1">
                <a:ea typeface="ＭＳ Ｐゴシック" pitchFamily="34" charset="-128"/>
              </a:rPr>
              <a:t>x+z</a:t>
            </a: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28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43BBEF-87D4-4E47-BC99-B910F739D014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that Applies Boolean Algebra Properties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852" y="1822204"/>
            <a:ext cx="7148413" cy="395666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Want automatic door opener circuit (e.g., for grocery store)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Output: f=1 opens door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Inputs:</a:t>
            </a:r>
          </a:p>
          <a:p>
            <a:pPr lvl="2" eaLnBrk="1" hangingPunct="1"/>
            <a:r>
              <a:rPr lang="en-US" altLang="en-US" dirty="0">
                <a:ea typeface="ＭＳ Ｐゴシック" pitchFamily="34" charset="-128"/>
              </a:rPr>
              <a:t>p=1: person detected</a:t>
            </a:r>
          </a:p>
          <a:p>
            <a:pPr lvl="2" eaLnBrk="1" hangingPunct="1"/>
            <a:r>
              <a:rPr lang="en-US" altLang="en-US" dirty="0">
                <a:ea typeface="ＭＳ Ｐゴシック" pitchFamily="34" charset="-128"/>
              </a:rPr>
              <a:t>h=1: switch forcing hold open</a:t>
            </a:r>
          </a:p>
          <a:p>
            <a:pPr lvl="2" eaLnBrk="1" hangingPunct="1"/>
            <a:r>
              <a:rPr lang="en-US" altLang="en-US" dirty="0">
                <a:ea typeface="ＭＳ Ｐゴシック" pitchFamily="34" charset="-128"/>
              </a:rPr>
              <a:t>c=1: key forcing closed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Want open door when</a:t>
            </a:r>
          </a:p>
          <a:p>
            <a:pPr lvl="2" eaLnBrk="1" hangingPunct="1"/>
            <a:r>
              <a:rPr lang="en-US" altLang="en-US" dirty="0">
                <a:ea typeface="ＭＳ Ｐゴシック" pitchFamily="34" charset="-128"/>
              </a:rPr>
              <a:t>h=1 and c=0, or</a:t>
            </a:r>
          </a:p>
          <a:p>
            <a:pPr lvl="2" eaLnBrk="1" hangingPunct="1"/>
            <a:r>
              <a:rPr lang="en-US" altLang="en-US" dirty="0">
                <a:ea typeface="ＭＳ Ｐゴシック" pitchFamily="34" charset="-128"/>
              </a:rPr>
              <a:t>h=0 and p=1 and c=0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Equation: f = </a:t>
            </a:r>
            <a:r>
              <a:rPr lang="en-US" altLang="en-US" dirty="0" err="1">
                <a:ea typeface="ＭＳ Ｐゴシック" pitchFamily="34" charset="-128"/>
              </a:rPr>
              <a:t>hc</a:t>
            </a:r>
            <a:r>
              <a:rPr lang="en-US" altLang="en-US" dirty="0">
                <a:ea typeface="ＭＳ Ｐゴシック" pitchFamily="34" charset="-128"/>
              </a:rPr>
              <a:t>’ + </a:t>
            </a:r>
            <a:r>
              <a:rPr lang="en-US" altLang="en-US" dirty="0" err="1">
                <a:ea typeface="ＭＳ Ｐゴシック" pitchFamily="34" charset="-128"/>
              </a:rPr>
              <a:t>h’pc</a:t>
            </a:r>
            <a:r>
              <a:rPr lang="en-US" altLang="en-US" dirty="0">
                <a:ea typeface="ＭＳ Ｐゴシック" pitchFamily="34" charset="-128"/>
              </a:rPr>
              <a:t>’</a:t>
            </a:r>
          </a:p>
          <a:p>
            <a:pPr lvl="1" eaLnBrk="1" hangingPunct="1"/>
            <a:endParaRPr lang="en-US" altLang="en-US" dirty="0">
              <a:ea typeface="ＭＳ Ｐゴシック" pitchFamily="34" charset="-128"/>
            </a:endParaRPr>
          </a:p>
        </p:txBody>
      </p:sp>
      <p:grpSp>
        <p:nvGrpSpPr>
          <p:cNvPr id="124935" name="Group 62"/>
          <p:cNvGrpSpPr>
            <a:grpSpLocks/>
          </p:cNvGrpSpPr>
          <p:nvPr/>
        </p:nvGrpSpPr>
        <p:grpSpPr bwMode="auto">
          <a:xfrm>
            <a:off x="5287297" y="3640080"/>
            <a:ext cx="3010219" cy="2525956"/>
            <a:chOff x="816" y="2976"/>
            <a:chExt cx="1344" cy="864"/>
          </a:xfrm>
        </p:grpSpPr>
        <p:sp>
          <p:nvSpPr>
            <p:cNvPr id="124936" name="Rectangle 32"/>
            <p:cNvSpPr>
              <a:spLocks noChangeArrowheads="1"/>
            </p:cNvSpPr>
            <p:nvPr/>
          </p:nvSpPr>
          <p:spPr bwMode="auto">
            <a:xfrm>
              <a:off x="919" y="2976"/>
              <a:ext cx="1145" cy="864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37" name="Line 33"/>
            <p:cNvSpPr>
              <a:spLocks noChangeShapeType="1"/>
            </p:cNvSpPr>
            <p:nvPr/>
          </p:nvSpPr>
          <p:spPr bwMode="auto">
            <a:xfrm flipH="1">
              <a:off x="816" y="3202"/>
              <a:ext cx="5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38" name="Line 34"/>
            <p:cNvSpPr>
              <a:spLocks noChangeShapeType="1"/>
            </p:cNvSpPr>
            <p:nvPr/>
          </p:nvSpPr>
          <p:spPr bwMode="auto">
            <a:xfrm>
              <a:off x="1244" y="3391"/>
              <a:ext cx="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39" name="Line 35"/>
            <p:cNvSpPr>
              <a:spLocks noChangeShapeType="1"/>
            </p:cNvSpPr>
            <p:nvPr/>
          </p:nvSpPr>
          <p:spPr bwMode="auto">
            <a:xfrm>
              <a:off x="816" y="3391"/>
              <a:ext cx="26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40" name="Freeform 36"/>
            <p:cNvSpPr>
              <a:spLocks/>
            </p:cNvSpPr>
            <p:nvPr/>
          </p:nvSpPr>
          <p:spPr bwMode="auto">
            <a:xfrm>
              <a:off x="1076" y="3296"/>
              <a:ext cx="156" cy="190"/>
            </a:xfrm>
            <a:custGeom>
              <a:avLst/>
              <a:gdLst>
                <a:gd name="T0" fmla="*/ 0 w 203"/>
                <a:gd name="T1" fmla="*/ 105 h 256"/>
                <a:gd name="T2" fmla="*/ 92 w 203"/>
                <a:gd name="T3" fmla="*/ 53 h 256"/>
                <a:gd name="T4" fmla="*/ 0 w 203"/>
                <a:gd name="T5" fmla="*/ 0 h 256"/>
                <a:gd name="T6" fmla="*/ 0 w 203"/>
                <a:gd name="T7" fmla="*/ 105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6"/>
                <a:gd name="T14" fmla="*/ 203 w 203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6">
                  <a:moveTo>
                    <a:pt x="0" y="256"/>
                  </a:moveTo>
                  <a:lnTo>
                    <a:pt x="203" y="128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41" name="Oval 37"/>
            <p:cNvSpPr>
              <a:spLocks noChangeArrowheads="1"/>
            </p:cNvSpPr>
            <p:nvPr/>
          </p:nvSpPr>
          <p:spPr bwMode="auto">
            <a:xfrm>
              <a:off x="1235" y="3372"/>
              <a:ext cx="36" cy="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42" name="Line 38"/>
            <p:cNvSpPr>
              <a:spLocks noChangeShapeType="1"/>
            </p:cNvSpPr>
            <p:nvPr/>
          </p:nvSpPr>
          <p:spPr bwMode="auto">
            <a:xfrm>
              <a:off x="1244" y="3617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43" name="Freeform 39"/>
            <p:cNvSpPr>
              <a:spLocks/>
            </p:cNvSpPr>
            <p:nvPr/>
          </p:nvSpPr>
          <p:spPr bwMode="auto">
            <a:xfrm>
              <a:off x="1076" y="3521"/>
              <a:ext cx="156" cy="193"/>
            </a:xfrm>
            <a:custGeom>
              <a:avLst/>
              <a:gdLst>
                <a:gd name="T0" fmla="*/ 0 w 203"/>
                <a:gd name="T1" fmla="*/ 107 h 259"/>
                <a:gd name="T2" fmla="*/ 92 w 203"/>
                <a:gd name="T3" fmla="*/ 54 h 259"/>
                <a:gd name="T4" fmla="*/ 0 w 203"/>
                <a:gd name="T5" fmla="*/ 0 h 259"/>
                <a:gd name="T6" fmla="*/ 0 w 203"/>
                <a:gd name="T7" fmla="*/ 107 h 2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9"/>
                <a:gd name="T14" fmla="*/ 203 w 203"/>
                <a:gd name="T15" fmla="*/ 259 h 2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9">
                  <a:moveTo>
                    <a:pt x="0" y="259"/>
                  </a:moveTo>
                  <a:lnTo>
                    <a:pt x="203" y="131"/>
                  </a:lnTo>
                  <a:lnTo>
                    <a:pt x="0" y="0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44" name="Oval 40"/>
            <p:cNvSpPr>
              <a:spLocks noChangeArrowheads="1"/>
            </p:cNvSpPr>
            <p:nvPr/>
          </p:nvSpPr>
          <p:spPr bwMode="auto">
            <a:xfrm>
              <a:off x="1235" y="3600"/>
              <a:ext cx="36" cy="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45" name="Line 41"/>
            <p:cNvSpPr>
              <a:spLocks noChangeShapeType="1"/>
            </p:cNvSpPr>
            <p:nvPr/>
          </p:nvSpPr>
          <p:spPr bwMode="auto">
            <a:xfrm>
              <a:off x="1681" y="3265"/>
              <a:ext cx="13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46" name="Rectangle 42"/>
            <p:cNvSpPr>
              <a:spLocks noChangeArrowheads="1"/>
            </p:cNvSpPr>
            <p:nvPr/>
          </p:nvSpPr>
          <p:spPr bwMode="auto">
            <a:xfrm>
              <a:off x="2101" y="3225"/>
              <a:ext cx="2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f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47" name="Rectangle 43"/>
            <p:cNvSpPr>
              <a:spLocks noChangeArrowheads="1"/>
            </p:cNvSpPr>
            <p:nvPr/>
          </p:nvSpPr>
          <p:spPr bwMode="auto">
            <a:xfrm>
              <a:off x="817" y="3090"/>
              <a:ext cx="5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h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48" name="Rectangle 44"/>
            <p:cNvSpPr>
              <a:spLocks noChangeArrowheads="1"/>
            </p:cNvSpPr>
            <p:nvPr/>
          </p:nvSpPr>
          <p:spPr bwMode="auto">
            <a:xfrm>
              <a:off x="817" y="3287"/>
              <a:ext cx="52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49" name="Rectangle 45"/>
            <p:cNvSpPr>
              <a:spLocks noChangeArrowheads="1"/>
            </p:cNvSpPr>
            <p:nvPr/>
          </p:nvSpPr>
          <p:spPr bwMode="auto">
            <a:xfrm>
              <a:off x="817" y="3457"/>
              <a:ext cx="5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50" name="Rectangle 46"/>
            <p:cNvSpPr>
              <a:spLocks noChangeArrowheads="1"/>
            </p:cNvSpPr>
            <p:nvPr/>
          </p:nvSpPr>
          <p:spPr bwMode="auto">
            <a:xfrm>
              <a:off x="1288" y="3007"/>
              <a:ext cx="56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DoorOpener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51" name="Freeform 48"/>
            <p:cNvSpPr>
              <a:spLocks/>
            </p:cNvSpPr>
            <p:nvPr/>
          </p:nvSpPr>
          <p:spPr bwMode="auto">
            <a:xfrm>
              <a:off x="840" y="3184"/>
              <a:ext cx="77" cy="37"/>
            </a:xfrm>
            <a:custGeom>
              <a:avLst/>
              <a:gdLst>
                <a:gd name="T0" fmla="*/ 45 w 100"/>
                <a:gd name="T1" fmla="*/ 10 h 50"/>
                <a:gd name="T2" fmla="*/ 0 w 100"/>
                <a:gd name="T3" fmla="*/ 0 h 50"/>
                <a:gd name="T4" fmla="*/ 0 w 100"/>
                <a:gd name="T5" fmla="*/ 20 h 50"/>
                <a:gd name="T6" fmla="*/ 45 w 100"/>
                <a:gd name="T7" fmla="*/ 10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52" name="Freeform 49"/>
            <p:cNvSpPr>
              <a:spLocks/>
            </p:cNvSpPr>
            <p:nvPr/>
          </p:nvSpPr>
          <p:spPr bwMode="auto">
            <a:xfrm>
              <a:off x="840" y="3372"/>
              <a:ext cx="77" cy="37"/>
            </a:xfrm>
            <a:custGeom>
              <a:avLst/>
              <a:gdLst>
                <a:gd name="T0" fmla="*/ 45 w 100"/>
                <a:gd name="T1" fmla="*/ 10 h 50"/>
                <a:gd name="T2" fmla="*/ 0 w 100"/>
                <a:gd name="T3" fmla="*/ 0 h 50"/>
                <a:gd name="T4" fmla="*/ 0 w 100"/>
                <a:gd name="T5" fmla="*/ 20 h 50"/>
                <a:gd name="T6" fmla="*/ 45 w 100"/>
                <a:gd name="T7" fmla="*/ 10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53" name="Freeform 50"/>
            <p:cNvSpPr>
              <a:spLocks/>
            </p:cNvSpPr>
            <p:nvPr/>
          </p:nvSpPr>
          <p:spPr bwMode="auto">
            <a:xfrm>
              <a:off x="840" y="3558"/>
              <a:ext cx="77" cy="38"/>
            </a:xfrm>
            <a:custGeom>
              <a:avLst/>
              <a:gdLst>
                <a:gd name="T0" fmla="*/ 45 w 100"/>
                <a:gd name="T1" fmla="*/ 11 h 50"/>
                <a:gd name="T2" fmla="*/ 0 w 100"/>
                <a:gd name="T3" fmla="*/ 0 h 50"/>
                <a:gd name="T4" fmla="*/ 0 w 100"/>
                <a:gd name="T5" fmla="*/ 22 h 50"/>
                <a:gd name="T6" fmla="*/ 45 w 100"/>
                <a:gd name="T7" fmla="*/ 1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54" name="Line 51"/>
            <p:cNvSpPr>
              <a:spLocks noChangeShapeType="1"/>
            </p:cNvSpPr>
            <p:nvPr/>
          </p:nvSpPr>
          <p:spPr bwMode="auto">
            <a:xfrm>
              <a:off x="2002" y="3328"/>
              <a:ext cx="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55" name="Freeform 52"/>
            <p:cNvSpPr>
              <a:spLocks/>
            </p:cNvSpPr>
            <p:nvPr/>
          </p:nvSpPr>
          <p:spPr bwMode="auto">
            <a:xfrm>
              <a:off x="2083" y="3309"/>
              <a:ext cx="77" cy="37"/>
            </a:xfrm>
            <a:custGeom>
              <a:avLst/>
              <a:gdLst>
                <a:gd name="T0" fmla="*/ 45 w 100"/>
                <a:gd name="T1" fmla="*/ 10 h 50"/>
                <a:gd name="T2" fmla="*/ 0 w 100"/>
                <a:gd name="T3" fmla="*/ 0 h 50"/>
                <a:gd name="T4" fmla="*/ 0 w 100"/>
                <a:gd name="T5" fmla="*/ 20 h 50"/>
                <a:gd name="T6" fmla="*/ 45 w 100"/>
                <a:gd name="T7" fmla="*/ 10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56" name="Freeform 53"/>
            <p:cNvSpPr>
              <a:spLocks/>
            </p:cNvSpPr>
            <p:nvPr/>
          </p:nvSpPr>
          <p:spPr bwMode="auto">
            <a:xfrm>
              <a:off x="1388" y="3141"/>
              <a:ext cx="296" cy="250"/>
            </a:xfrm>
            <a:custGeom>
              <a:avLst/>
              <a:gdLst>
                <a:gd name="T0" fmla="*/ 0 w 123"/>
                <a:gd name="T1" fmla="*/ 1364 h 107"/>
                <a:gd name="T2" fmla="*/ 960 w 123"/>
                <a:gd name="T3" fmla="*/ 1364 h 107"/>
                <a:gd name="T4" fmla="*/ 1713 w 123"/>
                <a:gd name="T5" fmla="*/ 678 h 107"/>
                <a:gd name="T6" fmla="*/ 960 w 123"/>
                <a:gd name="T7" fmla="*/ 0 h 107"/>
                <a:gd name="T8" fmla="*/ 0 w 123"/>
                <a:gd name="T9" fmla="*/ 0 h 107"/>
                <a:gd name="T10" fmla="*/ 0 w 123"/>
                <a:gd name="T11" fmla="*/ 136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57" name="Freeform 54"/>
            <p:cNvSpPr>
              <a:spLocks/>
            </p:cNvSpPr>
            <p:nvPr/>
          </p:nvSpPr>
          <p:spPr bwMode="auto">
            <a:xfrm>
              <a:off x="1333" y="3328"/>
              <a:ext cx="55" cy="225"/>
            </a:xfrm>
            <a:custGeom>
              <a:avLst/>
              <a:gdLst>
                <a:gd name="T0" fmla="*/ 32 w 72"/>
                <a:gd name="T1" fmla="*/ 124 h 303"/>
                <a:gd name="T2" fmla="*/ 0 w 72"/>
                <a:gd name="T3" fmla="*/ 124 h 303"/>
                <a:gd name="T4" fmla="*/ 0 w 72"/>
                <a:gd name="T5" fmla="*/ 16 h 303"/>
                <a:gd name="T6" fmla="*/ 0 w 72"/>
                <a:gd name="T7" fmla="*/ 0 h 303"/>
                <a:gd name="T8" fmla="*/ 32 w 72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03"/>
                <a:gd name="T17" fmla="*/ 72 w 72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03">
                  <a:moveTo>
                    <a:pt x="72" y="303"/>
                  </a:moveTo>
                  <a:lnTo>
                    <a:pt x="0" y="303"/>
                  </a:lnTo>
                  <a:lnTo>
                    <a:pt x="0" y="38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58" name="Freeform 55"/>
            <p:cNvSpPr>
              <a:spLocks/>
            </p:cNvSpPr>
            <p:nvPr/>
          </p:nvSpPr>
          <p:spPr bwMode="auto">
            <a:xfrm>
              <a:off x="1021" y="3205"/>
              <a:ext cx="55" cy="412"/>
            </a:xfrm>
            <a:custGeom>
              <a:avLst/>
              <a:gdLst>
                <a:gd name="T0" fmla="*/ 32 w 72"/>
                <a:gd name="T1" fmla="*/ 229 h 553"/>
                <a:gd name="T2" fmla="*/ 0 w 72"/>
                <a:gd name="T3" fmla="*/ 229 h 553"/>
                <a:gd name="T4" fmla="*/ 0 w 72"/>
                <a:gd name="T5" fmla="*/ 0 h 553"/>
                <a:gd name="T6" fmla="*/ 0 60000 65536"/>
                <a:gd name="T7" fmla="*/ 0 60000 65536"/>
                <a:gd name="T8" fmla="*/ 0 60000 65536"/>
                <a:gd name="T9" fmla="*/ 0 w 72"/>
                <a:gd name="T10" fmla="*/ 0 h 553"/>
                <a:gd name="T11" fmla="*/ 72 w 72"/>
                <a:gd name="T12" fmla="*/ 553 h 5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553">
                  <a:moveTo>
                    <a:pt x="72" y="553"/>
                  </a:moveTo>
                  <a:lnTo>
                    <a:pt x="0" y="553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59" name="Freeform 56"/>
            <p:cNvSpPr>
              <a:spLocks/>
            </p:cNvSpPr>
            <p:nvPr/>
          </p:nvSpPr>
          <p:spPr bwMode="auto">
            <a:xfrm>
              <a:off x="816" y="3577"/>
              <a:ext cx="572" cy="181"/>
            </a:xfrm>
            <a:custGeom>
              <a:avLst/>
              <a:gdLst>
                <a:gd name="T0" fmla="*/ 0 w 744"/>
                <a:gd name="T1" fmla="*/ 0 h 243"/>
                <a:gd name="T2" fmla="*/ 91 w 744"/>
                <a:gd name="T3" fmla="*/ 0 h 243"/>
                <a:gd name="T4" fmla="*/ 91 w 744"/>
                <a:gd name="T5" fmla="*/ 101 h 243"/>
                <a:gd name="T6" fmla="*/ 305 w 744"/>
                <a:gd name="T7" fmla="*/ 101 h 243"/>
                <a:gd name="T8" fmla="*/ 305 w 744"/>
                <a:gd name="T9" fmla="*/ 57 h 243"/>
                <a:gd name="T10" fmla="*/ 338 w 744"/>
                <a:gd name="T11" fmla="*/ 57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4"/>
                <a:gd name="T19" fmla="*/ 0 h 243"/>
                <a:gd name="T20" fmla="*/ 744 w 74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4" h="243">
                  <a:moveTo>
                    <a:pt x="0" y="0"/>
                  </a:moveTo>
                  <a:lnTo>
                    <a:pt x="200" y="0"/>
                  </a:lnTo>
                  <a:lnTo>
                    <a:pt x="200" y="243"/>
                  </a:lnTo>
                  <a:lnTo>
                    <a:pt x="672" y="243"/>
                  </a:lnTo>
                  <a:lnTo>
                    <a:pt x="672" y="137"/>
                  </a:lnTo>
                  <a:lnTo>
                    <a:pt x="744" y="13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60" name="Freeform 57"/>
            <p:cNvSpPr>
              <a:spLocks/>
            </p:cNvSpPr>
            <p:nvPr/>
          </p:nvSpPr>
          <p:spPr bwMode="auto">
            <a:xfrm>
              <a:off x="1686" y="3389"/>
              <a:ext cx="89" cy="228"/>
            </a:xfrm>
            <a:custGeom>
              <a:avLst/>
              <a:gdLst>
                <a:gd name="T0" fmla="*/ 0 w 116"/>
                <a:gd name="T1" fmla="*/ 127 h 306"/>
                <a:gd name="T2" fmla="*/ 20 w 116"/>
                <a:gd name="T3" fmla="*/ 127 h 306"/>
                <a:gd name="T4" fmla="*/ 20 w 116"/>
                <a:gd name="T5" fmla="*/ 113 h 306"/>
                <a:gd name="T6" fmla="*/ 20 w 116"/>
                <a:gd name="T7" fmla="*/ 0 h 306"/>
                <a:gd name="T8" fmla="*/ 52 w 116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306"/>
                <a:gd name="T17" fmla="*/ 116 w 116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306">
                  <a:moveTo>
                    <a:pt x="0" y="306"/>
                  </a:moveTo>
                  <a:lnTo>
                    <a:pt x="44" y="306"/>
                  </a:lnTo>
                  <a:lnTo>
                    <a:pt x="44" y="271"/>
                  </a:lnTo>
                  <a:lnTo>
                    <a:pt x="44" y="0"/>
                  </a:lnTo>
                  <a:lnTo>
                    <a:pt x="11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61" name="Freeform 58"/>
            <p:cNvSpPr>
              <a:spLocks/>
            </p:cNvSpPr>
            <p:nvPr/>
          </p:nvSpPr>
          <p:spPr bwMode="auto">
            <a:xfrm>
              <a:off x="1388" y="3493"/>
              <a:ext cx="296" cy="249"/>
            </a:xfrm>
            <a:custGeom>
              <a:avLst/>
              <a:gdLst>
                <a:gd name="T0" fmla="*/ 0 w 123"/>
                <a:gd name="T1" fmla="*/ 1347 h 107"/>
                <a:gd name="T2" fmla="*/ 960 w 123"/>
                <a:gd name="T3" fmla="*/ 1347 h 107"/>
                <a:gd name="T4" fmla="*/ 1713 w 123"/>
                <a:gd name="T5" fmla="*/ 666 h 107"/>
                <a:gd name="T6" fmla="*/ 960 w 123"/>
                <a:gd name="T7" fmla="*/ 0 h 107"/>
                <a:gd name="T8" fmla="*/ 0 w 123"/>
                <a:gd name="T9" fmla="*/ 0 h 107"/>
                <a:gd name="T10" fmla="*/ 0 w 123"/>
                <a:gd name="T11" fmla="*/ 134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4962" name="Oval 59"/>
            <p:cNvSpPr>
              <a:spLocks noChangeArrowheads="1"/>
            </p:cNvSpPr>
            <p:nvPr/>
          </p:nvSpPr>
          <p:spPr bwMode="auto">
            <a:xfrm>
              <a:off x="1001" y="3186"/>
              <a:ext cx="39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63" name="Oval 60"/>
            <p:cNvSpPr>
              <a:spLocks noChangeArrowheads="1"/>
            </p:cNvSpPr>
            <p:nvPr/>
          </p:nvSpPr>
          <p:spPr bwMode="auto">
            <a:xfrm>
              <a:off x="1314" y="3372"/>
              <a:ext cx="36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64" name="Freeform 61"/>
            <p:cNvSpPr>
              <a:spLocks/>
            </p:cNvSpPr>
            <p:nvPr/>
          </p:nvSpPr>
          <p:spPr bwMode="auto">
            <a:xfrm>
              <a:off x="1741" y="3202"/>
              <a:ext cx="261" cy="249"/>
            </a:xfrm>
            <a:custGeom>
              <a:avLst/>
              <a:gdLst>
                <a:gd name="T0" fmla="*/ 1525 w 108"/>
                <a:gd name="T1" fmla="*/ 682 h 107"/>
                <a:gd name="T2" fmla="*/ 0 w 108"/>
                <a:gd name="T3" fmla="*/ 1347 h 107"/>
                <a:gd name="T4" fmla="*/ 239 w 108"/>
                <a:gd name="T5" fmla="*/ 682 h 107"/>
                <a:gd name="T6" fmla="*/ 239 w 108"/>
                <a:gd name="T7" fmla="*/ 666 h 107"/>
                <a:gd name="T8" fmla="*/ 0 w 108"/>
                <a:gd name="T9" fmla="*/ 0 h 107"/>
                <a:gd name="T10" fmla="*/ 1525 w 108"/>
                <a:gd name="T11" fmla="*/ 682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4"/>
                  </a:moveTo>
                  <a:cubicBezTo>
                    <a:pt x="108" y="54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4"/>
                    <a:pt x="108" y="54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43BBEF-87D4-4E47-BC99-B910F739D014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32" y="422787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that Applies Boolean Algebra Properties</a:t>
            </a:r>
          </a:p>
        </p:txBody>
      </p:sp>
      <p:sp>
        <p:nvSpPr>
          <p:cNvPr id="1249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-58993" y="1619666"/>
            <a:ext cx="5955366" cy="359388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Found inexpensive chip that computes:</a:t>
            </a:r>
          </a:p>
          <a:p>
            <a:pPr lvl="2" eaLnBrk="1" hangingPunct="1"/>
            <a:r>
              <a:rPr lang="en-US" altLang="en-US" sz="2400" dirty="0">
                <a:ea typeface="ＭＳ Ｐゴシック" pitchFamily="34" charset="-128"/>
              </a:rPr>
              <a:t>f = </a:t>
            </a:r>
            <a:r>
              <a:rPr lang="en-US" altLang="en-US" sz="2400" dirty="0" err="1">
                <a:ea typeface="ＭＳ Ｐゴシック" pitchFamily="34" charset="-128"/>
              </a:rPr>
              <a:t>c’hp</a:t>
            </a:r>
            <a:r>
              <a:rPr lang="en-US" altLang="en-US" sz="2400" dirty="0">
                <a:ea typeface="ＭＳ Ｐゴシック" pitchFamily="34" charset="-128"/>
              </a:rPr>
              <a:t> + </a:t>
            </a:r>
            <a:r>
              <a:rPr lang="en-US" altLang="en-US" sz="2400" dirty="0" err="1">
                <a:ea typeface="ＭＳ Ｐゴシック" pitchFamily="34" charset="-128"/>
              </a:rPr>
              <a:t>c’hp</a:t>
            </a:r>
            <a:r>
              <a:rPr lang="en-US" altLang="en-US" sz="2400" dirty="0">
                <a:ea typeface="ＭＳ Ｐゴシック" pitchFamily="34" charset="-128"/>
              </a:rPr>
              <a:t>’ + </a:t>
            </a:r>
            <a:r>
              <a:rPr lang="en-US" altLang="en-US" sz="2400" dirty="0" err="1">
                <a:ea typeface="ＭＳ Ｐゴシック" pitchFamily="34" charset="-128"/>
              </a:rPr>
              <a:t>c’h’p</a:t>
            </a:r>
            <a:endParaRPr lang="en-US" altLang="en-US" sz="2400" dirty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sz="2800" dirty="0">
                <a:ea typeface="ＭＳ Ｐゴシック" pitchFamily="34" charset="-128"/>
              </a:rPr>
              <a:t>Can we use it? </a:t>
            </a:r>
          </a:p>
          <a:p>
            <a:pPr lvl="2" eaLnBrk="1" hangingPunct="1"/>
            <a:r>
              <a:rPr lang="en-US" altLang="en-US" sz="2400" dirty="0">
                <a:ea typeface="ＭＳ Ｐゴシック" pitchFamily="34" charset="-128"/>
              </a:rPr>
              <a:t>Is it the same as f = c’(</a:t>
            </a:r>
            <a:r>
              <a:rPr lang="en-US" altLang="en-US" sz="2400" dirty="0" err="1">
                <a:ea typeface="ＭＳ Ｐゴシック" pitchFamily="34" charset="-128"/>
              </a:rPr>
              <a:t>p+h</a:t>
            </a:r>
            <a:r>
              <a:rPr lang="en-US" altLang="en-US" sz="2400" dirty="0">
                <a:ea typeface="ＭＳ Ｐゴシック" pitchFamily="34" charset="-128"/>
              </a:rPr>
              <a:t>)?</a:t>
            </a:r>
          </a:p>
          <a:p>
            <a:pPr eaLnBrk="1" hangingPunct="1"/>
            <a:r>
              <a:rPr lang="en-US" altLang="en-US" sz="3200" dirty="0"/>
              <a:t>Use Boolean algebra: </a:t>
            </a:r>
          </a:p>
          <a:p>
            <a:pPr lvl="1" eaLnBrk="1" hangingPunct="1"/>
            <a:endParaRPr lang="en-US" altLang="en-US" sz="2800" dirty="0">
              <a:ea typeface="ＭＳ Ｐゴシック" pitchFamily="34" charset="-128"/>
            </a:endParaRPr>
          </a:p>
        </p:txBody>
      </p:sp>
      <p:sp>
        <p:nvSpPr>
          <p:cNvPr id="124934" name="Rectangle 29"/>
          <p:cNvSpPr>
            <a:spLocks noChangeArrowheads="1"/>
          </p:cNvSpPr>
          <p:nvPr/>
        </p:nvSpPr>
        <p:spPr bwMode="auto">
          <a:xfrm>
            <a:off x="4005380" y="4706824"/>
            <a:ext cx="5039285" cy="20544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solidFill>
                  <a:srgbClr val="211D1E"/>
                </a:solidFill>
              </a:rPr>
              <a:t>f = </a:t>
            </a:r>
            <a:r>
              <a:rPr lang="en-US" altLang="en-US" sz="1500" dirty="0" err="1">
                <a:solidFill>
                  <a:srgbClr val="211D1E"/>
                </a:solidFill>
              </a:rPr>
              <a:t>c’hp</a:t>
            </a:r>
            <a:r>
              <a:rPr lang="en-US" altLang="en-US" sz="1500" dirty="0">
                <a:solidFill>
                  <a:srgbClr val="211D1E"/>
                </a:solidFill>
              </a:rPr>
              <a:t> + </a:t>
            </a:r>
            <a:r>
              <a:rPr lang="en-US" altLang="en-US" sz="1500" dirty="0" err="1">
                <a:solidFill>
                  <a:srgbClr val="211D1E"/>
                </a:solidFill>
              </a:rPr>
              <a:t>c’hp</a:t>
            </a:r>
            <a:r>
              <a:rPr lang="en-US" altLang="en-US" sz="1500" dirty="0">
                <a:solidFill>
                  <a:srgbClr val="211D1E"/>
                </a:solidFill>
              </a:rPr>
              <a:t>’ + </a:t>
            </a:r>
            <a:r>
              <a:rPr lang="en-US" altLang="en-US" sz="1500" dirty="0" err="1">
                <a:solidFill>
                  <a:srgbClr val="211D1E"/>
                </a:solidFill>
              </a:rPr>
              <a:t>c’h’p</a:t>
            </a:r>
            <a:r>
              <a:rPr lang="en-US" altLang="en-US" sz="1500" dirty="0">
                <a:solidFill>
                  <a:srgbClr val="211D1E"/>
                </a:solidFill>
              </a:rPr>
              <a:t> 	</a:t>
            </a:r>
            <a:r>
              <a:rPr lang="en-US" altLang="en-US" sz="15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solidFill>
                  <a:srgbClr val="211D1E"/>
                </a:solidFill>
              </a:rPr>
              <a:t>f = </a:t>
            </a:r>
            <a:r>
              <a:rPr lang="en-US" altLang="en-US" sz="1500" dirty="0" err="1">
                <a:solidFill>
                  <a:srgbClr val="211D1E"/>
                </a:solidFill>
              </a:rPr>
              <a:t>c’h</a:t>
            </a:r>
            <a:r>
              <a:rPr lang="en-US" altLang="en-US" sz="1500" dirty="0">
                <a:solidFill>
                  <a:srgbClr val="211D1E"/>
                </a:solidFill>
              </a:rPr>
              <a:t>(p + p’) + </a:t>
            </a:r>
            <a:r>
              <a:rPr lang="en-US" altLang="en-US" sz="1500" dirty="0" err="1">
                <a:solidFill>
                  <a:srgbClr val="211D1E"/>
                </a:solidFill>
              </a:rPr>
              <a:t>c’h’p</a:t>
            </a:r>
            <a:r>
              <a:rPr lang="en-US" altLang="en-US" sz="1500" dirty="0">
                <a:solidFill>
                  <a:srgbClr val="211D1E"/>
                </a:solidFill>
              </a:rPr>
              <a:t> </a:t>
            </a:r>
            <a:r>
              <a:rPr lang="en-US" altLang="en-US" sz="1500" dirty="0">
                <a:solidFill>
                  <a:srgbClr val="211D1E"/>
                </a:solidFill>
                <a:latin typeface="Times New Roman" panose="02020603050405020304" pitchFamily="18" charset="0"/>
              </a:rPr>
              <a:t>(by the distributive property)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solidFill>
                  <a:srgbClr val="211D1E"/>
                </a:solidFill>
              </a:rPr>
              <a:t>f = </a:t>
            </a:r>
            <a:r>
              <a:rPr lang="en-US" altLang="en-US" sz="1500" dirty="0" err="1">
                <a:solidFill>
                  <a:srgbClr val="211D1E"/>
                </a:solidFill>
              </a:rPr>
              <a:t>c’h</a:t>
            </a:r>
            <a:r>
              <a:rPr lang="en-US" altLang="en-US" sz="1500" dirty="0">
                <a:solidFill>
                  <a:srgbClr val="211D1E"/>
                </a:solidFill>
              </a:rPr>
              <a:t>(1) + </a:t>
            </a:r>
            <a:r>
              <a:rPr lang="en-US" altLang="en-US" sz="1500" dirty="0" err="1">
                <a:solidFill>
                  <a:srgbClr val="211D1E"/>
                </a:solidFill>
              </a:rPr>
              <a:t>c’h’p</a:t>
            </a:r>
            <a:r>
              <a:rPr lang="en-US" altLang="en-US" sz="1500" dirty="0">
                <a:solidFill>
                  <a:srgbClr val="211D1E"/>
                </a:solidFill>
              </a:rPr>
              <a:t> 	</a:t>
            </a:r>
            <a:r>
              <a:rPr lang="en-US" altLang="en-US" sz="1500" dirty="0">
                <a:solidFill>
                  <a:srgbClr val="211D1E"/>
                </a:solidFill>
                <a:latin typeface="Times New Roman" panose="02020603050405020304" pitchFamily="18" charset="0"/>
              </a:rPr>
              <a:t>(by the complement property)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solidFill>
                  <a:srgbClr val="211D1E"/>
                </a:solidFill>
              </a:rPr>
              <a:t>f = </a:t>
            </a:r>
            <a:r>
              <a:rPr lang="en-US" altLang="en-US" sz="1500" dirty="0" err="1">
                <a:solidFill>
                  <a:srgbClr val="211D1E"/>
                </a:solidFill>
              </a:rPr>
              <a:t>c’h</a:t>
            </a:r>
            <a:r>
              <a:rPr lang="en-US" altLang="en-US" sz="1500" dirty="0">
                <a:solidFill>
                  <a:srgbClr val="211D1E"/>
                </a:solidFill>
              </a:rPr>
              <a:t> + </a:t>
            </a:r>
            <a:r>
              <a:rPr lang="en-US" altLang="en-US" sz="1500" dirty="0" err="1">
                <a:solidFill>
                  <a:srgbClr val="211D1E"/>
                </a:solidFill>
              </a:rPr>
              <a:t>c’h’p</a:t>
            </a:r>
            <a:r>
              <a:rPr lang="en-US" altLang="en-US" sz="1500" dirty="0">
                <a:solidFill>
                  <a:srgbClr val="211D1E"/>
                </a:solidFill>
              </a:rPr>
              <a:t> 	</a:t>
            </a:r>
            <a:r>
              <a:rPr lang="en-US" altLang="en-US" sz="1500" dirty="0">
                <a:solidFill>
                  <a:srgbClr val="211D1E"/>
                </a:solidFill>
                <a:latin typeface="Times New Roman" panose="02020603050405020304" pitchFamily="18" charset="0"/>
              </a:rPr>
              <a:t>(by the identity property)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solidFill>
                  <a:srgbClr val="211D1E"/>
                </a:solidFill>
              </a:rPr>
              <a:t>f = </a:t>
            </a:r>
            <a:r>
              <a:rPr lang="en-US" altLang="en-US" sz="1500" dirty="0" err="1">
                <a:solidFill>
                  <a:srgbClr val="211D1E"/>
                </a:solidFill>
              </a:rPr>
              <a:t>hc</a:t>
            </a:r>
            <a:r>
              <a:rPr lang="en-US" altLang="en-US" sz="1500" dirty="0">
                <a:solidFill>
                  <a:srgbClr val="211D1E"/>
                </a:solidFill>
              </a:rPr>
              <a:t>’ + </a:t>
            </a:r>
            <a:r>
              <a:rPr lang="en-US" altLang="en-US" sz="1500" dirty="0" err="1">
                <a:solidFill>
                  <a:srgbClr val="211D1E"/>
                </a:solidFill>
              </a:rPr>
              <a:t>h’pc</a:t>
            </a:r>
            <a:r>
              <a:rPr lang="en-US" altLang="en-US" sz="1500" dirty="0">
                <a:solidFill>
                  <a:srgbClr val="211D1E"/>
                </a:solidFill>
              </a:rPr>
              <a:t>’ 	</a:t>
            </a:r>
            <a:r>
              <a:rPr lang="en-US" altLang="en-US" sz="1500" dirty="0">
                <a:solidFill>
                  <a:srgbClr val="211D1E"/>
                </a:solidFill>
                <a:latin typeface="Times New Roman" panose="02020603050405020304" pitchFamily="18" charset="0"/>
              </a:rPr>
              <a:t>(by the commutative property)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solidFill>
                  <a:srgbClr val="211D1E"/>
                </a:solidFill>
                <a:latin typeface="Times New Roman" panose="02020603050405020304" pitchFamily="18" charset="0"/>
              </a:rPr>
              <a:t>Same!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47172-63A5-4864-8197-F2E26C54E1BA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332818" y="371447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Boolean Algebra: Additional Properties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061" y="1570347"/>
            <a:ext cx="2858698" cy="466255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Null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a + 1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a * 0 =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Idempotent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a + a =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a * a =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Involution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(</a:t>
            </a:r>
            <a:r>
              <a:rPr lang="en-US" altLang="en-US" sz="1800" dirty="0" err="1">
                <a:ea typeface="ＭＳ Ｐゴシック" pitchFamily="34" charset="-128"/>
              </a:rPr>
              <a:t>a’</a:t>
            </a:r>
            <a:r>
              <a:rPr lang="en-US" altLang="en-US" sz="1800" dirty="0">
                <a:ea typeface="ＭＳ Ｐゴシック" pitchFamily="34" charset="-128"/>
              </a:rPr>
              <a:t>)’ =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DeMorgan’s</a:t>
            </a:r>
            <a:r>
              <a:rPr lang="en-US" altLang="en-US" sz="2000" dirty="0"/>
              <a:t>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(a + b)’ = </a:t>
            </a:r>
            <a:r>
              <a:rPr lang="en-US" altLang="en-US" sz="1800" dirty="0" err="1">
                <a:ea typeface="ＭＳ Ｐゴシック" pitchFamily="34" charset="-128"/>
              </a:rPr>
              <a:t>a’b</a:t>
            </a:r>
            <a:r>
              <a:rPr lang="en-US" altLang="en-US" sz="1800" dirty="0">
                <a:ea typeface="ＭＳ Ｐゴシック" pitchFamily="34" charset="-128"/>
              </a:rPr>
              <a:t>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(ab)’ = </a:t>
            </a:r>
            <a:r>
              <a:rPr lang="en-US" altLang="en-US" sz="1800" dirty="0" err="1">
                <a:ea typeface="ＭＳ Ｐゴシック" pitchFamily="34" charset="-128"/>
              </a:rPr>
              <a:t>a’</a:t>
            </a:r>
            <a:r>
              <a:rPr lang="en-US" altLang="en-US" sz="1800" dirty="0">
                <a:ea typeface="ＭＳ Ｐゴシック" pitchFamily="34" charset="-128"/>
              </a:rPr>
              <a:t> + </a:t>
            </a:r>
            <a:r>
              <a:rPr lang="en-US" altLang="en-US" sz="1800" dirty="0" err="1">
                <a:ea typeface="ＭＳ Ｐゴシック" pitchFamily="34" charset="-128"/>
              </a:rPr>
              <a:t>b’</a:t>
            </a:r>
            <a:endParaRPr lang="en-US" altLang="en-US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Very useful!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To prove, just evaluate all possibilities</a:t>
            </a:r>
          </a:p>
        </p:txBody>
      </p:sp>
      <p:grpSp>
        <p:nvGrpSpPr>
          <p:cNvPr id="126981" name="Group 63"/>
          <p:cNvGrpSpPr>
            <a:grpSpLocks/>
          </p:cNvGrpSpPr>
          <p:nvPr/>
        </p:nvGrpSpPr>
        <p:grpSpPr bwMode="auto">
          <a:xfrm>
            <a:off x="6976425" y="2754512"/>
            <a:ext cx="1769024" cy="1613706"/>
            <a:chOff x="1593" y="3118"/>
            <a:chExt cx="1297" cy="875"/>
          </a:xfrm>
        </p:grpSpPr>
        <p:sp>
          <p:nvSpPr>
            <p:cNvPr id="127005" name="Rectangle 6"/>
            <p:cNvSpPr>
              <a:spLocks noChangeArrowheads="1"/>
            </p:cNvSpPr>
            <p:nvPr/>
          </p:nvSpPr>
          <p:spPr bwMode="auto">
            <a:xfrm>
              <a:off x="1814" y="3118"/>
              <a:ext cx="878" cy="875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06" name="Line 7"/>
            <p:cNvSpPr>
              <a:spLocks noChangeShapeType="1"/>
            </p:cNvSpPr>
            <p:nvPr/>
          </p:nvSpPr>
          <p:spPr bwMode="auto">
            <a:xfrm>
              <a:off x="1658" y="3334"/>
              <a:ext cx="285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07" name="Rectangle 8"/>
            <p:cNvSpPr>
              <a:spLocks noChangeArrowheads="1"/>
            </p:cNvSpPr>
            <p:nvPr/>
          </p:nvSpPr>
          <p:spPr bwMode="auto">
            <a:xfrm>
              <a:off x="2139" y="3144"/>
              <a:ext cx="48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Circuit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08" name="Freeform 12"/>
            <p:cNvSpPr>
              <a:spLocks/>
            </p:cNvSpPr>
            <p:nvPr/>
          </p:nvSpPr>
          <p:spPr bwMode="auto">
            <a:xfrm>
              <a:off x="1727" y="3311"/>
              <a:ext cx="85" cy="41"/>
            </a:xfrm>
            <a:custGeom>
              <a:avLst/>
              <a:gdLst>
                <a:gd name="T0" fmla="*/ 61 w 100"/>
                <a:gd name="T1" fmla="*/ 14 h 50"/>
                <a:gd name="T2" fmla="*/ 0 w 100"/>
                <a:gd name="T3" fmla="*/ 0 h 50"/>
                <a:gd name="T4" fmla="*/ 0 w 100"/>
                <a:gd name="T5" fmla="*/ 28 h 50"/>
                <a:gd name="T6" fmla="*/ 61 w 100"/>
                <a:gd name="T7" fmla="*/ 14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09" name="Freeform 13"/>
            <p:cNvSpPr>
              <a:spLocks/>
            </p:cNvSpPr>
            <p:nvPr/>
          </p:nvSpPr>
          <p:spPr bwMode="auto">
            <a:xfrm>
              <a:off x="1727" y="3562"/>
              <a:ext cx="85" cy="41"/>
            </a:xfrm>
            <a:custGeom>
              <a:avLst/>
              <a:gdLst>
                <a:gd name="T0" fmla="*/ 61 w 100"/>
                <a:gd name="T1" fmla="*/ 14 h 51"/>
                <a:gd name="T2" fmla="*/ 0 w 100"/>
                <a:gd name="T3" fmla="*/ 0 h 51"/>
                <a:gd name="T4" fmla="*/ 0 w 100"/>
                <a:gd name="T5" fmla="*/ 27 h 51"/>
                <a:gd name="T6" fmla="*/ 61 w 100"/>
                <a:gd name="T7" fmla="*/ 14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1"/>
                <a:gd name="T14" fmla="*/ 100 w 100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1">
                  <a:moveTo>
                    <a:pt x="100" y="26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0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10" name="Freeform 14"/>
            <p:cNvSpPr>
              <a:spLocks/>
            </p:cNvSpPr>
            <p:nvPr/>
          </p:nvSpPr>
          <p:spPr bwMode="auto">
            <a:xfrm>
              <a:off x="2756" y="3562"/>
              <a:ext cx="85" cy="41"/>
            </a:xfrm>
            <a:custGeom>
              <a:avLst/>
              <a:gdLst>
                <a:gd name="T0" fmla="*/ 61 w 100"/>
                <a:gd name="T1" fmla="*/ 14 h 51"/>
                <a:gd name="T2" fmla="*/ 0 w 100"/>
                <a:gd name="T3" fmla="*/ 0 h 51"/>
                <a:gd name="T4" fmla="*/ 0 w 100"/>
                <a:gd name="T5" fmla="*/ 27 h 51"/>
                <a:gd name="T6" fmla="*/ 61 w 100"/>
                <a:gd name="T7" fmla="*/ 14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1"/>
                <a:gd name="T14" fmla="*/ 100 w 100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1">
                  <a:moveTo>
                    <a:pt x="100" y="26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0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11" name="Freeform 15"/>
            <p:cNvSpPr>
              <a:spLocks/>
            </p:cNvSpPr>
            <p:nvPr/>
          </p:nvSpPr>
          <p:spPr bwMode="auto">
            <a:xfrm>
              <a:off x="2131" y="3334"/>
              <a:ext cx="200" cy="179"/>
            </a:xfrm>
            <a:custGeom>
              <a:avLst/>
              <a:gdLst>
                <a:gd name="T0" fmla="*/ 145 w 235"/>
                <a:gd name="T1" fmla="*/ 119 h 219"/>
                <a:gd name="T2" fmla="*/ 71 w 235"/>
                <a:gd name="T3" fmla="*/ 119 h 219"/>
                <a:gd name="T4" fmla="*/ 71 w 235"/>
                <a:gd name="T5" fmla="*/ 0 h 219"/>
                <a:gd name="T6" fmla="*/ 0 w 235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219"/>
                <a:gd name="T14" fmla="*/ 235 w 235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219">
                  <a:moveTo>
                    <a:pt x="235" y="219"/>
                  </a:moveTo>
                  <a:lnTo>
                    <a:pt x="116" y="219"/>
                  </a:lnTo>
                  <a:lnTo>
                    <a:pt x="116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12" name="Line 16"/>
            <p:cNvSpPr>
              <a:spLocks noChangeShapeType="1"/>
            </p:cNvSpPr>
            <p:nvPr/>
          </p:nvSpPr>
          <p:spPr bwMode="auto">
            <a:xfrm>
              <a:off x="2581" y="3583"/>
              <a:ext cx="21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13" name="Line 17"/>
            <p:cNvSpPr>
              <a:spLocks noChangeShapeType="1"/>
            </p:cNvSpPr>
            <p:nvPr/>
          </p:nvSpPr>
          <p:spPr bwMode="auto">
            <a:xfrm>
              <a:off x="2152" y="3583"/>
              <a:ext cx="18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14" name="Line 18"/>
            <p:cNvSpPr>
              <a:spLocks noChangeShapeType="1"/>
            </p:cNvSpPr>
            <p:nvPr/>
          </p:nvSpPr>
          <p:spPr bwMode="auto">
            <a:xfrm>
              <a:off x="1658" y="3831"/>
              <a:ext cx="28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15" name="Freeform 19"/>
            <p:cNvSpPr>
              <a:spLocks/>
            </p:cNvSpPr>
            <p:nvPr/>
          </p:nvSpPr>
          <p:spPr bwMode="auto">
            <a:xfrm>
              <a:off x="1727" y="3811"/>
              <a:ext cx="85" cy="41"/>
            </a:xfrm>
            <a:custGeom>
              <a:avLst/>
              <a:gdLst>
                <a:gd name="T0" fmla="*/ 61 w 100"/>
                <a:gd name="T1" fmla="*/ 14 h 50"/>
                <a:gd name="T2" fmla="*/ 0 w 100"/>
                <a:gd name="T3" fmla="*/ 28 h 50"/>
                <a:gd name="T4" fmla="*/ 0 w 100"/>
                <a:gd name="T5" fmla="*/ 0 h 50"/>
                <a:gd name="T6" fmla="*/ 61 w 100"/>
                <a:gd name="T7" fmla="*/ 14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16" name="Freeform 20"/>
            <p:cNvSpPr>
              <a:spLocks/>
            </p:cNvSpPr>
            <p:nvPr/>
          </p:nvSpPr>
          <p:spPr bwMode="auto">
            <a:xfrm>
              <a:off x="2131" y="3649"/>
              <a:ext cx="202" cy="182"/>
            </a:xfrm>
            <a:custGeom>
              <a:avLst/>
              <a:gdLst>
                <a:gd name="T0" fmla="*/ 145 w 238"/>
                <a:gd name="T1" fmla="*/ 0 h 222"/>
                <a:gd name="T2" fmla="*/ 70 w 238"/>
                <a:gd name="T3" fmla="*/ 0 h 222"/>
                <a:gd name="T4" fmla="*/ 70 w 238"/>
                <a:gd name="T5" fmla="*/ 122 h 222"/>
                <a:gd name="T6" fmla="*/ 0 w 238"/>
                <a:gd name="T7" fmla="*/ 122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22"/>
                <a:gd name="T14" fmla="*/ 238 w 238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22">
                  <a:moveTo>
                    <a:pt x="238" y="0"/>
                  </a:moveTo>
                  <a:lnTo>
                    <a:pt x="116" y="0"/>
                  </a:lnTo>
                  <a:lnTo>
                    <a:pt x="116" y="222"/>
                  </a:lnTo>
                  <a:lnTo>
                    <a:pt x="0" y="22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17" name="Rectangle 21"/>
            <p:cNvSpPr>
              <a:spLocks noChangeArrowheads="1"/>
            </p:cNvSpPr>
            <p:nvPr/>
          </p:nvSpPr>
          <p:spPr bwMode="auto">
            <a:xfrm>
              <a:off x="1601" y="3279"/>
              <a:ext cx="9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18" name="Rectangle 22"/>
            <p:cNvSpPr>
              <a:spLocks noChangeArrowheads="1"/>
            </p:cNvSpPr>
            <p:nvPr/>
          </p:nvSpPr>
          <p:spPr bwMode="auto">
            <a:xfrm>
              <a:off x="1593" y="3525"/>
              <a:ext cx="9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19" name="Rectangle 23"/>
            <p:cNvSpPr>
              <a:spLocks noChangeArrowheads="1"/>
            </p:cNvSpPr>
            <p:nvPr/>
          </p:nvSpPr>
          <p:spPr bwMode="auto">
            <a:xfrm>
              <a:off x="1603" y="3784"/>
              <a:ext cx="8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20" name="Rectangle 24"/>
            <p:cNvSpPr>
              <a:spLocks noChangeArrowheads="1"/>
            </p:cNvSpPr>
            <p:nvPr/>
          </p:nvSpPr>
          <p:spPr bwMode="auto">
            <a:xfrm>
              <a:off x="2777" y="3473"/>
              <a:ext cx="11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S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21" name="Freeform 25"/>
            <p:cNvSpPr>
              <a:spLocks/>
            </p:cNvSpPr>
            <p:nvPr/>
          </p:nvSpPr>
          <p:spPr bwMode="auto">
            <a:xfrm>
              <a:off x="2293" y="3447"/>
              <a:ext cx="288" cy="274"/>
            </a:xfrm>
            <a:custGeom>
              <a:avLst/>
              <a:gdLst>
                <a:gd name="T0" fmla="*/ 2048 w 108"/>
                <a:gd name="T1" fmla="*/ 891 h 107"/>
                <a:gd name="T2" fmla="*/ 0 w 108"/>
                <a:gd name="T3" fmla="*/ 1798 h 107"/>
                <a:gd name="T4" fmla="*/ 320 w 108"/>
                <a:gd name="T5" fmla="*/ 904 h 107"/>
                <a:gd name="T6" fmla="*/ 320 w 108"/>
                <a:gd name="T7" fmla="*/ 891 h 107"/>
                <a:gd name="T8" fmla="*/ 0 w 108"/>
                <a:gd name="T9" fmla="*/ 0 h 107"/>
                <a:gd name="T10" fmla="*/ 2048 w 108"/>
                <a:gd name="T11" fmla="*/ 891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22" name="Line 26"/>
            <p:cNvSpPr>
              <a:spLocks noChangeShapeType="1"/>
            </p:cNvSpPr>
            <p:nvPr/>
          </p:nvSpPr>
          <p:spPr bwMode="auto">
            <a:xfrm>
              <a:off x="1658" y="3583"/>
              <a:ext cx="28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23" name="Freeform 27"/>
            <p:cNvSpPr>
              <a:spLocks/>
            </p:cNvSpPr>
            <p:nvPr/>
          </p:nvSpPr>
          <p:spPr bwMode="auto">
            <a:xfrm>
              <a:off x="1945" y="3229"/>
              <a:ext cx="173" cy="210"/>
            </a:xfrm>
            <a:custGeom>
              <a:avLst/>
              <a:gdLst>
                <a:gd name="T0" fmla="*/ 0 w 203"/>
                <a:gd name="T1" fmla="*/ 141 h 256"/>
                <a:gd name="T2" fmla="*/ 125 w 203"/>
                <a:gd name="T3" fmla="*/ 71 h 256"/>
                <a:gd name="T4" fmla="*/ 0 w 203"/>
                <a:gd name="T5" fmla="*/ 0 h 256"/>
                <a:gd name="T6" fmla="*/ 0 w 203"/>
                <a:gd name="T7" fmla="*/ 141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6"/>
                <a:gd name="T14" fmla="*/ 203 w 203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6">
                  <a:moveTo>
                    <a:pt x="0" y="256"/>
                  </a:moveTo>
                  <a:lnTo>
                    <a:pt x="203" y="128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24" name="Freeform 28"/>
            <p:cNvSpPr>
              <a:spLocks/>
            </p:cNvSpPr>
            <p:nvPr/>
          </p:nvSpPr>
          <p:spPr bwMode="auto">
            <a:xfrm>
              <a:off x="1945" y="3724"/>
              <a:ext cx="173" cy="212"/>
            </a:xfrm>
            <a:custGeom>
              <a:avLst/>
              <a:gdLst>
                <a:gd name="T0" fmla="*/ 0 w 203"/>
                <a:gd name="T1" fmla="*/ 0 h 259"/>
                <a:gd name="T2" fmla="*/ 125 w 203"/>
                <a:gd name="T3" fmla="*/ 72 h 259"/>
                <a:gd name="T4" fmla="*/ 0 w 203"/>
                <a:gd name="T5" fmla="*/ 142 h 259"/>
                <a:gd name="T6" fmla="*/ 0 w 203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9"/>
                <a:gd name="T14" fmla="*/ 203 w 203"/>
                <a:gd name="T15" fmla="*/ 259 h 2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9">
                  <a:moveTo>
                    <a:pt x="0" y="0"/>
                  </a:moveTo>
                  <a:lnTo>
                    <a:pt x="203" y="131"/>
                  </a:lnTo>
                  <a:lnTo>
                    <a:pt x="0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25" name="Freeform 29"/>
            <p:cNvSpPr>
              <a:spLocks/>
            </p:cNvSpPr>
            <p:nvPr/>
          </p:nvSpPr>
          <p:spPr bwMode="auto">
            <a:xfrm>
              <a:off x="1945" y="3475"/>
              <a:ext cx="173" cy="213"/>
            </a:xfrm>
            <a:custGeom>
              <a:avLst/>
              <a:gdLst>
                <a:gd name="T0" fmla="*/ 0 w 203"/>
                <a:gd name="T1" fmla="*/ 0 h 260"/>
                <a:gd name="T2" fmla="*/ 125 w 203"/>
                <a:gd name="T3" fmla="*/ 72 h 260"/>
                <a:gd name="T4" fmla="*/ 0 w 203"/>
                <a:gd name="T5" fmla="*/ 143 h 260"/>
                <a:gd name="T6" fmla="*/ 0 w 203"/>
                <a:gd name="T7" fmla="*/ 0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60"/>
                <a:gd name="T14" fmla="*/ 203 w 203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60">
                  <a:moveTo>
                    <a:pt x="0" y="0"/>
                  </a:moveTo>
                  <a:lnTo>
                    <a:pt x="203" y="132"/>
                  </a:lnTo>
                  <a:lnTo>
                    <a:pt x="0" y="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7026" name="Oval 30"/>
            <p:cNvSpPr>
              <a:spLocks noChangeArrowheads="1"/>
            </p:cNvSpPr>
            <p:nvPr/>
          </p:nvSpPr>
          <p:spPr bwMode="auto">
            <a:xfrm>
              <a:off x="2120" y="3313"/>
              <a:ext cx="40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27" name="Oval 31"/>
            <p:cNvSpPr>
              <a:spLocks noChangeArrowheads="1"/>
            </p:cNvSpPr>
            <p:nvPr/>
          </p:nvSpPr>
          <p:spPr bwMode="auto">
            <a:xfrm>
              <a:off x="2120" y="3811"/>
              <a:ext cx="40" cy="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28" name="Oval 32"/>
            <p:cNvSpPr>
              <a:spLocks noChangeArrowheads="1"/>
            </p:cNvSpPr>
            <p:nvPr/>
          </p:nvSpPr>
          <p:spPr bwMode="auto">
            <a:xfrm>
              <a:off x="2120" y="3562"/>
              <a:ext cx="40" cy="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6982" name="Rectangle 37"/>
          <p:cNvSpPr>
            <a:spLocks noChangeArrowheads="1"/>
          </p:cNvSpPr>
          <p:nvPr/>
        </p:nvSpPr>
        <p:spPr bwMode="auto">
          <a:xfrm>
            <a:off x="2509418" y="1657350"/>
            <a:ext cx="3985537" cy="466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Behavior</a:t>
            </a:r>
          </a:p>
          <a:p>
            <a:pPr lvl="1"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Three lavatories, each with sensor (a, b, c), equals 1 if door locked </a:t>
            </a:r>
          </a:p>
          <a:p>
            <a:pPr lvl="1"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Light “Available” sign (S) if any lavatory available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Equation and circuit</a:t>
            </a:r>
          </a:p>
          <a:p>
            <a:pPr lvl="1"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S = </a:t>
            </a:r>
            <a:r>
              <a:rPr lang="en-US" altLang="en-US" dirty="0" err="1">
                <a:solidFill>
                  <a:srgbClr val="000000"/>
                </a:solidFill>
              </a:rPr>
              <a:t>a’</a:t>
            </a:r>
            <a:r>
              <a:rPr lang="en-US" altLang="en-US" dirty="0">
                <a:solidFill>
                  <a:srgbClr val="000000"/>
                </a:solidFill>
              </a:rPr>
              <a:t> + </a:t>
            </a:r>
            <a:r>
              <a:rPr lang="en-US" altLang="en-US" dirty="0" err="1">
                <a:solidFill>
                  <a:srgbClr val="000000"/>
                </a:solidFill>
              </a:rPr>
              <a:t>b’</a:t>
            </a:r>
            <a:r>
              <a:rPr lang="en-US" altLang="en-US" dirty="0">
                <a:solidFill>
                  <a:srgbClr val="000000"/>
                </a:solidFill>
              </a:rPr>
              <a:t> + c’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Transform</a:t>
            </a:r>
          </a:p>
          <a:p>
            <a:pPr lvl="1"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 err="1">
                <a:solidFill>
                  <a:srgbClr val="000000"/>
                </a:solidFill>
              </a:rPr>
              <a:t>abc</a:t>
            </a:r>
            <a:r>
              <a:rPr lang="en-US" altLang="en-US" dirty="0">
                <a:solidFill>
                  <a:srgbClr val="000000"/>
                </a:solidFill>
              </a:rPr>
              <a:t>)’ = </a:t>
            </a:r>
            <a:r>
              <a:rPr lang="en-US" altLang="en-US" dirty="0" err="1">
                <a:solidFill>
                  <a:srgbClr val="000000"/>
                </a:solidFill>
              </a:rPr>
              <a:t>a’+b’+c</a:t>
            </a:r>
            <a:r>
              <a:rPr lang="en-US" altLang="en-US" dirty="0">
                <a:solidFill>
                  <a:srgbClr val="000000"/>
                </a:solidFill>
              </a:rPr>
              <a:t>’ (by </a:t>
            </a:r>
            <a:r>
              <a:rPr lang="en-US" altLang="en-US" dirty="0" err="1">
                <a:solidFill>
                  <a:srgbClr val="000000"/>
                </a:solidFill>
              </a:rPr>
              <a:t>DeMorgan’s</a:t>
            </a:r>
            <a:r>
              <a:rPr lang="en-US" altLang="en-US" dirty="0">
                <a:solidFill>
                  <a:srgbClr val="000000"/>
                </a:solidFill>
              </a:rPr>
              <a:t> Law)</a:t>
            </a:r>
          </a:p>
          <a:p>
            <a:pPr lvl="1"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S = (</a:t>
            </a:r>
            <a:r>
              <a:rPr lang="en-US" altLang="en-US" dirty="0" err="1">
                <a:solidFill>
                  <a:srgbClr val="000000"/>
                </a:solidFill>
              </a:rPr>
              <a:t>abc</a:t>
            </a:r>
            <a:r>
              <a:rPr lang="en-US" altLang="en-US" dirty="0">
                <a:solidFill>
                  <a:srgbClr val="000000"/>
                </a:solidFill>
              </a:rPr>
              <a:t>)’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New equation and circuit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grpSp>
        <p:nvGrpSpPr>
          <p:cNvPr id="126983" name="Group 64"/>
          <p:cNvGrpSpPr>
            <a:grpSpLocks/>
          </p:cNvGrpSpPr>
          <p:nvPr/>
        </p:nvGrpSpPr>
        <p:grpSpPr bwMode="auto">
          <a:xfrm>
            <a:off x="6932778" y="4670757"/>
            <a:ext cx="2105917" cy="1182154"/>
            <a:chOff x="2952" y="3245"/>
            <a:chExt cx="1544" cy="641"/>
          </a:xfrm>
        </p:grpSpPr>
        <p:sp>
          <p:nvSpPr>
            <p:cNvPr id="126987" name="Rectangle 39"/>
            <p:cNvSpPr>
              <a:spLocks noChangeArrowheads="1"/>
            </p:cNvSpPr>
            <p:nvPr/>
          </p:nvSpPr>
          <p:spPr bwMode="auto">
            <a:xfrm>
              <a:off x="3187" y="3245"/>
              <a:ext cx="1110" cy="64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988" name="Line 40"/>
            <p:cNvSpPr>
              <a:spLocks noChangeShapeType="1"/>
            </p:cNvSpPr>
            <p:nvPr/>
          </p:nvSpPr>
          <p:spPr bwMode="auto">
            <a:xfrm>
              <a:off x="3690" y="3567"/>
              <a:ext cx="21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6989" name="Line 41"/>
            <p:cNvSpPr>
              <a:spLocks noChangeShapeType="1"/>
            </p:cNvSpPr>
            <p:nvPr/>
          </p:nvSpPr>
          <p:spPr bwMode="auto">
            <a:xfrm>
              <a:off x="3037" y="3567"/>
              <a:ext cx="28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6990" name="Freeform 42"/>
            <p:cNvSpPr>
              <a:spLocks/>
            </p:cNvSpPr>
            <p:nvPr/>
          </p:nvSpPr>
          <p:spPr bwMode="auto">
            <a:xfrm>
              <a:off x="3903" y="3439"/>
              <a:ext cx="203" cy="256"/>
            </a:xfrm>
            <a:custGeom>
              <a:avLst/>
              <a:gdLst>
                <a:gd name="T0" fmla="*/ 0 w 203"/>
                <a:gd name="T1" fmla="*/ 256 h 256"/>
                <a:gd name="T2" fmla="*/ 203 w 203"/>
                <a:gd name="T3" fmla="*/ 128 h 256"/>
                <a:gd name="T4" fmla="*/ 0 w 203"/>
                <a:gd name="T5" fmla="*/ 0 h 256"/>
                <a:gd name="T6" fmla="*/ 0 w 203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6"/>
                <a:gd name="T14" fmla="*/ 203 w 203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6">
                  <a:moveTo>
                    <a:pt x="0" y="256"/>
                  </a:moveTo>
                  <a:lnTo>
                    <a:pt x="203" y="128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6991" name="Rectangle 43"/>
            <p:cNvSpPr>
              <a:spLocks noChangeArrowheads="1"/>
            </p:cNvSpPr>
            <p:nvPr/>
          </p:nvSpPr>
          <p:spPr bwMode="auto">
            <a:xfrm>
              <a:off x="3606" y="3276"/>
              <a:ext cx="48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Circuit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992" name="Freeform 47"/>
            <p:cNvSpPr>
              <a:spLocks/>
            </p:cNvSpPr>
            <p:nvPr/>
          </p:nvSpPr>
          <p:spPr bwMode="auto">
            <a:xfrm>
              <a:off x="4375" y="3542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6993" name="Freeform 48"/>
            <p:cNvSpPr>
              <a:spLocks/>
            </p:cNvSpPr>
            <p:nvPr/>
          </p:nvSpPr>
          <p:spPr bwMode="auto">
            <a:xfrm>
              <a:off x="3078" y="3436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6994" name="Freeform 49"/>
            <p:cNvSpPr>
              <a:spLocks/>
            </p:cNvSpPr>
            <p:nvPr/>
          </p:nvSpPr>
          <p:spPr bwMode="auto">
            <a:xfrm>
              <a:off x="3078" y="3539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6995" name="Freeform 50"/>
            <p:cNvSpPr>
              <a:spLocks/>
            </p:cNvSpPr>
            <p:nvPr/>
          </p:nvSpPr>
          <p:spPr bwMode="auto">
            <a:xfrm>
              <a:off x="3078" y="3645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6996" name="Line 51"/>
            <p:cNvSpPr>
              <a:spLocks noChangeShapeType="1"/>
            </p:cNvSpPr>
            <p:nvPr/>
          </p:nvSpPr>
          <p:spPr bwMode="auto">
            <a:xfrm>
              <a:off x="4156" y="3567"/>
              <a:ext cx="26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6997" name="Line 52"/>
            <p:cNvSpPr>
              <a:spLocks noChangeShapeType="1"/>
            </p:cNvSpPr>
            <p:nvPr/>
          </p:nvSpPr>
          <p:spPr bwMode="auto">
            <a:xfrm>
              <a:off x="3034" y="3464"/>
              <a:ext cx="29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6998" name="Line 53"/>
            <p:cNvSpPr>
              <a:spLocks noChangeShapeType="1"/>
            </p:cNvSpPr>
            <p:nvPr/>
          </p:nvSpPr>
          <p:spPr bwMode="auto">
            <a:xfrm>
              <a:off x="3034" y="3670"/>
              <a:ext cx="29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6999" name="Rectangle 54"/>
            <p:cNvSpPr>
              <a:spLocks noChangeArrowheads="1"/>
            </p:cNvSpPr>
            <p:nvPr/>
          </p:nvSpPr>
          <p:spPr bwMode="auto">
            <a:xfrm>
              <a:off x="4383" y="3431"/>
              <a:ext cx="11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S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00" name="Oval 55"/>
            <p:cNvSpPr>
              <a:spLocks noChangeArrowheads="1"/>
            </p:cNvSpPr>
            <p:nvPr/>
          </p:nvSpPr>
          <p:spPr bwMode="auto">
            <a:xfrm>
              <a:off x="4109" y="3542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01" name="Rectangle 56"/>
            <p:cNvSpPr>
              <a:spLocks noChangeArrowheads="1"/>
            </p:cNvSpPr>
            <p:nvPr/>
          </p:nvSpPr>
          <p:spPr bwMode="auto">
            <a:xfrm>
              <a:off x="2961" y="3395"/>
              <a:ext cx="9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02" name="Rectangle 57"/>
            <p:cNvSpPr>
              <a:spLocks noChangeArrowheads="1"/>
            </p:cNvSpPr>
            <p:nvPr/>
          </p:nvSpPr>
          <p:spPr bwMode="auto">
            <a:xfrm>
              <a:off x="2952" y="3501"/>
              <a:ext cx="9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03" name="Rectangle 58"/>
            <p:cNvSpPr>
              <a:spLocks noChangeArrowheads="1"/>
            </p:cNvSpPr>
            <p:nvPr/>
          </p:nvSpPr>
          <p:spPr bwMode="auto">
            <a:xfrm>
              <a:off x="2964" y="3615"/>
              <a:ext cx="8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</a:t>
              </a:r>
              <a:endParaRPr lang="en-US" altLang="en-US" sz="4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04" name="Freeform 59"/>
            <p:cNvSpPr>
              <a:spLocks/>
            </p:cNvSpPr>
            <p:nvPr/>
          </p:nvSpPr>
          <p:spPr bwMode="auto">
            <a:xfrm>
              <a:off x="3325" y="3401"/>
              <a:ext cx="384" cy="335"/>
            </a:xfrm>
            <a:custGeom>
              <a:avLst/>
              <a:gdLst>
                <a:gd name="T0" fmla="*/ 0 w 123"/>
                <a:gd name="T1" fmla="*/ 3284 h 107"/>
                <a:gd name="T2" fmla="*/ 2095 w 123"/>
                <a:gd name="T3" fmla="*/ 3284 h 107"/>
                <a:gd name="T4" fmla="*/ 3743 w 123"/>
                <a:gd name="T5" fmla="*/ 1628 h 107"/>
                <a:gd name="T6" fmla="*/ 2095 w 123"/>
                <a:gd name="T7" fmla="*/ 0 h 107"/>
                <a:gd name="T8" fmla="*/ 0 w 123"/>
                <a:gd name="T9" fmla="*/ 0 h 107"/>
                <a:gd name="T10" fmla="*/ 0 w 123"/>
                <a:gd name="T11" fmla="*/ 328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</p:grpSp>
      <p:sp>
        <p:nvSpPr>
          <p:cNvPr id="126985" name="Rectangle 61"/>
          <p:cNvSpPr>
            <a:spLocks noChangeArrowheads="1"/>
          </p:cNvSpPr>
          <p:nvPr/>
        </p:nvSpPr>
        <p:spPr bwMode="auto">
          <a:xfrm>
            <a:off x="3257550" y="1657350"/>
            <a:ext cx="26289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050">
              <a:solidFill>
                <a:srgbClr val="000000"/>
              </a:solidFill>
            </a:endParaRPr>
          </a:p>
        </p:txBody>
      </p:sp>
      <p:sp>
        <p:nvSpPr>
          <p:cNvPr id="126986" name="Text Box 62"/>
          <p:cNvSpPr txBox="1">
            <a:spLocks noChangeArrowheads="1"/>
          </p:cNvSpPr>
          <p:nvPr/>
        </p:nvSpPr>
        <p:spPr bwMode="auto">
          <a:xfrm>
            <a:off x="2475310" y="1327189"/>
            <a:ext cx="42242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Aircraft lavatory sign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7AE5F-CB88-4FF4-A114-17F2CF2236EB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4990" y="473220"/>
            <a:ext cx="8467062" cy="107340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400" dirty="0" smtClean="0"/>
              <a:t>Representations of Boolean Functions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453" y="5175626"/>
            <a:ext cx="8686800" cy="685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function can be represented in different 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Above shows seven representations of the same functions F(</a:t>
            </a:r>
            <a:r>
              <a:rPr lang="en-US" altLang="en-US" sz="2400" dirty="0" err="1">
                <a:ea typeface="ＭＳ Ｐゴシック" pitchFamily="34" charset="-128"/>
              </a:rPr>
              <a:t>a,b</a:t>
            </a:r>
            <a:r>
              <a:rPr lang="en-US" altLang="en-US" sz="2400" dirty="0">
                <a:ea typeface="ＭＳ Ｐゴシック" pitchFamily="34" charset="-128"/>
              </a:rPr>
              <a:t>), using four different methods: English, Equation, Circuit, and Truth Table</a:t>
            </a:r>
          </a:p>
        </p:txBody>
      </p:sp>
      <p:sp>
        <p:nvSpPr>
          <p:cNvPr id="129029" name="Line 127"/>
          <p:cNvSpPr>
            <a:spLocks noChangeShapeType="1"/>
          </p:cNvSpPr>
          <p:nvPr/>
        </p:nvSpPr>
        <p:spPr bwMode="auto">
          <a:xfrm>
            <a:off x="5774532" y="2889649"/>
            <a:ext cx="75010" cy="238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30" name="Oval 128"/>
          <p:cNvSpPr>
            <a:spLocks noChangeArrowheads="1"/>
          </p:cNvSpPr>
          <p:nvPr/>
        </p:nvSpPr>
        <p:spPr bwMode="auto">
          <a:xfrm>
            <a:off x="4508899" y="2401492"/>
            <a:ext cx="59531" cy="69056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1" name="Oval 129"/>
          <p:cNvSpPr>
            <a:spLocks noChangeArrowheads="1"/>
          </p:cNvSpPr>
          <p:nvPr/>
        </p:nvSpPr>
        <p:spPr bwMode="auto">
          <a:xfrm>
            <a:off x="4424364" y="2725342"/>
            <a:ext cx="59531" cy="7262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2" name="Line 130"/>
          <p:cNvSpPr>
            <a:spLocks noChangeShapeType="1"/>
          </p:cNvSpPr>
          <p:nvPr/>
        </p:nvSpPr>
        <p:spPr bwMode="auto">
          <a:xfrm>
            <a:off x="4824412" y="3084911"/>
            <a:ext cx="139304" cy="238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33" name="Freeform 131"/>
          <p:cNvSpPr>
            <a:spLocks/>
          </p:cNvSpPr>
          <p:nvPr/>
        </p:nvSpPr>
        <p:spPr bwMode="auto">
          <a:xfrm>
            <a:off x="4541044" y="2433639"/>
            <a:ext cx="66675" cy="651272"/>
          </a:xfrm>
          <a:custGeom>
            <a:avLst/>
            <a:gdLst>
              <a:gd name="T0" fmla="*/ 2147483646 w 53"/>
              <a:gd name="T1" fmla="*/ 2147483646 h 447"/>
              <a:gd name="T2" fmla="*/ 0 w 53"/>
              <a:gd name="T3" fmla="*/ 2147483646 h 447"/>
              <a:gd name="T4" fmla="*/ 0 w 53"/>
              <a:gd name="T5" fmla="*/ 0 h 447"/>
              <a:gd name="T6" fmla="*/ 0 60000 65536"/>
              <a:gd name="T7" fmla="*/ 0 60000 65536"/>
              <a:gd name="T8" fmla="*/ 0 60000 65536"/>
              <a:gd name="T9" fmla="*/ 0 w 53"/>
              <a:gd name="T10" fmla="*/ 0 h 447"/>
              <a:gd name="T11" fmla="*/ 53 w 53"/>
              <a:gd name="T12" fmla="*/ 447 h 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" h="447">
                <a:moveTo>
                  <a:pt x="53" y="447"/>
                </a:moveTo>
                <a:lnTo>
                  <a:pt x="0" y="447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34" name="Freeform 132"/>
          <p:cNvSpPr>
            <a:spLocks/>
          </p:cNvSpPr>
          <p:nvPr/>
        </p:nvSpPr>
        <p:spPr bwMode="auto">
          <a:xfrm>
            <a:off x="4607719" y="2939655"/>
            <a:ext cx="200025" cy="286940"/>
          </a:xfrm>
          <a:custGeom>
            <a:avLst/>
            <a:gdLst>
              <a:gd name="T0" fmla="*/ 0 w 156"/>
              <a:gd name="T1" fmla="*/ 2147483646 h 197"/>
              <a:gd name="T2" fmla="*/ 2147483646 w 156"/>
              <a:gd name="T3" fmla="*/ 2147483646 h 197"/>
              <a:gd name="T4" fmla="*/ 0 w 156"/>
              <a:gd name="T5" fmla="*/ 0 h 197"/>
              <a:gd name="T6" fmla="*/ 0 w 156"/>
              <a:gd name="T7" fmla="*/ 2147483646 h 197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197"/>
              <a:gd name="T14" fmla="*/ 156 w 156"/>
              <a:gd name="T15" fmla="*/ 197 h 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197">
                <a:moveTo>
                  <a:pt x="0" y="197"/>
                </a:moveTo>
                <a:lnTo>
                  <a:pt x="156" y="100"/>
                </a:lnTo>
                <a:lnTo>
                  <a:pt x="0" y="0"/>
                </a:lnTo>
                <a:lnTo>
                  <a:pt x="0" y="197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29035" name="Oval 133"/>
          <p:cNvSpPr>
            <a:spLocks noChangeArrowheads="1"/>
          </p:cNvSpPr>
          <p:nvPr/>
        </p:nvSpPr>
        <p:spPr bwMode="auto">
          <a:xfrm>
            <a:off x="4811317" y="3057526"/>
            <a:ext cx="44053" cy="51197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6" name="Line 134"/>
          <p:cNvSpPr>
            <a:spLocks noChangeShapeType="1"/>
          </p:cNvSpPr>
          <p:nvPr/>
        </p:nvSpPr>
        <p:spPr bwMode="auto">
          <a:xfrm>
            <a:off x="5175647" y="3823099"/>
            <a:ext cx="241697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37" name="Line 135"/>
          <p:cNvSpPr>
            <a:spLocks noChangeShapeType="1"/>
          </p:cNvSpPr>
          <p:nvPr/>
        </p:nvSpPr>
        <p:spPr bwMode="auto">
          <a:xfrm>
            <a:off x="4707732" y="3823099"/>
            <a:ext cx="255985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38" name="Freeform 136"/>
          <p:cNvSpPr>
            <a:spLocks/>
          </p:cNvSpPr>
          <p:nvPr/>
        </p:nvSpPr>
        <p:spPr bwMode="auto">
          <a:xfrm>
            <a:off x="4963716" y="3677842"/>
            <a:ext cx="198834" cy="286940"/>
          </a:xfrm>
          <a:custGeom>
            <a:avLst/>
            <a:gdLst>
              <a:gd name="T0" fmla="*/ 0 w 156"/>
              <a:gd name="T1" fmla="*/ 2147483646 h 197"/>
              <a:gd name="T2" fmla="*/ 2147483646 w 156"/>
              <a:gd name="T3" fmla="*/ 2147483646 h 197"/>
              <a:gd name="T4" fmla="*/ 0 w 156"/>
              <a:gd name="T5" fmla="*/ 0 h 197"/>
              <a:gd name="T6" fmla="*/ 0 w 156"/>
              <a:gd name="T7" fmla="*/ 2147483646 h 197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197"/>
              <a:gd name="T14" fmla="*/ 156 w 156"/>
              <a:gd name="T15" fmla="*/ 197 h 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197">
                <a:moveTo>
                  <a:pt x="0" y="197"/>
                </a:moveTo>
                <a:lnTo>
                  <a:pt x="156" y="100"/>
                </a:lnTo>
                <a:lnTo>
                  <a:pt x="0" y="0"/>
                </a:lnTo>
                <a:lnTo>
                  <a:pt x="0" y="197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29039" name="Oval 137"/>
          <p:cNvSpPr>
            <a:spLocks noChangeArrowheads="1"/>
          </p:cNvSpPr>
          <p:nvPr/>
        </p:nvSpPr>
        <p:spPr bwMode="auto">
          <a:xfrm>
            <a:off x="5162550" y="3796905"/>
            <a:ext cx="48816" cy="50006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40" name="Line 138"/>
          <p:cNvSpPr>
            <a:spLocks noChangeShapeType="1"/>
          </p:cNvSpPr>
          <p:nvPr/>
        </p:nvSpPr>
        <p:spPr bwMode="auto">
          <a:xfrm flipH="1" flipV="1">
            <a:off x="2771775" y="3267075"/>
            <a:ext cx="1014413" cy="10620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41" name="Freeform 139"/>
          <p:cNvSpPr>
            <a:spLocks/>
          </p:cNvSpPr>
          <p:nvPr/>
        </p:nvSpPr>
        <p:spPr bwMode="auto">
          <a:xfrm>
            <a:off x="2715817" y="3213497"/>
            <a:ext cx="88106" cy="90488"/>
          </a:xfrm>
          <a:custGeom>
            <a:avLst/>
            <a:gdLst>
              <a:gd name="T0" fmla="*/ 0 w 69"/>
              <a:gd name="T1" fmla="*/ 0 h 62"/>
              <a:gd name="T2" fmla="*/ 2147483646 w 69"/>
              <a:gd name="T3" fmla="*/ 2147483646 h 62"/>
              <a:gd name="T4" fmla="*/ 2147483646 w 69"/>
              <a:gd name="T5" fmla="*/ 2147483646 h 62"/>
              <a:gd name="T6" fmla="*/ 0 w 69"/>
              <a:gd name="T7" fmla="*/ 0 h 62"/>
              <a:gd name="T8" fmla="*/ 0 60000 65536"/>
              <a:gd name="T9" fmla="*/ 0 60000 65536"/>
              <a:gd name="T10" fmla="*/ 0 60000 65536"/>
              <a:gd name="T11" fmla="*/ 0 60000 65536"/>
              <a:gd name="T12" fmla="*/ 0 w 69"/>
              <a:gd name="T13" fmla="*/ 0 h 62"/>
              <a:gd name="T14" fmla="*/ 69 w 69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" h="62">
                <a:moveTo>
                  <a:pt x="0" y="0"/>
                </a:moveTo>
                <a:lnTo>
                  <a:pt x="44" y="62"/>
                </a:lnTo>
                <a:lnTo>
                  <a:pt x="69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42" name="Freeform 140"/>
          <p:cNvSpPr>
            <a:spLocks/>
          </p:cNvSpPr>
          <p:nvPr/>
        </p:nvSpPr>
        <p:spPr bwMode="auto">
          <a:xfrm>
            <a:off x="6299599" y="3745708"/>
            <a:ext cx="96440" cy="69056"/>
          </a:xfrm>
          <a:custGeom>
            <a:avLst/>
            <a:gdLst>
              <a:gd name="T0" fmla="*/ 2147483646 w 75"/>
              <a:gd name="T1" fmla="*/ 0 h 47"/>
              <a:gd name="T2" fmla="*/ 0 w 75"/>
              <a:gd name="T3" fmla="*/ 2147483646 h 47"/>
              <a:gd name="T4" fmla="*/ 2147483646 w 75"/>
              <a:gd name="T5" fmla="*/ 2147483646 h 47"/>
              <a:gd name="T6" fmla="*/ 2147483646 w 75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7"/>
              <a:gd name="T14" fmla="*/ 75 w 7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7">
                <a:moveTo>
                  <a:pt x="75" y="0"/>
                </a:moveTo>
                <a:lnTo>
                  <a:pt x="0" y="13"/>
                </a:lnTo>
                <a:lnTo>
                  <a:pt x="13" y="47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43" name="Line 141"/>
          <p:cNvSpPr>
            <a:spLocks noChangeShapeType="1"/>
          </p:cNvSpPr>
          <p:nvPr/>
        </p:nvSpPr>
        <p:spPr bwMode="auto">
          <a:xfrm flipH="1" flipV="1">
            <a:off x="3295650" y="2197895"/>
            <a:ext cx="957263" cy="209431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44" name="Freeform 142"/>
          <p:cNvSpPr>
            <a:spLocks/>
          </p:cNvSpPr>
          <p:nvPr/>
        </p:nvSpPr>
        <p:spPr bwMode="auto">
          <a:xfrm>
            <a:off x="3258741" y="2120503"/>
            <a:ext cx="65484" cy="109538"/>
          </a:xfrm>
          <a:custGeom>
            <a:avLst/>
            <a:gdLst>
              <a:gd name="T0" fmla="*/ 0 w 51"/>
              <a:gd name="T1" fmla="*/ 0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0 w 51"/>
              <a:gd name="T7" fmla="*/ 0 h 75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75"/>
              <a:gd name="T14" fmla="*/ 51 w 51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75">
                <a:moveTo>
                  <a:pt x="0" y="0"/>
                </a:moveTo>
                <a:lnTo>
                  <a:pt x="16" y="75"/>
                </a:lnTo>
                <a:lnTo>
                  <a:pt x="51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45" name="Line 143"/>
          <p:cNvSpPr>
            <a:spLocks noChangeShapeType="1"/>
          </p:cNvSpPr>
          <p:nvPr/>
        </p:nvSpPr>
        <p:spPr bwMode="auto">
          <a:xfrm flipH="1" flipV="1">
            <a:off x="3586164" y="3103960"/>
            <a:ext cx="503635" cy="1184672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46" name="Freeform 144"/>
          <p:cNvSpPr>
            <a:spLocks/>
          </p:cNvSpPr>
          <p:nvPr/>
        </p:nvSpPr>
        <p:spPr bwMode="auto">
          <a:xfrm>
            <a:off x="3550445" y="3026569"/>
            <a:ext cx="64294" cy="109538"/>
          </a:xfrm>
          <a:custGeom>
            <a:avLst/>
            <a:gdLst>
              <a:gd name="T0" fmla="*/ 0 w 50"/>
              <a:gd name="T1" fmla="*/ 0 h 75"/>
              <a:gd name="T2" fmla="*/ 2147483646 w 50"/>
              <a:gd name="T3" fmla="*/ 2147483646 h 75"/>
              <a:gd name="T4" fmla="*/ 2147483646 w 50"/>
              <a:gd name="T5" fmla="*/ 2147483646 h 75"/>
              <a:gd name="T6" fmla="*/ 0 w 50"/>
              <a:gd name="T7" fmla="*/ 0 h 75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75"/>
              <a:gd name="T14" fmla="*/ 50 w 50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75">
                <a:moveTo>
                  <a:pt x="0" y="0"/>
                </a:moveTo>
                <a:lnTo>
                  <a:pt x="18" y="75"/>
                </a:lnTo>
                <a:lnTo>
                  <a:pt x="5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47" name="Line 145"/>
          <p:cNvSpPr>
            <a:spLocks noChangeShapeType="1"/>
          </p:cNvSpPr>
          <p:nvPr/>
        </p:nvSpPr>
        <p:spPr bwMode="auto">
          <a:xfrm flipV="1">
            <a:off x="4352926" y="3373042"/>
            <a:ext cx="75010" cy="92987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48" name="Freeform 146"/>
          <p:cNvSpPr>
            <a:spLocks/>
          </p:cNvSpPr>
          <p:nvPr/>
        </p:nvSpPr>
        <p:spPr bwMode="auto">
          <a:xfrm>
            <a:off x="4405312" y="3286125"/>
            <a:ext cx="42863" cy="114300"/>
          </a:xfrm>
          <a:custGeom>
            <a:avLst/>
            <a:gdLst>
              <a:gd name="T0" fmla="*/ 2147483646 w 34"/>
              <a:gd name="T1" fmla="*/ 0 h 78"/>
              <a:gd name="T2" fmla="*/ 0 w 34"/>
              <a:gd name="T3" fmla="*/ 2147483646 h 78"/>
              <a:gd name="T4" fmla="*/ 2147483646 w 34"/>
              <a:gd name="T5" fmla="*/ 2147483646 h 78"/>
              <a:gd name="T6" fmla="*/ 2147483646 w 34"/>
              <a:gd name="T7" fmla="*/ 0 h 78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78"/>
              <a:gd name="T14" fmla="*/ 34 w 34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78">
                <a:moveTo>
                  <a:pt x="25" y="0"/>
                </a:moveTo>
                <a:lnTo>
                  <a:pt x="0" y="72"/>
                </a:lnTo>
                <a:lnTo>
                  <a:pt x="34" y="78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49" name="Line 147"/>
          <p:cNvSpPr>
            <a:spLocks noChangeShapeType="1"/>
          </p:cNvSpPr>
          <p:nvPr/>
        </p:nvSpPr>
        <p:spPr bwMode="auto">
          <a:xfrm flipV="1">
            <a:off x="4512470" y="4042173"/>
            <a:ext cx="188119" cy="28217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50" name="Freeform 148"/>
          <p:cNvSpPr>
            <a:spLocks/>
          </p:cNvSpPr>
          <p:nvPr/>
        </p:nvSpPr>
        <p:spPr bwMode="auto">
          <a:xfrm>
            <a:off x="4668442" y="3974306"/>
            <a:ext cx="78581" cy="100013"/>
          </a:xfrm>
          <a:custGeom>
            <a:avLst/>
            <a:gdLst>
              <a:gd name="T0" fmla="*/ 2147483646 w 62"/>
              <a:gd name="T1" fmla="*/ 0 h 68"/>
              <a:gd name="T2" fmla="*/ 0 w 62"/>
              <a:gd name="T3" fmla="*/ 2147483646 h 68"/>
              <a:gd name="T4" fmla="*/ 2147483646 w 62"/>
              <a:gd name="T5" fmla="*/ 2147483646 h 68"/>
              <a:gd name="T6" fmla="*/ 2147483646 w 62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68"/>
              <a:gd name="T14" fmla="*/ 62 w 62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68">
                <a:moveTo>
                  <a:pt x="62" y="0"/>
                </a:moveTo>
                <a:lnTo>
                  <a:pt x="0" y="46"/>
                </a:lnTo>
                <a:lnTo>
                  <a:pt x="28" y="68"/>
                </a:ln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51" name="Line 149"/>
          <p:cNvSpPr>
            <a:spLocks noChangeShapeType="1"/>
          </p:cNvSpPr>
          <p:nvPr/>
        </p:nvSpPr>
        <p:spPr bwMode="auto">
          <a:xfrm flipH="1" flipV="1">
            <a:off x="4144566" y="2347912"/>
            <a:ext cx="155972" cy="1949054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52" name="Freeform 150"/>
          <p:cNvSpPr>
            <a:spLocks/>
          </p:cNvSpPr>
          <p:nvPr/>
        </p:nvSpPr>
        <p:spPr bwMode="auto">
          <a:xfrm>
            <a:off x="4125516" y="2256235"/>
            <a:ext cx="47625" cy="114300"/>
          </a:xfrm>
          <a:custGeom>
            <a:avLst/>
            <a:gdLst>
              <a:gd name="T0" fmla="*/ 2147483646 w 37"/>
              <a:gd name="T1" fmla="*/ 0 h 79"/>
              <a:gd name="T2" fmla="*/ 0 w 37"/>
              <a:gd name="T3" fmla="*/ 2147483646 h 79"/>
              <a:gd name="T4" fmla="*/ 2147483646 w 37"/>
              <a:gd name="T5" fmla="*/ 2147483646 h 79"/>
              <a:gd name="T6" fmla="*/ 2147483646 w 37"/>
              <a:gd name="T7" fmla="*/ 0 h 79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79"/>
              <a:gd name="T14" fmla="*/ 37 w 37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79">
                <a:moveTo>
                  <a:pt x="12" y="0"/>
                </a:moveTo>
                <a:lnTo>
                  <a:pt x="0" y="79"/>
                </a:lnTo>
                <a:lnTo>
                  <a:pt x="37" y="75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53" name="Line 151"/>
          <p:cNvSpPr>
            <a:spLocks noChangeShapeType="1"/>
          </p:cNvSpPr>
          <p:nvPr/>
        </p:nvSpPr>
        <p:spPr bwMode="auto">
          <a:xfrm flipV="1">
            <a:off x="4782741" y="3782616"/>
            <a:ext cx="1538288" cy="675084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54" name="Freeform 152"/>
          <p:cNvSpPr>
            <a:spLocks/>
          </p:cNvSpPr>
          <p:nvPr/>
        </p:nvSpPr>
        <p:spPr bwMode="auto">
          <a:xfrm>
            <a:off x="4967288" y="2415780"/>
            <a:ext cx="371475" cy="369094"/>
          </a:xfrm>
          <a:custGeom>
            <a:avLst/>
            <a:gdLst>
              <a:gd name="T0" fmla="*/ 0 w 93"/>
              <a:gd name="T1" fmla="*/ 2147483646 h 81"/>
              <a:gd name="T2" fmla="*/ 2147483646 w 93"/>
              <a:gd name="T3" fmla="*/ 2147483646 h 81"/>
              <a:gd name="T4" fmla="*/ 2147483646 w 93"/>
              <a:gd name="T5" fmla="*/ 2147483646 h 81"/>
              <a:gd name="T6" fmla="*/ 2147483646 w 93"/>
              <a:gd name="T7" fmla="*/ 0 h 81"/>
              <a:gd name="T8" fmla="*/ 0 w 93"/>
              <a:gd name="T9" fmla="*/ 0 h 81"/>
              <a:gd name="T10" fmla="*/ 0 w 93"/>
              <a:gd name="T11" fmla="*/ 2147483646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81"/>
              <a:gd name="T20" fmla="*/ 93 w 93"/>
              <a:gd name="T21" fmla="*/ 81 h 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81">
                <a:moveTo>
                  <a:pt x="0" y="81"/>
                </a:moveTo>
                <a:cubicBezTo>
                  <a:pt x="52" y="81"/>
                  <a:pt x="52" y="81"/>
                  <a:pt x="52" y="81"/>
                </a:cubicBezTo>
                <a:cubicBezTo>
                  <a:pt x="75" y="81"/>
                  <a:pt x="93" y="63"/>
                  <a:pt x="93" y="40"/>
                </a:cubicBezTo>
                <a:cubicBezTo>
                  <a:pt x="93" y="18"/>
                  <a:pt x="75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29055" name="Freeform 153"/>
          <p:cNvSpPr>
            <a:spLocks/>
          </p:cNvSpPr>
          <p:nvPr/>
        </p:nvSpPr>
        <p:spPr bwMode="auto">
          <a:xfrm>
            <a:off x="4824412" y="2438400"/>
            <a:ext cx="139304" cy="67866"/>
          </a:xfrm>
          <a:custGeom>
            <a:avLst/>
            <a:gdLst>
              <a:gd name="T0" fmla="*/ 0 w 109"/>
              <a:gd name="T1" fmla="*/ 0 h 47"/>
              <a:gd name="T2" fmla="*/ 2147483646 w 109"/>
              <a:gd name="T3" fmla="*/ 0 h 47"/>
              <a:gd name="T4" fmla="*/ 2147483646 w 109"/>
              <a:gd name="T5" fmla="*/ 2147483646 h 47"/>
              <a:gd name="T6" fmla="*/ 2147483646 w 109"/>
              <a:gd name="T7" fmla="*/ 2147483646 h 47"/>
              <a:gd name="T8" fmla="*/ 0 60000 65536"/>
              <a:gd name="T9" fmla="*/ 0 60000 65536"/>
              <a:gd name="T10" fmla="*/ 0 60000 65536"/>
              <a:gd name="T11" fmla="*/ 0 60000 65536"/>
              <a:gd name="T12" fmla="*/ 0 w 109"/>
              <a:gd name="T13" fmla="*/ 0 h 47"/>
              <a:gd name="T14" fmla="*/ 109 w 109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" h="47">
                <a:moveTo>
                  <a:pt x="0" y="0"/>
                </a:moveTo>
                <a:lnTo>
                  <a:pt x="59" y="0"/>
                </a:lnTo>
                <a:lnTo>
                  <a:pt x="59" y="47"/>
                </a:lnTo>
                <a:lnTo>
                  <a:pt x="109" y="47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56" name="Freeform 154"/>
          <p:cNvSpPr>
            <a:spLocks/>
          </p:cNvSpPr>
          <p:nvPr/>
        </p:nvSpPr>
        <p:spPr bwMode="auto">
          <a:xfrm>
            <a:off x="5338764" y="2597944"/>
            <a:ext cx="151210" cy="200025"/>
          </a:xfrm>
          <a:custGeom>
            <a:avLst/>
            <a:gdLst>
              <a:gd name="T0" fmla="*/ 0 w 119"/>
              <a:gd name="T1" fmla="*/ 0 h 137"/>
              <a:gd name="T2" fmla="*/ 2147483646 w 119"/>
              <a:gd name="T3" fmla="*/ 0 h 137"/>
              <a:gd name="T4" fmla="*/ 2147483646 w 119"/>
              <a:gd name="T5" fmla="*/ 2147483646 h 137"/>
              <a:gd name="T6" fmla="*/ 2147483646 w 119"/>
              <a:gd name="T7" fmla="*/ 2147483646 h 137"/>
              <a:gd name="T8" fmla="*/ 0 60000 65536"/>
              <a:gd name="T9" fmla="*/ 0 60000 65536"/>
              <a:gd name="T10" fmla="*/ 0 60000 65536"/>
              <a:gd name="T11" fmla="*/ 0 60000 65536"/>
              <a:gd name="T12" fmla="*/ 0 w 119"/>
              <a:gd name="T13" fmla="*/ 0 h 137"/>
              <a:gd name="T14" fmla="*/ 119 w 119"/>
              <a:gd name="T15" fmla="*/ 137 h 1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" h="137">
                <a:moveTo>
                  <a:pt x="0" y="0"/>
                </a:moveTo>
                <a:lnTo>
                  <a:pt x="44" y="0"/>
                </a:lnTo>
                <a:lnTo>
                  <a:pt x="44" y="137"/>
                </a:lnTo>
                <a:lnTo>
                  <a:pt x="119" y="137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57" name="Freeform 155"/>
          <p:cNvSpPr>
            <a:spLocks/>
          </p:cNvSpPr>
          <p:nvPr/>
        </p:nvSpPr>
        <p:spPr bwMode="auto">
          <a:xfrm>
            <a:off x="4824412" y="2693195"/>
            <a:ext cx="139304" cy="69056"/>
          </a:xfrm>
          <a:custGeom>
            <a:avLst/>
            <a:gdLst>
              <a:gd name="T0" fmla="*/ 0 w 109"/>
              <a:gd name="T1" fmla="*/ 2147483646 h 47"/>
              <a:gd name="T2" fmla="*/ 2147483646 w 109"/>
              <a:gd name="T3" fmla="*/ 2147483646 h 47"/>
              <a:gd name="T4" fmla="*/ 2147483646 w 109"/>
              <a:gd name="T5" fmla="*/ 0 h 47"/>
              <a:gd name="T6" fmla="*/ 2147483646 w 109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109"/>
              <a:gd name="T13" fmla="*/ 0 h 47"/>
              <a:gd name="T14" fmla="*/ 109 w 109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" h="47">
                <a:moveTo>
                  <a:pt x="0" y="47"/>
                </a:moveTo>
                <a:lnTo>
                  <a:pt x="62" y="47"/>
                </a:lnTo>
                <a:lnTo>
                  <a:pt x="62" y="0"/>
                </a:lnTo>
                <a:lnTo>
                  <a:pt x="109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58" name="Freeform 156"/>
          <p:cNvSpPr>
            <a:spLocks/>
          </p:cNvSpPr>
          <p:nvPr/>
        </p:nvSpPr>
        <p:spPr bwMode="auto">
          <a:xfrm>
            <a:off x="4967288" y="2990850"/>
            <a:ext cx="371475" cy="372666"/>
          </a:xfrm>
          <a:custGeom>
            <a:avLst/>
            <a:gdLst>
              <a:gd name="T0" fmla="*/ 0 w 93"/>
              <a:gd name="T1" fmla="*/ 2147483646 h 82"/>
              <a:gd name="T2" fmla="*/ 2147483646 w 93"/>
              <a:gd name="T3" fmla="*/ 2147483646 h 82"/>
              <a:gd name="T4" fmla="*/ 2147483646 w 93"/>
              <a:gd name="T5" fmla="*/ 2147483646 h 82"/>
              <a:gd name="T6" fmla="*/ 2147483646 w 93"/>
              <a:gd name="T7" fmla="*/ 0 h 82"/>
              <a:gd name="T8" fmla="*/ 0 w 93"/>
              <a:gd name="T9" fmla="*/ 0 h 82"/>
              <a:gd name="T10" fmla="*/ 0 w 93"/>
              <a:gd name="T11" fmla="*/ 2147483646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82"/>
              <a:gd name="T20" fmla="*/ 93 w 93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82">
                <a:moveTo>
                  <a:pt x="0" y="82"/>
                </a:moveTo>
                <a:cubicBezTo>
                  <a:pt x="52" y="82"/>
                  <a:pt x="52" y="82"/>
                  <a:pt x="52" y="82"/>
                </a:cubicBezTo>
                <a:cubicBezTo>
                  <a:pt x="75" y="82"/>
                  <a:pt x="93" y="64"/>
                  <a:pt x="93" y="41"/>
                </a:cubicBezTo>
                <a:cubicBezTo>
                  <a:pt x="93" y="19"/>
                  <a:pt x="75" y="0"/>
                  <a:pt x="52" y="0"/>
                </a:cubicBezTo>
                <a:cubicBezTo>
                  <a:pt x="0" y="0"/>
                  <a:pt x="0" y="0"/>
                  <a:pt x="0" y="0"/>
                </a:cubicBezTo>
                <a:lnTo>
                  <a:pt x="0" y="82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29059" name="Freeform 157"/>
          <p:cNvSpPr>
            <a:spLocks/>
          </p:cNvSpPr>
          <p:nvPr/>
        </p:nvSpPr>
        <p:spPr bwMode="auto">
          <a:xfrm>
            <a:off x="5338764" y="2980136"/>
            <a:ext cx="151210" cy="197644"/>
          </a:xfrm>
          <a:custGeom>
            <a:avLst/>
            <a:gdLst>
              <a:gd name="T0" fmla="*/ 0 w 119"/>
              <a:gd name="T1" fmla="*/ 2147483646 h 135"/>
              <a:gd name="T2" fmla="*/ 2147483646 w 119"/>
              <a:gd name="T3" fmla="*/ 2147483646 h 135"/>
              <a:gd name="T4" fmla="*/ 2147483646 w 119"/>
              <a:gd name="T5" fmla="*/ 0 h 135"/>
              <a:gd name="T6" fmla="*/ 2147483646 w 119"/>
              <a:gd name="T7" fmla="*/ 0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119"/>
              <a:gd name="T13" fmla="*/ 0 h 135"/>
              <a:gd name="T14" fmla="*/ 119 w 119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" h="135">
                <a:moveTo>
                  <a:pt x="0" y="135"/>
                </a:moveTo>
                <a:lnTo>
                  <a:pt x="44" y="135"/>
                </a:lnTo>
                <a:lnTo>
                  <a:pt x="44" y="0"/>
                </a:lnTo>
                <a:lnTo>
                  <a:pt x="119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60" name="Freeform 158"/>
          <p:cNvSpPr>
            <a:spLocks/>
          </p:cNvSpPr>
          <p:nvPr/>
        </p:nvSpPr>
        <p:spPr bwMode="auto">
          <a:xfrm>
            <a:off x="4456511" y="2762250"/>
            <a:ext cx="507206" cy="504825"/>
          </a:xfrm>
          <a:custGeom>
            <a:avLst/>
            <a:gdLst>
              <a:gd name="T0" fmla="*/ 2147483646 w 397"/>
              <a:gd name="T1" fmla="*/ 2147483646 h 347"/>
              <a:gd name="T2" fmla="*/ 0 w 397"/>
              <a:gd name="T3" fmla="*/ 2147483646 h 347"/>
              <a:gd name="T4" fmla="*/ 0 w 397"/>
              <a:gd name="T5" fmla="*/ 0 h 347"/>
              <a:gd name="T6" fmla="*/ 0 60000 65536"/>
              <a:gd name="T7" fmla="*/ 0 60000 65536"/>
              <a:gd name="T8" fmla="*/ 0 60000 65536"/>
              <a:gd name="T9" fmla="*/ 0 w 397"/>
              <a:gd name="T10" fmla="*/ 0 h 347"/>
              <a:gd name="T11" fmla="*/ 397 w 397"/>
              <a:gd name="T12" fmla="*/ 347 h 3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" h="347">
                <a:moveTo>
                  <a:pt x="397" y="347"/>
                </a:moveTo>
                <a:lnTo>
                  <a:pt x="0" y="347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61" name="Line 159"/>
          <p:cNvSpPr>
            <a:spLocks noChangeShapeType="1"/>
          </p:cNvSpPr>
          <p:nvPr/>
        </p:nvSpPr>
        <p:spPr bwMode="auto">
          <a:xfrm>
            <a:off x="4373167" y="2438400"/>
            <a:ext cx="234553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62" name="Freeform 160"/>
          <p:cNvSpPr>
            <a:spLocks/>
          </p:cNvSpPr>
          <p:nvPr/>
        </p:nvSpPr>
        <p:spPr bwMode="auto">
          <a:xfrm>
            <a:off x="4607719" y="2291955"/>
            <a:ext cx="200025" cy="288131"/>
          </a:xfrm>
          <a:custGeom>
            <a:avLst/>
            <a:gdLst>
              <a:gd name="T0" fmla="*/ 0 w 156"/>
              <a:gd name="T1" fmla="*/ 2147483646 h 197"/>
              <a:gd name="T2" fmla="*/ 2147483646 w 156"/>
              <a:gd name="T3" fmla="*/ 2147483646 h 197"/>
              <a:gd name="T4" fmla="*/ 0 w 156"/>
              <a:gd name="T5" fmla="*/ 0 h 197"/>
              <a:gd name="T6" fmla="*/ 0 w 156"/>
              <a:gd name="T7" fmla="*/ 2147483646 h 197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197"/>
              <a:gd name="T14" fmla="*/ 156 w 156"/>
              <a:gd name="T15" fmla="*/ 197 h 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197">
                <a:moveTo>
                  <a:pt x="0" y="197"/>
                </a:moveTo>
                <a:lnTo>
                  <a:pt x="156" y="100"/>
                </a:lnTo>
                <a:lnTo>
                  <a:pt x="0" y="0"/>
                </a:lnTo>
                <a:lnTo>
                  <a:pt x="0" y="197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29063" name="Oval 161"/>
          <p:cNvSpPr>
            <a:spLocks noChangeArrowheads="1"/>
          </p:cNvSpPr>
          <p:nvPr/>
        </p:nvSpPr>
        <p:spPr bwMode="auto">
          <a:xfrm>
            <a:off x="4811317" y="2412206"/>
            <a:ext cx="44053" cy="48816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64" name="Line 162"/>
          <p:cNvSpPr>
            <a:spLocks noChangeShapeType="1"/>
          </p:cNvSpPr>
          <p:nvPr/>
        </p:nvSpPr>
        <p:spPr bwMode="auto">
          <a:xfrm>
            <a:off x="4373167" y="2762250"/>
            <a:ext cx="234553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65" name="Freeform 163"/>
          <p:cNvSpPr>
            <a:spLocks/>
          </p:cNvSpPr>
          <p:nvPr/>
        </p:nvSpPr>
        <p:spPr bwMode="auto">
          <a:xfrm>
            <a:off x="4607719" y="2620567"/>
            <a:ext cx="200025" cy="286940"/>
          </a:xfrm>
          <a:custGeom>
            <a:avLst/>
            <a:gdLst>
              <a:gd name="T0" fmla="*/ 0 w 156"/>
              <a:gd name="T1" fmla="*/ 2147483646 h 197"/>
              <a:gd name="T2" fmla="*/ 2147483646 w 156"/>
              <a:gd name="T3" fmla="*/ 2147483646 h 197"/>
              <a:gd name="T4" fmla="*/ 0 w 156"/>
              <a:gd name="T5" fmla="*/ 0 h 197"/>
              <a:gd name="T6" fmla="*/ 0 w 156"/>
              <a:gd name="T7" fmla="*/ 2147483646 h 197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197"/>
              <a:gd name="T14" fmla="*/ 156 w 156"/>
              <a:gd name="T15" fmla="*/ 197 h 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197">
                <a:moveTo>
                  <a:pt x="0" y="197"/>
                </a:moveTo>
                <a:lnTo>
                  <a:pt x="156" y="97"/>
                </a:lnTo>
                <a:lnTo>
                  <a:pt x="0" y="0"/>
                </a:lnTo>
                <a:lnTo>
                  <a:pt x="0" y="197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29066" name="Oval 164"/>
          <p:cNvSpPr>
            <a:spLocks noChangeArrowheads="1"/>
          </p:cNvSpPr>
          <p:nvPr/>
        </p:nvSpPr>
        <p:spPr bwMode="auto">
          <a:xfrm>
            <a:off x="4811317" y="2736056"/>
            <a:ext cx="44053" cy="53579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67" name="Rectangle 165"/>
          <p:cNvSpPr>
            <a:spLocks noChangeArrowheads="1"/>
          </p:cNvSpPr>
          <p:nvPr/>
        </p:nvSpPr>
        <p:spPr bwMode="auto">
          <a:xfrm>
            <a:off x="4296967" y="233600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68" name="Rectangle 166"/>
          <p:cNvSpPr>
            <a:spLocks noChangeArrowheads="1"/>
          </p:cNvSpPr>
          <p:nvPr/>
        </p:nvSpPr>
        <p:spPr bwMode="auto">
          <a:xfrm>
            <a:off x="4624388" y="37242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69" name="Rectangle 167"/>
          <p:cNvSpPr>
            <a:spLocks noChangeArrowheads="1"/>
          </p:cNvSpPr>
          <p:nvPr/>
        </p:nvSpPr>
        <p:spPr bwMode="auto">
          <a:xfrm>
            <a:off x="4285060" y="266104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b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70" name="Rectangle 168"/>
          <p:cNvSpPr>
            <a:spLocks noChangeArrowheads="1"/>
          </p:cNvSpPr>
          <p:nvPr/>
        </p:nvSpPr>
        <p:spPr bwMode="auto">
          <a:xfrm>
            <a:off x="5441156" y="3743325"/>
            <a:ext cx="945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71" name="Rectangle 169"/>
          <p:cNvSpPr>
            <a:spLocks noChangeArrowheads="1"/>
          </p:cNvSpPr>
          <p:nvPr/>
        </p:nvSpPr>
        <p:spPr bwMode="auto">
          <a:xfrm>
            <a:off x="5872163" y="2821782"/>
            <a:ext cx="945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72" name="Rectangle 170"/>
          <p:cNvSpPr>
            <a:spLocks noChangeArrowheads="1"/>
          </p:cNvSpPr>
          <p:nvPr/>
        </p:nvSpPr>
        <p:spPr bwMode="auto">
          <a:xfrm>
            <a:off x="4866086" y="3389711"/>
            <a:ext cx="6155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Circuit 1</a:t>
            </a:r>
            <a:endParaRPr lang="en-US" altLang="en-US" sz="3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73" name="Rectangle 174"/>
          <p:cNvSpPr>
            <a:spLocks noChangeArrowheads="1"/>
          </p:cNvSpPr>
          <p:nvPr/>
        </p:nvSpPr>
        <p:spPr bwMode="auto">
          <a:xfrm>
            <a:off x="4866086" y="3998120"/>
            <a:ext cx="6155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Circuit 2</a:t>
            </a:r>
            <a:endParaRPr lang="en-US" altLang="en-US" sz="3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80" name="Freeform 184"/>
          <p:cNvSpPr>
            <a:spLocks/>
          </p:cNvSpPr>
          <p:nvPr/>
        </p:nvSpPr>
        <p:spPr bwMode="auto">
          <a:xfrm>
            <a:off x="3611166" y="4275536"/>
            <a:ext cx="1223963" cy="391715"/>
          </a:xfrm>
          <a:custGeom>
            <a:avLst/>
            <a:gdLst>
              <a:gd name="T0" fmla="*/ 2147483646 w 307"/>
              <a:gd name="T1" fmla="*/ 2147483646 h 86"/>
              <a:gd name="T2" fmla="*/ 2147483646 w 307"/>
              <a:gd name="T3" fmla="*/ 2147483646 h 86"/>
              <a:gd name="T4" fmla="*/ 2147483646 w 307"/>
              <a:gd name="T5" fmla="*/ 2147483646 h 86"/>
              <a:gd name="T6" fmla="*/ 2147483646 w 307"/>
              <a:gd name="T7" fmla="*/ 2147483646 h 86"/>
              <a:gd name="T8" fmla="*/ 2147483646 w 307"/>
              <a:gd name="T9" fmla="*/ 2147483646 h 86"/>
              <a:gd name="T10" fmla="*/ 2147483646 w 307"/>
              <a:gd name="T11" fmla="*/ 2147483646 h 86"/>
              <a:gd name="T12" fmla="*/ 2147483646 w 307"/>
              <a:gd name="T13" fmla="*/ 2147483646 h 86"/>
              <a:gd name="T14" fmla="*/ 2147483646 w 307"/>
              <a:gd name="T15" fmla="*/ 2147483646 h 86"/>
              <a:gd name="T16" fmla="*/ 2147483646 w 307"/>
              <a:gd name="T17" fmla="*/ 2147483646 h 8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7"/>
              <a:gd name="T28" fmla="*/ 0 h 86"/>
              <a:gd name="T29" fmla="*/ 307 w 307"/>
              <a:gd name="T30" fmla="*/ 86 h 8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7" h="86">
                <a:moveTo>
                  <a:pt x="15" y="59"/>
                </a:moveTo>
                <a:cubicBezTo>
                  <a:pt x="15" y="59"/>
                  <a:pt x="0" y="55"/>
                  <a:pt x="15" y="38"/>
                </a:cubicBezTo>
                <a:cubicBezTo>
                  <a:pt x="15" y="38"/>
                  <a:pt x="35" y="0"/>
                  <a:pt x="103" y="3"/>
                </a:cubicBezTo>
                <a:cubicBezTo>
                  <a:pt x="103" y="3"/>
                  <a:pt x="215" y="2"/>
                  <a:pt x="273" y="23"/>
                </a:cubicBezTo>
                <a:cubicBezTo>
                  <a:pt x="273" y="23"/>
                  <a:pt x="307" y="36"/>
                  <a:pt x="289" y="54"/>
                </a:cubicBezTo>
                <a:cubicBezTo>
                  <a:pt x="289" y="54"/>
                  <a:pt x="269" y="80"/>
                  <a:pt x="215" y="80"/>
                </a:cubicBezTo>
                <a:cubicBezTo>
                  <a:pt x="215" y="80"/>
                  <a:pt x="157" y="76"/>
                  <a:pt x="119" y="79"/>
                </a:cubicBezTo>
                <a:cubicBezTo>
                  <a:pt x="119" y="79"/>
                  <a:pt x="88" y="86"/>
                  <a:pt x="65" y="75"/>
                </a:cubicBezTo>
                <a:cubicBezTo>
                  <a:pt x="65" y="75"/>
                  <a:pt x="39" y="56"/>
                  <a:pt x="15" y="59"/>
                </a:cubicBezTo>
                <a:close/>
              </a:path>
            </a:pathLst>
          </a:custGeom>
          <a:solidFill>
            <a:srgbClr val="7BA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081" name="Rectangle 185"/>
          <p:cNvSpPr>
            <a:spLocks noChangeArrowheads="1"/>
          </p:cNvSpPr>
          <p:nvPr/>
        </p:nvSpPr>
        <p:spPr bwMode="auto">
          <a:xfrm>
            <a:off x="2593727" y="1822205"/>
            <a:ext cx="57579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English 1</a:t>
            </a:r>
            <a:r>
              <a:rPr lang="en-US" altLang="en-US" sz="1400" dirty="0">
                <a:solidFill>
                  <a:srgbClr val="000000"/>
                </a:solidFill>
              </a:rPr>
              <a:t>:   F outputs 1 when a is 0 and b is 0, or when a is 0 and b is 1.</a:t>
            </a:r>
            <a:endParaRPr lang="en-US" alt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82" name="Rectangle 191"/>
          <p:cNvSpPr>
            <a:spLocks noChangeArrowheads="1"/>
          </p:cNvSpPr>
          <p:nvPr/>
        </p:nvSpPr>
        <p:spPr bwMode="auto">
          <a:xfrm>
            <a:off x="3476626" y="2082405"/>
            <a:ext cx="47303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English 2</a:t>
            </a:r>
            <a:r>
              <a:rPr lang="en-US" altLang="en-US" sz="1400" dirty="0">
                <a:solidFill>
                  <a:srgbClr val="000000"/>
                </a:solidFill>
              </a:rPr>
              <a:t>:   F outputs 1 when a is 0, regardless of b’s value</a:t>
            </a:r>
            <a:endParaRPr lang="en-US" alt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89" name="Rectangle 222"/>
          <p:cNvSpPr>
            <a:spLocks noChangeArrowheads="1"/>
          </p:cNvSpPr>
          <p:nvPr/>
        </p:nvSpPr>
        <p:spPr bwMode="auto">
          <a:xfrm>
            <a:off x="6363891" y="2480074"/>
            <a:ext cx="722709" cy="1078706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90" name="Rectangle 223"/>
          <p:cNvSpPr>
            <a:spLocks noChangeArrowheads="1"/>
          </p:cNvSpPr>
          <p:nvPr/>
        </p:nvSpPr>
        <p:spPr bwMode="auto">
          <a:xfrm>
            <a:off x="6436519" y="252174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91" name="Rectangle 224"/>
          <p:cNvSpPr>
            <a:spLocks noChangeArrowheads="1"/>
          </p:cNvSpPr>
          <p:nvPr/>
        </p:nvSpPr>
        <p:spPr bwMode="auto">
          <a:xfrm>
            <a:off x="6436519" y="272296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92" name="Rectangle 225"/>
          <p:cNvSpPr>
            <a:spLocks noChangeArrowheads="1"/>
          </p:cNvSpPr>
          <p:nvPr/>
        </p:nvSpPr>
        <p:spPr bwMode="auto">
          <a:xfrm>
            <a:off x="6436519" y="292179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93" name="Rectangle 226"/>
          <p:cNvSpPr>
            <a:spLocks noChangeArrowheads="1"/>
          </p:cNvSpPr>
          <p:nvPr/>
        </p:nvSpPr>
        <p:spPr bwMode="auto">
          <a:xfrm>
            <a:off x="6436519" y="312301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94" name="Rectangle 227"/>
          <p:cNvSpPr>
            <a:spLocks noChangeArrowheads="1"/>
          </p:cNvSpPr>
          <p:nvPr/>
        </p:nvSpPr>
        <p:spPr bwMode="auto">
          <a:xfrm>
            <a:off x="6436519" y="33230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95" name="Rectangle 228"/>
          <p:cNvSpPr>
            <a:spLocks noChangeArrowheads="1"/>
          </p:cNvSpPr>
          <p:nvPr/>
        </p:nvSpPr>
        <p:spPr bwMode="auto">
          <a:xfrm>
            <a:off x="6638926" y="252174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b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96" name="Rectangle 229"/>
          <p:cNvSpPr>
            <a:spLocks noChangeArrowheads="1"/>
          </p:cNvSpPr>
          <p:nvPr/>
        </p:nvSpPr>
        <p:spPr bwMode="auto">
          <a:xfrm>
            <a:off x="6638926" y="272296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97" name="Rectangle 230"/>
          <p:cNvSpPr>
            <a:spLocks noChangeArrowheads="1"/>
          </p:cNvSpPr>
          <p:nvPr/>
        </p:nvSpPr>
        <p:spPr bwMode="auto">
          <a:xfrm>
            <a:off x="6638926" y="292179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98" name="Rectangle 231"/>
          <p:cNvSpPr>
            <a:spLocks noChangeArrowheads="1"/>
          </p:cNvSpPr>
          <p:nvPr/>
        </p:nvSpPr>
        <p:spPr bwMode="auto">
          <a:xfrm>
            <a:off x="6638926" y="312301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99" name="Rectangle 232"/>
          <p:cNvSpPr>
            <a:spLocks noChangeArrowheads="1"/>
          </p:cNvSpPr>
          <p:nvPr/>
        </p:nvSpPr>
        <p:spPr bwMode="auto">
          <a:xfrm>
            <a:off x="6638926" y="33230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100" name="Rectangle 233"/>
          <p:cNvSpPr>
            <a:spLocks noChangeArrowheads="1"/>
          </p:cNvSpPr>
          <p:nvPr/>
        </p:nvSpPr>
        <p:spPr bwMode="auto">
          <a:xfrm>
            <a:off x="6921104" y="2521744"/>
            <a:ext cx="945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101" name="Rectangle 234"/>
          <p:cNvSpPr>
            <a:spLocks noChangeArrowheads="1"/>
          </p:cNvSpPr>
          <p:nvPr/>
        </p:nvSpPr>
        <p:spPr bwMode="auto">
          <a:xfrm>
            <a:off x="6921104" y="272296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102" name="Rectangle 235"/>
          <p:cNvSpPr>
            <a:spLocks noChangeArrowheads="1"/>
          </p:cNvSpPr>
          <p:nvPr/>
        </p:nvSpPr>
        <p:spPr bwMode="auto">
          <a:xfrm>
            <a:off x="6921104" y="292179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103" name="Rectangle 236"/>
          <p:cNvSpPr>
            <a:spLocks noChangeArrowheads="1"/>
          </p:cNvSpPr>
          <p:nvPr/>
        </p:nvSpPr>
        <p:spPr bwMode="auto">
          <a:xfrm>
            <a:off x="6921104" y="312301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104" name="Rectangle 237"/>
          <p:cNvSpPr>
            <a:spLocks noChangeArrowheads="1"/>
          </p:cNvSpPr>
          <p:nvPr/>
        </p:nvSpPr>
        <p:spPr bwMode="auto">
          <a:xfrm>
            <a:off x="6921104" y="33230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105" name="Line 238"/>
          <p:cNvSpPr>
            <a:spLocks noChangeShapeType="1"/>
          </p:cNvSpPr>
          <p:nvPr/>
        </p:nvSpPr>
        <p:spPr bwMode="auto">
          <a:xfrm>
            <a:off x="6363891" y="2703911"/>
            <a:ext cx="722709" cy="1190"/>
          </a:xfrm>
          <a:prstGeom prst="line">
            <a:avLst/>
          </a:prstGeom>
          <a:noFill/>
          <a:ln w="206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106" name="Line 239"/>
          <p:cNvSpPr>
            <a:spLocks noChangeShapeType="1"/>
          </p:cNvSpPr>
          <p:nvPr/>
        </p:nvSpPr>
        <p:spPr bwMode="auto">
          <a:xfrm>
            <a:off x="6810375" y="2480074"/>
            <a:ext cx="1191" cy="1078706"/>
          </a:xfrm>
          <a:prstGeom prst="line">
            <a:avLst/>
          </a:prstGeom>
          <a:noFill/>
          <a:ln w="206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9107" name="Freeform 240"/>
          <p:cNvSpPr>
            <a:spLocks/>
          </p:cNvSpPr>
          <p:nvPr/>
        </p:nvSpPr>
        <p:spPr bwMode="auto">
          <a:xfrm>
            <a:off x="5445919" y="2707482"/>
            <a:ext cx="328613" cy="369094"/>
          </a:xfrm>
          <a:custGeom>
            <a:avLst/>
            <a:gdLst>
              <a:gd name="T0" fmla="*/ 2147483646 w 82"/>
              <a:gd name="T1" fmla="*/ 2147483646 h 81"/>
              <a:gd name="T2" fmla="*/ 0 w 82"/>
              <a:gd name="T3" fmla="*/ 2147483646 h 81"/>
              <a:gd name="T4" fmla="*/ 2147483646 w 82"/>
              <a:gd name="T5" fmla="*/ 2147483646 h 81"/>
              <a:gd name="T6" fmla="*/ 2147483646 w 82"/>
              <a:gd name="T7" fmla="*/ 2147483646 h 81"/>
              <a:gd name="T8" fmla="*/ 0 w 82"/>
              <a:gd name="T9" fmla="*/ 0 h 81"/>
              <a:gd name="T10" fmla="*/ 2147483646 w 82"/>
              <a:gd name="T11" fmla="*/ 2147483646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81"/>
              <a:gd name="T20" fmla="*/ 82 w 82"/>
              <a:gd name="T21" fmla="*/ 81 h 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81">
                <a:moveTo>
                  <a:pt x="82" y="40"/>
                </a:moveTo>
                <a:cubicBezTo>
                  <a:pt x="82" y="40"/>
                  <a:pt x="63" y="81"/>
                  <a:pt x="0" y="81"/>
                </a:cubicBezTo>
                <a:cubicBezTo>
                  <a:pt x="0" y="81"/>
                  <a:pt x="12" y="76"/>
                  <a:pt x="12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"/>
                  <a:pt x="0" y="0"/>
                  <a:pt x="0" y="0"/>
                </a:cubicBezTo>
                <a:cubicBezTo>
                  <a:pt x="63" y="0"/>
                  <a:pt x="82" y="40"/>
                  <a:pt x="82" y="4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29108" name="Rectangle 241"/>
          <p:cNvSpPr>
            <a:spLocks noChangeArrowheads="1"/>
          </p:cNvSpPr>
          <p:nvPr/>
        </p:nvSpPr>
        <p:spPr bwMode="auto">
          <a:xfrm>
            <a:off x="3805238" y="4370786"/>
            <a:ext cx="945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FFFF"/>
                </a:solidFill>
              </a:rPr>
              <a:t>T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109" name="Rectangle 242"/>
          <p:cNvSpPr>
            <a:spLocks noChangeArrowheads="1"/>
          </p:cNvSpPr>
          <p:nvPr/>
        </p:nvSpPr>
        <p:spPr bwMode="auto">
          <a:xfrm>
            <a:off x="3867151" y="4370786"/>
            <a:ext cx="8880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FFFF"/>
                </a:solidFill>
              </a:rPr>
              <a:t>he function F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110" name="Rectangle 245"/>
          <p:cNvSpPr>
            <a:spLocks noChangeArrowheads="1"/>
          </p:cNvSpPr>
          <p:nvPr/>
        </p:nvSpPr>
        <p:spPr bwMode="auto">
          <a:xfrm>
            <a:off x="6432948" y="3596880"/>
            <a:ext cx="78822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Truth table</a:t>
            </a:r>
            <a:endParaRPr lang="en-US" altLang="en-US" sz="3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111" name="Rectangle 247"/>
          <p:cNvSpPr>
            <a:spLocks noChangeArrowheads="1"/>
          </p:cNvSpPr>
          <p:nvPr/>
        </p:nvSpPr>
        <p:spPr bwMode="auto">
          <a:xfrm>
            <a:off x="1885950" y="3032523"/>
            <a:ext cx="16078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Equation 2: F(a,b) = a’</a:t>
            </a:r>
            <a:endParaRPr lang="en-US" altLang="en-US" sz="3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112" name="Rectangle 248"/>
          <p:cNvSpPr>
            <a:spLocks noChangeArrowheads="1"/>
          </p:cNvSpPr>
          <p:nvPr/>
        </p:nvSpPr>
        <p:spPr bwMode="auto">
          <a:xfrm>
            <a:off x="1814513" y="2831307"/>
            <a:ext cx="21363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Equation 1: F(</a:t>
            </a:r>
            <a:r>
              <a:rPr lang="en-US" altLang="en-US" sz="1200" b="1" dirty="0" err="1">
                <a:solidFill>
                  <a:srgbClr val="000000"/>
                </a:solidFill>
              </a:rPr>
              <a:t>a,b</a:t>
            </a:r>
            <a:r>
              <a:rPr lang="en-US" altLang="en-US" sz="1200" b="1" dirty="0">
                <a:solidFill>
                  <a:srgbClr val="000000"/>
                </a:solidFill>
              </a:rPr>
              <a:t>) = </a:t>
            </a:r>
            <a:r>
              <a:rPr lang="en-US" altLang="en-US" sz="1200" b="1" dirty="0" err="1">
                <a:solidFill>
                  <a:srgbClr val="000000"/>
                </a:solidFill>
              </a:rPr>
              <a:t>a’b</a:t>
            </a:r>
            <a:r>
              <a:rPr lang="en-US" altLang="en-US" sz="1200" b="1" dirty="0">
                <a:solidFill>
                  <a:srgbClr val="000000"/>
                </a:solidFill>
              </a:rPr>
              <a:t>’ + </a:t>
            </a:r>
            <a:r>
              <a:rPr lang="en-US" altLang="en-US" sz="1200" b="1" dirty="0" err="1">
                <a:solidFill>
                  <a:srgbClr val="000000"/>
                </a:solidFill>
              </a:rPr>
              <a:t>a’b</a:t>
            </a:r>
            <a:endParaRPr lang="en-US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9D7BA6-25AE-4DDC-B1F1-C59C4CEB4811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Truth Table Representation of Boolean Functions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710" y="1771649"/>
            <a:ext cx="3917540" cy="490936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Define value of F for each possible combination of input values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2-input function: 4 rows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3-input function: 8 rows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4-input function: 16 rows</a:t>
            </a:r>
          </a:p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</a:rPr>
              <a:t>Q: Use truth table to define function F(</a:t>
            </a:r>
            <a:r>
              <a:rPr lang="en-US" altLang="en-US" dirty="0" err="1" smtClean="0">
                <a:solidFill>
                  <a:schemeClr val="accent2"/>
                </a:solidFill>
              </a:rPr>
              <a:t>a,b,c</a:t>
            </a:r>
            <a:r>
              <a:rPr lang="en-US" altLang="en-US" dirty="0" smtClean="0">
                <a:solidFill>
                  <a:schemeClr val="accent2"/>
                </a:solidFill>
              </a:rPr>
              <a:t>) that is 1 when </a:t>
            </a:r>
            <a:r>
              <a:rPr lang="en-US" altLang="en-US" dirty="0" err="1" smtClean="0">
                <a:solidFill>
                  <a:schemeClr val="accent2"/>
                </a:solidFill>
              </a:rPr>
              <a:t>abc</a:t>
            </a:r>
            <a:r>
              <a:rPr lang="en-US" altLang="en-US" dirty="0" smtClean="0">
                <a:solidFill>
                  <a:schemeClr val="accent2"/>
                </a:solidFill>
              </a:rPr>
              <a:t> is 5 or greater in binary</a:t>
            </a:r>
          </a:p>
        </p:txBody>
      </p:sp>
      <p:sp>
        <p:nvSpPr>
          <p:cNvPr id="131077" name="Rectangle 24"/>
          <p:cNvSpPr>
            <a:spLocks noChangeArrowheads="1"/>
          </p:cNvSpPr>
          <p:nvPr/>
        </p:nvSpPr>
        <p:spPr bwMode="auto">
          <a:xfrm>
            <a:off x="6686550" y="1771650"/>
            <a:ext cx="1101329" cy="2820591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8" name="Rectangle 25"/>
          <p:cNvSpPr>
            <a:spLocks noChangeArrowheads="1"/>
          </p:cNvSpPr>
          <p:nvPr/>
        </p:nvSpPr>
        <p:spPr bwMode="auto">
          <a:xfrm>
            <a:off x="7152085" y="1791892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c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9" name="Rectangle 26"/>
          <p:cNvSpPr>
            <a:spLocks noChangeArrowheads="1"/>
          </p:cNvSpPr>
          <p:nvPr/>
        </p:nvSpPr>
        <p:spPr bwMode="auto">
          <a:xfrm>
            <a:off x="7152085" y="195619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0" name="Rectangle 27"/>
          <p:cNvSpPr>
            <a:spLocks noChangeArrowheads="1"/>
          </p:cNvSpPr>
          <p:nvPr/>
        </p:nvSpPr>
        <p:spPr bwMode="auto">
          <a:xfrm>
            <a:off x="7152085" y="21193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1" name="Rectangle 28"/>
          <p:cNvSpPr>
            <a:spLocks noChangeArrowheads="1"/>
          </p:cNvSpPr>
          <p:nvPr/>
        </p:nvSpPr>
        <p:spPr bwMode="auto">
          <a:xfrm>
            <a:off x="7152085" y="228361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2" name="Rectangle 29"/>
          <p:cNvSpPr>
            <a:spLocks noChangeArrowheads="1"/>
          </p:cNvSpPr>
          <p:nvPr/>
        </p:nvSpPr>
        <p:spPr bwMode="auto">
          <a:xfrm>
            <a:off x="7152085" y="24467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3" name="Rectangle 30"/>
          <p:cNvSpPr>
            <a:spLocks noChangeArrowheads="1"/>
          </p:cNvSpPr>
          <p:nvPr/>
        </p:nvSpPr>
        <p:spPr bwMode="auto">
          <a:xfrm>
            <a:off x="7152085" y="261104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4" name="Rectangle 31"/>
          <p:cNvSpPr>
            <a:spLocks noChangeArrowheads="1"/>
          </p:cNvSpPr>
          <p:nvPr/>
        </p:nvSpPr>
        <p:spPr bwMode="auto">
          <a:xfrm>
            <a:off x="7152085" y="277415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5" name="Rectangle 32"/>
          <p:cNvSpPr>
            <a:spLocks noChangeArrowheads="1"/>
          </p:cNvSpPr>
          <p:nvPr/>
        </p:nvSpPr>
        <p:spPr bwMode="auto">
          <a:xfrm>
            <a:off x="7152085" y="2938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6" name="Rectangle 33"/>
          <p:cNvSpPr>
            <a:spLocks noChangeArrowheads="1"/>
          </p:cNvSpPr>
          <p:nvPr/>
        </p:nvSpPr>
        <p:spPr bwMode="auto">
          <a:xfrm>
            <a:off x="7152085" y="310158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7" name="Rectangle 34"/>
          <p:cNvSpPr>
            <a:spLocks noChangeArrowheads="1"/>
          </p:cNvSpPr>
          <p:nvPr/>
        </p:nvSpPr>
        <p:spPr bwMode="auto">
          <a:xfrm>
            <a:off x="7152085" y="326588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8" name="Rectangle 35"/>
          <p:cNvSpPr>
            <a:spLocks noChangeArrowheads="1"/>
          </p:cNvSpPr>
          <p:nvPr/>
        </p:nvSpPr>
        <p:spPr bwMode="auto">
          <a:xfrm>
            <a:off x="7152085" y="342900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9" name="Rectangle 36"/>
          <p:cNvSpPr>
            <a:spLocks noChangeArrowheads="1"/>
          </p:cNvSpPr>
          <p:nvPr/>
        </p:nvSpPr>
        <p:spPr bwMode="auto">
          <a:xfrm>
            <a:off x="7152085" y="359330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0" name="Rectangle 37"/>
          <p:cNvSpPr>
            <a:spLocks noChangeArrowheads="1"/>
          </p:cNvSpPr>
          <p:nvPr/>
        </p:nvSpPr>
        <p:spPr bwMode="auto">
          <a:xfrm>
            <a:off x="7152085" y="375642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1" name="Rectangle 38"/>
          <p:cNvSpPr>
            <a:spLocks noChangeArrowheads="1"/>
          </p:cNvSpPr>
          <p:nvPr/>
        </p:nvSpPr>
        <p:spPr bwMode="auto">
          <a:xfrm>
            <a:off x="7152085" y="392073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2" name="Rectangle 39"/>
          <p:cNvSpPr>
            <a:spLocks noChangeArrowheads="1"/>
          </p:cNvSpPr>
          <p:nvPr/>
        </p:nvSpPr>
        <p:spPr bwMode="auto">
          <a:xfrm>
            <a:off x="7152085" y="408384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3" name="Rectangle 40"/>
          <p:cNvSpPr>
            <a:spLocks noChangeArrowheads="1"/>
          </p:cNvSpPr>
          <p:nvPr/>
        </p:nvSpPr>
        <p:spPr bwMode="auto">
          <a:xfrm>
            <a:off x="7152085" y="424815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4" name="Rectangle 41"/>
          <p:cNvSpPr>
            <a:spLocks noChangeArrowheads="1"/>
          </p:cNvSpPr>
          <p:nvPr/>
        </p:nvSpPr>
        <p:spPr bwMode="auto">
          <a:xfrm>
            <a:off x="7152085" y="441126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5" name="Rectangle 42"/>
          <p:cNvSpPr>
            <a:spLocks noChangeArrowheads="1"/>
          </p:cNvSpPr>
          <p:nvPr/>
        </p:nvSpPr>
        <p:spPr bwMode="auto">
          <a:xfrm>
            <a:off x="7340204" y="179189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d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6" name="Rectangle 43"/>
          <p:cNvSpPr>
            <a:spLocks noChangeArrowheads="1"/>
          </p:cNvSpPr>
          <p:nvPr/>
        </p:nvSpPr>
        <p:spPr bwMode="auto">
          <a:xfrm>
            <a:off x="7340204" y="195619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7" name="Rectangle 44"/>
          <p:cNvSpPr>
            <a:spLocks noChangeArrowheads="1"/>
          </p:cNvSpPr>
          <p:nvPr/>
        </p:nvSpPr>
        <p:spPr bwMode="auto">
          <a:xfrm>
            <a:off x="7340204" y="21193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8" name="Rectangle 45"/>
          <p:cNvSpPr>
            <a:spLocks noChangeArrowheads="1"/>
          </p:cNvSpPr>
          <p:nvPr/>
        </p:nvSpPr>
        <p:spPr bwMode="auto">
          <a:xfrm>
            <a:off x="7340204" y="228361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9" name="Rectangle 46"/>
          <p:cNvSpPr>
            <a:spLocks noChangeArrowheads="1"/>
          </p:cNvSpPr>
          <p:nvPr/>
        </p:nvSpPr>
        <p:spPr bwMode="auto">
          <a:xfrm>
            <a:off x="7340204" y="24467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0" name="Rectangle 47"/>
          <p:cNvSpPr>
            <a:spLocks noChangeArrowheads="1"/>
          </p:cNvSpPr>
          <p:nvPr/>
        </p:nvSpPr>
        <p:spPr bwMode="auto">
          <a:xfrm>
            <a:off x="7340204" y="261104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1" name="Rectangle 48"/>
          <p:cNvSpPr>
            <a:spLocks noChangeArrowheads="1"/>
          </p:cNvSpPr>
          <p:nvPr/>
        </p:nvSpPr>
        <p:spPr bwMode="auto">
          <a:xfrm>
            <a:off x="7340204" y="277415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2" name="Rectangle 49"/>
          <p:cNvSpPr>
            <a:spLocks noChangeArrowheads="1"/>
          </p:cNvSpPr>
          <p:nvPr/>
        </p:nvSpPr>
        <p:spPr bwMode="auto">
          <a:xfrm>
            <a:off x="7340204" y="2938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3" name="Rectangle 50"/>
          <p:cNvSpPr>
            <a:spLocks noChangeArrowheads="1"/>
          </p:cNvSpPr>
          <p:nvPr/>
        </p:nvSpPr>
        <p:spPr bwMode="auto">
          <a:xfrm>
            <a:off x="7340204" y="310158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4" name="Rectangle 51"/>
          <p:cNvSpPr>
            <a:spLocks noChangeArrowheads="1"/>
          </p:cNvSpPr>
          <p:nvPr/>
        </p:nvSpPr>
        <p:spPr bwMode="auto">
          <a:xfrm>
            <a:off x="7340204" y="326588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5" name="Rectangle 52"/>
          <p:cNvSpPr>
            <a:spLocks noChangeArrowheads="1"/>
          </p:cNvSpPr>
          <p:nvPr/>
        </p:nvSpPr>
        <p:spPr bwMode="auto">
          <a:xfrm>
            <a:off x="7340204" y="342900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6" name="Rectangle 53"/>
          <p:cNvSpPr>
            <a:spLocks noChangeArrowheads="1"/>
          </p:cNvSpPr>
          <p:nvPr/>
        </p:nvSpPr>
        <p:spPr bwMode="auto">
          <a:xfrm>
            <a:off x="7340204" y="359330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7" name="Rectangle 54"/>
          <p:cNvSpPr>
            <a:spLocks noChangeArrowheads="1"/>
          </p:cNvSpPr>
          <p:nvPr/>
        </p:nvSpPr>
        <p:spPr bwMode="auto">
          <a:xfrm>
            <a:off x="7340204" y="375642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8" name="Rectangle 55"/>
          <p:cNvSpPr>
            <a:spLocks noChangeArrowheads="1"/>
          </p:cNvSpPr>
          <p:nvPr/>
        </p:nvSpPr>
        <p:spPr bwMode="auto">
          <a:xfrm>
            <a:off x="7340204" y="392073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9" name="Rectangle 56"/>
          <p:cNvSpPr>
            <a:spLocks noChangeArrowheads="1"/>
          </p:cNvSpPr>
          <p:nvPr/>
        </p:nvSpPr>
        <p:spPr bwMode="auto">
          <a:xfrm>
            <a:off x="7340204" y="408384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10" name="Rectangle 57"/>
          <p:cNvSpPr>
            <a:spLocks noChangeArrowheads="1"/>
          </p:cNvSpPr>
          <p:nvPr/>
        </p:nvSpPr>
        <p:spPr bwMode="auto">
          <a:xfrm>
            <a:off x="7340204" y="424815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11" name="Rectangle 58"/>
          <p:cNvSpPr>
            <a:spLocks noChangeArrowheads="1"/>
          </p:cNvSpPr>
          <p:nvPr/>
        </p:nvSpPr>
        <p:spPr bwMode="auto">
          <a:xfrm>
            <a:off x="7340204" y="441126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12" name="Rectangle 59"/>
          <p:cNvSpPr>
            <a:spLocks noChangeArrowheads="1"/>
          </p:cNvSpPr>
          <p:nvPr/>
        </p:nvSpPr>
        <p:spPr bwMode="auto">
          <a:xfrm>
            <a:off x="6768704" y="179189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13" name="Rectangle 60"/>
          <p:cNvSpPr>
            <a:spLocks noChangeArrowheads="1"/>
          </p:cNvSpPr>
          <p:nvPr/>
        </p:nvSpPr>
        <p:spPr bwMode="auto">
          <a:xfrm>
            <a:off x="6768704" y="195619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14" name="Rectangle 61"/>
          <p:cNvSpPr>
            <a:spLocks noChangeArrowheads="1"/>
          </p:cNvSpPr>
          <p:nvPr/>
        </p:nvSpPr>
        <p:spPr bwMode="auto">
          <a:xfrm>
            <a:off x="6768704" y="21193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15" name="Rectangle 62"/>
          <p:cNvSpPr>
            <a:spLocks noChangeArrowheads="1"/>
          </p:cNvSpPr>
          <p:nvPr/>
        </p:nvSpPr>
        <p:spPr bwMode="auto">
          <a:xfrm>
            <a:off x="6768704" y="228361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16" name="Rectangle 63"/>
          <p:cNvSpPr>
            <a:spLocks noChangeArrowheads="1"/>
          </p:cNvSpPr>
          <p:nvPr/>
        </p:nvSpPr>
        <p:spPr bwMode="auto">
          <a:xfrm>
            <a:off x="6768704" y="24467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17" name="Rectangle 64"/>
          <p:cNvSpPr>
            <a:spLocks noChangeArrowheads="1"/>
          </p:cNvSpPr>
          <p:nvPr/>
        </p:nvSpPr>
        <p:spPr bwMode="auto">
          <a:xfrm>
            <a:off x="6768704" y="261104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18" name="Rectangle 65"/>
          <p:cNvSpPr>
            <a:spLocks noChangeArrowheads="1"/>
          </p:cNvSpPr>
          <p:nvPr/>
        </p:nvSpPr>
        <p:spPr bwMode="auto">
          <a:xfrm>
            <a:off x="6768704" y="277415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19" name="Rectangle 66"/>
          <p:cNvSpPr>
            <a:spLocks noChangeArrowheads="1"/>
          </p:cNvSpPr>
          <p:nvPr/>
        </p:nvSpPr>
        <p:spPr bwMode="auto">
          <a:xfrm>
            <a:off x="6768704" y="2938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20" name="Rectangle 67"/>
          <p:cNvSpPr>
            <a:spLocks noChangeArrowheads="1"/>
          </p:cNvSpPr>
          <p:nvPr/>
        </p:nvSpPr>
        <p:spPr bwMode="auto">
          <a:xfrm>
            <a:off x="6768704" y="310158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21" name="Rectangle 68"/>
          <p:cNvSpPr>
            <a:spLocks noChangeArrowheads="1"/>
          </p:cNvSpPr>
          <p:nvPr/>
        </p:nvSpPr>
        <p:spPr bwMode="auto">
          <a:xfrm>
            <a:off x="6768704" y="326588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22" name="Rectangle 69"/>
          <p:cNvSpPr>
            <a:spLocks noChangeArrowheads="1"/>
          </p:cNvSpPr>
          <p:nvPr/>
        </p:nvSpPr>
        <p:spPr bwMode="auto">
          <a:xfrm>
            <a:off x="6768704" y="342900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23" name="Rectangle 70"/>
          <p:cNvSpPr>
            <a:spLocks noChangeArrowheads="1"/>
          </p:cNvSpPr>
          <p:nvPr/>
        </p:nvSpPr>
        <p:spPr bwMode="auto">
          <a:xfrm>
            <a:off x="6768704" y="359330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24" name="Rectangle 71"/>
          <p:cNvSpPr>
            <a:spLocks noChangeArrowheads="1"/>
          </p:cNvSpPr>
          <p:nvPr/>
        </p:nvSpPr>
        <p:spPr bwMode="auto">
          <a:xfrm>
            <a:off x="6768704" y="375642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25" name="Rectangle 72"/>
          <p:cNvSpPr>
            <a:spLocks noChangeArrowheads="1"/>
          </p:cNvSpPr>
          <p:nvPr/>
        </p:nvSpPr>
        <p:spPr bwMode="auto">
          <a:xfrm>
            <a:off x="6768704" y="392073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26" name="Rectangle 73"/>
          <p:cNvSpPr>
            <a:spLocks noChangeArrowheads="1"/>
          </p:cNvSpPr>
          <p:nvPr/>
        </p:nvSpPr>
        <p:spPr bwMode="auto">
          <a:xfrm>
            <a:off x="6768704" y="408384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27" name="Rectangle 74"/>
          <p:cNvSpPr>
            <a:spLocks noChangeArrowheads="1"/>
          </p:cNvSpPr>
          <p:nvPr/>
        </p:nvSpPr>
        <p:spPr bwMode="auto">
          <a:xfrm>
            <a:off x="6768704" y="424815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28" name="Rectangle 75"/>
          <p:cNvSpPr>
            <a:spLocks noChangeArrowheads="1"/>
          </p:cNvSpPr>
          <p:nvPr/>
        </p:nvSpPr>
        <p:spPr bwMode="auto">
          <a:xfrm>
            <a:off x="6768704" y="441126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29" name="Rectangle 76"/>
          <p:cNvSpPr>
            <a:spLocks noChangeArrowheads="1"/>
          </p:cNvSpPr>
          <p:nvPr/>
        </p:nvSpPr>
        <p:spPr bwMode="auto">
          <a:xfrm>
            <a:off x="6956823" y="179189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b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30" name="Rectangle 77"/>
          <p:cNvSpPr>
            <a:spLocks noChangeArrowheads="1"/>
          </p:cNvSpPr>
          <p:nvPr/>
        </p:nvSpPr>
        <p:spPr bwMode="auto">
          <a:xfrm>
            <a:off x="6956823" y="195619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31" name="Rectangle 78"/>
          <p:cNvSpPr>
            <a:spLocks noChangeArrowheads="1"/>
          </p:cNvSpPr>
          <p:nvPr/>
        </p:nvSpPr>
        <p:spPr bwMode="auto">
          <a:xfrm>
            <a:off x="6956823" y="21193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32" name="Rectangle 79"/>
          <p:cNvSpPr>
            <a:spLocks noChangeArrowheads="1"/>
          </p:cNvSpPr>
          <p:nvPr/>
        </p:nvSpPr>
        <p:spPr bwMode="auto">
          <a:xfrm>
            <a:off x="6956823" y="228361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33" name="Rectangle 80"/>
          <p:cNvSpPr>
            <a:spLocks noChangeArrowheads="1"/>
          </p:cNvSpPr>
          <p:nvPr/>
        </p:nvSpPr>
        <p:spPr bwMode="auto">
          <a:xfrm>
            <a:off x="6956823" y="24467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34" name="Rectangle 81"/>
          <p:cNvSpPr>
            <a:spLocks noChangeArrowheads="1"/>
          </p:cNvSpPr>
          <p:nvPr/>
        </p:nvSpPr>
        <p:spPr bwMode="auto">
          <a:xfrm>
            <a:off x="6956823" y="261104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35" name="Rectangle 82"/>
          <p:cNvSpPr>
            <a:spLocks noChangeArrowheads="1"/>
          </p:cNvSpPr>
          <p:nvPr/>
        </p:nvSpPr>
        <p:spPr bwMode="auto">
          <a:xfrm>
            <a:off x="6956823" y="277415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36" name="Rectangle 83"/>
          <p:cNvSpPr>
            <a:spLocks noChangeArrowheads="1"/>
          </p:cNvSpPr>
          <p:nvPr/>
        </p:nvSpPr>
        <p:spPr bwMode="auto">
          <a:xfrm>
            <a:off x="6956823" y="2938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37" name="Rectangle 84"/>
          <p:cNvSpPr>
            <a:spLocks noChangeArrowheads="1"/>
          </p:cNvSpPr>
          <p:nvPr/>
        </p:nvSpPr>
        <p:spPr bwMode="auto">
          <a:xfrm>
            <a:off x="6956823" y="310158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38" name="Rectangle 85"/>
          <p:cNvSpPr>
            <a:spLocks noChangeArrowheads="1"/>
          </p:cNvSpPr>
          <p:nvPr/>
        </p:nvSpPr>
        <p:spPr bwMode="auto">
          <a:xfrm>
            <a:off x="6956823" y="326588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39" name="Rectangle 86"/>
          <p:cNvSpPr>
            <a:spLocks noChangeArrowheads="1"/>
          </p:cNvSpPr>
          <p:nvPr/>
        </p:nvSpPr>
        <p:spPr bwMode="auto">
          <a:xfrm>
            <a:off x="6956823" y="342900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40" name="Rectangle 87"/>
          <p:cNvSpPr>
            <a:spLocks noChangeArrowheads="1"/>
          </p:cNvSpPr>
          <p:nvPr/>
        </p:nvSpPr>
        <p:spPr bwMode="auto">
          <a:xfrm>
            <a:off x="6956823" y="359330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41" name="Rectangle 88"/>
          <p:cNvSpPr>
            <a:spLocks noChangeArrowheads="1"/>
          </p:cNvSpPr>
          <p:nvPr/>
        </p:nvSpPr>
        <p:spPr bwMode="auto">
          <a:xfrm>
            <a:off x="6956823" y="375642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42" name="Rectangle 89"/>
          <p:cNvSpPr>
            <a:spLocks noChangeArrowheads="1"/>
          </p:cNvSpPr>
          <p:nvPr/>
        </p:nvSpPr>
        <p:spPr bwMode="auto">
          <a:xfrm>
            <a:off x="6956823" y="392073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43" name="Rectangle 90"/>
          <p:cNvSpPr>
            <a:spLocks noChangeArrowheads="1"/>
          </p:cNvSpPr>
          <p:nvPr/>
        </p:nvSpPr>
        <p:spPr bwMode="auto">
          <a:xfrm>
            <a:off x="6956823" y="408384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44" name="Rectangle 91"/>
          <p:cNvSpPr>
            <a:spLocks noChangeArrowheads="1"/>
          </p:cNvSpPr>
          <p:nvPr/>
        </p:nvSpPr>
        <p:spPr bwMode="auto">
          <a:xfrm>
            <a:off x="6956823" y="424815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45" name="Rectangle 92"/>
          <p:cNvSpPr>
            <a:spLocks noChangeArrowheads="1"/>
          </p:cNvSpPr>
          <p:nvPr/>
        </p:nvSpPr>
        <p:spPr bwMode="auto">
          <a:xfrm>
            <a:off x="6956823" y="441126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46" name="Rectangle 93"/>
          <p:cNvSpPr>
            <a:spLocks noChangeArrowheads="1"/>
          </p:cNvSpPr>
          <p:nvPr/>
        </p:nvSpPr>
        <p:spPr bwMode="auto">
          <a:xfrm>
            <a:off x="7609285" y="1791892"/>
            <a:ext cx="945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47" name="Line 94"/>
          <p:cNvSpPr>
            <a:spLocks noChangeShapeType="1"/>
          </p:cNvSpPr>
          <p:nvPr/>
        </p:nvSpPr>
        <p:spPr bwMode="auto">
          <a:xfrm>
            <a:off x="6686550" y="1939530"/>
            <a:ext cx="1101329" cy="1190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1148" name="Line 95"/>
          <p:cNvSpPr>
            <a:spLocks noChangeShapeType="1"/>
          </p:cNvSpPr>
          <p:nvPr/>
        </p:nvSpPr>
        <p:spPr bwMode="auto">
          <a:xfrm>
            <a:off x="7500938" y="1771650"/>
            <a:ext cx="1191" cy="2820591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1149" name="Rectangle 96"/>
          <p:cNvSpPr>
            <a:spLocks noChangeArrowheads="1"/>
          </p:cNvSpPr>
          <p:nvPr/>
        </p:nvSpPr>
        <p:spPr bwMode="auto">
          <a:xfrm>
            <a:off x="5607844" y="1771651"/>
            <a:ext cx="914400" cy="1521619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50" name="Rectangle 97"/>
          <p:cNvSpPr>
            <a:spLocks noChangeArrowheads="1"/>
          </p:cNvSpPr>
          <p:nvPr/>
        </p:nvSpPr>
        <p:spPr bwMode="auto">
          <a:xfrm>
            <a:off x="6074569" y="1791892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c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51" name="Rectangle 98"/>
          <p:cNvSpPr>
            <a:spLocks noChangeArrowheads="1"/>
          </p:cNvSpPr>
          <p:nvPr/>
        </p:nvSpPr>
        <p:spPr bwMode="auto">
          <a:xfrm>
            <a:off x="6074569" y="195619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52" name="Rectangle 99"/>
          <p:cNvSpPr>
            <a:spLocks noChangeArrowheads="1"/>
          </p:cNvSpPr>
          <p:nvPr/>
        </p:nvSpPr>
        <p:spPr bwMode="auto">
          <a:xfrm>
            <a:off x="6074569" y="21193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53" name="Rectangle 100"/>
          <p:cNvSpPr>
            <a:spLocks noChangeArrowheads="1"/>
          </p:cNvSpPr>
          <p:nvPr/>
        </p:nvSpPr>
        <p:spPr bwMode="auto">
          <a:xfrm>
            <a:off x="6074569" y="228361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54" name="Rectangle 101"/>
          <p:cNvSpPr>
            <a:spLocks noChangeArrowheads="1"/>
          </p:cNvSpPr>
          <p:nvPr/>
        </p:nvSpPr>
        <p:spPr bwMode="auto">
          <a:xfrm>
            <a:off x="6074569" y="24467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55" name="Rectangle 102"/>
          <p:cNvSpPr>
            <a:spLocks noChangeArrowheads="1"/>
          </p:cNvSpPr>
          <p:nvPr/>
        </p:nvSpPr>
        <p:spPr bwMode="auto">
          <a:xfrm>
            <a:off x="6074569" y="261104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56" name="Rectangle 103"/>
          <p:cNvSpPr>
            <a:spLocks noChangeArrowheads="1"/>
          </p:cNvSpPr>
          <p:nvPr/>
        </p:nvSpPr>
        <p:spPr bwMode="auto">
          <a:xfrm>
            <a:off x="6074569" y="277415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57" name="Rectangle 104"/>
          <p:cNvSpPr>
            <a:spLocks noChangeArrowheads="1"/>
          </p:cNvSpPr>
          <p:nvPr/>
        </p:nvSpPr>
        <p:spPr bwMode="auto">
          <a:xfrm>
            <a:off x="6074569" y="2938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58" name="Rectangle 105"/>
          <p:cNvSpPr>
            <a:spLocks noChangeArrowheads="1"/>
          </p:cNvSpPr>
          <p:nvPr/>
        </p:nvSpPr>
        <p:spPr bwMode="auto">
          <a:xfrm>
            <a:off x="6074569" y="310158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59" name="Rectangle 106"/>
          <p:cNvSpPr>
            <a:spLocks noChangeArrowheads="1"/>
          </p:cNvSpPr>
          <p:nvPr/>
        </p:nvSpPr>
        <p:spPr bwMode="auto">
          <a:xfrm>
            <a:off x="5692379" y="179189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60" name="Rectangle 107"/>
          <p:cNvSpPr>
            <a:spLocks noChangeArrowheads="1"/>
          </p:cNvSpPr>
          <p:nvPr/>
        </p:nvSpPr>
        <p:spPr bwMode="auto">
          <a:xfrm>
            <a:off x="5692379" y="195619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61" name="Rectangle 108"/>
          <p:cNvSpPr>
            <a:spLocks noChangeArrowheads="1"/>
          </p:cNvSpPr>
          <p:nvPr/>
        </p:nvSpPr>
        <p:spPr bwMode="auto">
          <a:xfrm>
            <a:off x="5692379" y="21193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62" name="Rectangle 109"/>
          <p:cNvSpPr>
            <a:spLocks noChangeArrowheads="1"/>
          </p:cNvSpPr>
          <p:nvPr/>
        </p:nvSpPr>
        <p:spPr bwMode="auto">
          <a:xfrm>
            <a:off x="5692379" y="228361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63" name="Rectangle 110"/>
          <p:cNvSpPr>
            <a:spLocks noChangeArrowheads="1"/>
          </p:cNvSpPr>
          <p:nvPr/>
        </p:nvSpPr>
        <p:spPr bwMode="auto">
          <a:xfrm>
            <a:off x="5692379" y="24467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64" name="Rectangle 111"/>
          <p:cNvSpPr>
            <a:spLocks noChangeArrowheads="1"/>
          </p:cNvSpPr>
          <p:nvPr/>
        </p:nvSpPr>
        <p:spPr bwMode="auto">
          <a:xfrm>
            <a:off x="5692379" y="261104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65" name="Rectangle 112"/>
          <p:cNvSpPr>
            <a:spLocks noChangeArrowheads="1"/>
          </p:cNvSpPr>
          <p:nvPr/>
        </p:nvSpPr>
        <p:spPr bwMode="auto">
          <a:xfrm>
            <a:off x="5692379" y="277415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66" name="Rectangle 113"/>
          <p:cNvSpPr>
            <a:spLocks noChangeArrowheads="1"/>
          </p:cNvSpPr>
          <p:nvPr/>
        </p:nvSpPr>
        <p:spPr bwMode="auto">
          <a:xfrm>
            <a:off x="5692379" y="2938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67" name="Rectangle 114"/>
          <p:cNvSpPr>
            <a:spLocks noChangeArrowheads="1"/>
          </p:cNvSpPr>
          <p:nvPr/>
        </p:nvSpPr>
        <p:spPr bwMode="auto">
          <a:xfrm>
            <a:off x="5692379" y="310158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68" name="Rectangle 115"/>
          <p:cNvSpPr>
            <a:spLocks noChangeArrowheads="1"/>
          </p:cNvSpPr>
          <p:nvPr/>
        </p:nvSpPr>
        <p:spPr bwMode="auto">
          <a:xfrm>
            <a:off x="5880498" y="179189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b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69" name="Rectangle 116"/>
          <p:cNvSpPr>
            <a:spLocks noChangeArrowheads="1"/>
          </p:cNvSpPr>
          <p:nvPr/>
        </p:nvSpPr>
        <p:spPr bwMode="auto">
          <a:xfrm>
            <a:off x="5880498" y="195619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70" name="Rectangle 117"/>
          <p:cNvSpPr>
            <a:spLocks noChangeArrowheads="1"/>
          </p:cNvSpPr>
          <p:nvPr/>
        </p:nvSpPr>
        <p:spPr bwMode="auto">
          <a:xfrm>
            <a:off x="5880498" y="21193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71" name="Rectangle 118"/>
          <p:cNvSpPr>
            <a:spLocks noChangeArrowheads="1"/>
          </p:cNvSpPr>
          <p:nvPr/>
        </p:nvSpPr>
        <p:spPr bwMode="auto">
          <a:xfrm>
            <a:off x="5880498" y="228361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72" name="Rectangle 119"/>
          <p:cNvSpPr>
            <a:spLocks noChangeArrowheads="1"/>
          </p:cNvSpPr>
          <p:nvPr/>
        </p:nvSpPr>
        <p:spPr bwMode="auto">
          <a:xfrm>
            <a:off x="5880498" y="24467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73" name="Rectangle 120"/>
          <p:cNvSpPr>
            <a:spLocks noChangeArrowheads="1"/>
          </p:cNvSpPr>
          <p:nvPr/>
        </p:nvSpPr>
        <p:spPr bwMode="auto">
          <a:xfrm>
            <a:off x="5880498" y="261104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74" name="Rectangle 121"/>
          <p:cNvSpPr>
            <a:spLocks noChangeArrowheads="1"/>
          </p:cNvSpPr>
          <p:nvPr/>
        </p:nvSpPr>
        <p:spPr bwMode="auto">
          <a:xfrm>
            <a:off x="5880498" y="277415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75" name="Rectangle 122"/>
          <p:cNvSpPr>
            <a:spLocks noChangeArrowheads="1"/>
          </p:cNvSpPr>
          <p:nvPr/>
        </p:nvSpPr>
        <p:spPr bwMode="auto">
          <a:xfrm>
            <a:off x="5880498" y="2938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76" name="Rectangle 123"/>
          <p:cNvSpPr>
            <a:spLocks noChangeArrowheads="1"/>
          </p:cNvSpPr>
          <p:nvPr/>
        </p:nvSpPr>
        <p:spPr bwMode="auto">
          <a:xfrm>
            <a:off x="5880498" y="310158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77" name="Rectangle 124"/>
          <p:cNvSpPr>
            <a:spLocks noChangeArrowheads="1"/>
          </p:cNvSpPr>
          <p:nvPr/>
        </p:nvSpPr>
        <p:spPr bwMode="auto">
          <a:xfrm>
            <a:off x="6343650" y="1791892"/>
            <a:ext cx="945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78" name="Line 125"/>
          <p:cNvSpPr>
            <a:spLocks noChangeShapeType="1"/>
          </p:cNvSpPr>
          <p:nvPr/>
        </p:nvSpPr>
        <p:spPr bwMode="auto">
          <a:xfrm>
            <a:off x="5607844" y="1939530"/>
            <a:ext cx="914400" cy="1190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1179" name="Line 126"/>
          <p:cNvSpPr>
            <a:spLocks noChangeShapeType="1"/>
          </p:cNvSpPr>
          <p:nvPr/>
        </p:nvSpPr>
        <p:spPr bwMode="auto">
          <a:xfrm>
            <a:off x="6236494" y="1771651"/>
            <a:ext cx="1191" cy="1521619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1180" name="Rectangle 127"/>
          <p:cNvSpPr>
            <a:spLocks noChangeArrowheads="1"/>
          </p:cNvSpPr>
          <p:nvPr/>
        </p:nvSpPr>
        <p:spPr bwMode="auto">
          <a:xfrm>
            <a:off x="4722020" y="1771650"/>
            <a:ext cx="721519" cy="863204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81" name="Rectangle 128"/>
          <p:cNvSpPr>
            <a:spLocks noChangeArrowheads="1"/>
          </p:cNvSpPr>
          <p:nvPr/>
        </p:nvSpPr>
        <p:spPr bwMode="auto">
          <a:xfrm>
            <a:off x="4808935" y="179189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82" name="Rectangle 129"/>
          <p:cNvSpPr>
            <a:spLocks noChangeArrowheads="1"/>
          </p:cNvSpPr>
          <p:nvPr/>
        </p:nvSpPr>
        <p:spPr bwMode="auto">
          <a:xfrm>
            <a:off x="4808935" y="195619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83" name="Rectangle 130"/>
          <p:cNvSpPr>
            <a:spLocks noChangeArrowheads="1"/>
          </p:cNvSpPr>
          <p:nvPr/>
        </p:nvSpPr>
        <p:spPr bwMode="auto">
          <a:xfrm>
            <a:off x="4808935" y="21193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84" name="Rectangle 131"/>
          <p:cNvSpPr>
            <a:spLocks noChangeArrowheads="1"/>
          </p:cNvSpPr>
          <p:nvPr/>
        </p:nvSpPr>
        <p:spPr bwMode="auto">
          <a:xfrm>
            <a:off x="4808935" y="228361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85" name="Rectangle 132"/>
          <p:cNvSpPr>
            <a:spLocks noChangeArrowheads="1"/>
          </p:cNvSpPr>
          <p:nvPr/>
        </p:nvSpPr>
        <p:spPr bwMode="auto">
          <a:xfrm>
            <a:off x="4808935" y="24467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86" name="Rectangle 133"/>
          <p:cNvSpPr>
            <a:spLocks noChangeArrowheads="1"/>
          </p:cNvSpPr>
          <p:nvPr/>
        </p:nvSpPr>
        <p:spPr bwMode="auto">
          <a:xfrm>
            <a:off x="4997054" y="179189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b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87" name="Rectangle 134"/>
          <p:cNvSpPr>
            <a:spLocks noChangeArrowheads="1"/>
          </p:cNvSpPr>
          <p:nvPr/>
        </p:nvSpPr>
        <p:spPr bwMode="auto">
          <a:xfrm>
            <a:off x="4997054" y="195619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88" name="Rectangle 135"/>
          <p:cNvSpPr>
            <a:spLocks noChangeArrowheads="1"/>
          </p:cNvSpPr>
          <p:nvPr/>
        </p:nvSpPr>
        <p:spPr bwMode="auto">
          <a:xfrm>
            <a:off x="4997054" y="21193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89" name="Rectangle 136"/>
          <p:cNvSpPr>
            <a:spLocks noChangeArrowheads="1"/>
          </p:cNvSpPr>
          <p:nvPr/>
        </p:nvSpPr>
        <p:spPr bwMode="auto">
          <a:xfrm>
            <a:off x="4997054" y="228361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90" name="Rectangle 137"/>
          <p:cNvSpPr>
            <a:spLocks noChangeArrowheads="1"/>
          </p:cNvSpPr>
          <p:nvPr/>
        </p:nvSpPr>
        <p:spPr bwMode="auto">
          <a:xfrm>
            <a:off x="4997054" y="24467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91" name="Rectangle 138"/>
          <p:cNvSpPr>
            <a:spLocks noChangeArrowheads="1"/>
          </p:cNvSpPr>
          <p:nvPr/>
        </p:nvSpPr>
        <p:spPr bwMode="auto">
          <a:xfrm>
            <a:off x="5267325" y="1791892"/>
            <a:ext cx="945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92" name="Line 139"/>
          <p:cNvSpPr>
            <a:spLocks noChangeShapeType="1"/>
          </p:cNvSpPr>
          <p:nvPr/>
        </p:nvSpPr>
        <p:spPr bwMode="auto">
          <a:xfrm>
            <a:off x="4722020" y="1939530"/>
            <a:ext cx="721519" cy="1190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1193" name="Line 140"/>
          <p:cNvSpPr>
            <a:spLocks noChangeShapeType="1"/>
          </p:cNvSpPr>
          <p:nvPr/>
        </p:nvSpPr>
        <p:spPr bwMode="auto">
          <a:xfrm>
            <a:off x="5161361" y="1771650"/>
            <a:ext cx="1190" cy="863204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1194" name="Rectangle 141"/>
          <p:cNvSpPr>
            <a:spLocks noChangeArrowheads="1"/>
          </p:cNvSpPr>
          <p:nvPr/>
        </p:nvSpPr>
        <p:spPr bwMode="auto">
          <a:xfrm>
            <a:off x="5025628" y="2668192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(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95" name="Rectangle 142"/>
          <p:cNvSpPr>
            <a:spLocks noChangeArrowheads="1"/>
          </p:cNvSpPr>
          <p:nvPr/>
        </p:nvSpPr>
        <p:spPr bwMode="auto">
          <a:xfrm>
            <a:off x="5058967" y="266819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96" name="Rectangle 143"/>
          <p:cNvSpPr>
            <a:spLocks noChangeArrowheads="1"/>
          </p:cNvSpPr>
          <p:nvPr/>
        </p:nvSpPr>
        <p:spPr bwMode="auto">
          <a:xfrm>
            <a:off x="5116116" y="2668192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)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97" name="Rectangle 144"/>
          <p:cNvSpPr>
            <a:spLocks noChangeArrowheads="1"/>
          </p:cNvSpPr>
          <p:nvPr/>
        </p:nvSpPr>
        <p:spPr bwMode="auto">
          <a:xfrm>
            <a:off x="5992416" y="3323036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(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98" name="Rectangle 145"/>
          <p:cNvSpPr>
            <a:spLocks noChangeArrowheads="1"/>
          </p:cNvSpPr>
          <p:nvPr/>
        </p:nvSpPr>
        <p:spPr bwMode="auto">
          <a:xfrm>
            <a:off x="6025754" y="3323036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b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99" name="Rectangle 146"/>
          <p:cNvSpPr>
            <a:spLocks noChangeArrowheads="1"/>
          </p:cNvSpPr>
          <p:nvPr/>
        </p:nvSpPr>
        <p:spPr bwMode="auto">
          <a:xfrm>
            <a:off x="6093619" y="3323036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)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200" name="Rectangle 147"/>
          <p:cNvSpPr>
            <a:spLocks noChangeArrowheads="1"/>
          </p:cNvSpPr>
          <p:nvPr/>
        </p:nvSpPr>
        <p:spPr bwMode="auto">
          <a:xfrm>
            <a:off x="7169944" y="4611292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(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201" name="Rectangle 148"/>
          <p:cNvSpPr>
            <a:spLocks noChangeArrowheads="1"/>
          </p:cNvSpPr>
          <p:nvPr/>
        </p:nvSpPr>
        <p:spPr bwMode="auto">
          <a:xfrm>
            <a:off x="7204472" y="4611292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c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202" name="Rectangle 149"/>
          <p:cNvSpPr>
            <a:spLocks noChangeArrowheads="1"/>
          </p:cNvSpPr>
          <p:nvPr/>
        </p:nvSpPr>
        <p:spPr bwMode="auto">
          <a:xfrm>
            <a:off x="7258051" y="4611292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)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85"/>
          <p:cNvGrpSpPr>
            <a:grpSpLocks/>
          </p:cNvGrpSpPr>
          <p:nvPr/>
        </p:nvGrpSpPr>
        <p:grpSpPr bwMode="auto">
          <a:xfrm>
            <a:off x="4572000" y="3600451"/>
            <a:ext cx="914400" cy="1521619"/>
            <a:chOff x="2880" y="2304"/>
            <a:chExt cx="768" cy="1278"/>
          </a:xfrm>
        </p:grpSpPr>
        <p:sp>
          <p:nvSpPr>
            <p:cNvPr id="131215" name="Rectangle 153"/>
            <p:cNvSpPr>
              <a:spLocks noChangeArrowheads="1"/>
            </p:cNvSpPr>
            <p:nvPr/>
          </p:nvSpPr>
          <p:spPr bwMode="auto">
            <a:xfrm>
              <a:off x="2880" y="2304"/>
              <a:ext cx="768" cy="1278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16" name="Rectangle 154"/>
            <p:cNvSpPr>
              <a:spLocks noChangeArrowheads="1"/>
            </p:cNvSpPr>
            <p:nvPr/>
          </p:nvSpPr>
          <p:spPr bwMode="auto">
            <a:xfrm>
              <a:off x="3272" y="2321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c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17" name="Rectangle 155"/>
            <p:cNvSpPr>
              <a:spLocks noChangeArrowheads="1"/>
            </p:cNvSpPr>
            <p:nvPr/>
          </p:nvSpPr>
          <p:spPr bwMode="auto">
            <a:xfrm>
              <a:off x="3272" y="245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18" name="Rectangle 156"/>
            <p:cNvSpPr>
              <a:spLocks noChangeArrowheads="1"/>
            </p:cNvSpPr>
            <p:nvPr/>
          </p:nvSpPr>
          <p:spPr bwMode="auto">
            <a:xfrm>
              <a:off x="3272" y="259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19" name="Rectangle 157"/>
            <p:cNvSpPr>
              <a:spLocks noChangeArrowheads="1"/>
            </p:cNvSpPr>
            <p:nvPr/>
          </p:nvSpPr>
          <p:spPr bwMode="auto">
            <a:xfrm>
              <a:off x="3272" y="273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20" name="Rectangle 158"/>
            <p:cNvSpPr>
              <a:spLocks noChangeArrowheads="1"/>
            </p:cNvSpPr>
            <p:nvPr/>
          </p:nvSpPr>
          <p:spPr bwMode="auto">
            <a:xfrm>
              <a:off x="3272" y="287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21" name="Rectangle 159"/>
            <p:cNvSpPr>
              <a:spLocks noChangeArrowheads="1"/>
            </p:cNvSpPr>
            <p:nvPr/>
          </p:nvSpPr>
          <p:spPr bwMode="auto">
            <a:xfrm>
              <a:off x="3272" y="300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22" name="Rectangle 160"/>
            <p:cNvSpPr>
              <a:spLocks noChangeArrowheads="1"/>
            </p:cNvSpPr>
            <p:nvPr/>
          </p:nvSpPr>
          <p:spPr bwMode="auto">
            <a:xfrm>
              <a:off x="3272" y="314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23" name="Rectangle 161"/>
            <p:cNvSpPr>
              <a:spLocks noChangeArrowheads="1"/>
            </p:cNvSpPr>
            <p:nvPr/>
          </p:nvSpPr>
          <p:spPr bwMode="auto">
            <a:xfrm>
              <a:off x="3272" y="328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24" name="Rectangle 162"/>
            <p:cNvSpPr>
              <a:spLocks noChangeArrowheads="1"/>
            </p:cNvSpPr>
            <p:nvPr/>
          </p:nvSpPr>
          <p:spPr bwMode="auto">
            <a:xfrm>
              <a:off x="3272" y="342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25" name="Rectangle 163"/>
            <p:cNvSpPr>
              <a:spLocks noChangeArrowheads="1"/>
            </p:cNvSpPr>
            <p:nvPr/>
          </p:nvSpPr>
          <p:spPr bwMode="auto">
            <a:xfrm>
              <a:off x="2951" y="232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a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26" name="Rectangle 164"/>
            <p:cNvSpPr>
              <a:spLocks noChangeArrowheads="1"/>
            </p:cNvSpPr>
            <p:nvPr/>
          </p:nvSpPr>
          <p:spPr bwMode="auto">
            <a:xfrm>
              <a:off x="2951" y="245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27" name="Rectangle 165"/>
            <p:cNvSpPr>
              <a:spLocks noChangeArrowheads="1"/>
            </p:cNvSpPr>
            <p:nvPr/>
          </p:nvSpPr>
          <p:spPr bwMode="auto">
            <a:xfrm>
              <a:off x="2951" y="259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28" name="Rectangle 166"/>
            <p:cNvSpPr>
              <a:spLocks noChangeArrowheads="1"/>
            </p:cNvSpPr>
            <p:nvPr/>
          </p:nvSpPr>
          <p:spPr bwMode="auto">
            <a:xfrm>
              <a:off x="2951" y="273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29" name="Rectangle 167"/>
            <p:cNvSpPr>
              <a:spLocks noChangeArrowheads="1"/>
            </p:cNvSpPr>
            <p:nvPr/>
          </p:nvSpPr>
          <p:spPr bwMode="auto">
            <a:xfrm>
              <a:off x="2951" y="287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30" name="Rectangle 168"/>
            <p:cNvSpPr>
              <a:spLocks noChangeArrowheads="1"/>
            </p:cNvSpPr>
            <p:nvPr/>
          </p:nvSpPr>
          <p:spPr bwMode="auto">
            <a:xfrm>
              <a:off x="2951" y="300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31" name="Rectangle 169"/>
            <p:cNvSpPr>
              <a:spLocks noChangeArrowheads="1"/>
            </p:cNvSpPr>
            <p:nvPr/>
          </p:nvSpPr>
          <p:spPr bwMode="auto">
            <a:xfrm>
              <a:off x="2951" y="314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32" name="Rectangle 170"/>
            <p:cNvSpPr>
              <a:spLocks noChangeArrowheads="1"/>
            </p:cNvSpPr>
            <p:nvPr/>
          </p:nvSpPr>
          <p:spPr bwMode="auto">
            <a:xfrm>
              <a:off x="2951" y="328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33" name="Rectangle 171"/>
            <p:cNvSpPr>
              <a:spLocks noChangeArrowheads="1"/>
            </p:cNvSpPr>
            <p:nvPr/>
          </p:nvSpPr>
          <p:spPr bwMode="auto">
            <a:xfrm>
              <a:off x="2951" y="342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34" name="Rectangle 172"/>
            <p:cNvSpPr>
              <a:spLocks noChangeArrowheads="1"/>
            </p:cNvSpPr>
            <p:nvPr/>
          </p:nvSpPr>
          <p:spPr bwMode="auto">
            <a:xfrm>
              <a:off x="3109" y="232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b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35" name="Rectangle 173"/>
            <p:cNvSpPr>
              <a:spLocks noChangeArrowheads="1"/>
            </p:cNvSpPr>
            <p:nvPr/>
          </p:nvSpPr>
          <p:spPr bwMode="auto">
            <a:xfrm>
              <a:off x="3109" y="245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36" name="Rectangle 174"/>
            <p:cNvSpPr>
              <a:spLocks noChangeArrowheads="1"/>
            </p:cNvSpPr>
            <p:nvPr/>
          </p:nvSpPr>
          <p:spPr bwMode="auto">
            <a:xfrm>
              <a:off x="3109" y="259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37" name="Rectangle 175"/>
            <p:cNvSpPr>
              <a:spLocks noChangeArrowheads="1"/>
            </p:cNvSpPr>
            <p:nvPr/>
          </p:nvSpPr>
          <p:spPr bwMode="auto">
            <a:xfrm>
              <a:off x="3109" y="273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38" name="Rectangle 176"/>
            <p:cNvSpPr>
              <a:spLocks noChangeArrowheads="1"/>
            </p:cNvSpPr>
            <p:nvPr/>
          </p:nvSpPr>
          <p:spPr bwMode="auto">
            <a:xfrm>
              <a:off x="3109" y="287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39" name="Rectangle 177"/>
            <p:cNvSpPr>
              <a:spLocks noChangeArrowheads="1"/>
            </p:cNvSpPr>
            <p:nvPr/>
          </p:nvSpPr>
          <p:spPr bwMode="auto">
            <a:xfrm>
              <a:off x="3109" y="300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40" name="Rectangle 178"/>
            <p:cNvSpPr>
              <a:spLocks noChangeArrowheads="1"/>
            </p:cNvSpPr>
            <p:nvPr/>
          </p:nvSpPr>
          <p:spPr bwMode="auto">
            <a:xfrm>
              <a:off x="3109" y="314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41" name="Rectangle 179"/>
            <p:cNvSpPr>
              <a:spLocks noChangeArrowheads="1"/>
            </p:cNvSpPr>
            <p:nvPr/>
          </p:nvSpPr>
          <p:spPr bwMode="auto">
            <a:xfrm>
              <a:off x="3109" y="328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42" name="Rectangle 180"/>
            <p:cNvSpPr>
              <a:spLocks noChangeArrowheads="1"/>
            </p:cNvSpPr>
            <p:nvPr/>
          </p:nvSpPr>
          <p:spPr bwMode="auto">
            <a:xfrm>
              <a:off x="3109" y="342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43" name="Rectangle 181"/>
            <p:cNvSpPr>
              <a:spLocks noChangeArrowheads="1"/>
            </p:cNvSpPr>
            <p:nvPr/>
          </p:nvSpPr>
          <p:spPr bwMode="auto">
            <a:xfrm>
              <a:off x="3498" y="2321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F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244" name="Line 182"/>
            <p:cNvSpPr>
              <a:spLocks noChangeShapeType="1"/>
            </p:cNvSpPr>
            <p:nvPr/>
          </p:nvSpPr>
          <p:spPr bwMode="auto">
            <a:xfrm>
              <a:off x="2880" y="2445"/>
              <a:ext cx="768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1245" name="Line 183"/>
            <p:cNvSpPr>
              <a:spLocks noChangeShapeType="1"/>
            </p:cNvSpPr>
            <p:nvPr/>
          </p:nvSpPr>
          <p:spPr bwMode="auto">
            <a:xfrm>
              <a:off x="3408" y="2304"/>
              <a:ext cx="1" cy="1278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3" name="Group 195"/>
          <p:cNvGrpSpPr>
            <a:grpSpLocks/>
          </p:cNvGrpSpPr>
          <p:nvPr/>
        </p:nvGrpSpPr>
        <p:grpSpPr bwMode="auto">
          <a:xfrm>
            <a:off x="5257809" y="3749281"/>
            <a:ext cx="261938" cy="954881"/>
            <a:chOff x="3682" y="2427"/>
            <a:chExt cx="220" cy="802"/>
          </a:xfrm>
        </p:grpSpPr>
        <p:sp>
          <p:nvSpPr>
            <p:cNvPr id="131210" name="Text Box 184"/>
            <p:cNvSpPr txBox="1">
              <a:spLocks noChangeArrowheads="1"/>
            </p:cNvSpPr>
            <p:nvPr/>
          </p:nvSpPr>
          <p:spPr bwMode="auto">
            <a:xfrm>
              <a:off x="3682" y="242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1211" name="Text Box 186"/>
            <p:cNvSpPr txBox="1">
              <a:spLocks noChangeArrowheads="1"/>
            </p:cNvSpPr>
            <p:nvPr/>
          </p:nvSpPr>
          <p:spPr bwMode="auto">
            <a:xfrm>
              <a:off x="3682" y="257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1212" name="Text Box 187"/>
            <p:cNvSpPr txBox="1">
              <a:spLocks noChangeArrowheads="1"/>
            </p:cNvSpPr>
            <p:nvPr/>
          </p:nvSpPr>
          <p:spPr bwMode="auto">
            <a:xfrm>
              <a:off x="3682" y="271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1213" name="Text Box 188"/>
            <p:cNvSpPr txBox="1">
              <a:spLocks noChangeArrowheads="1"/>
            </p:cNvSpPr>
            <p:nvPr/>
          </p:nvSpPr>
          <p:spPr bwMode="auto">
            <a:xfrm>
              <a:off x="3682" y="285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1214" name="Text Box 189"/>
            <p:cNvSpPr txBox="1">
              <a:spLocks noChangeArrowheads="1"/>
            </p:cNvSpPr>
            <p:nvPr/>
          </p:nvSpPr>
          <p:spPr bwMode="auto">
            <a:xfrm>
              <a:off x="3682" y="2996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" name="Group 193"/>
          <p:cNvGrpSpPr>
            <a:grpSpLocks/>
          </p:cNvGrpSpPr>
          <p:nvPr/>
        </p:nvGrpSpPr>
        <p:grpSpPr bwMode="auto">
          <a:xfrm>
            <a:off x="5256619" y="4583907"/>
            <a:ext cx="261938" cy="597694"/>
            <a:chOff x="3681" y="3149"/>
            <a:chExt cx="220" cy="502"/>
          </a:xfrm>
        </p:grpSpPr>
        <p:sp>
          <p:nvSpPr>
            <p:cNvPr id="131207" name="Text Box 190"/>
            <p:cNvSpPr txBox="1">
              <a:spLocks noChangeArrowheads="1"/>
            </p:cNvSpPr>
            <p:nvPr/>
          </p:nvSpPr>
          <p:spPr bwMode="auto">
            <a:xfrm>
              <a:off x="3681" y="328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1208" name="Text Box 191"/>
            <p:cNvSpPr txBox="1">
              <a:spLocks noChangeArrowheads="1"/>
            </p:cNvSpPr>
            <p:nvPr/>
          </p:nvSpPr>
          <p:spPr bwMode="auto">
            <a:xfrm>
              <a:off x="3681" y="341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1209" name="Text Box 192"/>
            <p:cNvSpPr txBox="1">
              <a:spLocks noChangeArrowheads="1"/>
            </p:cNvSpPr>
            <p:nvPr/>
          </p:nvSpPr>
          <p:spPr bwMode="auto">
            <a:xfrm>
              <a:off x="3681" y="314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1206" name="Text Box 196"/>
          <p:cNvSpPr txBox="1">
            <a:spLocks noChangeArrowheads="1"/>
          </p:cNvSpPr>
          <p:nvPr/>
        </p:nvSpPr>
        <p:spPr bwMode="auto">
          <a:xfrm>
            <a:off x="4335066" y="4129088"/>
            <a:ext cx="2423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6FF1D-9DC1-46D7-9371-28FFE0D69A47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2568325" y="5246913"/>
            <a:ext cx="2135981" cy="1106091"/>
            <a:chOff x="1464" y="3160"/>
            <a:chExt cx="1794" cy="929"/>
          </a:xfrm>
        </p:grpSpPr>
        <p:sp>
          <p:nvSpPr>
            <p:cNvPr id="133217" name="Rectangle 91"/>
            <p:cNvSpPr>
              <a:spLocks noChangeArrowheads="1"/>
            </p:cNvSpPr>
            <p:nvPr/>
          </p:nvSpPr>
          <p:spPr bwMode="auto">
            <a:xfrm>
              <a:off x="1464" y="3160"/>
              <a:ext cx="1794" cy="929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18" name="Rectangle 92"/>
            <p:cNvSpPr>
              <a:spLocks noChangeArrowheads="1"/>
            </p:cNvSpPr>
            <p:nvPr/>
          </p:nvSpPr>
          <p:spPr bwMode="auto">
            <a:xfrm>
              <a:off x="1573" y="336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19" name="Rectangle 93"/>
            <p:cNvSpPr>
              <a:spLocks noChangeArrowheads="1"/>
            </p:cNvSpPr>
            <p:nvPr/>
          </p:nvSpPr>
          <p:spPr bwMode="auto">
            <a:xfrm>
              <a:off x="1573" y="35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0" name="Rectangle 94"/>
            <p:cNvSpPr>
              <a:spLocks noChangeArrowheads="1"/>
            </p:cNvSpPr>
            <p:nvPr/>
          </p:nvSpPr>
          <p:spPr bwMode="auto">
            <a:xfrm>
              <a:off x="1573" y="364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1" name="Rectangle 95"/>
            <p:cNvSpPr>
              <a:spLocks noChangeArrowheads="1"/>
            </p:cNvSpPr>
            <p:nvPr/>
          </p:nvSpPr>
          <p:spPr bwMode="auto">
            <a:xfrm>
              <a:off x="1573" y="3781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2" name="Rectangle 96"/>
            <p:cNvSpPr>
              <a:spLocks noChangeArrowheads="1"/>
            </p:cNvSpPr>
            <p:nvPr/>
          </p:nvSpPr>
          <p:spPr bwMode="auto">
            <a:xfrm>
              <a:off x="1573" y="391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3" name="Rectangle 97"/>
            <p:cNvSpPr>
              <a:spLocks noChangeArrowheads="1"/>
            </p:cNvSpPr>
            <p:nvPr/>
          </p:nvSpPr>
          <p:spPr bwMode="auto">
            <a:xfrm>
              <a:off x="1819" y="336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b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4" name="Rectangle 98"/>
            <p:cNvSpPr>
              <a:spLocks noChangeArrowheads="1"/>
            </p:cNvSpPr>
            <p:nvPr/>
          </p:nvSpPr>
          <p:spPr bwMode="auto">
            <a:xfrm>
              <a:off x="1819" y="35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5" name="Rectangle 99"/>
            <p:cNvSpPr>
              <a:spLocks noChangeArrowheads="1"/>
            </p:cNvSpPr>
            <p:nvPr/>
          </p:nvSpPr>
          <p:spPr bwMode="auto">
            <a:xfrm>
              <a:off x="1819" y="364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6" name="Rectangle 100"/>
            <p:cNvSpPr>
              <a:spLocks noChangeArrowheads="1"/>
            </p:cNvSpPr>
            <p:nvPr/>
          </p:nvSpPr>
          <p:spPr bwMode="auto">
            <a:xfrm>
              <a:off x="1819" y="3781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7" name="Rectangle 101"/>
            <p:cNvSpPr>
              <a:spLocks noChangeArrowheads="1"/>
            </p:cNvSpPr>
            <p:nvPr/>
          </p:nvSpPr>
          <p:spPr bwMode="auto">
            <a:xfrm>
              <a:off x="1819" y="391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8" name="Rectangle 102"/>
            <p:cNvSpPr>
              <a:spLocks noChangeArrowheads="1"/>
            </p:cNvSpPr>
            <p:nvPr/>
          </p:nvSpPr>
          <p:spPr bwMode="auto">
            <a:xfrm>
              <a:off x="2848" y="3367"/>
              <a:ext cx="7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F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9" name="Line 107"/>
            <p:cNvSpPr>
              <a:spLocks noChangeShapeType="1"/>
            </p:cNvSpPr>
            <p:nvPr/>
          </p:nvSpPr>
          <p:spPr bwMode="auto">
            <a:xfrm>
              <a:off x="1464" y="3492"/>
              <a:ext cx="1794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0" name="Line 108"/>
            <p:cNvSpPr>
              <a:spLocks noChangeShapeType="1"/>
            </p:cNvSpPr>
            <p:nvPr/>
          </p:nvSpPr>
          <p:spPr bwMode="auto">
            <a:xfrm>
              <a:off x="1464" y="3351"/>
              <a:ext cx="1794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1" name="Line 109"/>
            <p:cNvSpPr>
              <a:spLocks noChangeShapeType="1"/>
            </p:cNvSpPr>
            <p:nvPr/>
          </p:nvSpPr>
          <p:spPr bwMode="auto">
            <a:xfrm>
              <a:off x="1986" y="3160"/>
              <a:ext cx="1" cy="92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2" name="Line 110"/>
            <p:cNvSpPr>
              <a:spLocks noChangeShapeType="1"/>
            </p:cNvSpPr>
            <p:nvPr/>
          </p:nvSpPr>
          <p:spPr bwMode="auto">
            <a:xfrm>
              <a:off x="2380" y="3160"/>
              <a:ext cx="1" cy="92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3" name="Line 111"/>
            <p:cNvSpPr>
              <a:spLocks noChangeShapeType="1"/>
            </p:cNvSpPr>
            <p:nvPr/>
          </p:nvSpPr>
          <p:spPr bwMode="auto">
            <a:xfrm>
              <a:off x="2770" y="3160"/>
              <a:ext cx="1" cy="92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4" name="Rectangle 112"/>
            <p:cNvSpPr>
              <a:spLocks noChangeArrowheads="1"/>
            </p:cNvSpPr>
            <p:nvPr/>
          </p:nvSpPr>
          <p:spPr bwMode="auto">
            <a:xfrm>
              <a:off x="1593" y="3195"/>
              <a:ext cx="3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Inputs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5" name="Rectangle 113"/>
            <p:cNvSpPr>
              <a:spLocks noChangeArrowheads="1"/>
            </p:cNvSpPr>
            <p:nvPr/>
          </p:nvSpPr>
          <p:spPr bwMode="auto">
            <a:xfrm>
              <a:off x="1618" y="3195"/>
              <a:ext cx="0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6" name="Rectangle 114"/>
            <p:cNvSpPr>
              <a:spLocks noChangeArrowheads="1"/>
            </p:cNvSpPr>
            <p:nvPr/>
          </p:nvSpPr>
          <p:spPr bwMode="auto">
            <a:xfrm>
              <a:off x="2848" y="3195"/>
              <a:ext cx="3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Output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7" name="Rectangle 115"/>
            <p:cNvSpPr>
              <a:spLocks noChangeArrowheads="1"/>
            </p:cNvSpPr>
            <p:nvPr/>
          </p:nvSpPr>
          <p:spPr bwMode="auto">
            <a:xfrm>
              <a:off x="2917" y="3195"/>
              <a:ext cx="0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8" name="Rectangle 116"/>
            <p:cNvSpPr>
              <a:spLocks noChangeArrowheads="1"/>
            </p:cNvSpPr>
            <p:nvPr/>
          </p:nvSpPr>
          <p:spPr bwMode="auto">
            <a:xfrm>
              <a:off x="2094" y="336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9" name="Rectangle 117"/>
            <p:cNvSpPr>
              <a:spLocks noChangeArrowheads="1"/>
            </p:cNvSpPr>
            <p:nvPr/>
          </p:nvSpPr>
          <p:spPr bwMode="auto">
            <a:xfrm>
              <a:off x="2141" y="3367"/>
              <a:ext cx="2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'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0" name="Rectangle 118"/>
            <p:cNvSpPr>
              <a:spLocks noChangeArrowheads="1"/>
            </p:cNvSpPr>
            <p:nvPr/>
          </p:nvSpPr>
          <p:spPr bwMode="auto">
            <a:xfrm>
              <a:off x="2181" y="336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b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1" name="Rectangle 119"/>
            <p:cNvSpPr>
              <a:spLocks noChangeArrowheads="1"/>
            </p:cNvSpPr>
            <p:nvPr/>
          </p:nvSpPr>
          <p:spPr bwMode="auto">
            <a:xfrm>
              <a:off x="2237" y="3367"/>
              <a:ext cx="2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'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2" name="Rectangle 124"/>
            <p:cNvSpPr>
              <a:spLocks noChangeArrowheads="1"/>
            </p:cNvSpPr>
            <p:nvPr/>
          </p:nvSpPr>
          <p:spPr bwMode="auto">
            <a:xfrm>
              <a:off x="2494" y="336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a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3" name="Rectangle 125"/>
            <p:cNvSpPr>
              <a:spLocks noChangeArrowheads="1"/>
            </p:cNvSpPr>
            <p:nvPr/>
          </p:nvSpPr>
          <p:spPr bwMode="auto">
            <a:xfrm>
              <a:off x="2541" y="3367"/>
              <a:ext cx="12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' b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58" y="440642"/>
            <a:ext cx="8834441" cy="7964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400" dirty="0" smtClean="0"/>
              <a:t>Converting among Representations</a:t>
            </a: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86" y="1428438"/>
            <a:ext cx="5093753" cy="356189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Can convert from any representation to any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Common conversions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Equation to circuit (we did this earlier)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Truth table to equation (which we can convert to circuit)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>
                <a:ea typeface="ＭＳ Ｐゴシック" pitchFamily="34" charset="-128"/>
              </a:rPr>
              <a:t>Just OR each input term that should output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Equation to truth table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>
                <a:ea typeface="ＭＳ Ｐゴシック" pitchFamily="34" charset="-128"/>
              </a:rPr>
              <a:t>Evaluate equation for each input combination (row)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>
                <a:ea typeface="ＭＳ Ｐゴシック" pitchFamily="34" charset="-128"/>
              </a:rPr>
              <a:t>Creating intermediate columns helps</a:t>
            </a:r>
          </a:p>
        </p:txBody>
      </p:sp>
      <p:sp>
        <p:nvSpPr>
          <p:cNvPr id="133126" name="Rectangle 4"/>
          <p:cNvSpPr>
            <a:spLocks noChangeArrowheads="1"/>
          </p:cNvSpPr>
          <p:nvPr/>
        </p:nvSpPr>
        <p:spPr bwMode="auto">
          <a:xfrm>
            <a:off x="6060282" y="1616588"/>
            <a:ext cx="2135981" cy="1106091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7" name="Rectangle 5"/>
          <p:cNvSpPr>
            <a:spLocks noChangeArrowheads="1"/>
          </p:cNvSpPr>
          <p:nvPr/>
        </p:nvSpPr>
        <p:spPr bwMode="auto">
          <a:xfrm>
            <a:off x="6199584" y="1863048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a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8" name="Rectangle 6"/>
          <p:cNvSpPr>
            <a:spLocks noChangeArrowheads="1"/>
          </p:cNvSpPr>
          <p:nvPr/>
        </p:nvSpPr>
        <p:spPr bwMode="auto">
          <a:xfrm>
            <a:off x="6199584" y="2027355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9" name="Rectangle 7"/>
          <p:cNvSpPr>
            <a:spLocks noChangeArrowheads="1"/>
          </p:cNvSpPr>
          <p:nvPr/>
        </p:nvSpPr>
        <p:spPr bwMode="auto">
          <a:xfrm>
            <a:off x="6199584" y="2192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0" name="Rectangle 8"/>
          <p:cNvSpPr>
            <a:spLocks noChangeArrowheads="1"/>
          </p:cNvSpPr>
          <p:nvPr/>
        </p:nvSpPr>
        <p:spPr bwMode="auto">
          <a:xfrm>
            <a:off x="6199584" y="2354775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1" name="Rectangle 9"/>
          <p:cNvSpPr>
            <a:spLocks noChangeArrowheads="1"/>
          </p:cNvSpPr>
          <p:nvPr/>
        </p:nvSpPr>
        <p:spPr bwMode="auto">
          <a:xfrm>
            <a:off x="6199584" y="2520273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2" name="Rectangle 10"/>
          <p:cNvSpPr>
            <a:spLocks noChangeArrowheads="1"/>
          </p:cNvSpPr>
          <p:nvPr/>
        </p:nvSpPr>
        <p:spPr bwMode="auto">
          <a:xfrm>
            <a:off x="6492478" y="1863048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b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3" name="Rectangle 11"/>
          <p:cNvSpPr>
            <a:spLocks noChangeArrowheads="1"/>
          </p:cNvSpPr>
          <p:nvPr/>
        </p:nvSpPr>
        <p:spPr bwMode="auto">
          <a:xfrm>
            <a:off x="6492478" y="2027355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4" name="Rectangle 12"/>
          <p:cNvSpPr>
            <a:spLocks noChangeArrowheads="1"/>
          </p:cNvSpPr>
          <p:nvPr/>
        </p:nvSpPr>
        <p:spPr bwMode="auto">
          <a:xfrm>
            <a:off x="6492478" y="2192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5" name="Rectangle 13"/>
          <p:cNvSpPr>
            <a:spLocks noChangeArrowheads="1"/>
          </p:cNvSpPr>
          <p:nvPr/>
        </p:nvSpPr>
        <p:spPr bwMode="auto">
          <a:xfrm>
            <a:off x="6492478" y="2354775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6" name="Rectangle 14"/>
          <p:cNvSpPr>
            <a:spLocks noChangeArrowheads="1"/>
          </p:cNvSpPr>
          <p:nvPr/>
        </p:nvSpPr>
        <p:spPr bwMode="auto">
          <a:xfrm>
            <a:off x="6492478" y="2520273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7" name="Rectangle 15"/>
          <p:cNvSpPr>
            <a:spLocks noChangeArrowheads="1"/>
          </p:cNvSpPr>
          <p:nvPr/>
        </p:nvSpPr>
        <p:spPr bwMode="auto">
          <a:xfrm>
            <a:off x="6832996" y="1863048"/>
            <a:ext cx="7694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F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8" name="Rectangle 16"/>
          <p:cNvSpPr>
            <a:spLocks noChangeArrowheads="1"/>
          </p:cNvSpPr>
          <p:nvPr/>
        </p:nvSpPr>
        <p:spPr bwMode="auto">
          <a:xfrm>
            <a:off x="6832996" y="2027355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9" name="Rectangle 17"/>
          <p:cNvSpPr>
            <a:spLocks noChangeArrowheads="1"/>
          </p:cNvSpPr>
          <p:nvPr/>
        </p:nvSpPr>
        <p:spPr bwMode="auto">
          <a:xfrm>
            <a:off x="6832996" y="2192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40" name="Rectangle 18"/>
          <p:cNvSpPr>
            <a:spLocks noChangeArrowheads="1"/>
          </p:cNvSpPr>
          <p:nvPr/>
        </p:nvSpPr>
        <p:spPr bwMode="auto">
          <a:xfrm>
            <a:off x="6832996" y="2354775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41" name="Rectangle 19"/>
          <p:cNvSpPr>
            <a:spLocks noChangeArrowheads="1"/>
          </p:cNvSpPr>
          <p:nvPr/>
        </p:nvSpPr>
        <p:spPr bwMode="auto">
          <a:xfrm>
            <a:off x="6832996" y="2520273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42" name="Line 20"/>
          <p:cNvSpPr>
            <a:spLocks noChangeShapeType="1"/>
          </p:cNvSpPr>
          <p:nvPr/>
        </p:nvSpPr>
        <p:spPr bwMode="auto">
          <a:xfrm>
            <a:off x="6060282" y="2011875"/>
            <a:ext cx="2135981" cy="1191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3143" name="Line 21"/>
          <p:cNvSpPr>
            <a:spLocks noChangeShapeType="1"/>
          </p:cNvSpPr>
          <p:nvPr/>
        </p:nvSpPr>
        <p:spPr bwMode="auto">
          <a:xfrm>
            <a:off x="6060282" y="1843999"/>
            <a:ext cx="2135981" cy="1190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3144" name="Line 22"/>
          <p:cNvSpPr>
            <a:spLocks noChangeShapeType="1"/>
          </p:cNvSpPr>
          <p:nvPr/>
        </p:nvSpPr>
        <p:spPr bwMode="auto">
          <a:xfrm>
            <a:off x="7403307" y="1616588"/>
            <a:ext cx="1190" cy="1106091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3145" name="Line 23"/>
          <p:cNvSpPr>
            <a:spLocks noChangeShapeType="1"/>
          </p:cNvSpPr>
          <p:nvPr/>
        </p:nvSpPr>
        <p:spPr bwMode="auto">
          <a:xfrm>
            <a:off x="6730602" y="1616588"/>
            <a:ext cx="1191" cy="1106091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3146" name="Rectangle 24"/>
          <p:cNvSpPr>
            <a:spLocks noChangeArrowheads="1"/>
          </p:cNvSpPr>
          <p:nvPr/>
        </p:nvSpPr>
        <p:spPr bwMode="auto">
          <a:xfrm>
            <a:off x="6229350" y="1658261"/>
            <a:ext cx="339837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Inputs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47" name="Rectangle 26"/>
          <p:cNvSpPr>
            <a:spLocks noChangeArrowheads="1"/>
          </p:cNvSpPr>
          <p:nvPr/>
        </p:nvSpPr>
        <p:spPr bwMode="auto">
          <a:xfrm>
            <a:off x="6832996" y="1658261"/>
            <a:ext cx="43762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Outputs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7517606" y="1863048"/>
            <a:ext cx="596317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F = sum of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517606" y="2027355"/>
            <a:ext cx="19236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a’b’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0" name="Rectangle 33"/>
          <p:cNvSpPr>
            <a:spLocks noChangeArrowheads="1"/>
          </p:cNvSpPr>
          <p:nvPr/>
        </p:nvSpPr>
        <p:spPr bwMode="auto">
          <a:xfrm>
            <a:off x="7517605" y="2192851"/>
            <a:ext cx="16511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a’b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1" name="Rectangle 35"/>
          <p:cNvSpPr>
            <a:spLocks noChangeArrowheads="1"/>
          </p:cNvSpPr>
          <p:nvPr/>
        </p:nvSpPr>
        <p:spPr bwMode="auto">
          <a:xfrm>
            <a:off x="7517606" y="1658261"/>
            <a:ext cx="291747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Term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2" name="Text Box 40"/>
          <p:cNvSpPr txBox="1">
            <a:spLocks noChangeArrowheads="1"/>
          </p:cNvSpPr>
          <p:nvPr/>
        </p:nvSpPr>
        <p:spPr bwMode="auto">
          <a:xfrm>
            <a:off x="7402114" y="2673790"/>
            <a:ext cx="11785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solidFill>
                  <a:srgbClr val="0000FF"/>
                </a:solidFill>
              </a:rPr>
              <a:t>F = </a:t>
            </a:r>
            <a:r>
              <a:rPr lang="en-US" altLang="en-US" sz="1350" dirty="0" err="1">
                <a:solidFill>
                  <a:srgbClr val="0000FF"/>
                </a:solidFill>
              </a:rPr>
              <a:t>a’b</a:t>
            </a:r>
            <a:r>
              <a:rPr lang="en-US" altLang="en-US" sz="1350" dirty="0">
                <a:solidFill>
                  <a:srgbClr val="0000FF"/>
                </a:solidFill>
              </a:rPr>
              <a:t>’ + </a:t>
            </a:r>
            <a:r>
              <a:rPr lang="en-US" altLang="en-US" sz="1350" dirty="0" err="1">
                <a:solidFill>
                  <a:srgbClr val="0000FF"/>
                </a:solidFill>
              </a:rPr>
              <a:t>a’b</a:t>
            </a:r>
            <a:endParaRPr lang="en-US" altLang="en-US" sz="1350" dirty="0">
              <a:solidFill>
                <a:srgbClr val="0000FF"/>
              </a:solidFill>
            </a:endParaRPr>
          </a:p>
        </p:txBody>
      </p:sp>
      <p:grpSp>
        <p:nvGrpSpPr>
          <p:cNvPr id="133153" name="Group 83"/>
          <p:cNvGrpSpPr>
            <a:grpSpLocks/>
          </p:cNvGrpSpPr>
          <p:nvPr/>
        </p:nvGrpSpPr>
        <p:grpSpPr bwMode="auto">
          <a:xfrm>
            <a:off x="6530581" y="3322128"/>
            <a:ext cx="934641" cy="1532335"/>
            <a:chOff x="4061" y="1976"/>
            <a:chExt cx="785" cy="1287"/>
          </a:xfrm>
        </p:grpSpPr>
        <p:sp>
          <p:nvSpPr>
            <p:cNvPr id="133178" name="Rectangle 42"/>
            <p:cNvSpPr>
              <a:spLocks noChangeArrowheads="1"/>
            </p:cNvSpPr>
            <p:nvPr/>
          </p:nvSpPr>
          <p:spPr bwMode="auto">
            <a:xfrm>
              <a:off x="4061" y="1976"/>
              <a:ext cx="768" cy="1278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79" name="Rectangle 43"/>
            <p:cNvSpPr>
              <a:spLocks noChangeArrowheads="1"/>
            </p:cNvSpPr>
            <p:nvPr/>
          </p:nvSpPr>
          <p:spPr bwMode="auto">
            <a:xfrm>
              <a:off x="4453" y="199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c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80" name="Rectangle 44"/>
            <p:cNvSpPr>
              <a:spLocks noChangeArrowheads="1"/>
            </p:cNvSpPr>
            <p:nvPr/>
          </p:nvSpPr>
          <p:spPr bwMode="auto">
            <a:xfrm>
              <a:off x="4453" y="213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81" name="Rectangle 45"/>
            <p:cNvSpPr>
              <a:spLocks noChangeArrowheads="1"/>
            </p:cNvSpPr>
            <p:nvPr/>
          </p:nvSpPr>
          <p:spPr bwMode="auto">
            <a:xfrm>
              <a:off x="4453" y="2268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82" name="Rectangle 46"/>
            <p:cNvSpPr>
              <a:spLocks noChangeArrowheads="1"/>
            </p:cNvSpPr>
            <p:nvPr/>
          </p:nvSpPr>
          <p:spPr bwMode="auto">
            <a:xfrm>
              <a:off x="4453" y="2406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83" name="Rectangle 47"/>
            <p:cNvSpPr>
              <a:spLocks noChangeArrowheads="1"/>
            </p:cNvSpPr>
            <p:nvPr/>
          </p:nvSpPr>
          <p:spPr bwMode="auto">
            <a:xfrm>
              <a:off x="4453" y="254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84" name="Rectangle 48"/>
            <p:cNvSpPr>
              <a:spLocks noChangeArrowheads="1"/>
            </p:cNvSpPr>
            <p:nvPr/>
          </p:nvSpPr>
          <p:spPr bwMode="auto">
            <a:xfrm>
              <a:off x="4453" y="268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85" name="Rectangle 49"/>
            <p:cNvSpPr>
              <a:spLocks noChangeArrowheads="1"/>
            </p:cNvSpPr>
            <p:nvPr/>
          </p:nvSpPr>
          <p:spPr bwMode="auto">
            <a:xfrm>
              <a:off x="4453" y="2818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86" name="Rectangle 50"/>
            <p:cNvSpPr>
              <a:spLocks noChangeArrowheads="1"/>
            </p:cNvSpPr>
            <p:nvPr/>
          </p:nvSpPr>
          <p:spPr bwMode="auto">
            <a:xfrm>
              <a:off x="4453" y="2956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87" name="Rectangle 51"/>
            <p:cNvSpPr>
              <a:spLocks noChangeArrowheads="1"/>
            </p:cNvSpPr>
            <p:nvPr/>
          </p:nvSpPr>
          <p:spPr bwMode="auto">
            <a:xfrm>
              <a:off x="4453" y="309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88" name="Rectangle 52"/>
            <p:cNvSpPr>
              <a:spLocks noChangeArrowheads="1"/>
            </p:cNvSpPr>
            <p:nvPr/>
          </p:nvSpPr>
          <p:spPr bwMode="auto">
            <a:xfrm>
              <a:off x="4132" y="199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a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89" name="Rectangle 53"/>
            <p:cNvSpPr>
              <a:spLocks noChangeArrowheads="1"/>
            </p:cNvSpPr>
            <p:nvPr/>
          </p:nvSpPr>
          <p:spPr bwMode="auto">
            <a:xfrm>
              <a:off x="4132" y="213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0" name="Rectangle 54"/>
            <p:cNvSpPr>
              <a:spLocks noChangeArrowheads="1"/>
            </p:cNvSpPr>
            <p:nvPr/>
          </p:nvSpPr>
          <p:spPr bwMode="auto">
            <a:xfrm>
              <a:off x="4132" y="2268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1" name="Rectangle 55"/>
            <p:cNvSpPr>
              <a:spLocks noChangeArrowheads="1"/>
            </p:cNvSpPr>
            <p:nvPr/>
          </p:nvSpPr>
          <p:spPr bwMode="auto">
            <a:xfrm>
              <a:off x="4132" y="2406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2" name="Rectangle 56"/>
            <p:cNvSpPr>
              <a:spLocks noChangeArrowheads="1"/>
            </p:cNvSpPr>
            <p:nvPr/>
          </p:nvSpPr>
          <p:spPr bwMode="auto">
            <a:xfrm>
              <a:off x="4132" y="254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3" name="Rectangle 57"/>
            <p:cNvSpPr>
              <a:spLocks noChangeArrowheads="1"/>
            </p:cNvSpPr>
            <p:nvPr/>
          </p:nvSpPr>
          <p:spPr bwMode="auto">
            <a:xfrm>
              <a:off x="4132" y="268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4" name="Rectangle 58"/>
            <p:cNvSpPr>
              <a:spLocks noChangeArrowheads="1"/>
            </p:cNvSpPr>
            <p:nvPr/>
          </p:nvSpPr>
          <p:spPr bwMode="auto">
            <a:xfrm>
              <a:off x="4132" y="2818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5" name="Rectangle 59"/>
            <p:cNvSpPr>
              <a:spLocks noChangeArrowheads="1"/>
            </p:cNvSpPr>
            <p:nvPr/>
          </p:nvSpPr>
          <p:spPr bwMode="auto">
            <a:xfrm>
              <a:off x="4132" y="2956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6" name="Rectangle 60"/>
            <p:cNvSpPr>
              <a:spLocks noChangeArrowheads="1"/>
            </p:cNvSpPr>
            <p:nvPr/>
          </p:nvSpPr>
          <p:spPr bwMode="auto">
            <a:xfrm>
              <a:off x="4132" y="309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7" name="Rectangle 61"/>
            <p:cNvSpPr>
              <a:spLocks noChangeArrowheads="1"/>
            </p:cNvSpPr>
            <p:nvPr/>
          </p:nvSpPr>
          <p:spPr bwMode="auto">
            <a:xfrm>
              <a:off x="4290" y="199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b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8" name="Rectangle 62"/>
            <p:cNvSpPr>
              <a:spLocks noChangeArrowheads="1"/>
            </p:cNvSpPr>
            <p:nvPr/>
          </p:nvSpPr>
          <p:spPr bwMode="auto">
            <a:xfrm>
              <a:off x="4290" y="213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9" name="Rectangle 63"/>
            <p:cNvSpPr>
              <a:spLocks noChangeArrowheads="1"/>
            </p:cNvSpPr>
            <p:nvPr/>
          </p:nvSpPr>
          <p:spPr bwMode="auto">
            <a:xfrm>
              <a:off x="4290" y="2268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0" name="Rectangle 64"/>
            <p:cNvSpPr>
              <a:spLocks noChangeArrowheads="1"/>
            </p:cNvSpPr>
            <p:nvPr/>
          </p:nvSpPr>
          <p:spPr bwMode="auto">
            <a:xfrm>
              <a:off x="4290" y="2406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1" name="Rectangle 65"/>
            <p:cNvSpPr>
              <a:spLocks noChangeArrowheads="1"/>
            </p:cNvSpPr>
            <p:nvPr/>
          </p:nvSpPr>
          <p:spPr bwMode="auto">
            <a:xfrm>
              <a:off x="4290" y="254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2" name="Rectangle 66"/>
            <p:cNvSpPr>
              <a:spLocks noChangeArrowheads="1"/>
            </p:cNvSpPr>
            <p:nvPr/>
          </p:nvSpPr>
          <p:spPr bwMode="auto">
            <a:xfrm>
              <a:off x="4290" y="268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3" name="Rectangle 67"/>
            <p:cNvSpPr>
              <a:spLocks noChangeArrowheads="1"/>
            </p:cNvSpPr>
            <p:nvPr/>
          </p:nvSpPr>
          <p:spPr bwMode="auto">
            <a:xfrm>
              <a:off x="4290" y="2818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4" name="Rectangle 68"/>
            <p:cNvSpPr>
              <a:spLocks noChangeArrowheads="1"/>
            </p:cNvSpPr>
            <p:nvPr/>
          </p:nvSpPr>
          <p:spPr bwMode="auto">
            <a:xfrm>
              <a:off x="4290" y="2956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5" name="Rectangle 69"/>
            <p:cNvSpPr>
              <a:spLocks noChangeArrowheads="1"/>
            </p:cNvSpPr>
            <p:nvPr/>
          </p:nvSpPr>
          <p:spPr bwMode="auto">
            <a:xfrm>
              <a:off x="4290" y="309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6" name="Rectangle 70"/>
            <p:cNvSpPr>
              <a:spLocks noChangeArrowheads="1"/>
            </p:cNvSpPr>
            <p:nvPr/>
          </p:nvSpPr>
          <p:spPr bwMode="auto">
            <a:xfrm>
              <a:off x="4679" y="1993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F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7" name="Line 71"/>
            <p:cNvSpPr>
              <a:spLocks noChangeShapeType="1"/>
            </p:cNvSpPr>
            <p:nvPr/>
          </p:nvSpPr>
          <p:spPr bwMode="auto">
            <a:xfrm>
              <a:off x="4061" y="2117"/>
              <a:ext cx="768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208" name="Line 72"/>
            <p:cNvSpPr>
              <a:spLocks noChangeShapeType="1"/>
            </p:cNvSpPr>
            <p:nvPr/>
          </p:nvSpPr>
          <p:spPr bwMode="auto">
            <a:xfrm>
              <a:off x="4589" y="1976"/>
              <a:ext cx="1" cy="1278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209" name="Text Box 74"/>
            <p:cNvSpPr txBox="1">
              <a:spLocks noChangeArrowheads="1"/>
            </p:cNvSpPr>
            <p:nvPr/>
          </p:nvSpPr>
          <p:spPr bwMode="auto">
            <a:xfrm>
              <a:off x="4637" y="2099"/>
              <a:ext cx="2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33210" name="Text Box 75"/>
            <p:cNvSpPr txBox="1">
              <a:spLocks noChangeArrowheads="1"/>
            </p:cNvSpPr>
            <p:nvPr/>
          </p:nvSpPr>
          <p:spPr bwMode="auto">
            <a:xfrm>
              <a:off x="4637" y="2242"/>
              <a:ext cx="2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33211" name="Text Box 76"/>
            <p:cNvSpPr txBox="1">
              <a:spLocks noChangeArrowheads="1"/>
            </p:cNvSpPr>
            <p:nvPr/>
          </p:nvSpPr>
          <p:spPr bwMode="auto">
            <a:xfrm>
              <a:off x="4637" y="2384"/>
              <a:ext cx="2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33212" name="Text Box 77"/>
            <p:cNvSpPr txBox="1">
              <a:spLocks noChangeArrowheads="1"/>
            </p:cNvSpPr>
            <p:nvPr/>
          </p:nvSpPr>
          <p:spPr bwMode="auto">
            <a:xfrm>
              <a:off x="4637" y="2526"/>
              <a:ext cx="2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33213" name="Text Box 78"/>
            <p:cNvSpPr txBox="1">
              <a:spLocks noChangeArrowheads="1"/>
            </p:cNvSpPr>
            <p:nvPr/>
          </p:nvSpPr>
          <p:spPr bwMode="auto">
            <a:xfrm>
              <a:off x="4637" y="2668"/>
              <a:ext cx="2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33214" name="Text Box 80"/>
            <p:cNvSpPr txBox="1">
              <a:spLocks noChangeArrowheads="1"/>
            </p:cNvSpPr>
            <p:nvPr/>
          </p:nvSpPr>
          <p:spPr bwMode="auto">
            <a:xfrm>
              <a:off x="4636" y="2935"/>
              <a:ext cx="2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215" name="Text Box 81"/>
            <p:cNvSpPr txBox="1">
              <a:spLocks noChangeArrowheads="1"/>
            </p:cNvSpPr>
            <p:nvPr/>
          </p:nvSpPr>
          <p:spPr bwMode="auto">
            <a:xfrm>
              <a:off x="4636" y="3069"/>
              <a:ext cx="2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216" name="Text Box 82"/>
            <p:cNvSpPr txBox="1">
              <a:spLocks noChangeArrowheads="1"/>
            </p:cNvSpPr>
            <p:nvPr/>
          </p:nvSpPr>
          <p:spPr bwMode="auto">
            <a:xfrm>
              <a:off x="4636" y="2800"/>
              <a:ext cx="2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33154" name="Text Box 84"/>
          <p:cNvSpPr txBox="1">
            <a:spLocks noChangeArrowheads="1"/>
          </p:cNvSpPr>
          <p:nvPr/>
        </p:nvSpPr>
        <p:spPr bwMode="auto">
          <a:xfrm>
            <a:off x="5923361" y="3032805"/>
            <a:ext cx="212109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FF0000"/>
                </a:solidFill>
              </a:rPr>
              <a:t>Q: Convert to equation</a:t>
            </a:r>
          </a:p>
        </p:txBody>
      </p:sp>
      <p:sp>
        <p:nvSpPr>
          <p:cNvPr id="133155" name="Text Box 85"/>
          <p:cNvSpPr txBox="1">
            <a:spLocks noChangeArrowheads="1"/>
          </p:cNvSpPr>
          <p:nvPr/>
        </p:nvSpPr>
        <p:spPr bwMode="auto">
          <a:xfrm>
            <a:off x="7872413" y="4709205"/>
            <a:ext cx="21833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25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3334" name="Text Box 86"/>
          <p:cNvSpPr txBox="1">
            <a:spLocks noChangeArrowheads="1"/>
          </p:cNvSpPr>
          <p:nvPr/>
        </p:nvSpPr>
        <p:spPr bwMode="auto">
          <a:xfrm>
            <a:off x="6069807" y="4866367"/>
            <a:ext cx="17892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>
                <a:solidFill>
                  <a:srgbClr val="0000FF"/>
                </a:solidFill>
              </a:rPr>
              <a:t>F = ab’c + abc’ + abc</a:t>
            </a:r>
          </a:p>
        </p:txBody>
      </p:sp>
      <p:sp>
        <p:nvSpPr>
          <p:cNvPr id="53335" name="Text Box 87"/>
          <p:cNvSpPr txBox="1">
            <a:spLocks noChangeArrowheads="1"/>
          </p:cNvSpPr>
          <p:nvPr/>
        </p:nvSpPr>
        <p:spPr bwMode="auto">
          <a:xfrm>
            <a:off x="7433074" y="4262720"/>
            <a:ext cx="4651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ab’c</a:t>
            </a:r>
          </a:p>
        </p:txBody>
      </p:sp>
      <p:sp>
        <p:nvSpPr>
          <p:cNvPr id="53336" name="Text Box 88"/>
          <p:cNvSpPr txBox="1">
            <a:spLocks noChangeArrowheads="1"/>
          </p:cNvSpPr>
          <p:nvPr/>
        </p:nvSpPr>
        <p:spPr bwMode="auto">
          <a:xfrm>
            <a:off x="7424739" y="4437742"/>
            <a:ext cx="4651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abc’</a:t>
            </a:r>
          </a:p>
        </p:txBody>
      </p:sp>
      <p:sp>
        <p:nvSpPr>
          <p:cNvPr id="53337" name="Text Box 89"/>
          <p:cNvSpPr txBox="1">
            <a:spLocks noChangeArrowheads="1"/>
          </p:cNvSpPr>
          <p:nvPr/>
        </p:nvSpPr>
        <p:spPr bwMode="auto">
          <a:xfrm>
            <a:off x="7424739" y="4603239"/>
            <a:ext cx="4315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abc</a:t>
            </a:r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>
            <a:off x="4216197" y="5658869"/>
            <a:ext cx="78582" cy="658415"/>
            <a:chOff x="2848" y="3506"/>
            <a:chExt cx="66" cy="553"/>
          </a:xfrm>
        </p:grpSpPr>
        <p:sp>
          <p:nvSpPr>
            <p:cNvPr id="133174" name="Rectangle 103"/>
            <p:cNvSpPr>
              <a:spLocks noChangeArrowheads="1"/>
            </p:cNvSpPr>
            <p:nvPr/>
          </p:nvSpPr>
          <p:spPr bwMode="auto">
            <a:xfrm>
              <a:off x="2848" y="35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</a:rPr>
                <a:t>1</a:t>
              </a:r>
              <a:endPara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75" name="Rectangle 104"/>
            <p:cNvSpPr>
              <a:spLocks noChangeArrowheads="1"/>
            </p:cNvSpPr>
            <p:nvPr/>
          </p:nvSpPr>
          <p:spPr bwMode="auto">
            <a:xfrm>
              <a:off x="2848" y="364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</a:rPr>
                <a:t>1</a:t>
              </a:r>
              <a:endPara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76" name="Rectangle 105"/>
            <p:cNvSpPr>
              <a:spLocks noChangeArrowheads="1"/>
            </p:cNvSpPr>
            <p:nvPr/>
          </p:nvSpPr>
          <p:spPr bwMode="auto">
            <a:xfrm>
              <a:off x="2848" y="3781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</a:rPr>
                <a:t>0</a:t>
              </a:r>
              <a:endPara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77" name="Rectangle 106"/>
            <p:cNvSpPr>
              <a:spLocks noChangeArrowheads="1"/>
            </p:cNvSpPr>
            <p:nvPr/>
          </p:nvSpPr>
          <p:spPr bwMode="auto">
            <a:xfrm>
              <a:off x="2848" y="391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</a:rPr>
                <a:t>0</a:t>
              </a:r>
              <a:endPara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3318453" y="5658869"/>
            <a:ext cx="78582" cy="658415"/>
            <a:chOff x="2094" y="3506"/>
            <a:chExt cx="66" cy="553"/>
          </a:xfrm>
        </p:grpSpPr>
        <p:sp>
          <p:nvSpPr>
            <p:cNvPr id="133170" name="Rectangle 120"/>
            <p:cNvSpPr>
              <a:spLocks noChangeArrowheads="1"/>
            </p:cNvSpPr>
            <p:nvPr/>
          </p:nvSpPr>
          <p:spPr bwMode="auto">
            <a:xfrm>
              <a:off x="2094" y="35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71" name="Rectangle 121"/>
            <p:cNvSpPr>
              <a:spLocks noChangeArrowheads="1"/>
            </p:cNvSpPr>
            <p:nvPr/>
          </p:nvSpPr>
          <p:spPr bwMode="auto">
            <a:xfrm>
              <a:off x="2094" y="364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72" name="Rectangle 122"/>
            <p:cNvSpPr>
              <a:spLocks noChangeArrowheads="1"/>
            </p:cNvSpPr>
            <p:nvPr/>
          </p:nvSpPr>
          <p:spPr bwMode="auto">
            <a:xfrm>
              <a:off x="2094" y="3781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73" name="Rectangle 123"/>
            <p:cNvSpPr>
              <a:spLocks noChangeArrowheads="1"/>
            </p:cNvSpPr>
            <p:nvPr/>
          </p:nvSpPr>
          <p:spPr bwMode="auto">
            <a:xfrm>
              <a:off x="2094" y="391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3794711" y="5658869"/>
            <a:ext cx="78582" cy="658415"/>
            <a:chOff x="2494" y="3506"/>
            <a:chExt cx="66" cy="553"/>
          </a:xfrm>
        </p:grpSpPr>
        <p:sp>
          <p:nvSpPr>
            <p:cNvPr id="133166" name="Rectangle 126"/>
            <p:cNvSpPr>
              <a:spLocks noChangeArrowheads="1"/>
            </p:cNvSpPr>
            <p:nvPr/>
          </p:nvSpPr>
          <p:spPr bwMode="auto">
            <a:xfrm>
              <a:off x="2494" y="350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67" name="Rectangle 127"/>
            <p:cNvSpPr>
              <a:spLocks noChangeArrowheads="1"/>
            </p:cNvSpPr>
            <p:nvPr/>
          </p:nvSpPr>
          <p:spPr bwMode="auto">
            <a:xfrm>
              <a:off x="2494" y="3642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68" name="Rectangle 128"/>
            <p:cNvSpPr>
              <a:spLocks noChangeArrowheads="1"/>
            </p:cNvSpPr>
            <p:nvPr/>
          </p:nvSpPr>
          <p:spPr bwMode="auto">
            <a:xfrm>
              <a:off x="2494" y="3781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69" name="Rectangle 129"/>
            <p:cNvSpPr>
              <a:spLocks noChangeArrowheads="1"/>
            </p:cNvSpPr>
            <p:nvPr/>
          </p:nvSpPr>
          <p:spPr bwMode="auto">
            <a:xfrm>
              <a:off x="2494" y="3917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163" name="Text Box 131"/>
          <p:cNvSpPr txBox="1">
            <a:spLocks noChangeArrowheads="1"/>
          </p:cNvSpPr>
          <p:nvPr/>
        </p:nvSpPr>
        <p:spPr bwMode="auto">
          <a:xfrm>
            <a:off x="2342104" y="5632675"/>
            <a:ext cx="2359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3380" name="Text Box 132"/>
          <p:cNvSpPr txBox="1">
            <a:spLocks noChangeArrowheads="1"/>
          </p:cNvSpPr>
          <p:nvPr/>
        </p:nvSpPr>
        <p:spPr bwMode="auto">
          <a:xfrm>
            <a:off x="1324265" y="4872818"/>
            <a:ext cx="4100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Q: Convert to truth table: F = </a:t>
            </a:r>
            <a:r>
              <a:rPr lang="en-US" altLang="en-US" sz="1800" dirty="0" err="1">
                <a:solidFill>
                  <a:srgbClr val="FF0000"/>
                </a:solidFill>
              </a:rPr>
              <a:t>a’b</a:t>
            </a:r>
            <a:r>
              <a:rPr lang="en-US" altLang="en-US" sz="1800" dirty="0">
                <a:solidFill>
                  <a:srgbClr val="FF0000"/>
                </a:solidFill>
              </a:rPr>
              <a:t>’ + </a:t>
            </a:r>
            <a:r>
              <a:rPr lang="en-US" altLang="en-US" sz="1800" dirty="0" err="1">
                <a:solidFill>
                  <a:srgbClr val="FF0000"/>
                </a:solidFill>
              </a:rPr>
              <a:t>a’b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34" grpId="0" autoUpdateAnimBg="0"/>
      <p:bldP spid="53335" grpId="0" autoUpdateAnimBg="0"/>
      <p:bldP spid="53336" grpId="0" autoUpdateAnimBg="0"/>
      <p:bldP spid="53337" grpId="0" autoUpdateAnimBg="0"/>
      <p:bldP spid="5338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400" dirty="0" smtClean="0"/>
              <a:t>Digital Signals with Only Two Values: Binary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689" y="1969993"/>
            <a:ext cx="7579751" cy="45340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i="1" dirty="0">
                <a:solidFill>
                  <a:schemeClr val="accent1"/>
                </a:solidFill>
              </a:rPr>
              <a:t>Binary</a:t>
            </a:r>
            <a:r>
              <a:rPr lang="en-US" altLang="en-US" sz="2800" dirty="0"/>
              <a:t> digital signal -- only </a:t>
            </a:r>
            <a:r>
              <a:rPr lang="en-US" altLang="en-US" sz="2800" i="1" dirty="0"/>
              <a:t>two</a:t>
            </a:r>
            <a:r>
              <a:rPr lang="en-US" altLang="en-US" sz="2800" dirty="0"/>
              <a:t> possible values</a:t>
            </a:r>
          </a:p>
          <a:p>
            <a:pPr lvl="1" eaLnBrk="1" hangingPunct="1"/>
            <a:r>
              <a:rPr lang="en-US" altLang="en-US" sz="2400" dirty="0">
                <a:ea typeface="ＭＳ Ｐゴシック" pitchFamily="34" charset="-128"/>
              </a:rPr>
              <a:t>Typically represented as </a:t>
            </a:r>
            <a:r>
              <a:rPr lang="en-US" altLang="en-US" sz="2400" b="1" dirty="0">
                <a:ea typeface="ＭＳ Ｐゴシック" pitchFamily="34" charset="-128"/>
              </a:rPr>
              <a:t>0</a:t>
            </a:r>
            <a:r>
              <a:rPr lang="en-US" altLang="en-US" sz="2400" dirty="0">
                <a:ea typeface="ＭＳ Ｐゴシック" pitchFamily="34" charset="-128"/>
              </a:rPr>
              <a:t> and </a:t>
            </a:r>
            <a:r>
              <a:rPr lang="en-US" altLang="en-US" sz="2400" b="1" dirty="0">
                <a:ea typeface="ＭＳ Ｐゴシック" pitchFamily="34" charset="-128"/>
              </a:rPr>
              <a:t>1</a:t>
            </a:r>
          </a:p>
          <a:p>
            <a:pPr lvl="1" eaLnBrk="1" hangingPunct="1"/>
            <a:r>
              <a:rPr lang="en-US" altLang="en-US" sz="2400" dirty="0">
                <a:ea typeface="ＭＳ Ｐゴシック" pitchFamily="34" charset="-128"/>
              </a:rPr>
              <a:t>One </a:t>
            </a:r>
            <a:r>
              <a:rPr lang="en-US" altLang="en-US" sz="2400" i="1" dirty="0">
                <a:solidFill>
                  <a:schemeClr val="accent1"/>
                </a:solidFill>
                <a:ea typeface="ＭＳ Ｐゴシック" pitchFamily="34" charset="-128"/>
              </a:rPr>
              <a:t>b</a:t>
            </a:r>
            <a:r>
              <a:rPr lang="en-US" altLang="en-US" sz="2400" dirty="0">
                <a:ea typeface="ＭＳ Ｐゴシック" pitchFamily="34" charset="-128"/>
              </a:rPr>
              <a:t>inary dig</a:t>
            </a:r>
            <a:r>
              <a:rPr lang="en-US" altLang="en-US" sz="2400" i="1" dirty="0">
                <a:solidFill>
                  <a:schemeClr val="accent1"/>
                </a:solidFill>
                <a:ea typeface="ＭＳ Ｐゴシック" pitchFamily="34" charset="-128"/>
              </a:rPr>
              <a:t>it</a:t>
            </a:r>
            <a:r>
              <a:rPr lang="en-US" altLang="en-US" sz="2400" dirty="0">
                <a:ea typeface="ＭＳ Ｐゴシック" pitchFamily="34" charset="-128"/>
              </a:rPr>
              <a:t> is a </a:t>
            </a:r>
            <a:r>
              <a:rPr lang="en-US" altLang="en-US" sz="2400" b="1" i="1" dirty="0">
                <a:solidFill>
                  <a:schemeClr val="accent1"/>
                </a:solidFill>
                <a:ea typeface="ＭＳ Ｐゴシック" pitchFamily="34" charset="-128"/>
              </a:rPr>
              <a:t>bit</a:t>
            </a:r>
          </a:p>
          <a:p>
            <a:pPr lvl="1" eaLnBrk="1" hangingPunct="1"/>
            <a:r>
              <a:rPr lang="en-US" altLang="en-US" sz="2400" dirty="0">
                <a:ea typeface="ＭＳ Ｐゴシック" pitchFamily="34" charset="-128"/>
              </a:rPr>
              <a:t>Binary is popular because</a:t>
            </a:r>
          </a:p>
          <a:p>
            <a:pPr lvl="2" eaLnBrk="1" hangingPunct="1"/>
            <a:r>
              <a:rPr lang="en-US" altLang="en-US" sz="2000" dirty="0">
                <a:ea typeface="ＭＳ Ｐゴシック" pitchFamily="34" charset="-128"/>
              </a:rPr>
              <a:t>Transistors, </a:t>
            </a:r>
            <a:r>
              <a:rPr lang="en-US" altLang="en-US" sz="2000" dirty="0" smtClean="0">
                <a:ea typeface="ＭＳ Ｐゴシック" pitchFamily="34" charset="-128"/>
              </a:rPr>
              <a:t>basic </a:t>
            </a:r>
            <a:r>
              <a:rPr lang="en-US" altLang="en-US" sz="2000" dirty="0">
                <a:ea typeface="ＭＳ Ｐゴシック" pitchFamily="34" charset="-128"/>
              </a:rPr>
              <a:t>digital electric </a:t>
            </a:r>
            <a:r>
              <a:rPr lang="en-US" altLang="en-US" sz="2000" dirty="0" smtClean="0">
                <a:ea typeface="ＭＳ Ｐゴシック" pitchFamily="34" charset="-128"/>
              </a:rPr>
              <a:t>components, </a:t>
            </a:r>
            <a:r>
              <a:rPr lang="en-US" altLang="en-US" sz="2000" dirty="0">
                <a:ea typeface="ＭＳ Ｐゴシック" pitchFamily="34" charset="-128"/>
              </a:rPr>
              <a:t>operate using </a:t>
            </a:r>
            <a:r>
              <a:rPr lang="en-US" altLang="en-US" sz="2000" i="1" dirty="0">
                <a:ea typeface="ＭＳ Ｐゴシック" pitchFamily="34" charset="-128"/>
              </a:rPr>
              <a:t>two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dirty="0" smtClean="0">
                <a:ea typeface="ＭＳ Ｐゴシック" pitchFamily="34" charset="-128"/>
              </a:rPr>
              <a:t>voltages VDD and GROUND</a:t>
            </a:r>
            <a:endParaRPr lang="en-US" altLang="en-US" sz="2000" dirty="0">
              <a:ea typeface="ＭＳ Ｐゴシック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itchFamily="34" charset="-128"/>
              </a:rPr>
              <a:t>Storing/transmitting one of </a:t>
            </a:r>
            <a:r>
              <a:rPr lang="en-US" altLang="en-US" sz="2000" i="1" dirty="0">
                <a:ea typeface="ＭＳ Ｐゴシック" pitchFamily="34" charset="-128"/>
              </a:rPr>
              <a:t>two</a:t>
            </a:r>
            <a:r>
              <a:rPr lang="en-US" altLang="en-US" sz="2000" dirty="0">
                <a:ea typeface="ＭＳ Ｐゴシック" pitchFamily="34" charset="-128"/>
              </a:rPr>
              <a:t> values is easier than three or </a:t>
            </a:r>
            <a:r>
              <a:rPr lang="en-US" altLang="en-US" sz="2000" dirty="0" smtClean="0">
                <a:ea typeface="ＭＳ Ｐゴシック" pitchFamily="34" charset="-128"/>
              </a:rPr>
              <a:t>more</a:t>
            </a: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 flipH="1" flipV="1">
            <a:off x="7589184" y="3055844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7589184" y="3798794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 rot="-5400000">
            <a:off x="7106299" y="3101066"/>
            <a:ext cx="559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value</a:t>
            </a:r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8217835" y="3798795"/>
            <a:ext cx="49244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63497" name="Freeform 8"/>
          <p:cNvSpPr>
            <a:spLocks/>
          </p:cNvSpPr>
          <p:nvPr/>
        </p:nvSpPr>
        <p:spPr bwMode="auto">
          <a:xfrm>
            <a:off x="7589184" y="3627344"/>
            <a:ext cx="1028700" cy="171450"/>
          </a:xfrm>
          <a:custGeom>
            <a:avLst/>
            <a:gdLst>
              <a:gd name="T0" fmla="*/ 0 w 864"/>
              <a:gd name="T1" fmla="*/ 2147483646 h 144"/>
              <a:gd name="T2" fmla="*/ 2147483646 w 864"/>
              <a:gd name="T3" fmla="*/ 2147483646 h 144"/>
              <a:gd name="T4" fmla="*/ 2147483646 w 864"/>
              <a:gd name="T5" fmla="*/ 0 h 144"/>
              <a:gd name="T6" fmla="*/ 2147483646 w 864"/>
              <a:gd name="T7" fmla="*/ 0 h 144"/>
              <a:gd name="T8" fmla="*/ 2147483646 w 864"/>
              <a:gd name="T9" fmla="*/ 2147483646 h 144"/>
              <a:gd name="T10" fmla="*/ 2147483646 w 864"/>
              <a:gd name="T11" fmla="*/ 2147483646 h 144"/>
              <a:gd name="T12" fmla="*/ 2147483646 w 864"/>
              <a:gd name="T13" fmla="*/ 0 h 144"/>
              <a:gd name="T14" fmla="*/ 2147483646 w 864"/>
              <a:gd name="T15" fmla="*/ 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64"/>
              <a:gd name="T25" fmla="*/ 0 h 144"/>
              <a:gd name="T26" fmla="*/ 864 w 864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64" h="144">
                <a:moveTo>
                  <a:pt x="0" y="144"/>
                </a:moveTo>
                <a:lnTo>
                  <a:pt x="240" y="144"/>
                </a:lnTo>
                <a:lnTo>
                  <a:pt x="240" y="0"/>
                </a:lnTo>
                <a:lnTo>
                  <a:pt x="480" y="0"/>
                </a:lnTo>
                <a:lnTo>
                  <a:pt x="480" y="144"/>
                </a:lnTo>
                <a:lnTo>
                  <a:pt x="720" y="144"/>
                </a:lnTo>
                <a:lnTo>
                  <a:pt x="720" y="0"/>
                </a:lnTo>
                <a:lnTo>
                  <a:pt x="864" y="0"/>
                </a:ln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498" name="Text Box 9"/>
          <p:cNvSpPr txBox="1">
            <a:spLocks noChangeArrowheads="1"/>
          </p:cNvSpPr>
          <p:nvPr/>
        </p:nvSpPr>
        <p:spPr bwMode="auto">
          <a:xfrm>
            <a:off x="7432021" y="353090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3499" name="Text Box 10"/>
          <p:cNvSpPr txBox="1">
            <a:spLocks noChangeArrowheads="1"/>
          </p:cNvSpPr>
          <p:nvPr/>
        </p:nvSpPr>
        <p:spPr bwMode="auto">
          <a:xfrm>
            <a:off x="7432021" y="370235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D7FD3-3501-41B8-AD8A-1383179A93E4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202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Canonical Form -- Sum of </a:t>
            </a:r>
            <a:r>
              <a:rPr lang="en-US" altLang="en-US" dirty="0" err="1" smtClean="0"/>
              <a:t>Minterms</a:t>
            </a:r>
            <a:endParaRPr lang="en-US" altLang="en-US" dirty="0" smtClean="0"/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735" y="1457324"/>
            <a:ext cx="8804788" cy="518682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Truth tables too big for numerous inputs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Use standard form of equation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itchFamily="34" charset="-128"/>
              </a:rPr>
              <a:t>Known as </a:t>
            </a:r>
            <a:r>
              <a:rPr lang="en-US" altLang="en-US" sz="3200" b="1" i="1" dirty="0">
                <a:solidFill>
                  <a:schemeClr val="accent1"/>
                </a:solidFill>
                <a:ea typeface="ＭＳ Ｐゴシック" pitchFamily="34" charset="-128"/>
              </a:rPr>
              <a:t>canonical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itchFamily="34" charset="-128"/>
              </a:rPr>
              <a:t>Regular algebra: group terms of polynomial by power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ax</a:t>
            </a:r>
            <a:r>
              <a:rPr lang="en-US" altLang="en-US" sz="2400" baseline="30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 + </a:t>
            </a:r>
            <a:r>
              <a:rPr lang="en-US" altLang="en-US" sz="2400" dirty="0" err="1">
                <a:ea typeface="ＭＳ Ｐゴシック" pitchFamily="34" charset="-128"/>
              </a:rPr>
              <a:t>bx</a:t>
            </a:r>
            <a:r>
              <a:rPr lang="en-US" altLang="en-US" sz="2400" dirty="0">
                <a:ea typeface="ＭＳ Ｐゴシック" pitchFamily="34" charset="-128"/>
              </a:rPr>
              <a:t> + c    (3x</a:t>
            </a:r>
            <a:r>
              <a:rPr lang="en-US" altLang="en-US" sz="2400" baseline="30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 + 4x + 2x</a:t>
            </a:r>
            <a:r>
              <a:rPr lang="en-US" altLang="en-US" sz="2400" baseline="30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 + 3 + 1 --&gt; 5x</a:t>
            </a:r>
            <a:r>
              <a:rPr lang="en-US" altLang="en-US" sz="2400" baseline="30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 + 4x + 4)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itchFamily="34" charset="-128"/>
              </a:rPr>
              <a:t>Boolean algebra: create sum of </a:t>
            </a:r>
            <a:r>
              <a:rPr lang="en-US" altLang="en-US" sz="3200" dirty="0" err="1">
                <a:ea typeface="ＭＳ Ｐゴシック" pitchFamily="34" charset="-128"/>
              </a:rPr>
              <a:t>minterms</a:t>
            </a:r>
            <a:endParaRPr lang="en-US" altLang="en-US" sz="32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b="1" i="1" dirty="0" err="1">
                <a:ea typeface="ＭＳ Ｐゴシック" pitchFamily="34" charset="-128"/>
              </a:rPr>
              <a:t>Minterm</a:t>
            </a:r>
            <a:r>
              <a:rPr lang="en-US" altLang="en-US" sz="2400" dirty="0">
                <a:ea typeface="ＭＳ Ｐゴシック" pitchFamily="34" charset="-128"/>
              </a:rPr>
              <a:t>: product term with </a:t>
            </a:r>
            <a:r>
              <a:rPr lang="en-US" altLang="en-US" sz="2400" u="sng" dirty="0">
                <a:solidFill>
                  <a:srgbClr val="FF0000"/>
                </a:solidFill>
                <a:ea typeface="ＭＳ Ｐゴシック" pitchFamily="34" charset="-128"/>
              </a:rPr>
              <a:t>every function literal appearing exactly once</a:t>
            </a:r>
            <a:r>
              <a:rPr lang="en-US" altLang="en-US" sz="2400" dirty="0">
                <a:ea typeface="ＭＳ Ｐゴシック" pitchFamily="34" charset="-128"/>
              </a:rPr>
              <a:t>, in true or complemented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Just multiply-out equation until sum of product terms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Then expand each term until all terms are </a:t>
            </a:r>
            <a:r>
              <a:rPr lang="en-US" altLang="en-US" sz="2400" dirty="0" err="1">
                <a:ea typeface="ＭＳ Ｐゴシック" pitchFamily="34" charset="-128"/>
              </a:rPr>
              <a:t>minterms</a:t>
            </a:r>
            <a:endParaRPr lang="en-US" altLang="en-US" sz="2400" dirty="0">
              <a:ea typeface="ＭＳ Ｐゴシック" pitchFamily="34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14750" y="1085850"/>
            <a:ext cx="28575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D7FD3-3501-41B8-AD8A-1383179A93E4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Canonical Form -- Sum of Minterms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976951" y="1549608"/>
            <a:ext cx="75649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Q: Determine if F(</a:t>
            </a:r>
            <a:r>
              <a:rPr lang="en-US" altLang="en-US" dirty="0" err="1">
                <a:solidFill>
                  <a:srgbClr val="FF0000"/>
                </a:solidFill>
              </a:rPr>
              <a:t>a,b</a:t>
            </a:r>
            <a:r>
              <a:rPr lang="en-US" altLang="en-US" dirty="0">
                <a:solidFill>
                  <a:srgbClr val="FF0000"/>
                </a:solidFill>
              </a:rPr>
              <a:t>)=</a:t>
            </a:r>
            <a:r>
              <a:rPr lang="en-US" altLang="en-US" dirty="0" err="1">
                <a:solidFill>
                  <a:srgbClr val="FF0000"/>
                </a:solidFill>
              </a:rPr>
              <a:t>ab+a</a:t>
            </a:r>
            <a:r>
              <a:rPr lang="en-US" altLang="en-US" dirty="0">
                <a:solidFill>
                  <a:srgbClr val="FF0000"/>
                </a:solidFill>
              </a:rPr>
              <a:t>’ is same function as F(</a:t>
            </a:r>
            <a:r>
              <a:rPr lang="en-US" altLang="en-US" dirty="0" err="1">
                <a:solidFill>
                  <a:srgbClr val="FF0000"/>
                </a:solidFill>
              </a:rPr>
              <a:t>a,b</a:t>
            </a:r>
            <a:r>
              <a:rPr lang="en-US" altLang="en-US" dirty="0">
                <a:solidFill>
                  <a:srgbClr val="FF0000"/>
                </a:solidFill>
              </a:rPr>
              <a:t>)=a’b’+</a:t>
            </a:r>
            <a:r>
              <a:rPr lang="en-US" altLang="en-US" dirty="0" err="1">
                <a:solidFill>
                  <a:srgbClr val="FF0000"/>
                </a:solidFill>
              </a:rPr>
              <a:t>a’b+ab</a:t>
            </a:r>
            <a:r>
              <a:rPr lang="en-US" altLang="en-US" dirty="0">
                <a:solidFill>
                  <a:srgbClr val="FF0000"/>
                </a:solidFill>
              </a:rPr>
              <a:t>, by converting first equation to canonical form (second already in canonical form)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921774" y="3928573"/>
            <a:ext cx="76200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F = </a:t>
            </a:r>
            <a:r>
              <a:rPr lang="en-US" altLang="en-US" dirty="0" err="1">
                <a:solidFill>
                  <a:srgbClr val="000000"/>
                </a:solidFill>
              </a:rPr>
              <a:t>ab+a</a:t>
            </a:r>
            <a:r>
              <a:rPr lang="en-US" altLang="en-US" dirty="0">
                <a:solidFill>
                  <a:srgbClr val="000000"/>
                </a:solidFill>
              </a:rPr>
              <a:t>’ (already sum of products)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F = ab + </a:t>
            </a:r>
            <a:r>
              <a:rPr lang="en-US" altLang="en-US" dirty="0" err="1">
                <a:solidFill>
                  <a:srgbClr val="000000"/>
                </a:solidFill>
              </a:rPr>
              <a:t>a’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 err="1">
                <a:solidFill>
                  <a:srgbClr val="000000"/>
                </a:solidFill>
              </a:rPr>
              <a:t>b+b</a:t>
            </a:r>
            <a:r>
              <a:rPr lang="en-US" altLang="en-US" dirty="0">
                <a:solidFill>
                  <a:srgbClr val="000000"/>
                </a:solidFill>
              </a:rPr>
              <a:t>’) (expanding term)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F = ab + </a:t>
            </a:r>
            <a:r>
              <a:rPr lang="en-US" altLang="en-US" dirty="0" err="1">
                <a:solidFill>
                  <a:srgbClr val="000000"/>
                </a:solidFill>
              </a:rPr>
              <a:t>a’b</a:t>
            </a:r>
            <a:r>
              <a:rPr lang="en-US" altLang="en-US" dirty="0">
                <a:solidFill>
                  <a:srgbClr val="000000"/>
                </a:solidFill>
              </a:rPr>
              <a:t> + </a:t>
            </a:r>
            <a:r>
              <a:rPr lang="en-US" altLang="en-US" dirty="0" err="1">
                <a:solidFill>
                  <a:srgbClr val="000000"/>
                </a:solidFill>
              </a:rPr>
              <a:t>a’b</a:t>
            </a:r>
            <a:r>
              <a:rPr lang="en-US" altLang="en-US" dirty="0">
                <a:solidFill>
                  <a:srgbClr val="000000"/>
                </a:solidFill>
              </a:rPr>
              <a:t>’ (SAME -- same three terms as other equation)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14750" y="1085850"/>
            <a:ext cx="28575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3906BB-8AD6-4BAB-AE3C-507FA36B659C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Multiple-Output Circuits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circuits have more than one output</a:t>
            </a:r>
          </a:p>
          <a:p>
            <a:pPr eaLnBrk="1" hangingPunct="1"/>
            <a:r>
              <a:rPr lang="en-US" altLang="en-US" smtClean="0"/>
              <a:t>Can give each a separate circuit, or can share gates</a:t>
            </a:r>
          </a:p>
          <a:p>
            <a:pPr eaLnBrk="1" hangingPunct="1"/>
            <a:r>
              <a:rPr lang="en-US" altLang="en-US" smtClean="0"/>
              <a:t>Ex:   F = ab + c’,   G = ab + bc</a:t>
            </a:r>
          </a:p>
        </p:txBody>
      </p:sp>
      <p:grpSp>
        <p:nvGrpSpPr>
          <p:cNvPr id="139269" name="Group 4"/>
          <p:cNvGrpSpPr>
            <a:grpSpLocks/>
          </p:cNvGrpSpPr>
          <p:nvPr/>
        </p:nvGrpSpPr>
        <p:grpSpPr bwMode="auto">
          <a:xfrm>
            <a:off x="2286001" y="3028951"/>
            <a:ext cx="4413648" cy="1991915"/>
            <a:chOff x="1047" y="1331"/>
            <a:chExt cx="3707" cy="1673"/>
          </a:xfrm>
        </p:grpSpPr>
        <p:sp>
          <p:nvSpPr>
            <p:cNvPr id="139275" name="Freeform 5"/>
            <p:cNvSpPr>
              <a:spLocks/>
            </p:cNvSpPr>
            <p:nvPr/>
          </p:nvSpPr>
          <p:spPr bwMode="auto">
            <a:xfrm>
              <a:off x="1438" y="1416"/>
              <a:ext cx="106" cy="762"/>
            </a:xfrm>
            <a:custGeom>
              <a:avLst/>
              <a:gdLst>
                <a:gd name="T0" fmla="*/ 106 w 106"/>
                <a:gd name="T1" fmla="*/ 762 h 762"/>
                <a:gd name="T2" fmla="*/ 0 w 106"/>
                <a:gd name="T3" fmla="*/ 762 h 762"/>
                <a:gd name="T4" fmla="*/ 0 w 106"/>
                <a:gd name="T5" fmla="*/ 0 h 762"/>
                <a:gd name="T6" fmla="*/ 0 60000 65536"/>
                <a:gd name="T7" fmla="*/ 0 60000 65536"/>
                <a:gd name="T8" fmla="*/ 0 60000 65536"/>
                <a:gd name="T9" fmla="*/ 0 w 106"/>
                <a:gd name="T10" fmla="*/ 0 h 762"/>
                <a:gd name="T11" fmla="*/ 106 w 106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762">
                  <a:moveTo>
                    <a:pt x="106" y="762"/>
                  </a:move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76" name="Line 6"/>
            <p:cNvSpPr>
              <a:spLocks noChangeShapeType="1"/>
            </p:cNvSpPr>
            <p:nvPr/>
          </p:nvSpPr>
          <p:spPr bwMode="auto">
            <a:xfrm>
              <a:off x="1334" y="2344"/>
              <a:ext cx="21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77" name="Line 7"/>
            <p:cNvSpPr>
              <a:spLocks noChangeShapeType="1"/>
            </p:cNvSpPr>
            <p:nvPr/>
          </p:nvSpPr>
          <p:spPr bwMode="auto">
            <a:xfrm>
              <a:off x="1231" y="2747"/>
              <a:ext cx="31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78" name="Freeform 8"/>
            <p:cNvSpPr>
              <a:spLocks/>
            </p:cNvSpPr>
            <p:nvPr/>
          </p:nvSpPr>
          <p:spPr bwMode="auto">
            <a:xfrm>
              <a:off x="1931" y="2260"/>
              <a:ext cx="216" cy="128"/>
            </a:xfrm>
            <a:custGeom>
              <a:avLst/>
              <a:gdLst>
                <a:gd name="T0" fmla="*/ 0 w 216"/>
                <a:gd name="T1" fmla="*/ 0 h 128"/>
                <a:gd name="T2" fmla="*/ 94 w 216"/>
                <a:gd name="T3" fmla="*/ 0 h 128"/>
                <a:gd name="T4" fmla="*/ 94 w 216"/>
                <a:gd name="T5" fmla="*/ 128 h 128"/>
                <a:gd name="T6" fmla="*/ 216 w 216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28"/>
                <a:gd name="T14" fmla="*/ 216 w 216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28">
                  <a:moveTo>
                    <a:pt x="0" y="0"/>
                  </a:moveTo>
                  <a:lnTo>
                    <a:pt x="94" y="0"/>
                  </a:lnTo>
                  <a:lnTo>
                    <a:pt x="94" y="128"/>
                  </a:lnTo>
                  <a:lnTo>
                    <a:pt x="216" y="12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79" name="Freeform 9"/>
            <p:cNvSpPr>
              <a:spLocks/>
            </p:cNvSpPr>
            <p:nvPr/>
          </p:nvSpPr>
          <p:spPr bwMode="auto">
            <a:xfrm>
              <a:off x="1931" y="2557"/>
              <a:ext cx="216" cy="106"/>
            </a:xfrm>
            <a:custGeom>
              <a:avLst/>
              <a:gdLst>
                <a:gd name="T0" fmla="*/ 0 w 216"/>
                <a:gd name="T1" fmla="*/ 106 h 106"/>
                <a:gd name="T2" fmla="*/ 97 w 216"/>
                <a:gd name="T3" fmla="*/ 106 h 106"/>
                <a:gd name="T4" fmla="*/ 97 w 216"/>
                <a:gd name="T5" fmla="*/ 0 h 106"/>
                <a:gd name="T6" fmla="*/ 216 w 216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6"/>
                <a:gd name="T14" fmla="*/ 216 w 216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6">
                  <a:moveTo>
                    <a:pt x="0" y="106"/>
                  </a:moveTo>
                  <a:lnTo>
                    <a:pt x="97" y="106"/>
                  </a:lnTo>
                  <a:lnTo>
                    <a:pt x="97" y="0"/>
                  </a:lnTo>
                  <a:lnTo>
                    <a:pt x="216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80" name="Line 10"/>
            <p:cNvSpPr>
              <a:spLocks noChangeShapeType="1"/>
            </p:cNvSpPr>
            <p:nvPr/>
          </p:nvSpPr>
          <p:spPr bwMode="auto">
            <a:xfrm>
              <a:off x="2441" y="2472"/>
              <a:ext cx="14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81" name="Oval 11"/>
            <p:cNvSpPr>
              <a:spLocks noChangeArrowheads="1"/>
            </p:cNvSpPr>
            <p:nvPr/>
          </p:nvSpPr>
          <p:spPr bwMode="auto">
            <a:xfrm>
              <a:off x="1413" y="1391"/>
              <a:ext cx="46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82" name="Oval 12"/>
            <p:cNvSpPr>
              <a:spLocks noChangeArrowheads="1"/>
            </p:cNvSpPr>
            <p:nvPr/>
          </p:nvSpPr>
          <p:spPr bwMode="auto">
            <a:xfrm>
              <a:off x="1306" y="1559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83" name="Oval 13"/>
            <p:cNvSpPr>
              <a:spLocks noChangeArrowheads="1"/>
            </p:cNvSpPr>
            <p:nvPr/>
          </p:nvSpPr>
          <p:spPr bwMode="auto">
            <a:xfrm>
              <a:off x="1206" y="1878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84" name="Oval 14"/>
            <p:cNvSpPr>
              <a:spLocks noChangeArrowheads="1"/>
            </p:cNvSpPr>
            <p:nvPr/>
          </p:nvSpPr>
          <p:spPr bwMode="auto">
            <a:xfrm>
              <a:off x="1306" y="2322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85" name="Line 15"/>
            <p:cNvSpPr>
              <a:spLocks noChangeShapeType="1"/>
            </p:cNvSpPr>
            <p:nvPr/>
          </p:nvSpPr>
          <p:spPr bwMode="auto">
            <a:xfrm>
              <a:off x="1125" y="1416"/>
              <a:ext cx="41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86" name="Line 16"/>
            <p:cNvSpPr>
              <a:spLocks noChangeShapeType="1"/>
            </p:cNvSpPr>
            <p:nvPr/>
          </p:nvSpPr>
          <p:spPr bwMode="auto">
            <a:xfrm>
              <a:off x="1125" y="1581"/>
              <a:ext cx="41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87" name="Line 17"/>
            <p:cNvSpPr>
              <a:spLocks noChangeShapeType="1"/>
            </p:cNvSpPr>
            <p:nvPr/>
          </p:nvSpPr>
          <p:spPr bwMode="auto">
            <a:xfrm>
              <a:off x="1125" y="1900"/>
              <a:ext cx="4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88" name="Freeform 18"/>
            <p:cNvSpPr>
              <a:spLocks/>
            </p:cNvSpPr>
            <p:nvPr/>
          </p:nvSpPr>
          <p:spPr bwMode="auto">
            <a:xfrm>
              <a:off x="1931" y="1497"/>
              <a:ext cx="216" cy="128"/>
            </a:xfrm>
            <a:custGeom>
              <a:avLst/>
              <a:gdLst>
                <a:gd name="T0" fmla="*/ 0 w 216"/>
                <a:gd name="T1" fmla="*/ 0 h 128"/>
                <a:gd name="T2" fmla="*/ 94 w 216"/>
                <a:gd name="T3" fmla="*/ 0 h 128"/>
                <a:gd name="T4" fmla="*/ 94 w 216"/>
                <a:gd name="T5" fmla="*/ 128 h 128"/>
                <a:gd name="T6" fmla="*/ 216 w 216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28"/>
                <a:gd name="T14" fmla="*/ 216 w 216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28">
                  <a:moveTo>
                    <a:pt x="0" y="0"/>
                  </a:moveTo>
                  <a:lnTo>
                    <a:pt x="94" y="0"/>
                  </a:lnTo>
                  <a:lnTo>
                    <a:pt x="94" y="128"/>
                  </a:lnTo>
                  <a:lnTo>
                    <a:pt x="216" y="12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89" name="Freeform 19"/>
            <p:cNvSpPr>
              <a:spLocks/>
            </p:cNvSpPr>
            <p:nvPr/>
          </p:nvSpPr>
          <p:spPr bwMode="auto">
            <a:xfrm>
              <a:off x="1766" y="1794"/>
              <a:ext cx="381" cy="106"/>
            </a:xfrm>
            <a:custGeom>
              <a:avLst/>
              <a:gdLst>
                <a:gd name="T0" fmla="*/ 0 w 381"/>
                <a:gd name="T1" fmla="*/ 106 h 106"/>
                <a:gd name="T2" fmla="*/ 262 w 381"/>
                <a:gd name="T3" fmla="*/ 106 h 106"/>
                <a:gd name="T4" fmla="*/ 262 w 381"/>
                <a:gd name="T5" fmla="*/ 0 h 106"/>
                <a:gd name="T6" fmla="*/ 381 w 381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1"/>
                <a:gd name="T13" fmla="*/ 0 h 106"/>
                <a:gd name="T14" fmla="*/ 381 w 38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1" h="106">
                  <a:moveTo>
                    <a:pt x="0" y="106"/>
                  </a:moveTo>
                  <a:lnTo>
                    <a:pt x="262" y="106"/>
                  </a:lnTo>
                  <a:lnTo>
                    <a:pt x="262" y="0"/>
                  </a:lnTo>
                  <a:lnTo>
                    <a:pt x="381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90" name="Line 20"/>
            <p:cNvSpPr>
              <a:spLocks noChangeShapeType="1"/>
            </p:cNvSpPr>
            <p:nvPr/>
          </p:nvSpPr>
          <p:spPr bwMode="auto">
            <a:xfrm>
              <a:off x="2441" y="1709"/>
              <a:ext cx="14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91" name="Freeform 21"/>
            <p:cNvSpPr>
              <a:spLocks/>
            </p:cNvSpPr>
            <p:nvPr/>
          </p:nvSpPr>
          <p:spPr bwMode="auto">
            <a:xfrm>
              <a:off x="1547" y="1772"/>
              <a:ext cx="203" cy="259"/>
            </a:xfrm>
            <a:custGeom>
              <a:avLst/>
              <a:gdLst>
                <a:gd name="T0" fmla="*/ 0 w 203"/>
                <a:gd name="T1" fmla="*/ 259 h 259"/>
                <a:gd name="T2" fmla="*/ 203 w 203"/>
                <a:gd name="T3" fmla="*/ 131 h 259"/>
                <a:gd name="T4" fmla="*/ 0 w 203"/>
                <a:gd name="T5" fmla="*/ 0 h 259"/>
                <a:gd name="T6" fmla="*/ 0 w 203"/>
                <a:gd name="T7" fmla="*/ 259 h 2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9"/>
                <a:gd name="T14" fmla="*/ 203 w 203"/>
                <a:gd name="T15" fmla="*/ 259 h 2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9">
                  <a:moveTo>
                    <a:pt x="0" y="259"/>
                  </a:moveTo>
                  <a:lnTo>
                    <a:pt x="203" y="131"/>
                  </a:lnTo>
                  <a:lnTo>
                    <a:pt x="0" y="0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92" name="Oval 22"/>
            <p:cNvSpPr>
              <a:spLocks noChangeArrowheads="1"/>
            </p:cNvSpPr>
            <p:nvPr/>
          </p:nvSpPr>
          <p:spPr bwMode="auto">
            <a:xfrm>
              <a:off x="1753" y="1878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93" name="Freeform 23"/>
            <p:cNvSpPr>
              <a:spLocks/>
            </p:cNvSpPr>
            <p:nvPr/>
          </p:nvSpPr>
          <p:spPr bwMode="auto">
            <a:xfrm>
              <a:off x="1331" y="1578"/>
              <a:ext cx="213" cy="1004"/>
            </a:xfrm>
            <a:custGeom>
              <a:avLst/>
              <a:gdLst>
                <a:gd name="T0" fmla="*/ 0 w 213"/>
                <a:gd name="T1" fmla="*/ 0 h 1004"/>
                <a:gd name="T2" fmla="*/ 0 w 213"/>
                <a:gd name="T3" fmla="*/ 1004 h 1004"/>
                <a:gd name="T4" fmla="*/ 213 w 213"/>
                <a:gd name="T5" fmla="*/ 1004 h 1004"/>
                <a:gd name="T6" fmla="*/ 0 60000 65536"/>
                <a:gd name="T7" fmla="*/ 0 60000 65536"/>
                <a:gd name="T8" fmla="*/ 0 60000 65536"/>
                <a:gd name="T9" fmla="*/ 0 w 213"/>
                <a:gd name="T10" fmla="*/ 0 h 1004"/>
                <a:gd name="T11" fmla="*/ 213 w 213"/>
                <a:gd name="T12" fmla="*/ 1004 h 10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" h="1004">
                  <a:moveTo>
                    <a:pt x="0" y="0"/>
                  </a:moveTo>
                  <a:lnTo>
                    <a:pt x="0" y="1004"/>
                  </a:lnTo>
                  <a:lnTo>
                    <a:pt x="213" y="10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94" name="Line 24"/>
            <p:cNvSpPr>
              <a:spLocks noChangeShapeType="1"/>
            </p:cNvSpPr>
            <p:nvPr/>
          </p:nvSpPr>
          <p:spPr bwMode="auto">
            <a:xfrm flipV="1">
              <a:off x="1231" y="1900"/>
              <a:ext cx="1" cy="84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95" name="Rectangle 25"/>
            <p:cNvSpPr>
              <a:spLocks noChangeArrowheads="1"/>
            </p:cNvSpPr>
            <p:nvPr/>
          </p:nvSpPr>
          <p:spPr bwMode="auto">
            <a:xfrm>
              <a:off x="1056" y="1348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a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96" name="Rectangle 26"/>
            <p:cNvSpPr>
              <a:spLocks noChangeArrowheads="1"/>
            </p:cNvSpPr>
            <p:nvPr/>
          </p:nvSpPr>
          <p:spPr bwMode="auto">
            <a:xfrm>
              <a:off x="1047" y="151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b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97" name="Rectangle 27"/>
            <p:cNvSpPr>
              <a:spLocks noChangeArrowheads="1"/>
            </p:cNvSpPr>
            <p:nvPr/>
          </p:nvSpPr>
          <p:spPr bwMode="auto">
            <a:xfrm>
              <a:off x="1059" y="1838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c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98" name="Rectangle 28"/>
            <p:cNvSpPr>
              <a:spLocks noChangeArrowheads="1"/>
            </p:cNvSpPr>
            <p:nvPr/>
          </p:nvSpPr>
          <p:spPr bwMode="auto">
            <a:xfrm>
              <a:off x="2598" y="1655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F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99" name="Rectangle 29"/>
            <p:cNvSpPr>
              <a:spLocks noChangeArrowheads="1"/>
            </p:cNvSpPr>
            <p:nvPr/>
          </p:nvSpPr>
          <p:spPr bwMode="auto">
            <a:xfrm>
              <a:off x="2598" y="2417"/>
              <a:ext cx="8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G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00" name="Freeform 30"/>
            <p:cNvSpPr>
              <a:spLocks/>
            </p:cNvSpPr>
            <p:nvPr/>
          </p:nvSpPr>
          <p:spPr bwMode="auto">
            <a:xfrm>
              <a:off x="1547" y="2094"/>
              <a:ext cx="381" cy="334"/>
            </a:xfrm>
            <a:custGeom>
              <a:avLst/>
              <a:gdLst>
                <a:gd name="T0" fmla="*/ 0 w 122"/>
                <a:gd name="T1" fmla="*/ 3256 h 107"/>
                <a:gd name="T2" fmla="*/ 2096 w 122"/>
                <a:gd name="T3" fmla="*/ 3256 h 107"/>
                <a:gd name="T4" fmla="*/ 3716 w 122"/>
                <a:gd name="T5" fmla="*/ 1648 h 107"/>
                <a:gd name="T6" fmla="*/ 2096 w 122"/>
                <a:gd name="T7" fmla="*/ 0 h 107"/>
                <a:gd name="T8" fmla="*/ 0 w 122"/>
                <a:gd name="T9" fmla="*/ 0 h 107"/>
                <a:gd name="T10" fmla="*/ 0 w 122"/>
                <a:gd name="T11" fmla="*/ 325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01" name="Freeform 31"/>
            <p:cNvSpPr>
              <a:spLocks/>
            </p:cNvSpPr>
            <p:nvPr/>
          </p:nvSpPr>
          <p:spPr bwMode="auto">
            <a:xfrm>
              <a:off x="1547" y="2497"/>
              <a:ext cx="381" cy="335"/>
            </a:xfrm>
            <a:custGeom>
              <a:avLst/>
              <a:gdLst>
                <a:gd name="T0" fmla="*/ 0 w 122"/>
                <a:gd name="T1" fmla="*/ 3284 h 107"/>
                <a:gd name="T2" fmla="*/ 2096 w 122"/>
                <a:gd name="T3" fmla="*/ 3284 h 107"/>
                <a:gd name="T4" fmla="*/ 3716 w 122"/>
                <a:gd name="T5" fmla="*/ 1656 h 107"/>
                <a:gd name="T6" fmla="*/ 2096 w 122"/>
                <a:gd name="T7" fmla="*/ 0 h 107"/>
                <a:gd name="T8" fmla="*/ 0 w 122"/>
                <a:gd name="T9" fmla="*/ 0 h 107"/>
                <a:gd name="T10" fmla="*/ 0 w 122"/>
                <a:gd name="T11" fmla="*/ 328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02" name="Freeform 32"/>
            <p:cNvSpPr>
              <a:spLocks/>
            </p:cNvSpPr>
            <p:nvPr/>
          </p:nvSpPr>
          <p:spPr bwMode="auto">
            <a:xfrm>
              <a:off x="2103" y="2307"/>
              <a:ext cx="338" cy="334"/>
            </a:xfrm>
            <a:custGeom>
              <a:avLst/>
              <a:gdLst>
                <a:gd name="T0" fmla="*/ 3311 w 108"/>
                <a:gd name="T1" fmla="*/ 1608 h 107"/>
                <a:gd name="T2" fmla="*/ 0 w 108"/>
                <a:gd name="T3" fmla="*/ 3256 h 107"/>
                <a:gd name="T4" fmla="*/ 520 w 108"/>
                <a:gd name="T5" fmla="*/ 1648 h 107"/>
                <a:gd name="T6" fmla="*/ 520 w 108"/>
                <a:gd name="T7" fmla="*/ 1608 h 107"/>
                <a:gd name="T8" fmla="*/ 0 w 108"/>
                <a:gd name="T9" fmla="*/ 0 h 107"/>
                <a:gd name="T10" fmla="*/ 3311 w 108"/>
                <a:gd name="T11" fmla="*/ 1608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03" name="Freeform 33"/>
            <p:cNvSpPr>
              <a:spLocks/>
            </p:cNvSpPr>
            <p:nvPr/>
          </p:nvSpPr>
          <p:spPr bwMode="auto">
            <a:xfrm>
              <a:off x="1547" y="1331"/>
              <a:ext cx="381" cy="335"/>
            </a:xfrm>
            <a:custGeom>
              <a:avLst/>
              <a:gdLst>
                <a:gd name="T0" fmla="*/ 0 w 122"/>
                <a:gd name="T1" fmla="*/ 3284 h 107"/>
                <a:gd name="T2" fmla="*/ 2096 w 122"/>
                <a:gd name="T3" fmla="*/ 3284 h 107"/>
                <a:gd name="T4" fmla="*/ 3716 w 122"/>
                <a:gd name="T5" fmla="*/ 1656 h 107"/>
                <a:gd name="T6" fmla="*/ 2096 w 122"/>
                <a:gd name="T7" fmla="*/ 0 h 107"/>
                <a:gd name="T8" fmla="*/ 0 w 122"/>
                <a:gd name="T9" fmla="*/ 0 h 107"/>
                <a:gd name="T10" fmla="*/ 0 w 122"/>
                <a:gd name="T11" fmla="*/ 328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04" name="Freeform 34"/>
            <p:cNvSpPr>
              <a:spLocks/>
            </p:cNvSpPr>
            <p:nvPr/>
          </p:nvSpPr>
          <p:spPr bwMode="auto">
            <a:xfrm>
              <a:off x="2103" y="1544"/>
              <a:ext cx="338" cy="334"/>
            </a:xfrm>
            <a:custGeom>
              <a:avLst/>
              <a:gdLst>
                <a:gd name="T0" fmla="*/ 3311 w 108"/>
                <a:gd name="T1" fmla="*/ 1608 h 107"/>
                <a:gd name="T2" fmla="*/ 0 w 108"/>
                <a:gd name="T3" fmla="*/ 3256 h 107"/>
                <a:gd name="T4" fmla="*/ 520 w 108"/>
                <a:gd name="T5" fmla="*/ 1648 h 107"/>
                <a:gd name="T6" fmla="*/ 520 w 108"/>
                <a:gd name="T7" fmla="*/ 1608 h 107"/>
                <a:gd name="T8" fmla="*/ 0 w 108"/>
                <a:gd name="T9" fmla="*/ 0 h 107"/>
                <a:gd name="T10" fmla="*/ 3311 w 108"/>
                <a:gd name="T11" fmla="*/ 1608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05" name="Rectangle 35"/>
            <p:cNvSpPr>
              <a:spLocks noChangeArrowheads="1"/>
            </p:cNvSpPr>
            <p:nvPr/>
          </p:nvSpPr>
          <p:spPr bwMode="auto">
            <a:xfrm>
              <a:off x="1804" y="2878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(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06" name="Rectangle 36"/>
            <p:cNvSpPr>
              <a:spLocks noChangeArrowheads="1"/>
            </p:cNvSpPr>
            <p:nvPr/>
          </p:nvSpPr>
          <p:spPr bwMode="auto">
            <a:xfrm>
              <a:off x="1832" y="2878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a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07" name="Rectangle 37"/>
            <p:cNvSpPr>
              <a:spLocks noChangeArrowheads="1"/>
            </p:cNvSpPr>
            <p:nvPr/>
          </p:nvSpPr>
          <p:spPr bwMode="auto">
            <a:xfrm>
              <a:off x="1881" y="2878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)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08" name="Line 38"/>
            <p:cNvSpPr>
              <a:spLocks noChangeShapeType="1"/>
            </p:cNvSpPr>
            <p:nvPr/>
          </p:nvSpPr>
          <p:spPr bwMode="auto">
            <a:xfrm>
              <a:off x="3305" y="2672"/>
              <a:ext cx="31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09" name="Freeform 39"/>
            <p:cNvSpPr>
              <a:spLocks/>
            </p:cNvSpPr>
            <p:nvPr/>
          </p:nvSpPr>
          <p:spPr bwMode="auto">
            <a:xfrm>
              <a:off x="4005" y="2482"/>
              <a:ext cx="216" cy="106"/>
            </a:xfrm>
            <a:custGeom>
              <a:avLst/>
              <a:gdLst>
                <a:gd name="T0" fmla="*/ 0 w 216"/>
                <a:gd name="T1" fmla="*/ 106 h 106"/>
                <a:gd name="T2" fmla="*/ 97 w 216"/>
                <a:gd name="T3" fmla="*/ 106 h 106"/>
                <a:gd name="T4" fmla="*/ 97 w 216"/>
                <a:gd name="T5" fmla="*/ 0 h 106"/>
                <a:gd name="T6" fmla="*/ 216 w 216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6"/>
                <a:gd name="T14" fmla="*/ 216 w 216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6">
                  <a:moveTo>
                    <a:pt x="0" y="106"/>
                  </a:moveTo>
                  <a:lnTo>
                    <a:pt x="97" y="106"/>
                  </a:lnTo>
                  <a:lnTo>
                    <a:pt x="97" y="0"/>
                  </a:lnTo>
                  <a:lnTo>
                    <a:pt x="216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10" name="Line 40"/>
            <p:cNvSpPr>
              <a:spLocks noChangeShapeType="1"/>
            </p:cNvSpPr>
            <p:nvPr/>
          </p:nvSpPr>
          <p:spPr bwMode="auto">
            <a:xfrm>
              <a:off x="4515" y="2397"/>
              <a:ext cx="14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11" name="Oval 41"/>
            <p:cNvSpPr>
              <a:spLocks noChangeArrowheads="1"/>
            </p:cNvSpPr>
            <p:nvPr/>
          </p:nvSpPr>
          <p:spPr bwMode="auto">
            <a:xfrm>
              <a:off x="3380" y="1634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12" name="Oval 42"/>
            <p:cNvSpPr>
              <a:spLocks noChangeArrowheads="1"/>
            </p:cNvSpPr>
            <p:nvPr/>
          </p:nvSpPr>
          <p:spPr bwMode="auto">
            <a:xfrm>
              <a:off x="4074" y="1678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13" name="Oval 43"/>
            <p:cNvSpPr>
              <a:spLocks noChangeArrowheads="1"/>
            </p:cNvSpPr>
            <p:nvPr/>
          </p:nvSpPr>
          <p:spPr bwMode="auto">
            <a:xfrm>
              <a:off x="3280" y="1953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14" name="Line 44"/>
            <p:cNvSpPr>
              <a:spLocks noChangeShapeType="1"/>
            </p:cNvSpPr>
            <p:nvPr/>
          </p:nvSpPr>
          <p:spPr bwMode="auto">
            <a:xfrm>
              <a:off x="3199" y="1491"/>
              <a:ext cx="41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15" name="Line 45"/>
            <p:cNvSpPr>
              <a:spLocks noChangeShapeType="1"/>
            </p:cNvSpPr>
            <p:nvPr/>
          </p:nvSpPr>
          <p:spPr bwMode="auto">
            <a:xfrm>
              <a:off x="3199" y="1656"/>
              <a:ext cx="41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16" name="Line 46"/>
            <p:cNvSpPr>
              <a:spLocks noChangeShapeType="1"/>
            </p:cNvSpPr>
            <p:nvPr/>
          </p:nvSpPr>
          <p:spPr bwMode="auto">
            <a:xfrm>
              <a:off x="3199" y="1975"/>
              <a:ext cx="4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17" name="Line 47"/>
            <p:cNvSpPr>
              <a:spLocks noChangeShapeType="1"/>
            </p:cNvSpPr>
            <p:nvPr/>
          </p:nvSpPr>
          <p:spPr bwMode="auto">
            <a:xfrm>
              <a:off x="4099" y="1700"/>
              <a:ext cx="1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18" name="Freeform 48"/>
            <p:cNvSpPr>
              <a:spLocks/>
            </p:cNvSpPr>
            <p:nvPr/>
          </p:nvSpPr>
          <p:spPr bwMode="auto">
            <a:xfrm>
              <a:off x="4005" y="1572"/>
              <a:ext cx="216" cy="741"/>
            </a:xfrm>
            <a:custGeom>
              <a:avLst/>
              <a:gdLst>
                <a:gd name="T0" fmla="*/ 0 w 216"/>
                <a:gd name="T1" fmla="*/ 0 h 741"/>
                <a:gd name="T2" fmla="*/ 94 w 216"/>
                <a:gd name="T3" fmla="*/ 0 h 741"/>
                <a:gd name="T4" fmla="*/ 94 w 216"/>
                <a:gd name="T5" fmla="*/ 75 h 741"/>
                <a:gd name="T6" fmla="*/ 94 w 216"/>
                <a:gd name="T7" fmla="*/ 613 h 741"/>
                <a:gd name="T8" fmla="*/ 94 w 216"/>
                <a:gd name="T9" fmla="*/ 741 h 741"/>
                <a:gd name="T10" fmla="*/ 216 w 216"/>
                <a:gd name="T11" fmla="*/ 741 h 7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741"/>
                <a:gd name="T20" fmla="*/ 216 w 216"/>
                <a:gd name="T21" fmla="*/ 741 h 7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741">
                  <a:moveTo>
                    <a:pt x="0" y="0"/>
                  </a:moveTo>
                  <a:lnTo>
                    <a:pt x="94" y="0"/>
                  </a:lnTo>
                  <a:lnTo>
                    <a:pt x="94" y="75"/>
                  </a:lnTo>
                  <a:lnTo>
                    <a:pt x="94" y="613"/>
                  </a:lnTo>
                  <a:lnTo>
                    <a:pt x="94" y="741"/>
                  </a:lnTo>
                  <a:lnTo>
                    <a:pt x="216" y="74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19" name="Freeform 49"/>
            <p:cNvSpPr>
              <a:spLocks/>
            </p:cNvSpPr>
            <p:nvPr/>
          </p:nvSpPr>
          <p:spPr bwMode="auto">
            <a:xfrm>
              <a:off x="3840" y="1869"/>
              <a:ext cx="381" cy="106"/>
            </a:xfrm>
            <a:custGeom>
              <a:avLst/>
              <a:gdLst>
                <a:gd name="T0" fmla="*/ 0 w 381"/>
                <a:gd name="T1" fmla="*/ 106 h 106"/>
                <a:gd name="T2" fmla="*/ 190 w 381"/>
                <a:gd name="T3" fmla="*/ 106 h 106"/>
                <a:gd name="T4" fmla="*/ 190 w 381"/>
                <a:gd name="T5" fmla="*/ 0 h 106"/>
                <a:gd name="T6" fmla="*/ 381 w 381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1"/>
                <a:gd name="T13" fmla="*/ 0 h 106"/>
                <a:gd name="T14" fmla="*/ 381 w 38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1" h="106">
                  <a:moveTo>
                    <a:pt x="0" y="106"/>
                  </a:moveTo>
                  <a:lnTo>
                    <a:pt x="190" y="106"/>
                  </a:lnTo>
                  <a:lnTo>
                    <a:pt x="190" y="0"/>
                  </a:lnTo>
                  <a:lnTo>
                    <a:pt x="381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20" name="Line 50"/>
            <p:cNvSpPr>
              <a:spLocks noChangeShapeType="1"/>
            </p:cNvSpPr>
            <p:nvPr/>
          </p:nvSpPr>
          <p:spPr bwMode="auto">
            <a:xfrm>
              <a:off x="4515" y="1784"/>
              <a:ext cx="14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21" name="Freeform 51"/>
            <p:cNvSpPr>
              <a:spLocks/>
            </p:cNvSpPr>
            <p:nvPr/>
          </p:nvSpPr>
          <p:spPr bwMode="auto">
            <a:xfrm>
              <a:off x="3621" y="1847"/>
              <a:ext cx="203" cy="259"/>
            </a:xfrm>
            <a:custGeom>
              <a:avLst/>
              <a:gdLst>
                <a:gd name="T0" fmla="*/ 0 w 203"/>
                <a:gd name="T1" fmla="*/ 259 h 259"/>
                <a:gd name="T2" fmla="*/ 203 w 203"/>
                <a:gd name="T3" fmla="*/ 131 h 259"/>
                <a:gd name="T4" fmla="*/ 0 w 203"/>
                <a:gd name="T5" fmla="*/ 0 h 259"/>
                <a:gd name="T6" fmla="*/ 0 w 203"/>
                <a:gd name="T7" fmla="*/ 259 h 2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"/>
                <a:gd name="T13" fmla="*/ 0 h 259"/>
                <a:gd name="T14" fmla="*/ 203 w 203"/>
                <a:gd name="T15" fmla="*/ 259 h 2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" h="259">
                  <a:moveTo>
                    <a:pt x="0" y="259"/>
                  </a:moveTo>
                  <a:lnTo>
                    <a:pt x="203" y="131"/>
                  </a:lnTo>
                  <a:lnTo>
                    <a:pt x="0" y="0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22" name="Oval 52"/>
            <p:cNvSpPr>
              <a:spLocks noChangeArrowheads="1"/>
            </p:cNvSpPr>
            <p:nvPr/>
          </p:nvSpPr>
          <p:spPr bwMode="auto">
            <a:xfrm>
              <a:off x="3827" y="1953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23" name="Freeform 53"/>
            <p:cNvSpPr>
              <a:spLocks/>
            </p:cNvSpPr>
            <p:nvPr/>
          </p:nvSpPr>
          <p:spPr bwMode="auto">
            <a:xfrm>
              <a:off x="3405" y="1653"/>
              <a:ext cx="213" cy="854"/>
            </a:xfrm>
            <a:custGeom>
              <a:avLst/>
              <a:gdLst>
                <a:gd name="T0" fmla="*/ 0 w 213"/>
                <a:gd name="T1" fmla="*/ 0 h 854"/>
                <a:gd name="T2" fmla="*/ 0 w 213"/>
                <a:gd name="T3" fmla="*/ 854 h 854"/>
                <a:gd name="T4" fmla="*/ 213 w 213"/>
                <a:gd name="T5" fmla="*/ 854 h 854"/>
                <a:gd name="T6" fmla="*/ 0 60000 65536"/>
                <a:gd name="T7" fmla="*/ 0 60000 65536"/>
                <a:gd name="T8" fmla="*/ 0 60000 65536"/>
                <a:gd name="T9" fmla="*/ 0 w 213"/>
                <a:gd name="T10" fmla="*/ 0 h 854"/>
                <a:gd name="T11" fmla="*/ 213 w 213"/>
                <a:gd name="T12" fmla="*/ 854 h 8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" h="854">
                  <a:moveTo>
                    <a:pt x="0" y="0"/>
                  </a:moveTo>
                  <a:lnTo>
                    <a:pt x="0" y="854"/>
                  </a:lnTo>
                  <a:lnTo>
                    <a:pt x="213" y="85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24" name="Line 54"/>
            <p:cNvSpPr>
              <a:spLocks noChangeShapeType="1"/>
            </p:cNvSpPr>
            <p:nvPr/>
          </p:nvSpPr>
          <p:spPr bwMode="auto">
            <a:xfrm flipV="1">
              <a:off x="3305" y="1975"/>
              <a:ext cx="1" cy="69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25" name="Rectangle 55"/>
            <p:cNvSpPr>
              <a:spLocks noChangeArrowheads="1"/>
            </p:cNvSpPr>
            <p:nvPr/>
          </p:nvSpPr>
          <p:spPr bwMode="auto">
            <a:xfrm>
              <a:off x="3130" y="142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a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26" name="Rectangle 56"/>
            <p:cNvSpPr>
              <a:spLocks noChangeArrowheads="1"/>
            </p:cNvSpPr>
            <p:nvPr/>
          </p:nvSpPr>
          <p:spPr bwMode="auto">
            <a:xfrm>
              <a:off x="3121" y="1588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b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27" name="Rectangle 57"/>
            <p:cNvSpPr>
              <a:spLocks noChangeArrowheads="1"/>
            </p:cNvSpPr>
            <p:nvPr/>
          </p:nvSpPr>
          <p:spPr bwMode="auto">
            <a:xfrm>
              <a:off x="3133" y="191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c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28" name="Rectangle 58"/>
            <p:cNvSpPr>
              <a:spLocks noChangeArrowheads="1"/>
            </p:cNvSpPr>
            <p:nvPr/>
          </p:nvSpPr>
          <p:spPr bwMode="auto">
            <a:xfrm>
              <a:off x="4672" y="1730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F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29" name="Rectangle 59"/>
            <p:cNvSpPr>
              <a:spLocks noChangeArrowheads="1"/>
            </p:cNvSpPr>
            <p:nvPr/>
          </p:nvSpPr>
          <p:spPr bwMode="auto">
            <a:xfrm>
              <a:off x="4672" y="2342"/>
              <a:ext cx="8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G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30" name="Freeform 60"/>
            <p:cNvSpPr>
              <a:spLocks/>
            </p:cNvSpPr>
            <p:nvPr/>
          </p:nvSpPr>
          <p:spPr bwMode="auto">
            <a:xfrm>
              <a:off x="3621" y="2422"/>
              <a:ext cx="381" cy="335"/>
            </a:xfrm>
            <a:custGeom>
              <a:avLst/>
              <a:gdLst>
                <a:gd name="T0" fmla="*/ 0 w 122"/>
                <a:gd name="T1" fmla="*/ 3284 h 107"/>
                <a:gd name="T2" fmla="*/ 2096 w 122"/>
                <a:gd name="T3" fmla="*/ 3284 h 107"/>
                <a:gd name="T4" fmla="*/ 3716 w 122"/>
                <a:gd name="T5" fmla="*/ 1656 h 107"/>
                <a:gd name="T6" fmla="*/ 2096 w 122"/>
                <a:gd name="T7" fmla="*/ 0 h 107"/>
                <a:gd name="T8" fmla="*/ 0 w 122"/>
                <a:gd name="T9" fmla="*/ 0 h 107"/>
                <a:gd name="T10" fmla="*/ 0 w 122"/>
                <a:gd name="T11" fmla="*/ 328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31" name="Freeform 61"/>
            <p:cNvSpPr>
              <a:spLocks/>
            </p:cNvSpPr>
            <p:nvPr/>
          </p:nvSpPr>
          <p:spPr bwMode="auto">
            <a:xfrm>
              <a:off x="4177" y="2231"/>
              <a:ext cx="338" cy="335"/>
            </a:xfrm>
            <a:custGeom>
              <a:avLst/>
              <a:gdLst>
                <a:gd name="T0" fmla="*/ 3311 w 108"/>
                <a:gd name="T1" fmla="*/ 1628 h 107"/>
                <a:gd name="T2" fmla="*/ 0 w 108"/>
                <a:gd name="T3" fmla="*/ 3284 h 107"/>
                <a:gd name="T4" fmla="*/ 520 w 108"/>
                <a:gd name="T5" fmla="*/ 1656 h 107"/>
                <a:gd name="T6" fmla="*/ 520 w 108"/>
                <a:gd name="T7" fmla="*/ 1628 h 107"/>
                <a:gd name="T8" fmla="*/ 0 w 108"/>
                <a:gd name="T9" fmla="*/ 0 h 107"/>
                <a:gd name="T10" fmla="*/ 3311 w 108"/>
                <a:gd name="T11" fmla="*/ 1628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32" name="Freeform 62"/>
            <p:cNvSpPr>
              <a:spLocks/>
            </p:cNvSpPr>
            <p:nvPr/>
          </p:nvSpPr>
          <p:spPr bwMode="auto">
            <a:xfrm>
              <a:off x="3621" y="1406"/>
              <a:ext cx="381" cy="335"/>
            </a:xfrm>
            <a:custGeom>
              <a:avLst/>
              <a:gdLst>
                <a:gd name="T0" fmla="*/ 0 w 122"/>
                <a:gd name="T1" fmla="*/ 3284 h 107"/>
                <a:gd name="T2" fmla="*/ 2096 w 122"/>
                <a:gd name="T3" fmla="*/ 3284 h 107"/>
                <a:gd name="T4" fmla="*/ 3716 w 122"/>
                <a:gd name="T5" fmla="*/ 1656 h 107"/>
                <a:gd name="T6" fmla="*/ 2096 w 122"/>
                <a:gd name="T7" fmla="*/ 0 h 107"/>
                <a:gd name="T8" fmla="*/ 0 w 122"/>
                <a:gd name="T9" fmla="*/ 0 h 107"/>
                <a:gd name="T10" fmla="*/ 0 w 122"/>
                <a:gd name="T11" fmla="*/ 328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33" name="Freeform 63"/>
            <p:cNvSpPr>
              <a:spLocks/>
            </p:cNvSpPr>
            <p:nvPr/>
          </p:nvSpPr>
          <p:spPr bwMode="auto">
            <a:xfrm>
              <a:off x="4177" y="1619"/>
              <a:ext cx="338" cy="334"/>
            </a:xfrm>
            <a:custGeom>
              <a:avLst/>
              <a:gdLst>
                <a:gd name="T0" fmla="*/ 3311 w 108"/>
                <a:gd name="T1" fmla="*/ 1608 h 107"/>
                <a:gd name="T2" fmla="*/ 0 w 108"/>
                <a:gd name="T3" fmla="*/ 3256 h 107"/>
                <a:gd name="T4" fmla="*/ 520 w 108"/>
                <a:gd name="T5" fmla="*/ 1648 h 107"/>
                <a:gd name="T6" fmla="*/ 520 w 108"/>
                <a:gd name="T7" fmla="*/ 1608 h 107"/>
                <a:gd name="T8" fmla="*/ 0 w 108"/>
                <a:gd name="T9" fmla="*/ 0 h 107"/>
                <a:gd name="T10" fmla="*/ 3311 w 108"/>
                <a:gd name="T11" fmla="*/ 1608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334" name="Rectangle 64"/>
            <p:cNvSpPr>
              <a:spLocks noChangeArrowheads="1"/>
            </p:cNvSpPr>
            <p:nvPr/>
          </p:nvSpPr>
          <p:spPr bwMode="auto">
            <a:xfrm>
              <a:off x="3874" y="2803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(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35" name="Rectangle 65"/>
            <p:cNvSpPr>
              <a:spLocks noChangeArrowheads="1"/>
            </p:cNvSpPr>
            <p:nvPr/>
          </p:nvSpPr>
          <p:spPr bwMode="auto">
            <a:xfrm>
              <a:off x="3902" y="280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b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36" name="Rectangle 66"/>
            <p:cNvSpPr>
              <a:spLocks noChangeArrowheads="1"/>
            </p:cNvSpPr>
            <p:nvPr/>
          </p:nvSpPr>
          <p:spPr bwMode="auto">
            <a:xfrm>
              <a:off x="3959" y="2803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)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9270" name="Text Box 67"/>
          <p:cNvSpPr txBox="1">
            <a:spLocks noChangeArrowheads="1"/>
          </p:cNvSpPr>
          <p:nvPr/>
        </p:nvSpPr>
        <p:spPr bwMode="auto">
          <a:xfrm>
            <a:off x="2216945" y="5037536"/>
            <a:ext cx="24529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Option 1: Separate circuits</a:t>
            </a:r>
          </a:p>
        </p:txBody>
      </p:sp>
      <p:sp>
        <p:nvSpPr>
          <p:cNvPr id="139271" name="Text Box 68"/>
          <p:cNvSpPr txBox="1">
            <a:spLocks noChangeArrowheads="1"/>
          </p:cNvSpPr>
          <p:nvPr/>
        </p:nvSpPr>
        <p:spPr bwMode="auto">
          <a:xfrm>
            <a:off x="4743451" y="5026820"/>
            <a:ext cx="21643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Option 2: Shared gates</a:t>
            </a:r>
          </a:p>
        </p:txBody>
      </p:sp>
      <p:sp>
        <p:nvSpPr>
          <p:cNvPr id="139272" name="Line 69"/>
          <p:cNvSpPr>
            <a:spLocks noChangeShapeType="1"/>
          </p:cNvSpPr>
          <p:nvPr/>
        </p:nvSpPr>
        <p:spPr bwMode="auto">
          <a:xfrm>
            <a:off x="2571750" y="274320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9273" name="Line 70"/>
          <p:cNvSpPr>
            <a:spLocks noChangeShapeType="1"/>
          </p:cNvSpPr>
          <p:nvPr/>
        </p:nvSpPr>
        <p:spPr bwMode="auto">
          <a:xfrm>
            <a:off x="3943350" y="274320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9274" name="Oval 71"/>
          <p:cNvSpPr>
            <a:spLocks noChangeArrowheads="1"/>
          </p:cNvSpPr>
          <p:nvPr/>
        </p:nvSpPr>
        <p:spPr bwMode="auto">
          <a:xfrm>
            <a:off x="5200650" y="2971800"/>
            <a:ext cx="685800" cy="6858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F8042-12DF-444F-A851-C294F0E2848E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400" dirty="0" smtClean="0"/>
              <a:t>Multiple-Output Example: </a:t>
            </a:r>
            <a:br>
              <a:rPr lang="en-US" altLang="en-US" sz="4400" dirty="0" smtClean="0"/>
            </a:br>
            <a:r>
              <a:rPr lang="en-US" altLang="en-US" sz="2800" dirty="0"/>
              <a:t>BCD to 7-Segment Converter</a:t>
            </a:r>
          </a:p>
        </p:txBody>
      </p:sp>
      <p:pic>
        <p:nvPicPr>
          <p:cNvPr id="141316" name="Picture 6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7" y="1804986"/>
            <a:ext cx="4576883" cy="46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7" name="Rectangle 71"/>
          <p:cNvSpPr>
            <a:spLocks noChangeArrowheads="1"/>
          </p:cNvSpPr>
          <p:nvPr/>
        </p:nvSpPr>
        <p:spPr bwMode="auto">
          <a:xfrm>
            <a:off x="4906909" y="4592837"/>
            <a:ext cx="3200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</a:rPr>
              <a:t>a = </a:t>
            </a:r>
            <a:r>
              <a:rPr lang="en-US" altLang="en-US" sz="1350" dirty="0" err="1">
                <a:solidFill>
                  <a:srgbClr val="000000"/>
                </a:solidFill>
              </a:rPr>
              <a:t>w’x’y’z</a:t>
            </a:r>
            <a:r>
              <a:rPr lang="en-US" altLang="en-US" sz="1350" dirty="0">
                <a:solidFill>
                  <a:srgbClr val="000000"/>
                </a:solidFill>
              </a:rPr>
              <a:t>’ + </a:t>
            </a:r>
            <a:r>
              <a:rPr lang="en-US" altLang="en-US" sz="1350" dirty="0" err="1">
                <a:solidFill>
                  <a:srgbClr val="000000"/>
                </a:solidFill>
              </a:rPr>
              <a:t>w’x’yz</a:t>
            </a:r>
            <a:r>
              <a:rPr lang="en-US" altLang="en-US" sz="1350" dirty="0">
                <a:solidFill>
                  <a:srgbClr val="000000"/>
                </a:solidFill>
              </a:rPr>
              <a:t>’ + </a:t>
            </a:r>
            <a:r>
              <a:rPr lang="en-US" altLang="en-US" sz="1350" dirty="0" err="1">
                <a:solidFill>
                  <a:srgbClr val="000000"/>
                </a:solidFill>
              </a:rPr>
              <a:t>w’x’yz</a:t>
            </a:r>
            <a:r>
              <a:rPr lang="en-US" altLang="en-US" sz="1350" dirty="0">
                <a:solidFill>
                  <a:srgbClr val="000000"/>
                </a:solidFill>
              </a:rPr>
              <a:t> + </a:t>
            </a:r>
            <a:r>
              <a:rPr lang="en-US" altLang="en-US" sz="1350" dirty="0" err="1">
                <a:solidFill>
                  <a:srgbClr val="000000"/>
                </a:solidFill>
              </a:rPr>
              <a:t>w’xy’z</a:t>
            </a:r>
            <a:r>
              <a:rPr lang="en-US" altLang="en-US" sz="1350" dirty="0">
                <a:solidFill>
                  <a:srgbClr val="000000"/>
                </a:solidFill>
              </a:rPr>
              <a:t> + </a:t>
            </a:r>
            <a:r>
              <a:rPr lang="en-US" altLang="en-US" sz="1350" dirty="0" err="1">
                <a:solidFill>
                  <a:srgbClr val="000000"/>
                </a:solidFill>
              </a:rPr>
              <a:t>w’xyz</a:t>
            </a:r>
            <a:r>
              <a:rPr lang="en-US" altLang="en-US" sz="1350" dirty="0">
                <a:solidFill>
                  <a:srgbClr val="000000"/>
                </a:solidFill>
              </a:rPr>
              <a:t>’ + </a:t>
            </a:r>
            <a:r>
              <a:rPr lang="en-US" altLang="en-US" sz="1350" dirty="0" err="1">
                <a:solidFill>
                  <a:srgbClr val="000000"/>
                </a:solidFill>
              </a:rPr>
              <a:t>w’xyz</a:t>
            </a:r>
            <a:r>
              <a:rPr lang="en-US" altLang="en-US" sz="1350" dirty="0">
                <a:solidFill>
                  <a:srgbClr val="000000"/>
                </a:solidFill>
              </a:rPr>
              <a:t> + </a:t>
            </a:r>
            <a:r>
              <a:rPr lang="en-US" altLang="en-US" sz="1350" dirty="0" err="1">
                <a:solidFill>
                  <a:srgbClr val="000000"/>
                </a:solidFill>
              </a:rPr>
              <a:t>wx’y’z</a:t>
            </a:r>
            <a:r>
              <a:rPr lang="en-US" altLang="en-US" sz="1350" dirty="0">
                <a:solidFill>
                  <a:srgbClr val="000000"/>
                </a:solidFill>
              </a:rPr>
              <a:t>’ + </a:t>
            </a:r>
            <a:r>
              <a:rPr lang="en-US" altLang="en-US" sz="1350" dirty="0" err="1">
                <a:solidFill>
                  <a:srgbClr val="000000"/>
                </a:solidFill>
              </a:rPr>
              <a:t>wx’y’z</a:t>
            </a:r>
            <a:endParaRPr lang="en-US" altLang="en-US" sz="1350" dirty="0">
              <a:solidFill>
                <a:srgbClr val="000000"/>
              </a:solidFill>
            </a:endParaRPr>
          </a:p>
        </p:txBody>
      </p:sp>
      <p:pic>
        <p:nvPicPr>
          <p:cNvPr id="141318" name="Picture 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005139"/>
            <a:ext cx="3028950" cy="148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9" name="Picture 7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804987"/>
            <a:ext cx="1514475" cy="126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0" name="Rectangle 74"/>
          <p:cNvSpPr>
            <a:spLocks noChangeArrowheads="1"/>
          </p:cNvSpPr>
          <p:nvPr/>
        </p:nvSpPr>
        <p:spPr bwMode="auto">
          <a:xfrm>
            <a:off x="4906909" y="5082748"/>
            <a:ext cx="3200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</a:rPr>
              <a:t>b = </a:t>
            </a:r>
            <a:r>
              <a:rPr lang="en-US" altLang="en-US" sz="1350" dirty="0" err="1">
                <a:solidFill>
                  <a:srgbClr val="000000"/>
                </a:solidFill>
              </a:rPr>
              <a:t>w’x’y’z</a:t>
            </a:r>
            <a:r>
              <a:rPr lang="en-US" altLang="en-US" sz="1350" dirty="0">
                <a:solidFill>
                  <a:srgbClr val="000000"/>
                </a:solidFill>
              </a:rPr>
              <a:t>’ + </a:t>
            </a:r>
            <a:r>
              <a:rPr lang="en-US" altLang="en-US" sz="1350" dirty="0" err="1">
                <a:solidFill>
                  <a:srgbClr val="000000"/>
                </a:solidFill>
              </a:rPr>
              <a:t>w’x’y’z</a:t>
            </a:r>
            <a:r>
              <a:rPr lang="en-US" altLang="en-US" sz="1350" dirty="0">
                <a:solidFill>
                  <a:srgbClr val="000000"/>
                </a:solidFill>
              </a:rPr>
              <a:t> + </a:t>
            </a:r>
            <a:r>
              <a:rPr lang="en-US" altLang="en-US" sz="1350" dirty="0" err="1">
                <a:solidFill>
                  <a:srgbClr val="000000"/>
                </a:solidFill>
              </a:rPr>
              <a:t>w’x’yz</a:t>
            </a:r>
            <a:r>
              <a:rPr lang="en-US" altLang="en-US" sz="1350" dirty="0">
                <a:solidFill>
                  <a:srgbClr val="000000"/>
                </a:solidFill>
              </a:rPr>
              <a:t>’ + </a:t>
            </a:r>
            <a:r>
              <a:rPr lang="en-US" altLang="en-US" sz="1350" dirty="0" err="1">
                <a:solidFill>
                  <a:srgbClr val="000000"/>
                </a:solidFill>
              </a:rPr>
              <a:t>w’x’yz</a:t>
            </a:r>
            <a:r>
              <a:rPr lang="en-US" altLang="en-US" sz="1350" dirty="0">
                <a:solidFill>
                  <a:srgbClr val="000000"/>
                </a:solidFill>
              </a:rPr>
              <a:t> + </a:t>
            </a:r>
            <a:r>
              <a:rPr lang="en-US" altLang="en-US" sz="1350" dirty="0" err="1">
                <a:solidFill>
                  <a:srgbClr val="000000"/>
                </a:solidFill>
              </a:rPr>
              <a:t>w’xy’z</a:t>
            </a:r>
            <a:r>
              <a:rPr lang="en-US" altLang="en-US" sz="1350" dirty="0">
                <a:solidFill>
                  <a:srgbClr val="000000"/>
                </a:solidFill>
              </a:rPr>
              <a:t>’ + </a:t>
            </a:r>
            <a:r>
              <a:rPr lang="en-US" altLang="en-US" sz="1350" dirty="0" err="1">
                <a:solidFill>
                  <a:srgbClr val="000000"/>
                </a:solidFill>
              </a:rPr>
              <a:t>w’xyz</a:t>
            </a:r>
            <a:r>
              <a:rPr lang="en-US" altLang="en-US" sz="1350" dirty="0">
                <a:solidFill>
                  <a:srgbClr val="000000"/>
                </a:solidFill>
              </a:rPr>
              <a:t> + </a:t>
            </a:r>
            <a:r>
              <a:rPr lang="en-US" altLang="en-US" sz="1350" dirty="0" err="1">
                <a:solidFill>
                  <a:srgbClr val="000000"/>
                </a:solidFill>
              </a:rPr>
              <a:t>wx’y’z</a:t>
            </a:r>
            <a:r>
              <a:rPr lang="en-US" altLang="en-US" sz="1350" dirty="0">
                <a:solidFill>
                  <a:srgbClr val="000000"/>
                </a:solidFill>
              </a:rPr>
              <a:t>’ + </a:t>
            </a:r>
            <a:r>
              <a:rPr lang="en-US" altLang="en-US" sz="1350" dirty="0" err="1">
                <a:solidFill>
                  <a:srgbClr val="000000"/>
                </a:solidFill>
              </a:rPr>
              <a:t>wx’y’z</a:t>
            </a:r>
            <a:endParaRPr lang="en-US" altLang="en-US" sz="1350" dirty="0">
              <a:solidFill>
                <a:srgbClr val="000000"/>
              </a:solidFill>
            </a:endParaRPr>
          </a:p>
        </p:txBody>
      </p:sp>
      <p:sp>
        <p:nvSpPr>
          <p:cNvPr id="141321" name="TextBox 8"/>
          <p:cNvSpPr txBox="1">
            <a:spLocks noChangeArrowheads="1"/>
          </p:cNvSpPr>
          <p:nvPr/>
        </p:nvSpPr>
        <p:spPr bwMode="auto">
          <a:xfrm>
            <a:off x="4869656" y="5533713"/>
            <a:ext cx="6062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</a:rPr>
              <a:t>c =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79997" y="5737491"/>
            <a:ext cx="3086100" cy="259347"/>
          </a:xfrm>
        </p:spPr>
        <p:txBody>
          <a:bodyPr/>
          <a:lstStyle/>
          <a:p>
            <a:r>
              <a:rPr lang="en-US" smtClean="0"/>
              <a:t>CSCE-312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710E1-E652-4C33-A980-CF9CF30B9D4B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u="sng" smtClean="0"/>
              <a:t>Combinational Logic Design Process</a:t>
            </a:r>
          </a:p>
        </p:txBody>
      </p:sp>
      <p:sp>
        <p:nvSpPr>
          <p:cNvPr id="143364" name="Rectangle 30"/>
          <p:cNvSpPr>
            <a:spLocks noChangeArrowheads="1"/>
          </p:cNvSpPr>
          <p:nvPr/>
        </p:nvSpPr>
        <p:spPr bwMode="auto">
          <a:xfrm>
            <a:off x="2228850" y="1865710"/>
            <a:ext cx="628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211D1E"/>
                </a:solidFill>
              </a:rPr>
              <a:t>Step</a:t>
            </a:r>
          </a:p>
        </p:txBody>
      </p:sp>
      <p:sp>
        <p:nvSpPr>
          <p:cNvPr id="143365" name="Rectangle 31"/>
          <p:cNvSpPr>
            <a:spLocks noChangeArrowheads="1"/>
          </p:cNvSpPr>
          <p:nvPr/>
        </p:nvSpPr>
        <p:spPr bwMode="auto">
          <a:xfrm>
            <a:off x="3486150" y="1865710"/>
            <a:ext cx="13131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211D1E"/>
                </a:solidFill>
              </a:rPr>
              <a:t>Description</a:t>
            </a:r>
          </a:p>
        </p:txBody>
      </p:sp>
      <p:sp>
        <p:nvSpPr>
          <p:cNvPr id="143366" name="Rectangle 32"/>
          <p:cNvSpPr>
            <a:spLocks noChangeArrowheads="1"/>
          </p:cNvSpPr>
          <p:nvPr/>
        </p:nvSpPr>
        <p:spPr bwMode="auto">
          <a:xfrm>
            <a:off x="1543051" y="2209801"/>
            <a:ext cx="7777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211D1E"/>
                </a:solidFill>
              </a:rPr>
              <a:t>Step 1</a:t>
            </a:r>
          </a:p>
        </p:txBody>
      </p:sp>
      <p:sp>
        <p:nvSpPr>
          <p:cNvPr id="143367" name="Rectangle 33"/>
          <p:cNvSpPr>
            <a:spLocks noChangeArrowheads="1"/>
          </p:cNvSpPr>
          <p:nvPr/>
        </p:nvSpPr>
        <p:spPr bwMode="auto">
          <a:xfrm>
            <a:off x="2171700" y="2228851"/>
            <a:ext cx="10858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</a:rPr>
              <a:t>Capture</a:t>
            </a:r>
            <a:r>
              <a:rPr lang="en-US" altLang="en-US" sz="1600" dirty="0">
                <a:solidFill>
                  <a:srgbClr val="211D1E"/>
                </a:solidFill>
              </a:rPr>
              <a:t> the function 	</a:t>
            </a:r>
          </a:p>
        </p:txBody>
      </p:sp>
      <p:sp>
        <p:nvSpPr>
          <p:cNvPr id="143368" name="Rectangle 34"/>
          <p:cNvSpPr>
            <a:spLocks noChangeArrowheads="1"/>
          </p:cNvSpPr>
          <p:nvPr/>
        </p:nvSpPr>
        <p:spPr bwMode="auto">
          <a:xfrm>
            <a:off x="3486150" y="2228850"/>
            <a:ext cx="40005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211D1E"/>
                </a:solidFill>
              </a:rPr>
              <a:t>Create a truth table or equations, </a:t>
            </a:r>
            <a:r>
              <a:rPr lang="en-US" altLang="en-US" sz="1600" b="1" i="1">
                <a:solidFill>
                  <a:srgbClr val="211D1E"/>
                </a:solidFill>
              </a:rPr>
              <a:t>whichever is most natural for the given problem</a:t>
            </a:r>
            <a:r>
              <a:rPr lang="en-US" altLang="en-US" sz="1600">
                <a:solidFill>
                  <a:srgbClr val="211D1E"/>
                </a:solidFill>
              </a:rPr>
              <a:t>, to describe the desired behavior of the combinational logic.</a:t>
            </a:r>
          </a:p>
        </p:txBody>
      </p:sp>
      <p:sp>
        <p:nvSpPr>
          <p:cNvPr id="143369" name="Rectangle 35"/>
          <p:cNvSpPr>
            <a:spLocks noChangeArrowheads="1"/>
          </p:cNvSpPr>
          <p:nvPr/>
        </p:nvSpPr>
        <p:spPr bwMode="auto">
          <a:xfrm>
            <a:off x="1485901" y="3536149"/>
            <a:ext cx="7777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211D1E"/>
                </a:solidFill>
              </a:rPr>
              <a:t>Step 2</a:t>
            </a:r>
          </a:p>
        </p:txBody>
      </p:sp>
      <p:sp>
        <p:nvSpPr>
          <p:cNvPr id="143370" name="Rectangle 37"/>
          <p:cNvSpPr>
            <a:spLocks noChangeArrowheads="1"/>
          </p:cNvSpPr>
          <p:nvPr/>
        </p:nvSpPr>
        <p:spPr bwMode="auto">
          <a:xfrm>
            <a:off x="2114550" y="3537340"/>
            <a:ext cx="1238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</a:rPr>
              <a:t>Convert</a:t>
            </a:r>
            <a:r>
              <a:rPr lang="en-US" altLang="en-US" sz="1600" dirty="0">
                <a:solidFill>
                  <a:srgbClr val="211D1E"/>
                </a:solidFill>
              </a:rPr>
              <a:t> to equations</a:t>
            </a:r>
          </a:p>
        </p:txBody>
      </p:sp>
      <p:sp>
        <p:nvSpPr>
          <p:cNvPr id="143371" name="Rectangle 38"/>
          <p:cNvSpPr>
            <a:spLocks noChangeArrowheads="1"/>
          </p:cNvSpPr>
          <p:nvPr/>
        </p:nvSpPr>
        <p:spPr bwMode="auto">
          <a:xfrm>
            <a:off x="3429000" y="3537340"/>
            <a:ext cx="40576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211D1E"/>
                </a:solidFill>
              </a:rPr>
              <a:t>This step is only necessary if you captured the function using a truth table instead of equations. Create an equation for each output by ORing all the minterms for that output. Simplify the equations if desired.</a:t>
            </a:r>
          </a:p>
        </p:txBody>
      </p:sp>
      <p:sp>
        <p:nvSpPr>
          <p:cNvPr id="143372" name="Rectangle 39"/>
          <p:cNvSpPr>
            <a:spLocks noChangeArrowheads="1"/>
          </p:cNvSpPr>
          <p:nvPr/>
        </p:nvSpPr>
        <p:spPr bwMode="auto">
          <a:xfrm>
            <a:off x="1543050" y="5040512"/>
            <a:ext cx="7777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211D1E"/>
                </a:solidFill>
              </a:rPr>
              <a:t>Step 3</a:t>
            </a:r>
          </a:p>
        </p:txBody>
      </p:sp>
      <p:sp>
        <p:nvSpPr>
          <p:cNvPr id="143373" name="Rectangle 40"/>
          <p:cNvSpPr>
            <a:spLocks noChangeArrowheads="1"/>
          </p:cNvSpPr>
          <p:nvPr/>
        </p:nvSpPr>
        <p:spPr bwMode="auto">
          <a:xfrm>
            <a:off x="2171698" y="5059562"/>
            <a:ext cx="13144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</a:rPr>
              <a:t>Implement</a:t>
            </a:r>
            <a:r>
              <a:rPr lang="en-US" altLang="en-US" sz="1600" dirty="0">
                <a:solidFill>
                  <a:srgbClr val="211D1E"/>
                </a:solidFill>
              </a:rPr>
              <a:t> as a gate-based circuit</a:t>
            </a:r>
          </a:p>
        </p:txBody>
      </p:sp>
      <p:sp>
        <p:nvSpPr>
          <p:cNvPr id="143374" name="Rectangle 41"/>
          <p:cNvSpPr>
            <a:spLocks noChangeArrowheads="1"/>
          </p:cNvSpPr>
          <p:nvPr/>
        </p:nvSpPr>
        <p:spPr bwMode="auto">
          <a:xfrm>
            <a:off x="3486150" y="5059562"/>
            <a:ext cx="38040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211D1E"/>
                </a:solidFill>
              </a:rPr>
              <a:t>For each output, create a circuit corresponding to the output’s equation. (Sharing gates among multiple outputs is OK optionally.) 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76D11-B8B5-4085-86B0-1A2AE96AC8F4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Example: Three 1s Detector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659" y="1457324"/>
            <a:ext cx="5122351" cy="42522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Problem: Detect three consecutive 1s in 8-bit input: </a:t>
            </a:r>
            <a:r>
              <a:rPr lang="en-US" altLang="en-US" dirty="0" err="1"/>
              <a:t>abcdefgh</a:t>
            </a:r>
            <a:endParaRPr lang="en-US" altLang="en-US" dirty="0"/>
          </a:p>
          <a:p>
            <a:pPr lvl="2" eaLnBrk="1" hangingPunct="1"/>
            <a:r>
              <a:rPr lang="en-US" altLang="en-US" dirty="0">
                <a:ea typeface="ＭＳ Ｐゴシック" pitchFamily="34" charset="-128"/>
              </a:rPr>
              <a:t>000</a:t>
            </a:r>
            <a:r>
              <a:rPr lang="en-US" altLang="en-US" b="1" dirty="0">
                <a:ea typeface="ＭＳ Ｐゴシック" pitchFamily="34" charset="-128"/>
              </a:rPr>
              <a:t>111</a:t>
            </a:r>
            <a:r>
              <a:rPr lang="en-US" altLang="en-US" dirty="0">
                <a:ea typeface="ＭＳ Ｐゴシック" pitchFamily="34" charset="-128"/>
              </a:rPr>
              <a:t>01   </a:t>
            </a:r>
            <a:r>
              <a:rPr lang="en-US" altLang="en-US" dirty="0"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en-US" dirty="0">
                <a:ea typeface="ＭＳ Ｐゴシック" pitchFamily="34" charset="-128"/>
              </a:rPr>
              <a:t>  1        10101011  </a:t>
            </a:r>
            <a:r>
              <a:rPr lang="en-US" altLang="en-US" dirty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dirty="0">
                <a:ea typeface="ＭＳ Ｐゴシック" pitchFamily="34" charset="-128"/>
              </a:rPr>
              <a:t> 0       </a:t>
            </a:r>
            <a:r>
              <a:rPr lang="en-US" altLang="en-US" b="1" dirty="0">
                <a:ea typeface="ＭＳ Ｐゴシック" pitchFamily="34" charset="-128"/>
              </a:rPr>
              <a:t>111</a:t>
            </a:r>
            <a:r>
              <a:rPr lang="en-US" altLang="en-US" dirty="0">
                <a:ea typeface="ＭＳ Ｐゴシック" pitchFamily="34" charset="-128"/>
              </a:rPr>
              <a:t>10000   </a:t>
            </a:r>
            <a:r>
              <a:rPr lang="en-US" altLang="en-US" dirty="0"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en-US" dirty="0">
                <a:ea typeface="ＭＳ Ｐゴシック" pitchFamily="34" charset="-128"/>
              </a:rPr>
              <a:t>  1</a:t>
            </a:r>
          </a:p>
          <a:p>
            <a:pPr lvl="1" eaLnBrk="1" hangingPunct="1"/>
            <a:r>
              <a:rPr lang="en-US" altLang="en-US" sz="2100" b="1" dirty="0">
                <a:ea typeface="ＭＳ Ｐゴシック" pitchFamily="34" charset="-128"/>
              </a:rPr>
              <a:t>Step 1: Capture</a:t>
            </a:r>
            <a:r>
              <a:rPr lang="en-US" altLang="en-US" sz="2100" dirty="0">
                <a:ea typeface="ＭＳ Ｐゴシック" pitchFamily="34" charset="-128"/>
              </a:rPr>
              <a:t> the function</a:t>
            </a:r>
          </a:p>
          <a:p>
            <a:pPr lvl="2" eaLnBrk="1" hangingPunct="1"/>
            <a:r>
              <a:rPr lang="en-US" altLang="en-US" dirty="0">
                <a:ea typeface="ＭＳ Ｐゴシック" pitchFamily="34" charset="-128"/>
              </a:rPr>
              <a:t>Truth table or equation? </a:t>
            </a:r>
          </a:p>
          <a:p>
            <a:pPr lvl="3" eaLnBrk="1" hangingPunct="1"/>
            <a:r>
              <a:rPr lang="en-US" altLang="en-US" sz="1500" dirty="0">
                <a:ea typeface="ＭＳ Ｐゴシック" pitchFamily="34" charset="-128"/>
              </a:rPr>
              <a:t>Truth table too big: 2^8=256 rows</a:t>
            </a:r>
          </a:p>
          <a:p>
            <a:pPr lvl="3" eaLnBrk="1" hangingPunct="1"/>
            <a:r>
              <a:rPr lang="en-US" altLang="en-US" sz="1500" dirty="0">
                <a:ea typeface="ＭＳ Ｐゴシック" pitchFamily="34" charset="-128"/>
              </a:rPr>
              <a:t>Equation: create terms for each possible case of three consecutive 1s</a:t>
            </a:r>
          </a:p>
          <a:p>
            <a:pPr lvl="2" eaLnBrk="1" hangingPunct="1"/>
            <a:r>
              <a:rPr lang="en-US" altLang="en-US" b="1" dirty="0">
                <a:ea typeface="ＭＳ Ｐゴシック" pitchFamily="34" charset="-128"/>
              </a:rPr>
              <a:t>y = </a:t>
            </a:r>
            <a:r>
              <a:rPr lang="en-US" altLang="en-US" b="1" dirty="0" err="1">
                <a:ea typeface="ＭＳ Ｐゴシック" pitchFamily="34" charset="-128"/>
              </a:rPr>
              <a:t>abc</a:t>
            </a:r>
            <a:r>
              <a:rPr lang="en-US" altLang="en-US" b="1" dirty="0">
                <a:ea typeface="ＭＳ Ｐゴシック" pitchFamily="34" charset="-128"/>
              </a:rPr>
              <a:t> + </a:t>
            </a:r>
            <a:r>
              <a:rPr lang="en-US" altLang="en-US" b="1" dirty="0" err="1">
                <a:ea typeface="ＭＳ Ｐゴシック" pitchFamily="34" charset="-128"/>
              </a:rPr>
              <a:t>bcd</a:t>
            </a:r>
            <a:r>
              <a:rPr lang="en-US" altLang="en-US" b="1" dirty="0">
                <a:ea typeface="ＭＳ Ｐゴシック" pitchFamily="34" charset="-128"/>
              </a:rPr>
              <a:t> + </a:t>
            </a:r>
            <a:r>
              <a:rPr lang="en-US" altLang="en-US" b="1" dirty="0" err="1">
                <a:ea typeface="ＭＳ Ｐゴシック" pitchFamily="34" charset="-128"/>
              </a:rPr>
              <a:t>cde</a:t>
            </a:r>
            <a:r>
              <a:rPr lang="en-US" altLang="en-US" b="1" dirty="0">
                <a:ea typeface="ＭＳ Ｐゴシック" pitchFamily="34" charset="-128"/>
              </a:rPr>
              <a:t> + </a:t>
            </a:r>
            <a:r>
              <a:rPr lang="en-US" altLang="en-US" b="1" dirty="0" err="1">
                <a:ea typeface="ＭＳ Ｐゴシック" pitchFamily="34" charset="-128"/>
              </a:rPr>
              <a:t>def</a:t>
            </a:r>
            <a:r>
              <a:rPr lang="en-US" altLang="en-US" b="1" dirty="0">
                <a:ea typeface="ＭＳ Ｐゴシック" pitchFamily="34" charset="-128"/>
              </a:rPr>
              <a:t> + </a:t>
            </a:r>
            <a:r>
              <a:rPr lang="en-US" altLang="en-US" b="1" dirty="0" err="1">
                <a:ea typeface="ＭＳ Ｐゴシック" pitchFamily="34" charset="-128"/>
              </a:rPr>
              <a:t>efg</a:t>
            </a:r>
            <a:r>
              <a:rPr lang="en-US" altLang="en-US" b="1" dirty="0">
                <a:ea typeface="ＭＳ Ｐゴシック" pitchFamily="34" charset="-128"/>
              </a:rPr>
              <a:t> + </a:t>
            </a:r>
            <a:r>
              <a:rPr lang="en-US" altLang="en-US" b="1" dirty="0" err="1">
                <a:ea typeface="ＭＳ Ｐゴシック" pitchFamily="34" charset="-128"/>
              </a:rPr>
              <a:t>fgh</a:t>
            </a:r>
            <a:endParaRPr lang="en-US" altLang="en-US" b="1" dirty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sz="2100" b="1" dirty="0">
                <a:ea typeface="ＭＳ Ｐゴシック" pitchFamily="34" charset="-128"/>
              </a:rPr>
              <a:t>Step 2: Convert</a:t>
            </a:r>
            <a:r>
              <a:rPr lang="en-US" altLang="en-US" sz="2100" dirty="0">
                <a:ea typeface="ＭＳ Ｐゴシック" pitchFamily="34" charset="-128"/>
              </a:rPr>
              <a:t> to equation -- already done</a:t>
            </a:r>
          </a:p>
          <a:p>
            <a:pPr lvl="1" eaLnBrk="1" hangingPunct="1"/>
            <a:r>
              <a:rPr lang="en-US" altLang="en-US" sz="2100" b="1" dirty="0">
                <a:ea typeface="ＭＳ Ｐゴシック" pitchFamily="34" charset="-128"/>
              </a:rPr>
              <a:t>Step 3:</a:t>
            </a:r>
            <a:r>
              <a:rPr lang="en-US" altLang="en-US" sz="2100" dirty="0">
                <a:ea typeface="ＭＳ Ｐゴシック" pitchFamily="34" charset="-128"/>
              </a:rPr>
              <a:t> </a:t>
            </a:r>
            <a:r>
              <a:rPr lang="en-US" altLang="en-US" sz="2100" b="1" dirty="0">
                <a:ea typeface="ＭＳ Ｐゴシック" pitchFamily="34" charset="-128"/>
              </a:rPr>
              <a:t>Implement</a:t>
            </a:r>
            <a:r>
              <a:rPr lang="en-US" altLang="en-US" sz="2100" dirty="0">
                <a:ea typeface="ＭＳ Ｐゴシック" pitchFamily="34" charset="-128"/>
              </a:rPr>
              <a:t> as a gate-based circuit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977219" y="2274234"/>
            <a:ext cx="2803923" cy="2162175"/>
            <a:chOff x="3264" y="2160"/>
            <a:chExt cx="2355" cy="1816"/>
          </a:xfrm>
        </p:grpSpPr>
        <p:sp>
          <p:nvSpPr>
            <p:cNvPr id="145416" name="Oval 5"/>
            <p:cNvSpPr>
              <a:spLocks noChangeArrowheads="1"/>
            </p:cNvSpPr>
            <p:nvPr/>
          </p:nvSpPr>
          <p:spPr bwMode="auto">
            <a:xfrm>
              <a:off x="3810" y="2290"/>
              <a:ext cx="44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17" name="Oval 6"/>
            <p:cNvSpPr>
              <a:spLocks noChangeArrowheads="1"/>
            </p:cNvSpPr>
            <p:nvPr/>
          </p:nvSpPr>
          <p:spPr bwMode="auto">
            <a:xfrm>
              <a:off x="3810" y="2595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18" name="Oval 7"/>
            <p:cNvSpPr>
              <a:spLocks noChangeArrowheads="1"/>
            </p:cNvSpPr>
            <p:nvPr/>
          </p:nvSpPr>
          <p:spPr bwMode="auto">
            <a:xfrm>
              <a:off x="3650" y="2671"/>
              <a:ext cx="44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19" name="Oval 8"/>
            <p:cNvSpPr>
              <a:spLocks noChangeArrowheads="1"/>
            </p:cNvSpPr>
            <p:nvPr/>
          </p:nvSpPr>
          <p:spPr bwMode="auto">
            <a:xfrm>
              <a:off x="3650" y="2976"/>
              <a:ext cx="44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20" name="Oval 9"/>
            <p:cNvSpPr>
              <a:spLocks noChangeArrowheads="1"/>
            </p:cNvSpPr>
            <p:nvPr/>
          </p:nvSpPr>
          <p:spPr bwMode="auto">
            <a:xfrm>
              <a:off x="3650" y="3277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21" name="Oval 10"/>
            <p:cNvSpPr>
              <a:spLocks noChangeArrowheads="1"/>
            </p:cNvSpPr>
            <p:nvPr/>
          </p:nvSpPr>
          <p:spPr bwMode="auto">
            <a:xfrm>
              <a:off x="3650" y="3581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22" name="Oval 11"/>
            <p:cNvSpPr>
              <a:spLocks noChangeArrowheads="1"/>
            </p:cNvSpPr>
            <p:nvPr/>
          </p:nvSpPr>
          <p:spPr bwMode="auto">
            <a:xfrm>
              <a:off x="3810" y="2899"/>
              <a:ext cx="44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23" name="Oval 12"/>
            <p:cNvSpPr>
              <a:spLocks noChangeArrowheads="1"/>
            </p:cNvSpPr>
            <p:nvPr/>
          </p:nvSpPr>
          <p:spPr bwMode="auto">
            <a:xfrm>
              <a:off x="3810" y="3201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24" name="Oval 13"/>
            <p:cNvSpPr>
              <a:spLocks noChangeArrowheads="1"/>
            </p:cNvSpPr>
            <p:nvPr/>
          </p:nvSpPr>
          <p:spPr bwMode="auto">
            <a:xfrm>
              <a:off x="3810" y="3508"/>
              <a:ext cx="44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25" name="Oval 14"/>
            <p:cNvSpPr>
              <a:spLocks noChangeArrowheads="1"/>
            </p:cNvSpPr>
            <p:nvPr/>
          </p:nvSpPr>
          <p:spPr bwMode="auto">
            <a:xfrm>
              <a:off x="3650" y="2367"/>
              <a:ext cx="44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26" name="Freeform 15"/>
            <p:cNvSpPr>
              <a:spLocks/>
            </p:cNvSpPr>
            <p:nvPr/>
          </p:nvSpPr>
          <p:spPr bwMode="auto">
            <a:xfrm>
              <a:off x="3991" y="2160"/>
              <a:ext cx="361" cy="302"/>
            </a:xfrm>
            <a:custGeom>
              <a:avLst/>
              <a:gdLst>
                <a:gd name="T0" fmla="*/ 0 w 122"/>
                <a:gd name="T1" fmla="*/ 2405 h 107"/>
                <a:gd name="T2" fmla="*/ 1787 w 122"/>
                <a:gd name="T3" fmla="*/ 2405 h 107"/>
                <a:gd name="T4" fmla="*/ 3160 w 122"/>
                <a:gd name="T5" fmla="*/ 1194 h 107"/>
                <a:gd name="T6" fmla="*/ 1787 w 122"/>
                <a:gd name="T7" fmla="*/ 0 h 107"/>
                <a:gd name="T8" fmla="*/ 0 w 122"/>
                <a:gd name="T9" fmla="*/ 0 h 107"/>
                <a:gd name="T10" fmla="*/ 0 w 122"/>
                <a:gd name="T11" fmla="*/ 2405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3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27" name="Line 16"/>
            <p:cNvSpPr>
              <a:spLocks noChangeShapeType="1"/>
            </p:cNvSpPr>
            <p:nvPr/>
          </p:nvSpPr>
          <p:spPr bwMode="auto">
            <a:xfrm>
              <a:off x="3336" y="2237"/>
              <a:ext cx="6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28" name="Line 17"/>
            <p:cNvSpPr>
              <a:spLocks noChangeShapeType="1"/>
            </p:cNvSpPr>
            <p:nvPr/>
          </p:nvSpPr>
          <p:spPr bwMode="auto">
            <a:xfrm>
              <a:off x="3336" y="2312"/>
              <a:ext cx="6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29" name="Line 18"/>
            <p:cNvSpPr>
              <a:spLocks noChangeShapeType="1"/>
            </p:cNvSpPr>
            <p:nvPr/>
          </p:nvSpPr>
          <p:spPr bwMode="auto">
            <a:xfrm>
              <a:off x="3336" y="2386"/>
              <a:ext cx="655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30" name="Freeform 19"/>
            <p:cNvSpPr>
              <a:spLocks/>
            </p:cNvSpPr>
            <p:nvPr/>
          </p:nvSpPr>
          <p:spPr bwMode="auto">
            <a:xfrm>
              <a:off x="3991" y="2769"/>
              <a:ext cx="361" cy="302"/>
            </a:xfrm>
            <a:custGeom>
              <a:avLst/>
              <a:gdLst>
                <a:gd name="T0" fmla="*/ 0 w 122"/>
                <a:gd name="T1" fmla="*/ 2405 h 107"/>
                <a:gd name="T2" fmla="*/ 1787 w 122"/>
                <a:gd name="T3" fmla="*/ 2405 h 107"/>
                <a:gd name="T4" fmla="*/ 3160 w 122"/>
                <a:gd name="T5" fmla="*/ 1194 h 107"/>
                <a:gd name="T6" fmla="*/ 1787 w 122"/>
                <a:gd name="T7" fmla="*/ 0 h 107"/>
                <a:gd name="T8" fmla="*/ 0 w 122"/>
                <a:gd name="T9" fmla="*/ 0 h 107"/>
                <a:gd name="T10" fmla="*/ 0 w 122"/>
                <a:gd name="T11" fmla="*/ 2405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3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31" name="Line 20"/>
            <p:cNvSpPr>
              <a:spLocks noChangeShapeType="1"/>
            </p:cNvSpPr>
            <p:nvPr/>
          </p:nvSpPr>
          <p:spPr bwMode="auto">
            <a:xfrm>
              <a:off x="3336" y="2994"/>
              <a:ext cx="6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32" name="Freeform 21"/>
            <p:cNvSpPr>
              <a:spLocks/>
            </p:cNvSpPr>
            <p:nvPr/>
          </p:nvSpPr>
          <p:spPr bwMode="auto">
            <a:xfrm>
              <a:off x="4381" y="2465"/>
              <a:ext cx="361" cy="301"/>
            </a:xfrm>
            <a:custGeom>
              <a:avLst/>
              <a:gdLst>
                <a:gd name="T0" fmla="*/ 0 w 122"/>
                <a:gd name="T1" fmla="*/ 2383 h 107"/>
                <a:gd name="T2" fmla="*/ 1787 w 122"/>
                <a:gd name="T3" fmla="*/ 2383 h 107"/>
                <a:gd name="T4" fmla="*/ 3160 w 122"/>
                <a:gd name="T5" fmla="*/ 1179 h 107"/>
                <a:gd name="T6" fmla="*/ 1787 w 122"/>
                <a:gd name="T7" fmla="*/ 0 h 107"/>
                <a:gd name="T8" fmla="*/ 0 w 122"/>
                <a:gd name="T9" fmla="*/ 0 h 107"/>
                <a:gd name="T10" fmla="*/ 0 w 122"/>
                <a:gd name="T11" fmla="*/ 2383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3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33" name="Line 22"/>
            <p:cNvSpPr>
              <a:spLocks noChangeShapeType="1"/>
            </p:cNvSpPr>
            <p:nvPr/>
          </p:nvSpPr>
          <p:spPr bwMode="auto">
            <a:xfrm flipV="1">
              <a:off x="3336" y="2690"/>
              <a:ext cx="1045" cy="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34" name="Freeform 23"/>
            <p:cNvSpPr>
              <a:spLocks/>
            </p:cNvSpPr>
            <p:nvPr/>
          </p:nvSpPr>
          <p:spPr bwMode="auto">
            <a:xfrm>
              <a:off x="3991" y="3375"/>
              <a:ext cx="361" cy="302"/>
            </a:xfrm>
            <a:custGeom>
              <a:avLst/>
              <a:gdLst>
                <a:gd name="T0" fmla="*/ 0 w 122"/>
                <a:gd name="T1" fmla="*/ 2405 h 107"/>
                <a:gd name="T2" fmla="*/ 1787 w 122"/>
                <a:gd name="T3" fmla="*/ 2405 h 107"/>
                <a:gd name="T4" fmla="*/ 3160 w 122"/>
                <a:gd name="T5" fmla="*/ 1211 h 107"/>
                <a:gd name="T6" fmla="*/ 1787 w 122"/>
                <a:gd name="T7" fmla="*/ 0 h 107"/>
                <a:gd name="T8" fmla="*/ 0 w 122"/>
                <a:gd name="T9" fmla="*/ 0 h 107"/>
                <a:gd name="T10" fmla="*/ 0 w 122"/>
                <a:gd name="T11" fmla="*/ 2405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35" name="Freeform 24"/>
            <p:cNvSpPr>
              <a:spLocks/>
            </p:cNvSpPr>
            <p:nvPr/>
          </p:nvSpPr>
          <p:spPr bwMode="auto">
            <a:xfrm>
              <a:off x="3834" y="3217"/>
              <a:ext cx="157" cy="235"/>
            </a:xfrm>
            <a:custGeom>
              <a:avLst/>
              <a:gdLst>
                <a:gd name="T0" fmla="*/ 140 w 166"/>
                <a:gd name="T1" fmla="*/ 192 h 260"/>
                <a:gd name="T2" fmla="*/ 0 w 166"/>
                <a:gd name="T3" fmla="*/ 192 h 260"/>
                <a:gd name="T4" fmla="*/ 0 w 166"/>
                <a:gd name="T5" fmla="*/ 0 h 260"/>
                <a:gd name="T6" fmla="*/ 0 60000 65536"/>
                <a:gd name="T7" fmla="*/ 0 60000 65536"/>
                <a:gd name="T8" fmla="*/ 0 60000 65536"/>
                <a:gd name="T9" fmla="*/ 0 w 166"/>
                <a:gd name="T10" fmla="*/ 0 h 260"/>
                <a:gd name="T11" fmla="*/ 166 w 166"/>
                <a:gd name="T12" fmla="*/ 260 h 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260">
                  <a:moveTo>
                    <a:pt x="166" y="260"/>
                  </a:moveTo>
                  <a:lnTo>
                    <a:pt x="0" y="26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36" name="Line 25"/>
            <p:cNvSpPr>
              <a:spLocks noChangeShapeType="1"/>
            </p:cNvSpPr>
            <p:nvPr/>
          </p:nvSpPr>
          <p:spPr bwMode="auto">
            <a:xfrm>
              <a:off x="3336" y="3603"/>
              <a:ext cx="6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37" name="Freeform 26"/>
            <p:cNvSpPr>
              <a:spLocks/>
            </p:cNvSpPr>
            <p:nvPr/>
          </p:nvSpPr>
          <p:spPr bwMode="auto">
            <a:xfrm>
              <a:off x="4381" y="3675"/>
              <a:ext cx="361" cy="301"/>
            </a:xfrm>
            <a:custGeom>
              <a:avLst/>
              <a:gdLst>
                <a:gd name="T0" fmla="*/ 0 w 122"/>
                <a:gd name="T1" fmla="*/ 2383 h 107"/>
                <a:gd name="T2" fmla="*/ 1787 w 122"/>
                <a:gd name="T3" fmla="*/ 2383 h 107"/>
                <a:gd name="T4" fmla="*/ 3160 w 122"/>
                <a:gd name="T5" fmla="*/ 1204 h 107"/>
                <a:gd name="T6" fmla="*/ 1787 w 122"/>
                <a:gd name="T7" fmla="*/ 0 h 107"/>
                <a:gd name="T8" fmla="*/ 0 w 122"/>
                <a:gd name="T9" fmla="*/ 0 h 107"/>
                <a:gd name="T10" fmla="*/ 0 w 122"/>
                <a:gd name="T11" fmla="*/ 2383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38" name="Line 27"/>
            <p:cNvSpPr>
              <a:spLocks noChangeShapeType="1"/>
            </p:cNvSpPr>
            <p:nvPr/>
          </p:nvSpPr>
          <p:spPr bwMode="auto">
            <a:xfrm>
              <a:off x="3336" y="3903"/>
              <a:ext cx="104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39" name="Freeform 28"/>
            <p:cNvSpPr>
              <a:spLocks/>
            </p:cNvSpPr>
            <p:nvPr/>
          </p:nvSpPr>
          <p:spPr bwMode="auto">
            <a:xfrm>
              <a:off x="4381" y="3071"/>
              <a:ext cx="361" cy="301"/>
            </a:xfrm>
            <a:custGeom>
              <a:avLst/>
              <a:gdLst>
                <a:gd name="T0" fmla="*/ 0 w 122"/>
                <a:gd name="T1" fmla="*/ 2383 h 107"/>
                <a:gd name="T2" fmla="*/ 1787 w 122"/>
                <a:gd name="T3" fmla="*/ 2383 h 107"/>
                <a:gd name="T4" fmla="*/ 3160 w 122"/>
                <a:gd name="T5" fmla="*/ 1204 h 107"/>
                <a:gd name="T6" fmla="*/ 1787 w 122"/>
                <a:gd name="T7" fmla="*/ 0 h 107"/>
                <a:gd name="T8" fmla="*/ 0 w 122"/>
                <a:gd name="T9" fmla="*/ 0 h 107"/>
                <a:gd name="T10" fmla="*/ 0 w 122"/>
                <a:gd name="T11" fmla="*/ 2383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07"/>
                <a:gd name="T20" fmla="*/ 122 w 12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8" y="107"/>
                    <a:pt x="122" y="83"/>
                    <a:pt x="122" y="54"/>
                  </a:cubicBezTo>
                  <a:cubicBezTo>
                    <a:pt x="122" y="24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40" name="Line 29"/>
            <p:cNvSpPr>
              <a:spLocks noChangeShapeType="1"/>
            </p:cNvSpPr>
            <p:nvPr/>
          </p:nvSpPr>
          <p:spPr bwMode="auto">
            <a:xfrm>
              <a:off x="3336" y="3299"/>
              <a:ext cx="104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41" name="Freeform 30"/>
            <p:cNvSpPr>
              <a:spLocks/>
            </p:cNvSpPr>
            <p:nvPr/>
          </p:nvSpPr>
          <p:spPr bwMode="auto">
            <a:xfrm>
              <a:off x="5211" y="2919"/>
              <a:ext cx="320" cy="301"/>
            </a:xfrm>
            <a:custGeom>
              <a:avLst/>
              <a:gdLst>
                <a:gd name="T0" fmla="*/ 2809 w 108"/>
                <a:gd name="T1" fmla="*/ 1179 h 107"/>
                <a:gd name="T2" fmla="*/ 0 w 108"/>
                <a:gd name="T3" fmla="*/ 2383 h 107"/>
                <a:gd name="T4" fmla="*/ 439 w 108"/>
                <a:gd name="T5" fmla="*/ 1204 h 107"/>
                <a:gd name="T6" fmla="*/ 439 w 108"/>
                <a:gd name="T7" fmla="*/ 1179 h 107"/>
                <a:gd name="T8" fmla="*/ 0 w 108"/>
                <a:gd name="T9" fmla="*/ 0 h 107"/>
                <a:gd name="T10" fmla="*/ 2809 w 108"/>
                <a:gd name="T11" fmla="*/ 1179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42" name="Line 31"/>
            <p:cNvSpPr>
              <a:spLocks noChangeShapeType="1"/>
            </p:cNvSpPr>
            <p:nvPr/>
          </p:nvSpPr>
          <p:spPr bwMode="auto">
            <a:xfrm>
              <a:off x="5531" y="3068"/>
              <a:ext cx="7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43" name="Freeform 32"/>
            <p:cNvSpPr>
              <a:spLocks/>
            </p:cNvSpPr>
            <p:nvPr/>
          </p:nvSpPr>
          <p:spPr bwMode="auto">
            <a:xfrm>
              <a:off x="4352" y="2312"/>
              <a:ext cx="895" cy="652"/>
            </a:xfrm>
            <a:custGeom>
              <a:avLst/>
              <a:gdLst>
                <a:gd name="T0" fmla="*/ 0 w 944"/>
                <a:gd name="T1" fmla="*/ 0 h 722"/>
                <a:gd name="T2" fmla="*/ 703 w 944"/>
                <a:gd name="T3" fmla="*/ 0 h 722"/>
                <a:gd name="T4" fmla="*/ 703 w 944"/>
                <a:gd name="T5" fmla="*/ 532 h 722"/>
                <a:gd name="T6" fmla="*/ 805 w 944"/>
                <a:gd name="T7" fmla="*/ 532 h 7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4"/>
                <a:gd name="T13" fmla="*/ 0 h 722"/>
                <a:gd name="T14" fmla="*/ 944 w 944"/>
                <a:gd name="T15" fmla="*/ 722 h 7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4" h="722">
                  <a:moveTo>
                    <a:pt x="0" y="0"/>
                  </a:moveTo>
                  <a:lnTo>
                    <a:pt x="825" y="0"/>
                  </a:lnTo>
                  <a:lnTo>
                    <a:pt x="825" y="722"/>
                  </a:lnTo>
                  <a:lnTo>
                    <a:pt x="944" y="72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44" name="Freeform 33"/>
            <p:cNvSpPr>
              <a:spLocks/>
            </p:cNvSpPr>
            <p:nvPr/>
          </p:nvSpPr>
          <p:spPr bwMode="auto">
            <a:xfrm>
              <a:off x="4742" y="2617"/>
              <a:ext cx="513" cy="389"/>
            </a:xfrm>
            <a:custGeom>
              <a:avLst/>
              <a:gdLst>
                <a:gd name="T0" fmla="*/ 0 w 541"/>
                <a:gd name="T1" fmla="*/ 0 h 431"/>
                <a:gd name="T2" fmla="*/ 271 w 541"/>
                <a:gd name="T3" fmla="*/ 0 h 431"/>
                <a:gd name="T4" fmla="*/ 271 w 541"/>
                <a:gd name="T5" fmla="*/ 317 h 431"/>
                <a:gd name="T6" fmla="*/ 461 w 541"/>
                <a:gd name="T7" fmla="*/ 317 h 4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1"/>
                <a:gd name="T13" fmla="*/ 0 h 431"/>
                <a:gd name="T14" fmla="*/ 541 w 541"/>
                <a:gd name="T15" fmla="*/ 431 h 4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1" h="431">
                  <a:moveTo>
                    <a:pt x="0" y="0"/>
                  </a:moveTo>
                  <a:lnTo>
                    <a:pt x="319" y="0"/>
                  </a:lnTo>
                  <a:lnTo>
                    <a:pt x="319" y="431"/>
                  </a:lnTo>
                  <a:lnTo>
                    <a:pt x="541" y="43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45" name="Freeform 34"/>
            <p:cNvSpPr>
              <a:spLocks/>
            </p:cNvSpPr>
            <p:nvPr/>
          </p:nvSpPr>
          <p:spPr bwMode="auto">
            <a:xfrm>
              <a:off x="4352" y="2921"/>
              <a:ext cx="909" cy="128"/>
            </a:xfrm>
            <a:custGeom>
              <a:avLst/>
              <a:gdLst>
                <a:gd name="T0" fmla="*/ 0 w 959"/>
                <a:gd name="T1" fmla="*/ 0 h 141"/>
                <a:gd name="T2" fmla="*/ 540 w 959"/>
                <a:gd name="T3" fmla="*/ 0 h 141"/>
                <a:gd name="T4" fmla="*/ 540 w 959"/>
                <a:gd name="T5" fmla="*/ 105 h 141"/>
                <a:gd name="T6" fmla="*/ 817 w 959"/>
                <a:gd name="T7" fmla="*/ 105 h 1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9"/>
                <a:gd name="T13" fmla="*/ 0 h 141"/>
                <a:gd name="T14" fmla="*/ 959 w 959"/>
                <a:gd name="T15" fmla="*/ 141 h 1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9" h="141">
                  <a:moveTo>
                    <a:pt x="0" y="0"/>
                  </a:moveTo>
                  <a:lnTo>
                    <a:pt x="634" y="0"/>
                  </a:lnTo>
                  <a:lnTo>
                    <a:pt x="634" y="141"/>
                  </a:lnTo>
                  <a:lnTo>
                    <a:pt x="959" y="14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46" name="Freeform 35"/>
            <p:cNvSpPr>
              <a:spLocks/>
            </p:cNvSpPr>
            <p:nvPr/>
          </p:nvSpPr>
          <p:spPr bwMode="auto">
            <a:xfrm>
              <a:off x="4746" y="3181"/>
              <a:ext cx="501" cy="648"/>
            </a:xfrm>
            <a:custGeom>
              <a:avLst/>
              <a:gdLst>
                <a:gd name="T0" fmla="*/ 0 w 528"/>
                <a:gd name="T1" fmla="*/ 528 h 718"/>
                <a:gd name="T2" fmla="*/ 349 w 528"/>
                <a:gd name="T3" fmla="*/ 528 h 718"/>
                <a:gd name="T4" fmla="*/ 349 w 528"/>
                <a:gd name="T5" fmla="*/ 0 h 718"/>
                <a:gd name="T6" fmla="*/ 451 w 528"/>
                <a:gd name="T7" fmla="*/ 0 h 7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718"/>
                <a:gd name="T14" fmla="*/ 528 w 528"/>
                <a:gd name="T15" fmla="*/ 718 h 7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718">
                  <a:moveTo>
                    <a:pt x="0" y="718"/>
                  </a:moveTo>
                  <a:lnTo>
                    <a:pt x="409" y="718"/>
                  </a:lnTo>
                  <a:lnTo>
                    <a:pt x="409" y="0"/>
                  </a:lnTo>
                  <a:lnTo>
                    <a:pt x="52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47" name="Freeform 36"/>
            <p:cNvSpPr>
              <a:spLocks/>
            </p:cNvSpPr>
            <p:nvPr/>
          </p:nvSpPr>
          <p:spPr bwMode="auto">
            <a:xfrm>
              <a:off x="4352" y="3139"/>
              <a:ext cx="903" cy="391"/>
            </a:xfrm>
            <a:custGeom>
              <a:avLst/>
              <a:gdLst>
                <a:gd name="T0" fmla="*/ 0 w 953"/>
                <a:gd name="T1" fmla="*/ 317 h 434"/>
                <a:gd name="T2" fmla="*/ 623 w 953"/>
                <a:gd name="T3" fmla="*/ 317 h 434"/>
                <a:gd name="T4" fmla="*/ 623 w 953"/>
                <a:gd name="T5" fmla="*/ 0 h 434"/>
                <a:gd name="T6" fmla="*/ 811 w 953"/>
                <a:gd name="T7" fmla="*/ 0 h 4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434"/>
                <a:gd name="T14" fmla="*/ 953 w 953"/>
                <a:gd name="T15" fmla="*/ 434 h 4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434">
                  <a:moveTo>
                    <a:pt x="0" y="434"/>
                  </a:moveTo>
                  <a:lnTo>
                    <a:pt x="731" y="434"/>
                  </a:lnTo>
                  <a:lnTo>
                    <a:pt x="731" y="0"/>
                  </a:lnTo>
                  <a:lnTo>
                    <a:pt x="95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48" name="Freeform 37"/>
            <p:cNvSpPr>
              <a:spLocks/>
            </p:cNvSpPr>
            <p:nvPr/>
          </p:nvSpPr>
          <p:spPr bwMode="auto">
            <a:xfrm>
              <a:off x="4746" y="3099"/>
              <a:ext cx="515" cy="127"/>
            </a:xfrm>
            <a:custGeom>
              <a:avLst/>
              <a:gdLst>
                <a:gd name="T0" fmla="*/ 0 w 543"/>
                <a:gd name="T1" fmla="*/ 103 h 141"/>
                <a:gd name="T2" fmla="*/ 186 w 543"/>
                <a:gd name="T3" fmla="*/ 103 h 141"/>
                <a:gd name="T4" fmla="*/ 186 w 543"/>
                <a:gd name="T5" fmla="*/ 0 h 141"/>
                <a:gd name="T6" fmla="*/ 463 w 543"/>
                <a:gd name="T7" fmla="*/ 0 h 1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3"/>
                <a:gd name="T13" fmla="*/ 0 h 141"/>
                <a:gd name="T14" fmla="*/ 543 w 543"/>
                <a:gd name="T15" fmla="*/ 141 h 1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3" h="141">
                  <a:moveTo>
                    <a:pt x="0" y="141"/>
                  </a:moveTo>
                  <a:lnTo>
                    <a:pt x="218" y="141"/>
                  </a:lnTo>
                  <a:lnTo>
                    <a:pt x="218" y="0"/>
                  </a:lnTo>
                  <a:lnTo>
                    <a:pt x="54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49" name="Freeform 38"/>
            <p:cNvSpPr>
              <a:spLocks/>
            </p:cNvSpPr>
            <p:nvPr/>
          </p:nvSpPr>
          <p:spPr bwMode="auto">
            <a:xfrm>
              <a:off x="3673" y="3607"/>
              <a:ext cx="708" cy="219"/>
            </a:xfrm>
            <a:custGeom>
              <a:avLst/>
              <a:gdLst>
                <a:gd name="T0" fmla="*/ 0 w 747"/>
                <a:gd name="T1" fmla="*/ 0 h 243"/>
                <a:gd name="T2" fmla="*/ 0 w 747"/>
                <a:gd name="T3" fmla="*/ 178 h 243"/>
                <a:gd name="T4" fmla="*/ 636 w 747"/>
                <a:gd name="T5" fmla="*/ 178 h 243"/>
                <a:gd name="T6" fmla="*/ 0 60000 65536"/>
                <a:gd name="T7" fmla="*/ 0 60000 65536"/>
                <a:gd name="T8" fmla="*/ 0 60000 65536"/>
                <a:gd name="T9" fmla="*/ 0 w 747"/>
                <a:gd name="T10" fmla="*/ 0 h 243"/>
                <a:gd name="T11" fmla="*/ 747 w 747"/>
                <a:gd name="T12" fmla="*/ 243 h 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7" h="243">
                  <a:moveTo>
                    <a:pt x="0" y="0"/>
                  </a:moveTo>
                  <a:lnTo>
                    <a:pt x="0" y="243"/>
                  </a:lnTo>
                  <a:lnTo>
                    <a:pt x="747" y="24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50" name="Freeform 39"/>
            <p:cNvSpPr>
              <a:spLocks/>
            </p:cNvSpPr>
            <p:nvPr/>
          </p:nvSpPr>
          <p:spPr bwMode="auto">
            <a:xfrm>
              <a:off x="3834" y="3528"/>
              <a:ext cx="547" cy="222"/>
            </a:xfrm>
            <a:custGeom>
              <a:avLst/>
              <a:gdLst>
                <a:gd name="T0" fmla="*/ 0 w 578"/>
                <a:gd name="T1" fmla="*/ 0 h 247"/>
                <a:gd name="T2" fmla="*/ 0 w 578"/>
                <a:gd name="T3" fmla="*/ 180 h 247"/>
                <a:gd name="T4" fmla="*/ 490 w 578"/>
                <a:gd name="T5" fmla="*/ 180 h 247"/>
                <a:gd name="T6" fmla="*/ 0 60000 65536"/>
                <a:gd name="T7" fmla="*/ 0 60000 65536"/>
                <a:gd name="T8" fmla="*/ 0 60000 65536"/>
                <a:gd name="T9" fmla="*/ 0 w 578"/>
                <a:gd name="T10" fmla="*/ 0 h 247"/>
                <a:gd name="T11" fmla="*/ 578 w 578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8" h="247">
                  <a:moveTo>
                    <a:pt x="0" y="0"/>
                  </a:moveTo>
                  <a:lnTo>
                    <a:pt x="0" y="247"/>
                  </a:lnTo>
                  <a:lnTo>
                    <a:pt x="578" y="24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51" name="Freeform 40"/>
            <p:cNvSpPr>
              <a:spLocks/>
            </p:cNvSpPr>
            <p:nvPr/>
          </p:nvSpPr>
          <p:spPr bwMode="auto">
            <a:xfrm>
              <a:off x="3834" y="2310"/>
              <a:ext cx="547" cy="231"/>
            </a:xfrm>
            <a:custGeom>
              <a:avLst/>
              <a:gdLst>
                <a:gd name="T0" fmla="*/ 0 w 578"/>
                <a:gd name="T1" fmla="*/ 0 h 256"/>
                <a:gd name="T2" fmla="*/ 0 w 578"/>
                <a:gd name="T3" fmla="*/ 188 h 256"/>
                <a:gd name="T4" fmla="*/ 490 w 578"/>
                <a:gd name="T5" fmla="*/ 188 h 256"/>
                <a:gd name="T6" fmla="*/ 0 60000 65536"/>
                <a:gd name="T7" fmla="*/ 0 60000 65536"/>
                <a:gd name="T8" fmla="*/ 0 60000 65536"/>
                <a:gd name="T9" fmla="*/ 0 w 578"/>
                <a:gd name="T10" fmla="*/ 0 h 256"/>
                <a:gd name="T11" fmla="*/ 578 w 578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8" h="256">
                  <a:moveTo>
                    <a:pt x="0" y="0"/>
                  </a:moveTo>
                  <a:lnTo>
                    <a:pt x="0" y="256"/>
                  </a:lnTo>
                  <a:lnTo>
                    <a:pt x="578" y="25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52" name="Freeform 41"/>
            <p:cNvSpPr>
              <a:spLocks/>
            </p:cNvSpPr>
            <p:nvPr/>
          </p:nvSpPr>
          <p:spPr bwMode="auto">
            <a:xfrm>
              <a:off x="3673" y="2389"/>
              <a:ext cx="708" cy="228"/>
            </a:xfrm>
            <a:custGeom>
              <a:avLst/>
              <a:gdLst>
                <a:gd name="T0" fmla="*/ 0 w 747"/>
                <a:gd name="T1" fmla="*/ 0 h 253"/>
                <a:gd name="T2" fmla="*/ 0 w 747"/>
                <a:gd name="T3" fmla="*/ 185 h 253"/>
                <a:gd name="T4" fmla="*/ 636 w 747"/>
                <a:gd name="T5" fmla="*/ 185 h 253"/>
                <a:gd name="T6" fmla="*/ 0 60000 65536"/>
                <a:gd name="T7" fmla="*/ 0 60000 65536"/>
                <a:gd name="T8" fmla="*/ 0 60000 65536"/>
                <a:gd name="T9" fmla="*/ 0 w 747"/>
                <a:gd name="T10" fmla="*/ 0 h 253"/>
                <a:gd name="T11" fmla="*/ 747 w 747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7" h="253">
                  <a:moveTo>
                    <a:pt x="0" y="0"/>
                  </a:moveTo>
                  <a:lnTo>
                    <a:pt x="0" y="253"/>
                  </a:lnTo>
                  <a:lnTo>
                    <a:pt x="747" y="25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53" name="Freeform 42"/>
            <p:cNvSpPr>
              <a:spLocks/>
            </p:cNvSpPr>
            <p:nvPr/>
          </p:nvSpPr>
          <p:spPr bwMode="auto">
            <a:xfrm>
              <a:off x="3834" y="2615"/>
              <a:ext cx="157" cy="231"/>
            </a:xfrm>
            <a:custGeom>
              <a:avLst/>
              <a:gdLst>
                <a:gd name="T0" fmla="*/ 0 w 166"/>
                <a:gd name="T1" fmla="*/ 0 h 256"/>
                <a:gd name="T2" fmla="*/ 0 w 166"/>
                <a:gd name="T3" fmla="*/ 188 h 256"/>
                <a:gd name="T4" fmla="*/ 140 w 166"/>
                <a:gd name="T5" fmla="*/ 188 h 256"/>
                <a:gd name="T6" fmla="*/ 0 60000 65536"/>
                <a:gd name="T7" fmla="*/ 0 60000 65536"/>
                <a:gd name="T8" fmla="*/ 0 60000 65536"/>
                <a:gd name="T9" fmla="*/ 0 w 166"/>
                <a:gd name="T10" fmla="*/ 0 h 256"/>
                <a:gd name="T11" fmla="*/ 166 w 166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256">
                  <a:moveTo>
                    <a:pt x="0" y="0"/>
                  </a:moveTo>
                  <a:lnTo>
                    <a:pt x="0" y="256"/>
                  </a:lnTo>
                  <a:lnTo>
                    <a:pt x="166" y="25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54" name="Freeform 43"/>
            <p:cNvSpPr>
              <a:spLocks/>
            </p:cNvSpPr>
            <p:nvPr/>
          </p:nvSpPr>
          <p:spPr bwMode="auto">
            <a:xfrm>
              <a:off x="3673" y="2688"/>
              <a:ext cx="318" cy="233"/>
            </a:xfrm>
            <a:custGeom>
              <a:avLst/>
              <a:gdLst>
                <a:gd name="T0" fmla="*/ 0 w 335"/>
                <a:gd name="T1" fmla="*/ 0 h 259"/>
                <a:gd name="T2" fmla="*/ 0 w 335"/>
                <a:gd name="T3" fmla="*/ 189 h 259"/>
                <a:gd name="T4" fmla="*/ 287 w 335"/>
                <a:gd name="T5" fmla="*/ 189 h 259"/>
                <a:gd name="T6" fmla="*/ 0 60000 65536"/>
                <a:gd name="T7" fmla="*/ 0 60000 65536"/>
                <a:gd name="T8" fmla="*/ 0 60000 65536"/>
                <a:gd name="T9" fmla="*/ 0 w 335"/>
                <a:gd name="T10" fmla="*/ 0 h 259"/>
                <a:gd name="T11" fmla="*/ 335 w 335"/>
                <a:gd name="T12" fmla="*/ 259 h 2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5" h="259">
                  <a:moveTo>
                    <a:pt x="0" y="0"/>
                  </a:moveTo>
                  <a:lnTo>
                    <a:pt x="0" y="259"/>
                  </a:lnTo>
                  <a:lnTo>
                    <a:pt x="335" y="25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55" name="Freeform 44"/>
            <p:cNvSpPr>
              <a:spLocks/>
            </p:cNvSpPr>
            <p:nvPr/>
          </p:nvSpPr>
          <p:spPr bwMode="auto">
            <a:xfrm>
              <a:off x="3834" y="2919"/>
              <a:ext cx="547" cy="228"/>
            </a:xfrm>
            <a:custGeom>
              <a:avLst/>
              <a:gdLst>
                <a:gd name="T0" fmla="*/ 0 w 578"/>
                <a:gd name="T1" fmla="*/ 0 h 253"/>
                <a:gd name="T2" fmla="*/ 0 w 578"/>
                <a:gd name="T3" fmla="*/ 185 h 253"/>
                <a:gd name="T4" fmla="*/ 490 w 578"/>
                <a:gd name="T5" fmla="*/ 185 h 253"/>
                <a:gd name="T6" fmla="*/ 0 60000 65536"/>
                <a:gd name="T7" fmla="*/ 0 60000 65536"/>
                <a:gd name="T8" fmla="*/ 0 60000 65536"/>
                <a:gd name="T9" fmla="*/ 0 w 578"/>
                <a:gd name="T10" fmla="*/ 0 h 253"/>
                <a:gd name="T11" fmla="*/ 578 w 578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8" h="253">
                  <a:moveTo>
                    <a:pt x="0" y="0"/>
                  </a:moveTo>
                  <a:lnTo>
                    <a:pt x="0" y="253"/>
                  </a:lnTo>
                  <a:lnTo>
                    <a:pt x="578" y="25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56" name="Freeform 45"/>
            <p:cNvSpPr>
              <a:spLocks/>
            </p:cNvSpPr>
            <p:nvPr/>
          </p:nvSpPr>
          <p:spPr bwMode="auto">
            <a:xfrm>
              <a:off x="3673" y="2998"/>
              <a:ext cx="708" cy="226"/>
            </a:xfrm>
            <a:custGeom>
              <a:avLst/>
              <a:gdLst>
                <a:gd name="T0" fmla="*/ 0 w 747"/>
                <a:gd name="T1" fmla="*/ 0 h 250"/>
                <a:gd name="T2" fmla="*/ 0 w 747"/>
                <a:gd name="T3" fmla="*/ 184 h 250"/>
                <a:gd name="T4" fmla="*/ 636 w 747"/>
                <a:gd name="T5" fmla="*/ 184 h 250"/>
                <a:gd name="T6" fmla="*/ 0 60000 65536"/>
                <a:gd name="T7" fmla="*/ 0 60000 65536"/>
                <a:gd name="T8" fmla="*/ 0 60000 65536"/>
                <a:gd name="T9" fmla="*/ 0 w 747"/>
                <a:gd name="T10" fmla="*/ 0 h 250"/>
                <a:gd name="T11" fmla="*/ 747 w 747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7" h="250">
                  <a:moveTo>
                    <a:pt x="0" y="0"/>
                  </a:moveTo>
                  <a:lnTo>
                    <a:pt x="0" y="250"/>
                  </a:lnTo>
                  <a:lnTo>
                    <a:pt x="747" y="25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57" name="Freeform 46"/>
            <p:cNvSpPr>
              <a:spLocks/>
            </p:cNvSpPr>
            <p:nvPr/>
          </p:nvSpPr>
          <p:spPr bwMode="auto">
            <a:xfrm>
              <a:off x="3673" y="3297"/>
              <a:ext cx="318" cy="231"/>
            </a:xfrm>
            <a:custGeom>
              <a:avLst/>
              <a:gdLst>
                <a:gd name="T0" fmla="*/ 0 w 335"/>
                <a:gd name="T1" fmla="*/ 0 h 256"/>
                <a:gd name="T2" fmla="*/ 0 w 335"/>
                <a:gd name="T3" fmla="*/ 188 h 256"/>
                <a:gd name="T4" fmla="*/ 287 w 335"/>
                <a:gd name="T5" fmla="*/ 188 h 256"/>
                <a:gd name="T6" fmla="*/ 0 60000 65536"/>
                <a:gd name="T7" fmla="*/ 0 60000 65536"/>
                <a:gd name="T8" fmla="*/ 0 60000 65536"/>
                <a:gd name="T9" fmla="*/ 0 w 335"/>
                <a:gd name="T10" fmla="*/ 0 h 256"/>
                <a:gd name="T11" fmla="*/ 335 w 335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5" h="256">
                  <a:moveTo>
                    <a:pt x="0" y="0"/>
                  </a:moveTo>
                  <a:lnTo>
                    <a:pt x="0" y="256"/>
                  </a:lnTo>
                  <a:lnTo>
                    <a:pt x="335" y="25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458" name="Rectangle 47"/>
            <p:cNvSpPr>
              <a:spLocks noChangeArrowheads="1"/>
            </p:cNvSpPr>
            <p:nvPr/>
          </p:nvSpPr>
          <p:spPr bwMode="auto">
            <a:xfrm>
              <a:off x="4772" y="2502"/>
              <a:ext cx="16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bcd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59" name="Rectangle 50"/>
            <p:cNvSpPr>
              <a:spLocks noChangeArrowheads="1"/>
            </p:cNvSpPr>
            <p:nvPr/>
          </p:nvSpPr>
          <p:spPr bwMode="auto">
            <a:xfrm>
              <a:off x="4772" y="3112"/>
              <a:ext cx="14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def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60" name="Rectangle 51"/>
            <p:cNvSpPr>
              <a:spLocks noChangeArrowheads="1"/>
            </p:cNvSpPr>
            <p:nvPr/>
          </p:nvSpPr>
          <p:spPr bwMode="auto">
            <a:xfrm>
              <a:off x="4772" y="3711"/>
              <a:ext cx="14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fgh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61" name="Rectangle 53"/>
            <p:cNvSpPr>
              <a:spLocks noChangeArrowheads="1"/>
            </p:cNvSpPr>
            <p:nvPr/>
          </p:nvSpPr>
          <p:spPr bwMode="auto">
            <a:xfrm>
              <a:off x="4380" y="2205"/>
              <a:ext cx="16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abc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62" name="Rectangle 54"/>
            <p:cNvSpPr>
              <a:spLocks noChangeArrowheads="1"/>
            </p:cNvSpPr>
            <p:nvPr/>
          </p:nvSpPr>
          <p:spPr bwMode="auto">
            <a:xfrm>
              <a:off x="4380" y="2809"/>
              <a:ext cx="16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cde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63" name="Rectangle 56"/>
            <p:cNvSpPr>
              <a:spLocks noChangeArrowheads="1"/>
            </p:cNvSpPr>
            <p:nvPr/>
          </p:nvSpPr>
          <p:spPr bwMode="auto">
            <a:xfrm>
              <a:off x="4380" y="3420"/>
              <a:ext cx="14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efg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64" name="Rectangle 59"/>
            <p:cNvSpPr>
              <a:spLocks noChangeArrowheads="1"/>
            </p:cNvSpPr>
            <p:nvPr/>
          </p:nvSpPr>
          <p:spPr bwMode="auto">
            <a:xfrm>
              <a:off x="5566" y="294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y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65" name="Rectangle 60"/>
            <p:cNvSpPr>
              <a:spLocks noChangeArrowheads="1"/>
            </p:cNvSpPr>
            <p:nvPr/>
          </p:nvSpPr>
          <p:spPr bwMode="auto">
            <a:xfrm>
              <a:off x="3269" y="217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a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66" name="Rectangle 61"/>
            <p:cNvSpPr>
              <a:spLocks noChangeArrowheads="1"/>
            </p:cNvSpPr>
            <p:nvPr/>
          </p:nvSpPr>
          <p:spPr bwMode="auto">
            <a:xfrm>
              <a:off x="3264" y="2247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b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67" name="Rectangle 62"/>
            <p:cNvSpPr>
              <a:spLocks noChangeArrowheads="1"/>
            </p:cNvSpPr>
            <p:nvPr/>
          </p:nvSpPr>
          <p:spPr bwMode="auto">
            <a:xfrm>
              <a:off x="3270" y="233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c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68" name="Rectangle 63"/>
            <p:cNvSpPr>
              <a:spLocks noChangeArrowheads="1"/>
            </p:cNvSpPr>
            <p:nvPr/>
          </p:nvSpPr>
          <p:spPr bwMode="auto">
            <a:xfrm>
              <a:off x="3265" y="2630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69" name="Rectangle 64"/>
            <p:cNvSpPr>
              <a:spLocks noChangeArrowheads="1"/>
            </p:cNvSpPr>
            <p:nvPr/>
          </p:nvSpPr>
          <p:spPr bwMode="auto">
            <a:xfrm>
              <a:off x="3267" y="2932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e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70" name="Rectangle 65"/>
            <p:cNvSpPr>
              <a:spLocks noChangeArrowheads="1"/>
            </p:cNvSpPr>
            <p:nvPr/>
          </p:nvSpPr>
          <p:spPr bwMode="auto">
            <a:xfrm>
              <a:off x="3277" y="3239"/>
              <a:ext cx="3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f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71" name="Rectangle 66"/>
            <p:cNvSpPr>
              <a:spLocks noChangeArrowheads="1"/>
            </p:cNvSpPr>
            <p:nvPr/>
          </p:nvSpPr>
          <p:spPr bwMode="auto">
            <a:xfrm>
              <a:off x="3265" y="3540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g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472" name="Rectangle 67"/>
            <p:cNvSpPr>
              <a:spLocks noChangeArrowheads="1"/>
            </p:cNvSpPr>
            <p:nvPr/>
          </p:nvSpPr>
          <p:spPr bwMode="auto">
            <a:xfrm>
              <a:off x="3265" y="3849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h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5414" name="Text Box 72"/>
          <p:cNvSpPr txBox="1">
            <a:spLocks noChangeArrowheads="1"/>
          </p:cNvSpPr>
          <p:nvPr/>
        </p:nvSpPr>
        <p:spPr bwMode="auto">
          <a:xfrm>
            <a:off x="6286500" y="3143250"/>
            <a:ext cx="227948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75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49E6D-2BD3-4BCA-A09D-712E324231AE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6621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Example: Number of 1s Count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723" y="1771649"/>
            <a:ext cx="4721327" cy="49683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smtClean="0"/>
              <a:t>Problem: Output in binary on two outputs </a:t>
            </a:r>
            <a:r>
              <a:rPr lang="en-US" altLang="en-US" sz="2800" dirty="0" err="1" smtClean="0"/>
              <a:t>yz</a:t>
            </a:r>
            <a:r>
              <a:rPr lang="en-US" altLang="en-US" sz="2800" dirty="0" smtClean="0"/>
              <a:t> the number of 1s on three inputs</a:t>
            </a:r>
          </a:p>
          <a:p>
            <a:pPr lvl="2" eaLnBrk="1" hangingPunct="1"/>
            <a:r>
              <a:rPr lang="en-US" altLang="en-US" sz="1400" dirty="0">
                <a:ea typeface="ＭＳ Ｐゴシック" pitchFamily="34" charset="-128"/>
              </a:rPr>
              <a:t>010 </a:t>
            </a:r>
            <a:r>
              <a:rPr lang="en-US" altLang="en-US" sz="1400" dirty="0"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ea typeface="ＭＳ Ｐゴシック" pitchFamily="34" charset="-128"/>
              </a:rPr>
              <a:t> 01   101 </a:t>
            </a:r>
            <a:r>
              <a:rPr lang="en-US" altLang="en-US" sz="1400" dirty="0"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ea typeface="ＭＳ Ｐゴシック" pitchFamily="34" charset="-128"/>
              </a:rPr>
              <a:t> 10   000 </a:t>
            </a:r>
            <a:r>
              <a:rPr lang="en-US" altLang="en-US" sz="1400" dirty="0"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ea typeface="ＭＳ Ｐゴシック" pitchFamily="34" charset="-128"/>
              </a:rPr>
              <a:t> 00</a:t>
            </a:r>
          </a:p>
          <a:p>
            <a:pPr lvl="1" eaLnBrk="1" hangingPunct="1"/>
            <a:r>
              <a:rPr lang="en-US" altLang="en-US" sz="2400" b="1" dirty="0" smtClean="0">
                <a:ea typeface="ＭＳ Ｐゴシック" pitchFamily="34" charset="-128"/>
              </a:rPr>
              <a:t>Step 1: Capture</a:t>
            </a:r>
            <a:r>
              <a:rPr lang="en-US" altLang="en-US" sz="2400" dirty="0" smtClean="0">
                <a:ea typeface="ＭＳ Ｐゴシック" pitchFamily="34" charset="-128"/>
              </a:rPr>
              <a:t> the function</a:t>
            </a:r>
          </a:p>
          <a:p>
            <a:pPr lvl="2" eaLnBrk="1" hangingPunct="1"/>
            <a:r>
              <a:rPr lang="en-US" altLang="en-US" sz="1400" dirty="0">
                <a:ea typeface="ＭＳ Ｐゴシック" pitchFamily="34" charset="-128"/>
              </a:rPr>
              <a:t>Truth table or equation? </a:t>
            </a:r>
          </a:p>
          <a:p>
            <a:pPr lvl="3" eaLnBrk="1" hangingPunct="1"/>
            <a:r>
              <a:rPr lang="en-US" altLang="en-US" sz="1800" dirty="0" smtClean="0">
                <a:ea typeface="ＭＳ Ｐゴシック" pitchFamily="34" charset="-128"/>
              </a:rPr>
              <a:t>Truth table is straightforward</a:t>
            </a:r>
            <a:endParaRPr lang="en-US" altLang="en-US" sz="1800" b="1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sz="2400" b="1" dirty="0" smtClean="0">
                <a:ea typeface="ＭＳ Ｐゴシック" pitchFamily="34" charset="-128"/>
              </a:rPr>
              <a:t>Step 2: Convert</a:t>
            </a:r>
            <a:r>
              <a:rPr lang="en-US" altLang="en-US" sz="2400" dirty="0" smtClean="0">
                <a:ea typeface="ＭＳ Ｐゴシック" pitchFamily="34" charset="-128"/>
              </a:rPr>
              <a:t> to equation</a:t>
            </a:r>
          </a:p>
          <a:p>
            <a:pPr lvl="2" eaLnBrk="1" hangingPunct="1"/>
            <a:r>
              <a:rPr lang="en-US" altLang="en-US" sz="1400" dirty="0">
                <a:ea typeface="ＭＳ Ｐゴシック" pitchFamily="34" charset="-128"/>
              </a:rPr>
              <a:t>y = </a:t>
            </a:r>
            <a:r>
              <a:rPr lang="en-US" altLang="en-US" sz="1400" dirty="0" err="1">
                <a:ea typeface="ＭＳ Ｐゴシック" pitchFamily="34" charset="-128"/>
              </a:rPr>
              <a:t>a’bc</a:t>
            </a:r>
            <a:r>
              <a:rPr lang="en-US" altLang="en-US" sz="1400" dirty="0">
                <a:ea typeface="ＭＳ Ｐゴシック" pitchFamily="34" charset="-128"/>
              </a:rPr>
              <a:t> + </a:t>
            </a:r>
            <a:r>
              <a:rPr lang="en-US" altLang="en-US" sz="1400" dirty="0" err="1">
                <a:ea typeface="ＭＳ Ｐゴシック" pitchFamily="34" charset="-128"/>
              </a:rPr>
              <a:t>ab’c</a:t>
            </a:r>
            <a:r>
              <a:rPr lang="en-US" altLang="en-US" sz="1400" dirty="0">
                <a:ea typeface="ＭＳ Ｐゴシック" pitchFamily="34" charset="-128"/>
              </a:rPr>
              <a:t> + </a:t>
            </a:r>
            <a:r>
              <a:rPr lang="en-US" altLang="en-US" sz="1400" dirty="0" err="1">
                <a:ea typeface="ＭＳ Ｐゴシック" pitchFamily="34" charset="-128"/>
              </a:rPr>
              <a:t>abc</a:t>
            </a:r>
            <a:r>
              <a:rPr lang="en-US" altLang="en-US" sz="1400" dirty="0">
                <a:ea typeface="ＭＳ Ｐゴシック" pitchFamily="34" charset="-128"/>
              </a:rPr>
              <a:t>’ + </a:t>
            </a:r>
            <a:r>
              <a:rPr lang="en-US" altLang="en-US" sz="1400" dirty="0" err="1">
                <a:ea typeface="ＭＳ Ｐゴシック" pitchFamily="34" charset="-128"/>
              </a:rPr>
              <a:t>abc</a:t>
            </a:r>
            <a:endParaRPr lang="en-US" altLang="en-US" sz="1400" dirty="0">
              <a:ea typeface="ＭＳ Ｐゴシック" pitchFamily="34" charset="-128"/>
            </a:endParaRPr>
          </a:p>
          <a:p>
            <a:pPr lvl="2" eaLnBrk="1" hangingPunct="1"/>
            <a:r>
              <a:rPr lang="en-US" altLang="en-US" sz="1400" dirty="0">
                <a:ea typeface="ＭＳ Ｐゴシック" pitchFamily="34" charset="-128"/>
              </a:rPr>
              <a:t>z = </a:t>
            </a:r>
            <a:r>
              <a:rPr lang="en-US" altLang="en-US" sz="1400" dirty="0" err="1">
                <a:ea typeface="ＭＳ Ｐゴシック" pitchFamily="34" charset="-128"/>
              </a:rPr>
              <a:t>a’b’c</a:t>
            </a:r>
            <a:r>
              <a:rPr lang="en-US" altLang="en-US" sz="1400" dirty="0">
                <a:ea typeface="ＭＳ Ｐゴシック" pitchFamily="34" charset="-128"/>
              </a:rPr>
              <a:t> + </a:t>
            </a:r>
            <a:r>
              <a:rPr lang="en-US" altLang="en-US" sz="1400" dirty="0" err="1">
                <a:ea typeface="ＭＳ Ｐゴシック" pitchFamily="34" charset="-128"/>
              </a:rPr>
              <a:t>a’bc</a:t>
            </a:r>
            <a:r>
              <a:rPr lang="en-US" altLang="en-US" sz="1400" dirty="0">
                <a:ea typeface="ＭＳ Ｐゴシック" pitchFamily="34" charset="-128"/>
              </a:rPr>
              <a:t>’ + </a:t>
            </a:r>
            <a:r>
              <a:rPr lang="en-US" altLang="en-US" sz="1400" dirty="0" err="1">
                <a:ea typeface="ＭＳ Ｐゴシック" pitchFamily="34" charset="-128"/>
              </a:rPr>
              <a:t>ab’c</a:t>
            </a:r>
            <a:r>
              <a:rPr lang="en-US" altLang="en-US" sz="1400" dirty="0">
                <a:ea typeface="ＭＳ Ｐゴシック" pitchFamily="34" charset="-128"/>
              </a:rPr>
              <a:t>’ + </a:t>
            </a:r>
            <a:r>
              <a:rPr lang="en-US" altLang="en-US" sz="1400" dirty="0" err="1">
                <a:ea typeface="ＭＳ Ｐゴシック" pitchFamily="34" charset="-128"/>
              </a:rPr>
              <a:t>abc</a:t>
            </a:r>
            <a:endParaRPr lang="en-US" altLang="en-US" sz="1400" dirty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sz="2400" b="1" dirty="0" smtClean="0">
                <a:ea typeface="ＭＳ Ｐゴシック" pitchFamily="34" charset="-128"/>
              </a:rPr>
              <a:t>Step 3: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  <a:r>
              <a:rPr lang="en-US" altLang="en-US" sz="2400" b="1" dirty="0" smtClean="0">
                <a:ea typeface="ＭＳ Ｐゴシック" pitchFamily="34" charset="-128"/>
              </a:rPr>
              <a:t>Implement</a:t>
            </a:r>
            <a:r>
              <a:rPr lang="en-US" altLang="en-US" sz="2400" dirty="0" smtClean="0">
                <a:ea typeface="ＭＳ Ｐゴシック" pitchFamily="34" charset="-128"/>
              </a:rPr>
              <a:t> as a gate-based circuit</a:t>
            </a:r>
          </a:p>
        </p:txBody>
      </p:sp>
      <p:grpSp>
        <p:nvGrpSpPr>
          <p:cNvPr id="147461" name="Group 141"/>
          <p:cNvGrpSpPr>
            <a:grpSpLocks/>
          </p:cNvGrpSpPr>
          <p:nvPr/>
        </p:nvGrpSpPr>
        <p:grpSpPr bwMode="auto">
          <a:xfrm>
            <a:off x="6800850" y="4475415"/>
            <a:ext cx="1761923" cy="1871470"/>
            <a:chOff x="4319" y="2496"/>
            <a:chExt cx="1342" cy="1453"/>
          </a:xfrm>
        </p:grpSpPr>
        <p:sp>
          <p:nvSpPr>
            <p:cNvPr id="147494" name="Freeform 71"/>
            <p:cNvSpPr>
              <a:spLocks/>
            </p:cNvSpPr>
            <p:nvPr/>
          </p:nvSpPr>
          <p:spPr bwMode="auto">
            <a:xfrm>
              <a:off x="5227" y="3046"/>
              <a:ext cx="338" cy="335"/>
            </a:xfrm>
            <a:custGeom>
              <a:avLst/>
              <a:gdLst>
                <a:gd name="T0" fmla="*/ 3311 w 108"/>
                <a:gd name="T1" fmla="*/ 1628 h 107"/>
                <a:gd name="T2" fmla="*/ 0 w 108"/>
                <a:gd name="T3" fmla="*/ 3284 h 107"/>
                <a:gd name="T4" fmla="*/ 520 w 108"/>
                <a:gd name="T5" fmla="*/ 1656 h 107"/>
                <a:gd name="T6" fmla="*/ 520 w 108"/>
                <a:gd name="T7" fmla="*/ 1628 h 107"/>
                <a:gd name="T8" fmla="*/ 0 w 108"/>
                <a:gd name="T9" fmla="*/ 0 h 107"/>
                <a:gd name="T10" fmla="*/ 3311 w 108"/>
                <a:gd name="T11" fmla="*/ 1628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95" name="Line 72"/>
            <p:cNvSpPr>
              <a:spLocks noChangeShapeType="1"/>
            </p:cNvSpPr>
            <p:nvPr/>
          </p:nvSpPr>
          <p:spPr bwMode="auto">
            <a:xfrm>
              <a:off x="5565" y="3212"/>
              <a:ext cx="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96" name="Freeform 73"/>
            <p:cNvSpPr>
              <a:spLocks/>
            </p:cNvSpPr>
            <p:nvPr/>
          </p:nvSpPr>
          <p:spPr bwMode="auto">
            <a:xfrm>
              <a:off x="4606" y="2496"/>
              <a:ext cx="384" cy="338"/>
            </a:xfrm>
            <a:custGeom>
              <a:avLst/>
              <a:gdLst>
                <a:gd name="T0" fmla="*/ 0 w 123"/>
                <a:gd name="T1" fmla="*/ 3311 h 108"/>
                <a:gd name="T2" fmla="*/ 2095 w 123"/>
                <a:gd name="T3" fmla="*/ 3311 h 108"/>
                <a:gd name="T4" fmla="*/ 3743 w 123"/>
                <a:gd name="T5" fmla="*/ 1656 h 108"/>
                <a:gd name="T6" fmla="*/ 2095 w 123"/>
                <a:gd name="T7" fmla="*/ 0 h 108"/>
                <a:gd name="T8" fmla="*/ 0 w 123"/>
                <a:gd name="T9" fmla="*/ 0 h 108"/>
                <a:gd name="T10" fmla="*/ 0 w 123"/>
                <a:gd name="T11" fmla="*/ 3311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8"/>
                <a:gd name="T20" fmla="*/ 123 w 123"/>
                <a:gd name="T21" fmla="*/ 108 h 1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8">
                  <a:moveTo>
                    <a:pt x="0" y="108"/>
                  </a:moveTo>
                  <a:cubicBezTo>
                    <a:pt x="69" y="108"/>
                    <a:pt x="69" y="108"/>
                    <a:pt x="69" y="108"/>
                  </a:cubicBezTo>
                  <a:cubicBezTo>
                    <a:pt x="99" y="108"/>
                    <a:pt x="123" y="84"/>
                    <a:pt x="123" y="54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97" name="Line 74"/>
            <p:cNvSpPr>
              <a:spLocks noChangeShapeType="1"/>
            </p:cNvSpPr>
            <p:nvPr/>
          </p:nvSpPr>
          <p:spPr bwMode="auto">
            <a:xfrm>
              <a:off x="4399" y="2581"/>
              <a:ext cx="15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98" name="Line 75"/>
            <p:cNvSpPr>
              <a:spLocks noChangeShapeType="1"/>
            </p:cNvSpPr>
            <p:nvPr/>
          </p:nvSpPr>
          <p:spPr bwMode="auto">
            <a:xfrm>
              <a:off x="4399" y="2665"/>
              <a:ext cx="15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99" name="Freeform 76"/>
            <p:cNvSpPr>
              <a:spLocks/>
            </p:cNvSpPr>
            <p:nvPr/>
          </p:nvSpPr>
          <p:spPr bwMode="auto">
            <a:xfrm>
              <a:off x="4993" y="2665"/>
              <a:ext cx="281" cy="478"/>
            </a:xfrm>
            <a:custGeom>
              <a:avLst/>
              <a:gdLst>
                <a:gd name="T0" fmla="*/ 0 w 281"/>
                <a:gd name="T1" fmla="*/ 0 h 478"/>
                <a:gd name="T2" fmla="*/ 169 w 281"/>
                <a:gd name="T3" fmla="*/ 0 h 478"/>
                <a:gd name="T4" fmla="*/ 169 w 281"/>
                <a:gd name="T5" fmla="*/ 478 h 478"/>
                <a:gd name="T6" fmla="*/ 281 w 281"/>
                <a:gd name="T7" fmla="*/ 478 h 4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1"/>
                <a:gd name="T13" fmla="*/ 0 h 478"/>
                <a:gd name="T14" fmla="*/ 281 w 281"/>
                <a:gd name="T15" fmla="*/ 478 h 4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1" h="478">
                  <a:moveTo>
                    <a:pt x="0" y="0"/>
                  </a:moveTo>
                  <a:lnTo>
                    <a:pt x="169" y="0"/>
                  </a:lnTo>
                  <a:lnTo>
                    <a:pt x="169" y="478"/>
                  </a:lnTo>
                  <a:lnTo>
                    <a:pt x="281" y="47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00" name="Line 77"/>
            <p:cNvSpPr>
              <a:spLocks noChangeShapeType="1"/>
            </p:cNvSpPr>
            <p:nvPr/>
          </p:nvSpPr>
          <p:spPr bwMode="auto">
            <a:xfrm>
              <a:off x="4399" y="2749"/>
              <a:ext cx="20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01" name="Oval 78"/>
            <p:cNvSpPr>
              <a:spLocks noChangeArrowheads="1"/>
            </p:cNvSpPr>
            <p:nvPr/>
          </p:nvSpPr>
          <p:spPr bwMode="auto">
            <a:xfrm>
              <a:off x="4556" y="2643"/>
              <a:ext cx="50" cy="47"/>
            </a:xfrm>
            <a:prstGeom prst="ellips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02" name="Oval 79"/>
            <p:cNvSpPr>
              <a:spLocks noChangeArrowheads="1"/>
            </p:cNvSpPr>
            <p:nvPr/>
          </p:nvSpPr>
          <p:spPr bwMode="auto">
            <a:xfrm>
              <a:off x="4556" y="2559"/>
              <a:ext cx="50" cy="47"/>
            </a:xfrm>
            <a:prstGeom prst="ellips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03" name="Freeform 80"/>
            <p:cNvSpPr>
              <a:spLocks/>
            </p:cNvSpPr>
            <p:nvPr/>
          </p:nvSpPr>
          <p:spPr bwMode="auto">
            <a:xfrm>
              <a:off x="4606" y="2865"/>
              <a:ext cx="384" cy="334"/>
            </a:xfrm>
            <a:custGeom>
              <a:avLst/>
              <a:gdLst>
                <a:gd name="T0" fmla="*/ 0 w 123"/>
                <a:gd name="T1" fmla="*/ 3256 h 107"/>
                <a:gd name="T2" fmla="*/ 2095 w 123"/>
                <a:gd name="T3" fmla="*/ 3256 h 107"/>
                <a:gd name="T4" fmla="*/ 3743 w 123"/>
                <a:gd name="T5" fmla="*/ 1608 h 107"/>
                <a:gd name="T6" fmla="*/ 2095 w 123"/>
                <a:gd name="T7" fmla="*/ 0 h 107"/>
                <a:gd name="T8" fmla="*/ 0 w 123"/>
                <a:gd name="T9" fmla="*/ 0 h 107"/>
                <a:gd name="T10" fmla="*/ 0 w 123"/>
                <a:gd name="T11" fmla="*/ 325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04" name="Line 81"/>
            <p:cNvSpPr>
              <a:spLocks noChangeShapeType="1"/>
            </p:cNvSpPr>
            <p:nvPr/>
          </p:nvSpPr>
          <p:spPr bwMode="auto">
            <a:xfrm>
              <a:off x="4399" y="2949"/>
              <a:ext cx="15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05" name="Line 82"/>
            <p:cNvSpPr>
              <a:spLocks noChangeShapeType="1"/>
            </p:cNvSpPr>
            <p:nvPr/>
          </p:nvSpPr>
          <p:spPr bwMode="auto">
            <a:xfrm>
              <a:off x="4399" y="3034"/>
              <a:ext cx="21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06" name="Freeform 83"/>
            <p:cNvSpPr>
              <a:spLocks/>
            </p:cNvSpPr>
            <p:nvPr/>
          </p:nvSpPr>
          <p:spPr bwMode="auto">
            <a:xfrm>
              <a:off x="4993" y="3034"/>
              <a:ext cx="288" cy="156"/>
            </a:xfrm>
            <a:custGeom>
              <a:avLst/>
              <a:gdLst>
                <a:gd name="T0" fmla="*/ 0 w 288"/>
                <a:gd name="T1" fmla="*/ 0 h 156"/>
                <a:gd name="T2" fmla="*/ 109 w 288"/>
                <a:gd name="T3" fmla="*/ 0 h 156"/>
                <a:gd name="T4" fmla="*/ 109 w 288"/>
                <a:gd name="T5" fmla="*/ 156 h 156"/>
                <a:gd name="T6" fmla="*/ 288 w 28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56"/>
                <a:gd name="T14" fmla="*/ 288 w 28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56">
                  <a:moveTo>
                    <a:pt x="0" y="0"/>
                  </a:moveTo>
                  <a:lnTo>
                    <a:pt x="109" y="0"/>
                  </a:lnTo>
                  <a:lnTo>
                    <a:pt x="109" y="156"/>
                  </a:lnTo>
                  <a:lnTo>
                    <a:pt x="288" y="15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07" name="Freeform 84"/>
            <p:cNvSpPr>
              <a:spLocks/>
            </p:cNvSpPr>
            <p:nvPr/>
          </p:nvSpPr>
          <p:spPr bwMode="auto">
            <a:xfrm>
              <a:off x="4993" y="3284"/>
              <a:ext cx="281" cy="478"/>
            </a:xfrm>
            <a:custGeom>
              <a:avLst/>
              <a:gdLst>
                <a:gd name="T0" fmla="*/ 0 w 281"/>
                <a:gd name="T1" fmla="*/ 478 h 478"/>
                <a:gd name="T2" fmla="*/ 169 w 281"/>
                <a:gd name="T3" fmla="*/ 478 h 478"/>
                <a:gd name="T4" fmla="*/ 169 w 281"/>
                <a:gd name="T5" fmla="*/ 0 h 478"/>
                <a:gd name="T6" fmla="*/ 281 w 281"/>
                <a:gd name="T7" fmla="*/ 0 h 4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1"/>
                <a:gd name="T13" fmla="*/ 0 h 478"/>
                <a:gd name="T14" fmla="*/ 281 w 281"/>
                <a:gd name="T15" fmla="*/ 478 h 4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1" h="478">
                  <a:moveTo>
                    <a:pt x="0" y="478"/>
                  </a:moveTo>
                  <a:lnTo>
                    <a:pt x="169" y="478"/>
                  </a:lnTo>
                  <a:lnTo>
                    <a:pt x="169" y="0"/>
                  </a:lnTo>
                  <a:lnTo>
                    <a:pt x="281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08" name="Freeform 85"/>
            <p:cNvSpPr>
              <a:spLocks/>
            </p:cNvSpPr>
            <p:nvPr/>
          </p:nvSpPr>
          <p:spPr bwMode="auto">
            <a:xfrm>
              <a:off x="4993" y="3240"/>
              <a:ext cx="288" cy="153"/>
            </a:xfrm>
            <a:custGeom>
              <a:avLst/>
              <a:gdLst>
                <a:gd name="T0" fmla="*/ 0 w 288"/>
                <a:gd name="T1" fmla="*/ 153 h 153"/>
                <a:gd name="T2" fmla="*/ 109 w 288"/>
                <a:gd name="T3" fmla="*/ 153 h 153"/>
                <a:gd name="T4" fmla="*/ 109 w 288"/>
                <a:gd name="T5" fmla="*/ 0 h 153"/>
                <a:gd name="T6" fmla="*/ 288 w 288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53"/>
                <a:gd name="T14" fmla="*/ 288 w 288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53">
                  <a:moveTo>
                    <a:pt x="0" y="153"/>
                  </a:moveTo>
                  <a:lnTo>
                    <a:pt x="109" y="153"/>
                  </a:lnTo>
                  <a:lnTo>
                    <a:pt x="109" y="0"/>
                  </a:lnTo>
                  <a:lnTo>
                    <a:pt x="28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09" name="Line 86"/>
            <p:cNvSpPr>
              <a:spLocks noChangeShapeType="1"/>
            </p:cNvSpPr>
            <p:nvPr/>
          </p:nvSpPr>
          <p:spPr bwMode="auto">
            <a:xfrm>
              <a:off x="4399" y="3118"/>
              <a:ext cx="15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10" name="Oval 87"/>
            <p:cNvSpPr>
              <a:spLocks noChangeArrowheads="1"/>
            </p:cNvSpPr>
            <p:nvPr/>
          </p:nvSpPr>
          <p:spPr bwMode="auto">
            <a:xfrm>
              <a:off x="4556" y="3093"/>
              <a:ext cx="50" cy="47"/>
            </a:xfrm>
            <a:prstGeom prst="ellips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11" name="Oval 88"/>
            <p:cNvSpPr>
              <a:spLocks noChangeArrowheads="1"/>
            </p:cNvSpPr>
            <p:nvPr/>
          </p:nvSpPr>
          <p:spPr bwMode="auto">
            <a:xfrm>
              <a:off x="4556" y="2924"/>
              <a:ext cx="50" cy="47"/>
            </a:xfrm>
            <a:prstGeom prst="ellips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12" name="Freeform 89"/>
            <p:cNvSpPr>
              <a:spLocks/>
            </p:cNvSpPr>
            <p:nvPr/>
          </p:nvSpPr>
          <p:spPr bwMode="auto">
            <a:xfrm>
              <a:off x="4606" y="3228"/>
              <a:ext cx="384" cy="334"/>
            </a:xfrm>
            <a:custGeom>
              <a:avLst/>
              <a:gdLst>
                <a:gd name="T0" fmla="*/ 0 w 123"/>
                <a:gd name="T1" fmla="*/ 3256 h 107"/>
                <a:gd name="T2" fmla="*/ 2095 w 123"/>
                <a:gd name="T3" fmla="*/ 3256 h 107"/>
                <a:gd name="T4" fmla="*/ 3743 w 123"/>
                <a:gd name="T5" fmla="*/ 1608 h 107"/>
                <a:gd name="T6" fmla="*/ 2095 w 123"/>
                <a:gd name="T7" fmla="*/ 0 h 107"/>
                <a:gd name="T8" fmla="*/ 0 w 123"/>
                <a:gd name="T9" fmla="*/ 0 h 107"/>
                <a:gd name="T10" fmla="*/ 0 w 123"/>
                <a:gd name="T11" fmla="*/ 325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13" name="Line 90"/>
            <p:cNvSpPr>
              <a:spLocks noChangeShapeType="1"/>
            </p:cNvSpPr>
            <p:nvPr/>
          </p:nvSpPr>
          <p:spPr bwMode="auto">
            <a:xfrm>
              <a:off x="4399" y="3312"/>
              <a:ext cx="20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14" name="Line 91"/>
            <p:cNvSpPr>
              <a:spLocks noChangeShapeType="1"/>
            </p:cNvSpPr>
            <p:nvPr/>
          </p:nvSpPr>
          <p:spPr bwMode="auto">
            <a:xfrm>
              <a:off x="4399" y="3396"/>
              <a:ext cx="15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15" name="Line 92"/>
            <p:cNvSpPr>
              <a:spLocks noChangeShapeType="1"/>
            </p:cNvSpPr>
            <p:nvPr/>
          </p:nvSpPr>
          <p:spPr bwMode="auto">
            <a:xfrm>
              <a:off x="4399" y="3481"/>
              <a:ext cx="15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16" name="Oval 93"/>
            <p:cNvSpPr>
              <a:spLocks noChangeArrowheads="1"/>
            </p:cNvSpPr>
            <p:nvPr/>
          </p:nvSpPr>
          <p:spPr bwMode="auto">
            <a:xfrm>
              <a:off x="4556" y="3456"/>
              <a:ext cx="50" cy="47"/>
            </a:xfrm>
            <a:prstGeom prst="ellips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17" name="Oval 94"/>
            <p:cNvSpPr>
              <a:spLocks noChangeArrowheads="1"/>
            </p:cNvSpPr>
            <p:nvPr/>
          </p:nvSpPr>
          <p:spPr bwMode="auto">
            <a:xfrm>
              <a:off x="4556" y="3371"/>
              <a:ext cx="50" cy="47"/>
            </a:xfrm>
            <a:prstGeom prst="ellips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18" name="Freeform 95"/>
            <p:cNvSpPr>
              <a:spLocks/>
            </p:cNvSpPr>
            <p:nvPr/>
          </p:nvSpPr>
          <p:spPr bwMode="auto">
            <a:xfrm>
              <a:off x="4606" y="3593"/>
              <a:ext cx="384" cy="335"/>
            </a:xfrm>
            <a:custGeom>
              <a:avLst/>
              <a:gdLst>
                <a:gd name="T0" fmla="*/ 0 w 123"/>
                <a:gd name="T1" fmla="*/ 3284 h 107"/>
                <a:gd name="T2" fmla="*/ 2095 w 123"/>
                <a:gd name="T3" fmla="*/ 3284 h 107"/>
                <a:gd name="T4" fmla="*/ 3743 w 123"/>
                <a:gd name="T5" fmla="*/ 1656 h 107"/>
                <a:gd name="T6" fmla="*/ 2095 w 123"/>
                <a:gd name="T7" fmla="*/ 0 h 107"/>
                <a:gd name="T8" fmla="*/ 0 w 123"/>
                <a:gd name="T9" fmla="*/ 0 h 107"/>
                <a:gd name="T10" fmla="*/ 0 w 123"/>
                <a:gd name="T11" fmla="*/ 328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4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19" name="Line 96"/>
            <p:cNvSpPr>
              <a:spLocks noChangeShapeType="1"/>
            </p:cNvSpPr>
            <p:nvPr/>
          </p:nvSpPr>
          <p:spPr bwMode="auto">
            <a:xfrm>
              <a:off x="4399" y="3678"/>
              <a:ext cx="20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20" name="Line 97"/>
            <p:cNvSpPr>
              <a:spLocks noChangeShapeType="1"/>
            </p:cNvSpPr>
            <p:nvPr/>
          </p:nvSpPr>
          <p:spPr bwMode="auto">
            <a:xfrm>
              <a:off x="4399" y="3762"/>
              <a:ext cx="20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21" name="Line 98"/>
            <p:cNvSpPr>
              <a:spLocks noChangeShapeType="1"/>
            </p:cNvSpPr>
            <p:nvPr/>
          </p:nvSpPr>
          <p:spPr bwMode="auto">
            <a:xfrm>
              <a:off x="4399" y="3847"/>
              <a:ext cx="20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522" name="Rectangle 99"/>
            <p:cNvSpPr>
              <a:spLocks noChangeArrowheads="1"/>
            </p:cNvSpPr>
            <p:nvPr/>
          </p:nvSpPr>
          <p:spPr bwMode="auto">
            <a:xfrm>
              <a:off x="4323" y="2516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23" name="Rectangle 100"/>
            <p:cNvSpPr>
              <a:spLocks noChangeArrowheads="1"/>
            </p:cNvSpPr>
            <p:nvPr/>
          </p:nvSpPr>
          <p:spPr bwMode="auto">
            <a:xfrm>
              <a:off x="4319" y="2597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b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24" name="Rectangle 101"/>
            <p:cNvSpPr>
              <a:spLocks noChangeArrowheads="1"/>
            </p:cNvSpPr>
            <p:nvPr/>
          </p:nvSpPr>
          <p:spPr bwMode="auto">
            <a:xfrm>
              <a:off x="4325" y="2683"/>
              <a:ext cx="6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25" name="Rectangle 102"/>
            <p:cNvSpPr>
              <a:spLocks noChangeArrowheads="1"/>
            </p:cNvSpPr>
            <p:nvPr/>
          </p:nvSpPr>
          <p:spPr bwMode="auto">
            <a:xfrm>
              <a:off x="4323" y="2880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26" name="Rectangle 103"/>
            <p:cNvSpPr>
              <a:spLocks noChangeArrowheads="1"/>
            </p:cNvSpPr>
            <p:nvPr/>
          </p:nvSpPr>
          <p:spPr bwMode="auto">
            <a:xfrm>
              <a:off x="4319" y="2963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b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27" name="Rectangle 104"/>
            <p:cNvSpPr>
              <a:spLocks noChangeArrowheads="1"/>
            </p:cNvSpPr>
            <p:nvPr/>
          </p:nvSpPr>
          <p:spPr bwMode="auto">
            <a:xfrm>
              <a:off x="4325" y="3049"/>
              <a:ext cx="6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28" name="Rectangle 105"/>
            <p:cNvSpPr>
              <a:spLocks noChangeArrowheads="1"/>
            </p:cNvSpPr>
            <p:nvPr/>
          </p:nvSpPr>
          <p:spPr bwMode="auto">
            <a:xfrm>
              <a:off x="4323" y="3243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29" name="Rectangle 106"/>
            <p:cNvSpPr>
              <a:spLocks noChangeArrowheads="1"/>
            </p:cNvSpPr>
            <p:nvPr/>
          </p:nvSpPr>
          <p:spPr bwMode="auto">
            <a:xfrm>
              <a:off x="4319" y="3324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b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30" name="Rectangle 107"/>
            <p:cNvSpPr>
              <a:spLocks noChangeArrowheads="1"/>
            </p:cNvSpPr>
            <p:nvPr/>
          </p:nvSpPr>
          <p:spPr bwMode="auto">
            <a:xfrm>
              <a:off x="4325" y="3413"/>
              <a:ext cx="6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31" name="Rectangle 108"/>
            <p:cNvSpPr>
              <a:spLocks noChangeArrowheads="1"/>
            </p:cNvSpPr>
            <p:nvPr/>
          </p:nvSpPr>
          <p:spPr bwMode="auto">
            <a:xfrm>
              <a:off x="4323" y="3613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32" name="Rectangle 109"/>
            <p:cNvSpPr>
              <a:spLocks noChangeArrowheads="1"/>
            </p:cNvSpPr>
            <p:nvPr/>
          </p:nvSpPr>
          <p:spPr bwMode="auto">
            <a:xfrm>
              <a:off x="4319" y="3693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b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33" name="Rectangle 110"/>
            <p:cNvSpPr>
              <a:spLocks noChangeArrowheads="1"/>
            </p:cNvSpPr>
            <p:nvPr/>
          </p:nvSpPr>
          <p:spPr bwMode="auto">
            <a:xfrm>
              <a:off x="4325" y="3782"/>
              <a:ext cx="6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534" name="Rectangle 111"/>
            <p:cNvSpPr>
              <a:spLocks noChangeArrowheads="1"/>
            </p:cNvSpPr>
            <p:nvPr/>
          </p:nvSpPr>
          <p:spPr bwMode="auto">
            <a:xfrm>
              <a:off x="5593" y="3096"/>
              <a:ext cx="6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z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7462" name="Group 140"/>
          <p:cNvGrpSpPr>
            <a:grpSpLocks/>
          </p:cNvGrpSpPr>
          <p:nvPr/>
        </p:nvGrpSpPr>
        <p:grpSpPr bwMode="auto">
          <a:xfrm>
            <a:off x="5144691" y="4740045"/>
            <a:ext cx="1687088" cy="1393621"/>
            <a:chOff x="2736" y="2681"/>
            <a:chExt cx="1285" cy="1082"/>
          </a:xfrm>
        </p:grpSpPr>
        <p:sp>
          <p:nvSpPr>
            <p:cNvPr id="147466" name="Line 112"/>
            <p:cNvSpPr>
              <a:spLocks noChangeShapeType="1"/>
            </p:cNvSpPr>
            <p:nvPr/>
          </p:nvSpPr>
          <p:spPr bwMode="auto">
            <a:xfrm>
              <a:off x="3409" y="3212"/>
              <a:ext cx="1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67" name="Line 113"/>
            <p:cNvSpPr>
              <a:spLocks noChangeShapeType="1"/>
            </p:cNvSpPr>
            <p:nvPr/>
          </p:nvSpPr>
          <p:spPr bwMode="auto">
            <a:xfrm>
              <a:off x="2812" y="2765"/>
              <a:ext cx="16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68" name="Line 114"/>
            <p:cNvSpPr>
              <a:spLocks noChangeShapeType="1"/>
            </p:cNvSpPr>
            <p:nvPr/>
          </p:nvSpPr>
          <p:spPr bwMode="auto">
            <a:xfrm>
              <a:off x="2812" y="2849"/>
              <a:ext cx="21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69" name="Freeform 115"/>
            <p:cNvSpPr>
              <a:spLocks/>
            </p:cNvSpPr>
            <p:nvPr/>
          </p:nvSpPr>
          <p:spPr bwMode="auto">
            <a:xfrm>
              <a:off x="3412" y="2849"/>
              <a:ext cx="225" cy="285"/>
            </a:xfrm>
            <a:custGeom>
              <a:avLst/>
              <a:gdLst>
                <a:gd name="T0" fmla="*/ 0 w 225"/>
                <a:gd name="T1" fmla="*/ 0 h 285"/>
                <a:gd name="T2" fmla="*/ 103 w 225"/>
                <a:gd name="T3" fmla="*/ 0 h 285"/>
                <a:gd name="T4" fmla="*/ 103 w 225"/>
                <a:gd name="T5" fmla="*/ 285 h 285"/>
                <a:gd name="T6" fmla="*/ 225 w 225"/>
                <a:gd name="T7" fmla="*/ 285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285"/>
                <a:gd name="T14" fmla="*/ 225 w 225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285">
                  <a:moveTo>
                    <a:pt x="0" y="0"/>
                  </a:moveTo>
                  <a:lnTo>
                    <a:pt x="103" y="0"/>
                  </a:lnTo>
                  <a:lnTo>
                    <a:pt x="103" y="285"/>
                  </a:lnTo>
                  <a:lnTo>
                    <a:pt x="225" y="28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70" name="Freeform 116"/>
            <p:cNvSpPr>
              <a:spLocks/>
            </p:cNvSpPr>
            <p:nvPr/>
          </p:nvSpPr>
          <p:spPr bwMode="auto">
            <a:xfrm>
              <a:off x="3412" y="3293"/>
              <a:ext cx="219" cy="285"/>
            </a:xfrm>
            <a:custGeom>
              <a:avLst/>
              <a:gdLst>
                <a:gd name="T0" fmla="*/ 0 w 219"/>
                <a:gd name="T1" fmla="*/ 285 h 285"/>
                <a:gd name="T2" fmla="*/ 106 w 219"/>
                <a:gd name="T3" fmla="*/ 285 h 285"/>
                <a:gd name="T4" fmla="*/ 106 w 219"/>
                <a:gd name="T5" fmla="*/ 0 h 285"/>
                <a:gd name="T6" fmla="*/ 219 w 219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9"/>
                <a:gd name="T13" fmla="*/ 0 h 285"/>
                <a:gd name="T14" fmla="*/ 219 w 219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9" h="285">
                  <a:moveTo>
                    <a:pt x="0" y="285"/>
                  </a:moveTo>
                  <a:lnTo>
                    <a:pt x="106" y="285"/>
                  </a:lnTo>
                  <a:lnTo>
                    <a:pt x="106" y="0"/>
                  </a:lnTo>
                  <a:lnTo>
                    <a:pt x="219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71" name="Line 117"/>
            <p:cNvSpPr>
              <a:spLocks noChangeShapeType="1"/>
            </p:cNvSpPr>
            <p:nvPr/>
          </p:nvSpPr>
          <p:spPr bwMode="auto">
            <a:xfrm>
              <a:off x="2812" y="2934"/>
              <a:ext cx="21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72" name="Oval 118"/>
            <p:cNvSpPr>
              <a:spLocks noChangeArrowheads="1"/>
            </p:cNvSpPr>
            <p:nvPr/>
          </p:nvSpPr>
          <p:spPr bwMode="auto">
            <a:xfrm>
              <a:off x="2974" y="2740"/>
              <a:ext cx="47" cy="47"/>
            </a:xfrm>
            <a:prstGeom prst="ellips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73" name="Line 119"/>
            <p:cNvSpPr>
              <a:spLocks noChangeShapeType="1"/>
            </p:cNvSpPr>
            <p:nvPr/>
          </p:nvSpPr>
          <p:spPr bwMode="auto">
            <a:xfrm>
              <a:off x="2812" y="3128"/>
              <a:ext cx="21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74" name="Line 120"/>
            <p:cNvSpPr>
              <a:spLocks noChangeShapeType="1"/>
            </p:cNvSpPr>
            <p:nvPr/>
          </p:nvSpPr>
          <p:spPr bwMode="auto">
            <a:xfrm>
              <a:off x="2812" y="3212"/>
              <a:ext cx="16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75" name="Line 121"/>
            <p:cNvSpPr>
              <a:spLocks noChangeShapeType="1"/>
            </p:cNvSpPr>
            <p:nvPr/>
          </p:nvSpPr>
          <p:spPr bwMode="auto">
            <a:xfrm>
              <a:off x="2812" y="3296"/>
              <a:ext cx="21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76" name="Oval 122"/>
            <p:cNvSpPr>
              <a:spLocks noChangeArrowheads="1"/>
            </p:cNvSpPr>
            <p:nvPr/>
          </p:nvSpPr>
          <p:spPr bwMode="auto">
            <a:xfrm>
              <a:off x="2974" y="3187"/>
              <a:ext cx="47" cy="47"/>
            </a:xfrm>
            <a:prstGeom prst="ellips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77" name="Line 123"/>
            <p:cNvSpPr>
              <a:spLocks noChangeShapeType="1"/>
            </p:cNvSpPr>
            <p:nvPr/>
          </p:nvSpPr>
          <p:spPr bwMode="auto">
            <a:xfrm>
              <a:off x="2812" y="3493"/>
              <a:ext cx="21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78" name="Line 124"/>
            <p:cNvSpPr>
              <a:spLocks noChangeShapeType="1"/>
            </p:cNvSpPr>
            <p:nvPr/>
          </p:nvSpPr>
          <p:spPr bwMode="auto">
            <a:xfrm>
              <a:off x="2812" y="3662"/>
              <a:ext cx="21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79" name="Rectangle 125"/>
            <p:cNvSpPr>
              <a:spLocks noChangeArrowheads="1"/>
            </p:cNvSpPr>
            <p:nvPr/>
          </p:nvSpPr>
          <p:spPr bwMode="auto">
            <a:xfrm>
              <a:off x="2740" y="2697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0" name="Rectangle 126"/>
            <p:cNvSpPr>
              <a:spLocks noChangeArrowheads="1"/>
            </p:cNvSpPr>
            <p:nvPr/>
          </p:nvSpPr>
          <p:spPr bwMode="auto">
            <a:xfrm>
              <a:off x="2736" y="2777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b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1" name="Rectangle 127"/>
            <p:cNvSpPr>
              <a:spLocks noChangeArrowheads="1"/>
            </p:cNvSpPr>
            <p:nvPr/>
          </p:nvSpPr>
          <p:spPr bwMode="auto">
            <a:xfrm>
              <a:off x="2742" y="2866"/>
              <a:ext cx="6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2" name="Rectangle 128"/>
            <p:cNvSpPr>
              <a:spLocks noChangeArrowheads="1"/>
            </p:cNvSpPr>
            <p:nvPr/>
          </p:nvSpPr>
          <p:spPr bwMode="auto">
            <a:xfrm>
              <a:off x="2740" y="3058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3" name="Rectangle 129"/>
            <p:cNvSpPr>
              <a:spLocks noChangeArrowheads="1"/>
            </p:cNvSpPr>
            <p:nvPr/>
          </p:nvSpPr>
          <p:spPr bwMode="auto">
            <a:xfrm>
              <a:off x="2736" y="3141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b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4" name="Rectangle 130"/>
            <p:cNvSpPr>
              <a:spLocks noChangeArrowheads="1"/>
            </p:cNvSpPr>
            <p:nvPr/>
          </p:nvSpPr>
          <p:spPr bwMode="auto">
            <a:xfrm>
              <a:off x="2742" y="3227"/>
              <a:ext cx="6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5" name="Rectangle 131"/>
            <p:cNvSpPr>
              <a:spLocks noChangeArrowheads="1"/>
            </p:cNvSpPr>
            <p:nvPr/>
          </p:nvSpPr>
          <p:spPr bwMode="auto">
            <a:xfrm>
              <a:off x="2740" y="3427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6" name="Rectangle 132"/>
            <p:cNvSpPr>
              <a:spLocks noChangeArrowheads="1"/>
            </p:cNvSpPr>
            <p:nvPr/>
          </p:nvSpPr>
          <p:spPr bwMode="auto">
            <a:xfrm>
              <a:off x="2736" y="3596"/>
              <a:ext cx="7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b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7" name="Rectangle 133"/>
            <p:cNvSpPr>
              <a:spLocks noChangeArrowheads="1"/>
            </p:cNvSpPr>
            <p:nvPr/>
          </p:nvSpPr>
          <p:spPr bwMode="auto">
            <a:xfrm>
              <a:off x="3944" y="3080"/>
              <a:ext cx="6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y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8" name="Line 134"/>
            <p:cNvSpPr>
              <a:spLocks noChangeShapeType="1"/>
            </p:cNvSpPr>
            <p:nvPr/>
          </p:nvSpPr>
          <p:spPr bwMode="auto">
            <a:xfrm>
              <a:off x="3409" y="3212"/>
              <a:ext cx="22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89" name="Line 135"/>
            <p:cNvSpPr>
              <a:spLocks noChangeShapeType="1"/>
            </p:cNvSpPr>
            <p:nvPr/>
          </p:nvSpPr>
          <p:spPr bwMode="auto">
            <a:xfrm>
              <a:off x="3924" y="3212"/>
              <a:ext cx="9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90" name="Freeform 136"/>
            <p:cNvSpPr>
              <a:spLocks/>
            </p:cNvSpPr>
            <p:nvPr/>
          </p:nvSpPr>
          <p:spPr bwMode="auto">
            <a:xfrm>
              <a:off x="3024" y="2681"/>
              <a:ext cx="385" cy="334"/>
            </a:xfrm>
            <a:custGeom>
              <a:avLst/>
              <a:gdLst>
                <a:gd name="T0" fmla="*/ 0 w 123"/>
                <a:gd name="T1" fmla="*/ 3256 h 107"/>
                <a:gd name="T2" fmla="*/ 2116 w 123"/>
                <a:gd name="T3" fmla="*/ 3256 h 107"/>
                <a:gd name="T4" fmla="*/ 3772 w 123"/>
                <a:gd name="T5" fmla="*/ 1608 h 107"/>
                <a:gd name="T6" fmla="*/ 2116 w 123"/>
                <a:gd name="T7" fmla="*/ 0 h 107"/>
                <a:gd name="T8" fmla="*/ 0 w 123"/>
                <a:gd name="T9" fmla="*/ 0 h 107"/>
                <a:gd name="T10" fmla="*/ 0 w 123"/>
                <a:gd name="T11" fmla="*/ 325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91" name="Freeform 137"/>
            <p:cNvSpPr>
              <a:spLocks/>
            </p:cNvSpPr>
            <p:nvPr/>
          </p:nvSpPr>
          <p:spPr bwMode="auto">
            <a:xfrm>
              <a:off x="3024" y="3043"/>
              <a:ext cx="385" cy="335"/>
            </a:xfrm>
            <a:custGeom>
              <a:avLst/>
              <a:gdLst>
                <a:gd name="T0" fmla="*/ 0 w 123"/>
                <a:gd name="T1" fmla="*/ 3284 h 107"/>
                <a:gd name="T2" fmla="*/ 2116 w 123"/>
                <a:gd name="T3" fmla="*/ 3284 h 107"/>
                <a:gd name="T4" fmla="*/ 3772 w 123"/>
                <a:gd name="T5" fmla="*/ 1628 h 107"/>
                <a:gd name="T6" fmla="*/ 2116 w 123"/>
                <a:gd name="T7" fmla="*/ 0 h 107"/>
                <a:gd name="T8" fmla="*/ 0 w 123"/>
                <a:gd name="T9" fmla="*/ 0 h 107"/>
                <a:gd name="T10" fmla="*/ 0 w 123"/>
                <a:gd name="T11" fmla="*/ 328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92" name="Freeform 138"/>
            <p:cNvSpPr>
              <a:spLocks/>
            </p:cNvSpPr>
            <p:nvPr/>
          </p:nvSpPr>
          <p:spPr bwMode="auto">
            <a:xfrm>
              <a:off x="3024" y="3409"/>
              <a:ext cx="385" cy="334"/>
            </a:xfrm>
            <a:custGeom>
              <a:avLst/>
              <a:gdLst>
                <a:gd name="T0" fmla="*/ 0 w 123"/>
                <a:gd name="T1" fmla="*/ 3256 h 107"/>
                <a:gd name="T2" fmla="*/ 2116 w 123"/>
                <a:gd name="T3" fmla="*/ 3256 h 107"/>
                <a:gd name="T4" fmla="*/ 3772 w 123"/>
                <a:gd name="T5" fmla="*/ 1648 h 107"/>
                <a:gd name="T6" fmla="*/ 2116 w 123"/>
                <a:gd name="T7" fmla="*/ 0 h 107"/>
                <a:gd name="T8" fmla="*/ 0 w 123"/>
                <a:gd name="T9" fmla="*/ 0 h 107"/>
                <a:gd name="T10" fmla="*/ 0 w 123"/>
                <a:gd name="T11" fmla="*/ 325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4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493" name="Freeform 139"/>
            <p:cNvSpPr>
              <a:spLocks/>
            </p:cNvSpPr>
            <p:nvPr/>
          </p:nvSpPr>
          <p:spPr bwMode="auto">
            <a:xfrm>
              <a:off x="3584" y="3046"/>
              <a:ext cx="337" cy="335"/>
            </a:xfrm>
            <a:custGeom>
              <a:avLst/>
              <a:gdLst>
                <a:gd name="T0" fmla="*/ 3283 w 108"/>
                <a:gd name="T1" fmla="*/ 1628 h 107"/>
                <a:gd name="T2" fmla="*/ 0 w 108"/>
                <a:gd name="T3" fmla="*/ 3284 h 107"/>
                <a:gd name="T4" fmla="*/ 515 w 108"/>
                <a:gd name="T5" fmla="*/ 1656 h 107"/>
                <a:gd name="T6" fmla="*/ 515 w 108"/>
                <a:gd name="T7" fmla="*/ 1628 h 107"/>
                <a:gd name="T8" fmla="*/ 0 w 108"/>
                <a:gd name="T9" fmla="*/ 0 h 107"/>
                <a:gd name="T10" fmla="*/ 3283 w 108"/>
                <a:gd name="T11" fmla="*/ 1628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pic>
        <p:nvPicPr>
          <p:cNvPr id="147463" name="Picture 14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40" y="1410360"/>
            <a:ext cx="2949144" cy="277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6EF652-B6D2-432A-97FF-3703EEE10AC3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More Gates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65" y="4041058"/>
            <a:ext cx="4667863" cy="196522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NAND: Opposite of AND (“NOT AND”)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NOR: Opposite of OR (“NOT OR”)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XOR: Exactly 1 input is 1, for 2-input XOR. (For more inputs -- odd number of 1s)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XNOR: Opposite of XOR (“NOT XOR”)</a:t>
            </a:r>
          </a:p>
        </p:txBody>
      </p:sp>
      <p:sp>
        <p:nvSpPr>
          <p:cNvPr id="149509" name="Rectangle 17"/>
          <p:cNvSpPr>
            <a:spLocks noChangeArrowheads="1"/>
          </p:cNvSpPr>
          <p:nvPr/>
        </p:nvSpPr>
        <p:spPr bwMode="auto">
          <a:xfrm>
            <a:off x="1603772" y="2471739"/>
            <a:ext cx="481013" cy="856060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0" name="Rectangle 18"/>
          <p:cNvSpPr>
            <a:spLocks noChangeArrowheads="1"/>
          </p:cNvSpPr>
          <p:nvPr/>
        </p:nvSpPr>
        <p:spPr bwMode="auto">
          <a:xfrm>
            <a:off x="2439592" y="2471739"/>
            <a:ext cx="482203" cy="856060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1" name="Rectangle 19"/>
          <p:cNvSpPr>
            <a:spLocks noChangeArrowheads="1"/>
          </p:cNvSpPr>
          <p:nvPr/>
        </p:nvSpPr>
        <p:spPr bwMode="auto">
          <a:xfrm>
            <a:off x="3245644" y="2471739"/>
            <a:ext cx="481013" cy="856060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2" name="Rectangle 20"/>
          <p:cNvSpPr>
            <a:spLocks noChangeArrowheads="1"/>
          </p:cNvSpPr>
          <p:nvPr/>
        </p:nvSpPr>
        <p:spPr bwMode="auto">
          <a:xfrm>
            <a:off x="4026694" y="2471739"/>
            <a:ext cx="481013" cy="856060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3" name="Freeform 21"/>
          <p:cNvSpPr>
            <a:spLocks/>
          </p:cNvSpPr>
          <p:nvPr/>
        </p:nvSpPr>
        <p:spPr bwMode="auto">
          <a:xfrm>
            <a:off x="2515792" y="1946672"/>
            <a:ext cx="326231" cy="398859"/>
          </a:xfrm>
          <a:custGeom>
            <a:avLst/>
            <a:gdLst>
              <a:gd name="T0" fmla="*/ 2147483646 w 108"/>
              <a:gd name="T1" fmla="*/ 2147483646 h 107"/>
              <a:gd name="T2" fmla="*/ 0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0 w 108"/>
              <a:gd name="T9" fmla="*/ 0 h 107"/>
              <a:gd name="T10" fmla="*/ 2147483646 w 108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3"/>
                </a:moveTo>
                <a:cubicBezTo>
                  <a:pt x="108" y="53"/>
                  <a:pt x="83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3" y="0"/>
                  <a:pt x="108" y="53"/>
                  <a:pt x="108" y="53"/>
                </a:cubicBezTo>
                <a:close/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14" name="Line 22"/>
          <p:cNvSpPr>
            <a:spLocks noChangeShapeType="1"/>
          </p:cNvSpPr>
          <p:nvPr/>
        </p:nvSpPr>
        <p:spPr bwMode="auto">
          <a:xfrm>
            <a:off x="2439591" y="2043113"/>
            <a:ext cx="117872" cy="119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15" name="Line 23"/>
          <p:cNvSpPr>
            <a:spLocks noChangeShapeType="1"/>
          </p:cNvSpPr>
          <p:nvPr/>
        </p:nvSpPr>
        <p:spPr bwMode="auto">
          <a:xfrm>
            <a:off x="2439591" y="2244330"/>
            <a:ext cx="117872" cy="119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16" name="Line 24"/>
          <p:cNvSpPr>
            <a:spLocks noChangeShapeType="1"/>
          </p:cNvSpPr>
          <p:nvPr/>
        </p:nvSpPr>
        <p:spPr bwMode="auto">
          <a:xfrm>
            <a:off x="2842022" y="2144317"/>
            <a:ext cx="136922" cy="119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17" name="Freeform 25"/>
          <p:cNvSpPr>
            <a:spLocks/>
          </p:cNvSpPr>
          <p:nvPr/>
        </p:nvSpPr>
        <p:spPr bwMode="auto">
          <a:xfrm>
            <a:off x="1654969" y="1943101"/>
            <a:ext cx="372666" cy="402431"/>
          </a:xfrm>
          <a:custGeom>
            <a:avLst/>
            <a:gdLst>
              <a:gd name="T0" fmla="*/ 0 w 123"/>
              <a:gd name="T1" fmla="*/ 2147483646 h 108"/>
              <a:gd name="T2" fmla="*/ 2147483646 w 123"/>
              <a:gd name="T3" fmla="*/ 2147483646 h 108"/>
              <a:gd name="T4" fmla="*/ 2147483646 w 123"/>
              <a:gd name="T5" fmla="*/ 2147483646 h 108"/>
              <a:gd name="T6" fmla="*/ 2147483646 w 123"/>
              <a:gd name="T7" fmla="*/ 0 h 108"/>
              <a:gd name="T8" fmla="*/ 0 w 123"/>
              <a:gd name="T9" fmla="*/ 0 h 108"/>
              <a:gd name="T10" fmla="*/ 0 w 123"/>
              <a:gd name="T11" fmla="*/ 2147483646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8"/>
              <a:gd name="T20" fmla="*/ 123 w 123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9" y="108"/>
                  <a:pt x="123" y="84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18" name="Line 26"/>
          <p:cNvSpPr>
            <a:spLocks noChangeShapeType="1"/>
          </p:cNvSpPr>
          <p:nvPr/>
        </p:nvSpPr>
        <p:spPr bwMode="auto">
          <a:xfrm>
            <a:off x="1549005" y="2043113"/>
            <a:ext cx="102394" cy="119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19" name="Line 27"/>
          <p:cNvSpPr>
            <a:spLocks noChangeShapeType="1"/>
          </p:cNvSpPr>
          <p:nvPr/>
        </p:nvSpPr>
        <p:spPr bwMode="auto">
          <a:xfrm>
            <a:off x="2076451" y="2144317"/>
            <a:ext cx="102394" cy="119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20" name="Line 28"/>
          <p:cNvSpPr>
            <a:spLocks noChangeShapeType="1"/>
          </p:cNvSpPr>
          <p:nvPr/>
        </p:nvSpPr>
        <p:spPr bwMode="auto">
          <a:xfrm>
            <a:off x="1549005" y="2244330"/>
            <a:ext cx="102394" cy="119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21" name="Oval 29"/>
          <p:cNvSpPr>
            <a:spLocks noChangeArrowheads="1"/>
          </p:cNvSpPr>
          <p:nvPr/>
        </p:nvSpPr>
        <p:spPr bwMode="auto">
          <a:xfrm>
            <a:off x="2027636" y="2118122"/>
            <a:ext cx="48815" cy="559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22" name="Freeform 30"/>
          <p:cNvSpPr>
            <a:spLocks/>
          </p:cNvSpPr>
          <p:nvPr/>
        </p:nvSpPr>
        <p:spPr bwMode="auto">
          <a:xfrm>
            <a:off x="4093370" y="1946672"/>
            <a:ext cx="327422" cy="398859"/>
          </a:xfrm>
          <a:custGeom>
            <a:avLst/>
            <a:gdLst>
              <a:gd name="T0" fmla="*/ 2147483646 w 108"/>
              <a:gd name="T1" fmla="*/ 2147483646 h 107"/>
              <a:gd name="T2" fmla="*/ 0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0 w 108"/>
              <a:gd name="T9" fmla="*/ 0 h 107"/>
              <a:gd name="T10" fmla="*/ 2147483646 w 108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3"/>
                </a:moveTo>
                <a:cubicBezTo>
                  <a:pt x="108" y="53"/>
                  <a:pt x="82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2" y="0"/>
                  <a:pt x="108" y="53"/>
                  <a:pt x="108" y="53"/>
                </a:cubicBezTo>
                <a:close/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23" name="Freeform 31"/>
          <p:cNvSpPr>
            <a:spLocks/>
          </p:cNvSpPr>
          <p:nvPr/>
        </p:nvSpPr>
        <p:spPr bwMode="auto">
          <a:xfrm>
            <a:off x="4063603" y="1946672"/>
            <a:ext cx="51197" cy="398859"/>
          </a:xfrm>
          <a:custGeom>
            <a:avLst/>
            <a:gdLst>
              <a:gd name="T0" fmla="*/ 0 w 17"/>
              <a:gd name="T1" fmla="*/ 2147483646 h 107"/>
              <a:gd name="T2" fmla="*/ 2147483646 w 17"/>
              <a:gd name="T3" fmla="*/ 2147483646 h 107"/>
              <a:gd name="T4" fmla="*/ 2147483646 w 17"/>
              <a:gd name="T5" fmla="*/ 2147483646 h 107"/>
              <a:gd name="T6" fmla="*/ 0 w 17"/>
              <a:gd name="T7" fmla="*/ 0 h 107"/>
              <a:gd name="T8" fmla="*/ 0 60000 65536"/>
              <a:gd name="T9" fmla="*/ 0 60000 65536"/>
              <a:gd name="T10" fmla="*/ 0 60000 65536"/>
              <a:gd name="T11" fmla="*/ 0 60000 65536"/>
              <a:gd name="T12" fmla="*/ 0 w 17"/>
              <a:gd name="T13" fmla="*/ 0 h 107"/>
              <a:gd name="T14" fmla="*/ 17 w 17"/>
              <a:gd name="T15" fmla="*/ 107 h 1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" h="107">
                <a:moveTo>
                  <a:pt x="0" y="107"/>
                </a:moveTo>
                <a:cubicBezTo>
                  <a:pt x="0" y="107"/>
                  <a:pt x="17" y="101"/>
                  <a:pt x="17" y="54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6"/>
                  <a:pt x="0" y="0"/>
                  <a:pt x="0" y="0"/>
                </a:cubicBezTo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24" name="Line 32"/>
          <p:cNvSpPr>
            <a:spLocks noChangeShapeType="1"/>
          </p:cNvSpPr>
          <p:nvPr/>
        </p:nvSpPr>
        <p:spPr bwMode="auto">
          <a:xfrm>
            <a:off x="3985022" y="2062163"/>
            <a:ext cx="123825" cy="119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25" name="Line 33"/>
          <p:cNvSpPr>
            <a:spLocks noChangeShapeType="1"/>
          </p:cNvSpPr>
          <p:nvPr/>
        </p:nvSpPr>
        <p:spPr bwMode="auto">
          <a:xfrm>
            <a:off x="3980260" y="2226469"/>
            <a:ext cx="128588" cy="119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26" name="Line 34"/>
          <p:cNvSpPr>
            <a:spLocks noChangeShapeType="1"/>
          </p:cNvSpPr>
          <p:nvPr/>
        </p:nvSpPr>
        <p:spPr bwMode="auto">
          <a:xfrm>
            <a:off x="4469607" y="2144317"/>
            <a:ext cx="102394" cy="119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27" name="Oval 35"/>
          <p:cNvSpPr>
            <a:spLocks noChangeArrowheads="1"/>
          </p:cNvSpPr>
          <p:nvPr/>
        </p:nvSpPr>
        <p:spPr bwMode="auto">
          <a:xfrm>
            <a:off x="4420792" y="2114551"/>
            <a:ext cx="48815" cy="5953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28" name="Rectangle 36"/>
          <p:cNvSpPr>
            <a:spLocks noChangeArrowheads="1"/>
          </p:cNvSpPr>
          <p:nvPr/>
        </p:nvSpPr>
        <p:spPr bwMode="auto">
          <a:xfrm>
            <a:off x="4093369" y="2500313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x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29" name="Rectangle 37"/>
          <p:cNvSpPr>
            <a:spLocks noChangeArrowheads="1"/>
          </p:cNvSpPr>
          <p:nvPr/>
        </p:nvSpPr>
        <p:spPr bwMode="auto">
          <a:xfrm>
            <a:off x="4089798" y="2664619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30" name="Rectangle 38"/>
          <p:cNvSpPr>
            <a:spLocks noChangeArrowheads="1"/>
          </p:cNvSpPr>
          <p:nvPr/>
        </p:nvSpPr>
        <p:spPr bwMode="auto">
          <a:xfrm>
            <a:off x="4089798" y="2827736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31" name="Rectangle 39"/>
          <p:cNvSpPr>
            <a:spLocks noChangeArrowheads="1"/>
          </p:cNvSpPr>
          <p:nvPr/>
        </p:nvSpPr>
        <p:spPr bwMode="auto">
          <a:xfrm>
            <a:off x="4089798" y="2992042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32" name="Rectangle 40"/>
          <p:cNvSpPr>
            <a:spLocks noChangeArrowheads="1"/>
          </p:cNvSpPr>
          <p:nvPr/>
        </p:nvSpPr>
        <p:spPr bwMode="auto">
          <a:xfrm>
            <a:off x="4089798" y="315515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33" name="Rectangle 41"/>
          <p:cNvSpPr>
            <a:spLocks noChangeArrowheads="1"/>
          </p:cNvSpPr>
          <p:nvPr/>
        </p:nvSpPr>
        <p:spPr bwMode="auto">
          <a:xfrm>
            <a:off x="4219575" y="2500313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y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34" name="Rectangle 42"/>
          <p:cNvSpPr>
            <a:spLocks noChangeArrowheads="1"/>
          </p:cNvSpPr>
          <p:nvPr/>
        </p:nvSpPr>
        <p:spPr bwMode="auto">
          <a:xfrm>
            <a:off x="4218385" y="2664619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35" name="Rectangle 43"/>
          <p:cNvSpPr>
            <a:spLocks noChangeArrowheads="1"/>
          </p:cNvSpPr>
          <p:nvPr/>
        </p:nvSpPr>
        <p:spPr bwMode="auto">
          <a:xfrm>
            <a:off x="4218385" y="2827736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36" name="Rectangle 44"/>
          <p:cNvSpPr>
            <a:spLocks noChangeArrowheads="1"/>
          </p:cNvSpPr>
          <p:nvPr/>
        </p:nvSpPr>
        <p:spPr bwMode="auto">
          <a:xfrm>
            <a:off x="4218385" y="2992042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37" name="Rectangle 45"/>
          <p:cNvSpPr>
            <a:spLocks noChangeArrowheads="1"/>
          </p:cNvSpPr>
          <p:nvPr/>
        </p:nvSpPr>
        <p:spPr bwMode="auto">
          <a:xfrm>
            <a:off x="4218385" y="315515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38" name="Rectangle 46"/>
          <p:cNvSpPr>
            <a:spLocks noChangeArrowheads="1"/>
          </p:cNvSpPr>
          <p:nvPr/>
        </p:nvSpPr>
        <p:spPr bwMode="auto">
          <a:xfrm>
            <a:off x="4389835" y="2500313"/>
            <a:ext cx="7694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F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39" name="Rectangle 47"/>
          <p:cNvSpPr>
            <a:spLocks noChangeArrowheads="1"/>
          </p:cNvSpPr>
          <p:nvPr/>
        </p:nvSpPr>
        <p:spPr bwMode="auto">
          <a:xfrm>
            <a:off x="4389835" y="2664619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40" name="Rectangle 48"/>
          <p:cNvSpPr>
            <a:spLocks noChangeArrowheads="1"/>
          </p:cNvSpPr>
          <p:nvPr/>
        </p:nvSpPr>
        <p:spPr bwMode="auto">
          <a:xfrm>
            <a:off x="4389835" y="2827736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41" name="Rectangle 49"/>
          <p:cNvSpPr>
            <a:spLocks noChangeArrowheads="1"/>
          </p:cNvSpPr>
          <p:nvPr/>
        </p:nvSpPr>
        <p:spPr bwMode="auto">
          <a:xfrm>
            <a:off x="4389835" y="2992042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42" name="Rectangle 50"/>
          <p:cNvSpPr>
            <a:spLocks noChangeArrowheads="1"/>
          </p:cNvSpPr>
          <p:nvPr/>
        </p:nvSpPr>
        <p:spPr bwMode="auto">
          <a:xfrm>
            <a:off x="4389835" y="315515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43" name="Line 51"/>
          <p:cNvSpPr>
            <a:spLocks noChangeShapeType="1"/>
          </p:cNvSpPr>
          <p:nvPr/>
        </p:nvSpPr>
        <p:spPr bwMode="auto">
          <a:xfrm>
            <a:off x="4326731" y="2471739"/>
            <a:ext cx="1191" cy="856060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44" name="Line 52"/>
          <p:cNvSpPr>
            <a:spLocks noChangeShapeType="1"/>
          </p:cNvSpPr>
          <p:nvPr/>
        </p:nvSpPr>
        <p:spPr bwMode="auto">
          <a:xfrm>
            <a:off x="4026694" y="2657475"/>
            <a:ext cx="481013" cy="1191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45" name="Rectangle 53"/>
          <p:cNvSpPr>
            <a:spLocks noChangeArrowheads="1"/>
          </p:cNvSpPr>
          <p:nvPr/>
        </p:nvSpPr>
        <p:spPr bwMode="auto">
          <a:xfrm>
            <a:off x="3302794" y="2499123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x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46" name="Rectangle 54"/>
          <p:cNvSpPr>
            <a:spLocks noChangeArrowheads="1"/>
          </p:cNvSpPr>
          <p:nvPr/>
        </p:nvSpPr>
        <p:spPr bwMode="auto">
          <a:xfrm>
            <a:off x="3301604" y="2663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47" name="Rectangle 55"/>
          <p:cNvSpPr>
            <a:spLocks noChangeArrowheads="1"/>
          </p:cNvSpPr>
          <p:nvPr/>
        </p:nvSpPr>
        <p:spPr bwMode="auto">
          <a:xfrm>
            <a:off x="3301604" y="2826544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48" name="Rectangle 56"/>
          <p:cNvSpPr>
            <a:spLocks noChangeArrowheads="1"/>
          </p:cNvSpPr>
          <p:nvPr/>
        </p:nvSpPr>
        <p:spPr bwMode="auto">
          <a:xfrm>
            <a:off x="3301604" y="2990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49" name="Rectangle 57"/>
          <p:cNvSpPr>
            <a:spLocks noChangeArrowheads="1"/>
          </p:cNvSpPr>
          <p:nvPr/>
        </p:nvSpPr>
        <p:spPr bwMode="auto">
          <a:xfrm>
            <a:off x="3301604" y="315396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50" name="Rectangle 58"/>
          <p:cNvSpPr>
            <a:spLocks noChangeArrowheads="1"/>
          </p:cNvSpPr>
          <p:nvPr/>
        </p:nvSpPr>
        <p:spPr bwMode="auto">
          <a:xfrm>
            <a:off x="3427810" y="2499123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y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51" name="Rectangle 59"/>
          <p:cNvSpPr>
            <a:spLocks noChangeArrowheads="1"/>
          </p:cNvSpPr>
          <p:nvPr/>
        </p:nvSpPr>
        <p:spPr bwMode="auto">
          <a:xfrm>
            <a:off x="3427810" y="2663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52" name="Rectangle 60"/>
          <p:cNvSpPr>
            <a:spLocks noChangeArrowheads="1"/>
          </p:cNvSpPr>
          <p:nvPr/>
        </p:nvSpPr>
        <p:spPr bwMode="auto">
          <a:xfrm>
            <a:off x="3427810" y="2826544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53" name="Rectangle 61"/>
          <p:cNvSpPr>
            <a:spLocks noChangeArrowheads="1"/>
          </p:cNvSpPr>
          <p:nvPr/>
        </p:nvSpPr>
        <p:spPr bwMode="auto">
          <a:xfrm>
            <a:off x="3427810" y="2990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54" name="Rectangle 62"/>
          <p:cNvSpPr>
            <a:spLocks noChangeArrowheads="1"/>
          </p:cNvSpPr>
          <p:nvPr/>
        </p:nvSpPr>
        <p:spPr bwMode="auto">
          <a:xfrm>
            <a:off x="3427810" y="315396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55" name="Rectangle 63"/>
          <p:cNvSpPr>
            <a:spLocks noChangeArrowheads="1"/>
          </p:cNvSpPr>
          <p:nvPr/>
        </p:nvSpPr>
        <p:spPr bwMode="auto">
          <a:xfrm>
            <a:off x="3601641" y="2499123"/>
            <a:ext cx="7694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F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56" name="Rectangle 64"/>
          <p:cNvSpPr>
            <a:spLocks noChangeArrowheads="1"/>
          </p:cNvSpPr>
          <p:nvPr/>
        </p:nvSpPr>
        <p:spPr bwMode="auto">
          <a:xfrm>
            <a:off x="3601642" y="2663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57" name="Rectangle 65"/>
          <p:cNvSpPr>
            <a:spLocks noChangeArrowheads="1"/>
          </p:cNvSpPr>
          <p:nvPr/>
        </p:nvSpPr>
        <p:spPr bwMode="auto">
          <a:xfrm>
            <a:off x="3601642" y="2826544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58" name="Rectangle 66"/>
          <p:cNvSpPr>
            <a:spLocks noChangeArrowheads="1"/>
          </p:cNvSpPr>
          <p:nvPr/>
        </p:nvSpPr>
        <p:spPr bwMode="auto">
          <a:xfrm>
            <a:off x="3601642" y="2990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59" name="Rectangle 67"/>
          <p:cNvSpPr>
            <a:spLocks noChangeArrowheads="1"/>
          </p:cNvSpPr>
          <p:nvPr/>
        </p:nvSpPr>
        <p:spPr bwMode="auto">
          <a:xfrm>
            <a:off x="3601642" y="315396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60" name="Line 68"/>
          <p:cNvSpPr>
            <a:spLocks noChangeShapeType="1"/>
          </p:cNvSpPr>
          <p:nvPr/>
        </p:nvSpPr>
        <p:spPr bwMode="auto">
          <a:xfrm>
            <a:off x="3538538" y="2471739"/>
            <a:ext cx="1191" cy="856060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61" name="Line 69"/>
          <p:cNvSpPr>
            <a:spLocks noChangeShapeType="1"/>
          </p:cNvSpPr>
          <p:nvPr/>
        </p:nvSpPr>
        <p:spPr bwMode="auto">
          <a:xfrm>
            <a:off x="3245644" y="2657475"/>
            <a:ext cx="481013" cy="1191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62" name="Rectangle 70"/>
          <p:cNvSpPr>
            <a:spLocks noChangeArrowheads="1"/>
          </p:cNvSpPr>
          <p:nvPr/>
        </p:nvSpPr>
        <p:spPr bwMode="auto">
          <a:xfrm>
            <a:off x="2496741" y="2499123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x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63" name="Rectangle 71"/>
          <p:cNvSpPr>
            <a:spLocks noChangeArrowheads="1"/>
          </p:cNvSpPr>
          <p:nvPr/>
        </p:nvSpPr>
        <p:spPr bwMode="auto">
          <a:xfrm>
            <a:off x="2496742" y="2663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64" name="Rectangle 72"/>
          <p:cNvSpPr>
            <a:spLocks noChangeArrowheads="1"/>
          </p:cNvSpPr>
          <p:nvPr/>
        </p:nvSpPr>
        <p:spPr bwMode="auto">
          <a:xfrm>
            <a:off x="2496742" y="2826544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65" name="Rectangle 73"/>
          <p:cNvSpPr>
            <a:spLocks noChangeArrowheads="1"/>
          </p:cNvSpPr>
          <p:nvPr/>
        </p:nvSpPr>
        <p:spPr bwMode="auto">
          <a:xfrm>
            <a:off x="2496742" y="2990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66" name="Rectangle 74"/>
          <p:cNvSpPr>
            <a:spLocks noChangeArrowheads="1"/>
          </p:cNvSpPr>
          <p:nvPr/>
        </p:nvSpPr>
        <p:spPr bwMode="auto">
          <a:xfrm>
            <a:off x="2496742" y="315396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67" name="Rectangle 75"/>
          <p:cNvSpPr>
            <a:spLocks noChangeArrowheads="1"/>
          </p:cNvSpPr>
          <p:nvPr/>
        </p:nvSpPr>
        <p:spPr bwMode="auto">
          <a:xfrm>
            <a:off x="2625328" y="2499123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y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68" name="Rectangle 76"/>
          <p:cNvSpPr>
            <a:spLocks noChangeArrowheads="1"/>
          </p:cNvSpPr>
          <p:nvPr/>
        </p:nvSpPr>
        <p:spPr bwMode="auto">
          <a:xfrm>
            <a:off x="2624138" y="2663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69" name="Rectangle 77"/>
          <p:cNvSpPr>
            <a:spLocks noChangeArrowheads="1"/>
          </p:cNvSpPr>
          <p:nvPr/>
        </p:nvSpPr>
        <p:spPr bwMode="auto">
          <a:xfrm>
            <a:off x="2624138" y="2826544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70" name="Rectangle 78"/>
          <p:cNvSpPr>
            <a:spLocks noChangeArrowheads="1"/>
          </p:cNvSpPr>
          <p:nvPr/>
        </p:nvSpPr>
        <p:spPr bwMode="auto">
          <a:xfrm>
            <a:off x="2624138" y="2990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71" name="Rectangle 79"/>
          <p:cNvSpPr>
            <a:spLocks noChangeArrowheads="1"/>
          </p:cNvSpPr>
          <p:nvPr/>
        </p:nvSpPr>
        <p:spPr bwMode="auto">
          <a:xfrm>
            <a:off x="2624138" y="315396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72" name="Rectangle 80"/>
          <p:cNvSpPr>
            <a:spLocks noChangeArrowheads="1"/>
          </p:cNvSpPr>
          <p:nvPr/>
        </p:nvSpPr>
        <p:spPr bwMode="auto">
          <a:xfrm>
            <a:off x="2796779" y="2499123"/>
            <a:ext cx="7694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F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73" name="Rectangle 81"/>
          <p:cNvSpPr>
            <a:spLocks noChangeArrowheads="1"/>
          </p:cNvSpPr>
          <p:nvPr/>
        </p:nvSpPr>
        <p:spPr bwMode="auto">
          <a:xfrm>
            <a:off x="2796779" y="2663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74" name="Rectangle 82"/>
          <p:cNvSpPr>
            <a:spLocks noChangeArrowheads="1"/>
          </p:cNvSpPr>
          <p:nvPr/>
        </p:nvSpPr>
        <p:spPr bwMode="auto">
          <a:xfrm>
            <a:off x="2796779" y="2826544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75" name="Rectangle 83"/>
          <p:cNvSpPr>
            <a:spLocks noChangeArrowheads="1"/>
          </p:cNvSpPr>
          <p:nvPr/>
        </p:nvSpPr>
        <p:spPr bwMode="auto">
          <a:xfrm>
            <a:off x="2796779" y="2990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76" name="Rectangle 84"/>
          <p:cNvSpPr>
            <a:spLocks noChangeArrowheads="1"/>
          </p:cNvSpPr>
          <p:nvPr/>
        </p:nvSpPr>
        <p:spPr bwMode="auto">
          <a:xfrm>
            <a:off x="2796779" y="315396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77" name="Line 85"/>
          <p:cNvSpPr>
            <a:spLocks noChangeShapeType="1"/>
          </p:cNvSpPr>
          <p:nvPr/>
        </p:nvSpPr>
        <p:spPr bwMode="auto">
          <a:xfrm>
            <a:off x="2733675" y="2471739"/>
            <a:ext cx="1191" cy="856060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78" name="Line 86"/>
          <p:cNvSpPr>
            <a:spLocks noChangeShapeType="1"/>
          </p:cNvSpPr>
          <p:nvPr/>
        </p:nvSpPr>
        <p:spPr bwMode="auto">
          <a:xfrm>
            <a:off x="2439592" y="2657475"/>
            <a:ext cx="482203" cy="1191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79" name="Rectangle 87"/>
          <p:cNvSpPr>
            <a:spLocks noChangeArrowheads="1"/>
          </p:cNvSpPr>
          <p:nvPr/>
        </p:nvSpPr>
        <p:spPr bwMode="auto">
          <a:xfrm>
            <a:off x="1659731" y="2499123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x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80" name="Rectangle 88"/>
          <p:cNvSpPr>
            <a:spLocks noChangeArrowheads="1"/>
          </p:cNvSpPr>
          <p:nvPr/>
        </p:nvSpPr>
        <p:spPr bwMode="auto">
          <a:xfrm>
            <a:off x="1657351" y="2663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81" name="Rectangle 89"/>
          <p:cNvSpPr>
            <a:spLocks noChangeArrowheads="1"/>
          </p:cNvSpPr>
          <p:nvPr/>
        </p:nvSpPr>
        <p:spPr bwMode="auto">
          <a:xfrm>
            <a:off x="1657351" y="2826544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82" name="Rectangle 90"/>
          <p:cNvSpPr>
            <a:spLocks noChangeArrowheads="1"/>
          </p:cNvSpPr>
          <p:nvPr/>
        </p:nvSpPr>
        <p:spPr bwMode="auto">
          <a:xfrm>
            <a:off x="1657351" y="2990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83" name="Rectangle 91"/>
          <p:cNvSpPr>
            <a:spLocks noChangeArrowheads="1"/>
          </p:cNvSpPr>
          <p:nvPr/>
        </p:nvSpPr>
        <p:spPr bwMode="auto">
          <a:xfrm>
            <a:off x="1657351" y="315396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84" name="Rectangle 92"/>
          <p:cNvSpPr>
            <a:spLocks noChangeArrowheads="1"/>
          </p:cNvSpPr>
          <p:nvPr/>
        </p:nvSpPr>
        <p:spPr bwMode="auto">
          <a:xfrm>
            <a:off x="1785937" y="2499123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y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85" name="Rectangle 93"/>
          <p:cNvSpPr>
            <a:spLocks noChangeArrowheads="1"/>
          </p:cNvSpPr>
          <p:nvPr/>
        </p:nvSpPr>
        <p:spPr bwMode="auto">
          <a:xfrm>
            <a:off x="1783557" y="2663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86" name="Rectangle 94"/>
          <p:cNvSpPr>
            <a:spLocks noChangeArrowheads="1"/>
          </p:cNvSpPr>
          <p:nvPr/>
        </p:nvSpPr>
        <p:spPr bwMode="auto">
          <a:xfrm>
            <a:off x="1783557" y="2826544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87" name="Rectangle 95"/>
          <p:cNvSpPr>
            <a:spLocks noChangeArrowheads="1"/>
          </p:cNvSpPr>
          <p:nvPr/>
        </p:nvSpPr>
        <p:spPr bwMode="auto">
          <a:xfrm>
            <a:off x="1783557" y="2990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88" name="Rectangle 96"/>
          <p:cNvSpPr>
            <a:spLocks noChangeArrowheads="1"/>
          </p:cNvSpPr>
          <p:nvPr/>
        </p:nvSpPr>
        <p:spPr bwMode="auto">
          <a:xfrm>
            <a:off x="1783557" y="315396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89" name="Rectangle 97"/>
          <p:cNvSpPr>
            <a:spLocks noChangeArrowheads="1"/>
          </p:cNvSpPr>
          <p:nvPr/>
        </p:nvSpPr>
        <p:spPr bwMode="auto">
          <a:xfrm>
            <a:off x="1959769" y="2499123"/>
            <a:ext cx="7694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F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90" name="Rectangle 98"/>
          <p:cNvSpPr>
            <a:spLocks noChangeArrowheads="1"/>
          </p:cNvSpPr>
          <p:nvPr/>
        </p:nvSpPr>
        <p:spPr bwMode="auto">
          <a:xfrm>
            <a:off x="1957388" y="2663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91" name="Rectangle 99"/>
          <p:cNvSpPr>
            <a:spLocks noChangeArrowheads="1"/>
          </p:cNvSpPr>
          <p:nvPr/>
        </p:nvSpPr>
        <p:spPr bwMode="auto">
          <a:xfrm>
            <a:off x="1957388" y="2826544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92" name="Rectangle 100"/>
          <p:cNvSpPr>
            <a:spLocks noChangeArrowheads="1"/>
          </p:cNvSpPr>
          <p:nvPr/>
        </p:nvSpPr>
        <p:spPr bwMode="auto">
          <a:xfrm>
            <a:off x="1957388" y="29908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93" name="Rectangle 101"/>
          <p:cNvSpPr>
            <a:spLocks noChangeArrowheads="1"/>
          </p:cNvSpPr>
          <p:nvPr/>
        </p:nvSpPr>
        <p:spPr bwMode="auto">
          <a:xfrm>
            <a:off x="1957388" y="315396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94" name="Line 102"/>
          <p:cNvSpPr>
            <a:spLocks noChangeShapeType="1"/>
          </p:cNvSpPr>
          <p:nvPr/>
        </p:nvSpPr>
        <p:spPr bwMode="auto">
          <a:xfrm>
            <a:off x="1894286" y="2471739"/>
            <a:ext cx="1190" cy="856060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95" name="Line 103"/>
          <p:cNvSpPr>
            <a:spLocks noChangeShapeType="1"/>
          </p:cNvSpPr>
          <p:nvPr/>
        </p:nvSpPr>
        <p:spPr bwMode="auto">
          <a:xfrm>
            <a:off x="1603772" y="2657475"/>
            <a:ext cx="481013" cy="1191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96" name="Rectangle 104"/>
          <p:cNvSpPr>
            <a:spLocks noChangeArrowheads="1"/>
          </p:cNvSpPr>
          <p:nvPr/>
        </p:nvSpPr>
        <p:spPr bwMode="auto">
          <a:xfrm>
            <a:off x="1485900" y="1969294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x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97" name="Rectangle 105"/>
          <p:cNvSpPr>
            <a:spLocks noChangeArrowheads="1"/>
          </p:cNvSpPr>
          <p:nvPr/>
        </p:nvSpPr>
        <p:spPr bwMode="auto">
          <a:xfrm>
            <a:off x="1485900" y="2168130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y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98" name="Freeform 106"/>
          <p:cNvSpPr>
            <a:spLocks/>
          </p:cNvSpPr>
          <p:nvPr/>
        </p:nvSpPr>
        <p:spPr bwMode="auto">
          <a:xfrm>
            <a:off x="3318272" y="1946672"/>
            <a:ext cx="327422" cy="398859"/>
          </a:xfrm>
          <a:custGeom>
            <a:avLst/>
            <a:gdLst>
              <a:gd name="T0" fmla="*/ 2147483646 w 108"/>
              <a:gd name="T1" fmla="*/ 2147483646 h 107"/>
              <a:gd name="T2" fmla="*/ 0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0 w 108"/>
              <a:gd name="T9" fmla="*/ 0 h 107"/>
              <a:gd name="T10" fmla="*/ 2147483646 w 108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4"/>
                </a:moveTo>
                <a:cubicBezTo>
                  <a:pt x="108" y="54"/>
                  <a:pt x="83" y="107"/>
                  <a:pt x="0" y="107"/>
                </a:cubicBezTo>
                <a:cubicBezTo>
                  <a:pt x="0" y="107"/>
                  <a:pt x="17" y="101"/>
                  <a:pt x="17" y="54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6"/>
                  <a:pt x="0" y="0"/>
                  <a:pt x="0" y="0"/>
                </a:cubicBezTo>
                <a:cubicBezTo>
                  <a:pt x="83" y="0"/>
                  <a:pt x="108" y="54"/>
                  <a:pt x="108" y="54"/>
                </a:cubicBezTo>
                <a:close/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599" name="Freeform 107"/>
          <p:cNvSpPr>
            <a:spLocks/>
          </p:cNvSpPr>
          <p:nvPr/>
        </p:nvSpPr>
        <p:spPr bwMode="auto">
          <a:xfrm>
            <a:off x="3290888" y="1946672"/>
            <a:ext cx="48816" cy="398859"/>
          </a:xfrm>
          <a:custGeom>
            <a:avLst/>
            <a:gdLst>
              <a:gd name="T0" fmla="*/ 0 w 16"/>
              <a:gd name="T1" fmla="*/ 2147483646 h 107"/>
              <a:gd name="T2" fmla="*/ 2147483646 w 16"/>
              <a:gd name="T3" fmla="*/ 2147483646 h 107"/>
              <a:gd name="T4" fmla="*/ 2147483646 w 16"/>
              <a:gd name="T5" fmla="*/ 2147483646 h 107"/>
              <a:gd name="T6" fmla="*/ 0 w 16"/>
              <a:gd name="T7" fmla="*/ 0 h 107"/>
              <a:gd name="T8" fmla="*/ 0 60000 65536"/>
              <a:gd name="T9" fmla="*/ 0 60000 65536"/>
              <a:gd name="T10" fmla="*/ 0 60000 65536"/>
              <a:gd name="T11" fmla="*/ 0 60000 65536"/>
              <a:gd name="T12" fmla="*/ 0 w 16"/>
              <a:gd name="T13" fmla="*/ 0 h 107"/>
              <a:gd name="T14" fmla="*/ 16 w 16"/>
              <a:gd name="T15" fmla="*/ 107 h 1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" h="107">
                <a:moveTo>
                  <a:pt x="0" y="107"/>
                </a:move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600" name="Line 108"/>
          <p:cNvSpPr>
            <a:spLocks noChangeShapeType="1"/>
          </p:cNvSpPr>
          <p:nvPr/>
        </p:nvSpPr>
        <p:spPr bwMode="auto">
          <a:xfrm>
            <a:off x="3212306" y="2062163"/>
            <a:ext cx="123825" cy="119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601" name="Line 109"/>
          <p:cNvSpPr>
            <a:spLocks noChangeShapeType="1"/>
          </p:cNvSpPr>
          <p:nvPr/>
        </p:nvSpPr>
        <p:spPr bwMode="auto">
          <a:xfrm>
            <a:off x="3208735" y="2230042"/>
            <a:ext cx="127397" cy="119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602" name="Line 110"/>
          <p:cNvSpPr>
            <a:spLocks noChangeShapeType="1"/>
          </p:cNvSpPr>
          <p:nvPr/>
        </p:nvSpPr>
        <p:spPr bwMode="auto">
          <a:xfrm>
            <a:off x="3648076" y="2144317"/>
            <a:ext cx="102394" cy="119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9603" name="Oval 111"/>
          <p:cNvSpPr>
            <a:spLocks noChangeArrowheads="1"/>
          </p:cNvSpPr>
          <p:nvPr/>
        </p:nvSpPr>
        <p:spPr bwMode="auto">
          <a:xfrm>
            <a:off x="2838451" y="2118122"/>
            <a:ext cx="46435" cy="559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604" name="Rectangle 112"/>
          <p:cNvSpPr>
            <a:spLocks noChangeArrowheads="1"/>
          </p:cNvSpPr>
          <p:nvPr/>
        </p:nvSpPr>
        <p:spPr bwMode="auto">
          <a:xfrm>
            <a:off x="2378869" y="1965723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x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605" name="Rectangle 113"/>
          <p:cNvSpPr>
            <a:spLocks noChangeArrowheads="1"/>
          </p:cNvSpPr>
          <p:nvPr/>
        </p:nvSpPr>
        <p:spPr bwMode="auto">
          <a:xfrm>
            <a:off x="2375297" y="2166938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y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606" name="Rectangle 114"/>
          <p:cNvSpPr>
            <a:spLocks noChangeArrowheads="1"/>
          </p:cNvSpPr>
          <p:nvPr/>
        </p:nvSpPr>
        <p:spPr bwMode="auto">
          <a:xfrm>
            <a:off x="3005138" y="2089548"/>
            <a:ext cx="7694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F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607" name="Rectangle 115"/>
          <p:cNvSpPr>
            <a:spLocks noChangeArrowheads="1"/>
          </p:cNvSpPr>
          <p:nvPr/>
        </p:nvSpPr>
        <p:spPr bwMode="auto">
          <a:xfrm>
            <a:off x="2210991" y="2089548"/>
            <a:ext cx="7694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F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608" name="Rectangle 116"/>
          <p:cNvSpPr>
            <a:spLocks noChangeArrowheads="1"/>
          </p:cNvSpPr>
          <p:nvPr/>
        </p:nvSpPr>
        <p:spPr bwMode="auto">
          <a:xfrm>
            <a:off x="2588420" y="1771650"/>
            <a:ext cx="27732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NOR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609" name="Rectangle 117"/>
          <p:cNvSpPr>
            <a:spLocks noChangeArrowheads="1"/>
          </p:cNvSpPr>
          <p:nvPr/>
        </p:nvSpPr>
        <p:spPr bwMode="auto">
          <a:xfrm>
            <a:off x="1713311" y="1771650"/>
            <a:ext cx="352661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NAND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610" name="Rectangle 118"/>
          <p:cNvSpPr>
            <a:spLocks noChangeArrowheads="1"/>
          </p:cNvSpPr>
          <p:nvPr/>
        </p:nvSpPr>
        <p:spPr bwMode="auto">
          <a:xfrm>
            <a:off x="3384947" y="1771651"/>
            <a:ext cx="27090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XOR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611" name="Rectangle 120"/>
          <p:cNvSpPr>
            <a:spLocks noChangeArrowheads="1"/>
          </p:cNvSpPr>
          <p:nvPr/>
        </p:nvSpPr>
        <p:spPr bwMode="auto">
          <a:xfrm>
            <a:off x="4173141" y="1771650"/>
            <a:ext cx="36067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XNOR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9612" name="Group 177"/>
          <p:cNvGrpSpPr>
            <a:grpSpLocks/>
          </p:cNvGrpSpPr>
          <p:nvPr/>
        </p:nvGrpSpPr>
        <p:grpSpPr bwMode="auto">
          <a:xfrm>
            <a:off x="5257801" y="1657351"/>
            <a:ext cx="1076325" cy="1646634"/>
            <a:chOff x="3744" y="819"/>
            <a:chExt cx="904" cy="1383"/>
          </a:xfrm>
        </p:grpSpPr>
        <p:sp>
          <p:nvSpPr>
            <p:cNvPr id="149644" name="Line 123"/>
            <p:cNvSpPr>
              <a:spLocks noChangeShapeType="1"/>
            </p:cNvSpPr>
            <p:nvPr/>
          </p:nvSpPr>
          <p:spPr bwMode="auto">
            <a:xfrm>
              <a:off x="4187" y="2084"/>
              <a:ext cx="1" cy="37"/>
            </a:xfrm>
            <a:prstGeom prst="line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45" name="Line 124"/>
            <p:cNvSpPr>
              <a:spLocks noChangeShapeType="1"/>
            </p:cNvSpPr>
            <p:nvPr/>
          </p:nvSpPr>
          <p:spPr bwMode="auto">
            <a:xfrm>
              <a:off x="4121" y="2121"/>
              <a:ext cx="132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46" name="Line 125"/>
            <p:cNvSpPr>
              <a:spLocks noChangeShapeType="1"/>
            </p:cNvSpPr>
            <p:nvPr/>
          </p:nvSpPr>
          <p:spPr bwMode="auto">
            <a:xfrm>
              <a:off x="4143" y="2146"/>
              <a:ext cx="81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47" name="Line 126"/>
            <p:cNvSpPr>
              <a:spLocks noChangeShapeType="1"/>
            </p:cNvSpPr>
            <p:nvPr/>
          </p:nvSpPr>
          <p:spPr bwMode="auto">
            <a:xfrm>
              <a:off x="4168" y="2168"/>
              <a:ext cx="3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48" name="Oval 127"/>
            <p:cNvSpPr>
              <a:spLocks noChangeArrowheads="1"/>
            </p:cNvSpPr>
            <p:nvPr/>
          </p:nvSpPr>
          <p:spPr bwMode="auto">
            <a:xfrm>
              <a:off x="4162" y="1434"/>
              <a:ext cx="47" cy="50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49" name="Line 128"/>
            <p:cNvSpPr>
              <a:spLocks noChangeShapeType="1"/>
            </p:cNvSpPr>
            <p:nvPr/>
          </p:nvSpPr>
          <p:spPr bwMode="auto">
            <a:xfrm>
              <a:off x="4184" y="1459"/>
              <a:ext cx="32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50" name="Line 129"/>
            <p:cNvSpPr>
              <a:spLocks noChangeShapeType="1"/>
            </p:cNvSpPr>
            <p:nvPr/>
          </p:nvSpPr>
          <p:spPr bwMode="auto">
            <a:xfrm>
              <a:off x="4053" y="1843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51" name="Line 130"/>
            <p:cNvSpPr>
              <a:spLocks noChangeShapeType="1"/>
            </p:cNvSpPr>
            <p:nvPr/>
          </p:nvSpPr>
          <p:spPr bwMode="auto">
            <a:xfrm>
              <a:off x="3906" y="1930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52" name="Line 131"/>
            <p:cNvSpPr>
              <a:spLocks noChangeShapeType="1"/>
            </p:cNvSpPr>
            <p:nvPr/>
          </p:nvSpPr>
          <p:spPr bwMode="auto">
            <a:xfrm flipH="1">
              <a:off x="3902" y="1609"/>
              <a:ext cx="151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53" name="Freeform 132"/>
            <p:cNvSpPr>
              <a:spLocks/>
            </p:cNvSpPr>
            <p:nvPr/>
          </p:nvSpPr>
          <p:spPr bwMode="auto">
            <a:xfrm>
              <a:off x="4096" y="1384"/>
              <a:ext cx="91" cy="737"/>
            </a:xfrm>
            <a:custGeom>
              <a:avLst/>
              <a:gdLst>
                <a:gd name="T0" fmla="*/ 91 w 91"/>
                <a:gd name="T1" fmla="*/ 0 h 737"/>
                <a:gd name="T2" fmla="*/ 91 w 91"/>
                <a:gd name="T3" fmla="*/ 143 h 737"/>
                <a:gd name="T4" fmla="*/ 0 w 91"/>
                <a:gd name="T5" fmla="*/ 143 h 737"/>
                <a:gd name="T6" fmla="*/ 0 w 91"/>
                <a:gd name="T7" fmla="*/ 306 h 737"/>
                <a:gd name="T8" fmla="*/ 91 w 91"/>
                <a:gd name="T9" fmla="*/ 306 h 737"/>
                <a:gd name="T10" fmla="*/ 91 w 91"/>
                <a:gd name="T11" fmla="*/ 309 h 737"/>
                <a:gd name="T12" fmla="*/ 91 w 91"/>
                <a:gd name="T13" fmla="*/ 465 h 737"/>
                <a:gd name="T14" fmla="*/ 0 w 91"/>
                <a:gd name="T15" fmla="*/ 465 h 737"/>
                <a:gd name="T16" fmla="*/ 0 w 91"/>
                <a:gd name="T17" fmla="*/ 628 h 737"/>
                <a:gd name="T18" fmla="*/ 91 w 91"/>
                <a:gd name="T19" fmla="*/ 628 h 737"/>
                <a:gd name="T20" fmla="*/ 91 w 91"/>
                <a:gd name="T21" fmla="*/ 737 h 7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1"/>
                <a:gd name="T34" fmla="*/ 0 h 737"/>
                <a:gd name="T35" fmla="*/ 91 w 91"/>
                <a:gd name="T36" fmla="*/ 737 h 7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1" h="737">
                  <a:moveTo>
                    <a:pt x="91" y="0"/>
                  </a:moveTo>
                  <a:lnTo>
                    <a:pt x="91" y="143"/>
                  </a:lnTo>
                  <a:lnTo>
                    <a:pt x="0" y="143"/>
                  </a:lnTo>
                  <a:lnTo>
                    <a:pt x="0" y="306"/>
                  </a:lnTo>
                  <a:lnTo>
                    <a:pt x="91" y="306"/>
                  </a:lnTo>
                  <a:lnTo>
                    <a:pt x="91" y="309"/>
                  </a:lnTo>
                  <a:lnTo>
                    <a:pt x="91" y="465"/>
                  </a:lnTo>
                  <a:lnTo>
                    <a:pt x="0" y="465"/>
                  </a:lnTo>
                  <a:lnTo>
                    <a:pt x="0" y="628"/>
                  </a:lnTo>
                  <a:lnTo>
                    <a:pt x="91" y="628"/>
                  </a:lnTo>
                  <a:lnTo>
                    <a:pt x="91" y="737"/>
                  </a:ln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54" name="Line 133"/>
            <p:cNvSpPr>
              <a:spLocks noChangeShapeType="1"/>
            </p:cNvSpPr>
            <p:nvPr/>
          </p:nvSpPr>
          <p:spPr bwMode="auto">
            <a:xfrm flipV="1">
              <a:off x="4187" y="924"/>
              <a:ext cx="1" cy="144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55" name="Freeform 134"/>
            <p:cNvSpPr>
              <a:spLocks/>
            </p:cNvSpPr>
            <p:nvPr/>
          </p:nvSpPr>
          <p:spPr bwMode="auto">
            <a:xfrm>
              <a:off x="3996" y="1065"/>
              <a:ext cx="378" cy="322"/>
            </a:xfrm>
            <a:custGeom>
              <a:avLst/>
              <a:gdLst>
                <a:gd name="T0" fmla="*/ 0 w 378"/>
                <a:gd name="T1" fmla="*/ 162 h 322"/>
                <a:gd name="T2" fmla="*/ 0 w 378"/>
                <a:gd name="T3" fmla="*/ 81 h 322"/>
                <a:gd name="T4" fmla="*/ 91 w 378"/>
                <a:gd name="T5" fmla="*/ 81 h 322"/>
                <a:gd name="T6" fmla="*/ 91 w 378"/>
                <a:gd name="T7" fmla="*/ 0 h 322"/>
                <a:gd name="T8" fmla="*/ 288 w 378"/>
                <a:gd name="T9" fmla="*/ 0 h 322"/>
                <a:gd name="T10" fmla="*/ 288 w 378"/>
                <a:gd name="T11" fmla="*/ 81 h 322"/>
                <a:gd name="T12" fmla="*/ 378 w 378"/>
                <a:gd name="T13" fmla="*/ 81 h 322"/>
                <a:gd name="T14" fmla="*/ 378 w 378"/>
                <a:gd name="T15" fmla="*/ 162 h 322"/>
                <a:gd name="T16" fmla="*/ 378 w 378"/>
                <a:gd name="T17" fmla="*/ 162 h 322"/>
                <a:gd name="T18" fmla="*/ 378 w 378"/>
                <a:gd name="T19" fmla="*/ 244 h 322"/>
                <a:gd name="T20" fmla="*/ 288 w 378"/>
                <a:gd name="T21" fmla="*/ 244 h 322"/>
                <a:gd name="T22" fmla="*/ 288 w 378"/>
                <a:gd name="T23" fmla="*/ 322 h 322"/>
                <a:gd name="T24" fmla="*/ 91 w 378"/>
                <a:gd name="T25" fmla="*/ 322 h 322"/>
                <a:gd name="T26" fmla="*/ 91 w 378"/>
                <a:gd name="T27" fmla="*/ 244 h 322"/>
                <a:gd name="T28" fmla="*/ 0 w 378"/>
                <a:gd name="T29" fmla="*/ 244 h 322"/>
                <a:gd name="T30" fmla="*/ 0 w 378"/>
                <a:gd name="T31" fmla="*/ 162 h 322"/>
                <a:gd name="T32" fmla="*/ 0 w 378"/>
                <a:gd name="T33" fmla="*/ 162 h 3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8"/>
                <a:gd name="T52" fmla="*/ 0 h 322"/>
                <a:gd name="T53" fmla="*/ 378 w 378"/>
                <a:gd name="T54" fmla="*/ 322 h 3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8" h="322">
                  <a:moveTo>
                    <a:pt x="0" y="162"/>
                  </a:moveTo>
                  <a:lnTo>
                    <a:pt x="0" y="81"/>
                  </a:lnTo>
                  <a:lnTo>
                    <a:pt x="91" y="81"/>
                  </a:lnTo>
                  <a:lnTo>
                    <a:pt x="91" y="0"/>
                  </a:lnTo>
                  <a:lnTo>
                    <a:pt x="288" y="0"/>
                  </a:lnTo>
                  <a:lnTo>
                    <a:pt x="288" y="81"/>
                  </a:lnTo>
                  <a:lnTo>
                    <a:pt x="378" y="81"/>
                  </a:lnTo>
                  <a:lnTo>
                    <a:pt x="378" y="162"/>
                  </a:lnTo>
                  <a:lnTo>
                    <a:pt x="378" y="244"/>
                  </a:lnTo>
                  <a:lnTo>
                    <a:pt x="288" y="244"/>
                  </a:lnTo>
                  <a:lnTo>
                    <a:pt x="288" y="322"/>
                  </a:lnTo>
                  <a:lnTo>
                    <a:pt x="91" y="322"/>
                  </a:lnTo>
                  <a:lnTo>
                    <a:pt x="91" y="244"/>
                  </a:lnTo>
                  <a:lnTo>
                    <a:pt x="0" y="244"/>
                  </a:lnTo>
                  <a:lnTo>
                    <a:pt x="0" y="162"/>
                  </a:lnTo>
                  <a:close/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56" name="Line 135"/>
            <p:cNvSpPr>
              <a:spLocks noChangeShapeType="1"/>
            </p:cNvSpPr>
            <p:nvPr/>
          </p:nvSpPr>
          <p:spPr bwMode="auto">
            <a:xfrm flipV="1">
              <a:off x="4053" y="1521"/>
              <a:ext cx="1" cy="178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57" name="Freeform 136"/>
            <p:cNvSpPr>
              <a:spLocks/>
            </p:cNvSpPr>
            <p:nvPr/>
          </p:nvSpPr>
          <p:spPr bwMode="auto">
            <a:xfrm>
              <a:off x="4165" y="840"/>
              <a:ext cx="44" cy="87"/>
            </a:xfrm>
            <a:custGeom>
              <a:avLst/>
              <a:gdLst>
                <a:gd name="T0" fmla="*/ 22 w 44"/>
                <a:gd name="T1" fmla="*/ 0 h 87"/>
                <a:gd name="T2" fmla="*/ 44 w 44"/>
                <a:gd name="T3" fmla="*/ 87 h 87"/>
                <a:gd name="T4" fmla="*/ 0 w 44"/>
                <a:gd name="T5" fmla="*/ 87 h 87"/>
                <a:gd name="T6" fmla="*/ 22 w 44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87"/>
                <a:gd name="T14" fmla="*/ 44 w 44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87">
                  <a:moveTo>
                    <a:pt x="22" y="0"/>
                  </a:moveTo>
                  <a:lnTo>
                    <a:pt x="44" y="87"/>
                  </a:lnTo>
                  <a:lnTo>
                    <a:pt x="0" y="8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58" name="Line 137"/>
            <p:cNvSpPr>
              <a:spLocks noChangeShapeType="1"/>
            </p:cNvSpPr>
            <p:nvPr/>
          </p:nvSpPr>
          <p:spPr bwMode="auto">
            <a:xfrm flipV="1">
              <a:off x="3952" y="1140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59" name="Line 138"/>
            <p:cNvSpPr>
              <a:spLocks noChangeShapeType="1"/>
            </p:cNvSpPr>
            <p:nvPr/>
          </p:nvSpPr>
          <p:spPr bwMode="auto">
            <a:xfrm>
              <a:off x="4449" y="1227"/>
              <a:ext cx="12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60" name="Line 139"/>
            <p:cNvSpPr>
              <a:spLocks noChangeShapeType="1"/>
            </p:cNvSpPr>
            <p:nvPr/>
          </p:nvSpPr>
          <p:spPr bwMode="auto">
            <a:xfrm>
              <a:off x="3802" y="1227"/>
              <a:ext cx="119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61" name="Line 140"/>
            <p:cNvSpPr>
              <a:spLocks noChangeShapeType="1"/>
            </p:cNvSpPr>
            <p:nvPr/>
          </p:nvSpPr>
          <p:spPr bwMode="auto">
            <a:xfrm flipV="1">
              <a:off x="4418" y="1140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62" name="Oval 141"/>
            <p:cNvSpPr>
              <a:spLocks noChangeArrowheads="1"/>
            </p:cNvSpPr>
            <p:nvPr/>
          </p:nvSpPr>
          <p:spPr bwMode="auto">
            <a:xfrm>
              <a:off x="3899" y="1202"/>
              <a:ext cx="47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63" name="Oval 142"/>
            <p:cNvSpPr>
              <a:spLocks noChangeArrowheads="1"/>
            </p:cNvSpPr>
            <p:nvPr/>
          </p:nvSpPr>
          <p:spPr bwMode="auto">
            <a:xfrm>
              <a:off x="4424" y="1202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64" name="Rectangle 161"/>
            <p:cNvSpPr>
              <a:spLocks noChangeArrowheads="1"/>
            </p:cNvSpPr>
            <p:nvPr/>
          </p:nvSpPr>
          <p:spPr bwMode="auto">
            <a:xfrm>
              <a:off x="4098" y="819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FF0000"/>
                  </a:solidFill>
                </a:rPr>
                <a:t>1</a:t>
              </a:r>
              <a:endPara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65" name="Rectangle 163"/>
            <p:cNvSpPr>
              <a:spLocks noChangeArrowheads="1"/>
            </p:cNvSpPr>
            <p:nvPr/>
          </p:nvSpPr>
          <p:spPr bwMode="auto">
            <a:xfrm>
              <a:off x="4044" y="2076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FF0000"/>
                  </a:solidFill>
                </a:rPr>
                <a:t>0</a:t>
              </a:r>
              <a:endPara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66" name="Rectangle 165"/>
            <p:cNvSpPr>
              <a:spLocks noChangeArrowheads="1"/>
            </p:cNvSpPr>
            <p:nvPr/>
          </p:nvSpPr>
          <p:spPr bwMode="auto">
            <a:xfrm>
              <a:off x="3744" y="116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x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67" name="Rectangle 170"/>
            <p:cNvSpPr>
              <a:spLocks noChangeArrowheads="1"/>
            </p:cNvSpPr>
            <p:nvPr/>
          </p:nvSpPr>
          <p:spPr bwMode="auto">
            <a:xfrm>
              <a:off x="4595" y="115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y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68" name="Rectangle 171"/>
            <p:cNvSpPr>
              <a:spLocks noChangeArrowheads="1"/>
            </p:cNvSpPr>
            <p:nvPr/>
          </p:nvSpPr>
          <p:spPr bwMode="auto">
            <a:xfrm>
              <a:off x="4530" y="1403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F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69" name="Rectangle 173"/>
            <p:cNvSpPr>
              <a:spLocks noChangeArrowheads="1"/>
            </p:cNvSpPr>
            <p:nvPr/>
          </p:nvSpPr>
          <p:spPr bwMode="auto">
            <a:xfrm>
              <a:off x="3836" y="154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x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70" name="Rectangle 174"/>
            <p:cNvSpPr>
              <a:spLocks noChangeArrowheads="1"/>
            </p:cNvSpPr>
            <p:nvPr/>
          </p:nvSpPr>
          <p:spPr bwMode="auto">
            <a:xfrm>
              <a:off x="3835" y="186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y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9613" name="Group 178"/>
          <p:cNvGrpSpPr>
            <a:grpSpLocks/>
          </p:cNvGrpSpPr>
          <p:nvPr/>
        </p:nvGrpSpPr>
        <p:grpSpPr bwMode="auto">
          <a:xfrm>
            <a:off x="6457949" y="1657350"/>
            <a:ext cx="1059657" cy="1650207"/>
            <a:chOff x="4669" y="816"/>
            <a:chExt cx="890" cy="1386"/>
          </a:xfrm>
        </p:grpSpPr>
        <p:sp>
          <p:nvSpPr>
            <p:cNvPr id="149617" name="Line 143"/>
            <p:cNvSpPr>
              <a:spLocks noChangeShapeType="1"/>
            </p:cNvSpPr>
            <p:nvPr/>
          </p:nvSpPr>
          <p:spPr bwMode="auto">
            <a:xfrm>
              <a:off x="5109" y="2087"/>
              <a:ext cx="1" cy="37"/>
            </a:xfrm>
            <a:prstGeom prst="line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18" name="Line 144"/>
            <p:cNvSpPr>
              <a:spLocks noChangeShapeType="1"/>
            </p:cNvSpPr>
            <p:nvPr/>
          </p:nvSpPr>
          <p:spPr bwMode="auto">
            <a:xfrm>
              <a:off x="5043" y="2124"/>
              <a:ext cx="132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19" name="Line 145"/>
            <p:cNvSpPr>
              <a:spLocks noChangeShapeType="1"/>
            </p:cNvSpPr>
            <p:nvPr/>
          </p:nvSpPr>
          <p:spPr bwMode="auto">
            <a:xfrm>
              <a:off x="5068" y="2149"/>
              <a:ext cx="78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20" name="Line 146"/>
            <p:cNvSpPr>
              <a:spLocks noChangeShapeType="1"/>
            </p:cNvSpPr>
            <p:nvPr/>
          </p:nvSpPr>
          <p:spPr bwMode="auto">
            <a:xfrm>
              <a:off x="5090" y="2171"/>
              <a:ext cx="3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21" name="Oval 147"/>
            <p:cNvSpPr>
              <a:spLocks noChangeArrowheads="1"/>
            </p:cNvSpPr>
            <p:nvPr/>
          </p:nvSpPr>
          <p:spPr bwMode="auto">
            <a:xfrm>
              <a:off x="5084" y="1568"/>
              <a:ext cx="50" cy="47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22" name="Line 148"/>
            <p:cNvSpPr>
              <a:spLocks noChangeShapeType="1"/>
            </p:cNvSpPr>
            <p:nvPr/>
          </p:nvSpPr>
          <p:spPr bwMode="auto">
            <a:xfrm>
              <a:off x="5106" y="1593"/>
              <a:ext cx="32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23" name="Line 149"/>
            <p:cNvSpPr>
              <a:spLocks noChangeShapeType="1"/>
            </p:cNvSpPr>
            <p:nvPr/>
          </p:nvSpPr>
          <p:spPr bwMode="auto">
            <a:xfrm flipV="1">
              <a:off x="4978" y="1034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24" name="Line 150"/>
            <p:cNvSpPr>
              <a:spLocks noChangeShapeType="1"/>
            </p:cNvSpPr>
            <p:nvPr/>
          </p:nvSpPr>
          <p:spPr bwMode="auto">
            <a:xfrm>
              <a:off x="4828" y="1121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25" name="Line 151"/>
            <p:cNvSpPr>
              <a:spLocks noChangeShapeType="1"/>
            </p:cNvSpPr>
            <p:nvPr/>
          </p:nvSpPr>
          <p:spPr bwMode="auto">
            <a:xfrm flipH="1">
              <a:off x="4828" y="1440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26" name="Freeform 152"/>
            <p:cNvSpPr>
              <a:spLocks/>
            </p:cNvSpPr>
            <p:nvPr/>
          </p:nvSpPr>
          <p:spPr bwMode="auto">
            <a:xfrm>
              <a:off x="5018" y="930"/>
              <a:ext cx="91" cy="735"/>
            </a:xfrm>
            <a:custGeom>
              <a:avLst/>
              <a:gdLst>
                <a:gd name="T0" fmla="*/ 91 w 91"/>
                <a:gd name="T1" fmla="*/ 735 h 735"/>
                <a:gd name="T2" fmla="*/ 91 w 91"/>
                <a:gd name="T3" fmla="*/ 591 h 735"/>
                <a:gd name="T4" fmla="*/ 0 w 91"/>
                <a:gd name="T5" fmla="*/ 591 h 735"/>
                <a:gd name="T6" fmla="*/ 0 w 91"/>
                <a:gd name="T7" fmla="*/ 429 h 735"/>
                <a:gd name="T8" fmla="*/ 91 w 91"/>
                <a:gd name="T9" fmla="*/ 429 h 735"/>
                <a:gd name="T10" fmla="*/ 91 w 91"/>
                <a:gd name="T11" fmla="*/ 429 h 735"/>
                <a:gd name="T12" fmla="*/ 91 w 91"/>
                <a:gd name="T13" fmla="*/ 272 h 735"/>
                <a:gd name="T14" fmla="*/ 0 w 91"/>
                <a:gd name="T15" fmla="*/ 272 h 735"/>
                <a:gd name="T16" fmla="*/ 0 w 91"/>
                <a:gd name="T17" fmla="*/ 110 h 735"/>
                <a:gd name="T18" fmla="*/ 91 w 91"/>
                <a:gd name="T19" fmla="*/ 110 h 735"/>
                <a:gd name="T20" fmla="*/ 91 w 91"/>
                <a:gd name="T21" fmla="*/ 0 h 7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1"/>
                <a:gd name="T34" fmla="*/ 0 h 735"/>
                <a:gd name="T35" fmla="*/ 91 w 91"/>
                <a:gd name="T36" fmla="*/ 735 h 7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1" h="735">
                  <a:moveTo>
                    <a:pt x="91" y="735"/>
                  </a:moveTo>
                  <a:lnTo>
                    <a:pt x="91" y="591"/>
                  </a:lnTo>
                  <a:lnTo>
                    <a:pt x="0" y="591"/>
                  </a:lnTo>
                  <a:lnTo>
                    <a:pt x="0" y="429"/>
                  </a:lnTo>
                  <a:lnTo>
                    <a:pt x="91" y="429"/>
                  </a:lnTo>
                  <a:lnTo>
                    <a:pt x="91" y="272"/>
                  </a:lnTo>
                  <a:lnTo>
                    <a:pt x="0" y="272"/>
                  </a:lnTo>
                  <a:lnTo>
                    <a:pt x="0" y="110"/>
                  </a:lnTo>
                  <a:lnTo>
                    <a:pt x="91" y="110"/>
                  </a:lnTo>
                  <a:lnTo>
                    <a:pt x="91" y="0"/>
                  </a:ln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27" name="Line 153"/>
            <p:cNvSpPr>
              <a:spLocks noChangeShapeType="1"/>
            </p:cNvSpPr>
            <p:nvPr/>
          </p:nvSpPr>
          <p:spPr bwMode="auto">
            <a:xfrm>
              <a:off x="5109" y="1984"/>
              <a:ext cx="1" cy="143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28" name="Freeform 154"/>
            <p:cNvSpPr>
              <a:spLocks/>
            </p:cNvSpPr>
            <p:nvPr/>
          </p:nvSpPr>
          <p:spPr bwMode="auto">
            <a:xfrm>
              <a:off x="4921" y="1665"/>
              <a:ext cx="375" cy="319"/>
            </a:xfrm>
            <a:custGeom>
              <a:avLst/>
              <a:gdLst>
                <a:gd name="T0" fmla="*/ 0 w 375"/>
                <a:gd name="T1" fmla="*/ 159 h 319"/>
                <a:gd name="T2" fmla="*/ 0 w 375"/>
                <a:gd name="T3" fmla="*/ 240 h 319"/>
                <a:gd name="T4" fmla="*/ 88 w 375"/>
                <a:gd name="T5" fmla="*/ 240 h 319"/>
                <a:gd name="T6" fmla="*/ 88 w 375"/>
                <a:gd name="T7" fmla="*/ 319 h 319"/>
                <a:gd name="T8" fmla="*/ 285 w 375"/>
                <a:gd name="T9" fmla="*/ 319 h 319"/>
                <a:gd name="T10" fmla="*/ 285 w 375"/>
                <a:gd name="T11" fmla="*/ 240 h 319"/>
                <a:gd name="T12" fmla="*/ 375 w 375"/>
                <a:gd name="T13" fmla="*/ 240 h 319"/>
                <a:gd name="T14" fmla="*/ 375 w 375"/>
                <a:gd name="T15" fmla="*/ 159 h 319"/>
                <a:gd name="T16" fmla="*/ 375 w 375"/>
                <a:gd name="T17" fmla="*/ 159 h 319"/>
                <a:gd name="T18" fmla="*/ 375 w 375"/>
                <a:gd name="T19" fmla="*/ 78 h 319"/>
                <a:gd name="T20" fmla="*/ 285 w 375"/>
                <a:gd name="T21" fmla="*/ 78 h 319"/>
                <a:gd name="T22" fmla="*/ 285 w 375"/>
                <a:gd name="T23" fmla="*/ 0 h 319"/>
                <a:gd name="T24" fmla="*/ 88 w 375"/>
                <a:gd name="T25" fmla="*/ 0 h 319"/>
                <a:gd name="T26" fmla="*/ 88 w 375"/>
                <a:gd name="T27" fmla="*/ 78 h 319"/>
                <a:gd name="T28" fmla="*/ 0 w 375"/>
                <a:gd name="T29" fmla="*/ 78 h 319"/>
                <a:gd name="T30" fmla="*/ 0 w 375"/>
                <a:gd name="T31" fmla="*/ 159 h 319"/>
                <a:gd name="T32" fmla="*/ 0 w 375"/>
                <a:gd name="T33" fmla="*/ 159 h 3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5"/>
                <a:gd name="T52" fmla="*/ 0 h 319"/>
                <a:gd name="T53" fmla="*/ 375 w 375"/>
                <a:gd name="T54" fmla="*/ 319 h 3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5" h="319">
                  <a:moveTo>
                    <a:pt x="0" y="159"/>
                  </a:moveTo>
                  <a:lnTo>
                    <a:pt x="0" y="240"/>
                  </a:lnTo>
                  <a:lnTo>
                    <a:pt x="88" y="240"/>
                  </a:lnTo>
                  <a:lnTo>
                    <a:pt x="88" y="319"/>
                  </a:lnTo>
                  <a:lnTo>
                    <a:pt x="285" y="319"/>
                  </a:lnTo>
                  <a:lnTo>
                    <a:pt x="285" y="240"/>
                  </a:lnTo>
                  <a:lnTo>
                    <a:pt x="375" y="240"/>
                  </a:lnTo>
                  <a:lnTo>
                    <a:pt x="375" y="159"/>
                  </a:lnTo>
                  <a:lnTo>
                    <a:pt x="375" y="78"/>
                  </a:lnTo>
                  <a:lnTo>
                    <a:pt x="285" y="78"/>
                  </a:lnTo>
                  <a:lnTo>
                    <a:pt x="285" y="0"/>
                  </a:lnTo>
                  <a:lnTo>
                    <a:pt x="88" y="0"/>
                  </a:lnTo>
                  <a:lnTo>
                    <a:pt x="88" y="78"/>
                  </a:lnTo>
                  <a:lnTo>
                    <a:pt x="0" y="78"/>
                  </a:lnTo>
                  <a:lnTo>
                    <a:pt x="0" y="159"/>
                  </a:lnTo>
                  <a:close/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29" name="Line 155"/>
            <p:cNvSpPr>
              <a:spLocks noChangeShapeType="1"/>
            </p:cNvSpPr>
            <p:nvPr/>
          </p:nvSpPr>
          <p:spPr bwMode="auto">
            <a:xfrm>
              <a:off x="4978" y="1352"/>
              <a:ext cx="1" cy="178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30" name="Freeform 156"/>
            <p:cNvSpPr>
              <a:spLocks/>
            </p:cNvSpPr>
            <p:nvPr/>
          </p:nvSpPr>
          <p:spPr bwMode="auto">
            <a:xfrm>
              <a:off x="5087" y="840"/>
              <a:ext cx="44" cy="90"/>
            </a:xfrm>
            <a:custGeom>
              <a:avLst/>
              <a:gdLst>
                <a:gd name="T0" fmla="*/ 22 w 44"/>
                <a:gd name="T1" fmla="*/ 0 h 90"/>
                <a:gd name="T2" fmla="*/ 44 w 44"/>
                <a:gd name="T3" fmla="*/ 90 h 90"/>
                <a:gd name="T4" fmla="*/ 0 w 44"/>
                <a:gd name="T5" fmla="*/ 90 h 90"/>
                <a:gd name="T6" fmla="*/ 22 w 44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90"/>
                <a:gd name="T14" fmla="*/ 44 w 44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90">
                  <a:moveTo>
                    <a:pt x="22" y="0"/>
                  </a:moveTo>
                  <a:lnTo>
                    <a:pt x="44" y="90"/>
                  </a:lnTo>
                  <a:lnTo>
                    <a:pt x="0" y="90"/>
                  </a:lnTo>
                  <a:lnTo>
                    <a:pt x="22" y="0"/>
                  </a:lnTo>
                  <a:close/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31" name="Line 157"/>
            <p:cNvSpPr>
              <a:spLocks noChangeShapeType="1"/>
            </p:cNvSpPr>
            <p:nvPr/>
          </p:nvSpPr>
          <p:spPr bwMode="auto">
            <a:xfrm>
              <a:off x="4875" y="1737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32" name="Line 158"/>
            <p:cNvSpPr>
              <a:spLocks noChangeShapeType="1"/>
            </p:cNvSpPr>
            <p:nvPr/>
          </p:nvSpPr>
          <p:spPr bwMode="auto">
            <a:xfrm>
              <a:off x="5340" y="1824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33" name="Line 159"/>
            <p:cNvSpPr>
              <a:spLocks noChangeShapeType="1"/>
            </p:cNvSpPr>
            <p:nvPr/>
          </p:nvSpPr>
          <p:spPr bwMode="auto">
            <a:xfrm>
              <a:off x="4728" y="1824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34" name="Line 160"/>
            <p:cNvSpPr>
              <a:spLocks noChangeShapeType="1"/>
            </p:cNvSpPr>
            <p:nvPr/>
          </p:nvSpPr>
          <p:spPr bwMode="auto">
            <a:xfrm>
              <a:off x="5340" y="1737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635" name="Rectangle 162"/>
            <p:cNvSpPr>
              <a:spLocks noChangeArrowheads="1"/>
            </p:cNvSpPr>
            <p:nvPr/>
          </p:nvSpPr>
          <p:spPr bwMode="auto">
            <a:xfrm>
              <a:off x="5021" y="816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36" name="Rectangle 164"/>
            <p:cNvSpPr>
              <a:spLocks noChangeArrowheads="1"/>
            </p:cNvSpPr>
            <p:nvPr/>
          </p:nvSpPr>
          <p:spPr bwMode="auto">
            <a:xfrm>
              <a:off x="4959" y="2076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37" name="Rectangle 166"/>
            <p:cNvSpPr>
              <a:spLocks noChangeArrowheads="1"/>
            </p:cNvSpPr>
            <p:nvPr/>
          </p:nvSpPr>
          <p:spPr bwMode="auto">
            <a:xfrm>
              <a:off x="4757" y="1058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x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38" name="Rectangle 167"/>
            <p:cNvSpPr>
              <a:spLocks noChangeArrowheads="1"/>
            </p:cNvSpPr>
            <p:nvPr/>
          </p:nvSpPr>
          <p:spPr bwMode="auto">
            <a:xfrm>
              <a:off x="4669" y="1758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x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39" name="Rectangle 168"/>
            <p:cNvSpPr>
              <a:spLocks noChangeArrowheads="1"/>
            </p:cNvSpPr>
            <p:nvPr/>
          </p:nvSpPr>
          <p:spPr bwMode="auto">
            <a:xfrm>
              <a:off x="4756" y="1379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y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40" name="Rectangle 169"/>
            <p:cNvSpPr>
              <a:spLocks noChangeArrowheads="1"/>
            </p:cNvSpPr>
            <p:nvPr/>
          </p:nvSpPr>
          <p:spPr bwMode="auto">
            <a:xfrm>
              <a:off x="5506" y="175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y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41" name="Rectangle 172"/>
            <p:cNvSpPr>
              <a:spLocks noChangeArrowheads="1"/>
            </p:cNvSpPr>
            <p:nvPr/>
          </p:nvSpPr>
          <p:spPr bwMode="auto">
            <a:xfrm>
              <a:off x="5455" y="1542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F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42" name="Oval 175"/>
            <p:cNvSpPr>
              <a:spLocks noChangeArrowheads="1"/>
            </p:cNvSpPr>
            <p:nvPr/>
          </p:nvSpPr>
          <p:spPr bwMode="auto">
            <a:xfrm>
              <a:off x="4925" y="1096"/>
              <a:ext cx="46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643" name="Oval 176"/>
            <p:cNvSpPr>
              <a:spLocks noChangeArrowheads="1"/>
            </p:cNvSpPr>
            <p:nvPr/>
          </p:nvSpPr>
          <p:spPr bwMode="auto">
            <a:xfrm>
              <a:off x="4925" y="1415"/>
              <a:ext cx="46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9614" name="Text Box 179"/>
          <p:cNvSpPr txBox="1">
            <a:spLocks noChangeArrowheads="1"/>
          </p:cNvSpPr>
          <p:nvPr/>
        </p:nvSpPr>
        <p:spPr bwMode="auto">
          <a:xfrm>
            <a:off x="5943601" y="1733550"/>
            <a:ext cx="56778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</a:rPr>
              <a:t>NAND</a:t>
            </a:r>
          </a:p>
        </p:txBody>
      </p:sp>
      <p:sp>
        <p:nvSpPr>
          <p:cNvPr id="149615" name="Text Box 180"/>
          <p:cNvSpPr txBox="1">
            <a:spLocks noChangeArrowheads="1"/>
          </p:cNvSpPr>
          <p:nvPr/>
        </p:nvSpPr>
        <p:spPr bwMode="auto">
          <a:xfrm>
            <a:off x="7086600" y="1733550"/>
            <a:ext cx="48442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</a:rPr>
              <a:t>NOR</a:t>
            </a:r>
          </a:p>
        </p:txBody>
      </p:sp>
      <p:sp>
        <p:nvSpPr>
          <p:cNvPr id="149616" name="Rectangle 181"/>
          <p:cNvSpPr>
            <a:spLocks noChangeArrowheads="1"/>
          </p:cNvSpPr>
          <p:nvPr/>
        </p:nvSpPr>
        <p:spPr bwMode="auto">
          <a:xfrm>
            <a:off x="4932759" y="3428999"/>
            <a:ext cx="4093253" cy="294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rgbClr val="000000"/>
                </a:solidFill>
              </a:rPr>
              <a:t>NAND same as AND with power &amp; ground switched</a:t>
            </a:r>
          </a:p>
          <a:p>
            <a:pPr lvl="1" eaLnBrk="1" hangingPunct="1"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Why? </a:t>
            </a:r>
            <a:r>
              <a:rPr lang="en-US" altLang="en-US" sz="1200" dirty="0" err="1">
                <a:solidFill>
                  <a:srgbClr val="000000"/>
                </a:solidFill>
              </a:rPr>
              <a:t>nMOS</a:t>
            </a:r>
            <a:r>
              <a:rPr lang="en-US" altLang="en-US" sz="1200" dirty="0">
                <a:solidFill>
                  <a:srgbClr val="000000"/>
                </a:solidFill>
              </a:rPr>
              <a:t> conducts 0s well, but not 1s (reasons beyond our scope) -- so NAND more efficient </a:t>
            </a:r>
          </a:p>
          <a:p>
            <a:pPr eaLnBrk="1" hangingPunct="1"/>
            <a:r>
              <a:rPr lang="en-US" altLang="en-US" sz="1350" dirty="0">
                <a:solidFill>
                  <a:srgbClr val="000000"/>
                </a:solidFill>
              </a:rPr>
              <a:t>Likewise, NOR same as OR with power/ground switched</a:t>
            </a:r>
          </a:p>
          <a:p>
            <a:pPr eaLnBrk="1" hangingPunct="1"/>
            <a:r>
              <a:rPr lang="en-US" altLang="en-US" sz="1350" dirty="0">
                <a:solidFill>
                  <a:srgbClr val="000000"/>
                </a:solidFill>
              </a:rPr>
              <a:t>AND in CMOS: NAND with NOT</a:t>
            </a:r>
          </a:p>
          <a:p>
            <a:pPr eaLnBrk="1" hangingPunct="1"/>
            <a:r>
              <a:rPr lang="en-US" altLang="en-US" sz="1350" dirty="0">
                <a:solidFill>
                  <a:srgbClr val="000000"/>
                </a:solidFill>
              </a:rPr>
              <a:t>OR in CMOS: NOR with NOT</a:t>
            </a:r>
          </a:p>
          <a:p>
            <a:pPr eaLnBrk="1" hangingPunct="1"/>
            <a:r>
              <a:rPr lang="en-US" altLang="en-US" sz="1350" dirty="0">
                <a:solidFill>
                  <a:srgbClr val="000000"/>
                </a:solidFill>
              </a:rPr>
              <a:t>So NAND/NOR more common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65F6C-6B39-4101-B8D9-3BD09508157B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Completeness of NAND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981" y="1524000"/>
            <a:ext cx="8509819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Any Boolean function can be implemented </a:t>
            </a:r>
            <a:r>
              <a:rPr lang="en-US" altLang="en-US" sz="3200" i="1" dirty="0" smtClean="0"/>
              <a:t>using just NAND gates. </a:t>
            </a:r>
            <a:r>
              <a:rPr lang="en-US" altLang="en-US" sz="3200" dirty="0" smtClean="0"/>
              <a:t>Why?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Need AND, OR, and NOT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NOT: 1-input NAND (or 2-input NAND with inputs tied together)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AND: NAND followed by NOT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OR:    NAND preceded by NOTs</a:t>
            </a:r>
          </a:p>
          <a:p>
            <a:pPr eaLnBrk="1" hangingPunct="1"/>
            <a:r>
              <a:rPr lang="en-US" altLang="en-US" sz="3200" dirty="0" smtClean="0"/>
              <a:t>Likewise for NOR </a:t>
            </a:r>
          </a:p>
        </p:txBody>
      </p:sp>
      <p:sp>
        <p:nvSpPr>
          <p:cNvPr id="151557" name="Freeform 5"/>
          <p:cNvSpPr>
            <a:spLocks/>
          </p:cNvSpPr>
          <p:nvPr/>
        </p:nvSpPr>
        <p:spPr bwMode="auto">
          <a:xfrm>
            <a:off x="6718699" y="5687737"/>
            <a:ext cx="401240" cy="397669"/>
          </a:xfrm>
          <a:custGeom>
            <a:avLst/>
            <a:gdLst>
              <a:gd name="T0" fmla="*/ 2147483646 w 108"/>
              <a:gd name="T1" fmla="*/ 2147483646 h 107"/>
              <a:gd name="T2" fmla="*/ 0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0 w 108"/>
              <a:gd name="T9" fmla="*/ 0 h 107"/>
              <a:gd name="T10" fmla="*/ 2147483646 w 108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3"/>
                </a:moveTo>
                <a:cubicBezTo>
                  <a:pt x="108" y="53"/>
                  <a:pt x="83" y="107"/>
                  <a:pt x="0" y="107"/>
                </a:cubicBezTo>
                <a:cubicBezTo>
                  <a:pt x="0" y="107"/>
                  <a:pt x="17" y="101"/>
                  <a:pt x="17" y="54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6"/>
                  <a:pt x="0" y="0"/>
                  <a:pt x="0" y="0"/>
                </a:cubicBezTo>
                <a:cubicBezTo>
                  <a:pt x="83" y="0"/>
                  <a:pt x="108" y="53"/>
                  <a:pt x="108" y="53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6629402" y="5784179"/>
            <a:ext cx="141685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6629402" y="5985393"/>
            <a:ext cx="141685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7119938" y="5884191"/>
            <a:ext cx="134541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1561" name="Freeform 9"/>
          <p:cNvSpPr>
            <a:spLocks/>
          </p:cNvSpPr>
          <p:nvPr/>
        </p:nvSpPr>
        <p:spPr bwMode="auto">
          <a:xfrm>
            <a:off x="5995989" y="5285306"/>
            <a:ext cx="454819" cy="402431"/>
          </a:xfrm>
          <a:custGeom>
            <a:avLst/>
            <a:gdLst>
              <a:gd name="T0" fmla="*/ 0 w 122"/>
              <a:gd name="T1" fmla="*/ 2147483646 h 108"/>
              <a:gd name="T2" fmla="*/ 2147483646 w 122"/>
              <a:gd name="T3" fmla="*/ 2147483646 h 108"/>
              <a:gd name="T4" fmla="*/ 2147483646 w 122"/>
              <a:gd name="T5" fmla="*/ 2147483646 h 108"/>
              <a:gd name="T6" fmla="*/ 2147483646 w 122"/>
              <a:gd name="T7" fmla="*/ 0 h 108"/>
              <a:gd name="T8" fmla="*/ 0 w 122"/>
              <a:gd name="T9" fmla="*/ 0 h 108"/>
              <a:gd name="T10" fmla="*/ 0 w 122"/>
              <a:gd name="T11" fmla="*/ 2147483646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108"/>
              <a:gd name="T20" fmla="*/ 122 w 122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8" y="108"/>
                  <a:pt x="122" y="84"/>
                  <a:pt x="122" y="54"/>
                </a:cubicBezTo>
                <a:cubicBezTo>
                  <a:pt x="122" y="24"/>
                  <a:pt x="98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5806680" y="5385318"/>
            <a:ext cx="129778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6513912" y="5486522"/>
            <a:ext cx="126206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1564" name="Line 12"/>
          <p:cNvSpPr>
            <a:spLocks noChangeShapeType="1"/>
          </p:cNvSpPr>
          <p:nvPr/>
        </p:nvSpPr>
        <p:spPr bwMode="auto">
          <a:xfrm>
            <a:off x="5806680" y="5586535"/>
            <a:ext cx="129778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1565" name="Oval 13"/>
          <p:cNvSpPr>
            <a:spLocks noChangeArrowheads="1"/>
          </p:cNvSpPr>
          <p:nvPr/>
        </p:nvSpPr>
        <p:spPr bwMode="auto">
          <a:xfrm>
            <a:off x="6454379" y="5460327"/>
            <a:ext cx="55959" cy="55959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66" name="Oval 14"/>
          <p:cNvSpPr>
            <a:spLocks noChangeArrowheads="1"/>
          </p:cNvSpPr>
          <p:nvPr/>
        </p:nvSpPr>
        <p:spPr bwMode="auto">
          <a:xfrm>
            <a:off x="5936458" y="5560340"/>
            <a:ext cx="55960" cy="55959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67" name="Oval 15"/>
          <p:cNvSpPr>
            <a:spLocks noChangeArrowheads="1"/>
          </p:cNvSpPr>
          <p:nvPr/>
        </p:nvSpPr>
        <p:spPr bwMode="auto">
          <a:xfrm>
            <a:off x="5936458" y="5360316"/>
            <a:ext cx="55960" cy="54769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68" name="Freeform 16"/>
          <p:cNvSpPr>
            <a:spLocks/>
          </p:cNvSpPr>
          <p:nvPr/>
        </p:nvSpPr>
        <p:spPr bwMode="auto">
          <a:xfrm>
            <a:off x="6335317" y="5780605"/>
            <a:ext cx="238125" cy="204788"/>
          </a:xfrm>
          <a:custGeom>
            <a:avLst/>
            <a:gdLst>
              <a:gd name="T0" fmla="*/ 2147483646 w 200"/>
              <a:gd name="T1" fmla="*/ 2147483646 h 172"/>
              <a:gd name="T2" fmla="*/ 2147483646 w 200"/>
              <a:gd name="T3" fmla="*/ 0 h 172"/>
              <a:gd name="T4" fmla="*/ 2147483646 w 200"/>
              <a:gd name="T5" fmla="*/ 2147483646 h 172"/>
              <a:gd name="T6" fmla="*/ 0 w 200"/>
              <a:gd name="T7" fmla="*/ 2147483646 h 172"/>
              <a:gd name="T8" fmla="*/ 0 w 200"/>
              <a:gd name="T9" fmla="*/ 2147483646 h 172"/>
              <a:gd name="T10" fmla="*/ 2147483646 w 200"/>
              <a:gd name="T11" fmla="*/ 2147483646 h 172"/>
              <a:gd name="T12" fmla="*/ 2147483646 w 200"/>
              <a:gd name="T13" fmla="*/ 2147483646 h 172"/>
              <a:gd name="T14" fmla="*/ 2147483646 w 200"/>
              <a:gd name="T15" fmla="*/ 2147483646 h 1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0"/>
              <a:gd name="T25" fmla="*/ 0 h 172"/>
              <a:gd name="T26" fmla="*/ 200 w 200"/>
              <a:gd name="T27" fmla="*/ 172 h 1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0" h="172">
                <a:moveTo>
                  <a:pt x="200" y="84"/>
                </a:moveTo>
                <a:lnTo>
                  <a:pt x="87" y="0"/>
                </a:lnTo>
                <a:lnTo>
                  <a:pt x="87" y="47"/>
                </a:lnTo>
                <a:lnTo>
                  <a:pt x="0" y="47"/>
                </a:lnTo>
                <a:lnTo>
                  <a:pt x="0" y="125"/>
                </a:lnTo>
                <a:lnTo>
                  <a:pt x="87" y="125"/>
                </a:lnTo>
                <a:lnTo>
                  <a:pt x="87" y="172"/>
                </a:lnTo>
                <a:lnTo>
                  <a:pt x="200" y="84"/>
                </a:lnTo>
                <a:close/>
              </a:path>
            </a:pathLst>
          </a:cu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1569" name="TextBox 16"/>
          <p:cNvSpPr txBox="1">
            <a:spLocks noChangeArrowheads="1"/>
          </p:cNvSpPr>
          <p:nvPr/>
        </p:nvSpPr>
        <p:spPr bwMode="auto">
          <a:xfrm>
            <a:off x="5166393" y="6214805"/>
            <a:ext cx="37448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f = (</a:t>
            </a:r>
            <a:r>
              <a:rPr lang="en-US" altLang="en-US" sz="1600" dirty="0" err="1">
                <a:solidFill>
                  <a:srgbClr val="000000"/>
                </a:solidFill>
              </a:rPr>
              <a:t>a’b</a:t>
            </a:r>
            <a:r>
              <a:rPr lang="en-US" altLang="en-US" sz="1600" dirty="0">
                <a:solidFill>
                  <a:srgbClr val="000000"/>
                </a:solidFill>
              </a:rPr>
              <a:t>’)’ = a + b       (</a:t>
            </a:r>
            <a:r>
              <a:rPr lang="en-US" altLang="en-US" sz="1600" dirty="0" err="1">
                <a:solidFill>
                  <a:srgbClr val="000000"/>
                </a:solidFill>
              </a:rPr>
              <a:t>DeMorgan’s</a:t>
            </a:r>
            <a:r>
              <a:rPr lang="en-US" altLang="en-US" sz="1600" dirty="0">
                <a:solidFill>
                  <a:srgbClr val="000000"/>
                </a:solidFill>
              </a:rPr>
              <a:t> Law)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4330B0-E5FE-486B-980A-EB830329E160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Number of Possible Boolean Functions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110" y="1524000"/>
            <a:ext cx="4860516" cy="127039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How many possible functions of 2 variables?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ea typeface="ＭＳ Ｐゴシック" pitchFamily="34" charset="-128"/>
              </a:rPr>
              <a:t>2</a:t>
            </a:r>
            <a:r>
              <a:rPr lang="en-US" altLang="en-US" sz="2100" baseline="30000" dirty="0">
                <a:ea typeface="ＭＳ Ｐゴシック" pitchFamily="34" charset="-128"/>
              </a:rPr>
              <a:t>2</a:t>
            </a:r>
            <a:r>
              <a:rPr lang="en-US" altLang="en-US" sz="2100" dirty="0">
                <a:ea typeface="ＭＳ Ｐゴシック" pitchFamily="34" charset="-128"/>
              </a:rPr>
              <a:t> rows in truth table, 2 choices for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ea typeface="ＭＳ Ｐゴシック" pitchFamily="34" charset="-128"/>
              </a:rPr>
              <a:t>2</a:t>
            </a:r>
            <a:r>
              <a:rPr lang="en-US" altLang="en-US" sz="2100" baseline="30000" dirty="0">
                <a:ea typeface="ＭＳ Ｐゴシック" pitchFamily="34" charset="-128"/>
              </a:rPr>
              <a:t>(2</a:t>
            </a:r>
            <a:r>
              <a:rPr lang="en-US" altLang="en-US" sz="2100" baseline="60000" dirty="0">
                <a:ea typeface="ＭＳ Ｐゴシック" pitchFamily="34" charset="-128"/>
              </a:rPr>
              <a:t>2</a:t>
            </a:r>
            <a:r>
              <a:rPr lang="en-US" altLang="en-US" sz="2100" baseline="30000" dirty="0">
                <a:ea typeface="ＭＳ Ｐゴシック" pitchFamily="34" charset="-128"/>
              </a:rPr>
              <a:t>)</a:t>
            </a:r>
            <a:r>
              <a:rPr lang="en-US" altLang="en-US" sz="2100" dirty="0">
                <a:ea typeface="ＭＳ Ｐゴシック" pitchFamily="34" charset="-128"/>
              </a:rPr>
              <a:t> = 2</a:t>
            </a:r>
            <a:r>
              <a:rPr lang="en-US" altLang="en-US" sz="2100" baseline="30000" dirty="0">
                <a:ea typeface="ＭＳ Ｐゴシック" pitchFamily="34" charset="-128"/>
              </a:rPr>
              <a:t>4</a:t>
            </a:r>
            <a:r>
              <a:rPr lang="en-US" altLang="en-US" sz="2100" dirty="0">
                <a:ea typeface="ＭＳ Ｐゴシック" pitchFamily="34" charset="-128"/>
              </a:rPr>
              <a:t> = 16 possible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ea typeface="ＭＳ Ｐゴシック" pitchFamily="34" charset="-128"/>
              </a:rPr>
              <a:t>2</a:t>
            </a:r>
            <a:r>
              <a:rPr lang="en-US" altLang="en-US" sz="2100" baseline="30000" dirty="0">
                <a:ea typeface="ＭＳ Ｐゴシック" pitchFamily="34" charset="-128"/>
              </a:rPr>
              <a:t>N</a:t>
            </a:r>
            <a:r>
              <a:rPr lang="en-US" altLang="en-US" sz="2100" dirty="0">
                <a:ea typeface="ＭＳ Ｐゴシック" pitchFamily="34" charset="-128"/>
              </a:rPr>
              <a:t> 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ea typeface="ＭＳ Ｐゴシック" pitchFamily="34" charset="-128"/>
              </a:rPr>
              <a:t>2</a:t>
            </a:r>
            <a:r>
              <a:rPr lang="en-US" altLang="en-US" sz="2100" baseline="30000" dirty="0">
                <a:ea typeface="ＭＳ Ｐゴシック" pitchFamily="34" charset="-128"/>
              </a:rPr>
              <a:t>(2</a:t>
            </a:r>
            <a:r>
              <a:rPr lang="en-US" altLang="en-US" sz="2100" baseline="60000" dirty="0">
                <a:ea typeface="ＭＳ Ｐゴシック" pitchFamily="34" charset="-128"/>
              </a:rPr>
              <a:t>N</a:t>
            </a:r>
            <a:r>
              <a:rPr lang="en-US" altLang="en-US" sz="2100" baseline="30000" dirty="0">
                <a:ea typeface="ＭＳ Ｐゴシック" pitchFamily="34" charset="-128"/>
              </a:rPr>
              <a:t>)</a:t>
            </a:r>
            <a:r>
              <a:rPr lang="en-US" altLang="en-US" sz="2100" dirty="0">
                <a:ea typeface="ＭＳ Ｐゴシック" pitchFamily="34" charset="-128"/>
              </a:rPr>
              <a:t> possible functions</a:t>
            </a:r>
          </a:p>
        </p:txBody>
      </p:sp>
      <p:grpSp>
        <p:nvGrpSpPr>
          <p:cNvPr id="153605" name="Group 280"/>
          <p:cNvGrpSpPr>
            <a:grpSpLocks/>
          </p:cNvGrpSpPr>
          <p:nvPr/>
        </p:nvGrpSpPr>
        <p:grpSpPr bwMode="auto">
          <a:xfrm>
            <a:off x="5429250" y="1771650"/>
            <a:ext cx="2128838" cy="934641"/>
            <a:chOff x="3600" y="768"/>
            <a:chExt cx="1788" cy="785"/>
          </a:xfrm>
        </p:grpSpPr>
        <p:sp>
          <p:nvSpPr>
            <p:cNvPr id="153720" name="Rectangle 4"/>
            <p:cNvSpPr>
              <a:spLocks noChangeArrowheads="1"/>
            </p:cNvSpPr>
            <p:nvPr/>
          </p:nvSpPr>
          <p:spPr bwMode="auto">
            <a:xfrm>
              <a:off x="3600" y="768"/>
              <a:ext cx="1788" cy="785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1" name="Rectangle 5"/>
            <p:cNvSpPr>
              <a:spLocks noChangeArrowheads="1"/>
            </p:cNvSpPr>
            <p:nvPr/>
          </p:nvSpPr>
          <p:spPr bwMode="auto">
            <a:xfrm>
              <a:off x="3692" y="822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a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2" name="Rectangle 6"/>
            <p:cNvSpPr>
              <a:spLocks noChangeArrowheads="1"/>
            </p:cNvSpPr>
            <p:nvPr/>
          </p:nvSpPr>
          <p:spPr bwMode="auto">
            <a:xfrm>
              <a:off x="3691" y="96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3" name="Rectangle 7"/>
            <p:cNvSpPr>
              <a:spLocks noChangeArrowheads="1"/>
            </p:cNvSpPr>
            <p:nvPr/>
          </p:nvSpPr>
          <p:spPr bwMode="auto">
            <a:xfrm>
              <a:off x="3691" y="1097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4" name="Rectangle 8"/>
            <p:cNvSpPr>
              <a:spLocks noChangeArrowheads="1"/>
            </p:cNvSpPr>
            <p:nvPr/>
          </p:nvSpPr>
          <p:spPr bwMode="auto">
            <a:xfrm>
              <a:off x="3691" y="123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5" name="Rectangle 9"/>
            <p:cNvSpPr>
              <a:spLocks noChangeArrowheads="1"/>
            </p:cNvSpPr>
            <p:nvPr/>
          </p:nvSpPr>
          <p:spPr bwMode="auto">
            <a:xfrm>
              <a:off x="3691" y="1372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6" name="Rectangle 10"/>
            <p:cNvSpPr>
              <a:spLocks noChangeArrowheads="1"/>
            </p:cNvSpPr>
            <p:nvPr/>
          </p:nvSpPr>
          <p:spPr bwMode="auto">
            <a:xfrm>
              <a:off x="4018" y="822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b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7" name="Rectangle 11"/>
            <p:cNvSpPr>
              <a:spLocks noChangeArrowheads="1"/>
            </p:cNvSpPr>
            <p:nvPr/>
          </p:nvSpPr>
          <p:spPr bwMode="auto">
            <a:xfrm>
              <a:off x="4020" y="96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8" name="Rectangle 12"/>
            <p:cNvSpPr>
              <a:spLocks noChangeArrowheads="1"/>
            </p:cNvSpPr>
            <p:nvPr/>
          </p:nvSpPr>
          <p:spPr bwMode="auto">
            <a:xfrm>
              <a:off x="4020" y="1097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9" name="Rectangle 13"/>
            <p:cNvSpPr>
              <a:spLocks noChangeArrowheads="1"/>
            </p:cNvSpPr>
            <p:nvPr/>
          </p:nvSpPr>
          <p:spPr bwMode="auto">
            <a:xfrm>
              <a:off x="4020" y="123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0" name="Rectangle 14"/>
            <p:cNvSpPr>
              <a:spLocks noChangeArrowheads="1"/>
            </p:cNvSpPr>
            <p:nvPr/>
          </p:nvSpPr>
          <p:spPr bwMode="auto">
            <a:xfrm>
              <a:off x="4020" y="1372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1" name="Rectangle 15"/>
            <p:cNvSpPr>
              <a:spLocks noChangeArrowheads="1"/>
            </p:cNvSpPr>
            <p:nvPr/>
          </p:nvSpPr>
          <p:spPr bwMode="auto">
            <a:xfrm>
              <a:off x="4330" y="958"/>
              <a:ext cx="9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 or 1   2 choices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2" name="Rectangle 18"/>
            <p:cNvSpPr>
              <a:spLocks noChangeArrowheads="1"/>
            </p:cNvSpPr>
            <p:nvPr/>
          </p:nvSpPr>
          <p:spPr bwMode="auto">
            <a:xfrm>
              <a:off x="4330" y="1096"/>
              <a:ext cx="9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 or 1   2 choices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3" name="Rectangle 21"/>
            <p:cNvSpPr>
              <a:spLocks noChangeArrowheads="1"/>
            </p:cNvSpPr>
            <p:nvPr/>
          </p:nvSpPr>
          <p:spPr bwMode="auto">
            <a:xfrm>
              <a:off x="4330" y="1233"/>
              <a:ext cx="9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 or 1   2 choices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4" name="Rectangle 24"/>
            <p:cNvSpPr>
              <a:spLocks noChangeArrowheads="1"/>
            </p:cNvSpPr>
            <p:nvPr/>
          </p:nvSpPr>
          <p:spPr bwMode="auto">
            <a:xfrm>
              <a:off x="4330" y="1371"/>
              <a:ext cx="9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 or 1   2 choices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5" name="Line 34"/>
            <p:cNvSpPr>
              <a:spLocks noChangeShapeType="1"/>
            </p:cNvSpPr>
            <p:nvPr/>
          </p:nvSpPr>
          <p:spPr bwMode="auto">
            <a:xfrm>
              <a:off x="3600" y="943"/>
              <a:ext cx="1776" cy="2"/>
            </a:xfrm>
            <a:prstGeom prst="line">
              <a:avLst/>
            </a:pr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3736" name="Freeform 35"/>
            <p:cNvSpPr>
              <a:spLocks/>
            </p:cNvSpPr>
            <p:nvPr/>
          </p:nvSpPr>
          <p:spPr bwMode="auto">
            <a:xfrm>
              <a:off x="4235" y="768"/>
              <a:ext cx="1" cy="785"/>
            </a:xfrm>
            <a:custGeom>
              <a:avLst/>
              <a:gdLst>
                <a:gd name="T0" fmla="*/ 0 w 1"/>
                <a:gd name="T1" fmla="*/ 0 h 785"/>
                <a:gd name="T2" fmla="*/ 0 w 1"/>
                <a:gd name="T3" fmla="*/ 785 h 785"/>
                <a:gd name="T4" fmla="*/ 0 w 1"/>
                <a:gd name="T5" fmla="*/ 0 h 785"/>
                <a:gd name="T6" fmla="*/ 0 60000 65536"/>
                <a:gd name="T7" fmla="*/ 0 60000 65536"/>
                <a:gd name="T8" fmla="*/ 0 60000 65536"/>
                <a:gd name="T9" fmla="*/ 0 w 1"/>
                <a:gd name="T10" fmla="*/ 0 h 785"/>
                <a:gd name="T11" fmla="*/ 1 w 1"/>
                <a:gd name="T12" fmla="*/ 785 h 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5">
                  <a:moveTo>
                    <a:pt x="0" y="0"/>
                  </a:moveTo>
                  <a:lnTo>
                    <a:pt x="0" y="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3737" name="Line 36"/>
            <p:cNvSpPr>
              <a:spLocks noChangeShapeType="1"/>
            </p:cNvSpPr>
            <p:nvPr/>
          </p:nvSpPr>
          <p:spPr bwMode="auto">
            <a:xfrm>
              <a:off x="4235" y="768"/>
              <a:ext cx="1" cy="785"/>
            </a:xfrm>
            <a:prstGeom prst="line">
              <a:avLst/>
            </a:pr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3738" name="Rectangle 37"/>
            <p:cNvSpPr>
              <a:spLocks noChangeArrowheads="1"/>
            </p:cNvSpPr>
            <p:nvPr/>
          </p:nvSpPr>
          <p:spPr bwMode="auto">
            <a:xfrm>
              <a:off x="4438" y="822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F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3606" name="Rectangle 38"/>
          <p:cNvSpPr>
            <a:spLocks noChangeArrowheads="1"/>
          </p:cNvSpPr>
          <p:nvPr/>
        </p:nvSpPr>
        <p:spPr bwMode="auto">
          <a:xfrm>
            <a:off x="6616305" y="2794398"/>
            <a:ext cx="48891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2</a:t>
            </a:r>
            <a:r>
              <a:rPr lang="en-US" altLang="en-US" sz="1200" baseline="30000">
                <a:solidFill>
                  <a:srgbClr val="000000"/>
                </a:solidFill>
              </a:rPr>
              <a:t>4</a:t>
            </a:r>
            <a:r>
              <a:rPr lang="en-US" altLang="en-US" sz="1200">
                <a:solidFill>
                  <a:srgbClr val="000000"/>
                </a:solidFill>
              </a:rPr>
              <a:t> = 16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7" name="Rectangle 41"/>
          <p:cNvSpPr>
            <a:spLocks noChangeArrowheads="1"/>
          </p:cNvSpPr>
          <p:nvPr/>
        </p:nvSpPr>
        <p:spPr bwMode="auto">
          <a:xfrm>
            <a:off x="6343650" y="2937273"/>
            <a:ext cx="12182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possible functions</a:t>
            </a:r>
            <a:endParaRPr lang="en-US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08" name="Group 282"/>
          <p:cNvGrpSpPr>
            <a:grpSpLocks/>
          </p:cNvGrpSpPr>
          <p:nvPr/>
        </p:nvGrpSpPr>
        <p:grpSpPr bwMode="auto">
          <a:xfrm>
            <a:off x="3594496" y="4716085"/>
            <a:ext cx="5574965" cy="2182462"/>
            <a:chOff x="1389" y="2304"/>
            <a:chExt cx="4160" cy="1619"/>
          </a:xfrm>
        </p:grpSpPr>
        <p:grpSp>
          <p:nvGrpSpPr>
            <p:cNvPr id="153609" name="Group 281"/>
            <p:cNvGrpSpPr>
              <a:grpSpLocks/>
            </p:cNvGrpSpPr>
            <p:nvPr/>
          </p:nvGrpSpPr>
          <p:grpSpPr bwMode="auto">
            <a:xfrm>
              <a:off x="1389" y="2304"/>
              <a:ext cx="4138" cy="1619"/>
              <a:chOff x="1389" y="2304"/>
              <a:chExt cx="4138" cy="1619"/>
            </a:xfrm>
          </p:grpSpPr>
          <p:sp>
            <p:nvSpPr>
              <p:cNvPr id="153622" name="AutoShape 169"/>
              <p:cNvSpPr>
                <a:spLocks noChangeAspect="1" noChangeArrowheads="1" noTextEdit="1"/>
              </p:cNvSpPr>
              <p:nvPr/>
            </p:nvSpPr>
            <p:spPr bwMode="auto">
              <a:xfrm>
                <a:off x="1392" y="2304"/>
                <a:ext cx="4135" cy="1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53623" name="Rectangle 171"/>
              <p:cNvSpPr>
                <a:spLocks noChangeArrowheads="1"/>
              </p:cNvSpPr>
              <p:nvPr/>
            </p:nvSpPr>
            <p:spPr bwMode="auto">
              <a:xfrm>
                <a:off x="1389" y="2307"/>
                <a:ext cx="4138" cy="1406"/>
              </a:xfrm>
              <a:prstGeom prst="rect">
                <a:avLst/>
              </a:prstGeom>
              <a:solidFill>
                <a:srgbClr val="D4E0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24" name="Rectangle 172"/>
              <p:cNvSpPr>
                <a:spLocks noChangeArrowheads="1"/>
              </p:cNvSpPr>
              <p:nvPr/>
            </p:nvSpPr>
            <p:spPr bwMode="auto">
              <a:xfrm>
                <a:off x="1917" y="2341"/>
                <a:ext cx="9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f0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25" name="Rectangle 173"/>
              <p:cNvSpPr>
                <a:spLocks noChangeArrowheads="1"/>
              </p:cNvSpPr>
              <p:nvPr/>
            </p:nvSpPr>
            <p:spPr bwMode="auto">
              <a:xfrm>
                <a:off x="1932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26" name="Rectangle 174"/>
              <p:cNvSpPr>
                <a:spLocks noChangeArrowheads="1"/>
              </p:cNvSpPr>
              <p:nvPr/>
            </p:nvSpPr>
            <p:spPr bwMode="auto">
              <a:xfrm>
                <a:off x="1932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27" name="Rectangle 175"/>
              <p:cNvSpPr>
                <a:spLocks noChangeArrowheads="1"/>
              </p:cNvSpPr>
              <p:nvPr/>
            </p:nvSpPr>
            <p:spPr bwMode="auto">
              <a:xfrm>
                <a:off x="1932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28" name="Rectangle 176"/>
              <p:cNvSpPr>
                <a:spLocks noChangeArrowheads="1"/>
              </p:cNvSpPr>
              <p:nvPr/>
            </p:nvSpPr>
            <p:spPr bwMode="auto">
              <a:xfrm>
                <a:off x="1932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29" name="Rectangle 177"/>
              <p:cNvSpPr>
                <a:spLocks noChangeArrowheads="1"/>
              </p:cNvSpPr>
              <p:nvPr/>
            </p:nvSpPr>
            <p:spPr bwMode="auto">
              <a:xfrm>
                <a:off x="1702" y="234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b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30" name="Rectangle 178"/>
              <p:cNvSpPr>
                <a:spLocks noChangeArrowheads="1"/>
              </p:cNvSpPr>
              <p:nvPr/>
            </p:nvSpPr>
            <p:spPr bwMode="auto">
              <a:xfrm>
                <a:off x="1705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31" name="Rectangle 179"/>
              <p:cNvSpPr>
                <a:spLocks noChangeArrowheads="1"/>
              </p:cNvSpPr>
              <p:nvPr/>
            </p:nvSpPr>
            <p:spPr bwMode="auto">
              <a:xfrm>
                <a:off x="1705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32" name="Rectangle 180"/>
              <p:cNvSpPr>
                <a:spLocks noChangeArrowheads="1"/>
              </p:cNvSpPr>
              <p:nvPr/>
            </p:nvSpPr>
            <p:spPr bwMode="auto">
              <a:xfrm>
                <a:off x="1705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33" name="Rectangle 181"/>
              <p:cNvSpPr>
                <a:spLocks noChangeArrowheads="1"/>
              </p:cNvSpPr>
              <p:nvPr/>
            </p:nvSpPr>
            <p:spPr bwMode="auto">
              <a:xfrm>
                <a:off x="1705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34" name="Rectangle 182"/>
              <p:cNvSpPr>
                <a:spLocks noChangeArrowheads="1"/>
              </p:cNvSpPr>
              <p:nvPr/>
            </p:nvSpPr>
            <p:spPr bwMode="auto">
              <a:xfrm>
                <a:off x="1475" y="234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a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35" name="Rectangle 183"/>
              <p:cNvSpPr>
                <a:spLocks noChangeArrowheads="1"/>
              </p:cNvSpPr>
              <p:nvPr/>
            </p:nvSpPr>
            <p:spPr bwMode="auto">
              <a:xfrm>
                <a:off x="1474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36" name="Rectangle 184"/>
              <p:cNvSpPr>
                <a:spLocks noChangeArrowheads="1"/>
              </p:cNvSpPr>
              <p:nvPr/>
            </p:nvSpPr>
            <p:spPr bwMode="auto">
              <a:xfrm>
                <a:off x="1474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37" name="Rectangle 185"/>
              <p:cNvSpPr>
                <a:spLocks noChangeArrowheads="1"/>
              </p:cNvSpPr>
              <p:nvPr/>
            </p:nvSpPr>
            <p:spPr bwMode="auto">
              <a:xfrm>
                <a:off x="1474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38" name="Rectangle 186"/>
              <p:cNvSpPr>
                <a:spLocks noChangeArrowheads="1"/>
              </p:cNvSpPr>
              <p:nvPr/>
            </p:nvSpPr>
            <p:spPr bwMode="auto">
              <a:xfrm>
                <a:off x="1474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39" name="Rectangle 187"/>
              <p:cNvSpPr>
                <a:spLocks noChangeArrowheads="1"/>
              </p:cNvSpPr>
              <p:nvPr/>
            </p:nvSpPr>
            <p:spPr bwMode="auto">
              <a:xfrm>
                <a:off x="2147" y="2341"/>
                <a:ext cx="9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f1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40" name="Rectangle 188"/>
              <p:cNvSpPr>
                <a:spLocks noChangeArrowheads="1"/>
              </p:cNvSpPr>
              <p:nvPr/>
            </p:nvSpPr>
            <p:spPr bwMode="auto">
              <a:xfrm>
                <a:off x="2162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41" name="Rectangle 189"/>
              <p:cNvSpPr>
                <a:spLocks noChangeArrowheads="1"/>
              </p:cNvSpPr>
              <p:nvPr/>
            </p:nvSpPr>
            <p:spPr bwMode="auto">
              <a:xfrm>
                <a:off x="2162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42" name="Rectangle 190"/>
              <p:cNvSpPr>
                <a:spLocks noChangeArrowheads="1"/>
              </p:cNvSpPr>
              <p:nvPr/>
            </p:nvSpPr>
            <p:spPr bwMode="auto">
              <a:xfrm>
                <a:off x="2162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43" name="Rectangle 191"/>
              <p:cNvSpPr>
                <a:spLocks noChangeArrowheads="1"/>
              </p:cNvSpPr>
              <p:nvPr/>
            </p:nvSpPr>
            <p:spPr bwMode="auto">
              <a:xfrm>
                <a:off x="2162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44" name="Rectangle 192"/>
              <p:cNvSpPr>
                <a:spLocks noChangeArrowheads="1"/>
              </p:cNvSpPr>
              <p:nvPr/>
            </p:nvSpPr>
            <p:spPr bwMode="auto">
              <a:xfrm>
                <a:off x="2378" y="2341"/>
                <a:ext cx="9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f2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45" name="Rectangle 193"/>
              <p:cNvSpPr>
                <a:spLocks noChangeArrowheads="1"/>
              </p:cNvSpPr>
              <p:nvPr/>
            </p:nvSpPr>
            <p:spPr bwMode="auto">
              <a:xfrm>
                <a:off x="2393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46" name="Rectangle 194"/>
              <p:cNvSpPr>
                <a:spLocks noChangeArrowheads="1"/>
              </p:cNvSpPr>
              <p:nvPr/>
            </p:nvSpPr>
            <p:spPr bwMode="auto">
              <a:xfrm>
                <a:off x="2393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47" name="Rectangle 195"/>
              <p:cNvSpPr>
                <a:spLocks noChangeArrowheads="1"/>
              </p:cNvSpPr>
              <p:nvPr/>
            </p:nvSpPr>
            <p:spPr bwMode="auto">
              <a:xfrm>
                <a:off x="2393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48" name="Rectangle 196"/>
              <p:cNvSpPr>
                <a:spLocks noChangeArrowheads="1"/>
              </p:cNvSpPr>
              <p:nvPr/>
            </p:nvSpPr>
            <p:spPr bwMode="auto">
              <a:xfrm>
                <a:off x="2393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49" name="Rectangle 197"/>
              <p:cNvSpPr>
                <a:spLocks noChangeArrowheads="1"/>
              </p:cNvSpPr>
              <p:nvPr/>
            </p:nvSpPr>
            <p:spPr bwMode="auto">
              <a:xfrm>
                <a:off x="2610" y="2341"/>
                <a:ext cx="9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f3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50" name="Rectangle 198"/>
              <p:cNvSpPr>
                <a:spLocks noChangeArrowheads="1"/>
              </p:cNvSpPr>
              <p:nvPr/>
            </p:nvSpPr>
            <p:spPr bwMode="auto">
              <a:xfrm>
                <a:off x="2624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51" name="Rectangle 199"/>
              <p:cNvSpPr>
                <a:spLocks noChangeArrowheads="1"/>
              </p:cNvSpPr>
              <p:nvPr/>
            </p:nvSpPr>
            <p:spPr bwMode="auto">
              <a:xfrm>
                <a:off x="2624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52" name="Rectangle 200"/>
              <p:cNvSpPr>
                <a:spLocks noChangeArrowheads="1"/>
              </p:cNvSpPr>
              <p:nvPr/>
            </p:nvSpPr>
            <p:spPr bwMode="auto">
              <a:xfrm>
                <a:off x="2624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53" name="Rectangle 201"/>
              <p:cNvSpPr>
                <a:spLocks noChangeArrowheads="1"/>
              </p:cNvSpPr>
              <p:nvPr/>
            </p:nvSpPr>
            <p:spPr bwMode="auto">
              <a:xfrm>
                <a:off x="2624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54" name="Rectangle 202"/>
              <p:cNvSpPr>
                <a:spLocks noChangeArrowheads="1"/>
              </p:cNvSpPr>
              <p:nvPr/>
            </p:nvSpPr>
            <p:spPr bwMode="auto">
              <a:xfrm>
                <a:off x="2839" y="2341"/>
                <a:ext cx="9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f4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55" name="Rectangle 203"/>
              <p:cNvSpPr>
                <a:spLocks noChangeArrowheads="1"/>
              </p:cNvSpPr>
              <p:nvPr/>
            </p:nvSpPr>
            <p:spPr bwMode="auto">
              <a:xfrm>
                <a:off x="2854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56" name="Rectangle 204"/>
              <p:cNvSpPr>
                <a:spLocks noChangeArrowheads="1"/>
              </p:cNvSpPr>
              <p:nvPr/>
            </p:nvSpPr>
            <p:spPr bwMode="auto">
              <a:xfrm>
                <a:off x="2854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57" name="Rectangle 205"/>
              <p:cNvSpPr>
                <a:spLocks noChangeArrowheads="1"/>
              </p:cNvSpPr>
              <p:nvPr/>
            </p:nvSpPr>
            <p:spPr bwMode="auto">
              <a:xfrm>
                <a:off x="2854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58" name="Rectangle 206"/>
              <p:cNvSpPr>
                <a:spLocks noChangeArrowheads="1"/>
              </p:cNvSpPr>
              <p:nvPr/>
            </p:nvSpPr>
            <p:spPr bwMode="auto">
              <a:xfrm>
                <a:off x="2854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59" name="Rectangle 207"/>
              <p:cNvSpPr>
                <a:spLocks noChangeArrowheads="1"/>
              </p:cNvSpPr>
              <p:nvPr/>
            </p:nvSpPr>
            <p:spPr bwMode="auto">
              <a:xfrm>
                <a:off x="3071" y="2341"/>
                <a:ext cx="9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f5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60" name="Rectangle 208"/>
              <p:cNvSpPr>
                <a:spLocks noChangeArrowheads="1"/>
              </p:cNvSpPr>
              <p:nvPr/>
            </p:nvSpPr>
            <p:spPr bwMode="auto">
              <a:xfrm>
                <a:off x="3085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61" name="Rectangle 209"/>
              <p:cNvSpPr>
                <a:spLocks noChangeArrowheads="1"/>
              </p:cNvSpPr>
              <p:nvPr/>
            </p:nvSpPr>
            <p:spPr bwMode="auto">
              <a:xfrm>
                <a:off x="3085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62" name="Rectangle 210"/>
              <p:cNvSpPr>
                <a:spLocks noChangeArrowheads="1"/>
              </p:cNvSpPr>
              <p:nvPr/>
            </p:nvSpPr>
            <p:spPr bwMode="auto">
              <a:xfrm>
                <a:off x="3085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63" name="Rectangle 211"/>
              <p:cNvSpPr>
                <a:spLocks noChangeArrowheads="1"/>
              </p:cNvSpPr>
              <p:nvPr/>
            </p:nvSpPr>
            <p:spPr bwMode="auto">
              <a:xfrm>
                <a:off x="3085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64" name="Rectangle 212"/>
              <p:cNvSpPr>
                <a:spLocks noChangeArrowheads="1"/>
              </p:cNvSpPr>
              <p:nvPr/>
            </p:nvSpPr>
            <p:spPr bwMode="auto">
              <a:xfrm>
                <a:off x="3300" y="2341"/>
                <a:ext cx="9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f6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65" name="Rectangle 213"/>
              <p:cNvSpPr>
                <a:spLocks noChangeArrowheads="1"/>
              </p:cNvSpPr>
              <p:nvPr/>
            </p:nvSpPr>
            <p:spPr bwMode="auto">
              <a:xfrm>
                <a:off x="3315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66" name="Rectangle 214"/>
              <p:cNvSpPr>
                <a:spLocks noChangeArrowheads="1"/>
              </p:cNvSpPr>
              <p:nvPr/>
            </p:nvSpPr>
            <p:spPr bwMode="auto">
              <a:xfrm>
                <a:off x="3315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67" name="Rectangle 215"/>
              <p:cNvSpPr>
                <a:spLocks noChangeArrowheads="1"/>
              </p:cNvSpPr>
              <p:nvPr/>
            </p:nvSpPr>
            <p:spPr bwMode="auto">
              <a:xfrm>
                <a:off x="3315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68" name="Rectangle 216"/>
              <p:cNvSpPr>
                <a:spLocks noChangeArrowheads="1"/>
              </p:cNvSpPr>
              <p:nvPr/>
            </p:nvSpPr>
            <p:spPr bwMode="auto">
              <a:xfrm>
                <a:off x="3315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69" name="Rectangle 217"/>
              <p:cNvSpPr>
                <a:spLocks noChangeArrowheads="1"/>
              </p:cNvSpPr>
              <p:nvPr/>
            </p:nvSpPr>
            <p:spPr bwMode="auto">
              <a:xfrm>
                <a:off x="3530" y="2341"/>
                <a:ext cx="9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f7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70" name="Rectangle 218"/>
              <p:cNvSpPr>
                <a:spLocks noChangeArrowheads="1"/>
              </p:cNvSpPr>
              <p:nvPr/>
            </p:nvSpPr>
            <p:spPr bwMode="auto">
              <a:xfrm>
                <a:off x="3545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71" name="Rectangle 219"/>
              <p:cNvSpPr>
                <a:spLocks noChangeArrowheads="1"/>
              </p:cNvSpPr>
              <p:nvPr/>
            </p:nvSpPr>
            <p:spPr bwMode="auto">
              <a:xfrm>
                <a:off x="3545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72" name="Rectangle 220"/>
              <p:cNvSpPr>
                <a:spLocks noChangeArrowheads="1"/>
              </p:cNvSpPr>
              <p:nvPr/>
            </p:nvSpPr>
            <p:spPr bwMode="auto">
              <a:xfrm>
                <a:off x="3545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73" name="Rectangle 221"/>
              <p:cNvSpPr>
                <a:spLocks noChangeArrowheads="1"/>
              </p:cNvSpPr>
              <p:nvPr/>
            </p:nvSpPr>
            <p:spPr bwMode="auto">
              <a:xfrm>
                <a:off x="3545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74" name="Rectangle 222"/>
              <p:cNvSpPr>
                <a:spLocks noChangeArrowheads="1"/>
              </p:cNvSpPr>
              <p:nvPr/>
            </p:nvSpPr>
            <p:spPr bwMode="auto">
              <a:xfrm>
                <a:off x="3761" y="2341"/>
                <a:ext cx="9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f8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75" name="Rectangle 223"/>
              <p:cNvSpPr>
                <a:spLocks noChangeArrowheads="1"/>
              </p:cNvSpPr>
              <p:nvPr/>
            </p:nvSpPr>
            <p:spPr bwMode="auto">
              <a:xfrm>
                <a:off x="3776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76" name="Rectangle 224"/>
              <p:cNvSpPr>
                <a:spLocks noChangeArrowheads="1"/>
              </p:cNvSpPr>
              <p:nvPr/>
            </p:nvSpPr>
            <p:spPr bwMode="auto">
              <a:xfrm>
                <a:off x="3776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77" name="Rectangle 225"/>
              <p:cNvSpPr>
                <a:spLocks noChangeArrowheads="1"/>
              </p:cNvSpPr>
              <p:nvPr/>
            </p:nvSpPr>
            <p:spPr bwMode="auto">
              <a:xfrm>
                <a:off x="3776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78" name="Rectangle 226"/>
              <p:cNvSpPr>
                <a:spLocks noChangeArrowheads="1"/>
              </p:cNvSpPr>
              <p:nvPr/>
            </p:nvSpPr>
            <p:spPr bwMode="auto">
              <a:xfrm>
                <a:off x="3776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79" name="Rectangle 227"/>
              <p:cNvSpPr>
                <a:spLocks noChangeArrowheads="1"/>
              </p:cNvSpPr>
              <p:nvPr/>
            </p:nvSpPr>
            <p:spPr bwMode="auto">
              <a:xfrm>
                <a:off x="3991" y="2341"/>
                <a:ext cx="9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f9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80" name="Rectangle 228"/>
              <p:cNvSpPr>
                <a:spLocks noChangeArrowheads="1"/>
              </p:cNvSpPr>
              <p:nvPr/>
            </p:nvSpPr>
            <p:spPr bwMode="auto">
              <a:xfrm>
                <a:off x="4006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81" name="Rectangle 229"/>
              <p:cNvSpPr>
                <a:spLocks noChangeArrowheads="1"/>
              </p:cNvSpPr>
              <p:nvPr/>
            </p:nvSpPr>
            <p:spPr bwMode="auto">
              <a:xfrm>
                <a:off x="4006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82" name="Rectangle 230"/>
              <p:cNvSpPr>
                <a:spLocks noChangeArrowheads="1"/>
              </p:cNvSpPr>
              <p:nvPr/>
            </p:nvSpPr>
            <p:spPr bwMode="auto">
              <a:xfrm>
                <a:off x="4006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83" name="Rectangle 231"/>
              <p:cNvSpPr>
                <a:spLocks noChangeArrowheads="1"/>
              </p:cNvSpPr>
              <p:nvPr/>
            </p:nvSpPr>
            <p:spPr bwMode="auto">
              <a:xfrm>
                <a:off x="4006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84" name="Rectangle 232"/>
              <p:cNvSpPr>
                <a:spLocks noChangeArrowheads="1"/>
              </p:cNvSpPr>
              <p:nvPr/>
            </p:nvSpPr>
            <p:spPr bwMode="auto">
              <a:xfrm>
                <a:off x="4197" y="2341"/>
                <a:ext cx="159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f10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85" name="Rectangle 233"/>
              <p:cNvSpPr>
                <a:spLocks noChangeArrowheads="1"/>
              </p:cNvSpPr>
              <p:nvPr/>
            </p:nvSpPr>
            <p:spPr bwMode="auto">
              <a:xfrm>
                <a:off x="4237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86" name="Rectangle 234"/>
              <p:cNvSpPr>
                <a:spLocks noChangeArrowheads="1"/>
              </p:cNvSpPr>
              <p:nvPr/>
            </p:nvSpPr>
            <p:spPr bwMode="auto">
              <a:xfrm>
                <a:off x="4237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87" name="Rectangle 235"/>
              <p:cNvSpPr>
                <a:spLocks noChangeArrowheads="1"/>
              </p:cNvSpPr>
              <p:nvPr/>
            </p:nvSpPr>
            <p:spPr bwMode="auto">
              <a:xfrm>
                <a:off x="4237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88" name="Rectangle 236"/>
              <p:cNvSpPr>
                <a:spLocks noChangeArrowheads="1"/>
              </p:cNvSpPr>
              <p:nvPr/>
            </p:nvSpPr>
            <p:spPr bwMode="auto">
              <a:xfrm>
                <a:off x="4237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89" name="Rectangle 237"/>
              <p:cNvSpPr>
                <a:spLocks noChangeArrowheads="1"/>
              </p:cNvSpPr>
              <p:nvPr/>
            </p:nvSpPr>
            <p:spPr bwMode="auto">
              <a:xfrm>
                <a:off x="4428" y="2341"/>
                <a:ext cx="151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f11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90" name="Rectangle 238"/>
              <p:cNvSpPr>
                <a:spLocks noChangeArrowheads="1"/>
              </p:cNvSpPr>
              <p:nvPr/>
            </p:nvSpPr>
            <p:spPr bwMode="auto">
              <a:xfrm>
                <a:off x="4468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91" name="Rectangle 239"/>
              <p:cNvSpPr>
                <a:spLocks noChangeArrowheads="1"/>
              </p:cNvSpPr>
              <p:nvPr/>
            </p:nvSpPr>
            <p:spPr bwMode="auto">
              <a:xfrm>
                <a:off x="4468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92" name="Rectangle 240"/>
              <p:cNvSpPr>
                <a:spLocks noChangeArrowheads="1"/>
              </p:cNvSpPr>
              <p:nvPr/>
            </p:nvSpPr>
            <p:spPr bwMode="auto">
              <a:xfrm>
                <a:off x="4468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93" name="Rectangle 241"/>
              <p:cNvSpPr>
                <a:spLocks noChangeArrowheads="1"/>
              </p:cNvSpPr>
              <p:nvPr/>
            </p:nvSpPr>
            <p:spPr bwMode="auto">
              <a:xfrm>
                <a:off x="4468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94" name="Rectangle 242"/>
              <p:cNvSpPr>
                <a:spLocks noChangeArrowheads="1"/>
              </p:cNvSpPr>
              <p:nvPr/>
            </p:nvSpPr>
            <p:spPr bwMode="auto">
              <a:xfrm>
                <a:off x="4658" y="2341"/>
                <a:ext cx="159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f12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95" name="Rectangle 243"/>
              <p:cNvSpPr>
                <a:spLocks noChangeArrowheads="1"/>
              </p:cNvSpPr>
              <p:nvPr/>
            </p:nvSpPr>
            <p:spPr bwMode="auto">
              <a:xfrm>
                <a:off x="4698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96" name="Rectangle 244"/>
              <p:cNvSpPr>
                <a:spLocks noChangeArrowheads="1"/>
              </p:cNvSpPr>
              <p:nvPr/>
            </p:nvSpPr>
            <p:spPr bwMode="auto">
              <a:xfrm>
                <a:off x="4698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697" name="Rectangle 245"/>
              <p:cNvSpPr>
                <a:spLocks noChangeArrowheads="1"/>
              </p:cNvSpPr>
              <p:nvPr/>
            </p:nvSpPr>
            <p:spPr bwMode="auto">
              <a:xfrm>
                <a:off x="4698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98" name="Rectangle 246"/>
              <p:cNvSpPr>
                <a:spLocks noChangeArrowheads="1"/>
              </p:cNvSpPr>
              <p:nvPr/>
            </p:nvSpPr>
            <p:spPr bwMode="auto">
              <a:xfrm>
                <a:off x="4698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699" name="Rectangle 247"/>
              <p:cNvSpPr>
                <a:spLocks noChangeArrowheads="1"/>
              </p:cNvSpPr>
              <p:nvPr/>
            </p:nvSpPr>
            <p:spPr bwMode="auto">
              <a:xfrm>
                <a:off x="4888" y="2341"/>
                <a:ext cx="159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f13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0" name="Rectangle 248"/>
              <p:cNvSpPr>
                <a:spLocks noChangeArrowheads="1"/>
              </p:cNvSpPr>
              <p:nvPr/>
            </p:nvSpPr>
            <p:spPr bwMode="auto">
              <a:xfrm>
                <a:off x="4928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701" name="Rectangle 249"/>
              <p:cNvSpPr>
                <a:spLocks noChangeArrowheads="1"/>
              </p:cNvSpPr>
              <p:nvPr/>
            </p:nvSpPr>
            <p:spPr bwMode="auto">
              <a:xfrm>
                <a:off x="4928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702" name="Rectangle 250"/>
              <p:cNvSpPr>
                <a:spLocks noChangeArrowheads="1"/>
              </p:cNvSpPr>
              <p:nvPr/>
            </p:nvSpPr>
            <p:spPr bwMode="auto">
              <a:xfrm>
                <a:off x="4928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703" name="Rectangle 251"/>
              <p:cNvSpPr>
                <a:spLocks noChangeArrowheads="1"/>
              </p:cNvSpPr>
              <p:nvPr/>
            </p:nvSpPr>
            <p:spPr bwMode="auto">
              <a:xfrm>
                <a:off x="4928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704" name="Rectangle 252"/>
              <p:cNvSpPr>
                <a:spLocks noChangeArrowheads="1"/>
              </p:cNvSpPr>
              <p:nvPr/>
            </p:nvSpPr>
            <p:spPr bwMode="auto">
              <a:xfrm>
                <a:off x="5119" y="2341"/>
                <a:ext cx="159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f14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5" name="Rectangle 253"/>
              <p:cNvSpPr>
                <a:spLocks noChangeArrowheads="1"/>
              </p:cNvSpPr>
              <p:nvPr/>
            </p:nvSpPr>
            <p:spPr bwMode="auto">
              <a:xfrm>
                <a:off x="5159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706" name="Rectangle 254"/>
              <p:cNvSpPr>
                <a:spLocks noChangeArrowheads="1"/>
              </p:cNvSpPr>
              <p:nvPr/>
            </p:nvSpPr>
            <p:spPr bwMode="auto">
              <a:xfrm>
                <a:off x="5159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707" name="Rectangle 255"/>
              <p:cNvSpPr>
                <a:spLocks noChangeArrowheads="1"/>
              </p:cNvSpPr>
              <p:nvPr/>
            </p:nvSpPr>
            <p:spPr bwMode="auto">
              <a:xfrm>
                <a:off x="5159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708" name="Rectangle 256"/>
              <p:cNvSpPr>
                <a:spLocks noChangeArrowheads="1"/>
              </p:cNvSpPr>
              <p:nvPr/>
            </p:nvSpPr>
            <p:spPr bwMode="auto">
              <a:xfrm>
                <a:off x="5159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709" name="Rectangle 257"/>
              <p:cNvSpPr>
                <a:spLocks noChangeArrowheads="1"/>
              </p:cNvSpPr>
              <p:nvPr/>
            </p:nvSpPr>
            <p:spPr bwMode="auto">
              <a:xfrm>
                <a:off x="5349" y="2341"/>
                <a:ext cx="159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f15</a:t>
                </a: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10" name="Rectangle 258"/>
              <p:cNvSpPr>
                <a:spLocks noChangeArrowheads="1"/>
              </p:cNvSpPr>
              <p:nvPr/>
            </p:nvSpPr>
            <p:spPr bwMode="auto">
              <a:xfrm>
                <a:off x="5389" y="2480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711" name="Rectangle 259"/>
              <p:cNvSpPr>
                <a:spLocks noChangeArrowheads="1"/>
              </p:cNvSpPr>
              <p:nvPr/>
            </p:nvSpPr>
            <p:spPr bwMode="auto">
              <a:xfrm>
                <a:off x="5389" y="2616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712" name="Rectangle 260"/>
              <p:cNvSpPr>
                <a:spLocks noChangeArrowheads="1"/>
              </p:cNvSpPr>
              <p:nvPr/>
            </p:nvSpPr>
            <p:spPr bwMode="auto">
              <a:xfrm>
                <a:off x="5389" y="2755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713" name="Rectangle 261"/>
              <p:cNvSpPr>
                <a:spLocks noChangeArrowheads="1"/>
              </p:cNvSpPr>
              <p:nvPr/>
            </p:nvSpPr>
            <p:spPr bwMode="auto">
              <a:xfrm>
                <a:off x="5389" y="2891"/>
                <a:ext cx="63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714" name="Line 262"/>
              <p:cNvSpPr>
                <a:spLocks noChangeShapeType="1"/>
              </p:cNvSpPr>
              <p:nvPr/>
            </p:nvSpPr>
            <p:spPr bwMode="auto">
              <a:xfrm>
                <a:off x="1389" y="2463"/>
                <a:ext cx="4138" cy="1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53715" name="Line 263"/>
              <p:cNvSpPr>
                <a:spLocks noChangeShapeType="1"/>
              </p:cNvSpPr>
              <p:nvPr/>
            </p:nvSpPr>
            <p:spPr bwMode="auto">
              <a:xfrm>
                <a:off x="1845" y="2307"/>
                <a:ext cx="1" cy="731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53716" name="Rectangle 264"/>
              <p:cNvSpPr>
                <a:spLocks noChangeArrowheads="1"/>
              </p:cNvSpPr>
              <p:nvPr/>
            </p:nvSpPr>
            <p:spPr bwMode="auto">
              <a:xfrm>
                <a:off x="1993" y="3202"/>
                <a:ext cx="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17" name="Rectangle 265"/>
              <p:cNvSpPr>
                <a:spLocks noChangeArrowheads="1"/>
              </p:cNvSpPr>
              <p:nvPr/>
            </p:nvSpPr>
            <p:spPr bwMode="auto">
              <a:xfrm>
                <a:off x="2222" y="3492"/>
                <a:ext cx="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18" name="Rectangle 271"/>
              <p:cNvSpPr>
                <a:spLocks noChangeArrowheads="1"/>
              </p:cNvSpPr>
              <p:nvPr/>
            </p:nvSpPr>
            <p:spPr bwMode="auto">
              <a:xfrm>
                <a:off x="5208" y="3558"/>
                <a:ext cx="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19" name="Rectangle 278"/>
              <p:cNvSpPr>
                <a:spLocks noChangeArrowheads="1"/>
              </p:cNvSpPr>
              <p:nvPr/>
            </p:nvSpPr>
            <p:spPr bwMode="auto">
              <a:xfrm>
                <a:off x="2679" y="3199"/>
                <a:ext cx="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610" name="Text Box 157"/>
            <p:cNvSpPr txBox="1">
              <a:spLocks noChangeArrowheads="1"/>
            </p:cNvSpPr>
            <p:nvPr/>
          </p:nvSpPr>
          <p:spPr bwMode="auto">
            <a:xfrm rot="16200000">
              <a:off x="1856" y="3036"/>
              <a:ext cx="22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611" name="Text Box 158"/>
            <p:cNvSpPr txBox="1">
              <a:spLocks noChangeArrowheads="1"/>
            </p:cNvSpPr>
            <p:nvPr/>
          </p:nvSpPr>
          <p:spPr bwMode="auto">
            <a:xfrm rot="16200000">
              <a:off x="1856" y="3216"/>
              <a:ext cx="70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 AND b</a:t>
              </a:r>
            </a:p>
          </p:txBody>
        </p:sp>
        <p:sp>
          <p:nvSpPr>
            <p:cNvPr id="153612" name="Text Box 159"/>
            <p:cNvSpPr txBox="1">
              <a:spLocks noChangeArrowheads="1"/>
            </p:cNvSpPr>
            <p:nvPr/>
          </p:nvSpPr>
          <p:spPr bwMode="auto">
            <a:xfrm rot="16200000">
              <a:off x="2528" y="3035"/>
              <a:ext cx="22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53613" name="Text Box 160"/>
            <p:cNvSpPr txBox="1">
              <a:spLocks noChangeArrowheads="1"/>
            </p:cNvSpPr>
            <p:nvPr/>
          </p:nvSpPr>
          <p:spPr bwMode="auto">
            <a:xfrm rot="16200000">
              <a:off x="3008" y="3036"/>
              <a:ext cx="22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53614" name="Text Box 161"/>
            <p:cNvSpPr txBox="1">
              <a:spLocks noChangeArrowheads="1"/>
            </p:cNvSpPr>
            <p:nvPr/>
          </p:nvSpPr>
          <p:spPr bwMode="auto">
            <a:xfrm rot="16200000">
              <a:off x="2952" y="3219"/>
              <a:ext cx="72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 XOR b</a:t>
              </a:r>
            </a:p>
          </p:txBody>
        </p:sp>
        <p:sp>
          <p:nvSpPr>
            <p:cNvPr id="153615" name="Text Box 162"/>
            <p:cNvSpPr txBox="1">
              <a:spLocks noChangeArrowheads="1"/>
            </p:cNvSpPr>
            <p:nvPr/>
          </p:nvSpPr>
          <p:spPr bwMode="auto">
            <a:xfrm rot="16200000">
              <a:off x="3243" y="3182"/>
              <a:ext cx="62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 OR b</a:t>
              </a:r>
            </a:p>
          </p:txBody>
        </p:sp>
        <p:sp>
          <p:nvSpPr>
            <p:cNvPr id="153616" name="Text Box 163"/>
            <p:cNvSpPr txBox="1">
              <a:spLocks noChangeArrowheads="1"/>
            </p:cNvSpPr>
            <p:nvPr/>
          </p:nvSpPr>
          <p:spPr bwMode="auto">
            <a:xfrm rot="16200000">
              <a:off x="3427" y="3222"/>
              <a:ext cx="72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 NOR b</a:t>
              </a:r>
            </a:p>
          </p:txBody>
        </p:sp>
        <p:sp>
          <p:nvSpPr>
            <p:cNvPr id="153617" name="Text Box 164"/>
            <p:cNvSpPr txBox="1">
              <a:spLocks noChangeArrowheads="1"/>
            </p:cNvSpPr>
            <p:nvPr/>
          </p:nvSpPr>
          <p:spPr bwMode="auto">
            <a:xfrm rot="16200000">
              <a:off x="3616" y="3259"/>
              <a:ext cx="83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 XNOR b</a:t>
              </a:r>
            </a:p>
          </p:txBody>
        </p:sp>
        <p:sp>
          <p:nvSpPr>
            <p:cNvPr id="153618" name="Text Box 165"/>
            <p:cNvSpPr txBox="1">
              <a:spLocks noChangeArrowheads="1"/>
            </p:cNvSpPr>
            <p:nvPr/>
          </p:nvSpPr>
          <p:spPr bwMode="auto">
            <a:xfrm rot="16200000">
              <a:off x="4144" y="3049"/>
              <a:ext cx="25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b’</a:t>
              </a:r>
            </a:p>
          </p:txBody>
        </p:sp>
        <p:sp>
          <p:nvSpPr>
            <p:cNvPr id="153619" name="Text Box 166"/>
            <p:cNvSpPr txBox="1">
              <a:spLocks noChangeArrowheads="1"/>
            </p:cNvSpPr>
            <p:nvPr/>
          </p:nvSpPr>
          <p:spPr bwMode="auto">
            <a:xfrm rot="16200000">
              <a:off x="4576" y="3049"/>
              <a:ext cx="25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a’</a:t>
              </a:r>
            </a:p>
          </p:txBody>
        </p:sp>
        <p:sp>
          <p:nvSpPr>
            <p:cNvPr id="153620" name="Text Box 167"/>
            <p:cNvSpPr txBox="1">
              <a:spLocks noChangeArrowheads="1"/>
            </p:cNvSpPr>
            <p:nvPr/>
          </p:nvSpPr>
          <p:spPr bwMode="auto">
            <a:xfrm rot="16200000">
              <a:off x="4775" y="3256"/>
              <a:ext cx="82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 NAND b</a:t>
              </a:r>
            </a:p>
          </p:txBody>
        </p:sp>
        <p:sp>
          <p:nvSpPr>
            <p:cNvPr id="153621" name="Text Box 168"/>
            <p:cNvSpPr txBox="1">
              <a:spLocks noChangeArrowheads="1"/>
            </p:cNvSpPr>
            <p:nvPr/>
          </p:nvSpPr>
          <p:spPr bwMode="auto">
            <a:xfrm rot="16200000">
              <a:off x="5312" y="3035"/>
              <a:ext cx="22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99304" y="4376212"/>
            <a:ext cx="5735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16 possible outcomes of the truth table as shown in 16 columns below</a:t>
            </a:r>
          </a:p>
        </p:txBody>
      </p:sp>
    </p:spTree>
    <p:extLst>
      <p:ext uri="{BB962C8B-B14F-4D97-AF65-F5344CB8AC3E}">
        <p14:creationId xmlns:p14="http://schemas.microsoft.com/office/powerpoint/2010/main" val="41961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308056" y="75300"/>
            <a:ext cx="1747292" cy="2613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CB3B1-14AA-43C8-B12B-09CAF16A48C2}" type="slidenum">
              <a:rPr lang="en-US" altLang="en-US" sz="105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5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227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Example of Digitization Benefit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55" y="1405017"/>
            <a:ext cx="3634979" cy="157353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Analog signal (e.g., audio) may lose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Voltage levels not saved/copied/transmitted perfectly</a:t>
            </a:r>
          </a:p>
        </p:txBody>
      </p:sp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5083969" y="3477814"/>
            <a:ext cx="49244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time</a:t>
            </a:r>
          </a:p>
        </p:txBody>
      </p:sp>
      <p:grpSp>
        <p:nvGrpSpPr>
          <p:cNvPr id="65542" name="Group 168"/>
          <p:cNvGrpSpPr>
            <a:grpSpLocks/>
          </p:cNvGrpSpPr>
          <p:nvPr/>
        </p:nvGrpSpPr>
        <p:grpSpPr bwMode="auto">
          <a:xfrm>
            <a:off x="3989784" y="2601515"/>
            <a:ext cx="1731168" cy="1037035"/>
            <a:chOff x="2295" y="752"/>
            <a:chExt cx="1454" cy="871"/>
          </a:xfrm>
        </p:grpSpPr>
        <p:sp>
          <p:nvSpPr>
            <p:cNvPr id="65646" name="Line 4"/>
            <p:cNvSpPr>
              <a:spLocks noChangeShapeType="1"/>
            </p:cNvSpPr>
            <p:nvPr/>
          </p:nvSpPr>
          <p:spPr bwMode="auto">
            <a:xfrm flipH="1" flipV="1">
              <a:off x="2686" y="86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647" name="Line 5"/>
            <p:cNvSpPr>
              <a:spLocks noChangeShapeType="1"/>
            </p:cNvSpPr>
            <p:nvPr/>
          </p:nvSpPr>
          <p:spPr bwMode="auto">
            <a:xfrm>
              <a:off x="2686" y="148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648" name="Text Box 6"/>
            <p:cNvSpPr txBox="1">
              <a:spLocks noChangeArrowheads="1"/>
            </p:cNvSpPr>
            <p:nvPr/>
          </p:nvSpPr>
          <p:spPr bwMode="auto">
            <a:xfrm rot="16200000">
              <a:off x="2195" y="852"/>
              <a:ext cx="4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Volts</a:t>
              </a:r>
            </a:p>
          </p:txBody>
        </p:sp>
        <p:sp>
          <p:nvSpPr>
            <p:cNvPr id="65649" name="Freeform 8"/>
            <p:cNvSpPr>
              <a:spLocks/>
            </p:cNvSpPr>
            <p:nvPr/>
          </p:nvSpPr>
          <p:spPr bwMode="auto">
            <a:xfrm>
              <a:off x="2688" y="822"/>
              <a:ext cx="816" cy="520"/>
            </a:xfrm>
            <a:custGeom>
              <a:avLst/>
              <a:gdLst>
                <a:gd name="T0" fmla="*/ 0 w 816"/>
                <a:gd name="T1" fmla="*/ 520 h 520"/>
                <a:gd name="T2" fmla="*/ 192 w 816"/>
                <a:gd name="T3" fmla="*/ 232 h 520"/>
                <a:gd name="T4" fmla="*/ 336 w 816"/>
                <a:gd name="T5" fmla="*/ 40 h 520"/>
                <a:gd name="T6" fmla="*/ 480 w 816"/>
                <a:gd name="T7" fmla="*/ 280 h 520"/>
                <a:gd name="T8" fmla="*/ 720 w 816"/>
                <a:gd name="T9" fmla="*/ 40 h 520"/>
                <a:gd name="T10" fmla="*/ 816 w 816"/>
                <a:gd name="T11" fmla="*/ 40 h 5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6"/>
                <a:gd name="T19" fmla="*/ 0 h 520"/>
                <a:gd name="T20" fmla="*/ 816 w 816"/>
                <a:gd name="T21" fmla="*/ 520 h 5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6" h="520">
                  <a:moveTo>
                    <a:pt x="0" y="520"/>
                  </a:moveTo>
                  <a:cubicBezTo>
                    <a:pt x="68" y="416"/>
                    <a:pt x="136" y="312"/>
                    <a:pt x="192" y="232"/>
                  </a:cubicBezTo>
                  <a:cubicBezTo>
                    <a:pt x="248" y="152"/>
                    <a:pt x="288" y="32"/>
                    <a:pt x="336" y="40"/>
                  </a:cubicBezTo>
                  <a:cubicBezTo>
                    <a:pt x="384" y="48"/>
                    <a:pt x="416" y="280"/>
                    <a:pt x="480" y="280"/>
                  </a:cubicBezTo>
                  <a:cubicBezTo>
                    <a:pt x="544" y="280"/>
                    <a:pt x="664" y="80"/>
                    <a:pt x="720" y="40"/>
                  </a:cubicBezTo>
                  <a:cubicBezTo>
                    <a:pt x="776" y="0"/>
                    <a:pt x="796" y="20"/>
                    <a:pt x="816" y="4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650" name="Text Box 9"/>
            <p:cNvSpPr txBox="1">
              <a:spLocks noChangeArrowheads="1"/>
            </p:cNvSpPr>
            <p:nvPr/>
          </p:nvSpPr>
          <p:spPr bwMode="auto">
            <a:xfrm>
              <a:off x="2496" y="139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5651" name="Text Box 10"/>
            <p:cNvSpPr txBox="1">
              <a:spLocks noChangeArrowheads="1"/>
            </p:cNvSpPr>
            <p:nvPr/>
          </p:nvSpPr>
          <p:spPr bwMode="auto">
            <a:xfrm>
              <a:off x="2496" y="1246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652" name="Text Box 11"/>
            <p:cNvSpPr txBox="1">
              <a:spLocks noChangeArrowheads="1"/>
            </p:cNvSpPr>
            <p:nvPr/>
          </p:nvSpPr>
          <p:spPr bwMode="auto">
            <a:xfrm>
              <a:off x="2496" y="105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5653" name="Text Box 12"/>
            <p:cNvSpPr txBox="1">
              <a:spLocks noChangeArrowheads="1"/>
            </p:cNvSpPr>
            <p:nvPr/>
          </p:nvSpPr>
          <p:spPr bwMode="auto">
            <a:xfrm>
              <a:off x="2496" y="86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5654" name="Text Box 44"/>
            <p:cNvSpPr txBox="1">
              <a:spLocks noChangeArrowheads="1"/>
            </p:cNvSpPr>
            <p:nvPr/>
          </p:nvSpPr>
          <p:spPr bwMode="auto">
            <a:xfrm>
              <a:off x="2734" y="1200"/>
              <a:ext cx="10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original signal</a:t>
              </a:r>
            </a:p>
          </p:txBody>
        </p:sp>
      </p:grpSp>
      <p:sp>
        <p:nvSpPr>
          <p:cNvPr id="20525" name="Text Box 45"/>
          <p:cNvSpPr txBox="1">
            <a:spLocks noChangeArrowheads="1"/>
          </p:cNvSpPr>
          <p:nvPr/>
        </p:nvSpPr>
        <p:spPr bwMode="auto">
          <a:xfrm rot="-5400000">
            <a:off x="5256514" y="2978957"/>
            <a:ext cx="13003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t>lengthy transmission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t>(e.g, cell phone)</a:t>
            </a:r>
          </a:p>
        </p:txBody>
      </p:sp>
      <p:grpSp>
        <p:nvGrpSpPr>
          <p:cNvPr id="3" name="Group 175"/>
          <p:cNvGrpSpPr>
            <a:grpSpLocks/>
          </p:cNvGrpSpPr>
          <p:nvPr/>
        </p:nvGrpSpPr>
        <p:grpSpPr bwMode="auto">
          <a:xfrm>
            <a:off x="6115050" y="2677714"/>
            <a:ext cx="1828800" cy="1295401"/>
            <a:chOff x="4080" y="816"/>
            <a:chExt cx="1536" cy="1088"/>
          </a:xfrm>
        </p:grpSpPr>
        <p:grpSp>
          <p:nvGrpSpPr>
            <p:cNvPr id="65634" name="Group 169"/>
            <p:cNvGrpSpPr>
              <a:grpSpLocks/>
            </p:cNvGrpSpPr>
            <p:nvPr/>
          </p:nvGrpSpPr>
          <p:grpSpPr bwMode="auto">
            <a:xfrm>
              <a:off x="4126" y="816"/>
              <a:ext cx="1226" cy="918"/>
              <a:chOff x="4126" y="816"/>
              <a:chExt cx="1226" cy="918"/>
            </a:xfrm>
          </p:grpSpPr>
          <p:sp>
            <p:nvSpPr>
              <p:cNvPr id="65636" name="Line 13"/>
              <p:cNvSpPr>
                <a:spLocks noChangeShapeType="1"/>
              </p:cNvSpPr>
              <p:nvPr/>
            </p:nvSpPr>
            <p:spPr bwMode="auto">
              <a:xfrm flipH="1" flipV="1">
                <a:off x="4316" y="85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637" name="Line 14"/>
              <p:cNvSpPr>
                <a:spLocks noChangeShapeType="1"/>
              </p:cNvSpPr>
              <p:nvPr/>
            </p:nvSpPr>
            <p:spPr bwMode="auto">
              <a:xfrm>
                <a:off x="4316" y="148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638" name="Text Box 15"/>
              <p:cNvSpPr txBox="1">
                <a:spLocks noChangeArrowheads="1"/>
              </p:cNvSpPr>
              <p:nvPr/>
            </p:nvSpPr>
            <p:spPr bwMode="auto">
              <a:xfrm>
                <a:off x="4844" y="1482"/>
                <a:ext cx="41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time</a:t>
                </a:r>
              </a:p>
            </p:txBody>
          </p:sp>
          <p:sp>
            <p:nvSpPr>
              <p:cNvPr id="65639" name="Freeform 16"/>
              <p:cNvSpPr>
                <a:spLocks/>
              </p:cNvSpPr>
              <p:nvPr/>
            </p:nvSpPr>
            <p:spPr bwMode="auto">
              <a:xfrm>
                <a:off x="4318" y="816"/>
                <a:ext cx="816" cy="520"/>
              </a:xfrm>
              <a:custGeom>
                <a:avLst/>
                <a:gdLst>
                  <a:gd name="T0" fmla="*/ 0 w 816"/>
                  <a:gd name="T1" fmla="*/ 520 h 520"/>
                  <a:gd name="T2" fmla="*/ 192 w 816"/>
                  <a:gd name="T3" fmla="*/ 232 h 520"/>
                  <a:gd name="T4" fmla="*/ 336 w 816"/>
                  <a:gd name="T5" fmla="*/ 40 h 520"/>
                  <a:gd name="T6" fmla="*/ 480 w 816"/>
                  <a:gd name="T7" fmla="*/ 280 h 520"/>
                  <a:gd name="T8" fmla="*/ 720 w 816"/>
                  <a:gd name="T9" fmla="*/ 40 h 520"/>
                  <a:gd name="T10" fmla="*/ 816 w 816"/>
                  <a:gd name="T11" fmla="*/ 40 h 5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6"/>
                  <a:gd name="T19" fmla="*/ 0 h 520"/>
                  <a:gd name="T20" fmla="*/ 816 w 816"/>
                  <a:gd name="T21" fmla="*/ 520 h 5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6" h="520">
                    <a:moveTo>
                      <a:pt x="0" y="520"/>
                    </a:moveTo>
                    <a:cubicBezTo>
                      <a:pt x="68" y="416"/>
                      <a:pt x="136" y="312"/>
                      <a:pt x="192" y="232"/>
                    </a:cubicBezTo>
                    <a:cubicBezTo>
                      <a:pt x="248" y="152"/>
                      <a:pt x="288" y="32"/>
                      <a:pt x="336" y="40"/>
                    </a:cubicBezTo>
                    <a:cubicBezTo>
                      <a:pt x="384" y="48"/>
                      <a:pt x="416" y="280"/>
                      <a:pt x="480" y="280"/>
                    </a:cubicBezTo>
                    <a:cubicBezTo>
                      <a:pt x="544" y="280"/>
                      <a:pt x="664" y="80"/>
                      <a:pt x="720" y="40"/>
                    </a:cubicBezTo>
                    <a:cubicBezTo>
                      <a:pt x="776" y="0"/>
                      <a:pt x="796" y="20"/>
                      <a:pt x="816" y="4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640" name="Text Box 17"/>
              <p:cNvSpPr txBox="1">
                <a:spLocks noChangeArrowheads="1"/>
              </p:cNvSpPr>
              <p:nvPr/>
            </p:nvSpPr>
            <p:spPr bwMode="auto">
              <a:xfrm>
                <a:off x="4126" y="138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5641" name="Text Box 18"/>
              <p:cNvSpPr txBox="1">
                <a:spLocks noChangeArrowheads="1"/>
              </p:cNvSpPr>
              <p:nvPr/>
            </p:nvSpPr>
            <p:spPr bwMode="auto">
              <a:xfrm>
                <a:off x="4126" y="1240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5642" name="Text Box 19"/>
              <p:cNvSpPr txBox="1">
                <a:spLocks noChangeArrowheads="1"/>
              </p:cNvSpPr>
              <p:nvPr/>
            </p:nvSpPr>
            <p:spPr bwMode="auto">
              <a:xfrm>
                <a:off x="4126" y="104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5643" name="Text Box 20"/>
              <p:cNvSpPr txBox="1">
                <a:spLocks noChangeArrowheads="1"/>
              </p:cNvSpPr>
              <p:nvPr/>
            </p:nvSpPr>
            <p:spPr bwMode="auto">
              <a:xfrm>
                <a:off x="4126" y="856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5644" name="Freeform 21"/>
              <p:cNvSpPr>
                <a:spLocks/>
              </p:cNvSpPr>
              <p:nvPr/>
            </p:nvSpPr>
            <p:spPr bwMode="auto">
              <a:xfrm>
                <a:off x="4366" y="864"/>
                <a:ext cx="768" cy="480"/>
              </a:xfrm>
              <a:custGeom>
                <a:avLst/>
                <a:gdLst>
                  <a:gd name="T0" fmla="*/ 0 w 768"/>
                  <a:gd name="T1" fmla="*/ 480 h 480"/>
                  <a:gd name="T2" fmla="*/ 240 w 768"/>
                  <a:gd name="T3" fmla="*/ 96 h 480"/>
                  <a:gd name="T4" fmla="*/ 432 w 768"/>
                  <a:gd name="T5" fmla="*/ 192 h 480"/>
                  <a:gd name="T6" fmla="*/ 768 w 768"/>
                  <a:gd name="T7" fmla="*/ 0 h 4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480"/>
                  <a:gd name="T14" fmla="*/ 768 w 768"/>
                  <a:gd name="T15" fmla="*/ 480 h 4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480">
                    <a:moveTo>
                      <a:pt x="0" y="480"/>
                    </a:moveTo>
                    <a:cubicBezTo>
                      <a:pt x="84" y="312"/>
                      <a:pt x="168" y="144"/>
                      <a:pt x="240" y="96"/>
                    </a:cubicBezTo>
                    <a:cubicBezTo>
                      <a:pt x="312" y="48"/>
                      <a:pt x="344" y="208"/>
                      <a:pt x="432" y="192"/>
                    </a:cubicBezTo>
                    <a:cubicBezTo>
                      <a:pt x="520" y="176"/>
                      <a:pt x="644" y="88"/>
                      <a:pt x="768" y="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645" name="Text Box 46"/>
              <p:cNvSpPr txBox="1">
                <a:spLocks noChangeArrowheads="1"/>
              </p:cNvSpPr>
              <p:nvPr/>
            </p:nvSpPr>
            <p:spPr bwMode="auto">
              <a:xfrm>
                <a:off x="4318" y="1200"/>
                <a:ext cx="10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5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received signal</a:t>
                </a:r>
              </a:p>
            </p:txBody>
          </p:sp>
        </p:grpSp>
        <p:sp>
          <p:nvSpPr>
            <p:cNvPr id="65635" name="Text Box 47"/>
            <p:cNvSpPr txBox="1">
              <a:spLocks noChangeArrowheads="1"/>
            </p:cNvSpPr>
            <p:nvPr/>
          </p:nvSpPr>
          <p:spPr bwMode="auto">
            <a:xfrm>
              <a:off x="4080" y="1671"/>
              <a:ext cx="1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How fix -- higher, lower, ?</a:t>
              </a:r>
            </a:p>
          </p:txBody>
        </p:sp>
      </p:grpSp>
      <p:sp>
        <p:nvSpPr>
          <p:cNvPr id="20528" name="Text Box 48"/>
          <p:cNvSpPr txBox="1">
            <a:spLocks noChangeArrowheads="1"/>
          </p:cNvSpPr>
          <p:nvPr/>
        </p:nvSpPr>
        <p:spPr bwMode="auto">
          <a:xfrm rot="-5400000">
            <a:off x="5256514" y="4361272"/>
            <a:ext cx="13003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t>lengthy transmission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t>(e.g, cell phone)</a:t>
            </a:r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4414843" y="3306363"/>
            <a:ext cx="319088" cy="767953"/>
            <a:chOff x="2652" y="1344"/>
            <a:chExt cx="268" cy="645"/>
          </a:xfrm>
        </p:grpSpPr>
        <p:sp>
          <p:nvSpPr>
            <p:cNvPr id="65632" name="Text Box 58"/>
            <p:cNvSpPr txBox="1">
              <a:spLocks noChangeArrowheads="1"/>
            </p:cNvSpPr>
            <p:nvPr/>
          </p:nvSpPr>
          <p:spPr bwMode="auto">
            <a:xfrm>
              <a:off x="2652" y="1776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65633" name="Line 65"/>
            <p:cNvSpPr>
              <a:spLocks noChangeShapeType="1"/>
            </p:cNvSpPr>
            <p:nvPr/>
          </p:nvSpPr>
          <p:spPr bwMode="auto">
            <a:xfrm>
              <a:off x="2736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4614868" y="3020613"/>
            <a:ext cx="319088" cy="1053703"/>
            <a:chOff x="2820" y="1104"/>
            <a:chExt cx="268" cy="885"/>
          </a:xfrm>
        </p:grpSpPr>
        <p:sp>
          <p:nvSpPr>
            <p:cNvPr id="65630" name="Text Box 59"/>
            <p:cNvSpPr txBox="1">
              <a:spLocks noChangeArrowheads="1"/>
            </p:cNvSpPr>
            <p:nvPr/>
          </p:nvSpPr>
          <p:spPr bwMode="auto">
            <a:xfrm>
              <a:off x="2820" y="1776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5631" name="Line 66"/>
            <p:cNvSpPr>
              <a:spLocks noChangeShapeType="1"/>
            </p:cNvSpPr>
            <p:nvPr/>
          </p:nvSpPr>
          <p:spPr bwMode="auto">
            <a:xfrm>
              <a:off x="2880" y="110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4814893" y="2792013"/>
            <a:ext cx="319088" cy="1282303"/>
            <a:chOff x="2988" y="912"/>
            <a:chExt cx="268" cy="1077"/>
          </a:xfrm>
        </p:grpSpPr>
        <p:sp>
          <p:nvSpPr>
            <p:cNvPr id="65628" name="Text Box 60"/>
            <p:cNvSpPr txBox="1">
              <a:spLocks noChangeArrowheads="1"/>
            </p:cNvSpPr>
            <p:nvPr/>
          </p:nvSpPr>
          <p:spPr bwMode="auto">
            <a:xfrm>
              <a:off x="2988" y="1776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5629" name="Line 67"/>
            <p:cNvSpPr>
              <a:spLocks noChangeShapeType="1"/>
            </p:cNvSpPr>
            <p:nvPr/>
          </p:nvSpPr>
          <p:spPr bwMode="auto">
            <a:xfrm>
              <a:off x="3072" y="91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5014919" y="3020613"/>
            <a:ext cx="319088" cy="1053703"/>
            <a:chOff x="3156" y="1104"/>
            <a:chExt cx="268" cy="885"/>
          </a:xfrm>
        </p:grpSpPr>
        <p:sp>
          <p:nvSpPr>
            <p:cNvPr id="65626" name="Text Box 61"/>
            <p:cNvSpPr txBox="1">
              <a:spLocks noChangeArrowheads="1"/>
            </p:cNvSpPr>
            <p:nvPr/>
          </p:nvSpPr>
          <p:spPr bwMode="auto">
            <a:xfrm>
              <a:off x="3156" y="1776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5627" name="Line 68"/>
            <p:cNvSpPr>
              <a:spLocks noChangeShapeType="1"/>
            </p:cNvSpPr>
            <p:nvPr/>
          </p:nvSpPr>
          <p:spPr bwMode="auto">
            <a:xfrm>
              <a:off x="3216" y="110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5214944" y="2734863"/>
            <a:ext cx="319088" cy="1339453"/>
            <a:chOff x="3324" y="864"/>
            <a:chExt cx="268" cy="1125"/>
          </a:xfrm>
        </p:grpSpPr>
        <p:sp>
          <p:nvSpPr>
            <p:cNvPr id="65624" name="Text Box 62"/>
            <p:cNvSpPr txBox="1">
              <a:spLocks noChangeArrowheads="1"/>
            </p:cNvSpPr>
            <p:nvPr/>
          </p:nvSpPr>
          <p:spPr bwMode="auto">
            <a:xfrm>
              <a:off x="3324" y="1776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5625" name="Line 69"/>
            <p:cNvSpPr>
              <a:spLocks noChangeShapeType="1"/>
            </p:cNvSpPr>
            <p:nvPr/>
          </p:nvSpPr>
          <p:spPr bwMode="auto">
            <a:xfrm>
              <a:off x="3408" y="86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0" name="Group 180"/>
          <p:cNvGrpSpPr>
            <a:grpSpLocks/>
          </p:cNvGrpSpPr>
          <p:nvPr/>
        </p:nvGrpSpPr>
        <p:grpSpPr bwMode="auto">
          <a:xfrm>
            <a:off x="5486400" y="5020863"/>
            <a:ext cx="914400" cy="971550"/>
            <a:chOff x="3552" y="2784"/>
            <a:chExt cx="768" cy="816"/>
          </a:xfrm>
        </p:grpSpPr>
        <p:sp>
          <p:nvSpPr>
            <p:cNvPr id="65622" name="Line 56"/>
            <p:cNvSpPr>
              <a:spLocks noChangeShapeType="1"/>
            </p:cNvSpPr>
            <p:nvPr/>
          </p:nvSpPr>
          <p:spPr bwMode="auto">
            <a:xfrm>
              <a:off x="3552" y="2784"/>
              <a:ext cx="76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623" name="Text Box 57"/>
            <p:cNvSpPr txBox="1">
              <a:spLocks noChangeArrowheads="1"/>
            </p:cNvSpPr>
            <p:nvPr/>
          </p:nvSpPr>
          <p:spPr bwMode="auto">
            <a:xfrm rot="2683775">
              <a:off x="3674" y="3157"/>
              <a:ext cx="55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same</a:t>
              </a:r>
            </a:p>
          </p:txBody>
        </p:sp>
      </p:grpSp>
      <p:grpSp>
        <p:nvGrpSpPr>
          <p:cNvPr id="11" name="Group 179"/>
          <p:cNvGrpSpPr>
            <a:grpSpLocks/>
          </p:cNvGrpSpPr>
          <p:nvPr/>
        </p:nvGrpSpPr>
        <p:grpSpPr bwMode="auto">
          <a:xfrm>
            <a:off x="6455569" y="5535213"/>
            <a:ext cx="1123950" cy="1157288"/>
            <a:chOff x="4366" y="3216"/>
            <a:chExt cx="944" cy="972"/>
          </a:xfrm>
        </p:grpSpPr>
        <p:sp>
          <p:nvSpPr>
            <p:cNvPr id="65617" name="Line 51"/>
            <p:cNvSpPr>
              <a:spLocks noChangeShapeType="1"/>
            </p:cNvSpPr>
            <p:nvPr/>
          </p:nvSpPr>
          <p:spPr bwMode="auto">
            <a:xfrm flipH="1" flipV="1">
              <a:off x="4366" y="325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618" name="Line 52"/>
            <p:cNvSpPr>
              <a:spLocks noChangeShapeType="1"/>
            </p:cNvSpPr>
            <p:nvPr/>
          </p:nvSpPr>
          <p:spPr bwMode="auto">
            <a:xfrm>
              <a:off x="4366" y="388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619" name="Text Box 53"/>
            <p:cNvSpPr txBox="1">
              <a:spLocks noChangeArrowheads="1"/>
            </p:cNvSpPr>
            <p:nvPr/>
          </p:nvSpPr>
          <p:spPr bwMode="auto">
            <a:xfrm>
              <a:off x="4896" y="3936"/>
              <a:ext cx="4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65620" name="AutoShape 55"/>
            <p:cNvSpPr>
              <a:spLocks noChangeArrowheads="1"/>
            </p:cNvSpPr>
            <p:nvPr/>
          </p:nvSpPr>
          <p:spPr bwMode="auto">
            <a:xfrm>
              <a:off x="4800" y="3216"/>
              <a:ext cx="240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621" name="Freeform 111"/>
            <p:cNvSpPr>
              <a:spLocks/>
            </p:cNvSpPr>
            <p:nvPr/>
          </p:nvSpPr>
          <p:spPr bwMode="auto">
            <a:xfrm>
              <a:off x="4368" y="3744"/>
              <a:ext cx="864" cy="144"/>
            </a:xfrm>
            <a:custGeom>
              <a:avLst/>
              <a:gdLst>
                <a:gd name="T0" fmla="*/ 0 w 864"/>
                <a:gd name="T1" fmla="*/ 144 h 144"/>
                <a:gd name="T2" fmla="*/ 96 w 864"/>
                <a:gd name="T3" fmla="*/ 144 h 144"/>
                <a:gd name="T4" fmla="*/ 96 w 864"/>
                <a:gd name="T5" fmla="*/ 0 h 144"/>
                <a:gd name="T6" fmla="*/ 240 w 864"/>
                <a:gd name="T7" fmla="*/ 0 h 144"/>
                <a:gd name="T8" fmla="*/ 240 w 864"/>
                <a:gd name="T9" fmla="*/ 144 h 144"/>
                <a:gd name="T10" fmla="*/ 336 w 864"/>
                <a:gd name="T11" fmla="*/ 144 h 144"/>
                <a:gd name="T12" fmla="*/ 336 w 864"/>
                <a:gd name="T13" fmla="*/ 0 h 144"/>
                <a:gd name="T14" fmla="*/ 576 w 864"/>
                <a:gd name="T15" fmla="*/ 0 h 144"/>
                <a:gd name="T16" fmla="*/ 576 w 864"/>
                <a:gd name="T17" fmla="*/ 144 h 144"/>
                <a:gd name="T18" fmla="*/ 672 w 864"/>
                <a:gd name="T19" fmla="*/ 144 h 144"/>
                <a:gd name="T20" fmla="*/ 672 w 864"/>
                <a:gd name="T21" fmla="*/ 0 h 144"/>
                <a:gd name="T22" fmla="*/ 864 w 864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64"/>
                <a:gd name="T37" fmla="*/ 0 h 144"/>
                <a:gd name="T38" fmla="*/ 864 w 864"/>
                <a:gd name="T39" fmla="*/ 144 h 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64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40" y="0"/>
                  </a:lnTo>
                  <a:lnTo>
                    <a:pt x="240" y="144"/>
                  </a:lnTo>
                  <a:lnTo>
                    <a:pt x="336" y="144"/>
                  </a:lnTo>
                  <a:lnTo>
                    <a:pt x="336" y="0"/>
                  </a:lnTo>
                  <a:lnTo>
                    <a:pt x="576" y="0"/>
                  </a:lnTo>
                  <a:lnTo>
                    <a:pt x="576" y="144"/>
                  </a:lnTo>
                  <a:lnTo>
                    <a:pt x="672" y="144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2" name="Group 184"/>
          <p:cNvGrpSpPr>
            <a:grpSpLocks/>
          </p:cNvGrpSpPr>
          <p:nvPr/>
        </p:nvGrpSpPr>
        <p:grpSpPr bwMode="auto">
          <a:xfrm>
            <a:off x="4414843" y="4849412"/>
            <a:ext cx="319088" cy="767953"/>
            <a:chOff x="2652" y="2640"/>
            <a:chExt cx="268" cy="645"/>
          </a:xfrm>
        </p:grpSpPr>
        <p:sp>
          <p:nvSpPr>
            <p:cNvPr id="65615" name="Text Box 127"/>
            <p:cNvSpPr txBox="1">
              <a:spLocks noChangeArrowheads="1"/>
            </p:cNvSpPr>
            <p:nvPr/>
          </p:nvSpPr>
          <p:spPr bwMode="auto">
            <a:xfrm>
              <a:off x="2652" y="3072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65616" name="Line 128"/>
            <p:cNvSpPr>
              <a:spLocks noChangeShapeType="1"/>
            </p:cNvSpPr>
            <p:nvPr/>
          </p:nvSpPr>
          <p:spPr bwMode="auto">
            <a:xfrm>
              <a:off x="2736" y="26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3" name="Group 185"/>
          <p:cNvGrpSpPr>
            <a:grpSpLocks/>
          </p:cNvGrpSpPr>
          <p:nvPr/>
        </p:nvGrpSpPr>
        <p:grpSpPr bwMode="auto">
          <a:xfrm>
            <a:off x="4614868" y="4849412"/>
            <a:ext cx="319088" cy="767953"/>
            <a:chOff x="2820" y="2640"/>
            <a:chExt cx="268" cy="645"/>
          </a:xfrm>
        </p:grpSpPr>
        <p:sp>
          <p:nvSpPr>
            <p:cNvPr id="65613" name="Text Box 132"/>
            <p:cNvSpPr txBox="1">
              <a:spLocks noChangeArrowheads="1"/>
            </p:cNvSpPr>
            <p:nvPr/>
          </p:nvSpPr>
          <p:spPr bwMode="auto">
            <a:xfrm>
              <a:off x="2820" y="3072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5614" name="Line 133"/>
            <p:cNvSpPr>
              <a:spLocks noChangeShapeType="1"/>
            </p:cNvSpPr>
            <p:nvPr/>
          </p:nvSpPr>
          <p:spPr bwMode="auto">
            <a:xfrm>
              <a:off x="2880" y="26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4" name="Group 186"/>
          <p:cNvGrpSpPr>
            <a:grpSpLocks/>
          </p:cNvGrpSpPr>
          <p:nvPr/>
        </p:nvGrpSpPr>
        <p:grpSpPr bwMode="auto">
          <a:xfrm>
            <a:off x="4814893" y="4849412"/>
            <a:ext cx="319088" cy="767953"/>
            <a:chOff x="2988" y="2640"/>
            <a:chExt cx="268" cy="645"/>
          </a:xfrm>
        </p:grpSpPr>
        <p:sp>
          <p:nvSpPr>
            <p:cNvPr id="65611" name="Text Box 137"/>
            <p:cNvSpPr txBox="1">
              <a:spLocks noChangeArrowheads="1"/>
            </p:cNvSpPr>
            <p:nvPr/>
          </p:nvSpPr>
          <p:spPr bwMode="auto">
            <a:xfrm>
              <a:off x="2988" y="3072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5612" name="Line 138"/>
            <p:cNvSpPr>
              <a:spLocks noChangeShapeType="1"/>
            </p:cNvSpPr>
            <p:nvPr/>
          </p:nvSpPr>
          <p:spPr bwMode="auto">
            <a:xfrm>
              <a:off x="3072" y="26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5" name="Group 187"/>
          <p:cNvGrpSpPr>
            <a:grpSpLocks/>
          </p:cNvGrpSpPr>
          <p:nvPr/>
        </p:nvGrpSpPr>
        <p:grpSpPr bwMode="auto">
          <a:xfrm>
            <a:off x="5014919" y="4849412"/>
            <a:ext cx="319088" cy="767953"/>
            <a:chOff x="3156" y="2640"/>
            <a:chExt cx="268" cy="645"/>
          </a:xfrm>
        </p:grpSpPr>
        <p:sp>
          <p:nvSpPr>
            <p:cNvPr id="65609" name="Text Box 142"/>
            <p:cNvSpPr txBox="1">
              <a:spLocks noChangeArrowheads="1"/>
            </p:cNvSpPr>
            <p:nvPr/>
          </p:nvSpPr>
          <p:spPr bwMode="auto">
            <a:xfrm>
              <a:off x="3156" y="3072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5610" name="Line 143"/>
            <p:cNvSpPr>
              <a:spLocks noChangeShapeType="1"/>
            </p:cNvSpPr>
            <p:nvPr/>
          </p:nvSpPr>
          <p:spPr bwMode="auto">
            <a:xfrm>
              <a:off x="3216" y="26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6" name="Group 188"/>
          <p:cNvGrpSpPr>
            <a:grpSpLocks/>
          </p:cNvGrpSpPr>
          <p:nvPr/>
        </p:nvGrpSpPr>
        <p:grpSpPr bwMode="auto">
          <a:xfrm>
            <a:off x="5214944" y="4849412"/>
            <a:ext cx="319088" cy="767953"/>
            <a:chOff x="3324" y="2640"/>
            <a:chExt cx="268" cy="645"/>
          </a:xfrm>
        </p:grpSpPr>
        <p:sp>
          <p:nvSpPr>
            <p:cNvPr id="65607" name="Text Box 147"/>
            <p:cNvSpPr txBox="1">
              <a:spLocks noChangeArrowheads="1"/>
            </p:cNvSpPr>
            <p:nvPr/>
          </p:nvSpPr>
          <p:spPr bwMode="auto">
            <a:xfrm>
              <a:off x="3324" y="3072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5608" name="Line 148"/>
            <p:cNvSpPr>
              <a:spLocks noChangeShapeType="1"/>
            </p:cNvSpPr>
            <p:nvPr/>
          </p:nvSpPr>
          <p:spPr bwMode="auto">
            <a:xfrm>
              <a:off x="3408" y="26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7" name="Group 192"/>
          <p:cNvGrpSpPr>
            <a:grpSpLocks/>
          </p:cNvGrpSpPr>
          <p:nvPr/>
        </p:nvGrpSpPr>
        <p:grpSpPr bwMode="auto">
          <a:xfrm>
            <a:off x="3989784" y="4060028"/>
            <a:ext cx="1715690" cy="1157287"/>
            <a:chOff x="2295" y="1977"/>
            <a:chExt cx="1441" cy="972"/>
          </a:xfrm>
        </p:grpSpPr>
        <p:sp>
          <p:nvSpPr>
            <p:cNvPr id="65591" name="Text Box 27"/>
            <p:cNvSpPr txBox="1">
              <a:spLocks noChangeArrowheads="1"/>
            </p:cNvSpPr>
            <p:nvPr/>
          </p:nvSpPr>
          <p:spPr bwMode="auto">
            <a:xfrm rot="16200000">
              <a:off x="2195" y="2118"/>
              <a:ext cx="4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Volts</a:t>
              </a:r>
            </a:p>
          </p:txBody>
        </p:sp>
        <p:sp>
          <p:nvSpPr>
            <p:cNvPr id="65592" name="Text Box 113"/>
            <p:cNvSpPr txBox="1">
              <a:spLocks noChangeArrowheads="1"/>
            </p:cNvSpPr>
            <p:nvPr/>
          </p:nvSpPr>
          <p:spPr bwMode="auto">
            <a:xfrm>
              <a:off x="2688" y="2304"/>
              <a:ext cx="10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digitized signal</a:t>
              </a:r>
            </a:p>
          </p:txBody>
        </p:sp>
        <p:grpSp>
          <p:nvGrpSpPr>
            <p:cNvPr id="65593" name="Group 172"/>
            <p:cNvGrpSpPr>
              <a:grpSpLocks/>
            </p:cNvGrpSpPr>
            <p:nvPr/>
          </p:nvGrpSpPr>
          <p:grpSpPr bwMode="auto">
            <a:xfrm>
              <a:off x="2688" y="2544"/>
              <a:ext cx="864" cy="144"/>
              <a:chOff x="2688" y="2544"/>
              <a:chExt cx="864" cy="144"/>
            </a:xfrm>
          </p:grpSpPr>
          <p:sp>
            <p:nvSpPr>
              <p:cNvPr id="65602" name="Freeform 87"/>
              <p:cNvSpPr>
                <a:spLocks/>
              </p:cNvSpPr>
              <p:nvPr/>
            </p:nvSpPr>
            <p:spPr bwMode="auto">
              <a:xfrm>
                <a:off x="2688" y="2544"/>
                <a:ext cx="192" cy="144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144 h 144"/>
                  <a:gd name="T4" fmla="*/ 96 w 192"/>
                  <a:gd name="T5" fmla="*/ 0 h 144"/>
                  <a:gd name="T6" fmla="*/ 192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144"/>
                    </a:moveTo>
                    <a:lnTo>
                      <a:pt x="96" y="144"/>
                    </a:lnTo>
                    <a:lnTo>
                      <a:pt x="96" y="0"/>
                    </a:lnTo>
                    <a:lnTo>
                      <a:pt x="192" y="0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603" name="Freeform 88"/>
              <p:cNvSpPr>
                <a:spLocks/>
              </p:cNvSpPr>
              <p:nvPr/>
            </p:nvSpPr>
            <p:spPr bwMode="auto">
              <a:xfrm>
                <a:off x="2880" y="2544"/>
                <a:ext cx="144" cy="144"/>
              </a:xfrm>
              <a:custGeom>
                <a:avLst/>
                <a:gdLst>
                  <a:gd name="T0" fmla="*/ 0 w 144"/>
                  <a:gd name="T1" fmla="*/ 0 h 144"/>
                  <a:gd name="T2" fmla="*/ 48 w 144"/>
                  <a:gd name="T3" fmla="*/ 0 h 144"/>
                  <a:gd name="T4" fmla="*/ 48 w 144"/>
                  <a:gd name="T5" fmla="*/ 144 h 144"/>
                  <a:gd name="T6" fmla="*/ 144 w 144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144"/>
                  <a:gd name="T14" fmla="*/ 144 w 14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144">
                    <a:moveTo>
                      <a:pt x="0" y="0"/>
                    </a:moveTo>
                    <a:lnTo>
                      <a:pt x="48" y="0"/>
                    </a:lnTo>
                    <a:lnTo>
                      <a:pt x="48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604" name="Freeform 89"/>
              <p:cNvSpPr>
                <a:spLocks/>
              </p:cNvSpPr>
              <p:nvPr/>
            </p:nvSpPr>
            <p:spPr bwMode="auto">
              <a:xfrm>
                <a:off x="3024" y="2544"/>
                <a:ext cx="144" cy="144"/>
              </a:xfrm>
              <a:custGeom>
                <a:avLst/>
                <a:gdLst>
                  <a:gd name="T0" fmla="*/ 0 w 144"/>
                  <a:gd name="T1" fmla="*/ 144 h 144"/>
                  <a:gd name="T2" fmla="*/ 0 w 144"/>
                  <a:gd name="T3" fmla="*/ 0 h 144"/>
                  <a:gd name="T4" fmla="*/ 144 w 144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144"/>
                  <a:gd name="T11" fmla="*/ 144 w 144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605" name="Freeform 91"/>
              <p:cNvSpPr>
                <a:spLocks/>
              </p:cNvSpPr>
              <p:nvPr/>
            </p:nvSpPr>
            <p:spPr bwMode="auto">
              <a:xfrm>
                <a:off x="3168" y="25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96 w 192"/>
                  <a:gd name="T3" fmla="*/ 0 h 144"/>
                  <a:gd name="T4" fmla="*/ 96 w 192"/>
                  <a:gd name="T5" fmla="*/ 144 h 144"/>
                  <a:gd name="T6" fmla="*/ 192 w 192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96" y="0"/>
                    </a:lnTo>
                    <a:lnTo>
                      <a:pt x="96" y="144"/>
                    </a:lnTo>
                    <a:lnTo>
                      <a:pt x="192" y="144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606" name="Freeform 92"/>
              <p:cNvSpPr>
                <a:spLocks/>
              </p:cNvSpPr>
              <p:nvPr/>
            </p:nvSpPr>
            <p:spPr bwMode="auto">
              <a:xfrm>
                <a:off x="3360" y="2544"/>
                <a:ext cx="192" cy="144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65594" name="Group 98"/>
            <p:cNvGrpSpPr>
              <a:grpSpLocks/>
            </p:cNvGrpSpPr>
            <p:nvPr/>
          </p:nvGrpSpPr>
          <p:grpSpPr bwMode="auto">
            <a:xfrm>
              <a:off x="2496" y="2016"/>
              <a:ext cx="1132" cy="933"/>
              <a:chOff x="2496" y="2016"/>
              <a:chExt cx="1132" cy="933"/>
            </a:xfrm>
          </p:grpSpPr>
          <p:sp>
            <p:nvSpPr>
              <p:cNvPr id="65596" name="Line 22"/>
              <p:cNvSpPr>
                <a:spLocks noChangeShapeType="1"/>
              </p:cNvSpPr>
              <p:nvPr/>
            </p:nvSpPr>
            <p:spPr bwMode="auto">
              <a:xfrm flipH="1" flipV="1">
                <a:off x="2686" y="207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597" name="Line 23"/>
              <p:cNvSpPr>
                <a:spLocks noChangeShapeType="1"/>
              </p:cNvSpPr>
              <p:nvPr/>
            </p:nvSpPr>
            <p:spPr bwMode="auto">
              <a:xfrm>
                <a:off x="2686" y="2697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598" name="Text Box 24"/>
              <p:cNvSpPr txBox="1">
                <a:spLocks noChangeArrowheads="1"/>
              </p:cNvSpPr>
              <p:nvPr/>
            </p:nvSpPr>
            <p:spPr bwMode="auto">
              <a:xfrm>
                <a:off x="3214" y="2697"/>
                <a:ext cx="41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time</a:t>
                </a:r>
              </a:p>
            </p:txBody>
          </p:sp>
          <p:sp>
            <p:nvSpPr>
              <p:cNvPr id="65599" name="Text Box 25"/>
              <p:cNvSpPr txBox="1">
                <a:spLocks noChangeArrowheads="1"/>
              </p:cNvSpPr>
              <p:nvPr/>
            </p:nvSpPr>
            <p:spPr bwMode="auto">
              <a:xfrm>
                <a:off x="2496" y="2559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5600" name="Text Box 26"/>
              <p:cNvSpPr txBox="1">
                <a:spLocks noChangeArrowheads="1"/>
              </p:cNvSpPr>
              <p:nvPr/>
            </p:nvSpPr>
            <p:spPr bwMode="auto">
              <a:xfrm>
                <a:off x="2496" y="2367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5601" name="AutoShape 79"/>
              <p:cNvSpPr>
                <a:spLocks noChangeArrowheads="1"/>
              </p:cNvSpPr>
              <p:nvPr/>
            </p:nvSpPr>
            <p:spPr bwMode="auto">
              <a:xfrm>
                <a:off x="3024" y="2016"/>
                <a:ext cx="144" cy="28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5595" name="Text Box 159"/>
            <p:cNvSpPr txBox="1">
              <a:spLocks noChangeArrowheads="1"/>
            </p:cNvSpPr>
            <p:nvPr/>
          </p:nvSpPr>
          <p:spPr bwMode="auto">
            <a:xfrm>
              <a:off x="3110" y="1977"/>
              <a:ext cx="3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a2d</a:t>
              </a:r>
            </a:p>
          </p:txBody>
        </p:sp>
      </p:grpSp>
      <p:grpSp>
        <p:nvGrpSpPr>
          <p:cNvPr id="20" name="Group 189"/>
          <p:cNvGrpSpPr>
            <a:grpSpLocks/>
          </p:cNvGrpSpPr>
          <p:nvPr/>
        </p:nvGrpSpPr>
        <p:grpSpPr bwMode="auto">
          <a:xfrm>
            <a:off x="3989785" y="5535214"/>
            <a:ext cx="1551384" cy="1110853"/>
            <a:chOff x="2295" y="3216"/>
            <a:chExt cx="1303" cy="933"/>
          </a:xfrm>
        </p:grpSpPr>
        <p:sp>
          <p:nvSpPr>
            <p:cNvPr id="65577" name="Line 115"/>
            <p:cNvSpPr>
              <a:spLocks noChangeShapeType="1"/>
            </p:cNvSpPr>
            <p:nvPr/>
          </p:nvSpPr>
          <p:spPr bwMode="auto">
            <a:xfrm flipH="1" flipV="1">
              <a:off x="2688" y="3437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78" name="Line 116"/>
            <p:cNvSpPr>
              <a:spLocks noChangeShapeType="1"/>
            </p:cNvSpPr>
            <p:nvPr/>
          </p:nvSpPr>
          <p:spPr bwMode="auto">
            <a:xfrm>
              <a:off x="2686" y="406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79" name="Text Box 117"/>
            <p:cNvSpPr txBox="1">
              <a:spLocks noChangeArrowheads="1"/>
            </p:cNvSpPr>
            <p:nvPr/>
          </p:nvSpPr>
          <p:spPr bwMode="auto">
            <a:xfrm rot="16200000">
              <a:off x="2195" y="3428"/>
              <a:ext cx="4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Volts</a:t>
              </a:r>
            </a:p>
          </p:txBody>
        </p:sp>
        <p:sp>
          <p:nvSpPr>
            <p:cNvPr id="65580" name="Text Box 119"/>
            <p:cNvSpPr txBox="1">
              <a:spLocks noChangeArrowheads="1"/>
            </p:cNvSpPr>
            <p:nvPr/>
          </p:nvSpPr>
          <p:spPr bwMode="auto">
            <a:xfrm>
              <a:off x="2496" y="3916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5581" name="Text Box 120"/>
            <p:cNvSpPr txBox="1">
              <a:spLocks noChangeArrowheads="1"/>
            </p:cNvSpPr>
            <p:nvPr/>
          </p:nvSpPr>
          <p:spPr bwMode="auto">
            <a:xfrm>
              <a:off x="2496" y="377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582" name="Text Box 121"/>
            <p:cNvSpPr txBox="1">
              <a:spLocks noChangeArrowheads="1"/>
            </p:cNvSpPr>
            <p:nvPr/>
          </p:nvSpPr>
          <p:spPr bwMode="auto">
            <a:xfrm>
              <a:off x="2496" y="3581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5583" name="Text Box 122"/>
            <p:cNvSpPr txBox="1">
              <a:spLocks noChangeArrowheads="1"/>
            </p:cNvSpPr>
            <p:nvPr/>
          </p:nvSpPr>
          <p:spPr bwMode="auto">
            <a:xfrm>
              <a:off x="2496" y="338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5584" name="Line 152"/>
            <p:cNvSpPr>
              <a:spLocks noChangeShapeType="1"/>
            </p:cNvSpPr>
            <p:nvPr/>
          </p:nvSpPr>
          <p:spPr bwMode="auto">
            <a:xfrm>
              <a:off x="2688" y="3917"/>
              <a:ext cx="19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85" name="Freeform 153"/>
            <p:cNvSpPr>
              <a:spLocks/>
            </p:cNvSpPr>
            <p:nvPr/>
          </p:nvSpPr>
          <p:spPr bwMode="auto">
            <a:xfrm>
              <a:off x="2880" y="3677"/>
              <a:ext cx="135" cy="240"/>
            </a:xfrm>
            <a:custGeom>
              <a:avLst/>
              <a:gdLst>
                <a:gd name="T0" fmla="*/ 0 w 144"/>
                <a:gd name="T1" fmla="*/ 667 h 144"/>
                <a:gd name="T2" fmla="*/ 0 w 144"/>
                <a:gd name="T3" fmla="*/ 0 h 144"/>
                <a:gd name="T4" fmla="*/ 119 w 144"/>
                <a:gd name="T5" fmla="*/ 0 h 144"/>
                <a:gd name="T6" fmla="*/ 0 60000 65536"/>
                <a:gd name="T7" fmla="*/ 0 60000 65536"/>
                <a:gd name="T8" fmla="*/ 0 60000 65536"/>
                <a:gd name="T9" fmla="*/ 0 w 144"/>
                <a:gd name="T10" fmla="*/ 0 h 144"/>
                <a:gd name="T11" fmla="*/ 144 w 1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44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86" name="Freeform 154"/>
            <p:cNvSpPr>
              <a:spLocks/>
            </p:cNvSpPr>
            <p:nvPr/>
          </p:nvSpPr>
          <p:spPr bwMode="auto">
            <a:xfrm>
              <a:off x="3024" y="3437"/>
              <a:ext cx="154" cy="240"/>
            </a:xfrm>
            <a:custGeom>
              <a:avLst/>
              <a:gdLst>
                <a:gd name="T0" fmla="*/ 0 w 144"/>
                <a:gd name="T1" fmla="*/ 667 h 144"/>
                <a:gd name="T2" fmla="*/ 0 w 144"/>
                <a:gd name="T3" fmla="*/ 0 h 144"/>
                <a:gd name="T4" fmla="*/ 176 w 144"/>
                <a:gd name="T5" fmla="*/ 0 h 144"/>
                <a:gd name="T6" fmla="*/ 0 60000 65536"/>
                <a:gd name="T7" fmla="*/ 0 60000 65536"/>
                <a:gd name="T8" fmla="*/ 0 60000 65536"/>
                <a:gd name="T9" fmla="*/ 0 w 144"/>
                <a:gd name="T10" fmla="*/ 0 h 144"/>
                <a:gd name="T11" fmla="*/ 144 w 1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44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87" name="Freeform 155"/>
            <p:cNvSpPr>
              <a:spLocks/>
            </p:cNvSpPr>
            <p:nvPr/>
          </p:nvSpPr>
          <p:spPr bwMode="auto">
            <a:xfrm flipV="1">
              <a:off x="3168" y="3437"/>
              <a:ext cx="192" cy="240"/>
            </a:xfrm>
            <a:custGeom>
              <a:avLst/>
              <a:gdLst>
                <a:gd name="T0" fmla="*/ 0 w 144"/>
                <a:gd name="T1" fmla="*/ 667 h 144"/>
                <a:gd name="T2" fmla="*/ 0 w 144"/>
                <a:gd name="T3" fmla="*/ 0 h 144"/>
                <a:gd name="T4" fmla="*/ 341 w 144"/>
                <a:gd name="T5" fmla="*/ 0 h 144"/>
                <a:gd name="T6" fmla="*/ 0 60000 65536"/>
                <a:gd name="T7" fmla="*/ 0 60000 65536"/>
                <a:gd name="T8" fmla="*/ 0 60000 65536"/>
                <a:gd name="T9" fmla="*/ 0 w 144"/>
                <a:gd name="T10" fmla="*/ 0 h 144"/>
                <a:gd name="T11" fmla="*/ 144 w 1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44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88" name="Freeform 156"/>
            <p:cNvSpPr>
              <a:spLocks/>
            </p:cNvSpPr>
            <p:nvPr/>
          </p:nvSpPr>
          <p:spPr bwMode="auto">
            <a:xfrm>
              <a:off x="3360" y="3437"/>
              <a:ext cx="153" cy="240"/>
            </a:xfrm>
            <a:custGeom>
              <a:avLst/>
              <a:gdLst>
                <a:gd name="T0" fmla="*/ 0 w 144"/>
                <a:gd name="T1" fmla="*/ 667 h 144"/>
                <a:gd name="T2" fmla="*/ 0 w 144"/>
                <a:gd name="T3" fmla="*/ 0 h 144"/>
                <a:gd name="T4" fmla="*/ 173 w 144"/>
                <a:gd name="T5" fmla="*/ 0 h 144"/>
                <a:gd name="T6" fmla="*/ 0 60000 65536"/>
                <a:gd name="T7" fmla="*/ 0 60000 65536"/>
                <a:gd name="T8" fmla="*/ 0 60000 65536"/>
                <a:gd name="T9" fmla="*/ 0 w 144"/>
                <a:gd name="T10" fmla="*/ 0 h 144"/>
                <a:gd name="T11" fmla="*/ 144 w 1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44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89" name="Text Box 160"/>
            <p:cNvSpPr txBox="1">
              <a:spLocks noChangeArrowheads="1"/>
            </p:cNvSpPr>
            <p:nvPr/>
          </p:nvSpPr>
          <p:spPr bwMode="auto">
            <a:xfrm>
              <a:off x="3168" y="3216"/>
              <a:ext cx="3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d2a</a:t>
              </a:r>
            </a:p>
          </p:txBody>
        </p:sp>
        <p:sp>
          <p:nvSpPr>
            <p:cNvPr id="65590" name="AutoShape 161"/>
            <p:cNvSpPr>
              <a:spLocks noChangeArrowheads="1"/>
            </p:cNvSpPr>
            <p:nvPr/>
          </p:nvSpPr>
          <p:spPr bwMode="auto">
            <a:xfrm>
              <a:off x="3072" y="3216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5560" name="Text Box 163"/>
          <p:cNvSpPr txBox="1">
            <a:spLocks noChangeArrowheads="1"/>
          </p:cNvSpPr>
          <p:nvPr/>
        </p:nvSpPr>
        <p:spPr bwMode="auto">
          <a:xfrm>
            <a:off x="7762874" y="4126245"/>
            <a:ext cx="1463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Let bit encoding be: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 1 V: “01”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 2 V: “10”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 3 V: “11”</a:t>
            </a:r>
          </a:p>
        </p:txBody>
      </p:sp>
      <p:grpSp>
        <p:nvGrpSpPr>
          <p:cNvPr id="21" name="Group 191"/>
          <p:cNvGrpSpPr>
            <a:grpSpLocks/>
          </p:cNvGrpSpPr>
          <p:nvPr/>
        </p:nvGrpSpPr>
        <p:grpSpPr bwMode="auto">
          <a:xfrm>
            <a:off x="5943600" y="4174332"/>
            <a:ext cx="2114550" cy="1433513"/>
            <a:chOff x="3936" y="2073"/>
            <a:chExt cx="1776" cy="1204"/>
          </a:xfrm>
        </p:grpSpPr>
        <p:sp>
          <p:nvSpPr>
            <p:cNvPr id="65568" name="Text Box 31"/>
            <p:cNvSpPr txBox="1">
              <a:spLocks noChangeArrowheads="1"/>
            </p:cNvSpPr>
            <p:nvPr/>
          </p:nvSpPr>
          <p:spPr bwMode="auto">
            <a:xfrm>
              <a:off x="4846" y="2697"/>
              <a:ext cx="4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65569" name="Text Box 50"/>
            <p:cNvSpPr txBox="1">
              <a:spLocks noChangeArrowheads="1"/>
            </p:cNvSpPr>
            <p:nvPr/>
          </p:nvSpPr>
          <p:spPr bwMode="auto">
            <a:xfrm>
              <a:off x="3936" y="2889"/>
              <a:ext cx="177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Can fix -- easily distinguish 0s and 1s, restore</a:t>
              </a:r>
            </a:p>
          </p:txBody>
        </p:sp>
        <p:grpSp>
          <p:nvGrpSpPr>
            <p:cNvPr id="65570" name="Group 177"/>
            <p:cNvGrpSpPr>
              <a:grpSpLocks/>
            </p:cNvGrpSpPr>
            <p:nvPr/>
          </p:nvGrpSpPr>
          <p:grpSpPr bwMode="auto">
            <a:xfrm>
              <a:off x="4138" y="2073"/>
              <a:ext cx="1092" cy="671"/>
              <a:chOff x="4138" y="2073"/>
              <a:chExt cx="1092" cy="671"/>
            </a:xfrm>
          </p:grpSpPr>
          <p:sp>
            <p:nvSpPr>
              <p:cNvPr id="65571" name="Line 29"/>
              <p:cNvSpPr>
                <a:spLocks noChangeShapeType="1"/>
              </p:cNvSpPr>
              <p:nvPr/>
            </p:nvSpPr>
            <p:spPr bwMode="auto">
              <a:xfrm flipH="1" flipV="1">
                <a:off x="4318" y="207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572" name="Line 30"/>
              <p:cNvSpPr>
                <a:spLocks noChangeShapeType="1"/>
              </p:cNvSpPr>
              <p:nvPr/>
            </p:nvSpPr>
            <p:spPr bwMode="auto">
              <a:xfrm>
                <a:off x="4318" y="2697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573" name="Text Box 32"/>
              <p:cNvSpPr txBox="1">
                <a:spLocks noChangeArrowheads="1"/>
              </p:cNvSpPr>
              <p:nvPr/>
            </p:nvSpPr>
            <p:spPr bwMode="auto">
              <a:xfrm>
                <a:off x="4138" y="2511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5574" name="Text Box 33"/>
              <p:cNvSpPr txBox="1">
                <a:spLocks noChangeArrowheads="1"/>
              </p:cNvSpPr>
              <p:nvPr/>
            </p:nvSpPr>
            <p:spPr bwMode="auto">
              <a:xfrm>
                <a:off x="4138" y="2319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5575" name="Freeform 99"/>
              <p:cNvSpPr>
                <a:spLocks/>
              </p:cNvSpPr>
              <p:nvPr/>
            </p:nvSpPr>
            <p:spPr bwMode="auto">
              <a:xfrm>
                <a:off x="4320" y="2544"/>
                <a:ext cx="864" cy="144"/>
              </a:xfrm>
              <a:custGeom>
                <a:avLst/>
                <a:gdLst>
                  <a:gd name="T0" fmla="*/ 0 w 864"/>
                  <a:gd name="T1" fmla="*/ 144 h 144"/>
                  <a:gd name="T2" fmla="*/ 96 w 864"/>
                  <a:gd name="T3" fmla="*/ 144 h 144"/>
                  <a:gd name="T4" fmla="*/ 96 w 864"/>
                  <a:gd name="T5" fmla="*/ 0 h 144"/>
                  <a:gd name="T6" fmla="*/ 240 w 864"/>
                  <a:gd name="T7" fmla="*/ 0 h 144"/>
                  <a:gd name="T8" fmla="*/ 240 w 864"/>
                  <a:gd name="T9" fmla="*/ 144 h 144"/>
                  <a:gd name="T10" fmla="*/ 336 w 864"/>
                  <a:gd name="T11" fmla="*/ 144 h 144"/>
                  <a:gd name="T12" fmla="*/ 336 w 864"/>
                  <a:gd name="T13" fmla="*/ 0 h 144"/>
                  <a:gd name="T14" fmla="*/ 576 w 864"/>
                  <a:gd name="T15" fmla="*/ 0 h 144"/>
                  <a:gd name="T16" fmla="*/ 576 w 864"/>
                  <a:gd name="T17" fmla="*/ 144 h 144"/>
                  <a:gd name="T18" fmla="*/ 672 w 864"/>
                  <a:gd name="T19" fmla="*/ 144 h 144"/>
                  <a:gd name="T20" fmla="*/ 672 w 864"/>
                  <a:gd name="T21" fmla="*/ 0 h 144"/>
                  <a:gd name="T22" fmla="*/ 864 w 864"/>
                  <a:gd name="T23" fmla="*/ 0 h 1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64"/>
                  <a:gd name="T37" fmla="*/ 0 h 144"/>
                  <a:gd name="T38" fmla="*/ 864 w 864"/>
                  <a:gd name="T39" fmla="*/ 144 h 1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64" h="144">
                    <a:moveTo>
                      <a:pt x="0" y="144"/>
                    </a:moveTo>
                    <a:lnTo>
                      <a:pt x="96" y="144"/>
                    </a:lnTo>
                    <a:lnTo>
                      <a:pt x="96" y="0"/>
                    </a:lnTo>
                    <a:lnTo>
                      <a:pt x="240" y="0"/>
                    </a:lnTo>
                    <a:lnTo>
                      <a:pt x="240" y="144"/>
                    </a:lnTo>
                    <a:lnTo>
                      <a:pt x="336" y="144"/>
                    </a:lnTo>
                    <a:lnTo>
                      <a:pt x="336" y="0"/>
                    </a:lnTo>
                    <a:lnTo>
                      <a:pt x="576" y="0"/>
                    </a:lnTo>
                    <a:lnTo>
                      <a:pt x="576" y="144"/>
                    </a:lnTo>
                    <a:lnTo>
                      <a:pt x="672" y="144"/>
                    </a:lnTo>
                    <a:lnTo>
                      <a:pt x="672" y="0"/>
                    </a:lnTo>
                    <a:lnTo>
                      <a:pt x="864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576" name="Freeform 171"/>
              <p:cNvSpPr>
                <a:spLocks/>
              </p:cNvSpPr>
              <p:nvPr/>
            </p:nvSpPr>
            <p:spPr bwMode="auto">
              <a:xfrm>
                <a:off x="4320" y="2480"/>
                <a:ext cx="864" cy="240"/>
              </a:xfrm>
              <a:custGeom>
                <a:avLst/>
                <a:gdLst>
                  <a:gd name="T0" fmla="*/ 0 w 864"/>
                  <a:gd name="T1" fmla="*/ 208 h 240"/>
                  <a:gd name="T2" fmla="*/ 48 w 864"/>
                  <a:gd name="T3" fmla="*/ 208 h 240"/>
                  <a:gd name="T4" fmla="*/ 96 w 864"/>
                  <a:gd name="T5" fmla="*/ 64 h 240"/>
                  <a:gd name="T6" fmla="*/ 240 w 864"/>
                  <a:gd name="T7" fmla="*/ 64 h 240"/>
                  <a:gd name="T8" fmla="*/ 240 w 864"/>
                  <a:gd name="T9" fmla="*/ 208 h 240"/>
                  <a:gd name="T10" fmla="*/ 336 w 864"/>
                  <a:gd name="T11" fmla="*/ 208 h 240"/>
                  <a:gd name="T12" fmla="*/ 336 w 864"/>
                  <a:gd name="T13" fmla="*/ 16 h 240"/>
                  <a:gd name="T14" fmla="*/ 576 w 864"/>
                  <a:gd name="T15" fmla="*/ 112 h 240"/>
                  <a:gd name="T16" fmla="*/ 576 w 864"/>
                  <a:gd name="T17" fmla="*/ 208 h 240"/>
                  <a:gd name="T18" fmla="*/ 672 w 864"/>
                  <a:gd name="T19" fmla="*/ 208 h 240"/>
                  <a:gd name="T20" fmla="*/ 672 w 864"/>
                  <a:gd name="T21" fmla="*/ 64 h 240"/>
                  <a:gd name="T22" fmla="*/ 864 w 864"/>
                  <a:gd name="T23" fmla="*/ 64 h 2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64"/>
                  <a:gd name="T37" fmla="*/ 0 h 240"/>
                  <a:gd name="T38" fmla="*/ 864 w 864"/>
                  <a:gd name="T39" fmla="*/ 240 h 2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64" h="240">
                    <a:moveTo>
                      <a:pt x="0" y="208"/>
                    </a:moveTo>
                    <a:cubicBezTo>
                      <a:pt x="16" y="220"/>
                      <a:pt x="32" y="232"/>
                      <a:pt x="48" y="208"/>
                    </a:cubicBezTo>
                    <a:cubicBezTo>
                      <a:pt x="64" y="184"/>
                      <a:pt x="64" y="88"/>
                      <a:pt x="96" y="64"/>
                    </a:cubicBezTo>
                    <a:cubicBezTo>
                      <a:pt x="128" y="40"/>
                      <a:pt x="216" y="40"/>
                      <a:pt x="240" y="64"/>
                    </a:cubicBezTo>
                    <a:cubicBezTo>
                      <a:pt x="264" y="88"/>
                      <a:pt x="224" y="184"/>
                      <a:pt x="240" y="208"/>
                    </a:cubicBezTo>
                    <a:cubicBezTo>
                      <a:pt x="256" y="232"/>
                      <a:pt x="320" y="240"/>
                      <a:pt x="336" y="208"/>
                    </a:cubicBezTo>
                    <a:cubicBezTo>
                      <a:pt x="352" y="176"/>
                      <a:pt x="296" y="32"/>
                      <a:pt x="336" y="16"/>
                    </a:cubicBezTo>
                    <a:cubicBezTo>
                      <a:pt x="376" y="0"/>
                      <a:pt x="536" y="80"/>
                      <a:pt x="576" y="112"/>
                    </a:cubicBezTo>
                    <a:cubicBezTo>
                      <a:pt x="616" y="144"/>
                      <a:pt x="560" y="192"/>
                      <a:pt x="576" y="208"/>
                    </a:cubicBezTo>
                    <a:cubicBezTo>
                      <a:pt x="592" y="224"/>
                      <a:pt x="656" y="232"/>
                      <a:pt x="672" y="208"/>
                    </a:cubicBezTo>
                    <a:cubicBezTo>
                      <a:pt x="688" y="184"/>
                      <a:pt x="640" y="88"/>
                      <a:pt x="672" y="64"/>
                    </a:cubicBezTo>
                    <a:cubicBezTo>
                      <a:pt x="704" y="40"/>
                      <a:pt x="784" y="52"/>
                      <a:pt x="864" y="64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grpSp>
        <p:nvGrpSpPr>
          <p:cNvPr id="23" name="Group 194"/>
          <p:cNvGrpSpPr>
            <a:grpSpLocks/>
          </p:cNvGrpSpPr>
          <p:nvPr/>
        </p:nvGrpSpPr>
        <p:grpSpPr bwMode="auto">
          <a:xfrm>
            <a:off x="2743200" y="2849163"/>
            <a:ext cx="2686050" cy="3586163"/>
            <a:chOff x="1248" y="960"/>
            <a:chExt cx="2256" cy="3012"/>
          </a:xfrm>
        </p:grpSpPr>
        <p:sp>
          <p:nvSpPr>
            <p:cNvPr id="65564" name="Freeform 164"/>
            <p:cNvSpPr>
              <a:spLocks/>
            </p:cNvSpPr>
            <p:nvPr/>
          </p:nvSpPr>
          <p:spPr bwMode="auto">
            <a:xfrm>
              <a:off x="2688" y="3437"/>
              <a:ext cx="816" cy="482"/>
            </a:xfrm>
            <a:custGeom>
              <a:avLst/>
              <a:gdLst>
                <a:gd name="T0" fmla="*/ 0 w 816"/>
                <a:gd name="T1" fmla="*/ 482 h 482"/>
                <a:gd name="T2" fmla="*/ 48 w 816"/>
                <a:gd name="T3" fmla="*/ 482 h 482"/>
                <a:gd name="T4" fmla="*/ 48 w 816"/>
                <a:gd name="T5" fmla="*/ 434 h 482"/>
                <a:gd name="T6" fmla="*/ 96 w 816"/>
                <a:gd name="T7" fmla="*/ 434 h 482"/>
                <a:gd name="T8" fmla="*/ 96 w 816"/>
                <a:gd name="T9" fmla="*/ 338 h 482"/>
                <a:gd name="T10" fmla="*/ 144 w 816"/>
                <a:gd name="T11" fmla="*/ 338 h 482"/>
                <a:gd name="T12" fmla="*/ 144 w 816"/>
                <a:gd name="T13" fmla="*/ 242 h 482"/>
                <a:gd name="T14" fmla="*/ 192 w 816"/>
                <a:gd name="T15" fmla="*/ 242 h 482"/>
                <a:gd name="T16" fmla="*/ 192 w 816"/>
                <a:gd name="T17" fmla="*/ 194 h 482"/>
                <a:gd name="T18" fmla="*/ 240 w 816"/>
                <a:gd name="T19" fmla="*/ 194 h 482"/>
                <a:gd name="T20" fmla="*/ 240 w 816"/>
                <a:gd name="T21" fmla="*/ 98 h 482"/>
                <a:gd name="T22" fmla="*/ 288 w 816"/>
                <a:gd name="T23" fmla="*/ 98 h 482"/>
                <a:gd name="T24" fmla="*/ 288 w 816"/>
                <a:gd name="T25" fmla="*/ 50 h 482"/>
                <a:gd name="T26" fmla="*/ 288 w 816"/>
                <a:gd name="T27" fmla="*/ 2 h 482"/>
                <a:gd name="T28" fmla="*/ 336 w 816"/>
                <a:gd name="T29" fmla="*/ 2 h 482"/>
                <a:gd name="T30" fmla="*/ 384 w 816"/>
                <a:gd name="T31" fmla="*/ 2 h 482"/>
                <a:gd name="T32" fmla="*/ 384 w 816"/>
                <a:gd name="T33" fmla="*/ 50 h 482"/>
                <a:gd name="T34" fmla="*/ 384 w 816"/>
                <a:gd name="T35" fmla="*/ 98 h 482"/>
                <a:gd name="T36" fmla="*/ 384 w 816"/>
                <a:gd name="T37" fmla="*/ 146 h 482"/>
                <a:gd name="T38" fmla="*/ 432 w 816"/>
                <a:gd name="T39" fmla="*/ 146 h 482"/>
                <a:gd name="T40" fmla="*/ 432 w 816"/>
                <a:gd name="T41" fmla="*/ 194 h 482"/>
                <a:gd name="T42" fmla="*/ 432 w 816"/>
                <a:gd name="T43" fmla="*/ 242 h 482"/>
                <a:gd name="T44" fmla="*/ 480 w 816"/>
                <a:gd name="T45" fmla="*/ 242 h 482"/>
                <a:gd name="T46" fmla="*/ 528 w 816"/>
                <a:gd name="T47" fmla="*/ 242 h 482"/>
                <a:gd name="T48" fmla="*/ 528 w 816"/>
                <a:gd name="T49" fmla="*/ 194 h 482"/>
                <a:gd name="T50" fmla="*/ 576 w 816"/>
                <a:gd name="T51" fmla="*/ 194 h 482"/>
                <a:gd name="T52" fmla="*/ 576 w 816"/>
                <a:gd name="T53" fmla="*/ 146 h 482"/>
                <a:gd name="T54" fmla="*/ 624 w 816"/>
                <a:gd name="T55" fmla="*/ 146 h 482"/>
                <a:gd name="T56" fmla="*/ 624 w 816"/>
                <a:gd name="T57" fmla="*/ 98 h 482"/>
                <a:gd name="T58" fmla="*/ 672 w 816"/>
                <a:gd name="T59" fmla="*/ 98 h 482"/>
                <a:gd name="T60" fmla="*/ 672 w 816"/>
                <a:gd name="T61" fmla="*/ 50 h 482"/>
                <a:gd name="T62" fmla="*/ 720 w 816"/>
                <a:gd name="T63" fmla="*/ 50 h 482"/>
                <a:gd name="T64" fmla="*/ 720 w 816"/>
                <a:gd name="T65" fmla="*/ 2 h 482"/>
                <a:gd name="T66" fmla="*/ 720 w 816"/>
                <a:gd name="T67" fmla="*/ 0 h 482"/>
                <a:gd name="T68" fmla="*/ 720 w 816"/>
                <a:gd name="T69" fmla="*/ 2 h 482"/>
                <a:gd name="T70" fmla="*/ 768 w 816"/>
                <a:gd name="T71" fmla="*/ 2 h 482"/>
                <a:gd name="T72" fmla="*/ 816 w 816"/>
                <a:gd name="T73" fmla="*/ 2 h 4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6"/>
                <a:gd name="T112" fmla="*/ 0 h 482"/>
                <a:gd name="T113" fmla="*/ 816 w 816"/>
                <a:gd name="T114" fmla="*/ 482 h 48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6" h="482">
                  <a:moveTo>
                    <a:pt x="0" y="482"/>
                  </a:moveTo>
                  <a:lnTo>
                    <a:pt x="48" y="482"/>
                  </a:lnTo>
                  <a:lnTo>
                    <a:pt x="48" y="434"/>
                  </a:lnTo>
                  <a:lnTo>
                    <a:pt x="96" y="434"/>
                  </a:lnTo>
                  <a:lnTo>
                    <a:pt x="96" y="338"/>
                  </a:lnTo>
                  <a:lnTo>
                    <a:pt x="144" y="338"/>
                  </a:lnTo>
                  <a:lnTo>
                    <a:pt x="144" y="242"/>
                  </a:lnTo>
                  <a:lnTo>
                    <a:pt x="192" y="242"/>
                  </a:lnTo>
                  <a:lnTo>
                    <a:pt x="192" y="194"/>
                  </a:lnTo>
                  <a:lnTo>
                    <a:pt x="240" y="194"/>
                  </a:lnTo>
                  <a:lnTo>
                    <a:pt x="240" y="98"/>
                  </a:lnTo>
                  <a:lnTo>
                    <a:pt x="288" y="98"/>
                  </a:lnTo>
                  <a:lnTo>
                    <a:pt x="288" y="50"/>
                  </a:lnTo>
                  <a:lnTo>
                    <a:pt x="288" y="2"/>
                  </a:lnTo>
                  <a:lnTo>
                    <a:pt x="336" y="2"/>
                  </a:lnTo>
                  <a:lnTo>
                    <a:pt x="384" y="2"/>
                  </a:lnTo>
                  <a:lnTo>
                    <a:pt x="384" y="50"/>
                  </a:lnTo>
                  <a:lnTo>
                    <a:pt x="384" y="98"/>
                  </a:lnTo>
                  <a:lnTo>
                    <a:pt x="384" y="146"/>
                  </a:lnTo>
                  <a:lnTo>
                    <a:pt x="432" y="146"/>
                  </a:lnTo>
                  <a:lnTo>
                    <a:pt x="432" y="194"/>
                  </a:lnTo>
                  <a:lnTo>
                    <a:pt x="432" y="242"/>
                  </a:lnTo>
                  <a:lnTo>
                    <a:pt x="480" y="242"/>
                  </a:lnTo>
                  <a:lnTo>
                    <a:pt x="528" y="242"/>
                  </a:lnTo>
                  <a:lnTo>
                    <a:pt x="528" y="194"/>
                  </a:lnTo>
                  <a:lnTo>
                    <a:pt x="576" y="194"/>
                  </a:lnTo>
                  <a:lnTo>
                    <a:pt x="576" y="146"/>
                  </a:lnTo>
                  <a:lnTo>
                    <a:pt x="624" y="146"/>
                  </a:lnTo>
                  <a:lnTo>
                    <a:pt x="624" y="98"/>
                  </a:lnTo>
                  <a:lnTo>
                    <a:pt x="672" y="98"/>
                  </a:lnTo>
                  <a:lnTo>
                    <a:pt x="672" y="50"/>
                  </a:lnTo>
                  <a:lnTo>
                    <a:pt x="720" y="50"/>
                  </a:lnTo>
                  <a:lnTo>
                    <a:pt x="720" y="2"/>
                  </a:lnTo>
                  <a:lnTo>
                    <a:pt x="720" y="0"/>
                  </a:lnTo>
                  <a:lnTo>
                    <a:pt x="720" y="2"/>
                  </a:lnTo>
                  <a:lnTo>
                    <a:pt x="768" y="2"/>
                  </a:lnTo>
                  <a:lnTo>
                    <a:pt x="816" y="2"/>
                  </a:lnTo>
                </a:path>
              </a:pathLst>
            </a:cu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65" name="Text Box 166"/>
            <p:cNvSpPr txBox="1">
              <a:spLocks noChangeArrowheads="1"/>
            </p:cNvSpPr>
            <p:nvPr/>
          </p:nvSpPr>
          <p:spPr bwMode="auto">
            <a:xfrm>
              <a:off x="1248" y="3216"/>
              <a:ext cx="1219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Digitized signal not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perfect re-creation,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but higher sampling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rate and more bits per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encoding brings closer.</a:t>
              </a:r>
            </a:p>
          </p:txBody>
        </p:sp>
        <p:sp>
          <p:nvSpPr>
            <p:cNvPr id="65566" name="Line 167"/>
            <p:cNvSpPr>
              <a:spLocks noChangeShapeType="1"/>
            </p:cNvSpPr>
            <p:nvPr/>
          </p:nvSpPr>
          <p:spPr bwMode="auto">
            <a:xfrm flipH="1" flipV="1">
              <a:off x="2208" y="3504"/>
              <a:ext cx="72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67" name="Freeform 193"/>
            <p:cNvSpPr>
              <a:spLocks/>
            </p:cNvSpPr>
            <p:nvPr/>
          </p:nvSpPr>
          <p:spPr bwMode="auto">
            <a:xfrm>
              <a:off x="2189" y="960"/>
              <a:ext cx="835" cy="2496"/>
            </a:xfrm>
            <a:custGeom>
              <a:avLst/>
              <a:gdLst>
                <a:gd name="T0" fmla="*/ 835 w 835"/>
                <a:gd name="T1" fmla="*/ 2496 h 2496"/>
                <a:gd name="T2" fmla="*/ 335 w 835"/>
                <a:gd name="T3" fmla="*/ 2370 h 2496"/>
                <a:gd name="T4" fmla="*/ 42 w 835"/>
                <a:gd name="T5" fmla="*/ 2307 h 2496"/>
                <a:gd name="T6" fmla="*/ 84 w 835"/>
                <a:gd name="T7" fmla="*/ 1700 h 2496"/>
                <a:gd name="T8" fmla="*/ 220 w 835"/>
                <a:gd name="T9" fmla="*/ 318 h 2496"/>
                <a:gd name="T10" fmla="*/ 739 w 835"/>
                <a:gd name="T11" fmla="*/ 0 h 2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5"/>
                <a:gd name="T19" fmla="*/ 0 h 2496"/>
                <a:gd name="T20" fmla="*/ 835 w 835"/>
                <a:gd name="T21" fmla="*/ 2496 h 24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5" h="2496">
                  <a:moveTo>
                    <a:pt x="835" y="2496"/>
                  </a:moveTo>
                  <a:cubicBezTo>
                    <a:pt x="752" y="2475"/>
                    <a:pt x="467" y="2402"/>
                    <a:pt x="335" y="2370"/>
                  </a:cubicBezTo>
                  <a:cubicBezTo>
                    <a:pt x="203" y="2338"/>
                    <a:pt x="84" y="2419"/>
                    <a:pt x="42" y="2307"/>
                  </a:cubicBezTo>
                  <a:cubicBezTo>
                    <a:pt x="0" y="2195"/>
                    <a:pt x="54" y="2031"/>
                    <a:pt x="84" y="1700"/>
                  </a:cubicBezTo>
                  <a:cubicBezTo>
                    <a:pt x="114" y="1369"/>
                    <a:pt x="111" y="601"/>
                    <a:pt x="220" y="318"/>
                  </a:cubicBezTo>
                  <a:cubicBezTo>
                    <a:pt x="329" y="35"/>
                    <a:pt x="631" y="66"/>
                    <a:pt x="73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5563" name="Text Box 196"/>
          <p:cNvSpPr txBox="1">
            <a:spLocks noChangeArrowheads="1"/>
          </p:cNvSpPr>
          <p:nvPr/>
        </p:nvSpPr>
        <p:spPr bwMode="auto">
          <a:xfrm>
            <a:off x="7715250" y="4220764"/>
            <a:ext cx="22313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21383" y="2978556"/>
            <a:ext cx="3523061" cy="26562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 Narrow" panose="020B0606020202030204" pitchFamily="34" charset="0"/>
              <a:buChar char="—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Digitized version enables near-perfect save/</a:t>
            </a:r>
            <a:r>
              <a:rPr lang="en-US" altLang="en-US" sz="2400" dirty="0" err="1"/>
              <a:t>cpy</a:t>
            </a:r>
            <a:r>
              <a:rPr lang="en-US" altLang="en-US" sz="2400" dirty="0"/>
              <a:t>/</a:t>
            </a:r>
            <a:r>
              <a:rPr lang="en-US" altLang="en-US" sz="2400" dirty="0" err="1"/>
              <a:t>trn</a:t>
            </a:r>
            <a:r>
              <a:rPr lang="en-US" altLang="en-US" sz="24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“Sample” voltage at particular rate, save sample using bit encoding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Voltage levels still not kept perfectly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But we can distinguish 0s from 1s</a:t>
            </a:r>
          </a:p>
        </p:txBody>
      </p:sp>
    </p:spTree>
    <p:extLst>
      <p:ext uri="{BB962C8B-B14F-4D97-AF65-F5344CB8AC3E}">
        <p14:creationId xmlns:p14="http://schemas.microsoft.com/office/powerpoint/2010/main" val="16581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/>
      <p:bldP spid="65541" grpId="0"/>
      <p:bldP spid="20525" grpId="0"/>
      <p:bldP spid="20528" grpId="0"/>
      <p:bldP spid="65560" grpId="0"/>
      <p:bldP spid="65563" grpId="0"/>
      <p:bldP spid="1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68A7E-A455-498F-9223-3E85109C7A20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03" y="326827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Decoders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502" y="1317428"/>
            <a:ext cx="4058706" cy="443623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Decoder</a:t>
            </a:r>
            <a:r>
              <a:rPr lang="en-US" altLang="en-US" dirty="0"/>
              <a:t>: Popular combinational logic building block, in addition to logic gates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Converts input binary number to one high output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2-input decoder: four possible input binary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So has four outputs, one for each possible input binary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Internal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AND gate for each output to detect input combination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</p:txBody>
      </p:sp>
      <p:grpSp>
        <p:nvGrpSpPr>
          <p:cNvPr id="155653" name="Group 121"/>
          <p:cNvGrpSpPr>
            <a:grpSpLocks/>
          </p:cNvGrpSpPr>
          <p:nvPr/>
        </p:nvGrpSpPr>
        <p:grpSpPr bwMode="auto">
          <a:xfrm>
            <a:off x="4496360" y="1657350"/>
            <a:ext cx="3311128" cy="798910"/>
            <a:chOff x="2784" y="1128"/>
            <a:chExt cx="2878" cy="671"/>
          </a:xfrm>
        </p:grpSpPr>
        <p:sp>
          <p:nvSpPr>
            <p:cNvPr id="155740" name="Rectangle 7"/>
            <p:cNvSpPr>
              <a:spLocks noChangeArrowheads="1"/>
            </p:cNvSpPr>
            <p:nvPr/>
          </p:nvSpPr>
          <p:spPr bwMode="auto">
            <a:xfrm>
              <a:off x="5186" y="1319"/>
              <a:ext cx="8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1" name="Rectangle 8"/>
            <p:cNvSpPr>
              <a:spLocks noChangeArrowheads="1"/>
            </p:cNvSpPr>
            <p:nvPr/>
          </p:nvSpPr>
          <p:spPr bwMode="auto">
            <a:xfrm>
              <a:off x="5186" y="1486"/>
              <a:ext cx="8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2" name="Rectangle 9"/>
            <p:cNvSpPr>
              <a:spLocks noChangeArrowheads="1"/>
            </p:cNvSpPr>
            <p:nvPr/>
          </p:nvSpPr>
          <p:spPr bwMode="auto">
            <a:xfrm>
              <a:off x="5371" y="1152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3" name="Rectangle 10"/>
            <p:cNvSpPr>
              <a:spLocks noChangeArrowheads="1"/>
            </p:cNvSpPr>
            <p:nvPr/>
          </p:nvSpPr>
          <p:spPr bwMode="auto">
            <a:xfrm>
              <a:off x="5371" y="1318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4" name="Rectangle 11"/>
            <p:cNvSpPr>
              <a:spLocks noChangeArrowheads="1"/>
            </p:cNvSpPr>
            <p:nvPr/>
          </p:nvSpPr>
          <p:spPr bwMode="auto">
            <a:xfrm>
              <a:off x="5371" y="1491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d2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5" name="Rectangle 12"/>
            <p:cNvSpPr>
              <a:spLocks noChangeArrowheads="1"/>
            </p:cNvSpPr>
            <p:nvPr/>
          </p:nvSpPr>
          <p:spPr bwMode="auto">
            <a:xfrm>
              <a:off x="5371" y="1654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d3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6" name="Rectangle 13"/>
            <p:cNvSpPr>
              <a:spLocks noChangeArrowheads="1"/>
            </p:cNvSpPr>
            <p:nvPr/>
          </p:nvSpPr>
          <p:spPr bwMode="auto">
            <a:xfrm>
              <a:off x="5602" y="1654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 b="1">
                  <a:solidFill>
                    <a:srgbClr val="0078C1"/>
                  </a:solidFill>
                </a:rPr>
                <a:t>1</a:t>
              </a:r>
              <a:endPara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7" name="Rectangle 14"/>
            <p:cNvSpPr>
              <a:spLocks noChangeArrowheads="1"/>
            </p:cNvSpPr>
            <p:nvPr/>
          </p:nvSpPr>
          <p:spPr bwMode="auto">
            <a:xfrm>
              <a:off x="5009" y="1488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8" name="Rectangle 15"/>
            <p:cNvSpPr>
              <a:spLocks noChangeArrowheads="1"/>
            </p:cNvSpPr>
            <p:nvPr/>
          </p:nvSpPr>
          <p:spPr bwMode="auto">
            <a:xfrm>
              <a:off x="5009" y="1322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9" name="Rectangle 16"/>
            <p:cNvSpPr>
              <a:spLocks noChangeArrowheads="1"/>
            </p:cNvSpPr>
            <p:nvPr/>
          </p:nvSpPr>
          <p:spPr bwMode="auto">
            <a:xfrm>
              <a:off x="5602" y="1485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solidFill>
                    <a:srgbClr val="000000"/>
                  </a:solidFill>
                </a:rPr>
                <a:t>0</a:t>
              </a:r>
              <a:endPara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50" name="Rectangle 17"/>
            <p:cNvSpPr>
              <a:spLocks noChangeArrowheads="1"/>
            </p:cNvSpPr>
            <p:nvPr/>
          </p:nvSpPr>
          <p:spPr bwMode="auto">
            <a:xfrm>
              <a:off x="5602" y="1321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51" name="Rectangle 18"/>
            <p:cNvSpPr>
              <a:spLocks noChangeArrowheads="1"/>
            </p:cNvSpPr>
            <p:nvPr/>
          </p:nvSpPr>
          <p:spPr bwMode="auto">
            <a:xfrm>
              <a:off x="5602" y="1154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52" name="Line 19"/>
            <p:cNvSpPr>
              <a:spLocks noChangeShapeType="1"/>
            </p:cNvSpPr>
            <p:nvPr/>
          </p:nvSpPr>
          <p:spPr bwMode="auto">
            <a:xfrm>
              <a:off x="5502" y="12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53" name="Line 20"/>
            <p:cNvSpPr>
              <a:spLocks noChangeShapeType="1"/>
            </p:cNvSpPr>
            <p:nvPr/>
          </p:nvSpPr>
          <p:spPr bwMode="auto">
            <a:xfrm>
              <a:off x="5502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54" name="Line 21"/>
            <p:cNvSpPr>
              <a:spLocks noChangeShapeType="1"/>
            </p:cNvSpPr>
            <p:nvPr/>
          </p:nvSpPr>
          <p:spPr bwMode="auto">
            <a:xfrm>
              <a:off x="5502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55" name="Line 22"/>
            <p:cNvSpPr>
              <a:spLocks noChangeShapeType="1"/>
            </p:cNvSpPr>
            <p:nvPr/>
          </p:nvSpPr>
          <p:spPr bwMode="auto">
            <a:xfrm>
              <a:off x="5067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56" name="Line 23"/>
            <p:cNvSpPr>
              <a:spLocks noChangeShapeType="1"/>
            </p:cNvSpPr>
            <p:nvPr/>
          </p:nvSpPr>
          <p:spPr bwMode="auto">
            <a:xfrm>
              <a:off x="5067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57" name="Line 24"/>
            <p:cNvSpPr>
              <a:spLocks noChangeShapeType="1"/>
            </p:cNvSpPr>
            <p:nvPr/>
          </p:nvSpPr>
          <p:spPr bwMode="auto">
            <a:xfrm>
              <a:off x="5502" y="17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58" name="Rectangle 25"/>
            <p:cNvSpPr>
              <a:spLocks noChangeArrowheads="1"/>
            </p:cNvSpPr>
            <p:nvPr/>
          </p:nvSpPr>
          <p:spPr bwMode="auto">
            <a:xfrm>
              <a:off x="5164" y="1128"/>
              <a:ext cx="338" cy="67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59" name="Line 26"/>
            <p:cNvSpPr>
              <a:spLocks noChangeShapeType="1"/>
            </p:cNvSpPr>
            <p:nvPr/>
          </p:nvSpPr>
          <p:spPr bwMode="auto">
            <a:xfrm>
              <a:off x="4758" y="12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60" name="Line 27"/>
            <p:cNvSpPr>
              <a:spLocks noChangeShapeType="1"/>
            </p:cNvSpPr>
            <p:nvPr/>
          </p:nvSpPr>
          <p:spPr bwMode="auto">
            <a:xfrm>
              <a:off x="4758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61" name="Line 28"/>
            <p:cNvSpPr>
              <a:spLocks noChangeShapeType="1"/>
            </p:cNvSpPr>
            <p:nvPr/>
          </p:nvSpPr>
          <p:spPr bwMode="auto">
            <a:xfrm>
              <a:off x="4758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62" name="Line 29"/>
            <p:cNvSpPr>
              <a:spLocks noChangeShapeType="1"/>
            </p:cNvSpPr>
            <p:nvPr/>
          </p:nvSpPr>
          <p:spPr bwMode="auto">
            <a:xfrm>
              <a:off x="4324" y="1378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63" name="Line 30"/>
            <p:cNvSpPr>
              <a:spLocks noChangeShapeType="1"/>
            </p:cNvSpPr>
            <p:nvPr/>
          </p:nvSpPr>
          <p:spPr bwMode="auto">
            <a:xfrm>
              <a:off x="4324" y="1546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64" name="Line 31"/>
            <p:cNvSpPr>
              <a:spLocks noChangeShapeType="1"/>
            </p:cNvSpPr>
            <p:nvPr/>
          </p:nvSpPr>
          <p:spPr bwMode="auto">
            <a:xfrm>
              <a:off x="4758" y="17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65" name="Rectangle 32"/>
            <p:cNvSpPr>
              <a:spLocks noChangeArrowheads="1"/>
            </p:cNvSpPr>
            <p:nvPr/>
          </p:nvSpPr>
          <p:spPr bwMode="auto">
            <a:xfrm>
              <a:off x="4421" y="1128"/>
              <a:ext cx="337" cy="67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66" name="Line 33"/>
            <p:cNvSpPr>
              <a:spLocks noChangeShapeType="1"/>
            </p:cNvSpPr>
            <p:nvPr/>
          </p:nvSpPr>
          <p:spPr bwMode="auto">
            <a:xfrm>
              <a:off x="4017" y="12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67" name="Line 34"/>
            <p:cNvSpPr>
              <a:spLocks noChangeShapeType="1"/>
            </p:cNvSpPr>
            <p:nvPr/>
          </p:nvSpPr>
          <p:spPr bwMode="auto">
            <a:xfrm>
              <a:off x="4017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68" name="Line 35"/>
            <p:cNvSpPr>
              <a:spLocks noChangeShapeType="1"/>
            </p:cNvSpPr>
            <p:nvPr/>
          </p:nvSpPr>
          <p:spPr bwMode="auto">
            <a:xfrm>
              <a:off x="4017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69" name="Line 36"/>
            <p:cNvSpPr>
              <a:spLocks noChangeShapeType="1"/>
            </p:cNvSpPr>
            <p:nvPr/>
          </p:nvSpPr>
          <p:spPr bwMode="auto">
            <a:xfrm>
              <a:off x="3583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70" name="Line 37"/>
            <p:cNvSpPr>
              <a:spLocks noChangeShapeType="1"/>
            </p:cNvSpPr>
            <p:nvPr/>
          </p:nvSpPr>
          <p:spPr bwMode="auto">
            <a:xfrm>
              <a:off x="3583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71" name="Line 38"/>
            <p:cNvSpPr>
              <a:spLocks noChangeShapeType="1"/>
            </p:cNvSpPr>
            <p:nvPr/>
          </p:nvSpPr>
          <p:spPr bwMode="auto">
            <a:xfrm>
              <a:off x="4017" y="17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72" name="Rectangle 39"/>
            <p:cNvSpPr>
              <a:spLocks noChangeArrowheads="1"/>
            </p:cNvSpPr>
            <p:nvPr/>
          </p:nvSpPr>
          <p:spPr bwMode="auto">
            <a:xfrm>
              <a:off x="3680" y="1128"/>
              <a:ext cx="337" cy="67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3" name="Rectangle 40"/>
            <p:cNvSpPr>
              <a:spLocks noChangeArrowheads="1"/>
            </p:cNvSpPr>
            <p:nvPr/>
          </p:nvSpPr>
          <p:spPr bwMode="auto">
            <a:xfrm>
              <a:off x="2962" y="1319"/>
              <a:ext cx="8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4" name="Rectangle 41"/>
            <p:cNvSpPr>
              <a:spLocks noChangeArrowheads="1"/>
            </p:cNvSpPr>
            <p:nvPr/>
          </p:nvSpPr>
          <p:spPr bwMode="auto">
            <a:xfrm>
              <a:off x="2962" y="1486"/>
              <a:ext cx="8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5" name="Rectangle 42"/>
            <p:cNvSpPr>
              <a:spLocks noChangeArrowheads="1"/>
            </p:cNvSpPr>
            <p:nvPr/>
          </p:nvSpPr>
          <p:spPr bwMode="auto">
            <a:xfrm>
              <a:off x="3147" y="1152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6" name="Rectangle 43"/>
            <p:cNvSpPr>
              <a:spLocks noChangeArrowheads="1"/>
            </p:cNvSpPr>
            <p:nvPr/>
          </p:nvSpPr>
          <p:spPr bwMode="auto">
            <a:xfrm>
              <a:off x="3147" y="1318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7" name="Rectangle 44"/>
            <p:cNvSpPr>
              <a:spLocks noChangeArrowheads="1"/>
            </p:cNvSpPr>
            <p:nvPr/>
          </p:nvSpPr>
          <p:spPr bwMode="auto">
            <a:xfrm>
              <a:off x="3147" y="1491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d2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8" name="Rectangle 45"/>
            <p:cNvSpPr>
              <a:spLocks noChangeArrowheads="1"/>
            </p:cNvSpPr>
            <p:nvPr/>
          </p:nvSpPr>
          <p:spPr bwMode="auto">
            <a:xfrm>
              <a:off x="3147" y="1654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d3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9" name="Rectangle 46"/>
            <p:cNvSpPr>
              <a:spLocks noChangeArrowheads="1"/>
            </p:cNvSpPr>
            <p:nvPr/>
          </p:nvSpPr>
          <p:spPr bwMode="auto">
            <a:xfrm>
              <a:off x="3378" y="1654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0" name="Rectangle 47"/>
            <p:cNvSpPr>
              <a:spLocks noChangeArrowheads="1"/>
            </p:cNvSpPr>
            <p:nvPr/>
          </p:nvSpPr>
          <p:spPr bwMode="auto">
            <a:xfrm>
              <a:off x="2784" y="1488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1" name="Rectangle 48"/>
            <p:cNvSpPr>
              <a:spLocks noChangeArrowheads="1"/>
            </p:cNvSpPr>
            <p:nvPr/>
          </p:nvSpPr>
          <p:spPr bwMode="auto">
            <a:xfrm>
              <a:off x="2784" y="1322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2" name="Rectangle 49"/>
            <p:cNvSpPr>
              <a:spLocks noChangeArrowheads="1"/>
            </p:cNvSpPr>
            <p:nvPr/>
          </p:nvSpPr>
          <p:spPr bwMode="auto">
            <a:xfrm>
              <a:off x="3378" y="1485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solidFill>
                    <a:srgbClr val="000000"/>
                  </a:solidFill>
                </a:rPr>
                <a:t>0</a:t>
              </a:r>
              <a:endPara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3" name="Rectangle 50"/>
            <p:cNvSpPr>
              <a:spLocks noChangeArrowheads="1"/>
            </p:cNvSpPr>
            <p:nvPr/>
          </p:nvSpPr>
          <p:spPr bwMode="auto">
            <a:xfrm>
              <a:off x="3378" y="1321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4" name="Rectangle 51"/>
            <p:cNvSpPr>
              <a:spLocks noChangeArrowheads="1"/>
            </p:cNvSpPr>
            <p:nvPr/>
          </p:nvSpPr>
          <p:spPr bwMode="auto">
            <a:xfrm>
              <a:off x="3378" y="1154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 b="1">
                  <a:solidFill>
                    <a:srgbClr val="0078C1"/>
                  </a:solidFill>
                </a:rPr>
                <a:t>1</a:t>
              </a:r>
              <a:endPara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5" name="Rectangle 52"/>
            <p:cNvSpPr>
              <a:spLocks noChangeArrowheads="1"/>
            </p:cNvSpPr>
            <p:nvPr/>
          </p:nvSpPr>
          <p:spPr bwMode="auto">
            <a:xfrm>
              <a:off x="3703" y="1319"/>
              <a:ext cx="8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6" name="Rectangle 53"/>
            <p:cNvSpPr>
              <a:spLocks noChangeArrowheads="1"/>
            </p:cNvSpPr>
            <p:nvPr/>
          </p:nvSpPr>
          <p:spPr bwMode="auto">
            <a:xfrm>
              <a:off x="3703" y="1486"/>
              <a:ext cx="8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7" name="Rectangle 54"/>
            <p:cNvSpPr>
              <a:spLocks noChangeArrowheads="1"/>
            </p:cNvSpPr>
            <p:nvPr/>
          </p:nvSpPr>
          <p:spPr bwMode="auto">
            <a:xfrm>
              <a:off x="3888" y="1152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8" name="Rectangle 55"/>
            <p:cNvSpPr>
              <a:spLocks noChangeArrowheads="1"/>
            </p:cNvSpPr>
            <p:nvPr/>
          </p:nvSpPr>
          <p:spPr bwMode="auto">
            <a:xfrm>
              <a:off x="3888" y="1318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9" name="Rectangle 56"/>
            <p:cNvSpPr>
              <a:spLocks noChangeArrowheads="1"/>
            </p:cNvSpPr>
            <p:nvPr/>
          </p:nvSpPr>
          <p:spPr bwMode="auto">
            <a:xfrm>
              <a:off x="3888" y="1491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d2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0" name="Rectangle 57"/>
            <p:cNvSpPr>
              <a:spLocks noChangeArrowheads="1"/>
            </p:cNvSpPr>
            <p:nvPr/>
          </p:nvSpPr>
          <p:spPr bwMode="auto">
            <a:xfrm>
              <a:off x="3888" y="1654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d3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1" name="Rectangle 58"/>
            <p:cNvSpPr>
              <a:spLocks noChangeArrowheads="1"/>
            </p:cNvSpPr>
            <p:nvPr/>
          </p:nvSpPr>
          <p:spPr bwMode="auto">
            <a:xfrm>
              <a:off x="4449" y="1319"/>
              <a:ext cx="8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2" name="Rectangle 59"/>
            <p:cNvSpPr>
              <a:spLocks noChangeArrowheads="1"/>
            </p:cNvSpPr>
            <p:nvPr/>
          </p:nvSpPr>
          <p:spPr bwMode="auto">
            <a:xfrm>
              <a:off x="4449" y="1486"/>
              <a:ext cx="8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3" name="Rectangle 60"/>
            <p:cNvSpPr>
              <a:spLocks noChangeArrowheads="1"/>
            </p:cNvSpPr>
            <p:nvPr/>
          </p:nvSpPr>
          <p:spPr bwMode="auto">
            <a:xfrm>
              <a:off x="4634" y="1152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4" name="Rectangle 61"/>
            <p:cNvSpPr>
              <a:spLocks noChangeArrowheads="1"/>
            </p:cNvSpPr>
            <p:nvPr/>
          </p:nvSpPr>
          <p:spPr bwMode="auto">
            <a:xfrm>
              <a:off x="4634" y="1318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5" name="Rectangle 62"/>
            <p:cNvSpPr>
              <a:spLocks noChangeArrowheads="1"/>
            </p:cNvSpPr>
            <p:nvPr/>
          </p:nvSpPr>
          <p:spPr bwMode="auto">
            <a:xfrm>
              <a:off x="4634" y="1491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d2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6" name="Rectangle 63"/>
            <p:cNvSpPr>
              <a:spLocks noChangeArrowheads="1"/>
            </p:cNvSpPr>
            <p:nvPr/>
          </p:nvSpPr>
          <p:spPr bwMode="auto">
            <a:xfrm>
              <a:off x="4634" y="1654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d3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7" name="Rectangle 64"/>
            <p:cNvSpPr>
              <a:spLocks noChangeArrowheads="1"/>
            </p:cNvSpPr>
            <p:nvPr/>
          </p:nvSpPr>
          <p:spPr bwMode="auto">
            <a:xfrm>
              <a:off x="4117" y="1654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8" name="Rectangle 65"/>
            <p:cNvSpPr>
              <a:spLocks noChangeArrowheads="1"/>
            </p:cNvSpPr>
            <p:nvPr/>
          </p:nvSpPr>
          <p:spPr bwMode="auto">
            <a:xfrm>
              <a:off x="3524" y="1488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9" name="Rectangle 66"/>
            <p:cNvSpPr>
              <a:spLocks noChangeArrowheads="1"/>
            </p:cNvSpPr>
            <p:nvPr/>
          </p:nvSpPr>
          <p:spPr bwMode="auto">
            <a:xfrm>
              <a:off x="3524" y="1322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0" name="Rectangle 67"/>
            <p:cNvSpPr>
              <a:spLocks noChangeArrowheads="1"/>
            </p:cNvSpPr>
            <p:nvPr/>
          </p:nvSpPr>
          <p:spPr bwMode="auto">
            <a:xfrm>
              <a:off x="4117" y="1485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solidFill>
                    <a:srgbClr val="000000"/>
                  </a:solidFill>
                </a:rPr>
                <a:t>0</a:t>
              </a:r>
              <a:endPara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1" name="Rectangle 68"/>
            <p:cNvSpPr>
              <a:spLocks noChangeArrowheads="1"/>
            </p:cNvSpPr>
            <p:nvPr/>
          </p:nvSpPr>
          <p:spPr bwMode="auto">
            <a:xfrm>
              <a:off x="4117" y="1321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 b="1">
                  <a:solidFill>
                    <a:srgbClr val="0078C1"/>
                  </a:solidFill>
                </a:rPr>
                <a:t>1</a:t>
              </a:r>
              <a:endPara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2" name="Rectangle 69"/>
            <p:cNvSpPr>
              <a:spLocks noChangeArrowheads="1"/>
            </p:cNvSpPr>
            <p:nvPr/>
          </p:nvSpPr>
          <p:spPr bwMode="auto">
            <a:xfrm>
              <a:off x="4117" y="1154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3" name="Rectangle 70"/>
            <p:cNvSpPr>
              <a:spLocks noChangeArrowheads="1"/>
            </p:cNvSpPr>
            <p:nvPr/>
          </p:nvSpPr>
          <p:spPr bwMode="auto">
            <a:xfrm>
              <a:off x="4861" y="1654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4" name="Rectangle 71"/>
            <p:cNvSpPr>
              <a:spLocks noChangeArrowheads="1"/>
            </p:cNvSpPr>
            <p:nvPr/>
          </p:nvSpPr>
          <p:spPr bwMode="auto">
            <a:xfrm>
              <a:off x="4266" y="1488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5" name="Rectangle 72"/>
            <p:cNvSpPr>
              <a:spLocks noChangeArrowheads="1"/>
            </p:cNvSpPr>
            <p:nvPr/>
          </p:nvSpPr>
          <p:spPr bwMode="auto">
            <a:xfrm>
              <a:off x="4266" y="1322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6" name="Rectangle 73"/>
            <p:cNvSpPr>
              <a:spLocks noChangeArrowheads="1"/>
            </p:cNvSpPr>
            <p:nvPr/>
          </p:nvSpPr>
          <p:spPr bwMode="auto">
            <a:xfrm>
              <a:off x="4861" y="1485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solidFill>
                    <a:srgbClr val="0078C1"/>
                  </a:solidFill>
                </a:rPr>
                <a:t>1</a:t>
              </a:r>
              <a:endPara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7" name="Rectangle 74"/>
            <p:cNvSpPr>
              <a:spLocks noChangeArrowheads="1"/>
            </p:cNvSpPr>
            <p:nvPr/>
          </p:nvSpPr>
          <p:spPr bwMode="auto">
            <a:xfrm>
              <a:off x="4861" y="1321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8" name="Rectangle 75"/>
            <p:cNvSpPr>
              <a:spLocks noChangeArrowheads="1"/>
            </p:cNvSpPr>
            <p:nvPr/>
          </p:nvSpPr>
          <p:spPr bwMode="auto">
            <a:xfrm>
              <a:off x="4861" y="1154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9" name="Line 76"/>
            <p:cNvSpPr>
              <a:spLocks noChangeShapeType="1"/>
            </p:cNvSpPr>
            <p:nvPr/>
          </p:nvSpPr>
          <p:spPr bwMode="auto">
            <a:xfrm>
              <a:off x="3277" y="1212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810" name="Line 77"/>
            <p:cNvSpPr>
              <a:spLocks noChangeShapeType="1"/>
            </p:cNvSpPr>
            <p:nvPr/>
          </p:nvSpPr>
          <p:spPr bwMode="auto">
            <a:xfrm>
              <a:off x="3277" y="1378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811" name="Line 78"/>
            <p:cNvSpPr>
              <a:spLocks noChangeShapeType="1"/>
            </p:cNvSpPr>
            <p:nvPr/>
          </p:nvSpPr>
          <p:spPr bwMode="auto">
            <a:xfrm>
              <a:off x="3277" y="1546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812" name="Line 79"/>
            <p:cNvSpPr>
              <a:spLocks noChangeShapeType="1"/>
            </p:cNvSpPr>
            <p:nvPr/>
          </p:nvSpPr>
          <p:spPr bwMode="auto">
            <a:xfrm>
              <a:off x="2842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813" name="Line 80"/>
            <p:cNvSpPr>
              <a:spLocks noChangeShapeType="1"/>
            </p:cNvSpPr>
            <p:nvPr/>
          </p:nvSpPr>
          <p:spPr bwMode="auto">
            <a:xfrm>
              <a:off x="2842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814" name="Line 81"/>
            <p:cNvSpPr>
              <a:spLocks noChangeShapeType="1"/>
            </p:cNvSpPr>
            <p:nvPr/>
          </p:nvSpPr>
          <p:spPr bwMode="auto">
            <a:xfrm>
              <a:off x="3277" y="1712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815" name="Rectangle 82"/>
            <p:cNvSpPr>
              <a:spLocks noChangeArrowheads="1"/>
            </p:cNvSpPr>
            <p:nvPr/>
          </p:nvSpPr>
          <p:spPr bwMode="auto">
            <a:xfrm>
              <a:off x="2939" y="1128"/>
              <a:ext cx="338" cy="67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654" name="Group 86"/>
          <p:cNvGrpSpPr>
            <a:grpSpLocks/>
          </p:cNvGrpSpPr>
          <p:nvPr/>
        </p:nvGrpSpPr>
        <p:grpSpPr bwMode="auto">
          <a:xfrm>
            <a:off x="5595760" y="3128962"/>
            <a:ext cx="1306116" cy="1993106"/>
            <a:chOff x="3872" y="1289"/>
            <a:chExt cx="1097" cy="1674"/>
          </a:xfrm>
        </p:grpSpPr>
        <p:sp>
          <p:nvSpPr>
            <p:cNvPr id="155706" name="Line 87"/>
            <p:cNvSpPr>
              <a:spLocks noChangeShapeType="1"/>
            </p:cNvSpPr>
            <p:nvPr/>
          </p:nvSpPr>
          <p:spPr bwMode="auto">
            <a:xfrm>
              <a:off x="4712" y="1414"/>
              <a:ext cx="1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07" name="Line 88"/>
            <p:cNvSpPr>
              <a:spLocks noChangeShapeType="1"/>
            </p:cNvSpPr>
            <p:nvPr/>
          </p:nvSpPr>
          <p:spPr bwMode="auto">
            <a:xfrm>
              <a:off x="4037" y="1646"/>
              <a:ext cx="38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08" name="Line 89"/>
            <p:cNvSpPr>
              <a:spLocks noChangeShapeType="1"/>
            </p:cNvSpPr>
            <p:nvPr/>
          </p:nvSpPr>
          <p:spPr bwMode="auto">
            <a:xfrm>
              <a:off x="4159" y="2358"/>
              <a:ext cx="26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09" name="Line 90"/>
            <p:cNvSpPr>
              <a:spLocks noChangeShapeType="1"/>
            </p:cNvSpPr>
            <p:nvPr/>
          </p:nvSpPr>
          <p:spPr bwMode="auto">
            <a:xfrm>
              <a:off x="4712" y="1708"/>
              <a:ext cx="1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10" name="Line 91"/>
            <p:cNvSpPr>
              <a:spLocks noChangeShapeType="1"/>
            </p:cNvSpPr>
            <p:nvPr/>
          </p:nvSpPr>
          <p:spPr bwMode="auto">
            <a:xfrm>
              <a:off x="4712" y="2002"/>
              <a:ext cx="1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11" name="Line 92"/>
            <p:cNvSpPr>
              <a:spLocks noChangeShapeType="1"/>
            </p:cNvSpPr>
            <p:nvPr/>
          </p:nvSpPr>
          <p:spPr bwMode="auto">
            <a:xfrm>
              <a:off x="4290" y="2064"/>
              <a:ext cx="13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12" name="Line 93"/>
            <p:cNvSpPr>
              <a:spLocks noChangeShapeType="1"/>
            </p:cNvSpPr>
            <p:nvPr/>
          </p:nvSpPr>
          <p:spPr bwMode="auto">
            <a:xfrm>
              <a:off x="3909" y="2230"/>
              <a:ext cx="5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13" name="Line 94"/>
            <p:cNvSpPr>
              <a:spLocks noChangeShapeType="1"/>
            </p:cNvSpPr>
            <p:nvPr/>
          </p:nvSpPr>
          <p:spPr bwMode="auto">
            <a:xfrm>
              <a:off x="4712" y="2295"/>
              <a:ext cx="1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14" name="Oval 95"/>
            <p:cNvSpPr>
              <a:spLocks noChangeArrowheads="1"/>
            </p:cNvSpPr>
            <p:nvPr/>
          </p:nvSpPr>
          <p:spPr bwMode="auto">
            <a:xfrm>
              <a:off x="4012" y="1621"/>
              <a:ext cx="47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15" name="Oval 96"/>
            <p:cNvSpPr>
              <a:spLocks noChangeArrowheads="1"/>
            </p:cNvSpPr>
            <p:nvPr/>
          </p:nvSpPr>
          <p:spPr bwMode="auto">
            <a:xfrm>
              <a:off x="4265" y="2042"/>
              <a:ext cx="47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16" name="Oval 97"/>
            <p:cNvSpPr>
              <a:spLocks noChangeArrowheads="1"/>
            </p:cNvSpPr>
            <p:nvPr/>
          </p:nvSpPr>
          <p:spPr bwMode="auto">
            <a:xfrm>
              <a:off x="4134" y="2333"/>
              <a:ext cx="47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17" name="Oval 98"/>
            <p:cNvSpPr>
              <a:spLocks noChangeArrowheads="1"/>
            </p:cNvSpPr>
            <p:nvPr/>
          </p:nvSpPr>
          <p:spPr bwMode="auto">
            <a:xfrm>
              <a:off x="4134" y="2699"/>
              <a:ext cx="47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18" name="Oval 99"/>
            <p:cNvSpPr>
              <a:spLocks noChangeArrowheads="1"/>
            </p:cNvSpPr>
            <p:nvPr/>
          </p:nvSpPr>
          <p:spPr bwMode="auto">
            <a:xfrm>
              <a:off x="3884" y="2699"/>
              <a:ext cx="47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19" name="Oval 100"/>
            <p:cNvSpPr>
              <a:spLocks noChangeArrowheads="1"/>
            </p:cNvSpPr>
            <p:nvPr/>
          </p:nvSpPr>
          <p:spPr bwMode="auto">
            <a:xfrm>
              <a:off x="3884" y="2208"/>
              <a:ext cx="47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20" name="Freeform 101"/>
            <p:cNvSpPr>
              <a:spLocks/>
            </p:cNvSpPr>
            <p:nvPr/>
          </p:nvSpPr>
          <p:spPr bwMode="auto">
            <a:xfrm>
              <a:off x="4037" y="1352"/>
              <a:ext cx="385" cy="1147"/>
            </a:xfrm>
            <a:custGeom>
              <a:avLst/>
              <a:gdLst>
                <a:gd name="T0" fmla="*/ 0 w 385"/>
                <a:gd name="T1" fmla="*/ 1147 h 1147"/>
                <a:gd name="T2" fmla="*/ 0 w 385"/>
                <a:gd name="T3" fmla="*/ 0 h 1147"/>
                <a:gd name="T4" fmla="*/ 266 w 385"/>
                <a:gd name="T5" fmla="*/ 0 h 1147"/>
                <a:gd name="T6" fmla="*/ 385 w 385"/>
                <a:gd name="T7" fmla="*/ 0 h 1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1147"/>
                <a:gd name="T14" fmla="*/ 385 w 385"/>
                <a:gd name="T15" fmla="*/ 1147 h 1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1147">
                  <a:moveTo>
                    <a:pt x="0" y="1147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38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21" name="Freeform 102"/>
            <p:cNvSpPr>
              <a:spLocks/>
            </p:cNvSpPr>
            <p:nvPr/>
          </p:nvSpPr>
          <p:spPr bwMode="auto">
            <a:xfrm>
              <a:off x="3906" y="2661"/>
              <a:ext cx="131" cy="63"/>
            </a:xfrm>
            <a:custGeom>
              <a:avLst/>
              <a:gdLst>
                <a:gd name="T0" fmla="*/ 131 w 131"/>
                <a:gd name="T1" fmla="*/ 0 h 63"/>
                <a:gd name="T2" fmla="*/ 131 w 131"/>
                <a:gd name="T3" fmla="*/ 63 h 63"/>
                <a:gd name="T4" fmla="*/ 0 w 131"/>
                <a:gd name="T5" fmla="*/ 63 h 63"/>
                <a:gd name="T6" fmla="*/ 0 60000 65536"/>
                <a:gd name="T7" fmla="*/ 0 60000 65536"/>
                <a:gd name="T8" fmla="*/ 0 60000 65536"/>
                <a:gd name="T9" fmla="*/ 0 w 131"/>
                <a:gd name="T10" fmla="*/ 0 h 63"/>
                <a:gd name="T11" fmla="*/ 131 w 131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" h="63">
                  <a:moveTo>
                    <a:pt x="131" y="0"/>
                  </a:moveTo>
                  <a:lnTo>
                    <a:pt x="131" y="63"/>
                  </a:lnTo>
                  <a:lnTo>
                    <a:pt x="0" y="6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22" name="Freeform 103"/>
            <p:cNvSpPr>
              <a:spLocks/>
            </p:cNvSpPr>
            <p:nvPr/>
          </p:nvSpPr>
          <p:spPr bwMode="auto">
            <a:xfrm>
              <a:off x="3940" y="2508"/>
              <a:ext cx="194" cy="153"/>
            </a:xfrm>
            <a:custGeom>
              <a:avLst/>
              <a:gdLst>
                <a:gd name="T0" fmla="*/ 194 w 194"/>
                <a:gd name="T1" fmla="*/ 153 h 153"/>
                <a:gd name="T2" fmla="*/ 97 w 194"/>
                <a:gd name="T3" fmla="*/ 0 h 153"/>
                <a:gd name="T4" fmla="*/ 0 w 194"/>
                <a:gd name="T5" fmla="*/ 153 h 153"/>
                <a:gd name="T6" fmla="*/ 194 w 194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153"/>
                <a:gd name="T14" fmla="*/ 194 w 194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153">
                  <a:moveTo>
                    <a:pt x="194" y="153"/>
                  </a:moveTo>
                  <a:lnTo>
                    <a:pt x="97" y="0"/>
                  </a:lnTo>
                  <a:lnTo>
                    <a:pt x="0" y="153"/>
                  </a:lnTo>
                  <a:lnTo>
                    <a:pt x="194" y="15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23" name="Oval 104"/>
            <p:cNvSpPr>
              <a:spLocks noChangeArrowheads="1"/>
            </p:cNvSpPr>
            <p:nvPr/>
          </p:nvSpPr>
          <p:spPr bwMode="auto">
            <a:xfrm>
              <a:off x="4019" y="2470"/>
              <a:ext cx="37" cy="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24" name="Freeform 105"/>
            <p:cNvSpPr>
              <a:spLocks/>
            </p:cNvSpPr>
            <p:nvPr/>
          </p:nvSpPr>
          <p:spPr bwMode="auto">
            <a:xfrm>
              <a:off x="4290" y="1477"/>
              <a:ext cx="132" cy="1022"/>
            </a:xfrm>
            <a:custGeom>
              <a:avLst/>
              <a:gdLst>
                <a:gd name="T0" fmla="*/ 0 w 132"/>
                <a:gd name="T1" fmla="*/ 1022 h 1022"/>
                <a:gd name="T2" fmla="*/ 0 w 132"/>
                <a:gd name="T3" fmla="*/ 0 h 1022"/>
                <a:gd name="T4" fmla="*/ 13 w 132"/>
                <a:gd name="T5" fmla="*/ 0 h 1022"/>
                <a:gd name="T6" fmla="*/ 132 w 132"/>
                <a:gd name="T7" fmla="*/ 0 h 10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1022"/>
                <a:gd name="T14" fmla="*/ 132 w 132"/>
                <a:gd name="T15" fmla="*/ 1022 h 10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1022">
                  <a:moveTo>
                    <a:pt x="0" y="1022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25" name="Freeform 106"/>
            <p:cNvSpPr>
              <a:spLocks/>
            </p:cNvSpPr>
            <p:nvPr/>
          </p:nvSpPr>
          <p:spPr bwMode="auto">
            <a:xfrm>
              <a:off x="4156" y="2661"/>
              <a:ext cx="134" cy="63"/>
            </a:xfrm>
            <a:custGeom>
              <a:avLst/>
              <a:gdLst>
                <a:gd name="T0" fmla="*/ 134 w 134"/>
                <a:gd name="T1" fmla="*/ 0 h 63"/>
                <a:gd name="T2" fmla="*/ 134 w 134"/>
                <a:gd name="T3" fmla="*/ 63 h 63"/>
                <a:gd name="T4" fmla="*/ 0 w 134"/>
                <a:gd name="T5" fmla="*/ 63 h 63"/>
                <a:gd name="T6" fmla="*/ 0 60000 65536"/>
                <a:gd name="T7" fmla="*/ 0 60000 65536"/>
                <a:gd name="T8" fmla="*/ 0 60000 65536"/>
                <a:gd name="T9" fmla="*/ 0 w 134"/>
                <a:gd name="T10" fmla="*/ 0 h 63"/>
                <a:gd name="T11" fmla="*/ 134 w 134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" h="63">
                  <a:moveTo>
                    <a:pt x="134" y="0"/>
                  </a:moveTo>
                  <a:lnTo>
                    <a:pt x="134" y="63"/>
                  </a:lnTo>
                  <a:lnTo>
                    <a:pt x="0" y="6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26" name="Freeform 107"/>
            <p:cNvSpPr>
              <a:spLocks/>
            </p:cNvSpPr>
            <p:nvPr/>
          </p:nvSpPr>
          <p:spPr bwMode="auto">
            <a:xfrm>
              <a:off x="4194" y="2508"/>
              <a:ext cx="193" cy="153"/>
            </a:xfrm>
            <a:custGeom>
              <a:avLst/>
              <a:gdLst>
                <a:gd name="T0" fmla="*/ 193 w 193"/>
                <a:gd name="T1" fmla="*/ 153 h 153"/>
                <a:gd name="T2" fmla="*/ 96 w 193"/>
                <a:gd name="T3" fmla="*/ 0 h 153"/>
                <a:gd name="T4" fmla="*/ 0 w 193"/>
                <a:gd name="T5" fmla="*/ 153 h 153"/>
                <a:gd name="T6" fmla="*/ 193 w 193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153"/>
                <a:gd name="T14" fmla="*/ 193 w 193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153">
                  <a:moveTo>
                    <a:pt x="193" y="153"/>
                  </a:moveTo>
                  <a:lnTo>
                    <a:pt x="96" y="0"/>
                  </a:lnTo>
                  <a:lnTo>
                    <a:pt x="0" y="153"/>
                  </a:lnTo>
                  <a:lnTo>
                    <a:pt x="193" y="15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27" name="Oval 108"/>
            <p:cNvSpPr>
              <a:spLocks noChangeArrowheads="1"/>
            </p:cNvSpPr>
            <p:nvPr/>
          </p:nvSpPr>
          <p:spPr bwMode="auto">
            <a:xfrm>
              <a:off x="4272" y="2470"/>
              <a:ext cx="37" cy="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28" name="Freeform 109"/>
            <p:cNvSpPr>
              <a:spLocks/>
            </p:cNvSpPr>
            <p:nvPr/>
          </p:nvSpPr>
          <p:spPr bwMode="auto">
            <a:xfrm>
              <a:off x="3909" y="1939"/>
              <a:ext cx="513" cy="891"/>
            </a:xfrm>
            <a:custGeom>
              <a:avLst/>
              <a:gdLst>
                <a:gd name="T0" fmla="*/ 0 w 513"/>
                <a:gd name="T1" fmla="*/ 891 h 891"/>
                <a:gd name="T2" fmla="*/ 0 w 513"/>
                <a:gd name="T3" fmla="*/ 0 h 891"/>
                <a:gd name="T4" fmla="*/ 513 w 513"/>
                <a:gd name="T5" fmla="*/ 0 h 891"/>
                <a:gd name="T6" fmla="*/ 0 60000 65536"/>
                <a:gd name="T7" fmla="*/ 0 60000 65536"/>
                <a:gd name="T8" fmla="*/ 0 60000 65536"/>
                <a:gd name="T9" fmla="*/ 0 w 513"/>
                <a:gd name="T10" fmla="*/ 0 h 891"/>
                <a:gd name="T11" fmla="*/ 513 w 513"/>
                <a:gd name="T12" fmla="*/ 891 h 8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3" h="891">
                  <a:moveTo>
                    <a:pt x="0" y="891"/>
                  </a:moveTo>
                  <a:lnTo>
                    <a:pt x="0" y="0"/>
                  </a:lnTo>
                  <a:lnTo>
                    <a:pt x="51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29" name="Freeform 110"/>
            <p:cNvSpPr>
              <a:spLocks/>
            </p:cNvSpPr>
            <p:nvPr/>
          </p:nvSpPr>
          <p:spPr bwMode="auto">
            <a:xfrm>
              <a:off x="4159" y="1771"/>
              <a:ext cx="263" cy="1059"/>
            </a:xfrm>
            <a:custGeom>
              <a:avLst/>
              <a:gdLst>
                <a:gd name="T0" fmla="*/ 0 w 263"/>
                <a:gd name="T1" fmla="*/ 1059 h 1059"/>
                <a:gd name="T2" fmla="*/ 0 w 263"/>
                <a:gd name="T3" fmla="*/ 0 h 1059"/>
                <a:gd name="T4" fmla="*/ 263 w 263"/>
                <a:gd name="T5" fmla="*/ 0 h 1059"/>
                <a:gd name="T6" fmla="*/ 0 60000 65536"/>
                <a:gd name="T7" fmla="*/ 0 60000 65536"/>
                <a:gd name="T8" fmla="*/ 0 60000 65536"/>
                <a:gd name="T9" fmla="*/ 0 w 263"/>
                <a:gd name="T10" fmla="*/ 0 h 1059"/>
                <a:gd name="T11" fmla="*/ 263 w 263"/>
                <a:gd name="T12" fmla="*/ 1059 h 1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1059">
                  <a:moveTo>
                    <a:pt x="0" y="1059"/>
                  </a:moveTo>
                  <a:lnTo>
                    <a:pt x="0" y="0"/>
                  </a:lnTo>
                  <a:lnTo>
                    <a:pt x="26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30" name="Rectangle 111"/>
            <p:cNvSpPr>
              <a:spLocks noChangeArrowheads="1"/>
            </p:cNvSpPr>
            <p:nvPr/>
          </p:nvSpPr>
          <p:spPr bwMode="auto">
            <a:xfrm>
              <a:off x="4122" y="2837"/>
              <a:ext cx="8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31" name="Rectangle 112"/>
            <p:cNvSpPr>
              <a:spLocks noChangeArrowheads="1"/>
            </p:cNvSpPr>
            <p:nvPr/>
          </p:nvSpPr>
          <p:spPr bwMode="auto">
            <a:xfrm>
              <a:off x="4853" y="1356"/>
              <a:ext cx="11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32" name="Rectangle 113"/>
            <p:cNvSpPr>
              <a:spLocks noChangeArrowheads="1"/>
            </p:cNvSpPr>
            <p:nvPr/>
          </p:nvSpPr>
          <p:spPr bwMode="auto">
            <a:xfrm>
              <a:off x="4853" y="1642"/>
              <a:ext cx="11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33" name="Rectangle 114"/>
            <p:cNvSpPr>
              <a:spLocks noChangeArrowheads="1"/>
            </p:cNvSpPr>
            <p:nvPr/>
          </p:nvSpPr>
          <p:spPr bwMode="auto">
            <a:xfrm>
              <a:off x="4853" y="1940"/>
              <a:ext cx="11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d2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34" name="Rectangle 115"/>
            <p:cNvSpPr>
              <a:spLocks noChangeArrowheads="1"/>
            </p:cNvSpPr>
            <p:nvPr/>
          </p:nvSpPr>
          <p:spPr bwMode="auto">
            <a:xfrm>
              <a:off x="4853" y="2237"/>
              <a:ext cx="11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d3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35" name="Rectangle 116"/>
            <p:cNvSpPr>
              <a:spLocks noChangeArrowheads="1"/>
            </p:cNvSpPr>
            <p:nvPr/>
          </p:nvSpPr>
          <p:spPr bwMode="auto">
            <a:xfrm>
              <a:off x="3872" y="2837"/>
              <a:ext cx="8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36" name="Freeform 117"/>
            <p:cNvSpPr>
              <a:spLocks/>
            </p:cNvSpPr>
            <p:nvPr/>
          </p:nvSpPr>
          <p:spPr bwMode="auto">
            <a:xfrm>
              <a:off x="4422" y="1289"/>
              <a:ext cx="287" cy="250"/>
            </a:xfrm>
            <a:custGeom>
              <a:avLst/>
              <a:gdLst>
                <a:gd name="T0" fmla="*/ 0 w 92"/>
                <a:gd name="T1" fmla="*/ 2441 h 80"/>
                <a:gd name="T2" fmla="*/ 1575 w 92"/>
                <a:gd name="T3" fmla="*/ 2441 h 80"/>
                <a:gd name="T4" fmla="*/ 2792 w 92"/>
                <a:gd name="T5" fmla="*/ 1222 h 80"/>
                <a:gd name="T6" fmla="*/ 1575 w 92"/>
                <a:gd name="T7" fmla="*/ 0 h 80"/>
                <a:gd name="T8" fmla="*/ 0 w 92"/>
                <a:gd name="T9" fmla="*/ 0 h 80"/>
                <a:gd name="T10" fmla="*/ 0 w 92"/>
                <a:gd name="T11" fmla="*/ 2441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0"/>
                <a:gd name="T20" fmla="*/ 92 w 92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0">
                  <a:moveTo>
                    <a:pt x="0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74" y="80"/>
                    <a:pt x="92" y="62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37" name="Freeform 118"/>
            <p:cNvSpPr>
              <a:spLocks/>
            </p:cNvSpPr>
            <p:nvPr/>
          </p:nvSpPr>
          <p:spPr bwMode="auto">
            <a:xfrm>
              <a:off x="4422" y="1583"/>
              <a:ext cx="287" cy="250"/>
            </a:xfrm>
            <a:custGeom>
              <a:avLst/>
              <a:gdLst>
                <a:gd name="T0" fmla="*/ 0 w 92"/>
                <a:gd name="T1" fmla="*/ 2441 h 80"/>
                <a:gd name="T2" fmla="*/ 1575 w 92"/>
                <a:gd name="T3" fmla="*/ 2441 h 80"/>
                <a:gd name="T4" fmla="*/ 2792 w 92"/>
                <a:gd name="T5" fmla="*/ 1222 h 80"/>
                <a:gd name="T6" fmla="*/ 1575 w 92"/>
                <a:gd name="T7" fmla="*/ 0 h 80"/>
                <a:gd name="T8" fmla="*/ 0 w 92"/>
                <a:gd name="T9" fmla="*/ 0 h 80"/>
                <a:gd name="T10" fmla="*/ 0 w 92"/>
                <a:gd name="T11" fmla="*/ 2441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0"/>
                <a:gd name="T20" fmla="*/ 92 w 92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0">
                  <a:moveTo>
                    <a:pt x="0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74" y="80"/>
                    <a:pt x="92" y="62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38" name="Freeform 119"/>
            <p:cNvSpPr>
              <a:spLocks/>
            </p:cNvSpPr>
            <p:nvPr/>
          </p:nvSpPr>
          <p:spPr bwMode="auto">
            <a:xfrm>
              <a:off x="4422" y="1877"/>
              <a:ext cx="287" cy="250"/>
            </a:xfrm>
            <a:custGeom>
              <a:avLst/>
              <a:gdLst>
                <a:gd name="T0" fmla="*/ 0 w 92"/>
                <a:gd name="T1" fmla="*/ 2441 h 80"/>
                <a:gd name="T2" fmla="*/ 1575 w 92"/>
                <a:gd name="T3" fmla="*/ 2441 h 80"/>
                <a:gd name="T4" fmla="*/ 2792 w 92"/>
                <a:gd name="T5" fmla="*/ 1222 h 80"/>
                <a:gd name="T6" fmla="*/ 1575 w 92"/>
                <a:gd name="T7" fmla="*/ 0 h 80"/>
                <a:gd name="T8" fmla="*/ 0 w 92"/>
                <a:gd name="T9" fmla="*/ 0 h 80"/>
                <a:gd name="T10" fmla="*/ 0 w 92"/>
                <a:gd name="T11" fmla="*/ 2441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0"/>
                <a:gd name="T20" fmla="*/ 92 w 92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0">
                  <a:moveTo>
                    <a:pt x="0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74" y="80"/>
                    <a:pt x="92" y="62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739" name="Freeform 120"/>
            <p:cNvSpPr>
              <a:spLocks/>
            </p:cNvSpPr>
            <p:nvPr/>
          </p:nvSpPr>
          <p:spPr bwMode="auto">
            <a:xfrm>
              <a:off x="4422" y="2167"/>
              <a:ext cx="287" cy="253"/>
            </a:xfrm>
            <a:custGeom>
              <a:avLst/>
              <a:gdLst>
                <a:gd name="T0" fmla="*/ 0 w 92"/>
                <a:gd name="T1" fmla="*/ 2468 h 81"/>
                <a:gd name="T2" fmla="*/ 1575 w 92"/>
                <a:gd name="T3" fmla="*/ 2468 h 81"/>
                <a:gd name="T4" fmla="*/ 2792 w 92"/>
                <a:gd name="T5" fmla="*/ 1218 h 81"/>
                <a:gd name="T6" fmla="*/ 1575 w 92"/>
                <a:gd name="T7" fmla="*/ 0 h 81"/>
                <a:gd name="T8" fmla="*/ 0 w 92"/>
                <a:gd name="T9" fmla="*/ 0 h 81"/>
                <a:gd name="T10" fmla="*/ 0 w 92"/>
                <a:gd name="T11" fmla="*/ 2468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1"/>
                <a:gd name="T20" fmla="*/ 92 w 92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1">
                  <a:moveTo>
                    <a:pt x="0" y="81"/>
                  </a:moveTo>
                  <a:cubicBezTo>
                    <a:pt x="52" y="81"/>
                    <a:pt x="52" y="81"/>
                    <a:pt x="52" y="81"/>
                  </a:cubicBezTo>
                  <a:cubicBezTo>
                    <a:pt x="74" y="81"/>
                    <a:pt x="92" y="63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55656" name="Text Box 170"/>
          <p:cNvSpPr txBox="1">
            <a:spLocks noChangeArrowheads="1"/>
          </p:cNvSpPr>
          <p:nvPr/>
        </p:nvSpPr>
        <p:spPr bwMode="auto">
          <a:xfrm>
            <a:off x="6224412" y="3186112"/>
            <a:ext cx="45717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</a:rPr>
              <a:t>i1’i0’</a:t>
            </a:r>
          </a:p>
        </p:txBody>
      </p:sp>
      <p:sp>
        <p:nvSpPr>
          <p:cNvPr id="155657" name="Text Box 171"/>
          <p:cNvSpPr txBox="1">
            <a:spLocks noChangeArrowheads="1"/>
          </p:cNvSpPr>
          <p:nvPr/>
        </p:nvSpPr>
        <p:spPr bwMode="auto">
          <a:xfrm>
            <a:off x="6224413" y="3529012"/>
            <a:ext cx="4267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</a:rPr>
              <a:t>i1’i0</a:t>
            </a:r>
          </a:p>
        </p:txBody>
      </p:sp>
      <p:sp>
        <p:nvSpPr>
          <p:cNvPr id="155658" name="Text Box 172"/>
          <p:cNvSpPr txBox="1">
            <a:spLocks noChangeArrowheads="1"/>
          </p:cNvSpPr>
          <p:nvPr/>
        </p:nvSpPr>
        <p:spPr bwMode="auto">
          <a:xfrm>
            <a:off x="6224413" y="3871912"/>
            <a:ext cx="4267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</a:rPr>
              <a:t>i1i0’</a:t>
            </a:r>
          </a:p>
        </p:txBody>
      </p:sp>
      <p:sp>
        <p:nvSpPr>
          <p:cNvPr id="155659" name="Text Box 173"/>
          <p:cNvSpPr txBox="1">
            <a:spLocks noChangeArrowheads="1"/>
          </p:cNvSpPr>
          <p:nvPr/>
        </p:nvSpPr>
        <p:spPr bwMode="auto">
          <a:xfrm>
            <a:off x="6224413" y="4214812"/>
            <a:ext cx="39626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000000"/>
                </a:solidFill>
              </a:rPr>
              <a:t>i1i0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68A7E-A455-498F-9223-3E85109C7A20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Decoders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805364"/>
            <a:ext cx="4205366" cy="45806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Decoder with enable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Outputs all 0 if e=0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Regular behavior if e=1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n-input decoder: 2</a:t>
            </a:r>
            <a:r>
              <a:rPr lang="en-US" altLang="en-US" sz="2800" baseline="30000" dirty="0"/>
              <a:t>n</a:t>
            </a:r>
            <a:r>
              <a:rPr lang="en-US" altLang="en-US" sz="2800" dirty="0"/>
              <a:t> outputs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ea typeface="ＭＳ Ｐゴシック" pitchFamily="34" charset="-128"/>
            </a:endParaRPr>
          </a:p>
        </p:txBody>
      </p:sp>
      <p:grpSp>
        <p:nvGrpSpPr>
          <p:cNvPr id="155653" name="Group 121"/>
          <p:cNvGrpSpPr>
            <a:grpSpLocks/>
          </p:cNvGrpSpPr>
          <p:nvPr/>
        </p:nvGrpSpPr>
        <p:grpSpPr bwMode="auto">
          <a:xfrm>
            <a:off x="4362815" y="2053946"/>
            <a:ext cx="4325849" cy="983832"/>
            <a:chOff x="2784" y="1128"/>
            <a:chExt cx="2884" cy="674"/>
          </a:xfrm>
        </p:grpSpPr>
        <p:sp>
          <p:nvSpPr>
            <p:cNvPr id="155740" name="Rectangle 7"/>
            <p:cNvSpPr>
              <a:spLocks noChangeArrowheads="1"/>
            </p:cNvSpPr>
            <p:nvPr/>
          </p:nvSpPr>
          <p:spPr bwMode="auto">
            <a:xfrm>
              <a:off x="5186" y="1319"/>
              <a:ext cx="9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1" name="Rectangle 8"/>
            <p:cNvSpPr>
              <a:spLocks noChangeArrowheads="1"/>
            </p:cNvSpPr>
            <p:nvPr/>
          </p:nvSpPr>
          <p:spPr bwMode="auto">
            <a:xfrm>
              <a:off x="5186" y="1486"/>
              <a:ext cx="9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2" name="Rectangle 9"/>
            <p:cNvSpPr>
              <a:spLocks noChangeArrowheads="1"/>
            </p:cNvSpPr>
            <p:nvPr/>
          </p:nvSpPr>
          <p:spPr bwMode="auto">
            <a:xfrm>
              <a:off x="5371" y="1152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3" name="Rectangle 10"/>
            <p:cNvSpPr>
              <a:spLocks noChangeArrowheads="1"/>
            </p:cNvSpPr>
            <p:nvPr/>
          </p:nvSpPr>
          <p:spPr bwMode="auto">
            <a:xfrm>
              <a:off x="5371" y="1318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4" name="Rectangle 11"/>
            <p:cNvSpPr>
              <a:spLocks noChangeArrowheads="1"/>
            </p:cNvSpPr>
            <p:nvPr/>
          </p:nvSpPr>
          <p:spPr bwMode="auto">
            <a:xfrm>
              <a:off x="5371" y="1491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d2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5" name="Rectangle 12"/>
            <p:cNvSpPr>
              <a:spLocks noChangeArrowheads="1"/>
            </p:cNvSpPr>
            <p:nvPr/>
          </p:nvSpPr>
          <p:spPr bwMode="auto">
            <a:xfrm>
              <a:off x="5371" y="1654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d3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6" name="Rectangle 13"/>
            <p:cNvSpPr>
              <a:spLocks noChangeArrowheads="1"/>
            </p:cNvSpPr>
            <p:nvPr/>
          </p:nvSpPr>
          <p:spPr bwMode="auto">
            <a:xfrm>
              <a:off x="5602" y="1654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78C1"/>
                  </a:solidFill>
                </a:rPr>
                <a:t>1</a:t>
              </a:r>
              <a:endPara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7" name="Rectangle 14"/>
            <p:cNvSpPr>
              <a:spLocks noChangeArrowheads="1"/>
            </p:cNvSpPr>
            <p:nvPr/>
          </p:nvSpPr>
          <p:spPr bwMode="auto">
            <a:xfrm>
              <a:off x="5009" y="1488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8" name="Rectangle 15"/>
            <p:cNvSpPr>
              <a:spLocks noChangeArrowheads="1"/>
            </p:cNvSpPr>
            <p:nvPr/>
          </p:nvSpPr>
          <p:spPr bwMode="auto">
            <a:xfrm>
              <a:off x="5009" y="1322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49" name="Rectangle 16"/>
            <p:cNvSpPr>
              <a:spLocks noChangeArrowheads="1"/>
            </p:cNvSpPr>
            <p:nvPr/>
          </p:nvSpPr>
          <p:spPr bwMode="auto">
            <a:xfrm>
              <a:off x="5602" y="1485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0</a:t>
              </a:r>
              <a:endPara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50" name="Rectangle 17"/>
            <p:cNvSpPr>
              <a:spLocks noChangeArrowheads="1"/>
            </p:cNvSpPr>
            <p:nvPr/>
          </p:nvSpPr>
          <p:spPr bwMode="auto">
            <a:xfrm>
              <a:off x="5602" y="1321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51" name="Rectangle 18"/>
            <p:cNvSpPr>
              <a:spLocks noChangeArrowheads="1"/>
            </p:cNvSpPr>
            <p:nvPr/>
          </p:nvSpPr>
          <p:spPr bwMode="auto">
            <a:xfrm>
              <a:off x="5602" y="1154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52" name="Line 19"/>
            <p:cNvSpPr>
              <a:spLocks noChangeShapeType="1"/>
            </p:cNvSpPr>
            <p:nvPr/>
          </p:nvSpPr>
          <p:spPr bwMode="auto">
            <a:xfrm>
              <a:off x="5502" y="12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53" name="Line 20"/>
            <p:cNvSpPr>
              <a:spLocks noChangeShapeType="1"/>
            </p:cNvSpPr>
            <p:nvPr/>
          </p:nvSpPr>
          <p:spPr bwMode="auto">
            <a:xfrm>
              <a:off x="5502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54" name="Line 21"/>
            <p:cNvSpPr>
              <a:spLocks noChangeShapeType="1"/>
            </p:cNvSpPr>
            <p:nvPr/>
          </p:nvSpPr>
          <p:spPr bwMode="auto">
            <a:xfrm>
              <a:off x="5502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55" name="Line 22"/>
            <p:cNvSpPr>
              <a:spLocks noChangeShapeType="1"/>
            </p:cNvSpPr>
            <p:nvPr/>
          </p:nvSpPr>
          <p:spPr bwMode="auto">
            <a:xfrm>
              <a:off x="5067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56" name="Line 23"/>
            <p:cNvSpPr>
              <a:spLocks noChangeShapeType="1"/>
            </p:cNvSpPr>
            <p:nvPr/>
          </p:nvSpPr>
          <p:spPr bwMode="auto">
            <a:xfrm>
              <a:off x="5067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57" name="Line 24"/>
            <p:cNvSpPr>
              <a:spLocks noChangeShapeType="1"/>
            </p:cNvSpPr>
            <p:nvPr/>
          </p:nvSpPr>
          <p:spPr bwMode="auto">
            <a:xfrm>
              <a:off x="5502" y="17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58" name="Rectangle 25"/>
            <p:cNvSpPr>
              <a:spLocks noChangeArrowheads="1"/>
            </p:cNvSpPr>
            <p:nvPr/>
          </p:nvSpPr>
          <p:spPr bwMode="auto">
            <a:xfrm>
              <a:off x="5164" y="1128"/>
              <a:ext cx="338" cy="67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59" name="Line 26"/>
            <p:cNvSpPr>
              <a:spLocks noChangeShapeType="1"/>
            </p:cNvSpPr>
            <p:nvPr/>
          </p:nvSpPr>
          <p:spPr bwMode="auto">
            <a:xfrm>
              <a:off x="4758" y="12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60" name="Line 27"/>
            <p:cNvSpPr>
              <a:spLocks noChangeShapeType="1"/>
            </p:cNvSpPr>
            <p:nvPr/>
          </p:nvSpPr>
          <p:spPr bwMode="auto">
            <a:xfrm>
              <a:off x="4758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61" name="Line 28"/>
            <p:cNvSpPr>
              <a:spLocks noChangeShapeType="1"/>
            </p:cNvSpPr>
            <p:nvPr/>
          </p:nvSpPr>
          <p:spPr bwMode="auto">
            <a:xfrm>
              <a:off x="4758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62" name="Line 29"/>
            <p:cNvSpPr>
              <a:spLocks noChangeShapeType="1"/>
            </p:cNvSpPr>
            <p:nvPr/>
          </p:nvSpPr>
          <p:spPr bwMode="auto">
            <a:xfrm>
              <a:off x="4324" y="1378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63" name="Line 30"/>
            <p:cNvSpPr>
              <a:spLocks noChangeShapeType="1"/>
            </p:cNvSpPr>
            <p:nvPr/>
          </p:nvSpPr>
          <p:spPr bwMode="auto">
            <a:xfrm>
              <a:off x="4324" y="1546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64" name="Line 31"/>
            <p:cNvSpPr>
              <a:spLocks noChangeShapeType="1"/>
            </p:cNvSpPr>
            <p:nvPr/>
          </p:nvSpPr>
          <p:spPr bwMode="auto">
            <a:xfrm>
              <a:off x="4758" y="17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65" name="Rectangle 32"/>
            <p:cNvSpPr>
              <a:spLocks noChangeArrowheads="1"/>
            </p:cNvSpPr>
            <p:nvPr/>
          </p:nvSpPr>
          <p:spPr bwMode="auto">
            <a:xfrm>
              <a:off x="4421" y="1128"/>
              <a:ext cx="337" cy="67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66" name="Line 33"/>
            <p:cNvSpPr>
              <a:spLocks noChangeShapeType="1"/>
            </p:cNvSpPr>
            <p:nvPr/>
          </p:nvSpPr>
          <p:spPr bwMode="auto">
            <a:xfrm>
              <a:off x="4017" y="12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67" name="Line 34"/>
            <p:cNvSpPr>
              <a:spLocks noChangeShapeType="1"/>
            </p:cNvSpPr>
            <p:nvPr/>
          </p:nvSpPr>
          <p:spPr bwMode="auto">
            <a:xfrm>
              <a:off x="4017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68" name="Line 35"/>
            <p:cNvSpPr>
              <a:spLocks noChangeShapeType="1"/>
            </p:cNvSpPr>
            <p:nvPr/>
          </p:nvSpPr>
          <p:spPr bwMode="auto">
            <a:xfrm>
              <a:off x="4017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69" name="Line 36"/>
            <p:cNvSpPr>
              <a:spLocks noChangeShapeType="1"/>
            </p:cNvSpPr>
            <p:nvPr/>
          </p:nvSpPr>
          <p:spPr bwMode="auto">
            <a:xfrm>
              <a:off x="3583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70" name="Line 37"/>
            <p:cNvSpPr>
              <a:spLocks noChangeShapeType="1"/>
            </p:cNvSpPr>
            <p:nvPr/>
          </p:nvSpPr>
          <p:spPr bwMode="auto">
            <a:xfrm>
              <a:off x="3583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71" name="Line 38"/>
            <p:cNvSpPr>
              <a:spLocks noChangeShapeType="1"/>
            </p:cNvSpPr>
            <p:nvPr/>
          </p:nvSpPr>
          <p:spPr bwMode="auto">
            <a:xfrm>
              <a:off x="4017" y="1712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772" name="Rectangle 39"/>
            <p:cNvSpPr>
              <a:spLocks noChangeArrowheads="1"/>
            </p:cNvSpPr>
            <p:nvPr/>
          </p:nvSpPr>
          <p:spPr bwMode="auto">
            <a:xfrm>
              <a:off x="3680" y="1128"/>
              <a:ext cx="337" cy="67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3" name="Rectangle 40"/>
            <p:cNvSpPr>
              <a:spLocks noChangeArrowheads="1"/>
            </p:cNvSpPr>
            <p:nvPr/>
          </p:nvSpPr>
          <p:spPr bwMode="auto">
            <a:xfrm>
              <a:off x="2962" y="1319"/>
              <a:ext cx="9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4" name="Rectangle 41"/>
            <p:cNvSpPr>
              <a:spLocks noChangeArrowheads="1"/>
            </p:cNvSpPr>
            <p:nvPr/>
          </p:nvSpPr>
          <p:spPr bwMode="auto">
            <a:xfrm>
              <a:off x="2962" y="1486"/>
              <a:ext cx="9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5" name="Rectangle 42"/>
            <p:cNvSpPr>
              <a:spLocks noChangeArrowheads="1"/>
            </p:cNvSpPr>
            <p:nvPr/>
          </p:nvSpPr>
          <p:spPr bwMode="auto">
            <a:xfrm>
              <a:off x="3147" y="1152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6" name="Rectangle 43"/>
            <p:cNvSpPr>
              <a:spLocks noChangeArrowheads="1"/>
            </p:cNvSpPr>
            <p:nvPr/>
          </p:nvSpPr>
          <p:spPr bwMode="auto">
            <a:xfrm>
              <a:off x="3147" y="1318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7" name="Rectangle 44"/>
            <p:cNvSpPr>
              <a:spLocks noChangeArrowheads="1"/>
            </p:cNvSpPr>
            <p:nvPr/>
          </p:nvSpPr>
          <p:spPr bwMode="auto">
            <a:xfrm>
              <a:off x="3147" y="1491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d2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8" name="Rectangle 45"/>
            <p:cNvSpPr>
              <a:spLocks noChangeArrowheads="1"/>
            </p:cNvSpPr>
            <p:nvPr/>
          </p:nvSpPr>
          <p:spPr bwMode="auto">
            <a:xfrm>
              <a:off x="3147" y="1654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d3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79" name="Rectangle 46"/>
            <p:cNvSpPr>
              <a:spLocks noChangeArrowheads="1"/>
            </p:cNvSpPr>
            <p:nvPr/>
          </p:nvSpPr>
          <p:spPr bwMode="auto">
            <a:xfrm>
              <a:off x="3378" y="1654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0" name="Rectangle 47"/>
            <p:cNvSpPr>
              <a:spLocks noChangeArrowheads="1"/>
            </p:cNvSpPr>
            <p:nvPr/>
          </p:nvSpPr>
          <p:spPr bwMode="auto">
            <a:xfrm>
              <a:off x="2784" y="1488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1" name="Rectangle 48"/>
            <p:cNvSpPr>
              <a:spLocks noChangeArrowheads="1"/>
            </p:cNvSpPr>
            <p:nvPr/>
          </p:nvSpPr>
          <p:spPr bwMode="auto">
            <a:xfrm>
              <a:off x="2784" y="1322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2" name="Rectangle 49"/>
            <p:cNvSpPr>
              <a:spLocks noChangeArrowheads="1"/>
            </p:cNvSpPr>
            <p:nvPr/>
          </p:nvSpPr>
          <p:spPr bwMode="auto">
            <a:xfrm>
              <a:off x="3378" y="1485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0</a:t>
              </a:r>
              <a:endPara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3" name="Rectangle 50"/>
            <p:cNvSpPr>
              <a:spLocks noChangeArrowheads="1"/>
            </p:cNvSpPr>
            <p:nvPr/>
          </p:nvSpPr>
          <p:spPr bwMode="auto">
            <a:xfrm>
              <a:off x="3378" y="1321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4" name="Rectangle 51"/>
            <p:cNvSpPr>
              <a:spLocks noChangeArrowheads="1"/>
            </p:cNvSpPr>
            <p:nvPr/>
          </p:nvSpPr>
          <p:spPr bwMode="auto">
            <a:xfrm>
              <a:off x="3378" y="1154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78C1"/>
                  </a:solidFill>
                </a:rPr>
                <a:t>1</a:t>
              </a:r>
              <a:endPara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5" name="Rectangle 52"/>
            <p:cNvSpPr>
              <a:spLocks noChangeArrowheads="1"/>
            </p:cNvSpPr>
            <p:nvPr/>
          </p:nvSpPr>
          <p:spPr bwMode="auto">
            <a:xfrm>
              <a:off x="3703" y="1319"/>
              <a:ext cx="9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6" name="Rectangle 53"/>
            <p:cNvSpPr>
              <a:spLocks noChangeArrowheads="1"/>
            </p:cNvSpPr>
            <p:nvPr/>
          </p:nvSpPr>
          <p:spPr bwMode="auto">
            <a:xfrm>
              <a:off x="3703" y="1486"/>
              <a:ext cx="9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7" name="Rectangle 54"/>
            <p:cNvSpPr>
              <a:spLocks noChangeArrowheads="1"/>
            </p:cNvSpPr>
            <p:nvPr/>
          </p:nvSpPr>
          <p:spPr bwMode="auto">
            <a:xfrm>
              <a:off x="3888" y="1152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8" name="Rectangle 55"/>
            <p:cNvSpPr>
              <a:spLocks noChangeArrowheads="1"/>
            </p:cNvSpPr>
            <p:nvPr/>
          </p:nvSpPr>
          <p:spPr bwMode="auto">
            <a:xfrm>
              <a:off x="3888" y="1318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89" name="Rectangle 56"/>
            <p:cNvSpPr>
              <a:spLocks noChangeArrowheads="1"/>
            </p:cNvSpPr>
            <p:nvPr/>
          </p:nvSpPr>
          <p:spPr bwMode="auto">
            <a:xfrm>
              <a:off x="3888" y="1491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d2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0" name="Rectangle 57"/>
            <p:cNvSpPr>
              <a:spLocks noChangeArrowheads="1"/>
            </p:cNvSpPr>
            <p:nvPr/>
          </p:nvSpPr>
          <p:spPr bwMode="auto">
            <a:xfrm>
              <a:off x="3888" y="1654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d3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1" name="Rectangle 58"/>
            <p:cNvSpPr>
              <a:spLocks noChangeArrowheads="1"/>
            </p:cNvSpPr>
            <p:nvPr/>
          </p:nvSpPr>
          <p:spPr bwMode="auto">
            <a:xfrm>
              <a:off x="4449" y="1319"/>
              <a:ext cx="9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2" name="Rectangle 59"/>
            <p:cNvSpPr>
              <a:spLocks noChangeArrowheads="1"/>
            </p:cNvSpPr>
            <p:nvPr/>
          </p:nvSpPr>
          <p:spPr bwMode="auto">
            <a:xfrm>
              <a:off x="4449" y="1486"/>
              <a:ext cx="9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3" name="Rectangle 60"/>
            <p:cNvSpPr>
              <a:spLocks noChangeArrowheads="1"/>
            </p:cNvSpPr>
            <p:nvPr/>
          </p:nvSpPr>
          <p:spPr bwMode="auto">
            <a:xfrm>
              <a:off x="4634" y="1152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4" name="Rectangle 61"/>
            <p:cNvSpPr>
              <a:spLocks noChangeArrowheads="1"/>
            </p:cNvSpPr>
            <p:nvPr/>
          </p:nvSpPr>
          <p:spPr bwMode="auto">
            <a:xfrm>
              <a:off x="4634" y="1318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5" name="Rectangle 62"/>
            <p:cNvSpPr>
              <a:spLocks noChangeArrowheads="1"/>
            </p:cNvSpPr>
            <p:nvPr/>
          </p:nvSpPr>
          <p:spPr bwMode="auto">
            <a:xfrm>
              <a:off x="4634" y="1491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d2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6" name="Rectangle 63"/>
            <p:cNvSpPr>
              <a:spLocks noChangeArrowheads="1"/>
            </p:cNvSpPr>
            <p:nvPr/>
          </p:nvSpPr>
          <p:spPr bwMode="auto">
            <a:xfrm>
              <a:off x="4634" y="1654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d3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7" name="Rectangle 64"/>
            <p:cNvSpPr>
              <a:spLocks noChangeArrowheads="1"/>
            </p:cNvSpPr>
            <p:nvPr/>
          </p:nvSpPr>
          <p:spPr bwMode="auto">
            <a:xfrm>
              <a:off x="4117" y="1654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8" name="Rectangle 65"/>
            <p:cNvSpPr>
              <a:spLocks noChangeArrowheads="1"/>
            </p:cNvSpPr>
            <p:nvPr/>
          </p:nvSpPr>
          <p:spPr bwMode="auto">
            <a:xfrm>
              <a:off x="3524" y="1488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99" name="Rectangle 66"/>
            <p:cNvSpPr>
              <a:spLocks noChangeArrowheads="1"/>
            </p:cNvSpPr>
            <p:nvPr/>
          </p:nvSpPr>
          <p:spPr bwMode="auto">
            <a:xfrm>
              <a:off x="3524" y="1322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0" name="Rectangle 67"/>
            <p:cNvSpPr>
              <a:spLocks noChangeArrowheads="1"/>
            </p:cNvSpPr>
            <p:nvPr/>
          </p:nvSpPr>
          <p:spPr bwMode="auto">
            <a:xfrm>
              <a:off x="4117" y="1485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0</a:t>
              </a:r>
              <a:endPara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1" name="Rectangle 68"/>
            <p:cNvSpPr>
              <a:spLocks noChangeArrowheads="1"/>
            </p:cNvSpPr>
            <p:nvPr/>
          </p:nvSpPr>
          <p:spPr bwMode="auto">
            <a:xfrm>
              <a:off x="4117" y="1321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78C1"/>
                  </a:solidFill>
                </a:rPr>
                <a:t>1</a:t>
              </a:r>
              <a:endPara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2" name="Rectangle 69"/>
            <p:cNvSpPr>
              <a:spLocks noChangeArrowheads="1"/>
            </p:cNvSpPr>
            <p:nvPr/>
          </p:nvSpPr>
          <p:spPr bwMode="auto">
            <a:xfrm>
              <a:off x="4117" y="1154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3" name="Rectangle 70"/>
            <p:cNvSpPr>
              <a:spLocks noChangeArrowheads="1"/>
            </p:cNvSpPr>
            <p:nvPr/>
          </p:nvSpPr>
          <p:spPr bwMode="auto">
            <a:xfrm>
              <a:off x="4861" y="1654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4" name="Rectangle 71"/>
            <p:cNvSpPr>
              <a:spLocks noChangeArrowheads="1"/>
            </p:cNvSpPr>
            <p:nvPr/>
          </p:nvSpPr>
          <p:spPr bwMode="auto">
            <a:xfrm>
              <a:off x="4266" y="1488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5" name="Rectangle 72"/>
            <p:cNvSpPr>
              <a:spLocks noChangeArrowheads="1"/>
            </p:cNvSpPr>
            <p:nvPr/>
          </p:nvSpPr>
          <p:spPr bwMode="auto">
            <a:xfrm>
              <a:off x="4266" y="1322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6" name="Rectangle 73"/>
            <p:cNvSpPr>
              <a:spLocks noChangeArrowheads="1"/>
            </p:cNvSpPr>
            <p:nvPr/>
          </p:nvSpPr>
          <p:spPr bwMode="auto">
            <a:xfrm>
              <a:off x="4861" y="1485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78C1"/>
                  </a:solidFill>
                </a:rPr>
                <a:t>1</a:t>
              </a:r>
              <a:endPara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7" name="Rectangle 74"/>
            <p:cNvSpPr>
              <a:spLocks noChangeArrowheads="1"/>
            </p:cNvSpPr>
            <p:nvPr/>
          </p:nvSpPr>
          <p:spPr bwMode="auto">
            <a:xfrm>
              <a:off x="4861" y="1321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8" name="Rectangle 75"/>
            <p:cNvSpPr>
              <a:spLocks noChangeArrowheads="1"/>
            </p:cNvSpPr>
            <p:nvPr/>
          </p:nvSpPr>
          <p:spPr bwMode="auto">
            <a:xfrm>
              <a:off x="4861" y="1154"/>
              <a:ext cx="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09" name="Line 76"/>
            <p:cNvSpPr>
              <a:spLocks noChangeShapeType="1"/>
            </p:cNvSpPr>
            <p:nvPr/>
          </p:nvSpPr>
          <p:spPr bwMode="auto">
            <a:xfrm>
              <a:off x="3277" y="1212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810" name="Line 77"/>
            <p:cNvSpPr>
              <a:spLocks noChangeShapeType="1"/>
            </p:cNvSpPr>
            <p:nvPr/>
          </p:nvSpPr>
          <p:spPr bwMode="auto">
            <a:xfrm>
              <a:off x="3277" y="1378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811" name="Line 78"/>
            <p:cNvSpPr>
              <a:spLocks noChangeShapeType="1"/>
            </p:cNvSpPr>
            <p:nvPr/>
          </p:nvSpPr>
          <p:spPr bwMode="auto">
            <a:xfrm>
              <a:off x="3277" y="1546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812" name="Line 79"/>
            <p:cNvSpPr>
              <a:spLocks noChangeShapeType="1"/>
            </p:cNvSpPr>
            <p:nvPr/>
          </p:nvSpPr>
          <p:spPr bwMode="auto">
            <a:xfrm>
              <a:off x="2842" y="1378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813" name="Line 80"/>
            <p:cNvSpPr>
              <a:spLocks noChangeShapeType="1"/>
            </p:cNvSpPr>
            <p:nvPr/>
          </p:nvSpPr>
          <p:spPr bwMode="auto">
            <a:xfrm>
              <a:off x="2842" y="154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814" name="Line 81"/>
            <p:cNvSpPr>
              <a:spLocks noChangeShapeType="1"/>
            </p:cNvSpPr>
            <p:nvPr/>
          </p:nvSpPr>
          <p:spPr bwMode="auto">
            <a:xfrm>
              <a:off x="3277" y="1712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815" name="Rectangle 82"/>
            <p:cNvSpPr>
              <a:spLocks noChangeArrowheads="1"/>
            </p:cNvSpPr>
            <p:nvPr/>
          </p:nvSpPr>
          <p:spPr bwMode="auto">
            <a:xfrm>
              <a:off x="2939" y="1128"/>
              <a:ext cx="338" cy="67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655" name="Group 169"/>
          <p:cNvGrpSpPr>
            <a:grpSpLocks/>
          </p:cNvGrpSpPr>
          <p:nvPr/>
        </p:nvGrpSpPr>
        <p:grpSpPr bwMode="auto">
          <a:xfrm>
            <a:off x="6219899" y="3429996"/>
            <a:ext cx="1185930" cy="2675468"/>
            <a:chOff x="4608" y="2112"/>
            <a:chExt cx="764" cy="2176"/>
          </a:xfrm>
        </p:grpSpPr>
        <p:grpSp>
          <p:nvGrpSpPr>
            <p:cNvPr id="155660" name="Group 167"/>
            <p:cNvGrpSpPr>
              <a:grpSpLocks/>
            </p:cNvGrpSpPr>
            <p:nvPr/>
          </p:nvGrpSpPr>
          <p:grpSpPr bwMode="auto">
            <a:xfrm>
              <a:off x="4608" y="2112"/>
              <a:ext cx="764" cy="1074"/>
              <a:chOff x="4464" y="2640"/>
              <a:chExt cx="764" cy="1074"/>
            </a:xfrm>
          </p:grpSpPr>
          <p:sp>
            <p:nvSpPr>
              <p:cNvPr id="155684" name="Rectangle 130"/>
              <p:cNvSpPr>
                <a:spLocks noChangeArrowheads="1"/>
              </p:cNvSpPr>
              <p:nvPr/>
            </p:nvSpPr>
            <p:spPr bwMode="auto">
              <a:xfrm>
                <a:off x="4671" y="2873"/>
                <a:ext cx="90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i0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85" name="Rectangle 131"/>
              <p:cNvSpPr>
                <a:spLocks noChangeArrowheads="1"/>
              </p:cNvSpPr>
              <p:nvPr/>
            </p:nvSpPr>
            <p:spPr bwMode="auto">
              <a:xfrm>
                <a:off x="4671" y="3066"/>
                <a:ext cx="90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i1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86" name="Rectangle 132"/>
              <p:cNvSpPr>
                <a:spLocks noChangeArrowheads="1"/>
              </p:cNvSpPr>
              <p:nvPr/>
            </p:nvSpPr>
            <p:spPr bwMode="auto">
              <a:xfrm>
                <a:off x="4900" y="2684"/>
                <a:ext cx="128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d0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87" name="Rectangle 133"/>
              <p:cNvSpPr>
                <a:spLocks noChangeArrowheads="1"/>
              </p:cNvSpPr>
              <p:nvPr/>
            </p:nvSpPr>
            <p:spPr bwMode="auto">
              <a:xfrm>
                <a:off x="4900" y="2871"/>
                <a:ext cx="128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d1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88" name="Rectangle 134"/>
              <p:cNvSpPr>
                <a:spLocks noChangeArrowheads="1"/>
              </p:cNvSpPr>
              <p:nvPr/>
            </p:nvSpPr>
            <p:spPr bwMode="auto">
              <a:xfrm>
                <a:off x="4900" y="3071"/>
                <a:ext cx="128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d2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89" name="Rectangle 135"/>
              <p:cNvSpPr>
                <a:spLocks noChangeArrowheads="1"/>
              </p:cNvSpPr>
              <p:nvPr/>
            </p:nvSpPr>
            <p:spPr bwMode="auto">
              <a:xfrm>
                <a:off x="4900" y="3260"/>
                <a:ext cx="128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d3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90" name="Rectangle 136"/>
              <p:cNvSpPr>
                <a:spLocks noChangeArrowheads="1"/>
              </p:cNvSpPr>
              <p:nvPr/>
            </p:nvSpPr>
            <p:spPr bwMode="auto">
              <a:xfrm>
                <a:off x="4751" y="3291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e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91" name="Rectangle 138"/>
              <p:cNvSpPr>
                <a:spLocks noChangeArrowheads="1"/>
              </p:cNvSpPr>
              <p:nvPr/>
            </p:nvSpPr>
            <p:spPr bwMode="auto">
              <a:xfrm>
                <a:off x="5164" y="3260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1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92" name="Rectangle 139"/>
              <p:cNvSpPr>
                <a:spLocks noChangeArrowheads="1"/>
              </p:cNvSpPr>
              <p:nvPr/>
            </p:nvSpPr>
            <p:spPr bwMode="auto">
              <a:xfrm>
                <a:off x="4750" y="3539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</a:t>
                </a:r>
                <a:endParaRPr lang="en-US" altLang="en-US" sz="36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93" name="Rectangle 140"/>
              <p:cNvSpPr>
                <a:spLocks noChangeArrowheads="1"/>
              </p:cNvSpPr>
              <p:nvPr/>
            </p:nvSpPr>
            <p:spPr bwMode="auto">
              <a:xfrm>
                <a:off x="4464" y="3069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1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94" name="Rectangle 141"/>
              <p:cNvSpPr>
                <a:spLocks noChangeArrowheads="1"/>
              </p:cNvSpPr>
              <p:nvPr/>
            </p:nvSpPr>
            <p:spPr bwMode="auto">
              <a:xfrm>
                <a:off x="4464" y="2879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1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95" name="Rectangle 142"/>
              <p:cNvSpPr>
                <a:spLocks noChangeArrowheads="1"/>
              </p:cNvSpPr>
              <p:nvPr/>
            </p:nvSpPr>
            <p:spPr bwMode="auto">
              <a:xfrm>
                <a:off x="5164" y="3065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0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96" name="Rectangle 143"/>
              <p:cNvSpPr>
                <a:spLocks noChangeArrowheads="1"/>
              </p:cNvSpPr>
              <p:nvPr/>
            </p:nvSpPr>
            <p:spPr bwMode="auto">
              <a:xfrm>
                <a:off x="5164" y="2879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0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97" name="Rectangle 144"/>
              <p:cNvSpPr>
                <a:spLocks noChangeArrowheads="1"/>
              </p:cNvSpPr>
              <p:nvPr/>
            </p:nvSpPr>
            <p:spPr bwMode="auto">
              <a:xfrm>
                <a:off x="5164" y="2686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0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98" name="Line 157"/>
              <p:cNvSpPr>
                <a:spLocks noChangeShapeType="1"/>
              </p:cNvSpPr>
              <p:nvPr/>
            </p:nvSpPr>
            <p:spPr bwMode="auto">
              <a:xfrm>
                <a:off x="5034" y="2737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699" name="Line 158"/>
              <p:cNvSpPr>
                <a:spLocks noChangeShapeType="1"/>
              </p:cNvSpPr>
              <p:nvPr/>
            </p:nvSpPr>
            <p:spPr bwMode="auto">
              <a:xfrm>
                <a:off x="5034" y="2931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700" name="Line 159"/>
              <p:cNvSpPr>
                <a:spLocks noChangeShapeType="1"/>
              </p:cNvSpPr>
              <p:nvPr/>
            </p:nvSpPr>
            <p:spPr bwMode="auto">
              <a:xfrm>
                <a:off x="5034" y="3121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701" name="Line 160"/>
              <p:cNvSpPr>
                <a:spLocks noChangeShapeType="1"/>
              </p:cNvSpPr>
              <p:nvPr/>
            </p:nvSpPr>
            <p:spPr bwMode="auto">
              <a:xfrm>
                <a:off x="4534" y="2931"/>
                <a:ext cx="11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702" name="Line 161"/>
              <p:cNvSpPr>
                <a:spLocks noChangeShapeType="1"/>
              </p:cNvSpPr>
              <p:nvPr/>
            </p:nvSpPr>
            <p:spPr bwMode="auto">
              <a:xfrm>
                <a:off x="4534" y="3121"/>
                <a:ext cx="11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703" name="Line 162"/>
              <p:cNvSpPr>
                <a:spLocks noChangeShapeType="1"/>
              </p:cNvSpPr>
              <p:nvPr/>
            </p:nvSpPr>
            <p:spPr bwMode="auto">
              <a:xfrm flipV="1">
                <a:off x="4775" y="3415"/>
                <a:ext cx="1" cy="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704" name="Line 163"/>
              <p:cNvSpPr>
                <a:spLocks noChangeShapeType="1"/>
              </p:cNvSpPr>
              <p:nvPr/>
            </p:nvSpPr>
            <p:spPr bwMode="auto">
              <a:xfrm>
                <a:off x="5034" y="3312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705" name="Rectangle 164"/>
              <p:cNvSpPr>
                <a:spLocks noChangeArrowheads="1"/>
              </p:cNvSpPr>
              <p:nvPr/>
            </p:nvSpPr>
            <p:spPr bwMode="auto">
              <a:xfrm>
                <a:off x="4647" y="2640"/>
                <a:ext cx="387" cy="772"/>
              </a:xfrm>
              <a:prstGeom prst="rect">
                <a:avLst/>
              </a:prstGeom>
              <a:noFill/>
              <a:ln w="15875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5661" name="Group 168"/>
            <p:cNvGrpSpPr>
              <a:grpSpLocks/>
            </p:cNvGrpSpPr>
            <p:nvPr/>
          </p:nvGrpSpPr>
          <p:grpSpPr bwMode="auto">
            <a:xfrm>
              <a:off x="4608" y="3216"/>
              <a:ext cx="762" cy="1072"/>
              <a:chOff x="5560" y="2640"/>
              <a:chExt cx="762" cy="1072"/>
            </a:xfrm>
          </p:grpSpPr>
          <p:sp>
            <p:nvSpPr>
              <p:cNvPr id="155662" name="Line 123"/>
              <p:cNvSpPr>
                <a:spLocks noChangeShapeType="1"/>
              </p:cNvSpPr>
              <p:nvPr/>
            </p:nvSpPr>
            <p:spPr bwMode="auto">
              <a:xfrm>
                <a:off x="6132" y="2737"/>
                <a:ext cx="10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663" name="Line 124"/>
              <p:cNvSpPr>
                <a:spLocks noChangeShapeType="1"/>
              </p:cNvSpPr>
              <p:nvPr/>
            </p:nvSpPr>
            <p:spPr bwMode="auto">
              <a:xfrm>
                <a:off x="6132" y="2931"/>
                <a:ext cx="10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664" name="Line 125"/>
              <p:cNvSpPr>
                <a:spLocks noChangeShapeType="1"/>
              </p:cNvSpPr>
              <p:nvPr/>
            </p:nvSpPr>
            <p:spPr bwMode="auto">
              <a:xfrm>
                <a:off x="6132" y="3121"/>
                <a:ext cx="10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665" name="Line 126"/>
              <p:cNvSpPr>
                <a:spLocks noChangeShapeType="1"/>
              </p:cNvSpPr>
              <p:nvPr/>
            </p:nvSpPr>
            <p:spPr bwMode="auto">
              <a:xfrm>
                <a:off x="5631" y="2931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666" name="Line 127"/>
              <p:cNvSpPr>
                <a:spLocks noChangeShapeType="1"/>
              </p:cNvSpPr>
              <p:nvPr/>
            </p:nvSpPr>
            <p:spPr bwMode="auto">
              <a:xfrm>
                <a:off x="5631" y="3121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667" name="Line 128"/>
              <p:cNvSpPr>
                <a:spLocks noChangeShapeType="1"/>
              </p:cNvSpPr>
              <p:nvPr/>
            </p:nvSpPr>
            <p:spPr bwMode="auto">
              <a:xfrm>
                <a:off x="6132" y="3312"/>
                <a:ext cx="10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668" name="Rectangle 129"/>
              <p:cNvSpPr>
                <a:spLocks noChangeArrowheads="1"/>
              </p:cNvSpPr>
              <p:nvPr/>
            </p:nvSpPr>
            <p:spPr bwMode="auto">
              <a:xfrm>
                <a:off x="5741" y="2640"/>
                <a:ext cx="391" cy="772"/>
              </a:xfrm>
              <a:prstGeom prst="rect">
                <a:avLst/>
              </a:prstGeom>
              <a:noFill/>
              <a:ln w="15875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69" name="Rectangle 137"/>
              <p:cNvSpPr>
                <a:spLocks noChangeArrowheads="1"/>
              </p:cNvSpPr>
              <p:nvPr/>
            </p:nvSpPr>
            <p:spPr bwMode="auto">
              <a:xfrm>
                <a:off x="5844" y="3291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e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70" name="Rectangle 145"/>
              <p:cNvSpPr>
                <a:spLocks noChangeArrowheads="1"/>
              </p:cNvSpPr>
              <p:nvPr/>
            </p:nvSpPr>
            <p:spPr bwMode="auto">
              <a:xfrm>
                <a:off x="5768" y="2873"/>
                <a:ext cx="90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i0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71" name="Rectangle 146"/>
              <p:cNvSpPr>
                <a:spLocks noChangeArrowheads="1"/>
              </p:cNvSpPr>
              <p:nvPr/>
            </p:nvSpPr>
            <p:spPr bwMode="auto">
              <a:xfrm>
                <a:off x="5768" y="3066"/>
                <a:ext cx="90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i1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72" name="Rectangle 147"/>
              <p:cNvSpPr>
                <a:spLocks noChangeArrowheads="1"/>
              </p:cNvSpPr>
              <p:nvPr/>
            </p:nvSpPr>
            <p:spPr bwMode="auto">
              <a:xfrm>
                <a:off x="5997" y="2684"/>
                <a:ext cx="128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d0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73" name="Rectangle 148"/>
              <p:cNvSpPr>
                <a:spLocks noChangeArrowheads="1"/>
              </p:cNvSpPr>
              <p:nvPr/>
            </p:nvSpPr>
            <p:spPr bwMode="auto">
              <a:xfrm>
                <a:off x="5997" y="2871"/>
                <a:ext cx="128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d1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74" name="Rectangle 149"/>
              <p:cNvSpPr>
                <a:spLocks noChangeArrowheads="1"/>
              </p:cNvSpPr>
              <p:nvPr/>
            </p:nvSpPr>
            <p:spPr bwMode="auto">
              <a:xfrm>
                <a:off x="5997" y="3071"/>
                <a:ext cx="128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d2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75" name="Rectangle 150"/>
              <p:cNvSpPr>
                <a:spLocks noChangeArrowheads="1"/>
              </p:cNvSpPr>
              <p:nvPr/>
            </p:nvSpPr>
            <p:spPr bwMode="auto">
              <a:xfrm>
                <a:off x="5997" y="3260"/>
                <a:ext cx="128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d3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76" name="Rectangle 151"/>
              <p:cNvSpPr>
                <a:spLocks noChangeArrowheads="1"/>
              </p:cNvSpPr>
              <p:nvPr/>
            </p:nvSpPr>
            <p:spPr bwMode="auto">
              <a:xfrm>
                <a:off x="6258" y="3260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0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77" name="Rectangle 152"/>
              <p:cNvSpPr>
                <a:spLocks noChangeArrowheads="1"/>
              </p:cNvSpPr>
              <p:nvPr/>
            </p:nvSpPr>
            <p:spPr bwMode="auto">
              <a:xfrm>
                <a:off x="5560" y="3069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1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78" name="Rectangle 153"/>
              <p:cNvSpPr>
                <a:spLocks noChangeArrowheads="1"/>
              </p:cNvSpPr>
              <p:nvPr/>
            </p:nvSpPr>
            <p:spPr bwMode="auto">
              <a:xfrm>
                <a:off x="5560" y="2879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1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79" name="Rectangle 154"/>
              <p:cNvSpPr>
                <a:spLocks noChangeArrowheads="1"/>
              </p:cNvSpPr>
              <p:nvPr/>
            </p:nvSpPr>
            <p:spPr bwMode="auto">
              <a:xfrm>
                <a:off x="6258" y="3065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0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80" name="Rectangle 155"/>
              <p:cNvSpPr>
                <a:spLocks noChangeArrowheads="1"/>
              </p:cNvSpPr>
              <p:nvPr/>
            </p:nvSpPr>
            <p:spPr bwMode="auto">
              <a:xfrm>
                <a:off x="6258" y="2879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0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81" name="Rectangle 156"/>
              <p:cNvSpPr>
                <a:spLocks noChangeArrowheads="1"/>
              </p:cNvSpPr>
              <p:nvPr/>
            </p:nvSpPr>
            <p:spPr bwMode="auto">
              <a:xfrm>
                <a:off x="6258" y="2686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0</a:t>
                </a:r>
                <a:endPara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82" name="Rectangle 165"/>
              <p:cNvSpPr>
                <a:spLocks noChangeArrowheads="1"/>
              </p:cNvSpPr>
              <p:nvPr/>
            </p:nvSpPr>
            <p:spPr bwMode="auto">
              <a:xfrm>
                <a:off x="5846" y="3537"/>
                <a:ext cx="6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0</a:t>
                </a:r>
                <a:endParaRPr lang="en-US" altLang="en-US" sz="36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683" name="Line 166"/>
              <p:cNvSpPr>
                <a:spLocks noChangeShapeType="1"/>
              </p:cNvSpPr>
              <p:nvPr/>
            </p:nvSpPr>
            <p:spPr bwMode="auto">
              <a:xfrm flipV="1">
                <a:off x="5872" y="3415"/>
                <a:ext cx="1" cy="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850436-6404-429A-A8D8-C5F5FE6B0B93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Decoder Example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240" y="1593476"/>
            <a:ext cx="4125862" cy="52645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New Year’s Eve Countdown Display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Microprocessor counts from 59 down to 0 in binary on 6-bit input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Want illuminate one of 60 lights for each binary number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Use 6x64 decoder</a:t>
            </a:r>
          </a:p>
          <a:p>
            <a:pPr lvl="2" eaLnBrk="1" hangingPunct="1"/>
            <a:r>
              <a:rPr lang="en-US" altLang="en-US" sz="1600" dirty="0">
                <a:ea typeface="ＭＳ Ｐゴシック" pitchFamily="34" charset="-128"/>
              </a:rPr>
              <a:t>4 outputs unused</a:t>
            </a:r>
          </a:p>
        </p:txBody>
      </p:sp>
      <p:sp>
        <p:nvSpPr>
          <p:cNvPr id="157701" name="Freeform 20"/>
          <p:cNvSpPr>
            <a:spLocks/>
          </p:cNvSpPr>
          <p:nvPr/>
        </p:nvSpPr>
        <p:spPr bwMode="auto">
          <a:xfrm>
            <a:off x="7517141" y="2954211"/>
            <a:ext cx="663178" cy="2102644"/>
          </a:xfrm>
          <a:custGeom>
            <a:avLst/>
            <a:gdLst>
              <a:gd name="T0" fmla="*/ 2147483646 w 557"/>
              <a:gd name="T1" fmla="*/ 2147483646 h 1766"/>
              <a:gd name="T2" fmla="*/ 0 w 557"/>
              <a:gd name="T3" fmla="*/ 2147483646 h 1766"/>
              <a:gd name="T4" fmla="*/ 0 w 557"/>
              <a:gd name="T5" fmla="*/ 2147483646 h 1766"/>
              <a:gd name="T6" fmla="*/ 2147483646 w 557"/>
              <a:gd name="T7" fmla="*/ 0 h 1766"/>
              <a:gd name="T8" fmla="*/ 2147483646 w 557"/>
              <a:gd name="T9" fmla="*/ 0 h 1766"/>
              <a:gd name="T10" fmla="*/ 2147483646 w 557"/>
              <a:gd name="T11" fmla="*/ 2147483646 h 1766"/>
              <a:gd name="T12" fmla="*/ 2147483646 w 557"/>
              <a:gd name="T13" fmla="*/ 2147483646 h 17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7"/>
              <a:gd name="T22" fmla="*/ 0 h 1766"/>
              <a:gd name="T23" fmla="*/ 557 w 557"/>
              <a:gd name="T24" fmla="*/ 1766 h 17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7" h="1766">
                <a:moveTo>
                  <a:pt x="419" y="1766"/>
                </a:moveTo>
                <a:lnTo>
                  <a:pt x="0" y="1766"/>
                </a:lnTo>
                <a:lnTo>
                  <a:pt x="0" y="91"/>
                </a:lnTo>
                <a:lnTo>
                  <a:pt x="175" y="0"/>
                </a:lnTo>
                <a:lnTo>
                  <a:pt x="557" y="0"/>
                </a:lnTo>
                <a:lnTo>
                  <a:pt x="557" y="1616"/>
                </a:lnTo>
                <a:lnTo>
                  <a:pt x="419" y="1766"/>
                </a:lnTo>
                <a:close/>
              </a:path>
            </a:pathLst>
          </a:custGeom>
          <a:solidFill>
            <a:srgbClr val="D4E0F3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57702" name="Oval 21"/>
          <p:cNvSpPr>
            <a:spLocks noChangeArrowheads="1"/>
          </p:cNvSpPr>
          <p:nvPr/>
        </p:nvSpPr>
        <p:spPr bwMode="auto">
          <a:xfrm>
            <a:off x="6450342" y="4081733"/>
            <a:ext cx="59531" cy="5596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03" name="Oval 22"/>
          <p:cNvSpPr>
            <a:spLocks noChangeArrowheads="1"/>
          </p:cNvSpPr>
          <p:nvPr/>
        </p:nvSpPr>
        <p:spPr bwMode="auto">
          <a:xfrm>
            <a:off x="6371760" y="4081733"/>
            <a:ext cx="59531" cy="5596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04" name="Oval 23"/>
          <p:cNvSpPr>
            <a:spLocks noChangeArrowheads="1"/>
          </p:cNvSpPr>
          <p:nvPr/>
        </p:nvSpPr>
        <p:spPr bwMode="auto">
          <a:xfrm>
            <a:off x="6293179" y="4081733"/>
            <a:ext cx="59531" cy="5596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05" name="Line 24"/>
          <p:cNvSpPr>
            <a:spLocks noChangeShapeType="1"/>
          </p:cNvSpPr>
          <p:nvPr/>
        </p:nvSpPr>
        <p:spPr bwMode="auto">
          <a:xfrm>
            <a:off x="5538322" y="3397124"/>
            <a:ext cx="371475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06" name="Line 25"/>
          <p:cNvSpPr>
            <a:spLocks noChangeShapeType="1"/>
          </p:cNvSpPr>
          <p:nvPr/>
        </p:nvSpPr>
        <p:spPr bwMode="auto">
          <a:xfrm>
            <a:off x="5538322" y="3553094"/>
            <a:ext cx="371475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07" name="Line 26"/>
          <p:cNvSpPr>
            <a:spLocks noChangeShapeType="1"/>
          </p:cNvSpPr>
          <p:nvPr/>
        </p:nvSpPr>
        <p:spPr bwMode="auto">
          <a:xfrm>
            <a:off x="5538322" y="3713830"/>
            <a:ext cx="371475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08" name="Line 27"/>
          <p:cNvSpPr>
            <a:spLocks noChangeShapeType="1"/>
          </p:cNvSpPr>
          <p:nvPr/>
        </p:nvSpPr>
        <p:spPr bwMode="auto">
          <a:xfrm>
            <a:off x="5538322" y="3873374"/>
            <a:ext cx="371475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09" name="Line 28"/>
          <p:cNvSpPr>
            <a:spLocks noChangeShapeType="1"/>
          </p:cNvSpPr>
          <p:nvPr/>
        </p:nvSpPr>
        <p:spPr bwMode="auto">
          <a:xfrm>
            <a:off x="5538322" y="4029344"/>
            <a:ext cx="371475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10" name="Line 29"/>
          <p:cNvSpPr>
            <a:spLocks noChangeShapeType="1"/>
          </p:cNvSpPr>
          <p:nvPr/>
        </p:nvSpPr>
        <p:spPr bwMode="auto">
          <a:xfrm>
            <a:off x="5538322" y="4190080"/>
            <a:ext cx="371475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11" name="Line 30"/>
          <p:cNvSpPr>
            <a:spLocks noChangeShapeType="1"/>
          </p:cNvSpPr>
          <p:nvPr/>
        </p:nvSpPr>
        <p:spPr bwMode="auto">
          <a:xfrm>
            <a:off x="5538322" y="4505594"/>
            <a:ext cx="371475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12" name="Line 31"/>
          <p:cNvSpPr>
            <a:spLocks noChangeShapeType="1"/>
          </p:cNvSpPr>
          <p:nvPr/>
        </p:nvSpPr>
        <p:spPr bwMode="auto">
          <a:xfrm>
            <a:off x="6543210" y="4666330"/>
            <a:ext cx="107156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13" name="Line 32"/>
          <p:cNvSpPr>
            <a:spLocks noChangeShapeType="1"/>
          </p:cNvSpPr>
          <p:nvPr/>
        </p:nvSpPr>
        <p:spPr bwMode="auto">
          <a:xfrm>
            <a:off x="6543210" y="4822301"/>
            <a:ext cx="107156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14" name="Line 33"/>
          <p:cNvSpPr>
            <a:spLocks noChangeShapeType="1"/>
          </p:cNvSpPr>
          <p:nvPr/>
        </p:nvSpPr>
        <p:spPr bwMode="auto">
          <a:xfrm>
            <a:off x="6543210" y="4981844"/>
            <a:ext cx="107156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15" name="Line 34"/>
          <p:cNvSpPr>
            <a:spLocks noChangeShapeType="1"/>
          </p:cNvSpPr>
          <p:nvPr/>
        </p:nvSpPr>
        <p:spPr bwMode="auto">
          <a:xfrm>
            <a:off x="6543210" y="5139007"/>
            <a:ext cx="107156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16" name="Rectangle 35"/>
          <p:cNvSpPr>
            <a:spLocks noChangeArrowheads="1"/>
          </p:cNvSpPr>
          <p:nvPr/>
        </p:nvSpPr>
        <p:spPr bwMode="auto">
          <a:xfrm>
            <a:off x="5218043" y="3307827"/>
            <a:ext cx="338138" cy="1313260"/>
          </a:xfrm>
          <a:prstGeom prst="rect">
            <a:avLst/>
          </a:prstGeom>
          <a:solidFill>
            <a:srgbClr val="AEC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17" name="Rectangle 36"/>
          <p:cNvSpPr>
            <a:spLocks noChangeArrowheads="1"/>
          </p:cNvSpPr>
          <p:nvPr/>
        </p:nvSpPr>
        <p:spPr bwMode="auto">
          <a:xfrm>
            <a:off x="6390809" y="3329257"/>
            <a:ext cx="15068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d0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18" name="Rectangle 37"/>
          <p:cNvSpPr>
            <a:spLocks noChangeArrowheads="1"/>
          </p:cNvSpPr>
          <p:nvPr/>
        </p:nvSpPr>
        <p:spPr bwMode="auto">
          <a:xfrm>
            <a:off x="6390809" y="3491182"/>
            <a:ext cx="15068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d1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19" name="Rectangle 38"/>
          <p:cNvSpPr>
            <a:spLocks noChangeArrowheads="1"/>
          </p:cNvSpPr>
          <p:nvPr/>
        </p:nvSpPr>
        <p:spPr bwMode="auto">
          <a:xfrm>
            <a:off x="6390809" y="3651918"/>
            <a:ext cx="15068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d2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20" name="Rectangle 39"/>
          <p:cNvSpPr>
            <a:spLocks noChangeArrowheads="1"/>
          </p:cNvSpPr>
          <p:nvPr/>
        </p:nvSpPr>
        <p:spPr bwMode="auto">
          <a:xfrm>
            <a:off x="6390809" y="3807888"/>
            <a:ext cx="15068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d3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21" name="Rectangle 40"/>
          <p:cNvSpPr>
            <a:spLocks noChangeArrowheads="1"/>
          </p:cNvSpPr>
          <p:nvPr/>
        </p:nvSpPr>
        <p:spPr bwMode="auto">
          <a:xfrm>
            <a:off x="5943134" y="3329258"/>
            <a:ext cx="10579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i0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22" name="Rectangle 41"/>
          <p:cNvSpPr>
            <a:spLocks noChangeArrowheads="1"/>
          </p:cNvSpPr>
          <p:nvPr/>
        </p:nvSpPr>
        <p:spPr bwMode="auto">
          <a:xfrm>
            <a:off x="5943134" y="3491183"/>
            <a:ext cx="10579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i1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23" name="Rectangle 42"/>
          <p:cNvSpPr>
            <a:spLocks noChangeArrowheads="1"/>
          </p:cNvSpPr>
          <p:nvPr/>
        </p:nvSpPr>
        <p:spPr bwMode="auto">
          <a:xfrm>
            <a:off x="5943134" y="3651918"/>
            <a:ext cx="10579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i2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24" name="Rectangle 43"/>
          <p:cNvSpPr>
            <a:spLocks noChangeArrowheads="1"/>
          </p:cNvSpPr>
          <p:nvPr/>
        </p:nvSpPr>
        <p:spPr bwMode="auto">
          <a:xfrm>
            <a:off x="5943134" y="3807889"/>
            <a:ext cx="10579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i3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25" name="Rectangle 44"/>
          <p:cNvSpPr>
            <a:spLocks noChangeArrowheads="1"/>
          </p:cNvSpPr>
          <p:nvPr/>
        </p:nvSpPr>
        <p:spPr bwMode="auto">
          <a:xfrm>
            <a:off x="5943134" y="3956718"/>
            <a:ext cx="10579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i4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26" name="Rectangle 45"/>
          <p:cNvSpPr>
            <a:spLocks noChangeArrowheads="1"/>
          </p:cNvSpPr>
          <p:nvPr/>
        </p:nvSpPr>
        <p:spPr bwMode="auto">
          <a:xfrm>
            <a:off x="5943134" y="4113880"/>
            <a:ext cx="10579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i5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27" name="Rectangle 46"/>
          <p:cNvSpPr>
            <a:spLocks noChangeArrowheads="1"/>
          </p:cNvSpPr>
          <p:nvPr/>
        </p:nvSpPr>
        <p:spPr bwMode="auto">
          <a:xfrm>
            <a:off x="5943135" y="4432968"/>
            <a:ext cx="753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28" name="Rectangle 47"/>
          <p:cNvSpPr>
            <a:spLocks noChangeArrowheads="1"/>
          </p:cNvSpPr>
          <p:nvPr/>
        </p:nvSpPr>
        <p:spPr bwMode="auto">
          <a:xfrm>
            <a:off x="5943135" y="4923505"/>
            <a:ext cx="293350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6x64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29" name="Rectangle 50"/>
          <p:cNvSpPr>
            <a:spLocks noChangeArrowheads="1"/>
          </p:cNvSpPr>
          <p:nvPr/>
        </p:nvSpPr>
        <p:spPr bwMode="auto">
          <a:xfrm>
            <a:off x="5943134" y="5066380"/>
            <a:ext cx="21800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dcd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30" name="Rectangle 53"/>
          <p:cNvSpPr>
            <a:spLocks noChangeArrowheads="1"/>
          </p:cNvSpPr>
          <p:nvPr/>
        </p:nvSpPr>
        <p:spPr bwMode="auto">
          <a:xfrm>
            <a:off x="6330088" y="4281757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d58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31" name="Rectangle 54"/>
          <p:cNvSpPr>
            <a:spLocks noChangeArrowheads="1"/>
          </p:cNvSpPr>
          <p:nvPr/>
        </p:nvSpPr>
        <p:spPr bwMode="auto">
          <a:xfrm>
            <a:off x="6330088" y="4441301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d59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32" name="Rectangle 55"/>
          <p:cNvSpPr>
            <a:spLocks noChangeArrowheads="1"/>
          </p:cNvSpPr>
          <p:nvPr/>
        </p:nvSpPr>
        <p:spPr bwMode="auto">
          <a:xfrm>
            <a:off x="6330088" y="4606799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d60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33" name="Rectangle 56"/>
          <p:cNvSpPr>
            <a:spLocks noChangeArrowheads="1"/>
          </p:cNvSpPr>
          <p:nvPr/>
        </p:nvSpPr>
        <p:spPr bwMode="auto">
          <a:xfrm>
            <a:off x="6330088" y="4758007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d61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34" name="Rectangle 57"/>
          <p:cNvSpPr>
            <a:spLocks noChangeArrowheads="1"/>
          </p:cNvSpPr>
          <p:nvPr/>
        </p:nvSpPr>
        <p:spPr bwMode="auto">
          <a:xfrm>
            <a:off x="6330088" y="4923505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d62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35" name="Rectangle 58"/>
          <p:cNvSpPr>
            <a:spLocks noChangeArrowheads="1"/>
          </p:cNvSpPr>
          <p:nvPr/>
        </p:nvSpPr>
        <p:spPr bwMode="auto">
          <a:xfrm>
            <a:off x="6330088" y="5073524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d63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36" name="Freeform 59"/>
          <p:cNvSpPr>
            <a:spLocks/>
          </p:cNvSpPr>
          <p:nvPr/>
        </p:nvSpPr>
        <p:spPr bwMode="auto">
          <a:xfrm>
            <a:off x="7517140" y="3066129"/>
            <a:ext cx="498872" cy="1994297"/>
          </a:xfrm>
          <a:custGeom>
            <a:avLst/>
            <a:gdLst>
              <a:gd name="T0" fmla="*/ 0 w 419"/>
              <a:gd name="T1" fmla="*/ 0 h 1675"/>
              <a:gd name="T2" fmla="*/ 2147483646 w 419"/>
              <a:gd name="T3" fmla="*/ 0 h 1675"/>
              <a:gd name="T4" fmla="*/ 2147483646 w 419"/>
              <a:gd name="T5" fmla="*/ 2147483646 h 1675"/>
              <a:gd name="T6" fmla="*/ 0 60000 65536"/>
              <a:gd name="T7" fmla="*/ 0 60000 65536"/>
              <a:gd name="T8" fmla="*/ 0 60000 65536"/>
              <a:gd name="T9" fmla="*/ 0 w 419"/>
              <a:gd name="T10" fmla="*/ 0 h 1675"/>
              <a:gd name="T11" fmla="*/ 419 w 419"/>
              <a:gd name="T12" fmla="*/ 1675 h 16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" h="1675">
                <a:moveTo>
                  <a:pt x="0" y="0"/>
                </a:moveTo>
                <a:lnTo>
                  <a:pt x="419" y="0"/>
                </a:lnTo>
                <a:lnTo>
                  <a:pt x="419" y="1675"/>
                </a:lnTo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37" name="Line 60"/>
          <p:cNvSpPr>
            <a:spLocks noChangeShapeType="1"/>
          </p:cNvSpPr>
          <p:nvPr/>
        </p:nvSpPr>
        <p:spPr bwMode="auto">
          <a:xfrm flipH="1">
            <a:off x="8016013" y="2954211"/>
            <a:ext cx="164306" cy="111919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38" name="Oval 61"/>
          <p:cNvSpPr>
            <a:spLocks noChangeArrowheads="1"/>
          </p:cNvSpPr>
          <p:nvPr/>
        </p:nvSpPr>
        <p:spPr bwMode="auto">
          <a:xfrm>
            <a:off x="7573099" y="3125661"/>
            <a:ext cx="220266" cy="215503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39" name="Oval 62"/>
          <p:cNvSpPr>
            <a:spLocks noChangeArrowheads="1"/>
          </p:cNvSpPr>
          <p:nvPr/>
        </p:nvSpPr>
        <p:spPr bwMode="auto">
          <a:xfrm>
            <a:off x="7632631" y="3820985"/>
            <a:ext cx="104775" cy="104775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40" name="Oval 63"/>
          <p:cNvSpPr>
            <a:spLocks noChangeArrowheads="1"/>
          </p:cNvSpPr>
          <p:nvPr/>
        </p:nvSpPr>
        <p:spPr bwMode="auto">
          <a:xfrm>
            <a:off x="7632631" y="3672157"/>
            <a:ext cx="104775" cy="104775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41" name="Oval 64"/>
          <p:cNvSpPr>
            <a:spLocks noChangeArrowheads="1"/>
          </p:cNvSpPr>
          <p:nvPr/>
        </p:nvSpPr>
        <p:spPr bwMode="auto">
          <a:xfrm>
            <a:off x="7632631" y="4896119"/>
            <a:ext cx="104775" cy="104775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42" name="Oval 65"/>
          <p:cNvSpPr>
            <a:spLocks noChangeArrowheads="1"/>
          </p:cNvSpPr>
          <p:nvPr/>
        </p:nvSpPr>
        <p:spPr bwMode="auto">
          <a:xfrm>
            <a:off x="7632631" y="4747292"/>
            <a:ext cx="104775" cy="104775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43" name="Oval 66"/>
          <p:cNvSpPr>
            <a:spLocks noChangeArrowheads="1"/>
          </p:cNvSpPr>
          <p:nvPr/>
        </p:nvSpPr>
        <p:spPr bwMode="auto">
          <a:xfrm>
            <a:off x="7632631" y="3523329"/>
            <a:ext cx="104775" cy="104775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44" name="Freeform 67"/>
          <p:cNvSpPr>
            <a:spLocks/>
          </p:cNvSpPr>
          <p:nvPr/>
        </p:nvSpPr>
        <p:spPr bwMode="auto">
          <a:xfrm>
            <a:off x="6543209" y="3281632"/>
            <a:ext cx="1041797" cy="115491"/>
          </a:xfrm>
          <a:custGeom>
            <a:avLst/>
            <a:gdLst>
              <a:gd name="T0" fmla="*/ 0 w 875"/>
              <a:gd name="T1" fmla="*/ 2147483646 h 97"/>
              <a:gd name="T2" fmla="*/ 2147483646 w 875"/>
              <a:gd name="T3" fmla="*/ 2147483646 h 97"/>
              <a:gd name="T4" fmla="*/ 2147483646 w 875"/>
              <a:gd name="T5" fmla="*/ 0 h 97"/>
              <a:gd name="T6" fmla="*/ 0 60000 65536"/>
              <a:gd name="T7" fmla="*/ 0 60000 65536"/>
              <a:gd name="T8" fmla="*/ 0 60000 65536"/>
              <a:gd name="T9" fmla="*/ 0 w 875"/>
              <a:gd name="T10" fmla="*/ 0 h 97"/>
              <a:gd name="T11" fmla="*/ 875 w 875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5" h="97">
                <a:moveTo>
                  <a:pt x="0" y="97"/>
                </a:moveTo>
                <a:lnTo>
                  <a:pt x="637" y="97"/>
                </a:lnTo>
                <a:lnTo>
                  <a:pt x="875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45" name="Freeform 68"/>
          <p:cNvSpPr>
            <a:spLocks/>
          </p:cNvSpPr>
          <p:nvPr/>
        </p:nvSpPr>
        <p:spPr bwMode="auto">
          <a:xfrm>
            <a:off x="6543209" y="3553094"/>
            <a:ext cx="1085850" cy="19050"/>
          </a:xfrm>
          <a:custGeom>
            <a:avLst/>
            <a:gdLst>
              <a:gd name="T0" fmla="*/ 0 w 912"/>
              <a:gd name="T1" fmla="*/ 0 h 16"/>
              <a:gd name="T2" fmla="*/ 2147483646 w 912"/>
              <a:gd name="T3" fmla="*/ 0 h 16"/>
              <a:gd name="T4" fmla="*/ 2147483646 w 912"/>
              <a:gd name="T5" fmla="*/ 2147483646 h 16"/>
              <a:gd name="T6" fmla="*/ 0 60000 65536"/>
              <a:gd name="T7" fmla="*/ 0 60000 65536"/>
              <a:gd name="T8" fmla="*/ 0 60000 65536"/>
              <a:gd name="T9" fmla="*/ 0 w 912"/>
              <a:gd name="T10" fmla="*/ 0 h 16"/>
              <a:gd name="T11" fmla="*/ 912 w 912"/>
              <a:gd name="T12" fmla="*/ 16 h 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6">
                <a:moveTo>
                  <a:pt x="0" y="0"/>
                </a:moveTo>
                <a:lnTo>
                  <a:pt x="637" y="0"/>
                </a:lnTo>
                <a:lnTo>
                  <a:pt x="912" y="16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46" name="Freeform 69"/>
          <p:cNvSpPr>
            <a:spLocks/>
          </p:cNvSpPr>
          <p:nvPr/>
        </p:nvSpPr>
        <p:spPr bwMode="auto">
          <a:xfrm>
            <a:off x="6543209" y="3713830"/>
            <a:ext cx="1089422" cy="10715"/>
          </a:xfrm>
          <a:custGeom>
            <a:avLst/>
            <a:gdLst>
              <a:gd name="T0" fmla="*/ 0 w 915"/>
              <a:gd name="T1" fmla="*/ 0 h 9"/>
              <a:gd name="T2" fmla="*/ 2147483646 w 915"/>
              <a:gd name="T3" fmla="*/ 0 h 9"/>
              <a:gd name="T4" fmla="*/ 2147483646 w 915"/>
              <a:gd name="T5" fmla="*/ 2147483646 h 9"/>
              <a:gd name="T6" fmla="*/ 0 60000 65536"/>
              <a:gd name="T7" fmla="*/ 0 60000 65536"/>
              <a:gd name="T8" fmla="*/ 0 60000 65536"/>
              <a:gd name="T9" fmla="*/ 0 w 915"/>
              <a:gd name="T10" fmla="*/ 0 h 9"/>
              <a:gd name="T11" fmla="*/ 915 w 915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9">
                <a:moveTo>
                  <a:pt x="0" y="0"/>
                </a:moveTo>
                <a:lnTo>
                  <a:pt x="637" y="0"/>
                </a:lnTo>
                <a:lnTo>
                  <a:pt x="915" y="9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47" name="Line 70"/>
          <p:cNvSpPr>
            <a:spLocks noChangeShapeType="1"/>
          </p:cNvSpPr>
          <p:nvPr/>
        </p:nvSpPr>
        <p:spPr bwMode="auto">
          <a:xfrm>
            <a:off x="6543209" y="3873374"/>
            <a:ext cx="1085850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48" name="Freeform 71"/>
          <p:cNvSpPr>
            <a:spLocks/>
          </p:cNvSpPr>
          <p:nvPr/>
        </p:nvSpPr>
        <p:spPr bwMode="auto">
          <a:xfrm>
            <a:off x="6543210" y="4349623"/>
            <a:ext cx="1101328" cy="413147"/>
          </a:xfrm>
          <a:custGeom>
            <a:avLst/>
            <a:gdLst>
              <a:gd name="T0" fmla="*/ 0 w 925"/>
              <a:gd name="T1" fmla="*/ 0 h 347"/>
              <a:gd name="T2" fmla="*/ 2147483646 w 925"/>
              <a:gd name="T3" fmla="*/ 0 h 347"/>
              <a:gd name="T4" fmla="*/ 2147483646 w 925"/>
              <a:gd name="T5" fmla="*/ 2147483646 h 347"/>
              <a:gd name="T6" fmla="*/ 0 60000 65536"/>
              <a:gd name="T7" fmla="*/ 0 60000 65536"/>
              <a:gd name="T8" fmla="*/ 0 60000 65536"/>
              <a:gd name="T9" fmla="*/ 0 w 925"/>
              <a:gd name="T10" fmla="*/ 0 h 347"/>
              <a:gd name="T11" fmla="*/ 925 w 925"/>
              <a:gd name="T12" fmla="*/ 347 h 3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5" h="347">
                <a:moveTo>
                  <a:pt x="0" y="0"/>
                </a:moveTo>
                <a:lnTo>
                  <a:pt x="631" y="0"/>
                </a:lnTo>
                <a:lnTo>
                  <a:pt x="925" y="347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49" name="Freeform 72"/>
          <p:cNvSpPr>
            <a:spLocks/>
          </p:cNvSpPr>
          <p:nvPr/>
        </p:nvSpPr>
        <p:spPr bwMode="auto">
          <a:xfrm>
            <a:off x="6543210" y="4505594"/>
            <a:ext cx="1092994" cy="409575"/>
          </a:xfrm>
          <a:custGeom>
            <a:avLst/>
            <a:gdLst>
              <a:gd name="T0" fmla="*/ 0 w 918"/>
              <a:gd name="T1" fmla="*/ 0 h 344"/>
              <a:gd name="T2" fmla="*/ 2147483646 w 918"/>
              <a:gd name="T3" fmla="*/ 0 h 344"/>
              <a:gd name="T4" fmla="*/ 2147483646 w 918"/>
              <a:gd name="T5" fmla="*/ 2147483646 h 344"/>
              <a:gd name="T6" fmla="*/ 0 60000 65536"/>
              <a:gd name="T7" fmla="*/ 0 60000 65536"/>
              <a:gd name="T8" fmla="*/ 0 60000 65536"/>
              <a:gd name="T9" fmla="*/ 0 w 918"/>
              <a:gd name="T10" fmla="*/ 0 h 344"/>
              <a:gd name="T11" fmla="*/ 918 w 91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8" h="344">
                <a:moveTo>
                  <a:pt x="0" y="0"/>
                </a:moveTo>
                <a:lnTo>
                  <a:pt x="631" y="0"/>
                </a:lnTo>
                <a:lnTo>
                  <a:pt x="918" y="344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50" name="Rectangle 73"/>
          <p:cNvSpPr>
            <a:spLocks noChangeArrowheads="1"/>
          </p:cNvSpPr>
          <p:nvPr/>
        </p:nvSpPr>
        <p:spPr bwMode="auto">
          <a:xfrm>
            <a:off x="5909796" y="3307827"/>
            <a:ext cx="633413" cy="1927622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51" name="Rectangle 82"/>
          <p:cNvSpPr>
            <a:spLocks noChangeArrowheads="1"/>
          </p:cNvSpPr>
          <p:nvPr/>
        </p:nvSpPr>
        <p:spPr bwMode="auto">
          <a:xfrm>
            <a:off x="7811225" y="3167332"/>
            <a:ext cx="753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52" name="Rectangle 83"/>
          <p:cNvSpPr>
            <a:spLocks noChangeArrowheads="1"/>
          </p:cNvSpPr>
          <p:nvPr/>
        </p:nvSpPr>
        <p:spPr bwMode="auto">
          <a:xfrm>
            <a:off x="8291047" y="3088752"/>
            <a:ext cx="39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Happy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53" name="Rectangle 86"/>
          <p:cNvSpPr>
            <a:spLocks noChangeArrowheads="1"/>
          </p:cNvSpPr>
          <p:nvPr/>
        </p:nvSpPr>
        <p:spPr bwMode="auto">
          <a:xfrm>
            <a:off x="8291048" y="3231626"/>
            <a:ext cx="59311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New Year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54" name="Rectangle 89"/>
          <p:cNvSpPr>
            <a:spLocks noChangeArrowheads="1"/>
          </p:cNvSpPr>
          <p:nvPr/>
        </p:nvSpPr>
        <p:spPr bwMode="auto">
          <a:xfrm>
            <a:off x="7769553" y="3504280"/>
            <a:ext cx="753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55" name="Rectangle 90"/>
          <p:cNvSpPr>
            <a:spLocks noChangeArrowheads="1"/>
          </p:cNvSpPr>
          <p:nvPr/>
        </p:nvSpPr>
        <p:spPr bwMode="auto">
          <a:xfrm>
            <a:off x="7769553" y="3654299"/>
            <a:ext cx="753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56" name="Rectangle 91"/>
          <p:cNvSpPr>
            <a:spLocks noChangeArrowheads="1"/>
          </p:cNvSpPr>
          <p:nvPr/>
        </p:nvSpPr>
        <p:spPr bwMode="auto">
          <a:xfrm>
            <a:off x="7769553" y="3803126"/>
            <a:ext cx="753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57" name="Rectangle 92"/>
          <p:cNvSpPr>
            <a:spLocks noChangeArrowheads="1"/>
          </p:cNvSpPr>
          <p:nvPr/>
        </p:nvSpPr>
        <p:spPr bwMode="auto">
          <a:xfrm>
            <a:off x="7769553" y="4733005"/>
            <a:ext cx="15068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58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58" name="Rectangle 93"/>
          <p:cNvSpPr>
            <a:spLocks noChangeArrowheads="1"/>
          </p:cNvSpPr>
          <p:nvPr/>
        </p:nvSpPr>
        <p:spPr bwMode="auto">
          <a:xfrm>
            <a:off x="7769553" y="4881832"/>
            <a:ext cx="15068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/>
              <a:t>59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59" name="Line 94"/>
          <p:cNvSpPr>
            <a:spLocks noChangeShapeType="1"/>
          </p:cNvSpPr>
          <p:nvPr/>
        </p:nvSpPr>
        <p:spPr bwMode="auto">
          <a:xfrm>
            <a:off x="7889806" y="3237580"/>
            <a:ext cx="390525" cy="119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7760" name="Text Box 97"/>
          <p:cNvSpPr txBox="1">
            <a:spLocks noChangeArrowheads="1"/>
          </p:cNvSpPr>
          <p:nvPr/>
        </p:nvSpPr>
        <p:spPr bwMode="auto">
          <a:xfrm>
            <a:off x="8418443" y="3855514"/>
            <a:ext cx="2359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i="1"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5503793" y="3236388"/>
            <a:ext cx="2228850" cy="1420415"/>
            <a:chOff x="2832" y="1008"/>
            <a:chExt cx="1872" cy="1193"/>
          </a:xfrm>
        </p:grpSpPr>
        <p:grpSp>
          <p:nvGrpSpPr>
            <p:cNvPr id="157795" name="Group 116"/>
            <p:cNvGrpSpPr>
              <a:grpSpLocks/>
            </p:cNvGrpSpPr>
            <p:nvPr/>
          </p:nvGrpSpPr>
          <p:grpSpPr bwMode="auto">
            <a:xfrm>
              <a:off x="2832" y="1008"/>
              <a:ext cx="220" cy="953"/>
              <a:chOff x="2832" y="1008"/>
              <a:chExt cx="220" cy="953"/>
            </a:xfrm>
          </p:grpSpPr>
          <p:sp>
            <p:nvSpPr>
              <p:cNvPr id="157804" name="Text Box 5"/>
              <p:cNvSpPr txBox="1">
                <a:spLocks noChangeArrowheads="1"/>
              </p:cNvSpPr>
              <p:nvPr/>
            </p:nvSpPr>
            <p:spPr bwMode="auto">
              <a:xfrm>
                <a:off x="2832" y="100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805" name="Text Box 6"/>
              <p:cNvSpPr txBox="1">
                <a:spLocks noChangeArrowheads="1"/>
              </p:cNvSpPr>
              <p:nvPr/>
            </p:nvSpPr>
            <p:spPr bwMode="auto">
              <a:xfrm>
                <a:off x="2832" y="1152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7806" name="Text Box 7"/>
              <p:cNvSpPr txBox="1">
                <a:spLocks noChangeArrowheads="1"/>
              </p:cNvSpPr>
              <p:nvPr/>
            </p:nvSpPr>
            <p:spPr bwMode="auto">
              <a:xfrm>
                <a:off x="2832" y="1296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807" name="Text Box 8"/>
              <p:cNvSpPr txBox="1">
                <a:spLocks noChangeArrowheads="1"/>
              </p:cNvSpPr>
              <p:nvPr/>
            </p:nvSpPr>
            <p:spPr bwMode="auto">
              <a:xfrm>
                <a:off x="2832" y="1440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808" name="Text Box 9"/>
              <p:cNvSpPr txBox="1">
                <a:spLocks noChangeArrowheads="1"/>
              </p:cNvSpPr>
              <p:nvPr/>
            </p:nvSpPr>
            <p:spPr bwMode="auto">
              <a:xfrm>
                <a:off x="2832" y="158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809" name="Text Box 10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57796" name="Group 115"/>
            <p:cNvGrpSpPr>
              <a:grpSpLocks/>
            </p:cNvGrpSpPr>
            <p:nvPr/>
          </p:nvGrpSpPr>
          <p:grpSpPr bwMode="auto">
            <a:xfrm>
              <a:off x="3792" y="1008"/>
              <a:ext cx="220" cy="1193"/>
              <a:chOff x="3792" y="1008"/>
              <a:chExt cx="220" cy="1193"/>
            </a:xfrm>
          </p:grpSpPr>
          <p:sp>
            <p:nvSpPr>
              <p:cNvPr id="157798" name="Text Box 12"/>
              <p:cNvSpPr txBox="1">
                <a:spLocks noChangeArrowheads="1"/>
              </p:cNvSpPr>
              <p:nvPr/>
            </p:nvSpPr>
            <p:spPr bwMode="auto">
              <a:xfrm>
                <a:off x="3792" y="100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99" name="Text Box 13"/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800" name="Text Box 14"/>
              <p:cNvSpPr txBox="1">
                <a:spLocks noChangeArrowheads="1"/>
              </p:cNvSpPr>
              <p:nvPr/>
            </p:nvSpPr>
            <p:spPr bwMode="auto">
              <a:xfrm>
                <a:off x="3792" y="1296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7801" name="Text Box 15"/>
              <p:cNvSpPr txBox="1">
                <a:spLocks noChangeArrowheads="1"/>
              </p:cNvSpPr>
              <p:nvPr/>
            </p:nvSpPr>
            <p:spPr bwMode="auto">
              <a:xfrm>
                <a:off x="3792" y="1440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802" name="Text Box 16"/>
              <p:cNvSpPr txBox="1">
                <a:spLocks noChangeArrowheads="1"/>
              </p:cNvSpPr>
              <p:nvPr/>
            </p:nvSpPr>
            <p:spPr bwMode="auto">
              <a:xfrm>
                <a:off x="3792" y="182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803" name="Text Box 17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57797" name="Oval 95"/>
            <p:cNvSpPr>
              <a:spLocks noChangeArrowheads="1"/>
            </p:cNvSpPr>
            <p:nvPr/>
          </p:nvSpPr>
          <p:spPr bwMode="auto">
            <a:xfrm>
              <a:off x="4616" y="1379"/>
              <a:ext cx="88" cy="88"/>
            </a:xfrm>
            <a:prstGeom prst="ellipse">
              <a:avLst/>
            </a:prstGeom>
            <a:solidFill>
              <a:schemeClr val="hlink"/>
            </a:solidFill>
            <a:ln w="11176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7762" name="Group 134"/>
          <p:cNvGrpSpPr>
            <a:grpSpLocks/>
          </p:cNvGrpSpPr>
          <p:nvPr/>
        </p:nvGrpSpPr>
        <p:grpSpPr bwMode="auto">
          <a:xfrm>
            <a:off x="5625238" y="3236388"/>
            <a:ext cx="2107406" cy="1420415"/>
            <a:chOff x="2934" y="1008"/>
            <a:chExt cx="1770" cy="1193"/>
          </a:xfrm>
        </p:grpSpPr>
        <p:grpSp>
          <p:nvGrpSpPr>
            <p:cNvPr id="157780" name="Group 119"/>
            <p:cNvGrpSpPr>
              <a:grpSpLocks/>
            </p:cNvGrpSpPr>
            <p:nvPr/>
          </p:nvGrpSpPr>
          <p:grpSpPr bwMode="auto">
            <a:xfrm>
              <a:off x="2934" y="1008"/>
              <a:ext cx="220" cy="953"/>
              <a:chOff x="2832" y="1008"/>
              <a:chExt cx="220" cy="953"/>
            </a:xfrm>
          </p:grpSpPr>
          <p:sp>
            <p:nvSpPr>
              <p:cNvPr id="157789" name="Text Box 120"/>
              <p:cNvSpPr txBox="1">
                <a:spLocks noChangeArrowheads="1"/>
              </p:cNvSpPr>
              <p:nvPr/>
            </p:nvSpPr>
            <p:spPr bwMode="auto">
              <a:xfrm>
                <a:off x="2832" y="100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7790" name="Text Box 121"/>
              <p:cNvSpPr txBox="1">
                <a:spLocks noChangeArrowheads="1"/>
              </p:cNvSpPr>
              <p:nvPr/>
            </p:nvSpPr>
            <p:spPr bwMode="auto">
              <a:xfrm>
                <a:off x="2832" y="1152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91" name="Text Box 122"/>
              <p:cNvSpPr txBox="1">
                <a:spLocks noChangeArrowheads="1"/>
              </p:cNvSpPr>
              <p:nvPr/>
            </p:nvSpPr>
            <p:spPr bwMode="auto">
              <a:xfrm>
                <a:off x="2832" y="1296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92" name="Text Box 123"/>
              <p:cNvSpPr txBox="1">
                <a:spLocks noChangeArrowheads="1"/>
              </p:cNvSpPr>
              <p:nvPr/>
            </p:nvSpPr>
            <p:spPr bwMode="auto">
              <a:xfrm>
                <a:off x="2832" y="1440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93" name="Text Box 124"/>
              <p:cNvSpPr txBox="1">
                <a:spLocks noChangeArrowheads="1"/>
              </p:cNvSpPr>
              <p:nvPr/>
            </p:nvSpPr>
            <p:spPr bwMode="auto">
              <a:xfrm>
                <a:off x="2832" y="158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94" name="Text Box 125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57781" name="Group 126"/>
            <p:cNvGrpSpPr>
              <a:grpSpLocks/>
            </p:cNvGrpSpPr>
            <p:nvPr/>
          </p:nvGrpSpPr>
          <p:grpSpPr bwMode="auto">
            <a:xfrm>
              <a:off x="3894" y="1008"/>
              <a:ext cx="220" cy="1193"/>
              <a:chOff x="3792" y="1008"/>
              <a:chExt cx="220" cy="1193"/>
            </a:xfrm>
          </p:grpSpPr>
          <p:sp>
            <p:nvSpPr>
              <p:cNvPr id="157783" name="Text Box 127"/>
              <p:cNvSpPr txBox="1">
                <a:spLocks noChangeArrowheads="1"/>
              </p:cNvSpPr>
              <p:nvPr/>
            </p:nvSpPr>
            <p:spPr bwMode="auto">
              <a:xfrm>
                <a:off x="3792" y="100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84" name="Text Box 128"/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7785" name="Text Box 129"/>
              <p:cNvSpPr txBox="1">
                <a:spLocks noChangeArrowheads="1"/>
              </p:cNvSpPr>
              <p:nvPr/>
            </p:nvSpPr>
            <p:spPr bwMode="auto">
              <a:xfrm>
                <a:off x="3792" y="1296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86" name="Text Box 130"/>
              <p:cNvSpPr txBox="1">
                <a:spLocks noChangeArrowheads="1"/>
              </p:cNvSpPr>
              <p:nvPr/>
            </p:nvSpPr>
            <p:spPr bwMode="auto">
              <a:xfrm>
                <a:off x="3792" y="1440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87" name="Text Box 131"/>
              <p:cNvSpPr txBox="1">
                <a:spLocks noChangeArrowheads="1"/>
              </p:cNvSpPr>
              <p:nvPr/>
            </p:nvSpPr>
            <p:spPr bwMode="auto">
              <a:xfrm>
                <a:off x="3792" y="182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88" name="Text Box 132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57782" name="Oval 133"/>
            <p:cNvSpPr>
              <a:spLocks noChangeArrowheads="1"/>
            </p:cNvSpPr>
            <p:nvPr/>
          </p:nvSpPr>
          <p:spPr bwMode="auto">
            <a:xfrm>
              <a:off x="4616" y="1256"/>
              <a:ext cx="88" cy="88"/>
            </a:xfrm>
            <a:prstGeom prst="ellipse">
              <a:avLst/>
            </a:prstGeom>
            <a:solidFill>
              <a:schemeClr val="hlink"/>
            </a:solidFill>
            <a:ln w="11176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7763" name="Group 151"/>
          <p:cNvGrpSpPr>
            <a:grpSpLocks/>
          </p:cNvGrpSpPr>
          <p:nvPr/>
        </p:nvGrpSpPr>
        <p:grpSpPr bwMode="auto">
          <a:xfrm>
            <a:off x="5756206" y="3131613"/>
            <a:ext cx="2038350" cy="1525190"/>
            <a:chOff x="3044" y="920"/>
            <a:chExt cx="1712" cy="1281"/>
          </a:xfrm>
        </p:grpSpPr>
        <p:grpSp>
          <p:nvGrpSpPr>
            <p:cNvPr id="157765" name="Group 136"/>
            <p:cNvGrpSpPr>
              <a:grpSpLocks/>
            </p:cNvGrpSpPr>
            <p:nvPr/>
          </p:nvGrpSpPr>
          <p:grpSpPr bwMode="auto">
            <a:xfrm>
              <a:off x="3044" y="1008"/>
              <a:ext cx="220" cy="953"/>
              <a:chOff x="2832" y="1008"/>
              <a:chExt cx="220" cy="953"/>
            </a:xfrm>
          </p:grpSpPr>
          <p:sp>
            <p:nvSpPr>
              <p:cNvPr id="157774" name="Text Box 137"/>
              <p:cNvSpPr txBox="1">
                <a:spLocks noChangeArrowheads="1"/>
              </p:cNvSpPr>
              <p:nvPr/>
            </p:nvSpPr>
            <p:spPr bwMode="auto">
              <a:xfrm>
                <a:off x="2832" y="100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75" name="Text Box 138"/>
              <p:cNvSpPr txBox="1">
                <a:spLocks noChangeArrowheads="1"/>
              </p:cNvSpPr>
              <p:nvPr/>
            </p:nvSpPr>
            <p:spPr bwMode="auto">
              <a:xfrm>
                <a:off x="2832" y="1152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76" name="Text Box 139"/>
              <p:cNvSpPr txBox="1">
                <a:spLocks noChangeArrowheads="1"/>
              </p:cNvSpPr>
              <p:nvPr/>
            </p:nvSpPr>
            <p:spPr bwMode="auto">
              <a:xfrm>
                <a:off x="2832" y="1296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77" name="Text Box 140"/>
              <p:cNvSpPr txBox="1">
                <a:spLocks noChangeArrowheads="1"/>
              </p:cNvSpPr>
              <p:nvPr/>
            </p:nvSpPr>
            <p:spPr bwMode="auto">
              <a:xfrm>
                <a:off x="2832" y="1440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78" name="Text Box 141"/>
              <p:cNvSpPr txBox="1">
                <a:spLocks noChangeArrowheads="1"/>
              </p:cNvSpPr>
              <p:nvPr/>
            </p:nvSpPr>
            <p:spPr bwMode="auto">
              <a:xfrm>
                <a:off x="2832" y="158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79" name="Text Box 142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57766" name="Group 143"/>
            <p:cNvGrpSpPr>
              <a:grpSpLocks/>
            </p:cNvGrpSpPr>
            <p:nvPr/>
          </p:nvGrpSpPr>
          <p:grpSpPr bwMode="auto">
            <a:xfrm>
              <a:off x="4004" y="1008"/>
              <a:ext cx="220" cy="1193"/>
              <a:chOff x="3792" y="1008"/>
              <a:chExt cx="220" cy="1193"/>
            </a:xfrm>
          </p:grpSpPr>
          <p:sp>
            <p:nvSpPr>
              <p:cNvPr id="157768" name="Text Box 144"/>
              <p:cNvSpPr txBox="1">
                <a:spLocks noChangeArrowheads="1"/>
              </p:cNvSpPr>
              <p:nvPr/>
            </p:nvSpPr>
            <p:spPr bwMode="auto">
              <a:xfrm>
                <a:off x="3792" y="100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7769" name="Text Box 145"/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70" name="Text Box 146"/>
              <p:cNvSpPr txBox="1">
                <a:spLocks noChangeArrowheads="1"/>
              </p:cNvSpPr>
              <p:nvPr/>
            </p:nvSpPr>
            <p:spPr bwMode="auto">
              <a:xfrm>
                <a:off x="3792" y="1296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71" name="Text Box 147"/>
              <p:cNvSpPr txBox="1">
                <a:spLocks noChangeArrowheads="1"/>
              </p:cNvSpPr>
              <p:nvPr/>
            </p:nvSpPr>
            <p:spPr bwMode="auto">
              <a:xfrm>
                <a:off x="3792" y="1440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72" name="Text Box 148"/>
              <p:cNvSpPr txBox="1">
                <a:spLocks noChangeArrowheads="1"/>
              </p:cNvSpPr>
              <p:nvPr/>
            </p:nvSpPr>
            <p:spPr bwMode="auto">
              <a:xfrm>
                <a:off x="3792" y="1824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773" name="Text Box 149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2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57767" name="Oval 150"/>
            <p:cNvSpPr>
              <a:spLocks noChangeArrowheads="1"/>
            </p:cNvSpPr>
            <p:nvPr/>
          </p:nvSpPr>
          <p:spPr bwMode="auto">
            <a:xfrm>
              <a:off x="4580" y="920"/>
              <a:ext cx="176" cy="168"/>
            </a:xfrm>
            <a:prstGeom prst="ellipse">
              <a:avLst/>
            </a:prstGeom>
            <a:solidFill>
              <a:schemeClr val="hlink"/>
            </a:solidFill>
            <a:ln w="11176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57764" name="TextBox 128"/>
          <p:cNvSpPr txBox="1">
            <a:spLocks noChangeArrowheads="1"/>
          </p:cNvSpPr>
          <p:nvPr/>
        </p:nvSpPr>
        <p:spPr bwMode="auto">
          <a:xfrm rot="-5400000">
            <a:off x="4608348" y="3776724"/>
            <a:ext cx="15872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Microprocessor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FFD6DC-DEC6-4709-AC31-33A43162F726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9747" name="Picture 6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92071"/>
            <a:ext cx="4348163" cy="170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Multiplexor (</a:t>
            </a:r>
            <a:r>
              <a:rPr lang="en-US" altLang="en-US" sz="4400" dirty="0" smtClean="0"/>
              <a:t>MUX)</a:t>
            </a:r>
            <a:endParaRPr lang="en-US" altLang="en-US" sz="4400" dirty="0" smtClean="0"/>
          </a:p>
        </p:txBody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9348"/>
            <a:ext cx="7187453" cy="49530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Mux: Another popular combinational building block</a:t>
            </a:r>
          </a:p>
          <a:p>
            <a:pPr lvl="1" eaLnBrk="1" hangingPunct="1"/>
            <a:r>
              <a:rPr lang="en-US" altLang="en-US" sz="3200" dirty="0">
                <a:ea typeface="ＭＳ Ｐゴシック" pitchFamily="34" charset="-128"/>
              </a:rPr>
              <a:t>Routes one of its N data inputs to its one output, based on binary value of select inputs</a:t>
            </a:r>
          </a:p>
          <a:p>
            <a:pPr lvl="2" eaLnBrk="1" hangingPunct="1"/>
            <a:r>
              <a:rPr lang="en-US" altLang="en-US" sz="2400" dirty="0">
                <a:ea typeface="ＭＳ Ｐゴシック" pitchFamily="34" charset="-128"/>
              </a:rPr>
              <a:t>4 input mux </a:t>
            </a:r>
            <a:r>
              <a:rPr lang="en-US" altLang="en-US" sz="2400" dirty="0"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ea typeface="ＭＳ Ｐゴシック" pitchFamily="34" charset="-128"/>
              </a:rPr>
              <a:t> needs 2 select inputs to indicate which input to route through</a:t>
            </a:r>
          </a:p>
          <a:p>
            <a:pPr lvl="2" eaLnBrk="1" hangingPunct="1"/>
            <a:r>
              <a:rPr lang="en-US" altLang="en-US" sz="2400" dirty="0">
                <a:ea typeface="ＭＳ Ｐゴシック" pitchFamily="34" charset="-128"/>
              </a:rPr>
              <a:t>8 input mux </a:t>
            </a:r>
            <a:r>
              <a:rPr lang="en-US" altLang="en-US" sz="2400" dirty="0"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ea typeface="ＭＳ Ｐゴシック" pitchFamily="34" charset="-128"/>
              </a:rPr>
              <a:t> 3 select inputs </a:t>
            </a:r>
          </a:p>
          <a:p>
            <a:pPr lvl="2" eaLnBrk="1" hangingPunct="1"/>
            <a:r>
              <a:rPr lang="en-US" altLang="en-US" sz="2400" dirty="0">
                <a:ea typeface="ＭＳ Ｐゴシック" pitchFamily="34" charset="-128"/>
              </a:rPr>
              <a:t>N inputs </a:t>
            </a:r>
            <a:r>
              <a:rPr lang="en-US" altLang="en-US" sz="2400" dirty="0"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ea typeface="ＭＳ Ｐゴシック" pitchFamily="34" charset="-128"/>
              </a:rPr>
              <a:t> log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(N) selects</a:t>
            </a:r>
          </a:p>
          <a:p>
            <a:pPr lvl="1" eaLnBrk="1" hangingPunct="1"/>
            <a:r>
              <a:rPr lang="en-US" altLang="en-US" sz="3200" dirty="0">
                <a:ea typeface="ＭＳ Ｐゴシック" pitchFamily="34" charset="-128"/>
              </a:rPr>
              <a:t>Like a railyard switch</a:t>
            </a:r>
          </a:p>
          <a:p>
            <a:pPr eaLnBrk="1" hangingPunct="1"/>
            <a:endParaRPr lang="en-US" alt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2F7A24-7459-47A6-9AE7-796494AEE2B3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MUX </a:t>
            </a:r>
            <a:r>
              <a:rPr lang="en-US" altLang="en-US" sz="4800" dirty="0" smtClean="0"/>
              <a:t>Internal</a:t>
            </a:r>
            <a:r>
              <a:rPr lang="en-US" altLang="en-US" dirty="0" smtClean="0"/>
              <a:t> Design</a:t>
            </a: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5405439" y="1790700"/>
            <a:ext cx="1545431" cy="1322784"/>
            <a:chOff x="3361" y="1601"/>
            <a:chExt cx="1298" cy="1111"/>
          </a:xfrm>
        </p:grpSpPr>
        <p:sp>
          <p:nvSpPr>
            <p:cNvPr id="161911" name="Oval 5"/>
            <p:cNvSpPr>
              <a:spLocks noChangeArrowheads="1"/>
            </p:cNvSpPr>
            <p:nvPr/>
          </p:nvSpPr>
          <p:spPr bwMode="auto">
            <a:xfrm>
              <a:off x="3565" y="2449"/>
              <a:ext cx="47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1912" name="Freeform 6"/>
            <p:cNvSpPr>
              <a:spLocks/>
            </p:cNvSpPr>
            <p:nvPr/>
          </p:nvSpPr>
          <p:spPr bwMode="auto">
            <a:xfrm>
              <a:off x="3719" y="1789"/>
              <a:ext cx="131" cy="460"/>
            </a:xfrm>
            <a:custGeom>
              <a:avLst/>
              <a:gdLst>
                <a:gd name="T0" fmla="*/ 0 w 131"/>
                <a:gd name="T1" fmla="*/ 460 h 460"/>
                <a:gd name="T2" fmla="*/ 0 w 131"/>
                <a:gd name="T3" fmla="*/ 0 h 460"/>
                <a:gd name="T4" fmla="*/ 15 w 131"/>
                <a:gd name="T5" fmla="*/ 0 h 460"/>
                <a:gd name="T6" fmla="*/ 131 w 131"/>
                <a:gd name="T7" fmla="*/ 0 h 4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"/>
                <a:gd name="T13" fmla="*/ 0 h 460"/>
                <a:gd name="T14" fmla="*/ 131 w 131"/>
                <a:gd name="T15" fmla="*/ 460 h 4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" h="460">
                  <a:moveTo>
                    <a:pt x="0" y="46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3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13" name="Freeform 7"/>
            <p:cNvSpPr>
              <a:spLocks/>
            </p:cNvSpPr>
            <p:nvPr/>
          </p:nvSpPr>
          <p:spPr bwMode="auto">
            <a:xfrm>
              <a:off x="3587" y="2411"/>
              <a:ext cx="132" cy="63"/>
            </a:xfrm>
            <a:custGeom>
              <a:avLst/>
              <a:gdLst>
                <a:gd name="T0" fmla="*/ 132 w 132"/>
                <a:gd name="T1" fmla="*/ 0 h 63"/>
                <a:gd name="T2" fmla="*/ 132 w 132"/>
                <a:gd name="T3" fmla="*/ 63 h 63"/>
                <a:gd name="T4" fmla="*/ 0 w 132"/>
                <a:gd name="T5" fmla="*/ 63 h 63"/>
                <a:gd name="T6" fmla="*/ 0 60000 65536"/>
                <a:gd name="T7" fmla="*/ 0 60000 65536"/>
                <a:gd name="T8" fmla="*/ 0 60000 65536"/>
                <a:gd name="T9" fmla="*/ 0 w 132"/>
                <a:gd name="T10" fmla="*/ 0 h 63"/>
                <a:gd name="T11" fmla="*/ 132 w 132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63">
                  <a:moveTo>
                    <a:pt x="132" y="0"/>
                  </a:moveTo>
                  <a:lnTo>
                    <a:pt x="132" y="63"/>
                  </a:lnTo>
                  <a:lnTo>
                    <a:pt x="0" y="6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14" name="Freeform 8"/>
            <p:cNvSpPr>
              <a:spLocks/>
            </p:cNvSpPr>
            <p:nvPr/>
          </p:nvSpPr>
          <p:spPr bwMode="auto">
            <a:xfrm>
              <a:off x="3625" y="2258"/>
              <a:ext cx="194" cy="153"/>
            </a:xfrm>
            <a:custGeom>
              <a:avLst/>
              <a:gdLst>
                <a:gd name="T0" fmla="*/ 194 w 194"/>
                <a:gd name="T1" fmla="*/ 153 h 153"/>
                <a:gd name="T2" fmla="*/ 97 w 194"/>
                <a:gd name="T3" fmla="*/ 0 h 153"/>
                <a:gd name="T4" fmla="*/ 0 w 194"/>
                <a:gd name="T5" fmla="*/ 153 h 153"/>
                <a:gd name="T6" fmla="*/ 194 w 194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153"/>
                <a:gd name="T14" fmla="*/ 194 w 194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153">
                  <a:moveTo>
                    <a:pt x="194" y="153"/>
                  </a:moveTo>
                  <a:lnTo>
                    <a:pt x="97" y="0"/>
                  </a:lnTo>
                  <a:lnTo>
                    <a:pt x="0" y="153"/>
                  </a:lnTo>
                  <a:lnTo>
                    <a:pt x="194" y="15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15" name="Oval 9"/>
            <p:cNvSpPr>
              <a:spLocks noChangeArrowheads="1"/>
            </p:cNvSpPr>
            <p:nvPr/>
          </p:nvSpPr>
          <p:spPr bwMode="auto">
            <a:xfrm>
              <a:off x="3703" y="2220"/>
              <a:ext cx="34" cy="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1916" name="Line 10"/>
            <p:cNvSpPr>
              <a:spLocks noChangeShapeType="1"/>
            </p:cNvSpPr>
            <p:nvPr/>
          </p:nvSpPr>
          <p:spPr bwMode="auto">
            <a:xfrm>
              <a:off x="3722" y="2083"/>
              <a:ext cx="1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17" name="Line 11"/>
            <p:cNvSpPr>
              <a:spLocks noChangeShapeType="1"/>
            </p:cNvSpPr>
            <p:nvPr/>
          </p:nvSpPr>
          <p:spPr bwMode="auto">
            <a:xfrm>
              <a:off x="3456" y="1958"/>
              <a:ext cx="3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18" name="Line 12"/>
            <p:cNvSpPr>
              <a:spLocks noChangeShapeType="1"/>
            </p:cNvSpPr>
            <p:nvPr/>
          </p:nvSpPr>
          <p:spPr bwMode="auto">
            <a:xfrm>
              <a:off x="3456" y="1664"/>
              <a:ext cx="3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19" name="Line 13"/>
            <p:cNvSpPr>
              <a:spLocks noChangeShapeType="1"/>
            </p:cNvSpPr>
            <p:nvPr/>
          </p:nvSpPr>
          <p:spPr bwMode="auto">
            <a:xfrm>
              <a:off x="3400" y="2258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20" name="Freeform 14"/>
            <p:cNvSpPr>
              <a:spLocks/>
            </p:cNvSpPr>
            <p:nvPr/>
          </p:nvSpPr>
          <p:spPr bwMode="auto">
            <a:xfrm>
              <a:off x="3590" y="2086"/>
              <a:ext cx="260" cy="494"/>
            </a:xfrm>
            <a:custGeom>
              <a:avLst/>
              <a:gdLst>
                <a:gd name="T0" fmla="*/ 0 w 260"/>
                <a:gd name="T1" fmla="*/ 494 h 494"/>
                <a:gd name="T2" fmla="*/ 0 w 260"/>
                <a:gd name="T3" fmla="*/ 0 h 494"/>
                <a:gd name="T4" fmla="*/ 260 w 260"/>
                <a:gd name="T5" fmla="*/ 0 h 494"/>
                <a:gd name="T6" fmla="*/ 0 60000 65536"/>
                <a:gd name="T7" fmla="*/ 0 60000 65536"/>
                <a:gd name="T8" fmla="*/ 0 60000 65536"/>
                <a:gd name="T9" fmla="*/ 0 w 260"/>
                <a:gd name="T10" fmla="*/ 0 h 494"/>
                <a:gd name="T11" fmla="*/ 260 w 260"/>
                <a:gd name="T12" fmla="*/ 494 h 4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494">
                  <a:moveTo>
                    <a:pt x="0" y="494"/>
                  </a:moveTo>
                  <a:lnTo>
                    <a:pt x="0" y="0"/>
                  </a:lnTo>
                  <a:lnTo>
                    <a:pt x="26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21" name="Rectangle 15"/>
            <p:cNvSpPr>
              <a:spLocks noChangeArrowheads="1"/>
            </p:cNvSpPr>
            <p:nvPr/>
          </p:nvSpPr>
          <p:spPr bwMode="auto">
            <a:xfrm>
              <a:off x="3544" y="2586"/>
              <a:ext cx="1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s0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922" name="Rectangle 16"/>
            <p:cNvSpPr>
              <a:spLocks noChangeArrowheads="1"/>
            </p:cNvSpPr>
            <p:nvPr/>
          </p:nvSpPr>
          <p:spPr bwMode="auto">
            <a:xfrm>
              <a:off x="4595" y="174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923" name="Rectangle 17"/>
            <p:cNvSpPr>
              <a:spLocks noChangeArrowheads="1"/>
            </p:cNvSpPr>
            <p:nvPr/>
          </p:nvSpPr>
          <p:spPr bwMode="auto">
            <a:xfrm>
              <a:off x="3361" y="1605"/>
              <a:ext cx="8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i0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924" name="Rectangle 18"/>
            <p:cNvSpPr>
              <a:spLocks noChangeArrowheads="1"/>
            </p:cNvSpPr>
            <p:nvPr/>
          </p:nvSpPr>
          <p:spPr bwMode="auto">
            <a:xfrm>
              <a:off x="3361" y="1898"/>
              <a:ext cx="8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i1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925" name="Line 19"/>
            <p:cNvSpPr>
              <a:spLocks noChangeShapeType="1"/>
            </p:cNvSpPr>
            <p:nvPr/>
          </p:nvSpPr>
          <p:spPr bwMode="auto">
            <a:xfrm>
              <a:off x="4565" y="1873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26" name="Freeform 20"/>
            <p:cNvSpPr>
              <a:spLocks/>
            </p:cNvSpPr>
            <p:nvPr/>
          </p:nvSpPr>
          <p:spPr bwMode="auto">
            <a:xfrm>
              <a:off x="4140" y="1726"/>
              <a:ext cx="213" cy="94"/>
            </a:xfrm>
            <a:custGeom>
              <a:avLst/>
              <a:gdLst>
                <a:gd name="T0" fmla="*/ 0 w 213"/>
                <a:gd name="T1" fmla="*/ 0 h 94"/>
                <a:gd name="T2" fmla="*/ 94 w 213"/>
                <a:gd name="T3" fmla="*/ 0 h 94"/>
                <a:gd name="T4" fmla="*/ 94 w 213"/>
                <a:gd name="T5" fmla="*/ 94 h 94"/>
                <a:gd name="T6" fmla="*/ 213 w 213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94"/>
                <a:gd name="T14" fmla="*/ 213 w 213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94">
                  <a:moveTo>
                    <a:pt x="0" y="0"/>
                  </a:moveTo>
                  <a:lnTo>
                    <a:pt x="94" y="0"/>
                  </a:lnTo>
                  <a:lnTo>
                    <a:pt x="94" y="94"/>
                  </a:lnTo>
                  <a:lnTo>
                    <a:pt x="213" y="9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27" name="Freeform 21"/>
            <p:cNvSpPr>
              <a:spLocks/>
            </p:cNvSpPr>
            <p:nvPr/>
          </p:nvSpPr>
          <p:spPr bwMode="auto">
            <a:xfrm>
              <a:off x="4140" y="1930"/>
              <a:ext cx="213" cy="90"/>
            </a:xfrm>
            <a:custGeom>
              <a:avLst/>
              <a:gdLst>
                <a:gd name="T0" fmla="*/ 0 w 213"/>
                <a:gd name="T1" fmla="*/ 90 h 90"/>
                <a:gd name="T2" fmla="*/ 94 w 213"/>
                <a:gd name="T3" fmla="*/ 90 h 90"/>
                <a:gd name="T4" fmla="*/ 94 w 213"/>
                <a:gd name="T5" fmla="*/ 0 h 90"/>
                <a:gd name="T6" fmla="*/ 213 w 213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90"/>
                <a:gd name="T14" fmla="*/ 213 w 213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90">
                  <a:moveTo>
                    <a:pt x="0" y="90"/>
                  </a:moveTo>
                  <a:lnTo>
                    <a:pt x="94" y="90"/>
                  </a:lnTo>
                  <a:lnTo>
                    <a:pt x="94" y="0"/>
                  </a:lnTo>
                  <a:lnTo>
                    <a:pt x="21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28" name="Freeform 22"/>
            <p:cNvSpPr>
              <a:spLocks/>
            </p:cNvSpPr>
            <p:nvPr/>
          </p:nvSpPr>
          <p:spPr bwMode="auto">
            <a:xfrm>
              <a:off x="4312" y="1748"/>
              <a:ext cx="253" cy="250"/>
            </a:xfrm>
            <a:custGeom>
              <a:avLst/>
              <a:gdLst>
                <a:gd name="T0" fmla="*/ 2468 w 81"/>
                <a:gd name="T1" fmla="*/ 1222 h 80"/>
                <a:gd name="T2" fmla="*/ 0 w 81"/>
                <a:gd name="T3" fmla="*/ 2441 h 80"/>
                <a:gd name="T4" fmla="*/ 400 w 81"/>
                <a:gd name="T5" fmla="*/ 1222 h 80"/>
                <a:gd name="T6" fmla="*/ 400 w 81"/>
                <a:gd name="T7" fmla="*/ 1191 h 80"/>
                <a:gd name="T8" fmla="*/ 0 w 81"/>
                <a:gd name="T9" fmla="*/ 0 h 80"/>
                <a:gd name="T10" fmla="*/ 2468 w 81"/>
                <a:gd name="T11" fmla="*/ 1222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80"/>
                <a:gd name="T20" fmla="*/ 81 w 81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80">
                  <a:moveTo>
                    <a:pt x="81" y="40"/>
                  </a:moveTo>
                  <a:cubicBezTo>
                    <a:pt x="81" y="40"/>
                    <a:pt x="62" y="80"/>
                    <a:pt x="0" y="80"/>
                  </a:cubicBezTo>
                  <a:cubicBezTo>
                    <a:pt x="0" y="80"/>
                    <a:pt x="13" y="76"/>
                    <a:pt x="13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4"/>
                    <a:pt x="0" y="0"/>
                    <a:pt x="0" y="0"/>
                  </a:cubicBezTo>
                  <a:cubicBezTo>
                    <a:pt x="62" y="0"/>
                    <a:pt x="81" y="40"/>
                    <a:pt x="81" y="4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29" name="Freeform 23"/>
            <p:cNvSpPr>
              <a:spLocks/>
            </p:cNvSpPr>
            <p:nvPr/>
          </p:nvSpPr>
          <p:spPr bwMode="auto">
            <a:xfrm>
              <a:off x="3853" y="1895"/>
              <a:ext cx="287" cy="250"/>
            </a:xfrm>
            <a:custGeom>
              <a:avLst/>
              <a:gdLst>
                <a:gd name="T0" fmla="*/ 0 w 92"/>
                <a:gd name="T1" fmla="*/ 2441 h 80"/>
                <a:gd name="T2" fmla="*/ 1575 w 92"/>
                <a:gd name="T3" fmla="*/ 2441 h 80"/>
                <a:gd name="T4" fmla="*/ 2792 w 92"/>
                <a:gd name="T5" fmla="*/ 1222 h 80"/>
                <a:gd name="T6" fmla="*/ 1575 w 92"/>
                <a:gd name="T7" fmla="*/ 0 h 80"/>
                <a:gd name="T8" fmla="*/ 0 w 92"/>
                <a:gd name="T9" fmla="*/ 0 h 80"/>
                <a:gd name="T10" fmla="*/ 0 w 92"/>
                <a:gd name="T11" fmla="*/ 2441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0"/>
                <a:gd name="T20" fmla="*/ 92 w 92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0">
                  <a:moveTo>
                    <a:pt x="0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74" y="80"/>
                    <a:pt x="92" y="62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30" name="Freeform 24"/>
            <p:cNvSpPr>
              <a:spLocks/>
            </p:cNvSpPr>
            <p:nvPr/>
          </p:nvSpPr>
          <p:spPr bwMode="auto">
            <a:xfrm>
              <a:off x="3853" y="1601"/>
              <a:ext cx="287" cy="251"/>
            </a:xfrm>
            <a:custGeom>
              <a:avLst/>
              <a:gdLst>
                <a:gd name="T0" fmla="*/ 0 w 92"/>
                <a:gd name="T1" fmla="*/ 2472 h 80"/>
                <a:gd name="T2" fmla="*/ 1575 w 92"/>
                <a:gd name="T3" fmla="*/ 2472 h 80"/>
                <a:gd name="T4" fmla="*/ 2792 w 92"/>
                <a:gd name="T5" fmla="*/ 1239 h 80"/>
                <a:gd name="T6" fmla="*/ 1575 w 92"/>
                <a:gd name="T7" fmla="*/ 0 h 80"/>
                <a:gd name="T8" fmla="*/ 0 w 92"/>
                <a:gd name="T9" fmla="*/ 0 h 80"/>
                <a:gd name="T10" fmla="*/ 0 w 92"/>
                <a:gd name="T11" fmla="*/ 2472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0"/>
                <a:gd name="T20" fmla="*/ 92 w 92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0">
                  <a:moveTo>
                    <a:pt x="0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74" y="80"/>
                    <a:pt x="92" y="62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" name="Group 217"/>
          <p:cNvGrpSpPr>
            <a:grpSpLocks/>
          </p:cNvGrpSpPr>
          <p:nvPr/>
        </p:nvGrpSpPr>
        <p:grpSpPr bwMode="auto">
          <a:xfrm>
            <a:off x="4275536" y="1887142"/>
            <a:ext cx="710803" cy="970359"/>
            <a:chOff x="2631" y="865"/>
            <a:chExt cx="597" cy="815"/>
          </a:xfrm>
        </p:grpSpPr>
        <p:sp>
          <p:nvSpPr>
            <p:cNvPr id="161897" name="Rectangle 26"/>
            <p:cNvSpPr>
              <a:spLocks noChangeArrowheads="1"/>
            </p:cNvSpPr>
            <p:nvPr/>
          </p:nvSpPr>
          <p:spPr bwMode="auto">
            <a:xfrm>
              <a:off x="2952" y="877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2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898" name="Rectangle 27"/>
            <p:cNvSpPr>
              <a:spLocks noChangeArrowheads="1"/>
            </p:cNvSpPr>
            <p:nvPr/>
          </p:nvSpPr>
          <p:spPr bwMode="auto">
            <a:xfrm>
              <a:off x="3003" y="868"/>
              <a:ext cx="10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×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899" name="Rectangle 28"/>
            <p:cNvSpPr>
              <a:spLocks noChangeArrowheads="1"/>
            </p:cNvSpPr>
            <p:nvPr/>
          </p:nvSpPr>
          <p:spPr bwMode="auto">
            <a:xfrm>
              <a:off x="3058" y="877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900" name="Rectangle 29"/>
            <p:cNvSpPr>
              <a:spLocks noChangeArrowheads="1"/>
            </p:cNvSpPr>
            <p:nvPr/>
          </p:nvSpPr>
          <p:spPr bwMode="auto">
            <a:xfrm>
              <a:off x="2750" y="1227"/>
              <a:ext cx="8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i1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901" name="Rectangle 30"/>
            <p:cNvSpPr>
              <a:spLocks noChangeArrowheads="1"/>
            </p:cNvSpPr>
            <p:nvPr/>
          </p:nvSpPr>
          <p:spPr bwMode="auto">
            <a:xfrm>
              <a:off x="2750" y="1065"/>
              <a:ext cx="8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i0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902" name="Rectangle 31"/>
            <p:cNvSpPr>
              <a:spLocks noChangeArrowheads="1"/>
            </p:cNvSpPr>
            <p:nvPr/>
          </p:nvSpPr>
          <p:spPr bwMode="auto">
            <a:xfrm>
              <a:off x="2882" y="1430"/>
              <a:ext cx="1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s0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903" name="Rectangle 32"/>
            <p:cNvSpPr>
              <a:spLocks noChangeArrowheads="1"/>
            </p:cNvSpPr>
            <p:nvPr/>
          </p:nvSpPr>
          <p:spPr bwMode="auto">
            <a:xfrm>
              <a:off x="2964" y="1554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 b="1">
                  <a:solidFill>
                    <a:srgbClr val="0000FF"/>
                  </a:solidFill>
                </a:rPr>
                <a:t>1</a:t>
              </a:r>
              <a:endParaRPr lang="en-US" altLang="en-US" sz="1800" b="1">
                <a:solidFill>
                  <a:srgbClr val="0000FF"/>
                </a:solidFill>
              </a:endParaRPr>
            </a:p>
          </p:txBody>
        </p:sp>
        <p:sp>
          <p:nvSpPr>
            <p:cNvPr id="161904" name="Rectangle 33"/>
            <p:cNvSpPr>
              <a:spLocks noChangeArrowheads="1"/>
            </p:cNvSpPr>
            <p:nvPr/>
          </p:nvSpPr>
          <p:spPr bwMode="auto">
            <a:xfrm>
              <a:off x="3049" y="1153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d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905" name="Line 34"/>
            <p:cNvSpPr>
              <a:spLocks noChangeShapeType="1"/>
            </p:cNvSpPr>
            <p:nvPr/>
          </p:nvSpPr>
          <p:spPr bwMode="auto">
            <a:xfrm>
              <a:off x="3128" y="120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06" name="Line 35"/>
            <p:cNvSpPr>
              <a:spLocks noChangeShapeType="1"/>
            </p:cNvSpPr>
            <p:nvPr/>
          </p:nvSpPr>
          <p:spPr bwMode="auto">
            <a:xfrm>
              <a:off x="2631" y="1121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07" name="Line 36"/>
            <p:cNvSpPr>
              <a:spLocks noChangeShapeType="1"/>
            </p:cNvSpPr>
            <p:nvPr/>
          </p:nvSpPr>
          <p:spPr bwMode="auto">
            <a:xfrm>
              <a:off x="2631" y="1287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08" name="Line 37"/>
            <p:cNvSpPr>
              <a:spLocks noChangeShapeType="1"/>
            </p:cNvSpPr>
            <p:nvPr/>
          </p:nvSpPr>
          <p:spPr bwMode="auto">
            <a:xfrm flipV="1">
              <a:off x="2928" y="1550"/>
              <a:ext cx="1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909" name="Rectangle 38"/>
            <p:cNvSpPr>
              <a:spLocks noChangeArrowheads="1"/>
            </p:cNvSpPr>
            <p:nvPr/>
          </p:nvSpPr>
          <p:spPr bwMode="auto">
            <a:xfrm>
              <a:off x="2728" y="865"/>
              <a:ext cx="400" cy="685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1910" name="Freeform 39"/>
            <p:cNvSpPr>
              <a:spLocks/>
            </p:cNvSpPr>
            <p:nvPr/>
          </p:nvSpPr>
          <p:spPr bwMode="auto">
            <a:xfrm>
              <a:off x="2637" y="1153"/>
              <a:ext cx="591" cy="190"/>
            </a:xfrm>
            <a:custGeom>
              <a:avLst/>
              <a:gdLst>
                <a:gd name="T0" fmla="*/ 5779 w 189"/>
                <a:gd name="T1" fmla="*/ 115 h 61"/>
                <a:gd name="T2" fmla="*/ 2874 w 189"/>
                <a:gd name="T3" fmla="*/ 941 h 61"/>
                <a:gd name="T4" fmla="*/ 0 w 189"/>
                <a:gd name="T5" fmla="*/ 1726 h 61"/>
                <a:gd name="T6" fmla="*/ 0 60000 65536"/>
                <a:gd name="T7" fmla="*/ 0 60000 65536"/>
                <a:gd name="T8" fmla="*/ 0 60000 65536"/>
                <a:gd name="T9" fmla="*/ 0 w 189"/>
                <a:gd name="T10" fmla="*/ 0 h 61"/>
                <a:gd name="T11" fmla="*/ 189 w 189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61">
                  <a:moveTo>
                    <a:pt x="189" y="4"/>
                  </a:moveTo>
                  <a:cubicBezTo>
                    <a:pt x="189" y="4"/>
                    <a:pt x="142" y="0"/>
                    <a:pt x="94" y="31"/>
                  </a:cubicBezTo>
                  <a:cubicBezTo>
                    <a:pt x="46" y="61"/>
                    <a:pt x="0" y="57"/>
                    <a:pt x="0" y="57"/>
                  </a:cubicBez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61798" name="Rectangle 40"/>
          <p:cNvSpPr>
            <a:spLocks noChangeArrowheads="1"/>
          </p:cNvSpPr>
          <p:nvPr/>
        </p:nvSpPr>
        <p:spPr bwMode="auto">
          <a:xfrm>
            <a:off x="3754042" y="1901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799" name="Rectangle 41"/>
          <p:cNvSpPr>
            <a:spLocks noChangeArrowheads="1"/>
          </p:cNvSpPr>
          <p:nvPr/>
        </p:nvSpPr>
        <p:spPr bwMode="auto">
          <a:xfrm>
            <a:off x="3815953" y="1890714"/>
            <a:ext cx="12503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×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00" name="Rectangle 42"/>
          <p:cNvSpPr>
            <a:spLocks noChangeArrowheads="1"/>
          </p:cNvSpPr>
          <p:nvPr/>
        </p:nvSpPr>
        <p:spPr bwMode="auto">
          <a:xfrm>
            <a:off x="3881438" y="1901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01" name="Rectangle 43"/>
          <p:cNvSpPr>
            <a:spLocks noChangeArrowheads="1"/>
          </p:cNvSpPr>
          <p:nvPr/>
        </p:nvSpPr>
        <p:spPr bwMode="auto">
          <a:xfrm>
            <a:off x="3514725" y="2318148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02" name="Rectangle 44"/>
          <p:cNvSpPr>
            <a:spLocks noChangeArrowheads="1"/>
          </p:cNvSpPr>
          <p:nvPr/>
        </p:nvSpPr>
        <p:spPr bwMode="auto">
          <a:xfrm>
            <a:off x="3514725" y="2125267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i0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03" name="Rectangle 45"/>
          <p:cNvSpPr>
            <a:spLocks noChangeArrowheads="1"/>
          </p:cNvSpPr>
          <p:nvPr/>
        </p:nvSpPr>
        <p:spPr bwMode="auto">
          <a:xfrm>
            <a:off x="3670698" y="2559844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s0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3774" name="Rectangle 46"/>
          <p:cNvSpPr>
            <a:spLocks noChangeArrowheads="1"/>
          </p:cNvSpPr>
          <p:nvPr/>
        </p:nvSpPr>
        <p:spPr bwMode="auto">
          <a:xfrm>
            <a:off x="3769519" y="2707482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 b="1">
                <a:solidFill>
                  <a:srgbClr val="0000FF"/>
                </a:solidFill>
              </a:rPr>
              <a:t>0</a:t>
            </a:r>
            <a:endParaRPr lang="en-US" altLang="en-US" sz="1800" b="1">
              <a:solidFill>
                <a:srgbClr val="0000FF"/>
              </a:solidFill>
            </a:endParaRPr>
          </a:p>
        </p:txBody>
      </p:sp>
      <p:sp>
        <p:nvSpPr>
          <p:cNvPr id="161805" name="Rectangle 47"/>
          <p:cNvSpPr>
            <a:spLocks noChangeArrowheads="1"/>
          </p:cNvSpPr>
          <p:nvPr/>
        </p:nvSpPr>
        <p:spPr bwMode="auto">
          <a:xfrm>
            <a:off x="3869532" y="2230042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d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06" name="Line 48"/>
          <p:cNvSpPr>
            <a:spLocks noChangeShapeType="1"/>
          </p:cNvSpPr>
          <p:nvPr/>
        </p:nvSpPr>
        <p:spPr bwMode="auto">
          <a:xfrm>
            <a:off x="3963592" y="2293144"/>
            <a:ext cx="110728" cy="119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1807" name="Line 49"/>
          <p:cNvSpPr>
            <a:spLocks noChangeShapeType="1"/>
          </p:cNvSpPr>
          <p:nvPr/>
        </p:nvSpPr>
        <p:spPr bwMode="auto">
          <a:xfrm>
            <a:off x="3371851" y="2191942"/>
            <a:ext cx="111919" cy="119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1808" name="Line 50"/>
          <p:cNvSpPr>
            <a:spLocks noChangeShapeType="1"/>
          </p:cNvSpPr>
          <p:nvPr/>
        </p:nvSpPr>
        <p:spPr bwMode="auto">
          <a:xfrm>
            <a:off x="3371851" y="2389586"/>
            <a:ext cx="111919" cy="119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1809" name="Line 51"/>
          <p:cNvSpPr>
            <a:spLocks noChangeShapeType="1"/>
          </p:cNvSpPr>
          <p:nvPr/>
        </p:nvSpPr>
        <p:spPr bwMode="auto">
          <a:xfrm flipV="1">
            <a:off x="3729038" y="2702720"/>
            <a:ext cx="1191" cy="1119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1810" name="Rectangle 52"/>
          <p:cNvSpPr>
            <a:spLocks noChangeArrowheads="1"/>
          </p:cNvSpPr>
          <p:nvPr/>
        </p:nvSpPr>
        <p:spPr bwMode="auto">
          <a:xfrm>
            <a:off x="3487341" y="1887142"/>
            <a:ext cx="476250" cy="815578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81" name="Freeform 53"/>
          <p:cNvSpPr>
            <a:spLocks/>
          </p:cNvSpPr>
          <p:nvPr/>
        </p:nvSpPr>
        <p:spPr bwMode="auto">
          <a:xfrm>
            <a:off x="3378995" y="2137173"/>
            <a:ext cx="703660" cy="226219"/>
          </a:xfrm>
          <a:custGeom>
            <a:avLst/>
            <a:gdLst>
              <a:gd name="T0" fmla="*/ 2147483646 w 189"/>
              <a:gd name="T1" fmla="*/ 2147483646 h 61"/>
              <a:gd name="T2" fmla="*/ 2147483646 w 189"/>
              <a:gd name="T3" fmla="*/ 2147483646 h 61"/>
              <a:gd name="T4" fmla="*/ 0 w 189"/>
              <a:gd name="T5" fmla="*/ 2147483646 h 61"/>
              <a:gd name="T6" fmla="*/ 0 60000 65536"/>
              <a:gd name="T7" fmla="*/ 0 60000 65536"/>
              <a:gd name="T8" fmla="*/ 0 60000 65536"/>
              <a:gd name="T9" fmla="*/ 0 w 189"/>
              <a:gd name="T10" fmla="*/ 0 h 61"/>
              <a:gd name="T11" fmla="*/ 189 w 18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61">
                <a:moveTo>
                  <a:pt x="189" y="57"/>
                </a:moveTo>
                <a:cubicBezTo>
                  <a:pt x="189" y="57"/>
                  <a:pt x="143" y="61"/>
                  <a:pt x="95" y="30"/>
                </a:cubicBezTo>
                <a:cubicBezTo>
                  <a:pt x="47" y="0"/>
                  <a:pt x="0" y="4"/>
                  <a:pt x="0" y="4"/>
                </a:cubicBezTo>
              </a:path>
            </a:pathLst>
          </a:cu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1812" name="Rectangle 54"/>
          <p:cNvSpPr>
            <a:spLocks noChangeArrowheads="1"/>
          </p:cNvSpPr>
          <p:nvPr/>
        </p:nvSpPr>
        <p:spPr bwMode="auto">
          <a:xfrm>
            <a:off x="2859882" y="1901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13" name="Rectangle 55"/>
          <p:cNvSpPr>
            <a:spLocks noChangeArrowheads="1"/>
          </p:cNvSpPr>
          <p:nvPr/>
        </p:nvSpPr>
        <p:spPr bwMode="auto">
          <a:xfrm>
            <a:off x="2921794" y="1890714"/>
            <a:ext cx="12503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×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14" name="Rectangle 56"/>
          <p:cNvSpPr>
            <a:spLocks noChangeArrowheads="1"/>
          </p:cNvSpPr>
          <p:nvPr/>
        </p:nvSpPr>
        <p:spPr bwMode="auto">
          <a:xfrm>
            <a:off x="2987279" y="190143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15" name="Rectangle 57"/>
          <p:cNvSpPr>
            <a:spLocks noChangeArrowheads="1"/>
          </p:cNvSpPr>
          <p:nvPr/>
        </p:nvSpPr>
        <p:spPr bwMode="auto">
          <a:xfrm>
            <a:off x="2620566" y="2318148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16" name="Rectangle 58"/>
          <p:cNvSpPr>
            <a:spLocks noChangeArrowheads="1"/>
          </p:cNvSpPr>
          <p:nvPr/>
        </p:nvSpPr>
        <p:spPr bwMode="auto">
          <a:xfrm>
            <a:off x="2620566" y="2125267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i0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17" name="Rectangle 59"/>
          <p:cNvSpPr>
            <a:spLocks noChangeArrowheads="1"/>
          </p:cNvSpPr>
          <p:nvPr/>
        </p:nvSpPr>
        <p:spPr bwMode="auto">
          <a:xfrm>
            <a:off x="2776538" y="2559844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s0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18" name="Rectangle 60"/>
          <p:cNvSpPr>
            <a:spLocks noChangeArrowheads="1"/>
          </p:cNvSpPr>
          <p:nvPr/>
        </p:nvSpPr>
        <p:spPr bwMode="auto">
          <a:xfrm>
            <a:off x="2975373" y="2230042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d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1819" name="Line 61"/>
          <p:cNvSpPr>
            <a:spLocks noChangeShapeType="1"/>
          </p:cNvSpPr>
          <p:nvPr/>
        </p:nvSpPr>
        <p:spPr bwMode="auto">
          <a:xfrm>
            <a:off x="3070623" y="2293144"/>
            <a:ext cx="110728" cy="119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1820" name="Line 62"/>
          <p:cNvSpPr>
            <a:spLocks noChangeShapeType="1"/>
          </p:cNvSpPr>
          <p:nvPr/>
        </p:nvSpPr>
        <p:spPr bwMode="auto">
          <a:xfrm>
            <a:off x="2478881" y="2191942"/>
            <a:ext cx="110729" cy="119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1821" name="Line 63"/>
          <p:cNvSpPr>
            <a:spLocks noChangeShapeType="1"/>
          </p:cNvSpPr>
          <p:nvPr/>
        </p:nvSpPr>
        <p:spPr bwMode="auto">
          <a:xfrm>
            <a:off x="2478881" y="2389586"/>
            <a:ext cx="110729" cy="119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1822" name="Line 64"/>
          <p:cNvSpPr>
            <a:spLocks noChangeShapeType="1"/>
          </p:cNvSpPr>
          <p:nvPr/>
        </p:nvSpPr>
        <p:spPr bwMode="auto">
          <a:xfrm flipV="1">
            <a:off x="2832499" y="2702720"/>
            <a:ext cx="1190" cy="1119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1823" name="Rectangle 65"/>
          <p:cNvSpPr>
            <a:spLocks noChangeArrowheads="1"/>
          </p:cNvSpPr>
          <p:nvPr/>
        </p:nvSpPr>
        <p:spPr bwMode="auto">
          <a:xfrm>
            <a:off x="2594372" y="1887142"/>
            <a:ext cx="476250" cy="815578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920" name="Text Box 192"/>
          <p:cNvSpPr txBox="1">
            <a:spLocks noChangeArrowheads="1"/>
          </p:cNvSpPr>
          <p:nvPr/>
        </p:nvSpPr>
        <p:spPr bwMode="auto">
          <a:xfrm>
            <a:off x="5457826" y="291107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73922" name="Text Box 194"/>
          <p:cNvSpPr txBox="1">
            <a:spLocks noChangeArrowheads="1"/>
          </p:cNvSpPr>
          <p:nvPr/>
        </p:nvSpPr>
        <p:spPr bwMode="auto">
          <a:xfrm>
            <a:off x="6344842" y="1750219"/>
            <a:ext cx="9492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i0 (1*i0=i0)</a:t>
            </a:r>
          </a:p>
        </p:txBody>
      </p:sp>
      <p:sp>
        <p:nvSpPr>
          <p:cNvPr id="73923" name="Text Box 195"/>
          <p:cNvSpPr txBox="1">
            <a:spLocks noChangeArrowheads="1"/>
          </p:cNvSpPr>
          <p:nvPr/>
        </p:nvSpPr>
        <p:spPr bwMode="auto">
          <a:xfrm>
            <a:off x="6961586" y="2018111"/>
            <a:ext cx="808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i0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(0+i0=i0)</a:t>
            </a:r>
          </a:p>
        </p:txBody>
      </p:sp>
      <p:grpSp>
        <p:nvGrpSpPr>
          <p:cNvPr id="4" name="Group 215"/>
          <p:cNvGrpSpPr>
            <a:grpSpLocks/>
          </p:cNvGrpSpPr>
          <p:nvPr/>
        </p:nvGrpSpPr>
        <p:grpSpPr bwMode="auto">
          <a:xfrm>
            <a:off x="5797162" y="1966913"/>
            <a:ext cx="285750" cy="631032"/>
            <a:chOff x="3909" y="932"/>
            <a:chExt cx="240" cy="530"/>
          </a:xfrm>
        </p:grpSpPr>
        <p:sp>
          <p:nvSpPr>
            <p:cNvPr id="161895" name="Text Box 193"/>
            <p:cNvSpPr txBox="1">
              <a:spLocks noChangeArrowheads="1"/>
            </p:cNvSpPr>
            <p:nvPr/>
          </p:nvSpPr>
          <p:spPr bwMode="auto">
            <a:xfrm>
              <a:off x="3909" y="932"/>
              <a:ext cx="2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61896" name="Text Box 197"/>
            <p:cNvSpPr txBox="1">
              <a:spLocks noChangeArrowheads="1"/>
            </p:cNvSpPr>
            <p:nvPr/>
          </p:nvSpPr>
          <p:spPr bwMode="auto">
            <a:xfrm>
              <a:off x="3923" y="1229"/>
              <a:ext cx="2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161828" name="Text Box 210"/>
          <p:cNvSpPr txBox="1">
            <a:spLocks noChangeArrowheads="1"/>
          </p:cNvSpPr>
          <p:nvPr/>
        </p:nvSpPr>
        <p:spPr bwMode="auto">
          <a:xfrm>
            <a:off x="2343151" y="2857500"/>
            <a:ext cx="9989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2x1 mux</a:t>
            </a:r>
          </a:p>
        </p:txBody>
      </p:sp>
      <p:grpSp>
        <p:nvGrpSpPr>
          <p:cNvPr id="5" name="Group 218"/>
          <p:cNvGrpSpPr>
            <a:grpSpLocks/>
          </p:cNvGrpSpPr>
          <p:nvPr/>
        </p:nvGrpSpPr>
        <p:grpSpPr bwMode="auto">
          <a:xfrm>
            <a:off x="3429001" y="3463529"/>
            <a:ext cx="3237310" cy="1991915"/>
            <a:chOff x="1920" y="2189"/>
            <a:chExt cx="2719" cy="1673"/>
          </a:xfrm>
        </p:grpSpPr>
        <p:grpSp>
          <p:nvGrpSpPr>
            <p:cNvPr id="161832" name="Group 191"/>
            <p:cNvGrpSpPr>
              <a:grpSpLocks/>
            </p:cNvGrpSpPr>
            <p:nvPr/>
          </p:nvGrpSpPr>
          <p:grpSpPr bwMode="auto">
            <a:xfrm>
              <a:off x="2057" y="2283"/>
              <a:ext cx="591" cy="1041"/>
              <a:chOff x="2057" y="2283"/>
              <a:chExt cx="591" cy="1041"/>
            </a:xfrm>
          </p:grpSpPr>
          <p:sp>
            <p:nvSpPr>
              <p:cNvPr id="161877" name="Rectangle 129"/>
              <p:cNvSpPr>
                <a:spLocks noChangeArrowheads="1"/>
              </p:cNvSpPr>
              <p:nvPr/>
            </p:nvSpPr>
            <p:spPr bwMode="auto">
              <a:xfrm>
                <a:off x="2176" y="2445"/>
                <a:ext cx="8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i0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78" name="Rectangle 130"/>
              <p:cNvSpPr>
                <a:spLocks noChangeArrowheads="1"/>
              </p:cNvSpPr>
              <p:nvPr/>
            </p:nvSpPr>
            <p:spPr bwMode="auto">
              <a:xfrm>
                <a:off x="2378" y="2295"/>
                <a:ext cx="5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4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79" name="Rectangle 131"/>
              <p:cNvSpPr>
                <a:spLocks noChangeArrowheads="1"/>
              </p:cNvSpPr>
              <p:nvPr/>
            </p:nvSpPr>
            <p:spPr bwMode="auto">
              <a:xfrm>
                <a:off x="2429" y="2286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  <a:latin typeface="Symbol" panose="05050102010706020507" pitchFamily="18" charset="2"/>
                  </a:rPr>
                  <a:t>×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80" name="Rectangle 132"/>
              <p:cNvSpPr>
                <a:spLocks noChangeArrowheads="1"/>
              </p:cNvSpPr>
              <p:nvPr/>
            </p:nvSpPr>
            <p:spPr bwMode="auto">
              <a:xfrm>
                <a:off x="2484" y="2295"/>
                <a:ext cx="5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81" name="Rectangle 133"/>
              <p:cNvSpPr>
                <a:spLocks noChangeArrowheads="1"/>
              </p:cNvSpPr>
              <p:nvPr/>
            </p:nvSpPr>
            <p:spPr bwMode="auto">
              <a:xfrm>
                <a:off x="2176" y="2779"/>
                <a:ext cx="8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i2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82" name="Rectangle 134"/>
              <p:cNvSpPr>
                <a:spLocks noChangeArrowheads="1"/>
              </p:cNvSpPr>
              <p:nvPr/>
            </p:nvSpPr>
            <p:spPr bwMode="auto">
              <a:xfrm>
                <a:off x="2176" y="2615"/>
                <a:ext cx="8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i1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83" name="Rectangle 135"/>
              <p:cNvSpPr>
                <a:spLocks noChangeArrowheads="1"/>
              </p:cNvSpPr>
              <p:nvPr/>
            </p:nvSpPr>
            <p:spPr bwMode="auto">
              <a:xfrm>
                <a:off x="2176" y="2946"/>
                <a:ext cx="8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i3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84" name="Rectangle 136"/>
              <p:cNvSpPr>
                <a:spLocks noChangeArrowheads="1"/>
              </p:cNvSpPr>
              <p:nvPr/>
            </p:nvSpPr>
            <p:spPr bwMode="auto">
              <a:xfrm>
                <a:off x="2243" y="3110"/>
                <a:ext cx="1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s1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85" name="Rectangle 137"/>
              <p:cNvSpPr>
                <a:spLocks noChangeArrowheads="1"/>
              </p:cNvSpPr>
              <p:nvPr/>
            </p:nvSpPr>
            <p:spPr bwMode="auto">
              <a:xfrm>
                <a:off x="2376" y="3110"/>
                <a:ext cx="1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s0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86" name="Rectangle 138"/>
              <p:cNvSpPr>
                <a:spLocks noChangeArrowheads="1"/>
              </p:cNvSpPr>
              <p:nvPr/>
            </p:nvSpPr>
            <p:spPr bwMode="auto">
              <a:xfrm>
                <a:off x="2475" y="2705"/>
                <a:ext cx="5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d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87" name="Line 139"/>
              <p:cNvSpPr>
                <a:spLocks noChangeShapeType="1"/>
              </p:cNvSpPr>
              <p:nvPr/>
            </p:nvSpPr>
            <p:spPr bwMode="auto">
              <a:xfrm>
                <a:off x="2554" y="2755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88" name="Line 140"/>
              <p:cNvSpPr>
                <a:spLocks noChangeShapeType="1"/>
              </p:cNvSpPr>
              <p:nvPr/>
            </p:nvSpPr>
            <p:spPr bwMode="auto">
              <a:xfrm>
                <a:off x="2057" y="2671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89" name="Line 141"/>
              <p:cNvSpPr>
                <a:spLocks noChangeShapeType="1"/>
              </p:cNvSpPr>
              <p:nvPr/>
            </p:nvSpPr>
            <p:spPr bwMode="auto">
              <a:xfrm>
                <a:off x="2057" y="2839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90" name="Line 142"/>
              <p:cNvSpPr>
                <a:spLocks noChangeShapeType="1"/>
              </p:cNvSpPr>
              <p:nvPr/>
            </p:nvSpPr>
            <p:spPr bwMode="auto">
              <a:xfrm>
                <a:off x="2057" y="2505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91" name="Line 143"/>
              <p:cNvSpPr>
                <a:spLocks noChangeShapeType="1"/>
              </p:cNvSpPr>
              <p:nvPr/>
            </p:nvSpPr>
            <p:spPr bwMode="auto">
              <a:xfrm>
                <a:off x="2057" y="3005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92" name="Line 144"/>
              <p:cNvSpPr>
                <a:spLocks noChangeShapeType="1"/>
              </p:cNvSpPr>
              <p:nvPr/>
            </p:nvSpPr>
            <p:spPr bwMode="auto">
              <a:xfrm flipV="1">
                <a:off x="2288" y="3230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93" name="Line 145"/>
              <p:cNvSpPr>
                <a:spLocks noChangeShapeType="1"/>
              </p:cNvSpPr>
              <p:nvPr/>
            </p:nvSpPr>
            <p:spPr bwMode="auto">
              <a:xfrm flipV="1">
                <a:off x="2423" y="3230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94" name="Rectangle 146"/>
              <p:cNvSpPr>
                <a:spLocks noChangeArrowheads="1"/>
              </p:cNvSpPr>
              <p:nvPr/>
            </p:nvSpPr>
            <p:spPr bwMode="auto">
              <a:xfrm>
                <a:off x="2154" y="2283"/>
                <a:ext cx="400" cy="947"/>
              </a:xfrm>
              <a:prstGeom prst="rect">
                <a:avLst/>
              </a:prstGeom>
              <a:noFill/>
              <a:ln w="14288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1833" name="Group 190"/>
            <p:cNvGrpSpPr>
              <a:grpSpLocks/>
            </p:cNvGrpSpPr>
            <p:nvPr/>
          </p:nvGrpSpPr>
          <p:grpSpPr bwMode="auto">
            <a:xfrm>
              <a:off x="3021" y="2189"/>
              <a:ext cx="1618" cy="1673"/>
              <a:chOff x="3021" y="2189"/>
              <a:chExt cx="1618" cy="1673"/>
            </a:xfrm>
          </p:grpSpPr>
          <p:sp>
            <p:nvSpPr>
              <p:cNvPr id="161835" name="Line 148"/>
              <p:cNvSpPr>
                <a:spLocks noChangeShapeType="1"/>
              </p:cNvSpPr>
              <p:nvPr/>
            </p:nvSpPr>
            <p:spPr bwMode="auto">
              <a:xfrm>
                <a:off x="3495" y="3258"/>
                <a:ext cx="26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36" name="Line 149"/>
              <p:cNvSpPr>
                <a:spLocks noChangeShapeType="1"/>
              </p:cNvSpPr>
              <p:nvPr/>
            </p:nvSpPr>
            <p:spPr bwMode="auto">
              <a:xfrm>
                <a:off x="3242" y="3196"/>
                <a:ext cx="51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37" name="Line 150"/>
              <p:cNvSpPr>
                <a:spLocks noChangeShapeType="1"/>
              </p:cNvSpPr>
              <p:nvPr/>
            </p:nvSpPr>
            <p:spPr bwMode="auto">
              <a:xfrm>
                <a:off x="3120" y="3130"/>
                <a:ext cx="64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38" name="Oval 151"/>
              <p:cNvSpPr>
                <a:spLocks noChangeArrowheads="1"/>
              </p:cNvSpPr>
              <p:nvPr/>
            </p:nvSpPr>
            <p:spPr bwMode="auto">
              <a:xfrm>
                <a:off x="3348" y="2586"/>
                <a:ext cx="50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39" name="Oval 152"/>
              <p:cNvSpPr>
                <a:spLocks noChangeArrowheads="1"/>
              </p:cNvSpPr>
              <p:nvPr/>
            </p:nvSpPr>
            <p:spPr bwMode="auto">
              <a:xfrm>
                <a:off x="3601" y="2943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40" name="Oval 153"/>
              <p:cNvSpPr>
                <a:spLocks noChangeArrowheads="1"/>
              </p:cNvSpPr>
              <p:nvPr/>
            </p:nvSpPr>
            <p:spPr bwMode="auto">
              <a:xfrm>
                <a:off x="3470" y="3233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41" name="Oval 154"/>
              <p:cNvSpPr>
                <a:spLocks noChangeArrowheads="1"/>
              </p:cNvSpPr>
              <p:nvPr/>
            </p:nvSpPr>
            <p:spPr bwMode="auto">
              <a:xfrm>
                <a:off x="3220" y="3171"/>
                <a:ext cx="47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42" name="Oval 155"/>
              <p:cNvSpPr>
                <a:spLocks noChangeArrowheads="1"/>
              </p:cNvSpPr>
              <p:nvPr/>
            </p:nvSpPr>
            <p:spPr bwMode="auto">
              <a:xfrm>
                <a:off x="3470" y="3599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43" name="Oval 156"/>
              <p:cNvSpPr>
                <a:spLocks noChangeArrowheads="1"/>
              </p:cNvSpPr>
              <p:nvPr/>
            </p:nvSpPr>
            <p:spPr bwMode="auto">
              <a:xfrm>
                <a:off x="3220" y="3599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44" name="Freeform 157"/>
              <p:cNvSpPr>
                <a:spLocks/>
              </p:cNvSpPr>
              <p:nvPr/>
            </p:nvSpPr>
            <p:spPr bwMode="auto">
              <a:xfrm>
                <a:off x="3242" y="3561"/>
                <a:ext cx="131" cy="63"/>
              </a:xfrm>
              <a:custGeom>
                <a:avLst/>
                <a:gdLst>
                  <a:gd name="T0" fmla="*/ 131 w 131"/>
                  <a:gd name="T1" fmla="*/ 0 h 63"/>
                  <a:gd name="T2" fmla="*/ 131 w 131"/>
                  <a:gd name="T3" fmla="*/ 63 h 63"/>
                  <a:gd name="T4" fmla="*/ 0 w 131"/>
                  <a:gd name="T5" fmla="*/ 63 h 63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63"/>
                  <a:gd name="T11" fmla="*/ 131 w 131"/>
                  <a:gd name="T12" fmla="*/ 63 h 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63">
                    <a:moveTo>
                      <a:pt x="131" y="0"/>
                    </a:moveTo>
                    <a:lnTo>
                      <a:pt x="131" y="63"/>
                    </a:lnTo>
                    <a:lnTo>
                      <a:pt x="0" y="6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45" name="Freeform 158"/>
              <p:cNvSpPr>
                <a:spLocks/>
              </p:cNvSpPr>
              <p:nvPr/>
            </p:nvSpPr>
            <p:spPr bwMode="auto">
              <a:xfrm>
                <a:off x="3120" y="2252"/>
                <a:ext cx="637" cy="1"/>
              </a:xfrm>
              <a:custGeom>
                <a:avLst/>
                <a:gdLst>
                  <a:gd name="T0" fmla="*/ 0 w 637"/>
                  <a:gd name="T1" fmla="*/ 0 h 1"/>
                  <a:gd name="T2" fmla="*/ 522 w 637"/>
                  <a:gd name="T3" fmla="*/ 0 h 1"/>
                  <a:gd name="T4" fmla="*/ 637 w 63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37"/>
                  <a:gd name="T10" fmla="*/ 0 h 1"/>
                  <a:gd name="T11" fmla="*/ 637 w 63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7" h="1">
                    <a:moveTo>
                      <a:pt x="0" y="0"/>
                    </a:moveTo>
                    <a:lnTo>
                      <a:pt x="522" y="0"/>
                    </a:lnTo>
                    <a:lnTo>
                      <a:pt x="637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46" name="Freeform 159"/>
              <p:cNvSpPr>
                <a:spLocks/>
              </p:cNvSpPr>
              <p:nvPr/>
            </p:nvSpPr>
            <p:spPr bwMode="auto">
              <a:xfrm>
                <a:off x="3626" y="2377"/>
                <a:ext cx="131" cy="1022"/>
              </a:xfrm>
              <a:custGeom>
                <a:avLst/>
                <a:gdLst>
                  <a:gd name="T0" fmla="*/ 0 w 131"/>
                  <a:gd name="T1" fmla="*/ 1022 h 1022"/>
                  <a:gd name="T2" fmla="*/ 0 w 131"/>
                  <a:gd name="T3" fmla="*/ 0 h 1022"/>
                  <a:gd name="T4" fmla="*/ 16 w 131"/>
                  <a:gd name="T5" fmla="*/ 0 h 1022"/>
                  <a:gd name="T6" fmla="*/ 131 w 131"/>
                  <a:gd name="T7" fmla="*/ 0 h 10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"/>
                  <a:gd name="T13" fmla="*/ 0 h 1022"/>
                  <a:gd name="T14" fmla="*/ 131 w 131"/>
                  <a:gd name="T15" fmla="*/ 1022 h 10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" h="1022">
                    <a:moveTo>
                      <a:pt x="0" y="1022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3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47" name="Freeform 160"/>
              <p:cNvSpPr>
                <a:spLocks/>
              </p:cNvSpPr>
              <p:nvPr/>
            </p:nvSpPr>
            <p:spPr bwMode="auto">
              <a:xfrm>
                <a:off x="3492" y="3561"/>
                <a:ext cx="134" cy="63"/>
              </a:xfrm>
              <a:custGeom>
                <a:avLst/>
                <a:gdLst>
                  <a:gd name="T0" fmla="*/ 134 w 134"/>
                  <a:gd name="T1" fmla="*/ 0 h 63"/>
                  <a:gd name="T2" fmla="*/ 134 w 134"/>
                  <a:gd name="T3" fmla="*/ 63 h 63"/>
                  <a:gd name="T4" fmla="*/ 0 w 134"/>
                  <a:gd name="T5" fmla="*/ 63 h 63"/>
                  <a:gd name="T6" fmla="*/ 0 60000 65536"/>
                  <a:gd name="T7" fmla="*/ 0 60000 65536"/>
                  <a:gd name="T8" fmla="*/ 0 60000 65536"/>
                  <a:gd name="T9" fmla="*/ 0 w 134"/>
                  <a:gd name="T10" fmla="*/ 0 h 63"/>
                  <a:gd name="T11" fmla="*/ 134 w 134"/>
                  <a:gd name="T12" fmla="*/ 63 h 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" h="63">
                    <a:moveTo>
                      <a:pt x="134" y="0"/>
                    </a:moveTo>
                    <a:lnTo>
                      <a:pt x="134" y="63"/>
                    </a:lnTo>
                    <a:lnTo>
                      <a:pt x="0" y="6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48" name="Freeform 161"/>
              <p:cNvSpPr>
                <a:spLocks/>
              </p:cNvSpPr>
              <p:nvPr/>
            </p:nvSpPr>
            <p:spPr bwMode="auto">
              <a:xfrm>
                <a:off x="3529" y="3408"/>
                <a:ext cx="194" cy="153"/>
              </a:xfrm>
              <a:custGeom>
                <a:avLst/>
                <a:gdLst>
                  <a:gd name="T0" fmla="*/ 194 w 194"/>
                  <a:gd name="T1" fmla="*/ 153 h 153"/>
                  <a:gd name="T2" fmla="*/ 97 w 194"/>
                  <a:gd name="T3" fmla="*/ 0 h 153"/>
                  <a:gd name="T4" fmla="*/ 0 w 194"/>
                  <a:gd name="T5" fmla="*/ 153 h 153"/>
                  <a:gd name="T6" fmla="*/ 194 w 194"/>
                  <a:gd name="T7" fmla="*/ 153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4"/>
                  <a:gd name="T13" fmla="*/ 0 h 153"/>
                  <a:gd name="T14" fmla="*/ 194 w 194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4" h="153">
                    <a:moveTo>
                      <a:pt x="194" y="153"/>
                    </a:moveTo>
                    <a:lnTo>
                      <a:pt x="97" y="0"/>
                    </a:lnTo>
                    <a:lnTo>
                      <a:pt x="0" y="153"/>
                    </a:lnTo>
                    <a:lnTo>
                      <a:pt x="194" y="153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49" name="Oval 162"/>
              <p:cNvSpPr>
                <a:spLocks noChangeArrowheads="1"/>
              </p:cNvSpPr>
              <p:nvPr/>
            </p:nvSpPr>
            <p:spPr bwMode="auto">
              <a:xfrm>
                <a:off x="3607" y="3371"/>
                <a:ext cx="38" cy="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50" name="Line 163"/>
              <p:cNvSpPr>
                <a:spLocks noChangeShapeType="1"/>
              </p:cNvSpPr>
              <p:nvPr/>
            </p:nvSpPr>
            <p:spPr bwMode="auto">
              <a:xfrm>
                <a:off x="3626" y="2964"/>
                <a:ext cx="13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51" name="Line 164"/>
              <p:cNvSpPr>
                <a:spLocks noChangeShapeType="1"/>
              </p:cNvSpPr>
              <p:nvPr/>
            </p:nvSpPr>
            <p:spPr bwMode="auto">
              <a:xfrm>
                <a:off x="3117" y="2839"/>
                <a:ext cx="64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52" name="Freeform 165"/>
              <p:cNvSpPr>
                <a:spLocks/>
              </p:cNvSpPr>
              <p:nvPr/>
            </p:nvSpPr>
            <p:spPr bwMode="auto">
              <a:xfrm>
                <a:off x="3245" y="2902"/>
                <a:ext cx="512" cy="828"/>
              </a:xfrm>
              <a:custGeom>
                <a:avLst/>
                <a:gdLst>
                  <a:gd name="T0" fmla="*/ 0 w 512"/>
                  <a:gd name="T1" fmla="*/ 828 h 828"/>
                  <a:gd name="T2" fmla="*/ 0 w 512"/>
                  <a:gd name="T3" fmla="*/ 0 h 828"/>
                  <a:gd name="T4" fmla="*/ 22 w 512"/>
                  <a:gd name="T5" fmla="*/ 0 h 828"/>
                  <a:gd name="T6" fmla="*/ 512 w 512"/>
                  <a:gd name="T7" fmla="*/ 0 h 8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"/>
                  <a:gd name="T13" fmla="*/ 0 h 828"/>
                  <a:gd name="T14" fmla="*/ 512 w 512"/>
                  <a:gd name="T15" fmla="*/ 828 h 8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" h="828">
                    <a:moveTo>
                      <a:pt x="0" y="828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51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53" name="Line 166"/>
              <p:cNvSpPr>
                <a:spLocks noChangeShapeType="1"/>
              </p:cNvSpPr>
              <p:nvPr/>
            </p:nvSpPr>
            <p:spPr bwMode="auto">
              <a:xfrm>
                <a:off x="3117" y="2546"/>
                <a:ext cx="64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54" name="Line 167"/>
              <p:cNvSpPr>
                <a:spLocks noChangeShapeType="1"/>
              </p:cNvSpPr>
              <p:nvPr/>
            </p:nvSpPr>
            <p:spPr bwMode="auto">
              <a:xfrm>
                <a:off x="3373" y="2608"/>
                <a:ext cx="38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55" name="Line 168"/>
              <p:cNvSpPr>
                <a:spLocks noChangeShapeType="1"/>
              </p:cNvSpPr>
              <p:nvPr/>
            </p:nvSpPr>
            <p:spPr bwMode="auto">
              <a:xfrm>
                <a:off x="3307" y="3139"/>
                <a:ext cx="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56" name="Freeform 169"/>
              <p:cNvSpPr>
                <a:spLocks/>
              </p:cNvSpPr>
              <p:nvPr/>
            </p:nvSpPr>
            <p:spPr bwMode="auto">
              <a:xfrm>
                <a:off x="3495" y="2671"/>
                <a:ext cx="262" cy="1059"/>
              </a:xfrm>
              <a:custGeom>
                <a:avLst/>
                <a:gdLst>
                  <a:gd name="T0" fmla="*/ 0 w 262"/>
                  <a:gd name="T1" fmla="*/ 1059 h 1059"/>
                  <a:gd name="T2" fmla="*/ 0 w 262"/>
                  <a:gd name="T3" fmla="*/ 0 h 1059"/>
                  <a:gd name="T4" fmla="*/ 262 w 262"/>
                  <a:gd name="T5" fmla="*/ 0 h 1059"/>
                  <a:gd name="T6" fmla="*/ 0 60000 65536"/>
                  <a:gd name="T7" fmla="*/ 0 60000 65536"/>
                  <a:gd name="T8" fmla="*/ 0 60000 65536"/>
                  <a:gd name="T9" fmla="*/ 0 w 262"/>
                  <a:gd name="T10" fmla="*/ 0 h 1059"/>
                  <a:gd name="T11" fmla="*/ 262 w 262"/>
                  <a:gd name="T12" fmla="*/ 1059 h 10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" h="1059">
                    <a:moveTo>
                      <a:pt x="0" y="1059"/>
                    </a:moveTo>
                    <a:lnTo>
                      <a:pt x="0" y="0"/>
                    </a:lnTo>
                    <a:lnTo>
                      <a:pt x="26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57" name="Rectangle 170"/>
              <p:cNvSpPr>
                <a:spLocks noChangeArrowheads="1"/>
              </p:cNvSpPr>
              <p:nvPr/>
            </p:nvSpPr>
            <p:spPr bwMode="auto">
              <a:xfrm>
                <a:off x="3450" y="3736"/>
                <a:ext cx="1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s0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58" name="Rectangle 171"/>
              <p:cNvSpPr>
                <a:spLocks noChangeArrowheads="1"/>
              </p:cNvSpPr>
              <p:nvPr/>
            </p:nvSpPr>
            <p:spPr bwMode="auto">
              <a:xfrm>
                <a:off x="4574" y="2623"/>
                <a:ext cx="5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d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59" name="Rectangle 172"/>
              <p:cNvSpPr>
                <a:spLocks noChangeArrowheads="1"/>
              </p:cNvSpPr>
              <p:nvPr/>
            </p:nvSpPr>
            <p:spPr bwMode="auto">
              <a:xfrm>
                <a:off x="3021" y="2193"/>
                <a:ext cx="8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i0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60" name="Rectangle 173"/>
              <p:cNvSpPr>
                <a:spLocks noChangeArrowheads="1"/>
              </p:cNvSpPr>
              <p:nvPr/>
            </p:nvSpPr>
            <p:spPr bwMode="auto">
              <a:xfrm>
                <a:off x="3021" y="2487"/>
                <a:ext cx="8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i1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61" name="Rectangle 174"/>
              <p:cNvSpPr>
                <a:spLocks noChangeArrowheads="1"/>
              </p:cNvSpPr>
              <p:nvPr/>
            </p:nvSpPr>
            <p:spPr bwMode="auto">
              <a:xfrm>
                <a:off x="3021" y="2781"/>
                <a:ext cx="8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i2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62" name="Rectangle 175"/>
              <p:cNvSpPr>
                <a:spLocks noChangeArrowheads="1"/>
              </p:cNvSpPr>
              <p:nvPr/>
            </p:nvSpPr>
            <p:spPr bwMode="auto">
              <a:xfrm>
                <a:off x="3021" y="3074"/>
                <a:ext cx="8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i3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63" name="Rectangle 176"/>
              <p:cNvSpPr>
                <a:spLocks noChangeArrowheads="1"/>
              </p:cNvSpPr>
              <p:nvPr/>
            </p:nvSpPr>
            <p:spPr bwMode="auto">
              <a:xfrm>
                <a:off x="3200" y="3736"/>
                <a:ext cx="1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75">
                    <a:solidFill>
                      <a:srgbClr val="000000"/>
                    </a:solidFill>
                  </a:rPr>
                  <a:t>s1</a:t>
                </a: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64" name="Freeform 177"/>
              <p:cNvSpPr>
                <a:spLocks/>
              </p:cNvSpPr>
              <p:nvPr/>
            </p:nvSpPr>
            <p:spPr bwMode="auto">
              <a:xfrm>
                <a:off x="3276" y="3408"/>
                <a:ext cx="194" cy="153"/>
              </a:xfrm>
              <a:custGeom>
                <a:avLst/>
                <a:gdLst>
                  <a:gd name="T0" fmla="*/ 194 w 194"/>
                  <a:gd name="T1" fmla="*/ 153 h 153"/>
                  <a:gd name="T2" fmla="*/ 97 w 194"/>
                  <a:gd name="T3" fmla="*/ 0 h 153"/>
                  <a:gd name="T4" fmla="*/ 0 w 194"/>
                  <a:gd name="T5" fmla="*/ 153 h 153"/>
                  <a:gd name="T6" fmla="*/ 194 w 194"/>
                  <a:gd name="T7" fmla="*/ 153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4"/>
                  <a:gd name="T13" fmla="*/ 0 h 153"/>
                  <a:gd name="T14" fmla="*/ 194 w 194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4" h="153">
                    <a:moveTo>
                      <a:pt x="194" y="153"/>
                    </a:moveTo>
                    <a:lnTo>
                      <a:pt x="97" y="0"/>
                    </a:lnTo>
                    <a:lnTo>
                      <a:pt x="0" y="153"/>
                    </a:lnTo>
                    <a:lnTo>
                      <a:pt x="194" y="153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65" name="Oval 178"/>
              <p:cNvSpPr>
                <a:spLocks noChangeArrowheads="1"/>
              </p:cNvSpPr>
              <p:nvPr/>
            </p:nvSpPr>
            <p:spPr bwMode="auto">
              <a:xfrm>
                <a:off x="3354" y="3371"/>
                <a:ext cx="38" cy="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66" name="Line 179"/>
              <p:cNvSpPr>
                <a:spLocks noChangeShapeType="1"/>
              </p:cNvSpPr>
              <p:nvPr/>
            </p:nvSpPr>
            <p:spPr bwMode="auto">
              <a:xfrm>
                <a:off x="4545" y="2755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67" name="Freeform 180"/>
              <p:cNvSpPr>
                <a:spLocks/>
              </p:cNvSpPr>
              <p:nvPr/>
            </p:nvSpPr>
            <p:spPr bwMode="auto">
              <a:xfrm>
                <a:off x="4048" y="2314"/>
                <a:ext cx="278" cy="388"/>
              </a:xfrm>
              <a:custGeom>
                <a:avLst/>
                <a:gdLst>
                  <a:gd name="T0" fmla="*/ 0 w 278"/>
                  <a:gd name="T1" fmla="*/ 0 h 388"/>
                  <a:gd name="T2" fmla="*/ 181 w 278"/>
                  <a:gd name="T3" fmla="*/ 0 h 388"/>
                  <a:gd name="T4" fmla="*/ 181 w 278"/>
                  <a:gd name="T5" fmla="*/ 388 h 388"/>
                  <a:gd name="T6" fmla="*/ 278 w 278"/>
                  <a:gd name="T7" fmla="*/ 388 h 3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"/>
                  <a:gd name="T13" fmla="*/ 0 h 388"/>
                  <a:gd name="T14" fmla="*/ 278 w 278"/>
                  <a:gd name="T15" fmla="*/ 388 h 3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" h="388">
                    <a:moveTo>
                      <a:pt x="0" y="0"/>
                    </a:moveTo>
                    <a:lnTo>
                      <a:pt x="181" y="0"/>
                    </a:lnTo>
                    <a:lnTo>
                      <a:pt x="181" y="388"/>
                    </a:lnTo>
                    <a:lnTo>
                      <a:pt x="278" y="38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68" name="Freeform 181"/>
              <p:cNvSpPr>
                <a:spLocks/>
              </p:cNvSpPr>
              <p:nvPr/>
            </p:nvSpPr>
            <p:spPr bwMode="auto">
              <a:xfrm>
                <a:off x="4048" y="2608"/>
                <a:ext cx="285" cy="128"/>
              </a:xfrm>
              <a:custGeom>
                <a:avLst/>
                <a:gdLst>
                  <a:gd name="T0" fmla="*/ 0 w 285"/>
                  <a:gd name="T1" fmla="*/ 0 h 128"/>
                  <a:gd name="T2" fmla="*/ 91 w 285"/>
                  <a:gd name="T3" fmla="*/ 0 h 128"/>
                  <a:gd name="T4" fmla="*/ 91 w 285"/>
                  <a:gd name="T5" fmla="*/ 128 h 128"/>
                  <a:gd name="T6" fmla="*/ 285 w 285"/>
                  <a:gd name="T7" fmla="*/ 128 h 1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5"/>
                  <a:gd name="T13" fmla="*/ 0 h 128"/>
                  <a:gd name="T14" fmla="*/ 285 w 285"/>
                  <a:gd name="T15" fmla="*/ 128 h 1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5" h="128">
                    <a:moveTo>
                      <a:pt x="0" y="0"/>
                    </a:moveTo>
                    <a:lnTo>
                      <a:pt x="91" y="0"/>
                    </a:lnTo>
                    <a:lnTo>
                      <a:pt x="91" y="128"/>
                    </a:lnTo>
                    <a:lnTo>
                      <a:pt x="285" y="12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69" name="Freeform 182"/>
              <p:cNvSpPr>
                <a:spLocks/>
              </p:cNvSpPr>
              <p:nvPr/>
            </p:nvSpPr>
            <p:spPr bwMode="auto">
              <a:xfrm>
                <a:off x="4048" y="2811"/>
                <a:ext cx="278" cy="385"/>
              </a:xfrm>
              <a:custGeom>
                <a:avLst/>
                <a:gdLst>
                  <a:gd name="T0" fmla="*/ 0 w 278"/>
                  <a:gd name="T1" fmla="*/ 385 h 385"/>
                  <a:gd name="T2" fmla="*/ 181 w 278"/>
                  <a:gd name="T3" fmla="*/ 385 h 385"/>
                  <a:gd name="T4" fmla="*/ 181 w 278"/>
                  <a:gd name="T5" fmla="*/ 0 h 385"/>
                  <a:gd name="T6" fmla="*/ 278 w 278"/>
                  <a:gd name="T7" fmla="*/ 0 h 3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"/>
                  <a:gd name="T13" fmla="*/ 0 h 385"/>
                  <a:gd name="T14" fmla="*/ 278 w 278"/>
                  <a:gd name="T15" fmla="*/ 385 h 3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" h="385">
                    <a:moveTo>
                      <a:pt x="0" y="385"/>
                    </a:moveTo>
                    <a:lnTo>
                      <a:pt x="181" y="385"/>
                    </a:lnTo>
                    <a:lnTo>
                      <a:pt x="181" y="0"/>
                    </a:lnTo>
                    <a:lnTo>
                      <a:pt x="27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70" name="Freeform 183"/>
              <p:cNvSpPr>
                <a:spLocks/>
              </p:cNvSpPr>
              <p:nvPr/>
            </p:nvSpPr>
            <p:spPr bwMode="auto">
              <a:xfrm>
                <a:off x="4048" y="2777"/>
                <a:ext cx="285" cy="125"/>
              </a:xfrm>
              <a:custGeom>
                <a:avLst/>
                <a:gdLst>
                  <a:gd name="T0" fmla="*/ 0 w 285"/>
                  <a:gd name="T1" fmla="*/ 125 h 125"/>
                  <a:gd name="T2" fmla="*/ 91 w 285"/>
                  <a:gd name="T3" fmla="*/ 125 h 125"/>
                  <a:gd name="T4" fmla="*/ 91 w 285"/>
                  <a:gd name="T5" fmla="*/ 0 h 125"/>
                  <a:gd name="T6" fmla="*/ 285 w 285"/>
                  <a:gd name="T7" fmla="*/ 0 h 1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5"/>
                  <a:gd name="T13" fmla="*/ 0 h 125"/>
                  <a:gd name="T14" fmla="*/ 285 w 285"/>
                  <a:gd name="T15" fmla="*/ 125 h 1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5" h="125">
                    <a:moveTo>
                      <a:pt x="0" y="125"/>
                    </a:moveTo>
                    <a:lnTo>
                      <a:pt x="91" y="125"/>
                    </a:lnTo>
                    <a:lnTo>
                      <a:pt x="91" y="0"/>
                    </a:lnTo>
                    <a:lnTo>
                      <a:pt x="28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71" name="Freeform 184"/>
              <p:cNvSpPr>
                <a:spLocks/>
              </p:cNvSpPr>
              <p:nvPr/>
            </p:nvSpPr>
            <p:spPr bwMode="auto">
              <a:xfrm>
                <a:off x="4292" y="2630"/>
                <a:ext cx="253" cy="250"/>
              </a:xfrm>
              <a:custGeom>
                <a:avLst/>
                <a:gdLst>
                  <a:gd name="T0" fmla="*/ 2468 w 81"/>
                  <a:gd name="T1" fmla="*/ 1222 h 80"/>
                  <a:gd name="T2" fmla="*/ 0 w 81"/>
                  <a:gd name="T3" fmla="*/ 2441 h 80"/>
                  <a:gd name="T4" fmla="*/ 400 w 81"/>
                  <a:gd name="T5" fmla="*/ 1222 h 80"/>
                  <a:gd name="T6" fmla="*/ 400 w 81"/>
                  <a:gd name="T7" fmla="*/ 1191 h 80"/>
                  <a:gd name="T8" fmla="*/ 0 w 81"/>
                  <a:gd name="T9" fmla="*/ 0 h 80"/>
                  <a:gd name="T10" fmla="*/ 2468 w 81"/>
                  <a:gd name="T11" fmla="*/ 1222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80"/>
                  <a:gd name="T20" fmla="*/ 81 w 81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80">
                    <a:moveTo>
                      <a:pt x="81" y="40"/>
                    </a:moveTo>
                    <a:cubicBezTo>
                      <a:pt x="81" y="40"/>
                      <a:pt x="62" y="80"/>
                      <a:pt x="0" y="80"/>
                    </a:cubicBezTo>
                    <a:cubicBezTo>
                      <a:pt x="0" y="80"/>
                      <a:pt x="13" y="76"/>
                      <a:pt x="13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4"/>
                      <a:pt x="0" y="0"/>
                      <a:pt x="0" y="0"/>
                    </a:cubicBezTo>
                    <a:cubicBezTo>
                      <a:pt x="62" y="0"/>
                      <a:pt x="81" y="40"/>
                      <a:pt x="81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72" name="Freeform 185"/>
              <p:cNvSpPr>
                <a:spLocks/>
              </p:cNvSpPr>
              <p:nvPr/>
            </p:nvSpPr>
            <p:spPr bwMode="auto">
              <a:xfrm>
                <a:off x="3761" y="2777"/>
                <a:ext cx="287" cy="250"/>
              </a:xfrm>
              <a:custGeom>
                <a:avLst/>
                <a:gdLst>
                  <a:gd name="T0" fmla="*/ 0 w 92"/>
                  <a:gd name="T1" fmla="*/ 2441 h 80"/>
                  <a:gd name="T2" fmla="*/ 1547 w 92"/>
                  <a:gd name="T3" fmla="*/ 2441 h 80"/>
                  <a:gd name="T4" fmla="*/ 2792 w 92"/>
                  <a:gd name="T5" fmla="*/ 1222 h 80"/>
                  <a:gd name="T6" fmla="*/ 1547 w 92"/>
                  <a:gd name="T7" fmla="*/ 0 h 80"/>
                  <a:gd name="T8" fmla="*/ 0 w 92"/>
                  <a:gd name="T9" fmla="*/ 0 h 80"/>
                  <a:gd name="T10" fmla="*/ 0 w 92"/>
                  <a:gd name="T11" fmla="*/ 2441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80"/>
                  <a:gd name="T20" fmla="*/ 92 w 9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80">
                    <a:moveTo>
                      <a:pt x="0" y="80"/>
                    </a:moveTo>
                    <a:cubicBezTo>
                      <a:pt x="51" y="80"/>
                      <a:pt x="51" y="80"/>
                      <a:pt x="51" y="80"/>
                    </a:cubicBezTo>
                    <a:cubicBezTo>
                      <a:pt x="74" y="80"/>
                      <a:pt x="92" y="62"/>
                      <a:pt x="92" y="40"/>
                    </a:cubicBezTo>
                    <a:cubicBezTo>
                      <a:pt x="92" y="18"/>
                      <a:pt x="74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73" name="Freeform 186"/>
              <p:cNvSpPr>
                <a:spLocks/>
              </p:cNvSpPr>
              <p:nvPr/>
            </p:nvSpPr>
            <p:spPr bwMode="auto">
              <a:xfrm>
                <a:off x="3761" y="3068"/>
                <a:ext cx="287" cy="253"/>
              </a:xfrm>
              <a:custGeom>
                <a:avLst/>
                <a:gdLst>
                  <a:gd name="T0" fmla="*/ 0 w 92"/>
                  <a:gd name="T1" fmla="*/ 2468 h 81"/>
                  <a:gd name="T2" fmla="*/ 1547 w 92"/>
                  <a:gd name="T3" fmla="*/ 2468 h 81"/>
                  <a:gd name="T4" fmla="*/ 2792 w 92"/>
                  <a:gd name="T5" fmla="*/ 1218 h 81"/>
                  <a:gd name="T6" fmla="*/ 1547 w 92"/>
                  <a:gd name="T7" fmla="*/ 0 h 81"/>
                  <a:gd name="T8" fmla="*/ 0 w 92"/>
                  <a:gd name="T9" fmla="*/ 0 h 81"/>
                  <a:gd name="T10" fmla="*/ 0 w 92"/>
                  <a:gd name="T11" fmla="*/ 2468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81"/>
                  <a:gd name="T20" fmla="*/ 92 w 9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81">
                    <a:moveTo>
                      <a:pt x="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74" y="81"/>
                      <a:pt x="92" y="63"/>
                      <a:pt x="92" y="40"/>
                    </a:cubicBezTo>
                    <a:cubicBezTo>
                      <a:pt x="92" y="18"/>
                      <a:pt x="74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74" name="Freeform 187"/>
              <p:cNvSpPr>
                <a:spLocks/>
              </p:cNvSpPr>
              <p:nvPr/>
            </p:nvSpPr>
            <p:spPr bwMode="auto">
              <a:xfrm>
                <a:off x="3761" y="2189"/>
                <a:ext cx="287" cy="250"/>
              </a:xfrm>
              <a:custGeom>
                <a:avLst/>
                <a:gdLst>
                  <a:gd name="T0" fmla="*/ 0 w 92"/>
                  <a:gd name="T1" fmla="*/ 2441 h 80"/>
                  <a:gd name="T2" fmla="*/ 1547 w 92"/>
                  <a:gd name="T3" fmla="*/ 2441 h 80"/>
                  <a:gd name="T4" fmla="*/ 2792 w 92"/>
                  <a:gd name="T5" fmla="*/ 1222 h 80"/>
                  <a:gd name="T6" fmla="*/ 1547 w 92"/>
                  <a:gd name="T7" fmla="*/ 0 h 80"/>
                  <a:gd name="T8" fmla="*/ 0 w 92"/>
                  <a:gd name="T9" fmla="*/ 0 h 80"/>
                  <a:gd name="T10" fmla="*/ 0 w 92"/>
                  <a:gd name="T11" fmla="*/ 2441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80"/>
                  <a:gd name="T20" fmla="*/ 92 w 9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80">
                    <a:moveTo>
                      <a:pt x="0" y="80"/>
                    </a:moveTo>
                    <a:cubicBezTo>
                      <a:pt x="51" y="80"/>
                      <a:pt x="51" y="80"/>
                      <a:pt x="51" y="80"/>
                    </a:cubicBezTo>
                    <a:cubicBezTo>
                      <a:pt x="74" y="80"/>
                      <a:pt x="92" y="62"/>
                      <a:pt x="92" y="40"/>
                    </a:cubicBezTo>
                    <a:cubicBezTo>
                      <a:pt x="92" y="18"/>
                      <a:pt x="74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75" name="Freeform 188"/>
              <p:cNvSpPr>
                <a:spLocks/>
              </p:cNvSpPr>
              <p:nvPr/>
            </p:nvSpPr>
            <p:spPr bwMode="auto">
              <a:xfrm>
                <a:off x="3761" y="2483"/>
                <a:ext cx="287" cy="250"/>
              </a:xfrm>
              <a:custGeom>
                <a:avLst/>
                <a:gdLst>
                  <a:gd name="T0" fmla="*/ 0 w 92"/>
                  <a:gd name="T1" fmla="*/ 2441 h 80"/>
                  <a:gd name="T2" fmla="*/ 1547 w 92"/>
                  <a:gd name="T3" fmla="*/ 2441 h 80"/>
                  <a:gd name="T4" fmla="*/ 2792 w 92"/>
                  <a:gd name="T5" fmla="*/ 1222 h 80"/>
                  <a:gd name="T6" fmla="*/ 1547 w 92"/>
                  <a:gd name="T7" fmla="*/ 0 h 80"/>
                  <a:gd name="T8" fmla="*/ 0 w 92"/>
                  <a:gd name="T9" fmla="*/ 0 h 80"/>
                  <a:gd name="T10" fmla="*/ 0 w 92"/>
                  <a:gd name="T11" fmla="*/ 2441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80"/>
                  <a:gd name="T20" fmla="*/ 92 w 9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80">
                    <a:moveTo>
                      <a:pt x="0" y="80"/>
                    </a:moveTo>
                    <a:cubicBezTo>
                      <a:pt x="51" y="80"/>
                      <a:pt x="51" y="80"/>
                      <a:pt x="51" y="80"/>
                    </a:cubicBezTo>
                    <a:cubicBezTo>
                      <a:pt x="74" y="80"/>
                      <a:pt x="92" y="62"/>
                      <a:pt x="92" y="40"/>
                    </a:cubicBezTo>
                    <a:cubicBezTo>
                      <a:pt x="92" y="18"/>
                      <a:pt x="74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61876" name="Freeform 189"/>
              <p:cNvSpPr>
                <a:spLocks/>
              </p:cNvSpPr>
              <p:nvPr/>
            </p:nvSpPr>
            <p:spPr bwMode="auto">
              <a:xfrm>
                <a:off x="3376" y="2311"/>
                <a:ext cx="394" cy="1043"/>
              </a:xfrm>
              <a:custGeom>
                <a:avLst/>
                <a:gdLst>
                  <a:gd name="T0" fmla="*/ 0 w 394"/>
                  <a:gd name="T1" fmla="*/ 1043 h 1043"/>
                  <a:gd name="T2" fmla="*/ 0 w 394"/>
                  <a:gd name="T3" fmla="*/ 0 h 1043"/>
                  <a:gd name="T4" fmla="*/ 394 w 394"/>
                  <a:gd name="T5" fmla="*/ 0 h 1043"/>
                  <a:gd name="T6" fmla="*/ 0 60000 65536"/>
                  <a:gd name="T7" fmla="*/ 0 60000 65536"/>
                  <a:gd name="T8" fmla="*/ 0 60000 65536"/>
                  <a:gd name="T9" fmla="*/ 0 w 394"/>
                  <a:gd name="T10" fmla="*/ 0 h 1043"/>
                  <a:gd name="T11" fmla="*/ 394 w 394"/>
                  <a:gd name="T12" fmla="*/ 1043 h 10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4" h="1043">
                    <a:moveTo>
                      <a:pt x="0" y="1043"/>
                    </a:moveTo>
                    <a:lnTo>
                      <a:pt x="0" y="0"/>
                    </a:lnTo>
                    <a:lnTo>
                      <a:pt x="39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61834" name="Text Box 213"/>
            <p:cNvSpPr txBox="1">
              <a:spLocks noChangeArrowheads="1"/>
            </p:cNvSpPr>
            <p:nvPr/>
          </p:nvSpPr>
          <p:spPr bwMode="auto">
            <a:xfrm>
              <a:off x="1920" y="3360"/>
              <a:ext cx="8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4x1 mux</a:t>
              </a:r>
            </a:p>
          </p:txBody>
        </p:sp>
      </p:grpSp>
      <p:sp>
        <p:nvSpPr>
          <p:cNvPr id="73942" name="Text Box 214"/>
          <p:cNvSpPr txBox="1">
            <a:spLocks noChangeArrowheads="1"/>
          </p:cNvSpPr>
          <p:nvPr/>
        </p:nvSpPr>
        <p:spPr bwMode="auto">
          <a:xfrm>
            <a:off x="6343651" y="22288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1831" name="Text Box 216"/>
          <p:cNvSpPr txBox="1">
            <a:spLocks noChangeArrowheads="1"/>
          </p:cNvSpPr>
          <p:nvPr/>
        </p:nvSpPr>
        <p:spPr bwMode="auto">
          <a:xfrm>
            <a:off x="6343650" y="2628900"/>
            <a:ext cx="227948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75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4" grpId="0" autoUpdateAnimBg="0"/>
      <p:bldP spid="73781" grpId="0" animBg="1"/>
      <p:bldP spid="73920" grpId="0" autoUpdateAnimBg="0"/>
      <p:bldP spid="73922" grpId="0" autoUpdateAnimBg="0"/>
      <p:bldP spid="73923" grpId="0" autoUpdateAnimBg="0"/>
      <p:bldP spid="7394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99398-2761-4909-8038-31976DA057CA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MUX </a:t>
            </a:r>
            <a:r>
              <a:rPr lang="en-US" altLang="en-US" dirty="0" smtClean="0"/>
              <a:t>Example</a:t>
            </a:r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16" y="1448990"/>
            <a:ext cx="7615546" cy="38766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City mayor can set four switches up or down, representing his/her vote on each of four proposals, numbered 1, 2, 3, 4</a:t>
            </a:r>
          </a:p>
          <a:p>
            <a:pPr eaLnBrk="1" hangingPunct="1"/>
            <a:r>
              <a:rPr lang="en-US" altLang="en-US" sz="2800" dirty="0" smtClean="0"/>
              <a:t>City manager can display any such vote on large green/red LED (light) by setting two switches to represent binary 00, 01, 10, or 11</a:t>
            </a:r>
          </a:p>
          <a:p>
            <a:pPr eaLnBrk="1" hangingPunct="1"/>
            <a:r>
              <a:rPr lang="en-US" altLang="en-US" sz="2800" dirty="0" smtClean="0"/>
              <a:t>Use 4x1 mux</a:t>
            </a:r>
          </a:p>
        </p:txBody>
      </p:sp>
      <p:grpSp>
        <p:nvGrpSpPr>
          <p:cNvPr id="163845" name="Group 75"/>
          <p:cNvGrpSpPr>
            <a:grpSpLocks/>
          </p:cNvGrpSpPr>
          <p:nvPr/>
        </p:nvGrpSpPr>
        <p:grpSpPr bwMode="auto">
          <a:xfrm>
            <a:off x="6714396" y="4314229"/>
            <a:ext cx="2349103" cy="2506265"/>
            <a:chOff x="2042" y="1896"/>
            <a:chExt cx="1973" cy="2105"/>
          </a:xfrm>
        </p:grpSpPr>
        <p:sp>
          <p:nvSpPr>
            <p:cNvPr id="163847" name="Rectangle 4"/>
            <p:cNvSpPr>
              <a:spLocks noChangeArrowheads="1"/>
            </p:cNvSpPr>
            <p:nvPr/>
          </p:nvSpPr>
          <p:spPr bwMode="auto">
            <a:xfrm>
              <a:off x="2867" y="2466"/>
              <a:ext cx="1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48" name="Rectangle 5"/>
            <p:cNvSpPr>
              <a:spLocks noChangeArrowheads="1"/>
            </p:cNvSpPr>
            <p:nvPr/>
          </p:nvSpPr>
          <p:spPr bwMode="auto">
            <a:xfrm>
              <a:off x="3089" y="2299"/>
              <a:ext cx="24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4x1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49" name="Rectangle 8"/>
            <p:cNvSpPr>
              <a:spLocks noChangeArrowheads="1"/>
            </p:cNvSpPr>
            <p:nvPr/>
          </p:nvSpPr>
          <p:spPr bwMode="auto">
            <a:xfrm>
              <a:off x="2867" y="2835"/>
              <a:ext cx="1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i2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50" name="Rectangle 9"/>
            <p:cNvSpPr>
              <a:spLocks noChangeArrowheads="1"/>
            </p:cNvSpPr>
            <p:nvPr/>
          </p:nvSpPr>
          <p:spPr bwMode="auto">
            <a:xfrm>
              <a:off x="2867" y="2653"/>
              <a:ext cx="1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51" name="Rectangle 10"/>
            <p:cNvSpPr>
              <a:spLocks noChangeArrowheads="1"/>
            </p:cNvSpPr>
            <p:nvPr/>
          </p:nvSpPr>
          <p:spPr bwMode="auto">
            <a:xfrm>
              <a:off x="2867" y="3025"/>
              <a:ext cx="1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i3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52" name="Rectangle 11"/>
            <p:cNvSpPr>
              <a:spLocks noChangeArrowheads="1"/>
            </p:cNvSpPr>
            <p:nvPr/>
          </p:nvSpPr>
          <p:spPr bwMode="auto">
            <a:xfrm>
              <a:off x="2940" y="3205"/>
              <a:ext cx="1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s1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53" name="Rectangle 12"/>
            <p:cNvSpPr>
              <a:spLocks noChangeArrowheads="1"/>
            </p:cNvSpPr>
            <p:nvPr/>
          </p:nvSpPr>
          <p:spPr bwMode="auto">
            <a:xfrm>
              <a:off x="3087" y="3205"/>
              <a:ext cx="1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s0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54" name="Rectangle 13"/>
            <p:cNvSpPr>
              <a:spLocks noChangeArrowheads="1"/>
            </p:cNvSpPr>
            <p:nvPr/>
          </p:nvSpPr>
          <p:spPr bwMode="auto">
            <a:xfrm>
              <a:off x="3195" y="2753"/>
              <a:ext cx="8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d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55" name="Line 14"/>
            <p:cNvSpPr>
              <a:spLocks noChangeShapeType="1"/>
            </p:cNvSpPr>
            <p:nvPr/>
          </p:nvSpPr>
          <p:spPr bwMode="auto">
            <a:xfrm>
              <a:off x="3282" y="2809"/>
              <a:ext cx="104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56" name="Line 15"/>
            <p:cNvSpPr>
              <a:spLocks noChangeShapeType="1"/>
            </p:cNvSpPr>
            <p:nvPr/>
          </p:nvSpPr>
          <p:spPr bwMode="auto">
            <a:xfrm flipV="1">
              <a:off x="3588" y="2427"/>
              <a:ext cx="1" cy="1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57" name="Line 16"/>
            <p:cNvSpPr>
              <a:spLocks noChangeShapeType="1"/>
            </p:cNvSpPr>
            <p:nvPr/>
          </p:nvSpPr>
          <p:spPr bwMode="auto">
            <a:xfrm>
              <a:off x="2499" y="2716"/>
              <a:ext cx="34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58" name="Line 17"/>
            <p:cNvSpPr>
              <a:spLocks noChangeShapeType="1"/>
            </p:cNvSpPr>
            <p:nvPr/>
          </p:nvSpPr>
          <p:spPr bwMode="auto">
            <a:xfrm>
              <a:off x="2736" y="2904"/>
              <a:ext cx="1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59" name="Freeform 18"/>
            <p:cNvSpPr>
              <a:spLocks/>
            </p:cNvSpPr>
            <p:nvPr/>
          </p:nvSpPr>
          <p:spPr bwMode="auto">
            <a:xfrm>
              <a:off x="2495" y="2255"/>
              <a:ext cx="344" cy="276"/>
            </a:xfrm>
            <a:custGeom>
              <a:avLst/>
              <a:gdLst>
                <a:gd name="T0" fmla="*/ 415 w 313"/>
                <a:gd name="T1" fmla="*/ 344 h 247"/>
                <a:gd name="T2" fmla="*/ 291 w 313"/>
                <a:gd name="T3" fmla="*/ 344 h 247"/>
                <a:gd name="T4" fmla="*/ 0 w 313"/>
                <a:gd name="T5" fmla="*/ 0 h 247"/>
                <a:gd name="T6" fmla="*/ 0 60000 65536"/>
                <a:gd name="T7" fmla="*/ 0 60000 65536"/>
                <a:gd name="T8" fmla="*/ 0 60000 65536"/>
                <a:gd name="T9" fmla="*/ 0 w 313"/>
                <a:gd name="T10" fmla="*/ 0 h 247"/>
                <a:gd name="T11" fmla="*/ 313 w 313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47">
                  <a:moveTo>
                    <a:pt x="313" y="247"/>
                  </a:moveTo>
                  <a:lnTo>
                    <a:pt x="219" y="247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60" name="Freeform 19"/>
            <p:cNvSpPr>
              <a:spLocks/>
            </p:cNvSpPr>
            <p:nvPr/>
          </p:nvSpPr>
          <p:spPr bwMode="auto">
            <a:xfrm>
              <a:off x="2495" y="2901"/>
              <a:ext cx="344" cy="279"/>
            </a:xfrm>
            <a:custGeom>
              <a:avLst/>
              <a:gdLst>
                <a:gd name="T0" fmla="*/ 415 w 313"/>
                <a:gd name="T1" fmla="*/ 0 h 250"/>
                <a:gd name="T2" fmla="*/ 291 w 313"/>
                <a:gd name="T3" fmla="*/ 0 h 250"/>
                <a:gd name="T4" fmla="*/ 0 w 313"/>
                <a:gd name="T5" fmla="*/ 347 h 250"/>
                <a:gd name="T6" fmla="*/ 0 60000 65536"/>
                <a:gd name="T7" fmla="*/ 0 60000 65536"/>
                <a:gd name="T8" fmla="*/ 0 60000 65536"/>
                <a:gd name="T9" fmla="*/ 0 w 313"/>
                <a:gd name="T10" fmla="*/ 0 h 250"/>
                <a:gd name="T11" fmla="*/ 313 w 313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50">
                  <a:moveTo>
                    <a:pt x="313" y="0"/>
                  </a:moveTo>
                  <a:lnTo>
                    <a:pt x="219" y="0"/>
                  </a:lnTo>
                  <a:lnTo>
                    <a:pt x="0" y="25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61" name="Freeform 20"/>
            <p:cNvSpPr>
              <a:spLocks/>
            </p:cNvSpPr>
            <p:nvPr/>
          </p:nvSpPr>
          <p:spPr bwMode="auto">
            <a:xfrm>
              <a:off x="2495" y="3088"/>
              <a:ext cx="344" cy="551"/>
            </a:xfrm>
            <a:custGeom>
              <a:avLst/>
              <a:gdLst>
                <a:gd name="T0" fmla="*/ 415 w 313"/>
                <a:gd name="T1" fmla="*/ 0 h 494"/>
                <a:gd name="T2" fmla="*/ 291 w 313"/>
                <a:gd name="T3" fmla="*/ 0 h 494"/>
                <a:gd name="T4" fmla="*/ 0 w 313"/>
                <a:gd name="T5" fmla="*/ 686 h 494"/>
                <a:gd name="T6" fmla="*/ 0 60000 65536"/>
                <a:gd name="T7" fmla="*/ 0 60000 65536"/>
                <a:gd name="T8" fmla="*/ 0 60000 65536"/>
                <a:gd name="T9" fmla="*/ 0 w 313"/>
                <a:gd name="T10" fmla="*/ 0 h 494"/>
                <a:gd name="T11" fmla="*/ 313 w 313"/>
                <a:gd name="T12" fmla="*/ 494 h 4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494">
                  <a:moveTo>
                    <a:pt x="313" y="0"/>
                  </a:moveTo>
                  <a:lnTo>
                    <a:pt x="219" y="0"/>
                  </a:lnTo>
                  <a:lnTo>
                    <a:pt x="0" y="49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62" name="Line 21"/>
            <p:cNvSpPr>
              <a:spLocks noChangeShapeType="1"/>
            </p:cNvSpPr>
            <p:nvPr/>
          </p:nvSpPr>
          <p:spPr bwMode="auto">
            <a:xfrm flipV="1">
              <a:off x="2991" y="3340"/>
              <a:ext cx="1" cy="26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63" name="Line 22"/>
            <p:cNvSpPr>
              <a:spLocks noChangeShapeType="1"/>
            </p:cNvSpPr>
            <p:nvPr/>
          </p:nvSpPr>
          <p:spPr bwMode="auto">
            <a:xfrm flipV="1">
              <a:off x="3138" y="3340"/>
              <a:ext cx="1" cy="26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64" name="Rectangle 23"/>
            <p:cNvSpPr>
              <a:spLocks noChangeArrowheads="1"/>
            </p:cNvSpPr>
            <p:nvPr/>
          </p:nvSpPr>
          <p:spPr bwMode="auto">
            <a:xfrm>
              <a:off x="2842" y="2283"/>
              <a:ext cx="440" cy="1057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65" name="Rectangle 24"/>
            <p:cNvSpPr>
              <a:spLocks noChangeArrowheads="1"/>
            </p:cNvSpPr>
            <p:nvPr/>
          </p:nvSpPr>
          <p:spPr bwMode="auto">
            <a:xfrm>
              <a:off x="3386" y="2598"/>
              <a:ext cx="402" cy="425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66" name="Oval 25"/>
            <p:cNvSpPr>
              <a:spLocks noChangeArrowheads="1"/>
            </p:cNvSpPr>
            <p:nvPr/>
          </p:nvSpPr>
          <p:spPr bwMode="auto">
            <a:xfrm>
              <a:off x="3458" y="2681"/>
              <a:ext cx="254" cy="258"/>
            </a:xfrm>
            <a:prstGeom prst="ellipse">
              <a:avLst/>
            </a:prstGeom>
            <a:solidFill>
              <a:srgbClr val="7BA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67" name="Line 26"/>
            <p:cNvSpPr>
              <a:spLocks noChangeShapeType="1"/>
            </p:cNvSpPr>
            <p:nvPr/>
          </p:nvSpPr>
          <p:spPr bwMode="auto">
            <a:xfrm>
              <a:off x="2389" y="3716"/>
              <a:ext cx="55" cy="1"/>
            </a:xfrm>
            <a:prstGeom prst="line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68" name="Freeform 27"/>
            <p:cNvSpPr>
              <a:spLocks/>
            </p:cNvSpPr>
            <p:nvPr/>
          </p:nvSpPr>
          <p:spPr bwMode="auto">
            <a:xfrm>
              <a:off x="2385" y="3497"/>
              <a:ext cx="79" cy="278"/>
            </a:xfrm>
            <a:custGeom>
              <a:avLst/>
              <a:gdLst>
                <a:gd name="T0" fmla="*/ 66 w 72"/>
                <a:gd name="T1" fmla="*/ 344 h 250"/>
                <a:gd name="T2" fmla="*/ 66 w 72"/>
                <a:gd name="T3" fmla="*/ 271 h 250"/>
                <a:gd name="T4" fmla="*/ 95 w 72"/>
                <a:gd name="T5" fmla="*/ 163 h 250"/>
                <a:gd name="T6" fmla="*/ 95 w 72"/>
                <a:gd name="T7" fmla="*/ 0 h 250"/>
                <a:gd name="T8" fmla="*/ 29 w 72"/>
                <a:gd name="T9" fmla="*/ 0 h 250"/>
                <a:gd name="T10" fmla="*/ 29 w 72"/>
                <a:gd name="T11" fmla="*/ 163 h 250"/>
                <a:gd name="T12" fmla="*/ 0 w 72"/>
                <a:gd name="T13" fmla="*/ 271 h 250"/>
                <a:gd name="T14" fmla="*/ 0 w 72"/>
                <a:gd name="T15" fmla="*/ 344 h 250"/>
                <a:gd name="T16" fmla="*/ 66 w 72"/>
                <a:gd name="T17" fmla="*/ 344 h 2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250"/>
                <a:gd name="T29" fmla="*/ 72 w 72"/>
                <a:gd name="T30" fmla="*/ 250 h 2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250">
                  <a:moveTo>
                    <a:pt x="50" y="250"/>
                  </a:moveTo>
                  <a:lnTo>
                    <a:pt x="50" y="197"/>
                  </a:lnTo>
                  <a:lnTo>
                    <a:pt x="72" y="119"/>
                  </a:lnTo>
                  <a:lnTo>
                    <a:pt x="72" y="0"/>
                  </a:lnTo>
                  <a:lnTo>
                    <a:pt x="22" y="0"/>
                  </a:lnTo>
                  <a:lnTo>
                    <a:pt x="22" y="119"/>
                  </a:lnTo>
                  <a:lnTo>
                    <a:pt x="0" y="197"/>
                  </a:lnTo>
                  <a:lnTo>
                    <a:pt x="0" y="250"/>
                  </a:lnTo>
                  <a:lnTo>
                    <a:pt x="50" y="250"/>
                  </a:lnTo>
                  <a:close/>
                </a:path>
              </a:pathLst>
            </a:cu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69" name="Rectangle 28"/>
            <p:cNvSpPr>
              <a:spLocks noChangeArrowheads="1"/>
            </p:cNvSpPr>
            <p:nvPr/>
          </p:nvSpPr>
          <p:spPr bwMode="auto">
            <a:xfrm>
              <a:off x="2385" y="3716"/>
              <a:ext cx="55" cy="59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70" name="Rectangle 29"/>
            <p:cNvSpPr>
              <a:spLocks noChangeArrowheads="1"/>
            </p:cNvSpPr>
            <p:nvPr/>
          </p:nvSpPr>
          <p:spPr bwMode="auto">
            <a:xfrm>
              <a:off x="2747" y="3601"/>
              <a:ext cx="629" cy="335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71" name="Rectangle 30"/>
            <p:cNvSpPr>
              <a:spLocks noChangeArrowheads="1"/>
            </p:cNvSpPr>
            <p:nvPr/>
          </p:nvSpPr>
          <p:spPr bwMode="auto">
            <a:xfrm>
              <a:off x="3121" y="3667"/>
              <a:ext cx="127" cy="207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72" name="Rectangle 31"/>
            <p:cNvSpPr>
              <a:spLocks noChangeArrowheads="1"/>
            </p:cNvSpPr>
            <p:nvPr/>
          </p:nvSpPr>
          <p:spPr bwMode="auto">
            <a:xfrm>
              <a:off x="2888" y="3667"/>
              <a:ext cx="126" cy="207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73" name="Rectangle 32"/>
            <p:cNvSpPr>
              <a:spLocks noChangeArrowheads="1"/>
            </p:cNvSpPr>
            <p:nvPr/>
          </p:nvSpPr>
          <p:spPr bwMode="auto">
            <a:xfrm>
              <a:off x="3117" y="3803"/>
              <a:ext cx="131" cy="71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74" name="Rectangle 33"/>
            <p:cNvSpPr>
              <a:spLocks noChangeArrowheads="1"/>
            </p:cNvSpPr>
            <p:nvPr/>
          </p:nvSpPr>
          <p:spPr bwMode="auto">
            <a:xfrm>
              <a:off x="2884" y="3667"/>
              <a:ext cx="130" cy="70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75" name="Rectangle 34"/>
            <p:cNvSpPr>
              <a:spLocks noChangeArrowheads="1"/>
            </p:cNvSpPr>
            <p:nvPr/>
          </p:nvSpPr>
          <p:spPr bwMode="auto">
            <a:xfrm>
              <a:off x="2277" y="2203"/>
              <a:ext cx="8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1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76" name="Rectangle 35"/>
            <p:cNvSpPr>
              <a:spLocks noChangeArrowheads="1"/>
            </p:cNvSpPr>
            <p:nvPr/>
          </p:nvSpPr>
          <p:spPr bwMode="auto">
            <a:xfrm>
              <a:off x="2277" y="2649"/>
              <a:ext cx="8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2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77" name="Rectangle 36"/>
            <p:cNvSpPr>
              <a:spLocks noChangeArrowheads="1"/>
            </p:cNvSpPr>
            <p:nvPr/>
          </p:nvSpPr>
          <p:spPr bwMode="auto">
            <a:xfrm>
              <a:off x="2277" y="3110"/>
              <a:ext cx="8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3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78" name="Rectangle 37"/>
            <p:cNvSpPr>
              <a:spLocks noChangeArrowheads="1"/>
            </p:cNvSpPr>
            <p:nvPr/>
          </p:nvSpPr>
          <p:spPr bwMode="auto">
            <a:xfrm>
              <a:off x="2277" y="3566"/>
              <a:ext cx="8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4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79" name="Rectangle 38"/>
            <p:cNvSpPr>
              <a:spLocks noChangeArrowheads="1"/>
            </p:cNvSpPr>
            <p:nvPr/>
          </p:nvSpPr>
          <p:spPr bwMode="auto">
            <a:xfrm>
              <a:off x="2042" y="1896"/>
              <a:ext cx="114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Mayor’s switches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80" name="Rectangle 46"/>
            <p:cNvSpPr>
              <a:spLocks noChangeArrowheads="1"/>
            </p:cNvSpPr>
            <p:nvPr/>
          </p:nvSpPr>
          <p:spPr bwMode="auto">
            <a:xfrm>
              <a:off x="3319" y="3639"/>
              <a:ext cx="69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manager's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switches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81" name="Rectangle 50"/>
            <p:cNvSpPr>
              <a:spLocks noChangeArrowheads="1"/>
            </p:cNvSpPr>
            <p:nvPr/>
          </p:nvSpPr>
          <p:spPr bwMode="auto">
            <a:xfrm>
              <a:off x="3359" y="3043"/>
              <a:ext cx="459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Green/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Red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LED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82" name="Rectangle 56"/>
            <p:cNvSpPr>
              <a:spLocks noChangeArrowheads="1"/>
            </p:cNvSpPr>
            <p:nvPr/>
          </p:nvSpPr>
          <p:spPr bwMode="auto">
            <a:xfrm>
              <a:off x="3443" y="2293"/>
              <a:ext cx="37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on/off</a:t>
              </a: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83" name="Freeform 57"/>
            <p:cNvSpPr>
              <a:spLocks/>
            </p:cNvSpPr>
            <p:nvPr/>
          </p:nvSpPr>
          <p:spPr bwMode="auto">
            <a:xfrm>
              <a:off x="2444" y="3629"/>
              <a:ext cx="20" cy="150"/>
            </a:xfrm>
            <a:custGeom>
              <a:avLst/>
              <a:gdLst>
                <a:gd name="T0" fmla="*/ 24 w 18"/>
                <a:gd name="T1" fmla="*/ 0 h 134"/>
                <a:gd name="T2" fmla="*/ 24 w 18"/>
                <a:gd name="T3" fmla="*/ 86 h 134"/>
                <a:gd name="T4" fmla="*/ 0 w 18"/>
                <a:gd name="T5" fmla="*/ 188 h 134"/>
                <a:gd name="T6" fmla="*/ 0 60000 65536"/>
                <a:gd name="T7" fmla="*/ 0 60000 65536"/>
                <a:gd name="T8" fmla="*/ 0 60000 65536"/>
                <a:gd name="T9" fmla="*/ 0 w 18"/>
                <a:gd name="T10" fmla="*/ 0 h 134"/>
                <a:gd name="T11" fmla="*/ 18 w 18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34">
                  <a:moveTo>
                    <a:pt x="18" y="0"/>
                  </a:moveTo>
                  <a:lnTo>
                    <a:pt x="18" y="62"/>
                  </a:lnTo>
                  <a:lnTo>
                    <a:pt x="0" y="134"/>
                  </a:lnTo>
                </a:path>
              </a:pathLst>
            </a:cu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84" name="Line 58"/>
            <p:cNvSpPr>
              <a:spLocks noChangeShapeType="1"/>
            </p:cNvSpPr>
            <p:nvPr/>
          </p:nvSpPr>
          <p:spPr bwMode="auto">
            <a:xfrm>
              <a:off x="2389" y="3249"/>
              <a:ext cx="55" cy="1"/>
            </a:xfrm>
            <a:prstGeom prst="line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85" name="Freeform 59"/>
            <p:cNvSpPr>
              <a:spLocks/>
            </p:cNvSpPr>
            <p:nvPr/>
          </p:nvSpPr>
          <p:spPr bwMode="auto">
            <a:xfrm>
              <a:off x="2385" y="3029"/>
              <a:ext cx="79" cy="279"/>
            </a:xfrm>
            <a:custGeom>
              <a:avLst/>
              <a:gdLst>
                <a:gd name="T0" fmla="*/ 66 w 72"/>
                <a:gd name="T1" fmla="*/ 347 h 250"/>
                <a:gd name="T2" fmla="*/ 66 w 72"/>
                <a:gd name="T3" fmla="*/ 275 h 250"/>
                <a:gd name="T4" fmla="*/ 95 w 72"/>
                <a:gd name="T5" fmla="*/ 165 h 250"/>
                <a:gd name="T6" fmla="*/ 95 w 72"/>
                <a:gd name="T7" fmla="*/ 0 h 250"/>
                <a:gd name="T8" fmla="*/ 29 w 72"/>
                <a:gd name="T9" fmla="*/ 0 h 250"/>
                <a:gd name="T10" fmla="*/ 29 w 72"/>
                <a:gd name="T11" fmla="*/ 165 h 250"/>
                <a:gd name="T12" fmla="*/ 0 w 72"/>
                <a:gd name="T13" fmla="*/ 275 h 250"/>
                <a:gd name="T14" fmla="*/ 0 w 72"/>
                <a:gd name="T15" fmla="*/ 347 h 250"/>
                <a:gd name="T16" fmla="*/ 66 w 72"/>
                <a:gd name="T17" fmla="*/ 347 h 2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250"/>
                <a:gd name="T29" fmla="*/ 72 w 72"/>
                <a:gd name="T30" fmla="*/ 250 h 2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250">
                  <a:moveTo>
                    <a:pt x="50" y="250"/>
                  </a:moveTo>
                  <a:lnTo>
                    <a:pt x="50" y="197"/>
                  </a:lnTo>
                  <a:lnTo>
                    <a:pt x="72" y="119"/>
                  </a:lnTo>
                  <a:lnTo>
                    <a:pt x="72" y="0"/>
                  </a:lnTo>
                  <a:lnTo>
                    <a:pt x="22" y="0"/>
                  </a:lnTo>
                  <a:lnTo>
                    <a:pt x="22" y="119"/>
                  </a:lnTo>
                  <a:lnTo>
                    <a:pt x="0" y="197"/>
                  </a:lnTo>
                  <a:lnTo>
                    <a:pt x="0" y="250"/>
                  </a:lnTo>
                  <a:lnTo>
                    <a:pt x="50" y="250"/>
                  </a:lnTo>
                  <a:close/>
                </a:path>
              </a:pathLst>
            </a:cu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86" name="Rectangle 60"/>
            <p:cNvSpPr>
              <a:spLocks noChangeArrowheads="1"/>
            </p:cNvSpPr>
            <p:nvPr/>
          </p:nvSpPr>
          <p:spPr bwMode="auto">
            <a:xfrm>
              <a:off x="2385" y="3249"/>
              <a:ext cx="55" cy="59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87" name="Freeform 61"/>
            <p:cNvSpPr>
              <a:spLocks/>
            </p:cNvSpPr>
            <p:nvPr/>
          </p:nvSpPr>
          <p:spPr bwMode="auto">
            <a:xfrm>
              <a:off x="2444" y="3162"/>
              <a:ext cx="20" cy="151"/>
            </a:xfrm>
            <a:custGeom>
              <a:avLst/>
              <a:gdLst>
                <a:gd name="T0" fmla="*/ 24 w 18"/>
                <a:gd name="T1" fmla="*/ 0 h 135"/>
                <a:gd name="T2" fmla="*/ 24 w 18"/>
                <a:gd name="T3" fmla="*/ 87 h 135"/>
                <a:gd name="T4" fmla="*/ 0 w 18"/>
                <a:gd name="T5" fmla="*/ 189 h 135"/>
                <a:gd name="T6" fmla="*/ 0 60000 65536"/>
                <a:gd name="T7" fmla="*/ 0 60000 65536"/>
                <a:gd name="T8" fmla="*/ 0 60000 65536"/>
                <a:gd name="T9" fmla="*/ 0 w 18"/>
                <a:gd name="T10" fmla="*/ 0 h 135"/>
                <a:gd name="T11" fmla="*/ 18 w 18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35">
                  <a:moveTo>
                    <a:pt x="18" y="0"/>
                  </a:moveTo>
                  <a:lnTo>
                    <a:pt x="18" y="63"/>
                  </a:lnTo>
                  <a:lnTo>
                    <a:pt x="0" y="135"/>
                  </a:lnTo>
                </a:path>
              </a:pathLst>
            </a:cu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88" name="Line 62"/>
            <p:cNvSpPr>
              <a:spLocks noChangeShapeType="1"/>
            </p:cNvSpPr>
            <p:nvPr/>
          </p:nvSpPr>
          <p:spPr bwMode="auto">
            <a:xfrm>
              <a:off x="2409" y="3629"/>
              <a:ext cx="55" cy="1"/>
            </a:xfrm>
            <a:prstGeom prst="line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89" name="Line 63"/>
            <p:cNvSpPr>
              <a:spLocks noChangeShapeType="1"/>
            </p:cNvSpPr>
            <p:nvPr/>
          </p:nvSpPr>
          <p:spPr bwMode="auto">
            <a:xfrm>
              <a:off x="2409" y="3162"/>
              <a:ext cx="55" cy="1"/>
            </a:xfrm>
            <a:prstGeom prst="line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90" name="Line 64"/>
            <p:cNvSpPr>
              <a:spLocks noChangeShapeType="1"/>
            </p:cNvSpPr>
            <p:nvPr/>
          </p:nvSpPr>
          <p:spPr bwMode="auto">
            <a:xfrm>
              <a:off x="2389" y="2796"/>
              <a:ext cx="55" cy="1"/>
            </a:xfrm>
            <a:prstGeom prst="line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91" name="Freeform 65"/>
            <p:cNvSpPr>
              <a:spLocks/>
            </p:cNvSpPr>
            <p:nvPr/>
          </p:nvSpPr>
          <p:spPr bwMode="auto">
            <a:xfrm>
              <a:off x="2385" y="2576"/>
              <a:ext cx="79" cy="279"/>
            </a:xfrm>
            <a:custGeom>
              <a:avLst/>
              <a:gdLst>
                <a:gd name="T0" fmla="*/ 66 w 72"/>
                <a:gd name="T1" fmla="*/ 347 h 250"/>
                <a:gd name="T2" fmla="*/ 66 w 72"/>
                <a:gd name="T3" fmla="*/ 275 h 250"/>
                <a:gd name="T4" fmla="*/ 95 w 72"/>
                <a:gd name="T5" fmla="*/ 165 h 250"/>
                <a:gd name="T6" fmla="*/ 95 w 72"/>
                <a:gd name="T7" fmla="*/ 0 h 250"/>
                <a:gd name="T8" fmla="*/ 29 w 72"/>
                <a:gd name="T9" fmla="*/ 0 h 250"/>
                <a:gd name="T10" fmla="*/ 29 w 72"/>
                <a:gd name="T11" fmla="*/ 165 h 250"/>
                <a:gd name="T12" fmla="*/ 0 w 72"/>
                <a:gd name="T13" fmla="*/ 275 h 250"/>
                <a:gd name="T14" fmla="*/ 0 w 72"/>
                <a:gd name="T15" fmla="*/ 347 h 250"/>
                <a:gd name="T16" fmla="*/ 66 w 72"/>
                <a:gd name="T17" fmla="*/ 347 h 2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250"/>
                <a:gd name="T29" fmla="*/ 72 w 72"/>
                <a:gd name="T30" fmla="*/ 250 h 2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250">
                  <a:moveTo>
                    <a:pt x="50" y="250"/>
                  </a:moveTo>
                  <a:lnTo>
                    <a:pt x="50" y="197"/>
                  </a:lnTo>
                  <a:lnTo>
                    <a:pt x="72" y="119"/>
                  </a:lnTo>
                  <a:lnTo>
                    <a:pt x="72" y="0"/>
                  </a:lnTo>
                  <a:lnTo>
                    <a:pt x="22" y="0"/>
                  </a:lnTo>
                  <a:lnTo>
                    <a:pt x="22" y="119"/>
                  </a:lnTo>
                  <a:lnTo>
                    <a:pt x="0" y="197"/>
                  </a:lnTo>
                  <a:lnTo>
                    <a:pt x="0" y="250"/>
                  </a:lnTo>
                  <a:lnTo>
                    <a:pt x="50" y="250"/>
                  </a:lnTo>
                  <a:close/>
                </a:path>
              </a:pathLst>
            </a:cu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92" name="Rectangle 66"/>
            <p:cNvSpPr>
              <a:spLocks noChangeArrowheads="1"/>
            </p:cNvSpPr>
            <p:nvPr/>
          </p:nvSpPr>
          <p:spPr bwMode="auto">
            <a:xfrm>
              <a:off x="2385" y="2796"/>
              <a:ext cx="55" cy="59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93" name="Freeform 67"/>
            <p:cNvSpPr>
              <a:spLocks/>
            </p:cNvSpPr>
            <p:nvPr/>
          </p:nvSpPr>
          <p:spPr bwMode="auto">
            <a:xfrm>
              <a:off x="2444" y="2709"/>
              <a:ext cx="20" cy="150"/>
            </a:xfrm>
            <a:custGeom>
              <a:avLst/>
              <a:gdLst>
                <a:gd name="T0" fmla="*/ 24 w 18"/>
                <a:gd name="T1" fmla="*/ 0 h 134"/>
                <a:gd name="T2" fmla="*/ 24 w 18"/>
                <a:gd name="T3" fmla="*/ 86 h 134"/>
                <a:gd name="T4" fmla="*/ 0 w 18"/>
                <a:gd name="T5" fmla="*/ 188 h 134"/>
                <a:gd name="T6" fmla="*/ 0 60000 65536"/>
                <a:gd name="T7" fmla="*/ 0 60000 65536"/>
                <a:gd name="T8" fmla="*/ 0 60000 65536"/>
                <a:gd name="T9" fmla="*/ 0 w 18"/>
                <a:gd name="T10" fmla="*/ 0 h 134"/>
                <a:gd name="T11" fmla="*/ 18 w 18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34">
                  <a:moveTo>
                    <a:pt x="18" y="0"/>
                  </a:moveTo>
                  <a:lnTo>
                    <a:pt x="18" y="62"/>
                  </a:lnTo>
                  <a:lnTo>
                    <a:pt x="0" y="134"/>
                  </a:lnTo>
                </a:path>
              </a:pathLst>
            </a:cu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94" name="Line 68"/>
            <p:cNvSpPr>
              <a:spLocks noChangeShapeType="1"/>
            </p:cNvSpPr>
            <p:nvPr/>
          </p:nvSpPr>
          <p:spPr bwMode="auto">
            <a:xfrm>
              <a:off x="2409" y="2709"/>
              <a:ext cx="55" cy="1"/>
            </a:xfrm>
            <a:prstGeom prst="line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95" name="Line 69"/>
            <p:cNvSpPr>
              <a:spLocks noChangeShapeType="1"/>
            </p:cNvSpPr>
            <p:nvPr/>
          </p:nvSpPr>
          <p:spPr bwMode="auto">
            <a:xfrm>
              <a:off x="2389" y="2329"/>
              <a:ext cx="55" cy="1"/>
            </a:xfrm>
            <a:prstGeom prst="line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96" name="Freeform 70"/>
            <p:cNvSpPr>
              <a:spLocks/>
            </p:cNvSpPr>
            <p:nvPr/>
          </p:nvSpPr>
          <p:spPr bwMode="auto">
            <a:xfrm>
              <a:off x="2385" y="2109"/>
              <a:ext cx="79" cy="279"/>
            </a:xfrm>
            <a:custGeom>
              <a:avLst/>
              <a:gdLst>
                <a:gd name="T0" fmla="*/ 66 w 72"/>
                <a:gd name="T1" fmla="*/ 347 h 250"/>
                <a:gd name="T2" fmla="*/ 66 w 72"/>
                <a:gd name="T3" fmla="*/ 275 h 250"/>
                <a:gd name="T4" fmla="*/ 95 w 72"/>
                <a:gd name="T5" fmla="*/ 165 h 250"/>
                <a:gd name="T6" fmla="*/ 95 w 72"/>
                <a:gd name="T7" fmla="*/ 0 h 250"/>
                <a:gd name="T8" fmla="*/ 29 w 72"/>
                <a:gd name="T9" fmla="*/ 0 h 250"/>
                <a:gd name="T10" fmla="*/ 29 w 72"/>
                <a:gd name="T11" fmla="*/ 165 h 250"/>
                <a:gd name="T12" fmla="*/ 0 w 72"/>
                <a:gd name="T13" fmla="*/ 275 h 250"/>
                <a:gd name="T14" fmla="*/ 0 w 72"/>
                <a:gd name="T15" fmla="*/ 347 h 250"/>
                <a:gd name="T16" fmla="*/ 66 w 72"/>
                <a:gd name="T17" fmla="*/ 347 h 2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250"/>
                <a:gd name="T29" fmla="*/ 72 w 72"/>
                <a:gd name="T30" fmla="*/ 250 h 2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250">
                  <a:moveTo>
                    <a:pt x="50" y="250"/>
                  </a:moveTo>
                  <a:lnTo>
                    <a:pt x="50" y="197"/>
                  </a:lnTo>
                  <a:lnTo>
                    <a:pt x="72" y="119"/>
                  </a:lnTo>
                  <a:lnTo>
                    <a:pt x="72" y="0"/>
                  </a:lnTo>
                  <a:lnTo>
                    <a:pt x="22" y="0"/>
                  </a:lnTo>
                  <a:lnTo>
                    <a:pt x="22" y="119"/>
                  </a:lnTo>
                  <a:lnTo>
                    <a:pt x="0" y="197"/>
                  </a:lnTo>
                  <a:lnTo>
                    <a:pt x="0" y="250"/>
                  </a:lnTo>
                  <a:lnTo>
                    <a:pt x="50" y="250"/>
                  </a:lnTo>
                  <a:close/>
                </a:path>
              </a:pathLst>
            </a:cu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97" name="Rectangle 71"/>
            <p:cNvSpPr>
              <a:spLocks noChangeArrowheads="1"/>
            </p:cNvSpPr>
            <p:nvPr/>
          </p:nvSpPr>
          <p:spPr bwMode="auto">
            <a:xfrm>
              <a:off x="2385" y="2329"/>
              <a:ext cx="55" cy="59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98" name="Freeform 72"/>
            <p:cNvSpPr>
              <a:spLocks/>
            </p:cNvSpPr>
            <p:nvPr/>
          </p:nvSpPr>
          <p:spPr bwMode="auto">
            <a:xfrm>
              <a:off x="2444" y="2242"/>
              <a:ext cx="20" cy="149"/>
            </a:xfrm>
            <a:custGeom>
              <a:avLst/>
              <a:gdLst>
                <a:gd name="T0" fmla="*/ 24 w 18"/>
                <a:gd name="T1" fmla="*/ 0 h 134"/>
                <a:gd name="T2" fmla="*/ 24 w 18"/>
                <a:gd name="T3" fmla="*/ 86 h 134"/>
                <a:gd name="T4" fmla="*/ 0 w 18"/>
                <a:gd name="T5" fmla="*/ 185 h 134"/>
                <a:gd name="T6" fmla="*/ 0 60000 65536"/>
                <a:gd name="T7" fmla="*/ 0 60000 65536"/>
                <a:gd name="T8" fmla="*/ 0 60000 65536"/>
                <a:gd name="T9" fmla="*/ 0 w 18"/>
                <a:gd name="T10" fmla="*/ 0 h 134"/>
                <a:gd name="T11" fmla="*/ 18 w 18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34">
                  <a:moveTo>
                    <a:pt x="18" y="0"/>
                  </a:moveTo>
                  <a:lnTo>
                    <a:pt x="18" y="62"/>
                  </a:lnTo>
                  <a:lnTo>
                    <a:pt x="0" y="134"/>
                  </a:lnTo>
                </a:path>
              </a:pathLst>
            </a:cu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899" name="Line 73"/>
            <p:cNvSpPr>
              <a:spLocks noChangeShapeType="1"/>
            </p:cNvSpPr>
            <p:nvPr/>
          </p:nvSpPr>
          <p:spPr bwMode="auto">
            <a:xfrm>
              <a:off x="2409" y="2242"/>
              <a:ext cx="39" cy="1"/>
            </a:xfrm>
            <a:prstGeom prst="line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163846" name="TextBox 60"/>
          <p:cNvSpPr txBox="1">
            <a:spLocks noChangeArrowheads="1"/>
          </p:cNvSpPr>
          <p:nvPr/>
        </p:nvSpPr>
        <p:spPr bwMode="auto">
          <a:xfrm rot="-5400000">
            <a:off x="5995269" y="5226993"/>
            <a:ext cx="1401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Proposal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D5ADBD-13ED-4846-BBCD-BA817CDFAEF8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Muxes</a:t>
            </a:r>
            <a:r>
              <a:rPr lang="en-US" altLang="en-US" dirty="0" smtClean="0"/>
              <a:t> Commonly Together -- N-bit Mux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4374357"/>
            <a:ext cx="6457950" cy="105489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Ex: Two 4-bit inputs, A (a3 a2 a1 a0), and B (b3 b2 b1 b0)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4-bit 2x1 mux (just four 2x1 </a:t>
            </a:r>
            <a:r>
              <a:rPr lang="en-US" altLang="en-US" dirty="0" err="1" smtClean="0">
                <a:ea typeface="ＭＳ Ｐゴシック" pitchFamily="34" charset="-128"/>
              </a:rPr>
              <a:t>muxes</a:t>
            </a:r>
            <a:r>
              <a:rPr lang="en-US" altLang="en-US" dirty="0" smtClean="0">
                <a:ea typeface="ＭＳ Ｐゴシック" pitchFamily="34" charset="-128"/>
              </a:rPr>
              <a:t> sharing a select line) can select between A or B</a:t>
            </a:r>
          </a:p>
        </p:txBody>
      </p:sp>
      <p:sp>
        <p:nvSpPr>
          <p:cNvPr id="165893" name="Oval 5"/>
          <p:cNvSpPr>
            <a:spLocks noChangeArrowheads="1"/>
          </p:cNvSpPr>
          <p:nvPr/>
        </p:nvSpPr>
        <p:spPr bwMode="auto">
          <a:xfrm>
            <a:off x="2511029" y="2919414"/>
            <a:ext cx="57150" cy="7024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2511029" y="3476626"/>
            <a:ext cx="57150" cy="6548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5" name="Oval 7"/>
          <p:cNvSpPr>
            <a:spLocks noChangeArrowheads="1"/>
          </p:cNvSpPr>
          <p:nvPr/>
        </p:nvSpPr>
        <p:spPr bwMode="auto">
          <a:xfrm>
            <a:off x="2511029" y="4033839"/>
            <a:ext cx="57150" cy="6548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5736431" y="2689622"/>
            <a:ext cx="1191" cy="457200"/>
          </a:xfrm>
          <a:prstGeom prst="line">
            <a:avLst/>
          </a:prstGeom>
          <a:noFill/>
          <a:ln w="206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897" name="Freeform 9"/>
          <p:cNvSpPr>
            <a:spLocks/>
          </p:cNvSpPr>
          <p:nvPr/>
        </p:nvSpPr>
        <p:spPr bwMode="auto">
          <a:xfrm>
            <a:off x="5705475" y="3094436"/>
            <a:ext cx="63104" cy="140494"/>
          </a:xfrm>
          <a:custGeom>
            <a:avLst/>
            <a:gdLst>
              <a:gd name="T0" fmla="*/ 2147483646 w 50"/>
              <a:gd name="T1" fmla="*/ 2147483646 h 100"/>
              <a:gd name="T2" fmla="*/ 2147483646 w 50"/>
              <a:gd name="T3" fmla="*/ 0 h 100"/>
              <a:gd name="T4" fmla="*/ 0 w 50"/>
              <a:gd name="T5" fmla="*/ 0 h 100"/>
              <a:gd name="T6" fmla="*/ 2147483646 w 50"/>
              <a:gd name="T7" fmla="*/ 2147483646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100"/>
              <a:gd name="T14" fmla="*/ 50 w 50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100">
                <a:moveTo>
                  <a:pt x="25" y="100"/>
                </a:moveTo>
                <a:lnTo>
                  <a:pt x="50" y="0"/>
                </a:lnTo>
                <a:lnTo>
                  <a:pt x="0" y="0"/>
                </a:lnTo>
                <a:lnTo>
                  <a:pt x="25" y="100"/>
                </a:lnTo>
                <a:close/>
              </a:path>
            </a:pathLst>
          </a:cu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3159919" y="1951436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3309938" y="2171700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s0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3159919" y="2099073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1" name="Freeform 13"/>
          <p:cNvSpPr>
            <a:spLocks/>
          </p:cNvSpPr>
          <p:nvPr/>
        </p:nvSpPr>
        <p:spPr bwMode="auto">
          <a:xfrm>
            <a:off x="2541985" y="2334816"/>
            <a:ext cx="827484" cy="1733550"/>
          </a:xfrm>
          <a:custGeom>
            <a:avLst/>
            <a:gdLst>
              <a:gd name="T0" fmla="*/ 2147483646 w 656"/>
              <a:gd name="T1" fmla="*/ 0 h 1235"/>
              <a:gd name="T2" fmla="*/ 2147483646 w 656"/>
              <a:gd name="T3" fmla="*/ 2147483646 h 1235"/>
              <a:gd name="T4" fmla="*/ 0 w 656"/>
              <a:gd name="T5" fmla="*/ 2147483646 h 1235"/>
              <a:gd name="T6" fmla="*/ 0 w 656"/>
              <a:gd name="T7" fmla="*/ 2147483646 h 1235"/>
              <a:gd name="T8" fmla="*/ 0 60000 65536"/>
              <a:gd name="T9" fmla="*/ 0 60000 65536"/>
              <a:gd name="T10" fmla="*/ 0 60000 65536"/>
              <a:gd name="T11" fmla="*/ 0 60000 65536"/>
              <a:gd name="T12" fmla="*/ 0 w 656"/>
              <a:gd name="T13" fmla="*/ 0 h 1235"/>
              <a:gd name="T14" fmla="*/ 656 w 656"/>
              <a:gd name="T15" fmla="*/ 1235 h 12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6" h="1235">
                <a:moveTo>
                  <a:pt x="656" y="0"/>
                </a:moveTo>
                <a:lnTo>
                  <a:pt x="656" y="47"/>
                </a:lnTo>
                <a:lnTo>
                  <a:pt x="0" y="47"/>
                </a:lnTo>
                <a:lnTo>
                  <a:pt x="0" y="1235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02" name="Freeform 14"/>
          <p:cNvSpPr>
            <a:spLocks/>
          </p:cNvSpPr>
          <p:nvPr/>
        </p:nvSpPr>
        <p:spPr bwMode="auto">
          <a:xfrm>
            <a:off x="2541985" y="2888457"/>
            <a:ext cx="827484" cy="65485"/>
          </a:xfrm>
          <a:custGeom>
            <a:avLst/>
            <a:gdLst>
              <a:gd name="T0" fmla="*/ 2147483646 w 656"/>
              <a:gd name="T1" fmla="*/ 0 h 47"/>
              <a:gd name="T2" fmla="*/ 2147483646 w 656"/>
              <a:gd name="T3" fmla="*/ 2147483646 h 47"/>
              <a:gd name="T4" fmla="*/ 0 w 656"/>
              <a:gd name="T5" fmla="*/ 2147483646 h 47"/>
              <a:gd name="T6" fmla="*/ 0 60000 65536"/>
              <a:gd name="T7" fmla="*/ 0 60000 65536"/>
              <a:gd name="T8" fmla="*/ 0 60000 65536"/>
              <a:gd name="T9" fmla="*/ 0 w 656"/>
              <a:gd name="T10" fmla="*/ 0 h 47"/>
              <a:gd name="T11" fmla="*/ 656 w 656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6" h="47">
                <a:moveTo>
                  <a:pt x="656" y="0"/>
                </a:moveTo>
                <a:lnTo>
                  <a:pt x="656" y="47"/>
                </a:lnTo>
                <a:lnTo>
                  <a:pt x="0" y="47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03" name="Freeform 15"/>
          <p:cNvSpPr>
            <a:spLocks/>
          </p:cNvSpPr>
          <p:nvPr/>
        </p:nvSpPr>
        <p:spPr bwMode="auto">
          <a:xfrm>
            <a:off x="2541985" y="3445670"/>
            <a:ext cx="827484" cy="65485"/>
          </a:xfrm>
          <a:custGeom>
            <a:avLst/>
            <a:gdLst>
              <a:gd name="T0" fmla="*/ 2147483646 w 656"/>
              <a:gd name="T1" fmla="*/ 0 h 47"/>
              <a:gd name="T2" fmla="*/ 2147483646 w 656"/>
              <a:gd name="T3" fmla="*/ 2147483646 h 47"/>
              <a:gd name="T4" fmla="*/ 0 w 656"/>
              <a:gd name="T5" fmla="*/ 2147483646 h 47"/>
              <a:gd name="T6" fmla="*/ 0 60000 65536"/>
              <a:gd name="T7" fmla="*/ 0 60000 65536"/>
              <a:gd name="T8" fmla="*/ 0 60000 65536"/>
              <a:gd name="T9" fmla="*/ 0 w 656"/>
              <a:gd name="T10" fmla="*/ 0 h 47"/>
              <a:gd name="T11" fmla="*/ 656 w 656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6" h="47">
                <a:moveTo>
                  <a:pt x="656" y="0"/>
                </a:moveTo>
                <a:lnTo>
                  <a:pt x="656" y="47"/>
                </a:lnTo>
                <a:lnTo>
                  <a:pt x="0" y="47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3388519" y="1887142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3454003" y="1872855"/>
            <a:ext cx="12503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Symbol" panose="05050102010706020507" pitchFamily="18" charset="2"/>
              </a:rPr>
              <a:t>×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6" name="Rectangle 18"/>
          <p:cNvSpPr>
            <a:spLocks noChangeArrowheads="1"/>
          </p:cNvSpPr>
          <p:nvPr/>
        </p:nvSpPr>
        <p:spPr bwMode="auto">
          <a:xfrm>
            <a:off x="3521869" y="1887142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3498057" y="203001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d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3159919" y="2507457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9" name="Rectangle 21"/>
          <p:cNvSpPr>
            <a:spLocks noChangeArrowheads="1"/>
          </p:cNvSpPr>
          <p:nvPr/>
        </p:nvSpPr>
        <p:spPr bwMode="auto">
          <a:xfrm>
            <a:off x="3309938" y="2727723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s0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10" name="Rectangle 22"/>
          <p:cNvSpPr>
            <a:spLocks noChangeArrowheads="1"/>
          </p:cNvSpPr>
          <p:nvPr/>
        </p:nvSpPr>
        <p:spPr bwMode="auto">
          <a:xfrm>
            <a:off x="3159919" y="2655095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11" name="Rectangle 23"/>
          <p:cNvSpPr>
            <a:spLocks noChangeArrowheads="1"/>
          </p:cNvSpPr>
          <p:nvPr/>
        </p:nvSpPr>
        <p:spPr bwMode="auto">
          <a:xfrm>
            <a:off x="3388519" y="2443163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12" name="Rectangle 24"/>
          <p:cNvSpPr>
            <a:spLocks noChangeArrowheads="1"/>
          </p:cNvSpPr>
          <p:nvPr/>
        </p:nvSpPr>
        <p:spPr bwMode="auto">
          <a:xfrm>
            <a:off x="3454003" y="2428876"/>
            <a:ext cx="12503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Symbol" panose="05050102010706020507" pitchFamily="18" charset="2"/>
              </a:rPr>
              <a:t>×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13" name="Rectangle 25"/>
          <p:cNvSpPr>
            <a:spLocks noChangeArrowheads="1"/>
          </p:cNvSpPr>
          <p:nvPr/>
        </p:nvSpPr>
        <p:spPr bwMode="auto">
          <a:xfrm>
            <a:off x="3521869" y="2443163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14" name="Rectangle 26"/>
          <p:cNvSpPr>
            <a:spLocks noChangeArrowheads="1"/>
          </p:cNvSpPr>
          <p:nvPr/>
        </p:nvSpPr>
        <p:spPr bwMode="auto">
          <a:xfrm>
            <a:off x="3498057" y="2586038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d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15" name="Rectangle 27"/>
          <p:cNvSpPr>
            <a:spLocks noChangeArrowheads="1"/>
          </p:cNvSpPr>
          <p:nvPr/>
        </p:nvSpPr>
        <p:spPr bwMode="auto">
          <a:xfrm>
            <a:off x="3159919" y="3063480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16" name="Rectangle 28"/>
          <p:cNvSpPr>
            <a:spLocks noChangeArrowheads="1"/>
          </p:cNvSpPr>
          <p:nvPr/>
        </p:nvSpPr>
        <p:spPr bwMode="auto">
          <a:xfrm>
            <a:off x="3309938" y="3283744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s0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17" name="Rectangle 29"/>
          <p:cNvSpPr>
            <a:spLocks noChangeArrowheads="1"/>
          </p:cNvSpPr>
          <p:nvPr/>
        </p:nvSpPr>
        <p:spPr bwMode="auto">
          <a:xfrm>
            <a:off x="3159919" y="3212307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18" name="Rectangle 30"/>
          <p:cNvSpPr>
            <a:spLocks noChangeArrowheads="1"/>
          </p:cNvSpPr>
          <p:nvPr/>
        </p:nvSpPr>
        <p:spPr bwMode="auto">
          <a:xfrm>
            <a:off x="3388519" y="2999186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19" name="Rectangle 31"/>
          <p:cNvSpPr>
            <a:spLocks noChangeArrowheads="1"/>
          </p:cNvSpPr>
          <p:nvPr/>
        </p:nvSpPr>
        <p:spPr bwMode="auto">
          <a:xfrm>
            <a:off x="3454003" y="2984898"/>
            <a:ext cx="12503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Symbol" panose="05050102010706020507" pitchFamily="18" charset="2"/>
              </a:rPr>
              <a:t>×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20" name="Rectangle 32"/>
          <p:cNvSpPr>
            <a:spLocks noChangeArrowheads="1"/>
          </p:cNvSpPr>
          <p:nvPr/>
        </p:nvSpPr>
        <p:spPr bwMode="auto">
          <a:xfrm>
            <a:off x="3521869" y="2999186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21" name="Rectangle 33"/>
          <p:cNvSpPr>
            <a:spLocks noChangeArrowheads="1"/>
          </p:cNvSpPr>
          <p:nvPr/>
        </p:nvSpPr>
        <p:spPr bwMode="auto">
          <a:xfrm>
            <a:off x="3498057" y="31432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d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22" name="Rectangle 34"/>
          <p:cNvSpPr>
            <a:spLocks noChangeArrowheads="1"/>
          </p:cNvSpPr>
          <p:nvPr/>
        </p:nvSpPr>
        <p:spPr bwMode="auto">
          <a:xfrm>
            <a:off x="3159919" y="3617120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23" name="Rectangle 35"/>
          <p:cNvSpPr>
            <a:spLocks noChangeArrowheads="1"/>
          </p:cNvSpPr>
          <p:nvPr/>
        </p:nvSpPr>
        <p:spPr bwMode="auto">
          <a:xfrm>
            <a:off x="3309938" y="3840957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s0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3159919" y="3768330"/>
            <a:ext cx="961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25" name="Freeform 37"/>
          <p:cNvSpPr>
            <a:spLocks/>
          </p:cNvSpPr>
          <p:nvPr/>
        </p:nvSpPr>
        <p:spPr bwMode="auto">
          <a:xfrm>
            <a:off x="2325292" y="4002882"/>
            <a:ext cx="1044178" cy="65485"/>
          </a:xfrm>
          <a:custGeom>
            <a:avLst/>
            <a:gdLst>
              <a:gd name="T0" fmla="*/ 2147483646 w 828"/>
              <a:gd name="T1" fmla="*/ 0 h 47"/>
              <a:gd name="T2" fmla="*/ 2147483646 w 828"/>
              <a:gd name="T3" fmla="*/ 2147483646 h 47"/>
              <a:gd name="T4" fmla="*/ 0 w 828"/>
              <a:gd name="T5" fmla="*/ 2147483646 h 47"/>
              <a:gd name="T6" fmla="*/ 0 60000 65536"/>
              <a:gd name="T7" fmla="*/ 0 60000 65536"/>
              <a:gd name="T8" fmla="*/ 0 60000 65536"/>
              <a:gd name="T9" fmla="*/ 0 w 828"/>
              <a:gd name="T10" fmla="*/ 0 h 47"/>
              <a:gd name="T11" fmla="*/ 828 w 828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8" h="47">
                <a:moveTo>
                  <a:pt x="828" y="0"/>
                </a:moveTo>
                <a:lnTo>
                  <a:pt x="828" y="47"/>
                </a:lnTo>
                <a:lnTo>
                  <a:pt x="0" y="47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26" name="Line 38"/>
          <p:cNvSpPr>
            <a:spLocks noChangeShapeType="1"/>
          </p:cNvSpPr>
          <p:nvPr/>
        </p:nvSpPr>
        <p:spPr bwMode="auto">
          <a:xfrm>
            <a:off x="2920605" y="2035969"/>
            <a:ext cx="220265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27" name="Line 39"/>
          <p:cNvSpPr>
            <a:spLocks noChangeShapeType="1"/>
          </p:cNvSpPr>
          <p:nvPr/>
        </p:nvSpPr>
        <p:spPr bwMode="auto">
          <a:xfrm>
            <a:off x="3601641" y="2106217"/>
            <a:ext cx="223838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>
            <a:off x="2920605" y="2185988"/>
            <a:ext cx="220265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3140869" y="1887141"/>
            <a:ext cx="452438" cy="447675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30" name="Line 42"/>
          <p:cNvSpPr>
            <a:spLocks noChangeShapeType="1"/>
          </p:cNvSpPr>
          <p:nvPr/>
        </p:nvSpPr>
        <p:spPr bwMode="auto">
          <a:xfrm>
            <a:off x="2920605" y="2593181"/>
            <a:ext cx="220265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31" name="Line 43"/>
          <p:cNvSpPr>
            <a:spLocks noChangeShapeType="1"/>
          </p:cNvSpPr>
          <p:nvPr/>
        </p:nvSpPr>
        <p:spPr bwMode="auto">
          <a:xfrm>
            <a:off x="3593308" y="2669381"/>
            <a:ext cx="221456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32" name="Line 44"/>
          <p:cNvSpPr>
            <a:spLocks noChangeShapeType="1"/>
          </p:cNvSpPr>
          <p:nvPr/>
        </p:nvSpPr>
        <p:spPr bwMode="auto">
          <a:xfrm>
            <a:off x="2920605" y="2743200"/>
            <a:ext cx="220265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33" name="Rectangle 45"/>
          <p:cNvSpPr>
            <a:spLocks noChangeArrowheads="1"/>
          </p:cNvSpPr>
          <p:nvPr/>
        </p:nvSpPr>
        <p:spPr bwMode="auto">
          <a:xfrm>
            <a:off x="3140869" y="2444354"/>
            <a:ext cx="452438" cy="447675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>
            <a:off x="2920605" y="3150394"/>
            <a:ext cx="220265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35" name="Line 47"/>
          <p:cNvSpPr>
            <a:spLocks noChangeShapeType="1"/>
          </p:cNvSpPr>
          <p:nvPr/>
        </p:nvSpPr>
        <p:spPr bwMode="auto">
          <a:xfrm>
            <a:off x="3596880" y="3220642"/>
            <a:ext cx="221456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36" name="Line 48"/>
          <p:cNvSpPr>
            <a:spLocks noChangeShapeType="1"/>
          </p:cNvSpPr>
          <p:nvPr/>
        </p:nvSpPr>
        <p:spPr bwMode="auto">
          <a:xfrm>
            <a:off x="2920605" y="3300414"/>
            <a:ext cx="220265" cy="238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37" name="Rectangle 49"/>
          <p:cNvSpPr>
            <a:spLocks noChangeArrowheads="1"/>
          </p:cNvSpPr>
          <p:nvPr/>
        </p:nvSpPr>
        <p:spPr bwMode="auto">
          <a:xfrm>
            <a:off x="3140869" y="3001567"/>
            <a:ext cx="452438" cy="444103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38" name="Line 50"/>
          <p:cNvSpPr>
            <a:spLocks noChangeShapeType="1"/>
          </p:cNvSpPr>
          <p:nvPr/>
        </p:nvSpPr>
        <p:spPr bwMode="auto">
          <a:xfrm>
            <a:off x="2920605" y="3704036"/>
            <a:ext cx="220265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39" name="Line 51"/>
          <p:cNvSpPr>
            <a:spLocks noChangeShapeType="1"/>
          </p:cNvSpPr>
          <p:nvPr/>
        </p:nvSpPr>
        <p:spPr bwMode="auto">
          <a:xfrm>
            <a:off x="3596880" y="3774281"/>
            <a:ext cx="221456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40" name="Line 52"/>
          <p:cNvSpPr>
            <a:spLocks noChangeShapeType="1"/>
          </p:cNvSpPr>
          <p:nvPr/>
        </p:nvSpPr>
        <p:spPr bwMode="auto">
          <a:xfrm>
            <a:off x="2920605" y="3852863"/>
            <a:ext cx="220265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41" name="Rectangle 53"/>
          <p:cNvSpPr>
            <a:spLocks noChangeArrowheads="1"/>
          </p:cNvSpPr>
          <p:nvPr/>
        </p:nvSpPr>
        <p:spPr bwMode="auto">
          <a:xfrm>
            <a:off x="3140869" y="3555206"/>
            <a:ext cx="452438" cy="447675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2" name="Rectangle 54"/>
          <p:cNvSpPr>
            <a:spLocks noChangeArrowheads="1"/>
          </p:cNvSpPr>
          <p:nvPr/>
        </p:nvSpPr>
        <p:spPr bwMode="auto">
          <a:xfrm>
            <a:off x="3388519" y="355520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3" name="Rectangle 55"/>
          <p:cNvSpPr>
            <a:spLocks noChangeArrowheads="1"/>
          </p:cNvSpPr>
          <p:nvPr/>
        </p:nvSpPr>
        <p:spPr bwMode="auto">
          <a:xfrm>
            <a:off x="3454003" y="3540920"/>
            <a:ext cx="12503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Symbol" panose="05050102010706020507" pitchFamily="18" charset="2"/>
              </a:rPr>
              <a:t>×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4" name="Rectangle 56"/>
          <p:cNvSpPr>
            <a:spLocks noChangeArrowheads="1"/>
          </p:cNvSpPr>
          <p:nvPr/>
        </p:nvSpPr>
        <p:spPr bwMode="auto">
          <a:xfrm>
            <a:off x="3521869" y="355520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5" name="Rectangle 57"/>
          <p:cNvSpPr>
            <a:spLocks noChangeArrowheads="1"/>
          </p:cNvSpPr>
          <p:nvPr/>
        </p:nvSpPr>
        <p:spPr bwMode="auto">
          <a:xfrm>
            <a:off x="3498057" y="3699273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d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6" name="Rectangle 58"/>
          <p:cNvSpPr>
            <a:spLocks noChangeArrowheads="1"/>
          </p:cNvSpPr>
          <p:nvPr/>
        </p:nvSpPr>
        <p:spPr bwMode="auto">
          <a:xfrm>
            <a:off x="2772966" y="1959769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a3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7" name="Rectangle 59"/>
          <p:cNvSpPr>
            <a:spLocks noChangeArrowheads="1"/>
          </p:cNvSpPr>
          <p:nvPr/>
        </p:nvSpPr>
        <p:spPr bwMode="auto">
          <a:xfrm>
            <a:off x="2762250" y="2108598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b3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8" name="Rectangle 60"/>
          <p:cNvSpPr>
            <a:spLocks noChangeArrowheads="1"/>
          </p:cNvSpPr>
          <p:nvPr/>
        </p:nvSpPr>
        <p:spPr bwMode="auto">
          <a:xfrm>
            <a:off x="4427935" y="2563417"/>
            <a:ext cx="3526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9" name="Rectangle 61"/>
          <p:cNvSpPr>
            <a:spLocks noChangeArrowheads="1"/>
          </p:cNvSpPr>
          <p:nvPr/>
        </p:nvSpPr>
        <p:spPr bwMode="auto">
          <a:xfrm>
            <a:off x="4458892" y="256341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0" name="Rectangle 62"/>
          <p:cNvSpPr>
            <a:spLocks noChangeArrowheads="1"/>
          </p:cNvSpPr>
          <p:nvPr/>
        </p:nvSpPr>
        <p:spPr bwMode="auto">
          <a:xfrm>
            <a:off x="4636294" y="3073005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s0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1" name="Rectangle 63"/>
          <p:cNvSpPr>
            <a:spLocks noChangeArrowheads="1"/>
          </p:cNvSpPr>
          <p:nvPr/>
        </p:nvSpPr>
        <p:spPr bwMode="auto">
          <a:xfrm>
            <a:off x="4636294" y="3468292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s0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2" name="Rectangle 64"/>
          <p:cNvSpPr>
            <a:spLocks noChangeArrowheads="1"/>
          </p:cNvSpPr>
          <p:nvPr/>
        </p:nvSpPr>
        <p:spPr bwMode="auto">
          <a:xfrm>
            <a:off x="4427935" y="2861073"/>
            <a:ext cx="3526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3" name="Rectangle 65"/>
          <p:cNvSpPr>
            <a:spLocks noChangeArrowheads="1"/>
          </p:cNvSpPr>
          <p:nvPr/>
        </p:nvSpPr>
        <p:spPr bwMode="auto">
          <a:xfrm>
            <a:off x="4458892" y="2861073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4" name="Line 66"/>
          <p:cNvSpPr>
            <a:spLocks noChangeShapeType="1"/>
          </p:cNvSpPr>
          <p:nvPr/>
        </p:nvSpPr>
        <p:spPr bwMode="auto">
          <a:xfrm>
            <a:off x="4697017" y="3238500"/>
            <a:ext cx="1190" cy="233363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55" name="Rectangle 67"/>
          <p:cNvSpPr>
            <a:spLocks noChangeArrowheads="1"/>
          </p:cNvSpPr>
          <p:nvPr/>
        </p:nvSpPr>
        <p:spPr bwMode="auto">
          <a:xfrm>
            <a:off x="4704160" y="2343151"/>
            <a:ext cx="24205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4-bit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6" name="Rectangle 68"/>
          <p:cNvSpPr>
            <a:spLocks noChangeArrowheads="1"/>
          </p:cNvSpPr>
          <p:nvPr/>
        </p:nvSpPr>
        <p:spPr bwMode="auto">
          <a:xfrm>
            <a:off x="4750594" y="2491980"/>
            <a:ext cx="20037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2x1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7" name="Rectangle 71"/>
          <p:cNvSpPr>
            <a:spLocks noChangeArrowheads="1"/>
          </p:cNvSpPr>
          <p:nvPr/>
        </p:nvSpPr>
        <p:spPr bwMode="auto">
          <a:xfrm>
            <a:off x="4873229" y="2713436"/>
            <a:ext cx="8976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D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8" name="Rectangle 72"/>
          <p:cNvSpPr>
            <a:spLocks noChangeArrowheads="1"/>
          </p:cNvSpPr>
          <p:nvPr/>
        </p:nvSpPr>
        <p:spPr bwMode="auto">
          <a:xfrm>
            <a:off x="5249466" y="2713436"/>
            <a:ext cx="8976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C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9" name="Rectangle 73"/>
          <p:cNvSpPr>
            <a:spLocks noChangeArrowheads="1"/>
          </p:cNvSpPr>
          <p:nvPr/>
        </p:nvSpPr>
        <p:spPr bwMode="auto">
          <a:xfrm>
            <a:off x="4065985" y="2557464"/>
            <a:ext cx="8335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A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60" name="Rectangle 74"/>
          <p:cNvSpPr>
            <a:spLocks noChangeArrowheads="1"/>
          </p:cNvSpPr>
          <p:nvPr/>
        </p:nvSpPr>
        <p:spPr bwMode="auto">
          <a:xfrm>
            <a:off x="4075510" y="2862264"/>
            <a:ext cx="8335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B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61" name="Line 75"/>
          <p:cNvSpPr>
            <a:spLocks noChangeShapeType="1"/>
          </p:cNvSpPr>
          <p:nvPr/>
        </p:nvSpPr>
        <p:spPr bwMode="auto">
          <a:xfrm>
            <a:off x="4164806" y="2638425"/>
            <a:ext cx="244079" cy="1191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62" name="Line 76"/>
          <p:cNvSpPr>
            <a:spLocks noChangeShapeType="1"/>
          </p:cNvSpPr>
          <p:nvPr/>
        </p:nvSpPr>
        <p:spPr bwMode="auto">
          <a:xfrm>
            <a:off x="4983957" y="2787255"/>
            <a:ext cx="245269" cy="1190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63" name="Line 77"/>
          <p:cNvSpPr>
            <a:spLocks noChangeShapeType="1"/>
          </p:cNvSpPr>
          <p:nvPr/>
        </p:nvSpPr>
        <p:spPr bwMode="auto">
          <a:xfrm>
            <a:off x="4164806" y="2936081"/>
            <a:ext cx="244079" cy="1191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64" name="Rectangle 78"/>
          <p:cNvSpPr>
            <a:spLocks noChangeArrowheads="1"/>
          </p:cNvSpPr>
          <p:nvPr/>
        </p:nvSpPr>
        <p:spPr bwMode="auto">
          <a:xfrm>
            <a:off x="4408885" y="2339578"/>
            <a:ext cx="575072" cy="898922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65" name="Rectangle 79"/>
          <p:cNvSpPr>
            <a:spLocks noChangeArrowheads="1"/>
          </p:cNvSpPr>
          <p:nvPr/>
        </p:nvSpPr>
        <p:spPr bwMode="auto">
          <a:xfrm>
            <a:off x="2772966" y="2515792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a2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66" name="Rectangle 80"/>
          <p:cNvSpPr>
            <a:spLocks noChangeArrowheads="1"/>
          </p:cNvSpPr>
          <p:nvPr/>
        </p:nvSpPr>
        <p:spPr bwMode="auto">
          <a:xfrm>
            <a:off x="2762250" y="2664619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b2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67" name="Rectangle 81"/>
          <p:cNvSpPr>
            <a:spLocks noChangeArrowheads="1"/>
          </p:cNvSpPr>
          <p:nvPr/>
        </p:nvSpPr>
        <p:spPr bwMode="auto">
          <a:xfrm>
            <a:off x="2772966" y="3068242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a1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68" name="Rectangle 82"/>
          <p:cNvSpPr>
            <a:spLocks noChangeArrowheads="1"/>
          </p:cNvSpPr>
          <p:nvPr/>
        </p:nvSpPr>
        <p:spPr bwMode="auto">
          <a:xfrm>
            <a:off x="2762250" y="3214688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b1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69" name="Rectangle 83"/>
          <p:cNvSpPr>
            <a:spLocks noChangeArrowheads="1"/>
          </p:cNvSpPr>
          <p:nvPr/>
        </p:nvSpPr>
        <p:spPr bwMode="auto">
          <a:xfrm>
            <a:off x="2772966" y="3624263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a0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70" name="Rectangle 84"/>
          <p:cNvSpPr>
            <a:spLocks noChangeArrowheads="1"/>
          </p:cNvSpPr>
          <p:nvPr/>
        </p:nvSpPr>
        <p:spPr bwMode="auto">
          <a:xfrm>
            <a:off x="2762250" y="3773092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b0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71" name="Rectangle 85"/>
          <p:cNvSpPr>
            <a:spLocks noChangeArrowheads="1"/>
          </p:cNvSpPr>
          <p:nvPr/>
        </p:nvSpPr>
        <p:spPr bwMode="auto">
          <a:xfrm>
            <a:off x="2195513" y="3987405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s0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72" name="Line 86"/>
          <p:cNvSpPr>
            <a:spLocks noChangeShapeType="1"/>
          </p:cNvSpPr>
          <p:nvPr/>
        </p:nvSpPr>
        <p:spPr bwMode="auto">
          <a:xfrm flipV="1">
            <a:off x="4244578" y="2593182"/>
            <a:ext cx="80963" cy="92869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73" name="Line 87"/>
          <p:cNvSpPr>
            <a:spLocks noChangeShapeType="1"/>
          </p:cNvSpPr>
          <p:nvPr/>
        </p:nvSpPr>
        <p:spPr bwMode="auto">
          <a:xfrm flipV="1">
            <a:off x="4244578" y="2888456"/>
            <a:ext cx="80963" cy="96441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74" name="Line 88"/>
          <p:cNvSpPr>
            <a:spLocks noChangeShapeType="1"/>
          </p:cNvSpPr>
          <p:nvPr/>
        </p:nvSpPr>
        <p:spPr bwMode="auto">
          <a:xfrm flipV="1">
            <a:off x="5054205" y="2739628"/>
            <a:ext cx="88106" cy="904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75" name="Rectangle 89"/>
          <p:cNvSpPr>
            <a:spLocks noChangeArrowheads="1"/>
          </p:cNvSpPr>
          <p:nvPr/>
        </p:nvSpPr>
        <p:spPr bwMode="auto">
          <a:xfrm>
            <a:off x="5056585" y="2584848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4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76" name="Rectangle 90"/>
          <p:cNvSpPr>
            <a:spLocks noChangeArrowheads="1"/>
          </p:cNvSpPr>
          <p:nvPr/>
        </p:nvSpPr>
        <p:spPr bwMode="auto">
          <a:xfrm>
            <a:off x="5910263" y="2421732"/>
            <a:ext cx="8976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C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77" name="Line 91"/>
          <p:cNvSpPr>
            <a:spLocks noChangeShapeType="1"/>
          </p:cNvSpPr>
          <p:nvPr/>
        </p:nvSpPr>
        <p:spPr bwMode="auto">
          <a:xfrm>
            <a:off x="5645944" y="2497931"/>
            <a:ext cx="244079" cy="1191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78" name="Line 92"/>
          <p:cNvSpPr>
            <a:spLocks noChangeShapeType="1"/>
          </p:cNvSpPr>
          <p:nvPr/>
        </p:nvSpPr>
        <p:spPr bwMode="auto">
          <a:xfrm flipV="1">
            <a:off x="5729287" y="2449117"/>
            <a:ext cx="82154" cy="9644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79" name="Rectangle 93"/>
          <p:cNvSpPr>
            <a:spLocks noChangeArrowheads="1"/>
          </p:cNvSpPr>
          <p:nvPr/>
        </p:nvSpPr>
        <p:spPr bwMode="auto">
          <a:xfrm>
            <a:off x="5744767" y="2295525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4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80" name="Rectangle 94"/>
          <p:cNvSpPr>
            <a:spLocks noChangeArrowheads="1"/>
          </p:cNvSpPr>
          <p:nvPr/>
        </p:nvSpPr>
        <p:spPr bwMode="auto">
          <a:xfrm>
            <a:off x="4249342" y="244911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4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81" name="Rectangle 95"/>
          <p:cNvSpPr>
            <a:spLocks noChangeArrowheads="1"/>
          </p:cNvSpPr>
          <p:nvPr/>
        </p:nvSpPr>
        <p:spPr bwMode="auto">
          <a:xfrm>
            <a:off x="4249342" y="2744392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4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82" name="Line 96"/>
          <p:cNvSpPr>
            <a:spLocks noChangeShapeType="1"/>
          </p:cNvSpPr>
          <p:nvPr/>
        </p:nvSpPr>
        <p:spPr bwMode="auto">
          <a:xfrm>
            <a:off x="5642373" y="3336131"/>
            <a:ext cx="235744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83" name="Line 97"/>
          <p:cNvSpPr>
            <a:spLocks noChangeShapeType="1"/>
          </p:cNvSpPr>
          <p:nvPr/>
        </p:nvSpPr>
        <p:spPr bwMode="auto">
          <a:xfrm>
            <a:off x="5642373" y="3577830"/>
            <a:ext cx="235744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84" name="Line 98"/>
          <p:cNvSpPr>
            <a:spLocks noChangeShapeType="1"/>
          </p:cNvSpPr>
          <p:nvPr/>
        </p:nvSpPr>
        <p:spPr bwMode="auto">
          <a:xfrm>
            <a:off x="5642373" y="3813574"/>
            <a:ext cx="235744" cy="119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85" name="Line 99"/>
          <p:cNvSpPr>
            <a:spLocks noChangeShapeType="1"/>
          </p:cNvSpPr>
          <p:nvPr/>
        </p:nvSpPr>
        <p:spPr bwMode="auto">
          <a:xfrm>
            <a:off x="5642373" y="4055269"/>
            <a:ext cx="235744" cy="11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5986" name="Rectangle 100"/>
          <p:cNvSpPr>
            <a:spLocks noChangeArrowheads="1"/>
          </p:cNvSpPr>
          <p:nvPr/>
        </p:nvSpPr>
        <p:spPr bwMode="auto">
          <a:xfrm>
            <a:off x="5917407" y="3243263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c3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87" name="Rectangle 101"/>
          <p:cNvSpPr>
            <a:spLocks noChangeArrowheads="1"/>
          </p:cNvSpPr>
          <p:nvPr/>
        </p:nvSpPr>
        <p:spPr bwMode="auto">
          <a:xfrm>
            <a:off x="5917407" y="3483769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c2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88" name="Rectangle 102"/>
          <p:cNvSpPr>
            <a:spLocks noChangeArrowheads="1"/>
          </p:cNvSpPr>
          <p:nvPr/>
        </p:nvSpPr>
        <p:spPr bwMode="auto">
          <a:xfrm>
            <a:off x="5917407" y="3721894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c1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89" name="Rectangle 103"/>
          <p:cNvSpPr>
            <a:spLocks noChangeArrowheads="1"/>
          </p:cNvSpPr>
          <p:nvPr/>
        </p:nvSpPr>
        <p:spPr bwMode="auto">
          <a:xfrm>
            <a:off x="5917407" y="3963592"/>
            <a:ext cx="131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c0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90" name="Rectangle 104"/>
          <p:cNvSpPr>
            <a:spLocks noChangeArrowheads="1"/>
          </p:cNvSpPr>
          <p:nvPr/>
        </p:nvSpPr>
        <p:spPr bwMode="auto">
          <a:xfrm>
            <a:off x="5780485" y="2708673"/>
            <a:ext cx="40235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is short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91" name="Rectangle 107"/>
          <p:cNvSpPr>
            <a:spLocks noChangeArrowheads="1"/>
          </p:cNvSpPr>
          <p:nvPr/>
        </p:nvSpPr>
        <p:spPr bwMode="auto">
          <a:xfrm>
            <a:off x="5780485" y="2865836"/>
            <a:ext cx="3526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f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92" name="Rectangle 108"/>
          <p:cNvSpPr>
            <a:spLocks noChangeArrowheads="1"/>
          </p:cNvSpPr>
          <p:nvPr/>
        </p:nvSpPr>
        <p:spPr bwMode="auto">
          <a:xfrm>
            <a:off x="5816204" y="2865836"/>
            <a:ext cx="11060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or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93" name="Rectangle 111"/>
          <p:cNvSpPr>
            <a:spLocks noChangeArrowheads="1"/>
          </p:cNvSpPr>
          <p:nvPr/>
        </p:nvSpPr>
        <p:spPr bwMode="auto">
          <a:xfrm>
            <a:off x="5628155" y="1964532"/>
            <a:ext cx="6011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Simplifying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75">
                <a:solidFill>
                  <a:srgbClr val="000000"/>
                </a:solidFill>
              </a:rPr>
              <a:t>notation: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1260FD-52FF-4664-825F-AC9CF46FFF21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N-bit Mux Example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03" y="4025190"/>
            <a:ext cx="8173372" cy="259683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Four possible display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Temperature (T), Average miles-per-gallon (A), Instantaneous mpg (I), and Miles remaining (M) -- each is 8-bits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Choose which to display using two inputs x and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itchFamily="34" charset="-128"/>
              </a:rPr>
              <a:t>Use 8-bit 4x1 mux</a:t>
            </a:r>
          </a:p>
        </p:txBody>
      </p:sp>
      <p:pic>
        <p:nvPicPr>
          <p:cNvPr id="167941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4" y="1687117"/>
            <a:ext cx="1988344" cy="149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2" name="Picture 6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91" y="1457325"/>
            <a:ext cx="4343400" cy="245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F5C17-3C7F-45F1-9088-1021689B302F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Summary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7325"/>
            <a:ext cx="7931671" cy="514995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Combinational circuits</a:t>
            </a:r>
          </a:p>
          <a:p>
            <a:pPr lvl="1" eaLnBrk="1" hangingPunct="1"/>
            <a:r>
              <a:rPr lang="en-US" altLang="en-US" sz="2800" dirty="0">
                <a:ea typeface="ＭＳ Ｐゴシック" pitchFamily="34" charset="-128"/>
              </a:rPr>
              <a:t>Circuit whose outputs are function of present inputs</a:t>
            </a:r>
          </a:p>
          <a:p>
            <a:pPr eaLnBrk="1" hangingPunct="1"/>
            <a:r>
              <a:rPr lang="en-US" altLang="en-US" sz="3200" dirty="0" smtClean="0"/>
              <a:t>Switches</a:t>
            </a:r>
            <a:r>
              <a:rPr lang="en-US" altLang="en-US" sz="3200" dirty="0"/>
              <a:t>: Basic components in digital circuits</a:t>
            </a:r>
          </a:p>
          <a:p>
            <a:pPr eaLnBrk="1" hangingPunct="1"/>
            <a:r>
              <a:rPr lang="en-US" altLang="en-US" sz="3200" dirty="0"/>
              <a:t>Boolean logic gates: AND, OR, NOT -- Better building block than switches</a:t>
            </a:r>
          </a:p>
          <a:p>
            <a:pPr eaLnBrk="1" hangingPunct="1"/>
            <a:r>
              <a:rPr lang="en-US" altLang="en-US" sz="3200" dirty="0" smtClean="0"/>
              <a:t>Boolean </a:t>
            </a:r>
            <a:r>
              <a:rPr lang="en-US" altLang="en-US" sz="3200" dirty="0"/>
              <a:t>algebra: uses true/false variables/operators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F5C17-3C7F-45F1-9088-1021689B302F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7098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Summary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458" y="1457324"/>
            <a:ext cx="8480323" cy="524581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Representations </a:t>
            </a:r>
            <a:r>
              <a:rPr lang="en-US" altLang="en-US" sz="3200" dirty="0"/>
              <a:t>of Boolean functions: Can translate among equations, circuits, and truth tables</a:t>
            </a:r>
          </a:p>
          <a:p>
            <a:pPr eaLnBrk="1" hangingPunct="1"/>
            <a:r>
              <a:rPr lang="en-US" altLang="en-US" sz="3200" dirty="0"/>
              <a:t>Combinational design process: Translate from equation (or table) to circuit through well-defined steps</a:t>
            </a:r>
          </a:p>
          <a:p>
            <a:pPr eaLnBrk="1" hangingPunct="1"/>
            <a:r>
              <a:rPr lang="en-US" altLang="en-US" sz="3200" dirty="0"/>
              <a:t>More gates: NAND, NOR, XOR, XNOR also useful</a:t>
            </a:r>
          </a:p>
          <a:p>
            <a:pPr eaLnBrk="1" hangingPunct="1"/>
            <a:r>
              <a:rPr lang="en-US" altLang="en-US" sz="3200" dirty="0" err="1"/>
              <a:t>Muxes</a:t>
            </a:r>
            <a:r>
              <a:rPr lang="en-US" altLang="en-US" sz="3200" dirty="0"/>
              <a:t> and decoders: Additional useful combinational building blocks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B2746-F306-4530-8E32-C569F05EC7D3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287593" y="676355"/>
            <a:ext cx="8672051" cy="93283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How Do We Encode Data as Binary for Our Digital System?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4700" y="2000249"/>
            <a:ext cx="3792140" cy="429139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Some inputs inherently binary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Button: not pressed (0), pressed 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Some inputs inherently digital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Just need encoding in binary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e.g., multi-button input: encode red=001, blue=010,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Some inputs analog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Need analog-to-digital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itchFamily="34" charset="-128"/>
              </a:rPr>
              <a:t>As done in earlier slide -- sample and encode with bits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7553921" y="1846818"/>
            <a:ext cx="413147" cy="638175"/>
            <a:chOff x="4564" y="697"/>
            <a:chExt cx="347" cy="536"/>
          </a:xfrm>
        </p:grpSpPr>
        <p:sp>
          <p:nvSpPr>
            <p:cNvPr id="67783" name="Line 127"/>
            <p:cNvSpPr>
              <a:spLocks noChangeShapeType="1"/>
            </p:cNvSpPr>
            <p:nvPr/>
          </p:nvSpPr>
          <p:spPr bwMode="auto">
            <a:xfrm>
              <a:off x="4736" y="1044"/>
              <a:ext cx="1" cy="83"/>
            </a:xfrm>
            <a:prstGeom prst="line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84" name="Freeform 128"/>
            <p:cNvSpPr>
              <a:spLocks/>
            </p:cNvSpPr>
            <p:nvPr/>
          </p:nvSpPr>
          <p:spPr bwMode="auto">
            <a:xfrm>
              <a:off x="4721" y="1106"/>
              <a:ext cx="31" cy="56"/>
            </a:xfrm>
            <a:custGeom>
              <a:avLst/>
              <a:gdLst>
                <a:gd name="T0" fmla="*/ 20 w 26"/>
                <a:gd name="T1" fmla="*/ 71 h 50"/>
                <a:gd name="T2" fmla="*/ 44 w 26"/>
                <a:gd name="T3" fmla="*/ 0 h 50"/>
                <a:gd name="T4" fmla="*/ 0 w 26"/>
                <a:gd name="T5" fmla="*/ 0 h 50"/>
                <a:gd name="T6" fmla="*/ 20 w 26"/>
                <a:gd name="T7" fmla="*/ 7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50"/>
                <a:gd name="T14" fmla="*/ 26 w 26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50">
                  <a:moveTo>
                    <a:pt x="12" y="5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2" y="50"/>
                  </a:lnTo>
                  <a:close/>
                </a:path>
              </a:pathLst>
            </a:cu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85" name="Rectangle 129"/>
            <p:cNvSpPr>
              <a:spLocks noChangeArrowheads="1"/>
            </p:cNvSpPr>
            <p:nvPr/>
          </p:nvSpPr>
          <p:spPr bwMode="auto">
            <a:xfrm>
              <a:off x="4720" y="1165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86" name="Freeform 130"/>
            <p:cNvSpPr>
              <a:spLocks/>
            </p:cNvSpPr>
            <p:nvPr/>
          </p:nvSpPr>
          <p:spPr bwMode="auto">
            <a:xfrm>
              <a:off x="4564" y="697"/>
              <a:ext cx="347" cy="119"/>
            </a:xfrm>
            <a:custGeom>
              <a:avLst/>
              <a:gdLst>
                <a:gd name="T0" fmla="*/ 1334 w 166"/>
                <a:gd name="T1" fmla="*/ 453 h 61"/>
                <a:gd name="T2" fmla="*/ 930 w 166"/>
                <a:gd name="T3" fmla="*/ 0 h 61"/>
                <a:gd name="T4" fmla="*/ 585 w 166"/>
                <a:gd name="T5" fmla="*/ 0 h 61"/>
                <a:gd name="T6" fmla="*/ 176 w 166"/>
                <a:gd name="T7" fmla="*/ 453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61"/>
                <a:gd name="T14" fmla="*/ 166 w 166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61">
                  <a:moveTo>
                    <a:pt x="146" y="61"/>
                  </a:moveTo>
                  <a:cubicBezTo>
                    <a:pt x="146" y="61"/>
                    <a:pt x="166" y="0"/>
                    <a:pt x="10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19" y="61"/>
                    <a:pt x="19" y="61"/>
                  </a:cubicBezTo>
                </a:path>
              </a:pathLst>
            </a:custGeom>
            <a:solidFill>
              <a:srgbClr val="629FD6"/>
            </a:solidFill>
            <a:ln w="6350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87" name="Freeform 131"/>
            <p:cNvSpPr>
              <a:spLocks/>
            </p:cNvSpPr>
            <p:nvPr/>
          </p:nvSpPr>
          <p:spPr bwMode="auto">
            <a:xfrm>
              <a:off x="4564" y="697"/>
              <a:ext cx="347" cy="119"/>
            </a:xfrm>
            <a:custGeom>
              <a:avLst/>
              <a:gdLst>
                <a:gd name="T0" fmla="*/ 1334 w 166"/>
                <a:gd name="T1" fmla="*/ 453 h 61"/>
                <a:gd name="T2" fmla="*/ 930 w 166"/>
                <a:gd name="T3" fmla="*/ 0 h 61"/>
                <a:gd name="T4" fmla="*/ 585 w 166"/>
                <a:gd name="T5" fmla="*/ 0 h 61"/>
                <a:gd name="T6" fmla="*/ 176 w 166"/>
                <a:gd name="T7" fmla="*/ 453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61"/>
                <a:gd name="T14" fmla="*/ 166 w 166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61">
                  <a:moveTo>
                    <a:pt x="146" y="61"/>
                  </a:moveTo>
                  <a:cubicBezTo>
                    <a:pt x="146" y="61"/>
                    <a:pt x="166" y="0"/>
                    <a:pt x="10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19" y="61"/>
                    <a:pt x="19" y="61"/>
                  </a:cubicBezTo>
                </a:path>
              </a:pathLst>
            </a:custGeom>
            <a:noFill/>
            <a:ln w="6350">
              <a:solidFill>
                <a:srgbClr val="629FD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88" name="Rectangle 150"/>
            <p:cNvSpPr>
              <a:spLocks noChangeArrowheads="1"/>
            </p:cNvSpPr>
            <p:nvPr/>
          </p:nvSpPr>
          <p:spPr bwMode="auto">
            <a:xfrm>
              <a:off x="4656" y="890"/>
              <a:ext cx="15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button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89" name="Rectangle 153"/>
            <p:cNvSpPr>
              <a:spLocks noChangeArrowheads="1"/>
            </p:cNvSpPr>
            <p:nvPr/>
          </p:nvSpPr>
          <p:spPr bwMode="auto">
            <a:xfrm>
              <a:off x="4598" y="818"/>
              <a:ext cx="278" cy="22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50"/>
          <p:cNvGrpSpPr>
            <a:grpSpLocks/>
          </p:cNvGrpSpPr>
          <p:nvPr/>
        </p:nvGrpSpPr>
        <p:grpSpPr bwMode="auto">
          <a:xfrm>
            <a:off x="8037314" y="1531300"/>
            <a:ext cx="332185" cy="953691"/>
            <a:chOff x="4970" y="432"/>
            <a:chExt cx="279" cy="801"/>
          </a:xfrm>
        </p:grpSpPr>
        <p:sp>
          <p:nvSpPr>
            <p:cNvPr id="67764" name="Freeform 132"/>
            <p:cNvSpPr>
              <a:spLocks/>
            </p:cNvSpPr>
            <p:nvPr/>
          </p:nvSpPr>
          <p:spPr bwMode="auto">
            <a:xfrm>
              <a:off x="4972" y="744"/>
              <a:ext cx="274" cy="72"/>
            </a:xfrm>
            <a:custGeom>
              <a:avLst/>
              <a:gdLst>
                <a:gd name="T0" fmla="*/ 604 w 131"/>
                <a:gd name="T1" fmla="*/ 80 h 37"/>
                <a:gd name="T2" fmla="*/ 778 w 131"/>
                <a:gd name="T3" fmla="*/ 0 h 37"/>
                <a:gd name="T4" fmla="*/ 1198 w 131"/>
                <a:gd name="T5" fmla="*/ 272 h 37"/>
                <a:gd name="T6" fmla="*/ 0 w 131"/>
                <a:gd name="T7" fmla="*/ 272 h 37"/>
                <a:gd name="T8" fmla="*/ 312 w 131"/>
                <a:gd name="T9" fmla="*/ 23 h 37"/>
                <a:gd name="T10" fmla="*/ 529 w 131"/>
                <a:gd name="T11" fmla="*/ 80 h 37"/>
                <a:gd name="T12" fmla="*/ 604 w 131"/>
                <a:gd name="T13" fmla="*/ 8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1"/>
                <a:gd name="T22" fmla="*/ 0 h 37"/>
                <a:gd name="T23" fmla="*/ 131 w 131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1" h="37">
                  <a:moveTo>
                    <a:pt x="66" y="11"/>
                  </a:moveTo>
                  <a:cubicBezTo>
                    <a:pt x="80" y="11"/>
                    <a:pt x="85" y="0"/>
                    <a:pt x="85" y="0"/>
                  </a:cubicBezTo>
                  <a:cubicBezTo>
                    <a:pt x="110" y="0"/>
                    <a:pt x="131" y="37"/>
                    <a:pt x="13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9" y="2"/>
                    <a:pt x="34" y="3"/>
                  </a:cubicBezTo>
                  <a:cubicBezTo>
                    <a:pt x="34" y="3"/>
                    <a:pt x="43" y="11"/>
                    <a:pt x="58" y="11"/>
                  </a:cubicBezTo>
                  <a:lnTo>
                    <a:pt x="66" y="11"/>
                  </a:lnTo>
                  <a:close/>
                </a:path>
              </a:pathLst>
            </a:custGeom>
            <a:solidFill>
              <a:srgbClr val="629FD6"/>
            </a:solidFill>
            <a:ln w="6350">
              <a:solidFill>
                <a:srgbClr val="629FD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65" name="Freeform 133"/>
            <p:cNvSpPr>
              <a:spLocks/>
            </p:cNvSpPr>
            <p:nvPr/>
          </p:nvSpPr>
          <p:spPr bwMode="auto">
            <a:xfrm>
              <a:off x="5025" y="432"/>
              <a:ext cx="162" cy="348"/>
            </a:xfrm>
            <a:custGeom>
              <a:avLst/>
              <a:gdLst>
                <a:gd name="T0" fmla="*/ 0 w 78"/>
                <a:gd name="T1" fmla="*/ 8 h 181"/>
                <a:gd name="T2" fmla="*/ 35 w 78"/>
                <a:gd name="T3" fmla="*/ 802 h 181"/>
                <a:gd name="T4" fmla="*/ 44 w 78"/>
                <a:gd name="T5" fmla="*/ 873 h 181"/>
                <a:gd name="T6" fmla="*/ 64 w 78"/>
                <a:gd name="T7" fmla="*/ 1102 h 181"/>
                <a:gd name="T8" fmla="*/ 413 w 78"/>
                <a:gd name="T9" fmla="*/ 1223 h 181"/>
                <a:gd name="T10" fmla="*/ 665 w 78"/>
                <a:gd name="T11" fmla="*/ 965 h 181"/>
                <a:gd name="T12" fmla="*/ 690 w 78"/>
                <a:gd name="T13" fmla="*/ 577 h 181"/>
                <a:gd name="T14" fmla="*/ 698 w 78"/>
                <a:gd name="T15" fmla="*/ 0 h 1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8"/>
                <a:gd name="T25" fmla="*/ 0 h 181"/>
                <a:gd name="T26" fmla="*/ 78 w 78"/>
                <a:gd name="T27" fmla="*/ 181 h 1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8" h="181">
                  <a:moveTo>
                    <a:pt x="0" y="1"/>
                  </a:moveTo>
                  <a:cubicBezTo>
                    <a:pt x="4" y="113"/>
                    <a:pt x="4" y="113"/>
                    <a:pt x="4" y="113"/>
                  </a:cubicBezTo>
                  <a:cubicBezTo>
                    <a:pt x="5" y="118"/>
                    <a:pt x="5" y="123"/>
                    <a:pt x="5" y="123"/>
                  </a:cubicBezTo>
                  <a:cubicBezTo>
                    <a:pt x="5" y="145"/>
                    <a:pt x="7" y="155"/>
                    <a:pt x="7" y="155"/>
                  </a:cubicBezTo>
                  <a:cubicBezTo>
                    <a:pt x="10" y="181"/>
                    <a:pt x="46" y="172"/>
                    <a:pt x="46" y="172"/>
                  </a:cubicBezTo>
                  <a:cubicBezTo>
                    <a:pt x="72" y="170"/>
                    <a:pt x="74" y="136"/>
                    <a:pt x="74" y="136"/>
                  </a:cubicBezTo>
                  <a:cubicBezTo>
                    <a:pt x="78" y="108"/>
                    <a:pt x="77" y="81"/>
                    <a:pt x="77" y="81"/>
                  </a:cubicBezTo>
                  <a:cubicBezTo>
                    <a:pt x="76" y="52"/>
                    <a:pt x="78" y="0"/>
                    <a:pt x="78" y="0"/>
                  </a:cubicBezTo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66" name="Freeform 134"/>
            <p:cNvSpPr>
              <a:spLocks/>
            </p:cNvSpPr>
            <p:nvPr/>
          </p:nvSpPr>
          <p:spPr bwMode="auto">
            <a:xfrm>
              <a:off x="5025" y="432"/>
              <a:ext cx="162" cy="348"/>
            </a:xfrm>
            <a:custGeom>
              <a:avLst/>
              <a:gdLst>
                <a:gd name="T0" fmla="*/ 0 w 78"/>
                <a:gd name="T1" fmla="*/ 8 h 181"/>
                <a:gd name="T2" fmla="*/ 35 w 78"/>
                <a:gd name="T3" fmla="*/ 802 h 181"/>
                <a:gd name="T4" fmla="*/ 44 w 78"/>
                <a:gd name="T5" fmla="*/ 873 h 181"/>
                <a:gd name="T6" fmla="*/ 64 w 78"/>
                <a:gd name="T7" fmla="*/ 1102 h 181"/>
                <a:gd name="T8" fmla="*/ 413 w 78"/>
                <a:gd name="T9" fmla="*/ 1223 h 181"/>
                <a:gd name="T10" fmla="*/ 665 w 78"/>
                <a:gd name="T11" fmla="*/ 965 h 181"/>
                <a:gd name="T12" fmla="*/ 690 w 78"/>
                <a:gd name="T13" fmla="*/ 577 h 181"/>
                <a:gd name="T14" fmla="*/ 698 w 78"/>
                <a:gd name="T15" fmla="*/ 0 h 1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8"/>
                <a:gd name="T25" fmla="*/ 0 h 181"/>
                <a:gd name="T26" fmla="*/ 78 w 78"/>
                <a:gd name="T27" fmla="*/ 181 h 1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8" h="181">
                  <a:moveTo>
                    <a:pt x="0" y="1"/>
                  </a:moveTo>
                  <a:cubicBezTo>
                    <a:pt x="4" y="113"/>
                    <a:pt x="4" y="113"/>
                    <a:pt x="4" y="113"/>
                  </a:cubicBezTo>
                  <a:cubicBezTo>
                    <a:pt x="5" y="118"/>
                    <a:pt x="5" y="123"/>
                    <a:pt x="5" y="123"/>
                  </a:cubicBezTo>
                  <a:cubicBezTo>
                    <a:pt x="5" y="145"/>
                    <a:pt x="7" y="155"/>
                    <a:pt x="7" y="155"/>
                  </a:cubicBezTo>
                  <a:cubicBezTo>
                    <a:pt x="10" y="181"/>
                    <a:pt x="46" y="172"/>
                    <a:pt x="46" y="172"/>
                  </a:cubicBezTo>
                  <a:cubicBezTo>
                    <a:pt x="72" y="170"/>
                    <a:pt x="74" y="136"/>
                    <a:pt x="74" y="136"/>
                  </a:cubicBezTo>
                  <a:cubicBezTo>
                    <a:pt x="78" y="108"/>
                    <a:pt x="77" y="81"/>
                    <a:pt x="77" y="81"/>
                  </a:cubicBezTo>
                  <a:cubicBezTo>
                    <a:pt x="76" y="52"/>
                    <a:pt x="78" y="0"/>
                    <a:pt x="78" y="0"/>
                  </a:cubicBez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67" name="Freeform 135"/>
            <p:cNvSpPr>
              <a:spLocks/>
            </p:cNvSpPr>
            <p:nvPr/>
          </p:nvSpPr>
          <p:spPr bwMode="auto">
            <a:xfrm>
              <a:off x="5048" y="665"/>
              <a:ext cx="107" cy="78"/>
            </a:xfrm>
            <a:custGeom>
              <a:avLst/>
              <a:gdLst>
                <a:gd name="T0" fmla="*/ 36 w 51"/>
                <a:gd name="T1" fmla="*/ 252 h 40"/>
                <a:gd name="T2" fmla="*/ 185 w 51"/>
                <a:gd name="T3" fmla="*/ 281 h 40"/>
                <a:gd name="T4" fmla="*/ 344 w 51"/>
                <a:gd name="T5" fmla="*/ 289 h 40"/>
                <a:gd name="T6" fmla="*/ 470 w 51"/>
                <a:gd name="T7" fmla="*/ 216 h 40"/>
                <a:gd name="T8" fmla="*/ 428 w 5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0"/>
                <a:gd name="T17" fmla="*/ 51 w 5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0">
                  <a:moveTo>
                    <a:pt x="4" y="34"/>
                  </a:moveTo>
                  <a:cubicBezTo>
                    <a:pt x="4" y="34"/>
                    <a:pt x="0" y="40"/>
                    <a:pt x="20" y="38"/>
                  </a:cubicBezTo>
                  <a:cubicBezTo>
                    <a:pt x="20" y="38"/>
                    <a:pt x="24" y="38"/>
                    <a:pt x="37" y="39"/>
                  </a:cubicBezTo>
                  <a:cubicBezTo>
                    <a:pt x="37" y="39"/>
                    <a:pt x="51" y="39"/>
                    <a:pt x="51" y="29"/>
                  </a:cubicBezTo>
                  <a:cubicBezTo>
                    <a:pt x="51" y="29"/>
                    <a:pt x="51" y="11"/>
                    <a:pt x="46" y="0"/>
                  </a:cubicBezTo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68" name="Freeform 136"/>
            <p:cNvSpPr>
              <a:spLocks/>
            </p:cNvSpPr>
            <p:nvPr/>
          </p:nvSpPr>
          <p:spPr bwMode="auto">
            <a:xfrm>
              <a:off x="5048" y="665"/>
              <a:ext cx="107" cy="78"/>
            </a:xfrm>
            <a:custGeom>
              <a:avLst/>
              <a:gdLst>
                <a:gd name="T0" fmla="*/ 36 w 51"/>
                <a:gd name="T1" fmla="*/ 252 h 40"/>
                <a:gd name="T2" fmla="*/ 185 w 51"/>
                <a:gd name="T3" fmla="*/ 281 h 40"/>
                <a:gd name="T4" fmla="*/ 344 w 51"/>
                <a:gd name="T5" fmla="*/ 289 h 40"/>
                <a:gd name="T6" fmla="*/ 470 w 51"/>
                <a:gd name="T7" fmla="*/ 216 h 40"/>
                <a:gd name="T8" fmla="*/ 428 w 5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0"/>
                <a:gd name="T17" fmla="*/ 51 w 5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0">
                  <a:moveTo>
                    <a:pt x="4" y="34"/>
                  </a:moveTo>
                  <a:cubicBezTo>
                    <a:pt x="4" y="34"/>
                    <a:pt x="0" y="40"/>
                    <a:pt x="20" y="38"/>
                  </a:cubicBezTo>
                  <a:cubicBezTo>
                    <a:pt x="20" y="38"/>
                    <a:pt x="24" y="38"/>
                    <a:pt x="37" y="39"/>
                  </a:cubicBezTo>
                  <a:cubicBezTo>
                    <a:pt x="37" y="39"/>
                    <a:pt x="51" y="39"/>
                    <a:pt x="51" y="29"/>
                  </a:cubicBezTo>
                  <a:cubicBezTo>
                    <a:pt x="51" y="29"/>
                    <a:pt x="51" y="11"/>
                    <a:pt x="46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69" name="Freeform 137"/>
            <p:cNvSpPr>
              <a:spLocks/>
            </p:cNvSpPr>
            <p:nvPr/>
          </p:nvSpPr>
          <p:spPr bwMode="auto">
            <a:xfrm>
              <a:off x="5052" y="642"/>
              <a:ext cx="86" cy="79"/>
            </a:xfrm>
            <a:custGeom>
              <a:avLst/>
              <a:gdLst>
                <a:gd name="T0" fmla="*/ 378 w 41"/>
                <a:gd name="T1" fmla="*/ 56 h 41"/>
                <a:gd name="T2" fmla="*/ 36 w 41"/>
                <a:gd name="T3" fmla="*/ 85 h 41"/>
                <a:gd name="T4" fmla="*/ 8 w 41"/>
                <a:gd name="T5" fmla="*/ 293 h 41"/>
                <a:gd name="T6" fmla="*/ 0 60000 65536"/>
                <a:gd name="T7" fmla="*/ 0 60000 65536"/>
                <a:gd name="T8" fmla="*/ 0 60000 65536"/>
                <a:gd name="T9" fmla="*/ 0 w 41"/>
                <a:gd name="T10" fmla="*/ 0 h 41"/>
                <a:gd name="T11" fmla="*/ 41 w 41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1">
                  <a:moveTo>
                    <a:pt x="41" y="8"/>
                  </a:moveTo>
                  <a:cubicBezTo>
                    <a:pt x="41" y="8"/>
                    <a:pt x="15" y="0"/>
                    <a:pt x="4" y="12"/>
                  </a:cubicBezTo>
                  <a:cubicBezTo>
                    <a:pt x="4" y="12"/>
                    <a:pt x="0" y="12"/>
                    <a:pt x="1" y="41"/>
                  </a:cubicBezTo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70" name="Freeform 138"/>
            <p:cNvSpPr>
              <a:spLocks/>
            </p:cNvSpPr>
            <p:nvPr/>
          </p:nvSpPr>
          <p:spPr bwMode="auto">
            <a:xfrm>
              <a:off x="5052" y="642"/>
              <a:ext cx="86" cy="79"/>
            </a:xfrm>
            <a:custGeom>
              <a:avLst/>
              <a:gdLst>
                <a:gd name="T0" fmla="*/ 378 w 41"/>
                <a:gd name="T1" fmla="*/ 56 h 41"/>
                <a:gd name="T2" fmla="*/ 36 w 41"/>
                <a:gd name="T3" fmla="*/ 85 h 41"/>
                <a:gd name="T4" fmla="*/ 8 w 41"/>
                <a:gd name="T5" fmla="*/ 293 h 41"/>
                <a:gd name="T6" fmla="*/ 0 60000 65536"/>
                <a:gd name="T7" fmla="*/ 0 60000 65536"/>
                <a:gd name="T8" fmla="*/ 0 60000 65536"/>
                <a:gd name="T9" fmla="*/ 0 w 41"/>
                <a:gd name="T10" fmla="*/ 0 h 41"/>
                <a:gd name="T11" fmla="*/ 41 w 41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1">
                  <a:moveTo>
                    <a:pt x="41" y="8"/>
                  </a:moveTo>
                  <a:cubicBezTo>
                    <a:pt x="41" y="8"/>
                    <a:pt x="15" y="0"/>
                    <a:pt x="4" y="12"/>
                  </a:cubicBezTo>
                  <a:cubicBezTo>
                    <a:pt x="4" y="12"/>
                    <a:pt x="0" y="12"/>
                    <a:pt x="1" y="41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71" name="Freeform 139"/>
            <p:cNvSpPr>
              <a:spLocks/>
            </p:cNvSpPr>
            <p:nvPr/>
          </p:nvSpPr>
          <p:spPr bwMode="auto">
            <a:xfrm>
              <a:off x="5065" y="554"/>
              <a:ext cx="81" cy="7"/>
            </a:xfrm>
            <a:custGeom>
              <a:avLst/>
              <a:gdLst>
                <a:gd name="T0" fmla="*/ 349 w 39"/>
                <a:gd name="T1" fmla="*/ 21 h 4"/>
                <a:gd name="T2" fmla="*/ 125 w 39"/>
                <a:gd name="T3" fmla="*/ 0 h 4"/>
                <a:gd name="T4" fmla="*/ 0 w 39"/>
                <a:gd name="T5" fmla="*/ 16 h 4"/>
                <a:gd name="T6" fmla="*/ 0 60000 65536"/>
                <a:gd name="T7" fmla="*/ 0 60000 65536"/>
                <a:gd name="T8" fmla="*/ 0 60000 65536"/>
                <a:gd name="T9" fmla="*/ 0 w 39"/>
                <a:gd name="T10" fmla="*/ 0 h 4"/>
                <a:gd name="T11" fmla="*/ 39 w 39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4">
                  <a:moveTo>
                    <a:pt x="39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3" y="0"/>
                    <a:pt x="0" y="3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72" name="Freeform 140"/>
            <p:cNvSpPr>
              <a:spLocks/>
            </p:cNvSpPr>
            <p:nvPr/>
          </p:nvSpPr>
          <p:spPr bwMode="auto">
            <a:xfrm>
              <a:off x="5065" y="554"/>
              <a:ext cx="81" cy="7"/>
            </a:xfrm>
            <a:custGeom>
              <a:avLst/>
              <a:gdLst>
                <a:gd name="T0" fmla="*/ 349 w 39"/>
                <a:gd name="T1" fmla="*/ 21 h 4"/>
                <a:gd name="T2" fmla="*/ 125 w 39"/>
                <a:gd name="T3" fmla="*/ 0 h 4"/>
                <a:gd name="T4" fmla="*/ 0 w 39"/>
                <a:gd name="T5" fmla="*/ 16 h 4"/>
                <a:gd name="T6" fmla="*/ 0 60000 65536"/>
                <a:gd name="T7" fmla="*/ 0 60000 65536"/>
                <a:gd name="T8" fmla="*/ 0 60000 65536"/>
                <a:gd name="T9" fmla="*/ 0 w 39"/>
                <a:gd name="T10" fmla="*/ 0 h 4"/>
                <a:gd name="T11" fmla="*/ 39 w 39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4">
                  <a:moveTo>
                    <a:pt x="39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3" y="0"/>
                    <a:pt x="0" y="3"/>
                  </a:cubicBezTo>
                </a:path>
              </a:pathLst>
            </a:cu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73" name="Freeform 141"/>
            <p:cNvSpPr>
              <a:spLocks/>
            </p:cNvSpPr>
            <p:nvPr/>
          </p:nvSpPr>
          <p:spPr bwMode="auto">
            <a:xfrm>
              <a:off x="5066" y="570"/>
              <a:ext cx="38" cy="7"/>
            </a:xfrm>
            <a:custGeom>
              <a:avLst/>
              <a:gdLst>
                <a:gd name="T0" fmla="*/ 169 w 18"/>
                <a:gd name="T1" fmla="*/ 37 h 3"/>
                <a:gd name="T2" fmla="*/ 0 w 18"/>
                <a:gd name="T3" fmla="*/ 37 h 3"/>
                <a:gd name="T4" fmla="*/ 0 60000 65536"/>
                <a:gd name="T5" fmla="*/ 0 60000 65536"/>
                <a:gd name="T6" fmla="*/ 0 w 18"/>
                <a:gd name="T7" fmla="*/ 0 h 3"/>
                <a:gd name="T8" fmla="*/ 18 w 1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" h="3">
                  <a:moveTo>
                    <a:pt x="18" y="3"/>
                  </a:moveTo>
                  <a:cubicBezTo>
                    <a:pt x="18" y="3"/>
                    <a:pt x="10" y="0"/>
                    <a:pt x="0" y="3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74" name="Freeform 142"/>
            <p:cNvSpPr>
              <a:spLocks/>
            </p:cNvSpPr>
            <p:nvPr/>
          </p:nvSpPr>
          <p:spPr bwMode="auto">
            <a:xfrm>
              <a:off x="5066" y="570"/>
              <a:ext cx="38" cy="7"/>
            </a:xfrm>
            <a:custGeom>
              <a:avLst/>
              <a:gdLst>
                <a:gd name="T0" fmla="*/ 169 w 18"/>
                <a:gd name="T1" fmla="*/ 37 h 3"/>
                <a:gd name="T2" fmla="*/ 0 w 18"/>
                <a:gd name="T3" fmla="*/ 37 h 3"/>
                <a:gd name="T4" fmla="*/ 0 60000 65536"/>
                <a:gd name="T5" fmla="*/ 0 60000 65536"/>
                <a:gd name="T6" fmla="*/ 0 w 18"/>
                <a:gd name="T7" fmla="*/ 0 h 3"/>
                <a:gd name="T8" fmla="*/ 18 w 1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" h="3">
                  <a:moveTo>
                    <a:pt x="18" y="3"/>
                  </a:moveTo>
                  <a:cubicBezTo>
                    <a:pt x="18" y="3"/>
                    <a:pt x="10" y="0"/>
                    <a:pt x="0" y="3"/>
                  </a:cubicBezTo>
                </a:path>
              </a:pathLst>
            </a:cu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75" name="Freeform 143"/>
            <p:cNvSpPr>
              <a:spLocks/>
            </p:cNvSpPr>
            <p:nvPr/>
          </p:nvSpPr>
          <p:spPr bwMode="auto">
            <a:xfrm>
              <a:off x="5073" y="582"/>
              <a:ext cx="57" cy="10"/>
            </a:xfrm>
            <a:custGeom>
              <a:avLst/>
              <a:gdLst>
                <a:gd name="T0" fmla="*/ 253 w 27"/>
                <a:gd name="T1" fmla="*/ 0 h 5"/>
                <a:gd name="T2" fmla="*/ 0 w 27"/>
                <a:gd name="T3" fmla="*/ 24 h 5"/>
                <a:gd name="T4" fmla="*/ 0 60000 65536"/>
                <a:gd name="T5" fmla="*/ 0 60000 65536"/>
                <a:gd name="T6" fmla="*/ 0 w 27"/>
                <a:gd name="T7" fmla="*/ 0 h 5"/>
                <a:gd name="T8" fmla="*/ 27 w 27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5">
                  <a:moveTo>
                    <a:pt x="27" y="0"/>
                  </a:moveTo>
                  <a:cubicBezTo>
                    <a:pt x="27" y="0"/>
                    <a:pt x="11" y="5"/>
                    <a:pt x="0" y="3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76" name="Freeform 144"/>
            <p:cNvSpPr>
              <a:spLocks/>
            </p:cNvSpPr>
            <p:nvPr/>
          </p:nvSpPr>
          <p:spPr bwMode="auto">
            <a:xfrm>
              <a:off x="5073" y="582"/>
              <a:ext cx="57" cy="10"/>
            </a:xfrm>
            <a:custGeom>
              <a:avLst/>
              <a:gdLst>
                <a:gd name="T0" fmla="*/ 253 w 27"/>
                <a:gd name="T1" fmla="*/ 0 h 5"/>
                <a:gd name="T2" fmla="*/ 0 w 27"/>
                <a:gd name="T3" fmla="*/ 24 h 5"/>
                <a:gd name="T4" fmla="*/ 0 60000 65536"/>
                <a:gd name="T5" fmla="*/ 0 60000 65536"/>
                <a:gd name="T6" fmla="*/ 0 w 27"/>
                <a:gd name="T7" fmla="*/ 0 h 5"/>
                <a:gd name="T8" fmla="*/ 27 w 27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5">
                  <a:moveTo>
                    <a:pt x="27" y="0"/>
                  </a:moveTo>
                  <a:cubicBezTo>
                    <a:pt x="27" y="0"/>
                    <a:pt x="11" y="5"/>
                    <a:pt x="0" y="3"/>
                  </a:cubicBezTo>
                </a:path>
              </a:pathLst>
            </a:cu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77" name="Freeform 145"/>
            <p:cNvSpPr>
              <a:spLocks/>
            </p:cNvSpPr>
            <p:nvPr/>
          </p:nvSpPr>
          <p:spPr bwMode="auto">
            <a:xfrm>
              <a:off x="5065" y="596"/>
              <a:ext cx="83" cy="7"/>
            </a:xfrm>
            <a:custGeom>
              <a:avLst/>
              <a:gdLst>
                <a:gd name="T0" fmla="*/ 120 w 69"/>
                <a:gd name="T1" fmla="*/ 0 h 7"/>
                <a:gd name="T2" fmla="*/ 76 w 69"/>
                <a:gd name="T3" fmla="*/ 7 h 7"/>
                <a:gd name="T4" fmla="*/ 0 w 69"/>
                <a:gd name="T5" fmla="*/ 4 h 7"/>
                <a:gd name="T6" fmla="*/ 120 w 69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7"/>
                <a:gd name="T14" fmla="*/ 69 w 69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7">
                  <a:moveTo>
                    <a:pt x="69" y="0"/>
                  </a:moveTo>
                  <a:lnTo>
                    <a:pt x="43" y="7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78" name="Freeform 146"/>
            <p:cNvSpPr>
              <a:spLocks/>
            </p:cNvSpPr>
            <p:nvPr/>
          </p:nvSpPr>
          <p:spPr bwMode="auto">
            <a:xfrm>
              <a:off x="5065" y="596"/>
              <a:ext cx="83" cy="7"/>
            </a:xfrm>
            <a:custGeom>
              <a:avLst/>
              <a:gdLst>
                <a:gd name="T0" fmla="*/ 120 w 69"/>
                <a:gd name="T1" fmla="*/ 0 h 7"/>
                <a:gd name="T2" fmla="*/ 76 w 69"/>
                <a:gd name="T3" fmla="*/ 7 h 7"/>
                <a:gd name="T4" fmla="*/ 0 w 69"/>
                <a:gd name="T5" fmla="*/ 4 h 7"/>
                <a:gd name="T6" fmla="*/ 0 60000 65536"/>
                <a:gd name="T7" fmla="*/ 0 60000 65536"/>
                <a:gd name="T8" fmla="*/ 0 60000 65536"/>
                <a:gd name="T9" fmla="*/ 0 w 69"/>
                <a:gd name="T10" fmla="*/ 0 h 7"/>
                <a:gd name="T11" fmla="*/ 69 w 69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">
                  <a:moveTo>
                    <a:pt x="69" y="0"/>
                  </a:moveTo>
                  <a:lnTo>
                    <a:pt x="43" y="7"/>
                  </a:lnTo>
                  <a:lnTo>
                    <a:pt x="0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79" name="Line 147"/>
            <p:cNvSpPr>
              <a:spLocks noChangeShapeType="1"/>
            </p:cNvSpPr>
            <p:nvPr/>
          </p:nvSpPr>
          <p:spPr bwMode="auto">
            <a:xfrm>
              <a:off x="5108" y="1044"/>
              <a:ext cx="1" cy="83"/>
            </a:xfrm>
            <a:prstGeom prst="line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80" name="Freeform 148"/>
            <p:cNvSpPr>
              <a:spLocks/>
            </p:cNvSpPr>
            <p:nvPr/>
          </p:nvSpPr>
          <p:spPr bwMode="auto">
            <a:xfrm>
              <a:off x="5094" y="1106"/>
              <a:ext cx="31" cy="56"/>
            </a:xfrm>
            <a:custGeom>
              <a:avLst/>
              <a:gdLst>
                <a:gd name="T0" fmla="*/ 20 w 26"/>
                <a:gd name="T1" fmla="*/ 71 h 50"/>
                <a:gd name="T2" fmla="*/ 44 w 26"/>
                <a:gd name="T3" fmla="*/ 0 h 50"/>
                <a:gd name="T4" fmla="*/ 0 w 26"/>
                <a:gd name="T5" fmla="*/ 0 h 50"/>
                <a:gd name="T6" fmla="*/ 20 w 26"/>
                <a:gd name="T7" fmla="*/ 7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50"/>
                <a:gd name="T14" fmla="*/ 26 w 26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50">
                  <a:moveTo>
                    <a:pt x="12" y="5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2" y="50"/>
                  </a:lnTo>
                  <a:close/>
                </a:path>
              </a:pathLst>
            </a:cu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81" name="Rectangle 149"/>
            <p:cNvSpPr>
              <a:spLocks noChangeArrowheads="1"/>
            </p:cNvSpPr>
            <p:nvPr/>
          </p:nvSpPr>
          <p:spPr bwMode="auto">
            <a:xfrm>
              <a:off x="5092" y="1165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2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82" name="Rectangle 154"/>
            <p:cNvSpPr>
              <a:spLocks noChangeArrowheads="1"/>
            </p:cNvSpPr>
            <p:nvPr/>
          </p:nvSpPr>
          <p:spPr bwMode="auto">
            <a:xfrm>
              <a:off x="4970" y="818"/>
              <a:ext cx="279" cy="22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55"/>
          <p:cNvGrpSpPr>
            <a:grpSpLocks/>
          </p:cNvGrpSpPr>
          <p:nvPr/>
        </p:nvGrpSpPr>
        <p:grpSpPr bwMode="auto">
          <a:xfrm>
            <a:off x="7370564" y="2637394"/>
            <a:ext cx="1207294" cy="488156"/>
            <a:chOff x="4410" y="1283"/>
            <a:chExt cx="1014" cy="410"/>
          </a:xfrm>
        </p:grpSpPr>
        <p:sp>
          <p:nvSpPr>
            <p:cNvPr id="67743" name="Line 155"/>
            <p:cNvSpPr>
              <a:spLocks noChangeShapeType="1"/>
            </p:cNvSpPr>
            <p:nvPr/>
          </p:nvSpPr>
          <p:spPr bwMode="auto">
            <a:xfrm>
              <a:off x="4856" y="1456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44" name="Freeform 156"/>
            <p:cNvSpPr>
              <a:spLocks/>
            </p:cNvSpPr>
            <p:nvPr/>
          </p:nvSpPr>
          <p:spPr bwMode="auto">
            <a:xfrm>
              <a:off x="4839" y="1541"/>
              <a:ext cx="34" cy="61"/>
            </a:xfrm>
            <a:custGeom>
              <a:avLst/>
              <a:gdLst>
                <a:gd name="T0" fmla="*/ 25 w 28"/>
                <a:gd name="T1" fmla="*/ 75 h 55"/>
                <a:gd name="T2" fmla="*/ 50 w 28"/>
                <a:gd name="T3" fmla="*/ 0 h 55"/>
                <a:gd name="T4" fmla="*/ 0 w 28"/>
                <a:gd name="T5" fmla="*/ 0 h 55"/>
                <a:gd name="T6" fmla="*/ 25 w 28"/>
                <a:gd name="T7" fmla="*/ 7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55"/>
                <a:gd name="T14" fmla="*/ 28 w 28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55">
                  <a:moveTo>
                    <a:pt x="14" y="55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45" name="Line 157"/>
            <p:cNvSpPr>
              <a:spLocks noChangeShapeType="1"/>
            </p:cNvSpPr>
            <p:nvPr/>
          </p:nvSpPr>
          <p:spPr bwMode="auto">
            <a:xfrm>
              <a:off x="4946" y="1456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46" name="Freeform 158"/>
            <p:cNvSpPr>
              <a:spLocks/>
            </p:cNvSpPr>
            <p:nvPr/>
          </p:nvSpPr>
          <p:spPr bwMode="auto">
            <a:xfrm>
              <a:off x="4929" y="1541"/>
              <a:ext cx="34" cy="61"/>
            </a:xfrm>
            <a:custGeom>
              <a:avLst/>
              <a:gdLst>
                <a:gd name="T0" fmla="*/ 25 w 28"/>
                <a:gd name="T1" fmla="*/ 75 h 55"/>
                <a:gd name="T2" fmla="*/ 50 w 28"/>
                <a:gd name="T3" fmla="*/ 0 h 55"/>
                <a:gd name="T4" fmla="*/ 0 w 28"/>
                <a:gd name="T5" fmla="*/ 0 h 55"/>
                <a:gd name="T6" fmla="*/ 25 w 28"/>
                <a:gd name="T7" fmla="*/ 7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55"/>
                <a:gd name="T14" fmla="*/ 28 w 28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55">
                  <a:moveTo>
                    <a:pt x="14" y="55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47" name="Line 159"/>
            <p:cNvSpPr>
              <a:spLocks noChangeShapeType="1"/>
            </p:cNvSpPr>
            <p:nvPr/>
          </p:nvSpPr>
          <p:spPr bwMode="auto">
            <a:xfrm>
              <a:off x="4767" y="1456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48" name="Freeform 160"/>
            <p:cNvSpPr>
              <a:spLocks/>
            </p:cNvSpPr>
            <p:nvPr/>
          </p:nvSpPr>
          <p:spPr bwMode="auto">
            <a:xfrm>
              <a:off x="4750" y="1541"/>
              <a:ext cx="31" cy="61"/>
            </a:xfrm>
            <a:custGeom>
              <a:avLst/>
              <a:gdLst>
                <a:gd name="T0" fmla="*/ 24 w 26"/>
                <a:gd name="T1" fmla="*/ 75 h 55"/>
                <a:gd name="T2" fmla="*/ 44 w 26"/>
                <a:gd name="T3" fmla="*/ 0 h 55"/>
                <a:gd name="T4" fmla="*/ 0 w 26"/>
                <a:gd name="T5" fmla="*/ 0 h 55"/>
                <a:gd name="T6" fmla="*/ 24 w 26"/>
                <a:gd name="T7" fmla="*/ 7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55"/>
                <a:gd name="T14" fmla="*/ 26 w 26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55">
                  <a:moveTo>
                    <a:pt x="14" y="55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49" name="Freeform 173"/>
            <p:cNvSpPr>
              <a:spLocks/>
            </p:cNvSpPr>
            <p:nvPr/>
          </p:nvSpPr>
          <p:spPr bwMode="auto">
            <a:xfrm>
              <a:off x="4867" y="1318"/>
              <a:ext cx="260" cy="106"/>
            </a:xfrm>
            <a:custGeom>
              <a:avLst/>
              <a:gdLst>
                <a:gd name="T0" fmla="*/ 241 w 125"/>
                <a:gd name="T1" fmla="*/ 393 h 55"/>
                <a:gd name="T2" fmla="*/ 0 w 125"/>
                <a:gd name="T3" fmla="*/ 193 h 55"/>
                <a:gd name="T4" fmla="*/ 241 w 125"/>
                <a:gd name="T5" fmla="*/ 0 h 55"/>
                <a:gd name="T6" fmla="*/ 882 w 125"/>
                <a:gd name="T7" fmla="*/ 0 h 55"/>
                <a:gd name="T8" fmla="*/ 1125 w 125"/>
                <a:gd name="T9" fmla="*/ 193 h 55"/>
                <a:gd name="T10" fmla="*/ 882 w 125"/>
                <a:gd name="T11" fmla="*/ 393 h 55"/>
                <a:gd name="T12" fmla="*/ 241 w 125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55"/>
                <a:gd name="T23" fmla="*/ 125 w 12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3" y="0"/>
                    <a:pt x="125" y="12"/>
                    <a:pt x="125" y="27"/>
                  </a:cubicBezTo>
                  <a:cubicBezTo>
                    <a:pt x="125" y="42"/>
                    <a:pt x="113" y="55"/>
                    <a:pt x="98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50" name="Freeform 174"/>
            <p:cNvSpPr>
              <a:spLocks/>
            </p:cNvSpPr>
            <p:nvPr/>
          </p:nvSpPr>
          <p:spPr bwMode="auto">
            <a:xfrm>
              <a:off x="5144" y="1318"/>
              <a:ext cx="263" cy="106"/>
            </a:xfrm>
            <a:custGeom>
              <a:avLst/>
              <a:gdLst>
                <a:gd name="T0" fmla="*/ 253 w 126"/>
                <a:gd name="T1" fmla="*/ 393 h 55"/>
                <a:gd name="T2" fmla="*/ 0 w 126"/>
                <a:gd name="T3" fmla="*/ 193 h 55"/>
                <a:gd name="T4" fmla="*/ 253 w 126"/>
                <a:gd name="T5" fmla="*/ 0 h 55"/>
                <a:gd name="T6" fmla="*/ 902 w 126"/>
                <a:gd name="T7" fmla="*/ 0 h 55"/>
                <a:gd name="T8" fmla="*/ 1146 w 126"/>
                <a:gd name="T9" fmla="*/ 193 h 55"/>
                <a:gd name="T10" fmla="*/ 902 w 126"/>
                <a:gd name="T11" fmla="*/ 393 h 55"/>
                <a:gd name="T12" fmla="*/ 253 w 126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55"/>
                <a:gd name="T23" fmla="*/ 126 w 126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55">
                  <a:moveTo>
                    <a:pt x="28" y="55"/>
                  </a:moveTo>
                  <a:cubicBezTo>
                    <a:pt x="13" y="55"/>
                    <a:pt x="0" y="42"/>
                    <a:pt x="0" y="27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2"/>
                    <a:pt x="126" y="27"/>
                  </a:cubicBezTo>
                  <a:cubicBezTo>
                    <a:pt x="126" y="42"/>
                    <a:pt x="114" y="55"/>
                    <a:pt x="99" y="55"/>
                  </a:cubicBezTo>
                  <a:lnTo>
                    <a:pt x="28" y="55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51" name="Freeform 175"/>
            <p:cNvSpPr>
              <a:spLocks/>
            </p:cNvSpPr>
            <p:nvPr/>
          </p:nvSpPr>
          <p:spPr bwMode="auto">
            <a:xfrm>
              <a:off x="4632" y="1318"/>
              <a:ext cx="218" cy="106"/>
            </a:xfrm>
            <a:custGeom>
              <a:avLst/>
              <a:gdLst>
                <a:gd name="T0" fmla="*/ 249 w 104"/>
                <a:gd name="T1" fmla="*/ 393 h 55"/>
                <a:gd name="T2" fmla="*/ 0 w 104"/>
                <a:gd name="T3" fmla="*/ 193 h 55"/>
                <a:gd name="T4" fmla="*/ 249 w 104"/>
                <a:gd name="T5" fmla="*/ 0 h 55"/>
                <a:gd name="T6" fmla="*/ 698 w 104"/>
                <a:gd name="T7" fmla="*/ 0 h 55"/>
                <a:gd name="T8" fmla="*/ 958 w 104"/>
                <a:gd name="T9" fmla="*/ 193 h 55"/>
                <a:gd name="T10" fmla="*/ 698 w 104"/>
                <a:gd name="T11" fmla="*/ 393 h 55"/>
                <a:gd name="T12" fmla="*/ 249 w 104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55"/>
                <a:gd name="T23" fmla="*/ 104 w 104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2" y="0"/>
                    <a:pt x="104" y="12"/>
                    <a:pt x="104" y="27"/>
                  </a:cubicBezTo>
                  <a:cubicBezTo>
                    <a:pt x="104" y="42"/>
                    <a:pt x="92" y="55"/>
                    <a:pt x="76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52" name="Freeform 176"/>
            <p:cNvSpPr>
              <a:spLocks/>
            </p:cNvSpPr>
            <p:nvPr/>
          </p:nvSpPr>
          <p:spPr bwMode="auto">
            <a:xfrm>
              <a:off x="4431" y="1318"/>
              <a:ext cx="179" cy="106"/>
            </a:xfrm>
            <a:custGeom>
              <a:avLst/>
              <a:gdLst>
                <a:gd name="T0" fmla="*/ 244 w 86"/>
                <a:gd name="T1" fmla="*/ 393 h 55"/>
                <a:gd name="T2" fmla="*/ 0 w 86"/>
                <a:gd name="T3" fmla="*/ 193 h 55"/>
                <a:gd name="T4" fmla="*/ 244 w 86"/>
                <a:gd name="T5" fmla="*/ 0 h 55"/>
                <a:gd name="T6" fmla="*/ 533 w 86"/>
                <a:gd name="T7" fmla="*/ 0 h 55"/>
                <a:gd name="T8" fmla="*/ 776 w 86"/>
                <a:gd name="T9" fmla="*/ 193 h 55"/>
                <a:gd name="T10" fmla="*/ 533 w 86"/>
                <a:gd name="T11" fmla="*/ 393 h 55"/>
                <a:gd name="T12" fmla="*/ 244 w 86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5"/>
                <a:gd name="T23" fmla="*/ 86 w 86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86" y="12"/>
                    <a:pt x="86" y="27"/>
                  </a:cubicBezTo>
                  <a:cubicBezTo>
                    <a:pt x="86" y="42"/>
                    <a:pt x="74" y="55"/>
                    <a:pt x="59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53" name="Rectangle 177"/>
            <p:cNvSpPr>
              <a:spLocks noChangeArrowheads="1"/>
            </p:cNvSpPr>
            <p:nvPr/>
          </p:nvSpPr>
          <p:spPr bwMode="auto">
            <a:xfrm>
              <a:off x="4916" y="1331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g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54" name="Rectangle 178"/>
            <p:cNvSpPr>
              <a:spLocks noChangeArrowheads="1"/>
            </p:cNvSpPr>
            <p:nvPr/>
          </p:nvSpPr>
          <p:spPr bwMode="auto">
            <a:xfrm>
              <a:off x="4953" y="1331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r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55" name="Rectangle 179"/>
            <p:cNvSpPr>
              <a:spLocks noChangeArrowheads="1"/>
            </p:cNvSpPr>
            <p:nvPr/>
          </p:nvSpPr>
          <p:spPr bwMode="auto">
            <a:xfrm>
              <a:off x="4975" y="1331"/>
              <a:ext cx="1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een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56" name="Rectangle 180"/>
            <p:cNvSpPr>
              <a:spLocks noChangeArrowheads="1"/>
            </p:cNvSpPr>
            <p:nvPr/>
          </p:nvSpPr>
          <p:spPr bwMode="auto">
            <a:xfrm>
              <a:off x="5203" y="1331"/>
              <a:ext cx="18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black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57" name="Rectangle 181"/>
            <p:cNvSpPr>
              <a:spLocks noChangeArrowheads="1"/>
            </p:cNvSpPr>
            <p:nvPr/>
          </p:nvSpPr>
          <p:spPr bwMode="auto">
            <a:xfrm>
              <a:off x="4679" y="1331"/>
              <a:ext cx="1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blue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58" name="Rectangle 182"/>
            <p:cNvSpPr>
              <a:spLocks noChangeArrowheads="1"/>
            </p:cNvSpPr>
            <p:nvPr/>
          </p:nvSpPr>
          <p:spPr bwMode="auto">
            <a:xfrm>
              <a:off x="4474" y="1331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r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59" name="Rectangle 183"/>
            <p:cNvSpPr>
              <a:spLocks noChangeArrowheads="1"/>
            </p:cNvSpPr>
            <p:nvPr/>
          </p:nvSpPr>
          <p:spPr bwMode="auto">
            <a:xfrm>
              <a:off x="4495" y="1331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ed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60" name="Rectangle 184"/>
            <p:cNvSpPr>
              <a:spLocks noChangeArrowheads="1"/>
            </p:cNvSpPr>
            <p:nvPr/>
          </p:nvSpPr>
          <p:spPr bwMode="auto">
            <a:xfrm>
              <a:off x="4839" y="1596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 dirty="0">
                  <a:solidFill>
                    <a:srgbClr val="000000"/>
                  </a:solidFill>
                </a:rPr>
                <a:t>0</a:t>
              </a:r>
              <a:endParaRPr lang="en-US" altLang="en-US" sz="75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61" name="Rectangle 185"/>
            <p:cNvSpPr>
              <a:spLocks noChangeArrowheads="1"/>
            </p:cNvSpPr>
            <p:nvPr/>
          </p:nvSpPr>
          <p:spPr bwMode="auto">
            <a:xfrm>
              <a:off x="4928" y="1596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0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62" name="Rectangle 186"/>
            <p:cNvSpPr>
              <a:spLocks noChangeArrowheads="1"/>
            </p:cNvSpPr>
            <p:nvPr/>
          </p:nvSpPr>
          <p:spPr bwMode="auto">
            <a:xfrm>
              <a:off x="4749" y="1596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0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63" name="Rectangle 193"/>
            <p:cNvSpPr>
              <a:spLocks noChangeArrowheads="1"/>
            </p:cNvSpPr>
            <p:nvPr/>
          </p:nvSpPr>
          <p:spPr bwMode="auto">
            <a:xfrm>
              <a:off x="4410" y="1283"/>
              <a:ext cx="1014" cy="171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53"/>
          <p:cNvGrpSpPr>
            <a:grpSpLocks/>
          </p:cNvGrpSpPr>
          <p:nvPr/>
        </p:nvGrpSpPr>
        <p:grpSpPr bwMode="auto">
          <a:xfrm>
            <a:off x="7263407" y="2995769"/>
            <a:ext cx="1314450" cy="697706"/>
            <a:chOff x="4320" y="1544"/>
            <a:chExt cx="1104" cy="586"/>
          </a:xfrm>
        </p:grpSpPr>
        <p:sp>
          <p:nvSpPr>
            <p:cNvPr id="67708" name="Freeform 162"/>
            <p:cNvSpPr>
              <a:spLocks/>
            </p:cNvSpPr>
            <p:nvPr/>
          </p:nvSpPr>
          <p:spPr bwMode="auto">
            <a:xfrm>
              <a:off x="4839" y="1974"/>
              <a:ext cx="34" cy="62"/>
            </a:xfrm>
            <a:custGeom>
              <a:avLst/>
              <a:gdLst>
                <a:gd name="T0" fmla="*/ 25 w 28"/>
                <a:gd name="T1" fmla="*/ 76 h 56"/>
                <a:gd name="T2" fmla="*/ 50 w 28"/>
                <a:gd name="T3" fmla="*/ 0 h 56"/>
                <a:gd name="T4" fmla="*/ 0 w 28"/>
                <a:gd name="T5" fmla="*/ 0 h 56"/>
                <a:gd name="T6" fmla="*/ 25 w 28"/>
                <a:gd name="T7" fmla="*/ 7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56"/>
                <a:gd name="T14" fmla="*/ 28 w 28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56">
                  <a:moveTo>
                    <a:pt x="14" y="5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09" name="Freeform 164"/>
            <p:cNvSpPr>
              <a:spLocks/>
            </p:cNvSpPr>
            <p:nvPr/>
          </p:nvSpPr>
          <p:spPr bwMode="auto">
            <a:xfrm>
              <a:off x="4929" y="1974"/>
              <a:ext cx="34" cy="62"/>
            </a:xfrm>
            <a:custGeom>
              <a:avLst/>
              <a:gdLst>
                <a:gd name="T0" fmla="*/ 25 w 28"/>
                <a:gd name="T1" fmla="*/ 76 h 56"/>
                <a:gd name="T2" fmla="*/ 50 w 28"/>
                <a:gd name="T3" fmla="*/ 0 h 56"/>
                <a:gd name="T4" fmla="*/ 0 w 28"/>
                <a:gd name="T5" fmla="*/ 0 h 56"/>
                <a:gd name="T6" fmla="*/ 25 w 28"/>
                <a:gd name="T7" fmla="*/ 7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56"/>
                <a:gd name="T14" fmla="*/ 28 w 28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56">
                  <a:moveTo>
                    <a:pt x="14" y="5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10" name="Freeform 166"/>
            <p:cNvSpPr>
              <a:spLocks/>
            </p:cNvSpPr>
            <p:nvPr/>
          </p:nvSpPr>
          <p:spPr bwMode="auto">
            <a:xfrm>
              <a:off x="4750" y="1974"/>
              <a:ext cx="31" cy="62"/>
            </a:xfrm>
            <a:custGeom>
              <a:avLst/>
              <a:gdLst>
                <a:gd name="T0" fmla="*/ 24 w 26"/>
                <a:gd name="T1" fmla="*/ 76 h 56"/>
                <a:gd name="T2" fmla="*/ 44 w 26"/>
                <a:gd name="T3" fmla="*/ 0 h 56"/>
                <a:gd name="T4" fmla="*/ 0 w 26"/>
                <a:gd name="T5" fmla="*/ 0 h 56"/>
                <a:gd name="T6" fmla="*/ 24 w 26"/>
                <a:gd name="T7" fmla="*/ 7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56"/>
                <a:gd name="T14" fmla="*/ 26 w 26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56">
                  <a:moveTo>
                    <a:pt x="14" y="56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11" name="Freeform 209"/>
            <p:cNvSpPr>
              <a:spLocks/>
            </p:cNvSpPr>
            <p:nvPr/>
          </p:nvSpPr>
          <p:spPr bwMode="auto">
            <a:xfrm>
              <a:off x="4431" y="1752"/>
              <a:ext cx="179" cy="107"/>
            </a:xfrm>
            <a:custGeom>
              <a:avLst/>
              <a:gdLst>
                <a:gd name="T0" fmla="*/ 244 w 86"/>
                <a:gd name="T1" fmla="*/ 390 h 56"/>
                <a:gd name="T2" fmla="*/ 0 w 86"/>
                <a:gd name="T3" fmla="*/ 197 h 56"/>
                <a:gd name="T4" fmla="*/ 244 w 86"/>
                <a:gd name="T5" fmla="*/ 0 h 56"/>
                <a:gd name="T6" fmla="*/ 533 w 86"/>
                <a:gd name="T7" fmla="*/ 0 h 56"/>
                <a:gd name="T8" fmla="*/ 776 w 86"/>
                <a:gd name="T9" fmla="*/ 197 h 56"/>
                <a:gd name="T10" fmla="*/ 533 w 86"/>
                <a:gd name="T11" fmla="*/ 390 h 56"/>
                <a:gd name="T12" fmla="*/ 244 w 86"/>
                <a:gd name="T13" fmla="*/ 390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6"/>
                <a:gd name="T23" fmla="*/ 86 w 86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6">
                  <a:moveTo>
                    <a:pt x="27" y="56"/>
                  </a:move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86" y="13"/>
                    <a:pt x="86" y="28"/>
                  </a:cubicBezTo>
                  <a:cubicBezTo>
                    <a:pt x="86" y="43"/>
                    <a:pt x="74" y="56"/>
                    <a:pt x="59" y="56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0078C1"/>
            </a:solidFill>
            <a:ln w="47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12" name="Rectangle 215"/>
            <p:cNvSpPr>
              <a:spLocks noChangeArrowheads="1"/>
            </p:cNvSpPr>
            <p:nvPr/>
          </p:nvSpPr>
          <p:spPr bwMode="auto">
            <a:xfrm>
              <a:off x="4474" y="176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FFFFFF"/>
                  </a:solidFill>
                </a:rPr>
                <a:t>r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13" name="Rectangle 216"/>
            <p:cNvSpPr>
              <a:spLocks noChangeArrowheads="1"/>
            </p:cNvSpPr>
            <p:nvPr/>
          </p:nvSpPr>
          <p:spPr bwMode="auto">
            <a:xfrm>
              <a:off x="4495" y="1766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FFFFFF"/>
                  </a:solidFill>
                </a:rPr>
                <a:t>ed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14" name="Line 161"/>
            <p:cNvSpPr>
              <a:spLocks noChangeShapeType="1"/>
            </p:cNvSpPr>
            <p:nvPr/>
          </p:nvSpPr>
          <p:spPr bwMode="auto">
            <a:xfrm>
              <a:off x="4856" y="1888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15" name="Line 163"/>
            <p:cNvSpPr>
              <a:spLocks noChangeShapeType="1"/>
            </p:cNvSpPr>
            <p:nvPr/>
          </p:nvSpPr>
          <p:spPr bwMode="auto">
            <a:xfrm>
              <a:off x="4946" y="1888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16" name="Line 165"/>
            <p:cNvSpPr>
              <a:spLocks noChangeShapeType="1"/>
            </p:cNvSpPr>
            <p:nvPr/>
          </p:nvSpPr>
          <p:spPr bwMode="auto">
            <a:xfrm>
              <a:off x="4767" y="1888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17" name="Rectangle 187"/>
            <p:cNvSpPr>
              <a:spLocks noChangeArrowheads="1"/>
            </p:cNvSpPr>
            <p:nvPr/>
          </p:nvSpPr>
          <p:spPr bwMode="auto">
            <a:xfrm>
              <a:off x="4839" y="2030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0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18" name="Rectangle 188"/>
            <p:cNvSpPr>
              <a:spLocks noChangeArrowheads="1"/>
            </p:cNvSpPr>
            <p:nvPr/>
          </p:nvSpPr>
          <p:spPr bwMode="auto">
            <a:xfrm>
              <a:off x="4928" y="2033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1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19" name="Rectangle 189"/>
            <p:cNvSpPr>
              <a:spLocks noChangeArrowheads="1"/>
            </p:cNvSpPr>
            <p:nvPr/>
          </p:nvSpPr>
          <p:spPr bwMode="auto">
            <a:xfrm>
              <a:off x="4746" y="2030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0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20" name="Freeform 206"/>
            <p:cNvSpPr>
              <a:spLocks/>
            </p:cNvSpPr>
            <p:nvPr/>
          </p:nvSpPr>
          <p:spPr bwMode="auto">
            <a:xfrm>
              <a:off x="4867" y="1752"/>
              <a:ext cx="260" cy="107"/>
            </a:xfrm>
            <a:custGeom>
              <a:avLst/>
              <a:gdLst>
                <a:gd name="T0" fmla="*/ 241 w 125"/>
                <a:gd name="T1" fmla="*/ 390 h 56"/>
                <a:gd name="T2" fmla="*/ 0 w 125"/>
                <a:gd name="T3" fmla="*/ 197 h 56"/>
                <a:gd name="T4" fmla="*/ 241 w 125"/>
                <a:gd name="T5" fmla="*/ 0 h 56"/>
                <a:gd name="T6" fmla="*/ 882 w 125"/>
                <a:gd name="T7" fmla="*/ 0 h 56"/>
                <a:gd name="T8" fmla="*/ 1125 w 125"/>
                <a:gd name="T9" fmla="*/ 197 h 56"/>
                <a:gd name="T10" fmla="*/ 882 w 125"/>
                <a:gd name="T11" fmla="*/ 390 h 56"/>
                <a:gd name="T12" fmla="*/ 241 w 125"/>
                <a:gd name="T13" fmla="*/ 390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56"/>
                <a:gd name="T23" fmla="*/ 125 w 125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56">
                  <a:moveTo>
                    <a:pt x="27" y="56"/>
                  </a:move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3" y="0"/>
                    <a:pt x="125" y="13"/>
                    <a:pt x="125" y="28"/>
                  </a:cubicBezTo>
                  <a:cubicBezTo>
                    <a:pt x="125" y="43"/>
                    <a:pt x="113" y="56"/>
                    <a:pt x="98" y="56"/>
                  </a:cubicBezTo>
                  <a:lnTo>
                    <a:pt x="27" y="56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21" name="Freeform 207"/>
            <p:cNvSpPr>
              <a:spLocks/>
            </p:cNvSpPr>
            <p:nvPr/>
          </p:nvSpPr>
          <p:spPr bwMode="auto">
            <a:xfrm>
              <a:off x="5144" y="1752"/>
              <a:ext cx="263" cy="107"/>
            </a:xfrm>
            <a:custGeom>
              <a:avLst/>
              <a:gdLst>
                <a:gd name="T0" fmla="*/ 253 w 126"/>
                <a:gd name="T1" fmla="*/ 390 h 56"/>
                <a:gd name="T2" fmla="*/ 0 w 126"/>
                <a:gd name="T3" fmla="*/ 197 h 56"/>
                <a:gd name="T4" fmla="*/ 253 w 126"/>
                <a:gd name="T5" fmla="*/ 0 h 56"/>
                <a:gd name="T6" fmla="*/ 902 w 126"/>
                <a:gd name="T7" fmla="*/ 0 h 56"/>
                <a:gd name="T8" fmla="*/ 1146 w 126"/>
                <a:gd name="T9" fmla="*/ 197 h 56"/>
                <a:gd name="T10" fmla="*/ 902 w 126"/>
                <a:gd name="T11" fmla="*/ 390 h 56"/>
                <a:gd name="T12" fmla="*/ 253 w 126"/>
                <a:gd name="T13" fmla="*/ 390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56"/>
                <a:gd name="T23" fmla="*/ 126 w 126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3"/>
                    <a:pt x="126" y="28"/>
                  </a:cubicBezTo>
                  <a:cubicBezTo>
                    <a:pt x="126" y="43"/>
                    <a:pt x="114" y="56"/>
                    <a:pt x="99" y="56"/>
                  </a:cubicBezTo>
                  <a:lnTo>
                    <a:pt x="28" y="56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22" name="Freeform 208"/>
            <p:cNvSpPr>
              <a:spLocks/>
            </p:cNvSpPr>
            <p:nvPr/>
          </p:nvSpPr>
          <p:spPr bwMode="auto">
            <a:xfrm>
              <a:off x="4632" y="1752"/>
              <a:ext cx="218" cy="107"/>
            </a:xfrm>
            <a:custGeom>
              <a:avLst/>
              <a:gdLst>
                <a:gd name="T0" fmla="*/ 249 w 104"/>
                <a:gd name="T1" fmla="*/ 390 h 56"/>
                <a:gd name="T2" fmla="*/ 0 w 104"/>
                <a:gd name="T3" fmla="*/ 197 h 56"/>
                <a:gd name="T4" fmla="*/ 249 w 104"/>
                <a:gd name="T5" fmla="*/ 0 h 56"/>
                <a:gd name="T6" fmla="*/ 698 w 104"/>
                <a:gd name="T7" fmla="*/ 0 h 56"/>
                <a:gd name="T8" fmla="*/ 958 w 104"/>
                <a:gd name="T9" fmla="*/ 197 h 56"/>
                <a:gd name="T10" fmla="*/ 698 w 104"/>
                <a:gd name="T11" fmla="*/ 390 h 56"/>
                <a:gd name="T12" fmla="*/ 249 w 104"/>
                <a:gd name="T13" fmla="*/ 390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56"/>
                <a:gd name="T23" fmla="*/ 104 w 104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56">
                  <a:moveTo>
                    <a:pt x="27" y="56"/>
                  </a:move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2" y="0"/>
                    <a:pt x="104" y="13"/>
                    <a:pt x="104" y="28"/>
                  </a:cubicBezTo>
                  <a:cubicBezTo>
                    <a:pt x="104" y="43"/>
                    <a:pt x="92" y="56"/>
                    <a:pt x="76" y="56"/>
                  </a:cubicBezTo>
                  <a:lnTo>
                    <a:pt x="27" y="56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23" name="Rectangle 210"/>
            <p:cNvSpPr>
              <a:spLocks noChangeArrowheads="1"/>
            </p:cNvSpPr>
            <p:nvPr/>
          </p:nvSpPr>
          <p:spPr bwMode="auto">
            <a:xfrm>
              <a:off x="4916" y="1766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g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24" name="Rectangle 211"/>
            <p:cNvSpPr>
              <a:spLocks noChangeArrowheads="1"/>
            </p:cNvSpPr>
            <p:nvPr/>
          </p:nvSpPr>
          <p:spPr bwMode="auto">
            <a:xfrm>
              <a:off x="4953" y="176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r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25" name="Rectangle 212"/>
            <p:cNvSpPr>
              <a:spLocks noChangeArrowheads="1"/>
            </p:cNvSpPr>
            <p:nvPr/>
          </p:nvSpPr>
          <p:spPr bwMode="auto">
            <a:xfrm>
              <a:off x="4975" y="1766"/>
              <a:ext cx="1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een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26" name="Rectangle 213"/>
            <p:cNvSpPr>
              <a:spLocks noChangeArrowheads="1"/>
            </p:cNvSpPr>
            <p:nvPr/>
          </p:nvSpPr>
          <p:spPr bwMode="auto">
            <a:xfrm>
              <a:off x="5203" y="1766"/>
              <a:ext cx="18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black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27" name="Rectangle 214"/>
            <p:cNvSpPr>
              <a:spLocks noChangeArrowheads="1"/>
            </p:cNvSpPr>
            <p:nvPr/>
          </p:nvSpPr>
          <p:spPr bwMode="auto">
            <a:xfrm>
              <a:off x="4679" y="1766"/>
              <a:ext cx="1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blue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28" name="Rectangle 217"/>
            <p:cNvSpPr>
              <a:spLocks noChangeArrowheads="1"/>
            </p:cNvSpPr>
            <p:nvPr/>
          </p:nvSpPr>
          <p:spPr bwMode="auto">
            <a:xfrm>
              <a:off x="4410" y="1717"/>
              <a:ext cx="1014" cy="173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29" name="Freeform 218"/>
            <p:cNvSpPr>
              <a:spLocks/>
            </p:cNvSpPr>
            <p:nvPr/>
          </p:nvSpPr>
          <p:spPr bwMode="auto">
            <a:xfrm>
              <a:off x="4320" y="1544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41 w 121"/>
                <a:gd name="T3" fmla="*/ 464 h 123"/>
                <a:gd name="T4" fmla="*/ 877 w 121"/>
                <a:gd name="T5" fmla="*/ 501 h 123"/>
                <a:gd name="T6" fmla="*/ 1002 w 121"/>
                <a:gd name="T7" fmla="*/ 634 h 123"/>
                <a:gd name="T8" fmla="*/ 877 w 121"/>
                <a:gd name="T9" fmla="*/ 825 h 123"/>
                <a:gd name="T10" fmla="*/ 585 w 121"/>
                <a:gd name="T11" fmla="*/ 773 h 123"/>
                <a:gd name="T12" fmla="*/ 352 w 121"/>
                <a:gd name="T13" fmla="*/ 557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5" y="68"/>
                    <a:pt x="97" y="70"/>
                    <a:pt x="97" y="70"/>
                  </a:cubicBezTo>
                  <a:cubicBezTo>
                    <a:pt x="107" y="82"/>
                    <a:pt x="111" y="89"/>
                    <a:pt x="111" y="89"/>
                  </a:cubicBezTo>
                  <a:cubicBezTo>
                    <a:pt x="121" y="105"/>
                    <a:pt x="97" y="115"/>
                    <a:pt x="97" y="115"/>
                  </a:cubicBezTo>
                  <a:cubicBezTo>
                    <a:pt x="80" y="123"/>
                    <a:pt x="65" y="108"/>
                    <a:pt x="65" y="108"/>
                  </a:cubicBezTo>
                  <a:cubicBezTo>
                    <a:pt x="50" y="96"/>
                    <a:pt x="39" y="78"/>
                    <a:pt x="39" y="78"/>
                  </a:cubicBezTo>
                  <a:cubicBezTo>
                    <a:pt x="27" y="62"/>
                    <a:pt x="0" y="37"/>
                    <a:pt x="0" y="37"/>
                  </a:cubicBezTo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30" name="Freeform 219"/>
            <p:cNvSpPr>
              <a:spLocks/>
            </p:cNvSpPr>
            <p:nvPr/>
          </p:nvSpPr>
          <p:spPr bwMode="auto">
            <a:xfrm>
              <a:off x="4320" y="1544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41 w 121"/>
                <a:gd name="T3" fmla="*/ 464 h 123"/>
                <a:gd name="T4" fmla="*/ 877 w 121"/>
                <a:gd name="T5" fmla="*/ 501 h 123"/>
                <a:gd name="T6" fmla="*/ 1002 w 121"/>
                <a:gd name="T7" fmla="*/ 634 h 123"/>
                <a:gd name="T8" fmla="*/ 877 w 121"/>
                <a:gd name="T9" fmla="*/ 825 h 123"/>
                <a:gd name="T10" fmla="*/ 585 w 121"/>
                <a:gd name="T11" fmla="*/ 773 h 123"/>
                <a:gd name="T12" fmla="*/ 352 w 121"/>
                <a:gd name="T13" fmla="*/ 557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5" y="68"/>
                    <a:pt x="97" y="70"/>
                    <a:pt x="97" y="70"/>
                  </a:cubicBezTo>
                  <a:cubicBezTo>
                    <a:pt x="107" y="82"/>
                    <a:pt x="111" y="89"/>
                    <a:pt x="111" y="89"/>
                  </a:cubicBezTo>
                  <a:cubicBezTo>
                    <a:pt x="121" y="105"/>
                    <a:pt x="97" y="115"/>
                    <a:pt x="97" y="115"/>
                  </a:cubicBezTo>
                  <a:cubicBezTo>
                    <a:pt x="80" y="123"/>
                    <a:pt x="65" y="108"/>
                    <a:pt x="65" y="108"/>
                  </a:cubicBezTo>
                  <a:cubicBezTo>
                    <a:pt x="50" y="96"/>
                    <a:pt x="39" y="78"/>
                    <a:pt x="39" y="78"/>
                  </a:cubicBezTo>
                  <a:cubicBezTo>
                    <a:pt x="27" y="62"/>
                    <a:pt x="0" y="37"/>
                    <a:pt x="0" y="37"/>
                  </a:cubicBez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31" name="Freeform 220"/>
            <p:cNvSpPr>
              <a:spLocks/>
            </p:cNvSpPr>
            <p:nvPr/>
          </p:nvSpPr>
          <p:spPr bwMode="auto">
            <a:xfrm>
              <a:off x="4422" y="1625"/>
              <a:ext cx="46" cy="34"/>
            </a:xfrm>
            <a:custGeom>
              <a:avLst/>
              <a:gdLst>
                <a:gd name="T0" fmla="*/ 0 w 22"/>
                <a:gd name="T1" fmla="*/ 121 h 18"/>
                <a:gd name="T2" fmla="*/ 109 w 22"/>
                <a:gd name="T3" fmla="*/ 32 h 18"/>
                <a:gd name="T4" fmla="*/ 201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8" y="0"/>
                    <a:pt x="22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32" name="Freeform 221"/>
            <p:cNvSpPr>
              <a:spLocks/>
            </p:cNvSpPr>
            <p:nvPr/>
          </p:nvSpPr>
          <p:spPr bwMode="auto">
            <a:xfrm>
              <a:off x="4422" y="1625"/>
              <a:ext cx="46" cy="34"/>
            </a:xfrm>
            <a:custGeom>
              <a:avLst/>
              <a:gdLst>
                <a:gd name="T0" fmla="*/ 0 w 22"/>
                <a:gd name="T1" fmla="*/ 121 h 18"/>
                <a:gd name="T2" fmla="*/ 109 w 22"/>
                <a:gd name="T3" fmla="*/ 32 h 18"/>
                <a:gd name="T4" fmla="*/ 201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8" y="0"/>
                    <a:pt x="22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33" name="Freeform 222"/>
            <p:cNvSpPr>
              <a:spLocks/>
            </p:cNvSpPr>
            <p:nvPr/>
          </p:nvSpPr>
          <p:spPr bwMode="auto">
            <a:xfrm>
              <a:off x="4451" y="1636"/>
              <a:ext cx="22" cy="14"/>
            </a:xfrm>
            <a:custGeom>
              <a:avLst/>
              <a:gdLst>
                <a:gd name="T0" fmla="*/ 0 w 10"/>
                <a:gd name="T1" fmla="*/ 56 h 7"/>
                <a:gd name="T2" fmla="*/ 106 w 10"/>
                <a:gd name="T3" fmla="*/ 0 h 7"/>
                <a:gd name="T4" fmla="*/ 0 60000 65536"/>
                <a:gd name="T5" fmla="*/ 0 60000 65536"/>
                <a:gd name="T6" fmla="*/ 0 w 10"/>
                <a:gd name="T7" fmla="*/ 0 h 7"/>
                <a:gd name="T8" fmla="*/ 10 w 10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7">
                  <a:moveTo>
                    <a:pt x="0" y="7"/>
                  </a:moveTo>
                  <a:cubicBezTo>
                    <a:pt x="0" y="7"/>
                    <a:pt x="4" y="2"/>
                    <a:pt x="10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34" name="Freeform 223"/>
            <p:cNvSpPr>
              <a:spLocks/>
            </p:cNvSpPr>
            <p:nvPr/>
          </p:nvSpPr>
          <p:spPr bwMode="auto">
            <a:xfrm>
              <a:off x="4451" y="1636"/>
              <a:ext cx="22" cy="14"/>
            </a:xfrm>
            <a:custGeom>
              <a:avLst/>
              <a:gdLst>
                <a:gd name="T0" fmla="*/ 0 w 10"/>
                <a:gd name="T1" fmla="*/ 56 h 7"/>
                <a:gd name="T2" fmla="*/ 106 w 10"/>
                <a:gd name="T3" fmla="*/ 0 h 7"/>
                <a:gd name="T4" fmla="*/ 0 60000 65536"/>
                <a:gd name="T5" fmla="*/ 0 60000 65536"/>
                <a:gd name="T6" fmla="*/ 0 w 10"/>
                <a:gd name="T7" fmla="*/ 0 h 7"/>
                <a:gd name="T8" fmla="*/ 10 w 10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7">
                  <a:moveTo>
                    <a:pt x="0" y="7"/>
                  </a:moveTo>
                  <a:cubicBezTo>
                    <a:pt x="0" y="7"/>
                    <a:pt x="4" y="2"/>
                    <a:pt x="10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35" name="Freeform 224"/>
            <p:cNvSpPr>
              <a:spLocks/>
            </p:cNvSpPr>
            <p:nvPr/>
          </p:nvSpPr>
          <p:spPr bwMode="auto">
            <a:xfrm>
              <a:off x="4441" y="1646"/>
              <a:ext cx="35" cy="15"/>
            </a:xfrm>
            <a:custGeom>
              <a:avLst/>
              <a:gdLst>
                <a:gd name="T0" fmla="*/ 0 w 17"/>
                <a:gd name="T1" fmla="*/ 53 h 8"/>
                <a:gd name="T2" fmla="*/ 148 w 17"/>
                <a:gd name="T3" fmla="*/ 0 h 8"/>
                <a:gd name="T4" fmla="*/ 0 60000 65536"/>
                <a:gd name="T5" fmla="*/ 0 60000 65536"/>
                <a:gd name="T6" fmla="*/ 0 w 17"/>
                <a:gd name="T7" fmla="*/ 0 h 8"/>
                <a:gd name="T8" fmla="*/ 17 w 17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8">
                  <a:moveTo>
                    <a:pt x="0" y="8"/>
                  </a:moveTo>
                  <a:cubicBezTo>
                    <a:pt x="0" y="8"/>
                    <a:pt x="11" y="6"/>
                    <a:pt x="17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36" name="Freeform 225"/>
            <p:cNvSpPr>
              <a:spLocks/>
            </p:cNvSpPr>
            <p:nvPr/>
          </p:nvSpPr>
          <p:spPr bwMode="auto">
            <a:xfrm>
              <a:off x="4441" y="1646"/>
              <a:ext cx="35" cy="15"/>
            </a:xfrm>
            <a:custGeom>
              <a:avLst/>
              <a:gdLst>
                <a:gd name="T0" fmla="*/ 0 w 17"/>
                <a:gd name="T1" fmla="*/ 53 h 8"/>
                <a:gd name="T2" fmla="*/ 148 w 17"/>
                <a:gd name="T3" fmla="*/ 0 h 8"/>
                <a:gd name="T4" fmla="*/ 0 60000 65536"/>
                <a:gd name="T5" fmla="*/ 0 60000 65536"/>
                <a:gd name="T6" fmla="*/ 0 w 17"/>
                <a:gd name="T7" fmla="*/ 0 h 8"/>
                <a:gd name="T8" fmla="*/ 17 w 17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8">
                  <a:moveTo>
                    <a:pt x="0" y="8"/>
                  </a:moveTo>
                  <a:cubicBezTo>
                    <a:pt x="0" y="8"/>
                    <a:pt x="11" y="6"/>
                    <a:pt x="17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37" name="Freeform 226"/>
            <p:cNvSpPr>
              <a:spLocks/>
            </p:cNvSpPr>
            <p:nvPr/>
          </p:nvSpPr>
          <p:spPr bwMode="auto">
            <a:xfrm>
              <a:off x="4431" y="1651"/>
              <a:ext cx="54" cy="26"/>
            </a:xfrm>
            <a:custGeom>
              <a:avLst/>
              <a:gdLst>
                <a:gd name="T0" fmla="*/ 0 w 45"/>
                <a:gd name="T1" fmla="*/ 33 h 23"/>
                <a:gd name="T2" fmla="*/ 29 w 45"/>
                <a:gd name="T3" fmla="*/ 26 h 23"/>
                <a:gd name="T4" fmla="*/ 78 w 45"/>
                <a:gd name="T5" fmla="*/ 0 h 23"/>
                <a:gd name="T6" fmla="*/ 0 w 45"/>
                <a:gd name="T7" fmla="*/ 33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3"/>
                <a:gd name="T14" fmla="*/ 45 w 45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3">
                  <a:moveTo>
                    <a:pt x="0" y="23"/>
                  </a:moveTo>
                  <a:lnTo>
                    <a:pt x="17" y="18"/>
                  </a:lnTo>
                  <a:lnTo>
                    <a:pt x="45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38" name="Freeform 227"/>
            <p:cNvSpPr>
              <a:spLocks/>
            </p:cNvSpPr>
            <p:nvPr/>
          </p:nvSpPr>
          <p:spPr bwMode="auto">
            <a:xfrm>
              <a:off x="4431" y="1651"/>
              <a:ext cx="54" cy="26"/>
            </a:xfrm>
            <a:custGeom>
              <a:avLst/>
              <a:gdLst>
                <a:gd name="T0" fmla="*/ 0 w 45"/>
                <a:gd name="T1" fmla="*/ 33 h 23"/>
                <a:gd name="T2" fmla="*/ 29 w 45"/>
                <a:gd name="T3" fmla="*/ 26 h 23"/>
                <a:gd name="T4" fmla="*/ 78 w 45"/>
                <a:gd name="T5" fmla="*/ 0 h 23"/>
                <a:gd name="T6" fmla="*/ 0 60000 65536"/>
                <a:gd name="T7" fmla="*/ 0 60000 65536"/>
                <a:gd name="T8" fmla="*/ 0 60000 65536"/>
                <a:gd name="T9" fmla="*/ 0 w 45"/>
                <a:gd name="T10" fmla="*/ 0 h 23"/>
                <a:gd name="T11" fmla="*/ 45 w 45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23">
                  <a:moveTo>
                    <a:pt x="0" y="23"/>
                  </a:moveTo>
                  <a:lnTo>
                    <a:pt x="17" y="18"/>
                  </a:lnTo>
                  <a:lnTo>
                    <a:pt x="4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39" name="Freeform 228"/>
            <p:cNvSpPr>
              <a:spLocks/>
            </p:cNvSpPr>
            <p:nvPr/>
          </p:nvSpPr>
          <p:spPr bwMode="auto">
            <a:xfrm>
              <a:off x="4470" y="1711"/>
              <a:ext cx="91" cy="49"/>
            </a:xfrm>
            <a:custGeom>
              <a:avLst/>
              <a:gdLst>
                <a:gd name="T0" fmla="*/ 347 w 44"/>
                <a:gd name="T1" fmla="*/ 24 h 25"/>
                <a:gd name="T2" fmla="*/ 273 w 44"/>
                <a:gd name="T3" fmla="*/ 92 h 25"/>
                <a:gd name="T4" fmla="*/ 184 w 44"/>
                <a:gd name="T5" fmla="*/ 143 h 25"/>
                <a:gd name="T6" fmla="*/ 81 w 44"/>
                <a:gd name="T7" fmla="*/ 143 h 25"/>
                <a:gd name="T8" fmla="*/ 0 w 44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25"/>
                <a:gd name="T17" fmla="*/ 44 w 44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25">
                  <a:moveTo>
                    <a:pt x="39" y="3"/>
                  </a:moveTo>
                  <a:cubicBezTo>
                    <a:pt x="39" y="3"/>
                    <a:pt x="44" y="5"/>
                    <a:pt x="31" y="12"/>
                  </a:cubicBezTo>
                  <a:cubicBezTo>
                    <a:pt x="31" y="12"/>
                    <a:pt x="28" y="13"/>
                    <a:pt x="21" y="19"/>
                  </a:cubicBezTo>
                  <a:cubicBezTo>
                    <a:pt x="21" y="19"/>
                    <a:pt x="13" y="25"/>
                    <a:pt x="9" y="19"/>
                  </a:cubicBezTo>
                  <a:cubicBezTo>
                    <a:pt x="9" y="19"/>
                    <a:pt x="2" y="8"/>
                    <a:pt x="0" y="0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40" name="Freeform 229"/>
            <p:cNvSpPr>
              <a:spLocks/>
            </p:cNvSpPr>
            <p:nvPr/>
          </p:nvSpPr>
          <p:spPr bwMode="auto">
            <a:xfrm>
              <a:off x="4470" y="1711"/>
              <a:ext cx="91" cy="49"/>
            </a:xfrm>
            <a:custGeom>
              <a:avLst/>
              <a:gdLst>
                <a:gd name="T0" fmla="*/ 347 w 44"/>
                <a:gd name="T1" fmla="*/ 24 h 25"/>
                <a:gd name="T2" fmla="*/ 273 w 44"/>
                <a:gd name="T3" fmla="*/ 92 h 25"/>
                <a:gd name="T4" fmla="*/ 184 w 44"/>
                <a:gd name="T5" fmla="*/ 143 h 25"/>
                <a:gd name="T6" fmla="*/ 81 w 44"/>
                <a:gd name="T7" fmla="*/ 143 h 25"/>
                <a:gd name="T8" fmla="*/ 0 w 44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25"/>
                <a:gd name="T17" fmla="*/ 44 w 44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25">
                  <a:moveTo>
                    <a:pt x="39" y="3"/>
                  </a:moveTo>
                  <a:cubicBezTo>
                    <a:pt x="39" y="3"/>
                    <a:pt x="44" y="5"/>
                    <a:pt x="31" y="12"/>
                  </a:cubicBezTo>
                  <a:cubicBezTo>
                    <a:pt x="31" y="12"/>
                    <a:pt x="28" y="13"/>
                    <a:pt x="21" y="19"/>
                  </a:cubicBezTo>
                  <a:cubicBezTo>
                    <a:pt x="21" y="19"/>
                    <a:pt x="13" y="25"/>
                    <a:pt x="9" y="19"/>
                  </a:cubicBezTo>
                  <a:cubicBezTo>
                    <a:pt x="9" y="19"/>
                    <a:pt x="2" y="8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41" name="Freeform 230"/>
            <p:cNvSpPr>
              <a:spLocks/>
            </p:cNvSpPr>
            <p:nvPr/>
          </p:nvSpPr>
          <p:spPr bwMode="auto">
            <a:xfrm>
              <a:off x="4473" y="1677"/>
              <a:ext cx="48" cy="26"/>
            </a:xfrm>
            <a:custGeom>
              <a:avLst/>
              <a:gdLst>
                <a:gd name="T0" fmla="*/ 0 w 23"/>
                <a:gd name="T1" fmla="*/ 89 h 14"/>
                <a:gd name="T2" fmla="*/ 209 w 23"/>
                <a:gd name="T3" fmla="*/ 13 h 14"/>
                <a:gd name="T4" fmla="*/ 0 60000 65536"/>
                <a:gd name="T5" fmla="*/ 0 60000 65536"/>
                <a:gd name="T6" fmla="*/ 0 w 23"/>
                <a:gd name="T7" fmla="*/ 0 h 14"/>
                <a:gd name="T8" fmla="*/ 23 w 23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" h="14">
                  <a:moveTo>
                    <a:pt x="0" y="14"/>
                  </a:moveTo>
                  <a:cubicBezTo>
                    <a:pt x="0" y="14"/>
                    <a:pt x="12" y="0"/>
                    <a:pt x="23" y="2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42" name="Freeform 231"/>
            <p:cNvSpPr>
              <a:spLocks/>
            </p:cNvSpPr>
            <p:nvPr/>
          </p:nvSpPr>
          <p:spPr bwMode="auto">
            <a:xfrm>
              <a:off x="4473" y="1677"/>
              <a:ext cx="48" cy="26"/>
            </a:xfrm>
            <a:custGeom>
              <a:avLst/>
              <a:gdLst>
                <a:gd name="T0" fmla="*/ 0 w 23"/>
                <a:gd name="T1" fmla="*/ 89 h 14"/>
                <a:gd name="T2" fmla="*/ 209 w 23"/>
                <a:gd name="T3" fmla="*/ 13 h 14"/>
                <a:gd name="T4" fmla="*/ 0 60000 65536"/>
                <a:gd name="T5" fmla="*/ 0 60000 65536"/>
                <a:gd name="T6" fmla="*/ 0 w 23"/>
                <a:gd name="T7" fmla="*/ 0 h 14"/>
                <a:gd name="T8" fmla="*/ 23 w 23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" h="14">
                  <a:moveTo>
                    <a:pt x="0" y="14"/>
                  </a:moveTo>
                  <a:cubicBezTo>
                    <a:pt x="0" y="14"/>
                    <a:pt x="12" y="0"/>
                    <a:pt x="23" y="2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7377708" y="3624422"/>
            <a:ext cx="1207294" cy="708422"/>
            <a:chOff x="4410" y="1972"/>
            <a:chExt cx="1014" cy="595"/>
          </a:xfrm>
        </p:grpSpPr>
        <p:sp>
          <p:nvSpPr>
            <p:cNvPr id="67673" name="Line 167"/>
            <p:cNvSpPr>
              <a:spLocks noChangeShapeType="1"/>
            </p:cNvSpPr>
            <p:nvPr/>
          </p:nvSpPr>
          <p:spPr bwMode="auto">
            <a:xfrm>
              <a:off x="4850" y="2328"/>
              <a:ext cx="1" cy="1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74" name="Freeform 168"/>
            <p:cNvSpPr>
              <a:spLocks/>
            </p:cNvSpPr>
            <p:nvPr/>
          </p:nvSpPr>
          <p:spPr bwMode="auto">
            <a:xfrm>
              <a:off x="4833" y="2412"/>
              <a:ext cx="34" cy="62"/>
            </a:xfrm>
            <a:custGeom>
              <a:avLst/>
              <a:gdLst>
                <a:gd name="T0" fmla="*/ 25 w 28"/>
                <a:gd name="T1" fmla="*/ 76 h 56"/>
                <a:gd name="T2" fmla="*/ 50 w 28"/>
                <a:gd name="T3" fmla="*/ 0 h 56"/>
                <a:gd name="T4" fmla="*/ 0 w 28"/>
                <a:gd name="T5" fmla="*/ 0 h 56"/>
                <a:gd name="T6" fmla="*/ 25 w 28"/>
                <a:gd name="T7" fmla="*/ 7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56"/>
                <a:gd name="T14" fmla="*/ 28 w 28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56">
                  <a:moveTo>
                    <a:pt x="14" y="5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75" name="Line 169"/>
            <p:cNvSpPr>
              <a:spLocks noChangeShapeType="1"/>
            </p:cNvSpPr>
            <p:nvPr/>
          </p:nvSpPr>
          <p:spPr bwMode="auto">
            <a:xfrm>
              <a:off x="4940" y="2328"/>
              <a:ext cx="1" cy="1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76" name="Freeform 170"/>
            <p:cNvSpPr>
              <a:spLocks/>
            </p:cNvSpPr>
            <p:nvPr/>
          </p:nvSpPr>
          <p:spPr bwMode="auto">
            <a:xfrm>
              <a:off x="4923" y="2412"/>
              <a:ext cx="34" cy="62"/>
            </a:xfrm>
            <a:custGeom>
              <a:avLst/>
              <a:gdLst>
                <a:gd name="T0" fmla="*/ 25 w 28"/>
                <a:gd name="T1" fmla="*/ 76 h 56"/>
                <a:gd name="T2" fmla="*/ 50 w 28"/>
                <a:gd name="T3" fmla="*/ 0 h 56"/>
                <a:gd name="T4" fmla="*/ 0 w 28"/>
                <a:gd name="T5" fmla="*/ 0 h 56"/>
                <a:gd name="T6" fmla="*/ 25 w 28"/>
                <a:gd name="T7" fmla="*/ 7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56"/>
                <a:gd name="T14" fmla="*/ 28 w 28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56">
                  <a:moveTo>
                    <a:pt x="14" y="5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77" name="Line 171"/>
            <p:cNvSpPr>
              <a:spLocks noChangeShapeType="1"/>
            </p:cNvSpPr>
            <p:nvPr/>
          </p:nvSpPr>
          <p:spPr bwMode="auto">
            <a:xfrm>
              <a:off x="4760" y="2328"/>
              <a:ext cx="1" cy="1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78" name="Freeform 172"/>
            <p:cNvSpPr>
              <a:spLocks/>
            </p:cNvSpPr>
            <p:nvPr/>
          </p:nvSpPr>
          <p:spPr bwMode="auto">
            <a:xfrm>
              <a:off x="4744" y="2412"/>
              <a:ext cx="32" cy="62"/>
            </a:xfrm>
            <a:custGeom>
              <a:avLst/>
              <a:gdLst>
                <a:gd name="T0" fmla="*/ 21 w 27"/>
                <a:gd name="T1" fmla="*/ 76 h 56"/>
                <a:gd name="T2" fmla="*/ 45 w 27"/>
                <a:gd name="T3" fmla="*/ 0 h 56"/>
                <a:gd name="T4" fmla="*/ 0 w 27"/>
                <a:gd name="T5" fmla="*/ 0 h 56"/>
                <a:gd name="T6" fmla="*/ 21 w 27"/>
                <a:gd name="T7" fmla="*/ 7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56"/>
                <a:gd name="T14" fmla="*/ 27 w 27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56">
                  <a:moveTo>
                    <a:pt x="13" y="56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79" name="Rectangle 190"/>
            <p:cNvSpPr>
              <a:spLocks noChangeArrowheads="1"/>
            </p:cNvSpPr>
            <p:nvPr/>
          </p:nvSpPr>
          <p:spPr bwMode="auto">
            <a:xfrm>
              <a:off x="4833" y="2470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1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80" name="Rectangle 191"/>
            <p:cNvSpPr>
              <a:spLocks noChangeArrowheads="1"/>
            </p:cNvSpPr>
            <p:nvPr/>
          </p:nvSpPr>
          <p:spPr bwMode="auto">
            <a:xfrm>
              <a:off x="4924" y="2470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0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81" name="Rectangle 192"/>
            <p:cNvSpPr>
              <a:spLocks noChangeArrowheads="1"/>
            </p:cNvSpPr>
            <p:nvPr/>
          </p:nvSpPr>
          <p:spPr bwMode="auto">
            <a:xfrm>
              <a:off x="4742" y="2470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0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82" name="Freeform 194"/>
            <p:cNvSpPr>
              <a:spLocks/>
            </p:cNvSpPr>
            <p:nvPr/>
          </p:nvSpPr>
          <p:spPr bwMode="auto">
            <a:xfrm>
              <a:off x="4867" y="2188"/>
              <a:ext cx="260" cy="106"/>
            </a:xfrm>
            <a:custGeom>
              <a:avLst/>
              <a:gdLst>
                <a:gd name="T0" fmla="*/ 241 w 125"/>
                <a:gd name="T1" fmla="*/ 393 h 55"/>
                <a:gd name="T2" fmla="*/ 0 w 125"/>
                <a:gd name="T3" fmla="*/ 200 h 55"/>
                <a:gd name="T4" fmla="*/ 241 w 125"/>
                <a:gd name="T5" fmla="*/ 0 h 55"/>
                <a:gd name="T6" fmla="*/ 882 w 125"/>
                <a:gd name="T7" fmla="*/ 0 h 55"/>
                <a:gd name="T8" fmla="*/ 1125 w 125"/>
                <a:gd name="T9" fmla="*/ 200 h 55"/>
                <a:gd name="T10" fmla="*/ 882 w 125"/>
                <a:gd name="T11" fmla="*/ 393 h 55"/>
                <a:gd name="T12" fmla="*/ 241 w 125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55"/>
                <a:gd name="T23" fmla="*/ 125 w 12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3" y="0"/>
                    <a:pt x="125" y="12"/>
                    <a:pt x="125" y="28"/>
                  </a:cubicBezTo>
                  <a:cubicBezTo>
                    <a:pt x="125" y="43"/>
                    <a:pt x="113" y="55"/>
                    <a:pt x="98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83" name="Freeform 195"/>
            <p:cNvSpPr>
              <a:spLocks/>
            </p:cNvSpPr>
            <p:nvPr/>
          </p:nvSpPr>
          <p:spPr bwMode="auto">
            <a:xfrm>
              <a:off x="5144" y="2188"/>
              <a:ext cx="263" cy="106"/>
            </a:xfrm>
            <a:custGeom>
              <a:avLst/>
              <a:gdLst>
                <a:gd name="T0" fmla="*/ 253 w 126"/>
                <a:gd name="T1" fmla="*/ 393 h 55"/>
                <a:gd name="T2" fmla="*/ 0 w 126"/>
                <a:gd name="T3" fmla="*/ 200 h 55"/>
                <a:gd name="T4" fmla="*/ 253 w 126"/>
                <a:gd name="T5" fmla="*/ 0 h 55"/>
                <a:gd name="T6" fmla="*/ 902 w 126"/>
                <a:gd name="T7" fmla="*/ 0 h 55"/>
                <a:gd name="T8" fmla="*/ 1146 w 126"/>
                <a:gd name="T9" fmla="*/ 200 h 55"/>
                <a:gd name="T10" fmla="*/ 902 w 126"/>
                <a:gd name="T11" fmla="*/ 393 h 55"/>
                <a:gd name="T12" fmla="*/ 253 w 126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55"/>
                <a:gd name="T23" fmla="*/ 126 w 126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55">
                  <a:moveTo>
                    <a:pt x="28" y="55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2"/>
                    <a:pt x="126" y="28"/>
                  </a:cubicBezTo>
                  <a:cubicBezTo>
                    <a:pt x="126" y="43"/>
                    <a:pt x="114" y="55"/>
                    <a:pt x="99" y="55"/>
                  </a:cubicBezTo>
                  <a:lnTo>
                    <a:pt x="28" y="55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84" name="Freeform 196"/>
            <p:cNvSpPr>
              <a:spLocks/>
            </p:cNvSpPr>
            <p:nvPr/>
          </p:nvSpPr>
          <p:spPr bwMode="auto">
            <a:xfrm>
              <a:off x="4632" y="2188"/>
              <a:ext cx="218" cy="106"/>
            </a:xfrm>
            <a:custGeom>
              <a:avLst/>
              <a:gdLst>
                <a:gd name="T0" fmla="*/ 249 w 104"/>
                <a:gd name="T1" fmla="*/ 393 h 55"/>
                <a:gd name="T2" fmla="*/ 0 w 104"/>
                <a:gd name="T3" fmla="*/ 200 h 55"/>
                <a:gd name="T4" fmla="*/ 249 w 104"/>
                <a:gd name="T5" fmla="*/ 0 h 55"/>
                <a:gd name="T6" fmla="*/ 698 w 104"/>
                <a:gd name="T7" fmla="*/ 0 h 55"/>
                <a:gd name="T8" fmla="*/ 958 w 104"/>
                <a:gd name="T9" fmla="*/ 200 h 55"/>
                <a:gd name="T10" fmla="*/ 698 w 104"/>
                <a:gd name="T11" fmla="*/ 393 h 55"/>
                <a:gd name="T12" fmla="*/ 249 w 104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55"/>
                <a:gd name="T23" fmla="*/ 104 w 104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2" y="0"/>
                    <a:pt x="104" y="12"/>
                    <a:pt x="104" y="28"/>
                  </a:cubicBezTo>
                  <a:cubicBezTo>
                    <a:pt x="104" y="43"/>
                    <a:pt x="92" y="55"/>
                    <a:pt x="76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0078C1"/>
            </a:solidFill>
            <a:ln w="476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85" name="Freeform 197"/>
            <p:cNvSpPr>
              <a:spLocks/>
            </p:cNvSpPr>
            <p:nvPr/>
          </p:nvSpPr>
          <p:spPr bwMode="auto">
            <a:xfrm>
              <a:off x="4431" y="2188"/>
              <a:ext cx="179" cy="106"/>
            </a:xfrm>
            <a:custGeom>
              <a:avLst/>
              <a:gdLst>
                <a:gd name="T0" fmla="*/ 244 w 86"/>
                <a:gd name="T1" fmla="*/ 393 h 55"/>
                <a:gd name="T2" fmla="*/ 0 w 86"/>
                <a:gd name="T3" fmla="*/ 200 h 55"/>
                <a:gd name="T4" fmla="*/ 244 w 86"/>
                <a:gd name="T5" fmla="*/ 0 h 55"/>
                <a:gd name="T6" fmla="*/ 533 w 86"/>
                <a:gd name="T7" fmla="*/ 0 h 55"/>
                <a:gd name="T8" fmla="*/ 776 w 86"/>
                <a:gd name="T9" fmla="*/ 200 h 55"/>
                <a:gd name="T10" fmla="*/ 533 w 86"/>
                <a:gd name="T11" fmla="*/ 393 h 55"/>
                <a:gd name="T12" fmla="*/ 244 w 86"/>
                <a:gd name="T13" fmla="*/ 39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5"/>
                <a:gd name="T23" fmla="*/ 86 w 86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86" y="12"/>
                    <a:pt x="86" y="28"/>
                  </a:cubicBezTo>
                  <a:cubicBezTo>
                    <a:pt x="86" y="43"/>
                    <a:pt x="74" y="55"/>
                    <a:pt x="59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86" name="Rectangle 198"/>
            <p:cNvSpPr>
              <a:spLocks noChangeArrowheads="1"/>
            </p:cNvSpPr>
            <p:nvPr/>
          </p:nvSpPr>
          <p:spPr bwMode="auto">
            <a:xfrm>
              <a:off x="4916" y="2202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g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87" name="Rectangle 199"/>
            <p:cNvSpPr>
              <a:spLocks noChangeArrowheads="1"/>
            </p:cNvSpPr>
            <p:nvPr/>
          </p:nvSpPr>
          <p:spPr bwMode="auto">
            <a:xfrm>
              <a:off x="4953" y="2202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r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88" name="Rectangle 200"/>
            <p:cNvSpPr>
              <a:spLocks noChangeArrowheads="1"/>
            </p:cNvSpPr>
            <p:nvPr/>
          </p:nvSpPr>
          <p:spPr bwMode="auto">
            <a:xfrm>
              <a:off x="4975" y="2202"/>
              <a:ext cx="1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 dirty="0" err="1">
                  <a:solidFill>
                    <a:srgbClr val="000000"/>
                  </a:solidFill>
                </a:rPr>
                <a:t>een</a:t>
              </a:r>
              <a:endParaRPr lang="en-US" altLang="en-US" sz="75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89" name="Rectangle 201"/>
            <p:cNvSpPr>
              <a:spLocks noChangeArrowheads="1"/>
            </p:cNvSpPr>
            <p:nvPr/>
          </p:nvSpPr>
          <p:spPr bwMode="auto">
            <a:xfrm>
              <a:off x="5203" y="2202"/>
              <a:ext cx="18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black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90" name="Rectangle 202"/>
            <p:cNvSpPr>
              <a:spLocks noChangeArrowheads="1"/>
            </p:cNvSpPr>
            <p:nvPr/>
          </p:nvSpPr>
          <p:spPr bwMode="auto">
            <a:xfrm>
              <a:off x="4679" y="2202"/>
              <a:ext cx="1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FFFFFF"/>
                  </a:solidFill>
                </a:rPr>
                <a:t>blue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91" name="Rectangle 203"/>
            <p:cNvSpPr>
              <a:spLocks noChangeArrowheads="1"/>
            </p:cNvSpPr>
            <p:nvPr/>
          </p:nvSpPr>
          <p:spPr bwMode="auto">
            <a:xfrm>
              <a:off x="4474" y="2202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r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92" name="Rectangle 204"/>
            <p:cNvSpPr>
              <a:spLocks noChangeArrowheads="1"/>
            </p:cNvSpPr>
            <p:nvPr/>
          </p:nvSpPr>
          <p:spPr bwMode="auto">
            <a:xfrm>
              <a:off x="4495" y="2202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>
                  <a:solidFill>
                    <a:srgbClr val="000000"/>
                  </a:solidFill>
                </a:rPr>
                <a:t>ed</a:t>
              </a:r>
              <a:endParaRPr lang="en-US" altLang="en-US" sz="7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93" name="Rectangle 205"/>
            <p:cNvSpPr>
              <a:spLocks noChangeArrowheads="1"/>
            </p:cNvSpPr>
            <p:nvPr/>
          </p:nvSpPr>
          <p:spPr bwMode="auto">
            <a:xfrm>
              <a:off x="4410" y="2153"/>
              <a:ext cx="1014" cy="171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94" name="Freeform 232"/>
            <p:cNvSpPr>
              <a:spLocks/>
            </p:cNvSpPr>
            <p:nvPr/>
          </p:nvSpPr>
          <p:spPr bwMode="auto">
            <a:xfrm>
              <a:off x="4533" y="1972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50 w 121"/>
                <a:gd name="T3" fmla="*/ 464 h 123"/>
                <a:gd name="T4" fmla="*/ 885 w 121"/>
                <a:gd name="T5" fmla="*/ 509 h 123"/>
                <a:gd name="T6" fmla="*/ 1002 w 121"/>
                <a:gd name="T7" fmla="*/ 634 h 123"/>
                <a:gd name="T8" fmla="*/ 877 w 121"/>
                <a:gd name="T9" fmla="*/ 832 h 123"/>
                <a:gd name="T10" fmla="*/ 594 w 121"/>
                <a:gd name="T11" fmla="*/ 773 h 123"/>
                <a:gd name="T12" fmla="*/ 360 w 121"/>
                <a:gd name="T13" fmla="*/ 565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95" name="Freeform 233"/>
            <p:cNvSpPr>
              <a:spLocks/>
            </p:cNvSpPr>
            <p:nvPr/>
          </p:nvSpPr>
          <p:spPr bwMode="auto">
            <a:xfrm>
              <a:off x="4533" y="1972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50 w 121"/>
                <a:gd name="T3" fmla="*/ 464 h 123"/>
                <a:gd name="T4" fmla="*/ 885 w 121"/>
                <a:gd name="T5" fmla="*/ 509 h 123"/>
                <a:gd name="T6" fmla="*/ 1002 w 121"/>
                <a:gd name="T7" fmla="*/ 634 h 123"/>
                <a:gd name="T8" fmla="*/ 877 w 121"/>
                <a:gd name="T9" fmla="*/ 832 h 123"/>
                <a:gd name="T10" fmla="*/ 594 w 121"/>
                <a:gd name="T11" fmla="*/ 773 h 123"/>
                <a:gd name="T12" fmla="*/ 360 w 121"/>
                <a:gd name="T13" fmla="*/ 565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96" name="Freeform 234"/>
            <p:cNvSpPr>
              <a:spLocks/>
            </p:cNvSpPr>
            <p:nvPr/>
          </p:nvSpPr>
          <p:spPr bwMode="auto">
            <a:xfrm>
              <a:off x="4635" y="2053"/>
              <a:ext cx="45" cy="35"/>
            </a:xfrm>
            <a:custGeom>
              <a:avLst/>
              <a:gdLst>
                <a:gd name="T0" fmla="*/ 0 w 22"/>
                <a:gd name="T1" fmla="*/ 132 h 18"/>
                <a:gd name="T2" fmla="*/ 113 w 22"/>
                <a:gd name="T3" fmla="*/ 37 h 18"/>
                <a:gd name="T4" fmla="*/ 188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97" name="Freeform 235"/>
            <p:cNvSpPr>
              <a:spLocks/>
            </p:cNvSpPr>
            <p:nvPr/>
          </p:nvSpPr>
          <p:spPr bwMode="auto">
            <a:xfrm>
              <a:off x="4635" y="2053"/>
              <a:ext cx="45" cy="35"/>
            </a:xfrm>
            <a:custGeom>
              <a:avLst/>
              <a:gdLst>
                <a:gd name="T0" fmla="*/ 0 w 22"/>
                <a:gd name="T1" fmla="*/ 132 h 18"/>
                <a:gd name="T2" fmla="*/ 113 w 22"/>
                <a:gd name="T3" fmla="*/ 37 h 18"/>
                <a:gd name="T4" fmla="*/ 188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98" name="Freeform 236"/>
            <p:cNvSpPr>
              <a:spLocks/>
            </p:cNvSpPr>
            <p:nvPr/>
          </p:nvSpPr>
          <p:spPr bwMode="auto">
            <a:xfrm>
              <a:off x="4666" y="2065"/>
              <a:ext cx="22" cy="15"/>
            </a:xfrm>
            <a:custGeom>
              <a:avLst/>
              <a:gdLst>
                <a:gd name="T0" fmla="*/ 0 w 10"/>
                <a:gd name="T1" fmla="*/ 53 h 8"/>
                <a:gd name="T2" fmla="*/ 106 w 10"/>
                <a:gd name="T3" fmla="*/ 0 h 8"/>
                <a:gd name="T4" fmla="*/ 0 60000 65536"/>
                <a:gd name="T5" fmla="*/ 0 60000 65536"/>
                <a:gd name="T6" fmla="*/ 0 w 10"/>
                <a:gd name="T7" fmla="*/ 0 h 8"/>
                <a:gd name="T8" fmla="*/ 10 w 10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99" name="Freeform 237"/>
            <p:cNvSpPr>
              <a:spLocks/>
            </p:cNvSpPr>
            <p:nvPr/>
          </p:nvSpPr>
          <p:spPr bwMode="auto">
            <a:xfrm>
              <a:off x="4666" y="2065"/>
              <a:ext cx="22" cy="15"/>
            </a:xfrm>
            <a:custGeom>
              <a:avLst/>
              <a:gdLst>
                <a:gd name="T0" fmla="*/ 0 w 10"/>
                <a:gd name="T1" fmla="*/ 53 h 8"/>
                <a:gd name="T2" fmla="*/ 106 w 10"/>
                <a:gd name="T3" fmla="*/ 0 h 8"/>
                <a:gd name="T4" fmla="*/ 0 60000 65536"/>
                <a:gd name="T5" fmla="*/ 0 60000 65536"/>
                <a:gd name="T6" fmla="*/ 0 w 10"/>
                <a:gd name="T7" fmla="*/ 0 h 8"/>
                <a:gd name="T8" fmla="*/ 10 w 10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00" name="Freeform 238"/>
            <p:cNvSpPr>
              <a:spLocks/>
            </p:cNvSpPr>
            <p:nvPr/>
          </p:nvSpPr>
          <p:spPr bwMode="auto">
            <a:xfrm>
              <a:off x="4656" y="2075"/>
              <a:ext cx="35" cy="16"/>
            </a:xfrm>
            <a:custGeom>
              <a:avLst/>
              <a:gdLst>
                <a:gd name="T0" fmla="*/ 0 w 17"/>
                <a:gd name="T1" fmla="*/ 50 h 9"/>
                <a:gd name="T2" fmla="*/ 148 w 17"/>
                <a:gd name="T3" fmla="*/ 0 h 9"/>
                <a:gd name="T4" fmla="*/ 0 60000 65536"/>
                <a:gd name="T5" fmla="*/ 0 60000 65536"/>
                <a:gd name="T6" fmla="*/ 0 w 17"/>
                <a:gd name="T7" fmla="*/ 0 h 9"/>
                <a:gd name="T8" fmla="*/ 17 w 17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01" name="Freeform 239"/>
            <p:cNvSpPr>
              <a:spLocks/>
            </p:cNvSpPr>
            <p:nvPr/>
          </p:nvSpPr>
          <p:spPr bwMode="auto">
            <a:xfrm>
              <a:off x="4656" y="2075"/>
              <a:ext cx="35" cy="16"/>
            </a:xfrm>
            <a:custGeom>
              <a:avLst/>
              <a:gdLst>
                <a:gd name="T0" fmla="*/ 0 w 17"/>
                <a:gd name="T1" fmla="*/ 50 h 9"/>
                <a:gd name="T2" fmla="*/ 148 w 17"/>
                <a:gd name="T3" fmla="*/ 0 h 9"/>
                <a:gd name="T4" fmla="*/ 0 60000 65536"/>
                <a:gd name="T5" fmla="*/ 0 60000 65536"/>
                <a:gd name="T6" fmla="*/ 0 w 17"/>
                <a:gd name="T7" fmla="*/ 0 h 9"/>
                <a:gd name="T8" fmla="*/ 17 w 17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02" name="Freeform 240"/>
            <p:cNvSpPr>
              <a:spLocks/>
            </p:cNvSpPr>
            <p:nvPr/>
          </p:nvSpPr>
          <p:spPr bwMode="auto">
            <a:xfrm>
              <a:off x="4646" y="2080"/>
              <a:ext cx="54" cy="25"/>
            </a:xfrm>
            <a:custGeom>
              <a:avLst/>
              <a:gdLst>
                <a:gd name="T0" fmla="*/ 0 w 45"/>
                <a:gd name="T1" fmla="*/ 32 h 22"/>
                <a:gd name="T2" fmla="*/ 29 w 45"/>
                <a:gd name="T3" fmla="*/ 25 h 22"/>
                <a:gd name="T4" fmla="*/ 78 w 45"/>
                <a:gd name="T5" fmla="*/ 0 h 22"/>
                <a:gd name="T6" fmla="*/ 0 w 45"/>
                <a:gd name="T7" fmla="*/ 32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2"/>
                <a:gd name="T14" fmla="*/ 45 w 4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03" name="Freeform 241"/>
            <p:cNvSpPr>
              <a:spLocks/>
            </p:cNvSpPr>
            <p:nvPr/>
          </p:nvSpPr>
          <p:spPr bwMode="auto">
            <a:xfrm>
              <a:off x="4646" y="2080"/>
              <a:ext cx="54" cy="25"/>
            </a:xfrm>
            <a:custGeom>
              <a:avLst/>
              <a:gdLst>
                <a:gd name="T0" fmla="*/ 0 w 45"/>
                <a:gd name="T1" fmla="*/ 32 h 22"/>
                <a:gd name="T2" fmla="*/ 29 w 45"/>
                <a:gd name="T3" fmla="*/ 25 h 22"/>
                <a:gd name="T4" fmla="*/ 78 w 45"/>
                <a:gd name="T5" fmla="*/ 0 h 22"/>
                <a:gd name="T6" fmla="*/ 0 60000 65536"/>
                <a:gd name="T7" fmla="*/ 0 60000 65536"/>
                <a:gd name="T8" fmla="*/ 0 60000 65536"/>
                <a:gd name="T9" fmla="*/ 0 w 45"/>
                <a:gd name="T10" fmla="*/ 0 h 22"/>
                <a:gd name="T11" fmla="*/ 45 w 45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04" name="Freeform 242"/>
            <p:cNvSpPr>
              <a:spLocks/>
            </p:cNvSpPr>
            <p:nvPr/>
          </p:nvSpPr>
          <p:spPr bwMode="auto">
            <a:xfrm>
              <a:off x="4685" y="2140"/>
              <a:ext cx="90" cy="48"/>
            </a:xfrm>
            <a:custGeom>
              <a:avLst/>
              <a:gdLst>
                <a:gd name="T0" fmla="*/ 360 w 43"/>
                <a:gd name="T1" fmla="*/ 29 h 25"/>
                <a:gd name="T2" fmla="*/ 285 w 43"/>
                <a:gd name="T3" fmla="*/ 84 h 25"/>
                <a:gd name="T4" fmla="*/ 193 w 43"/>
                <a:gd name="T5" fmla="*/ 132 h 25"/>
                <a:gd name="T6" fmla="*/ 75 w 43"/>
                <a:gd name="T7" fmla="*/ 132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5"/>
                <a:gd name="T17" fmla="*/ 43 w 4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05" name="Freeform 243"/>
            <p:cNvSpPr>
              <a:spLocks/>
            </p:cNvSpPr>
            <p:nvPr/>
          </p:nvSpPr>
          <p:spPr bwMode="auto">
            <a:xfrm>
              <a:off x="4685" y="2140"/>
              <a:ext cx="90" cy="48"/>
            </a:xfrm>
            <a:custGeom>
              <a:avLst/>
              <a:gdLst>
                <a:gd name="T0" fmla="*/ 360 w 43"/>
                <a:gd name="T1" fmla="*/ 29 h 25"/>
                <a:gd name="T2" fmla="*/ 285 w 43"/>
                <a:gd name="T3" fmla="*/ 84 h 25"/>
                <a:gd name="T4" fmla="*/ 193 w 43"/>
                <a:gd name="T5" fmla="*/ 132 h 25"/>
                <a:gd name="T6" fmla="*/ 75 w 43"/>
                <a:gd name="T7" fmla="*/ 132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5"/>
                <a:gd name="T17" fmla="*/ 43 w 4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06" name="Freeform 244"/>
            <p:cNvSpPr>
              <a:spLocks/>
            </p:cNvSpPr>
            <p:nvPr/>
          </p:nvSpPr>
          <p:spPr bwMode="auto">
            <a:xfrm>
              <a:off x="4685" y="2105"/>
              <a:ext cx="51" cy="28"/>
            </a:xfrm>
            <a:custGeom>
              <a:avLst/>
              <a:gdLst>
                <a:gd name="T0" fmla="*/ 0 w 24"/>
                <a:gd name="T1" fmla="*/ 97 h 15"/>
                <a:gd name="T2" fmla="*/ 230 w 24"/>
                <a:gd name="T3" fmla="*/ 21 h 15"/>
                <a:gd name="T4" fmla="*/ 0 60000 65536"/>
                <a:gd name="T5" fmla="*/ 0 60000 65536"/>
                <a:gd name="T6" fmla="*/ 0 w 24"/>
                <a:gd name="T7" fmla="*/ 0 h 15"/>
                <a:gd name="T8" fmla="*/ 24 w 24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07" name="Freeform 245"/>
            <p:cNvSpPr>
              <a:spLocks/>
            </p:cNvSpPr>
            <p:nvPr/>
          </p:nvSpPr>
          <p:spPr bwMode="auto">
            <a:xfrm>
              <a:off x="4685" y="2105"/>
              <a:ext cx="51" cy="28"/>
            </a:xfrm>
            <a:custGeom>
              <a:avLst/>
              <a:gdLst>
                <a:gd name="T0" fmla="*/ 0 w 24"/>
                <a:gd name="T1" fmla="*/ 97 h 15"/>
                <a:gd name="T2" fmla="*/ 230 w 24"/>
                <a:gd name="T3" fmla="*/ 21 h 15"/>
                <a:gd name="T4" fmla="*/ 0 60000 65536"/>
                <a:gd name="T5" fmla="*/ 0 60000 65536"/>
                <a:gd name="T6" fmla="*/ 0 w 24"/>
                <a:gd name="T7" fmla="*/ 0 h 15"/>
                <a:gd name="T8" fmla="*/ 24 w 24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7" name="Group 268"/>
          <p:cNvGrpSpPr>
            <a:grpSpLocks/>
          </p:cNvGrpSpPr>
          <p:nvPr/>
        </p:nvGrpSpPr>
        <p:grpSpPr bwMode="auto">
          <a:xfrm>
            <a:off x="7372350" y="5126993"/>
            <a:ext cx="1485900" cy="1372790"/>
            <a:chOff x="4368" y="2784"/>
            <a:chExt cx="1248" cy="1153"/>
          </a:xfrm>
        </p:grpSpPr>
        <p:sp>
          <p:nvSpPr>
            <p:cNvPr id="67641" name="Freeform 90"/>
            <p:cNvSpPr>
              <a:spLocks/>
            </p:cNvSpPr>
            <p:nvPr/>
          </p:nvSpPr>
          <p:spPr bwMode="auto">
            <a:xfrm>
              <a:off x="4690" y="3008"/>
              <a:ext cx="381" cy="57"/>
            </a:xfrm>
            <a:custGeom>
              <a:avLst/>
              <a:gdLst>
                <a:gd name="T0" fmla="*/ 3716 w 122"/>
                <a:gd name="T1" fmla="*/ 32 h 18"/>
                <a:gd name="T2" fmla="*/ 1861 w 122"/>
                <a:gd name="T3" fmla="*/ 573 h 18"/>
                <a:gd name="T4" fmla="*/ 0 w 122"/>
                <a:gd name="T5" fmla="*/ 0 h 18"/>
                <a:gd name="T6" fmla="*/ 0 60000 65536"/>
                <a:gd name="T7" fmla="*/ 0 60000 65536"/>
                <a:gd name="T8" fmla="*/ 0 60000 65536"/>
                <a:gd name="T9" fmla="*/ 0 w 122"/>
                <a:gd name="T10" fmla="*/ 0 h 18"/>
                <a:gd name="T11" fmla="*/ 122 w 1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" h="18">
                  <a:moveTo>
                    <a:pt x="122" y="1"/>
                  </a:moveTo>
                  <a:cubicBezTo>
                    <a:pt x="104" y="11"/>
                    <a:pt x="83" y="18"/>
                    <a:pt x="61" y="18"/>
                  </a:cubicBezTo>
                  <a:cubicBezTo>
                    <a:pt x="39" y="18"/>
                    <a:pt x="17" y="11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42" name="Freeform 91"/>
            <p:cNvSpPr>
              <a:spLocks/>
            </p:cNvSpPr>
            <p:nvPr/>
          </p:nvSpPr>
          <p:spPr bwMode="auto">
            <a:xfrm>
              <a:off x="4690" y="2961"/>
              <a:ext cx="381" cy="54"/>
            </a:xfrm>
            <a:custGeom>
              <a:avLst/>
              <a:gdLst>
                <a:gd name="T0" fmla="*/ 3716 w 122"/>
                <a:gd name="T1" fmla="*/ 0 h 17"/>
                <a:gd name="T2" fmla="*/ 1861 w 122"/>
                <a:gd name="T3" fmla="*/ 546 h 17"/>
                <a:gd name="T4" fmla="*/ 0 w 122"/>
                <a:gd name="T5" fmla="*/ 0 h 17"/>
                <a:gd name="T6" fmla="*/ 0 60000 65536"/>
                <a:gd name="T7" fmla="*/ 0 60000 65536"/>
                <a:gd name="T8" fmla="*/ 0 60000 65536"/>
                <a:gd name="T9" fmla="*/ 0 w 122"/>
                <a:gd name="T10" fmla="*/ 0 h 17"/>
                <a:gd name="T11" fmla="*/ 122 w 122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" h="17">
                  <a:moveTo>
                    <a:pt x="122" y="0"/>
                  </a:moveTo>
                  <a:cubicBezTo>
                    <a:pt x="104" y="11"/>
                    <a:pt x="83" y="17"/>
                    <a:pt x="61" y="17"/>
                  </a:cubicBezTo>
                  <a:cubicBezTo>
                    <a:pt x="39" y="17"/>
                    <a:pt x="18" y="11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43" name="Freeform 92"/>
            <p:cNvSpPr>
              <a:spLocks/>
            </p:cNvSpPr>
            <p:nvPr/>
          </p:nvSpPr>
          <p:spPr bwMode="auto">
            <a:xfrm>
              <a:off x="4690" y="2911"/>
              <a:ext cx="381" cy="57"/>
            </a:xfrm>
            <a:custGeom>
              <a:avLst/>
              <a:gdLst>
                <a:gd name="T0" fmla="*/ 3716 w 122"/>
                <a:gd name="T1" fmla="*/ 0 h 18"/>
                <a:gd name="T2" fmla="*/ 1861 w 122"/>
                <a:gd name="T3" fmla="*/ 573 h 18"/>
                <a:gd name="T4" fmla="*/ 0 w 122"/>
                <a:gd name="T5" fmla="*/ 32 h 18"/>
                <a:gd name="T6" fmla="*/ 0 60000 65536"/>
                <a:gd name="T7" fmla="*/ 0 60000 65536"/>
                <a:gd name="T8" fmla="*/ 0 60000 65536"/>
                <a:gd name="T9" fmla="*/ 0 w 122"/>
                <a:gd name="T10" fmla="*/ 0 h 18"/>
                <a:gd name="T11" fmla="*/ 122 w 1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" h="18">
                  <a:moveTo>
                    <a:pt x="122" y="0"/>
                  </a:moveTo>
                  <a:cubicBezTo>
                    <a:pt x="104" y="11"/>
                    <a:pt x="83" y="18"/>
                    <a:pt x="61" y="18"/>
                  </a:cubicBezTo>
                  <a:cubicBezTo>
                    <a:pt x="39" y="18"/>
                    <a:pt x="18" y="11"/>
                    <a:pt x="0" y="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44" name="Rectangle 94"/>
            <p:cNvSpPr>
              <a:spLocks noChangeArrowheads="1"/>
            </p:cNvSpPr>
            <p:nvPr/>
          </p:nvSpPr>
          <p:spPr bwMode="auto">
            <a:xfrm>
              <a:off x="4608" y="3167"/>
              <a:ext cx="5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temperature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45" name="Rectangle 100"/>
            <p:cNvSpPr>
              <a:spLocks noChangeArrowheads="1"/>
            </p:cNvSpPr>
            <p:nvPr/>
          </p:nvSpPr>
          <p:spPr bwMode="auto">
            <a:xfrm>
              <a:off x="4748" y="3281"/>
              <a:ext cx="31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sensor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46" name="Rectangle 101"/>
            <p:cNvSpPr>
              <a:spLocks noChangeArrowheads="1"/>
            </p:cNvSpPr>
            <p:nvPr/>
          </p:nvSpPr>
          <p:spPr bwMode="auto">
            <a:xfrm>
              <a:off x="4829" y="2832"/>
              <a:ext cx="11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air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47" name="Line 102"/>
            <p:cNvSpPr>
              <a:spLocks noChangeShapeType="1"/>
            </p:cNvSpPr>
            <p:nvPr/>
          </p:nvSpPr>
          <p:spPr bwMode="auto">
            <a:xfrm>
              <a:off x="4440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48" name="Freeform 103"/>
            <p:cNvSpPr>
              <a:spLocks/>
            </p:cNvSpPr>
            <p:nvPr/>
          </p:nvSpPr>
          <p:spPr bwMode="auto">
            <a:xfrm>
              <a:off x="4415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49" name="Line 104"/>
            <p:cNvSpPr>
              <a:spLocks noChangeShapeType="1"/>
            </p:cNvSpPr>
            <p:nvPr/>
          </p:nvSpPr>
          <p:spPr bwMode="auto">
            <a:xfrm>
              <a:off x="4565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50" name="Freeform 105"/>
            <p:cNvSpPr>
              <a:spLocks/>
            </p:cNvSpPr>
            <p:nvPr/>
          </p:nvSpPr>
          <p:spPr bwMode="auto">
            <a:xfrm>
              <a:off x="4540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51" name="Line 106"/>
            <p:cNvSpPr>
              <a:spLocks noChangeShapeType="1"/>
            </p:cNvSpPr>
            <p:nvPr/>
          </p:nvSpPr>
          <p:spPr bwMode="auto">
            <a:xfrm>
              <a:off x="4690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52" name="Freeform 107"/>
            <p:cNvSpPr>
              <a:spLocks/>
            </p:cNvSpPr>
            <p:nvPr/>
          </p:nvSpPr>
          <p:spPr bwMode="auto">
            <a:xfrm>
              <a:off x="4665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53" name="Line 108"/>
            <p:cNvSpPr>
              <a:spLocks noChangeShapeType="1"/>
            </p:cNvSpPr>
            <p:nvPr/>
          </p:nvSpPr>
          <p:spPr bwMode="auto">
            <a:xfrm>
              <a:off x="4815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54" name="Freeform 109"/>
            <p:cNvSpPr>
              <a:spLocks/>
            </p:cNvSpPr>
            <p:nvPr/>
          </p:nvSpPr>
          <p:spPr bwMode="auto">
            <a:xfrm>
              <a:off x="4790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55" name="Line 110"/>
            <p:cNvSpPr>
              <a:spLocks noChangeShapeType="1"/>
            </p:cNvSpPr>
            <p:nvPr/>
          </p:nvSpPr>
          <p:spPr bwMode="auto">
            <a:xfrm>
              <a:off x="4940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56" name="Freeform 111"/>
            <p:cNvSpPr>
              <a:spLocks/>
            </p:cNvSpPr>
            <p:nvPr/>
          </p:nvSpPr>
          <p:spPr bwMode="auto">
            <a:xfrm>
              <a:off x="4915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57" name="Line 112"/>
            <p:cNvSpPr>
              <a:spLocks noChangeShapeType="1"/>
            </p:cNvSpPr>
            <p:nvPr/>
          </p:nvSpPr>
          <p:spPr bwMode="auto">
            <a:xfrm>
              <a:off x="5065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58" name="Freeform 113"/>
            <p:cNvSpPr>
              <a:spLocks/>
            </p:cNvSpPr>
            <p:nvPr/>
          </p:nvSpPr>
          <p:spPr bwMode="auto">
            <a:xfrm>
              <a:off x="5040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59" name="Line 114"/>
            <p:cNvSpPr>
              <a:spLocks noChangeShapeType="1"/>
            </p:cNvSpPr>
            <p:nvPr/>
          </p:nvSpPr>
          <p:spPr bwMode="auto">
            <a:xfrm>
              <a:off x="5190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60" name="Freeform 115"/>
            <p:cNvSpPr>
              <a:spLocks/>
            </p:cNvSpPr>
            <p:nvPr/>
          </p:nvSpPr>
          <p:spPr bwMode="auto">
            <a:xfrm>
              <a:off x="5165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61" name="Line 116"/>
            <p:cNvSpPr>
              <a:spLocks noChangeShapeType="1"/>
            </p:cNvSpPr>
            <p:nvPr/>
          </p:nvSpPr>
          <p:spPr bwMode="auto">
            <a:xfrm>
              <a:off x="5318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62" name="Freeform 117"/>
            <p:cNvSpPr>
              <a:spLocks/>
            </p:cNvSpPr>
            <p:nvPr/>
          </p:nvSpPr>
          <p:spPr bwMode="auto">
            <a:xfrm>
              <a:off x="5293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63" name="Rectangle 118"/>
            <p:cNvSpPr>
              <a:spLocks noChangeArrowheads="1"/>
            </p:cNvSpPr>
            <p:nvPr/>
          </p:nvSpPr>
          <p:spPr bwMode="auto">
            <a:xfrm>
              <a:off x="4368" y="3080"/>
              <a:ext cx="1025" cy="410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64" name="Rectangle 119"/>
            <p:cNvSpPr>
              <a:spLocks noChangeArrowheads="1"/>
            </p:cNvSpPr>
            <p:nvPr/>
          </p:nvSpPr>
          <p:spPr bwMode="auto">
            <a:xfrm>
              <a:off x="4411" y="381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65" name="Rectangle 120"/>
            <p:cNvSpPr>
              <a:spLocks noChangeArrowheads="1"/>
            </p:cNvSpPr>
            <p:nvPr/>
          </p:nvSpPr>
          <p:spPr bwMode="auto">
            <a:xfrm>
              <a:off x="4536" y="381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66" name="Rectangle 121"/>
            <p:cNvSpPr>
              <a:spLocks noChangeArrowheads="1"/>
            </p:cNvSpPr>
            <p:nvPr/>
          </p:nvSpPr>
          <p:spPr bwMode="auto">
            <a:xfrm>
              <a:off x="4666" y="381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67" name="Rectangle 122"/>
            <p:cNvSpPr>
              <a:spLocks noChangeArrowheads="1"/>
            </p:cNvSpPr>
            <p:nvPr/>
          </p:nvSpPr>
          <p:spPr bwMode="auto">
            <a:xfrm>
              <a:off x="5293" y="381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1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68" name="Rectangle 123"/>
            <p:cNvSpPr>
              <a:spLocks noChangeArrowheads="1"/>
            </p:cNvSpPr>
            <p:nvPr/>
          </p:nvSpPr>
          <p:spPr bwMode="auto">
            <a:xfrm>
              <a:off x="4788" y="381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69" name="Rectangle 124"/>
            <p:cNvSpPr>
              <a:spLocks noChangeArrowheads="1"/>
            </p:cNvSpPr>
            <p:nvPr/>
          </p:nvSpPr>
          <p:spPr bwMode="auto">
            <a:xfrm>
              <a:off x="4916" y="381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70" name="Rectangle 125"/>
            <p:cNvSpPr>
              <a:spLocks noChangeArrowheads="1"/>
            </p:cNvSpPr>
            <p:nvPr/>
          </p:nvSpPr>
          <p:spPr bwMode="auto">
            <a:xfrm>
              <a:off x="5041" y="381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71" name="Rectangle 126"/>
            <p:cNvSpPr>
              <a:spLocks noChangeArrowheads="1"/>
            </p:cNvSpPr>
            <p:nvPr/>
          </p:nvSpPr>
          <p:spPr bwMode="auto">
            <a:xfrm>
              <a:off x="5165" y="381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5">
                  <a:solidFill>
                    <a:srgbClr val="000000"/>
                  </a:solidFill>
                </a:rPr>
                <a:t>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72" name="Text Box 256"/>
            <p:cNvSpPr txBox="1">
              <a:spLocks noChangeArrowheads="1"/>
            </p:cNvSpPr>
            <p:nvPr/>
          </p:nvSpPr>
          <p:spPr bwMode="auto">
            <a:xfrm>
              <a:off x="5040" y="2784"/>
              <a:ext cx="57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33 degrees</a:t>
              </a:r>
            </a:p>
          </p:txBody>
        </p:sp>
      </p:grpSp>
      <p:sp>
        <p:nvSpPr>
          <p:cNvPr id="67595" name="Text Box 258"/>
          <p:cNvSpPr txBox="1">
            <a:spLocks noChangeArrowheads="1"/>
          </p:cNvSpPr>
          <p:nvPr/>
        </p:nvSpPr>
        <p:spPr bwMode="auto">
          <a:xfrm>
            <a:off x="8635007" y="1988500"/>
            <a:ext cx="21833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25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67596" name="Group 267"/>
          <p:cNvGrpSpPr>
            <a:grpSpLocks/>
          </p:cNvGrpSpPr>
          <p:nvPr/>
        </p:nvGrpSpPr>
        <p:grpSpPr bwMode="auto">
          <a:xfrm>
            <a:off x="722671" y="2266950"/>
            <a:ext cx="2199124" cy="4082814"/>
            <a:chOff x="192" y="864"/>
            <a:chExt cx="1302" cy="2880"/>
          </a:xfrm>
        </p:grpSpPr>
        <p:sp>
          <p:nvSpPr>
            <p:cNvPr id="67597" name="Line 4"/>
            <p:cNvSpPr>
              <a:spLocks noChangeShapeType="1"/>
            </p:cNvSpPr>
            <p:nvPr/>
          </p:nvSpPr>
          <p:spPr bwMode="auto">
            <a:xfrm>
              <a:off x="620" y="2012"/>
              <a:ext cx="2" cy="2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598" name="Line 5"/>
            <p:cNvSpPr>
              <a:spLocks noChangeShapeType="1"/>
            </p:cNvSpPr>
            <p:nvPr/>
          </p:nvSpPr>
          <p:spPr bwMode="auto">
            <a:xfrm>
              <a:off x="1148" y="1553"/>
              <a:ext cx="3" cy="6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599" name="Line 6"/>
            <p:cNvSpPr>
              <a:spLocks noChangeShapeType="1"/>
            </p:cNvSpPr>
            <p:nvPr/>
          </p:nvSpPr>
          <p:spPr bwMode="auto">
            <a:xfrm>
              <a:off x="620" y="1550"/>
              <a:ext cx="2" cy="2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00" name="Freeform 7"/>
            <p:cNvSpPr>
              <a:spLocks/>
            </p:cNvSpPr>
            <p:nvPr/>
          </p:nvSpPr>
          <p:spPr bwMode="auto">
            <a:xfrm>
              <a:off x="441" y="1206"/>
              <a:ext cx="423" cy="46"/>
            </a:xfrm>
            <a:custGeom>
              <a:avLst/>
              <a:gdLst>
                <a:gd name="T0" fmla="*/ 7421 w 101"/>
                <a:gd name="T1" fmla="*/ 28 h 15"/>
                <a:gd name="T2" fmla="*/ 3753 w 101"/>
                <a:gd name="T3" fmla="*/ 432 h 15"/>
                <a:gd name="T4" fmla="*/ 0 w 101"/>
                <a:gd name="T5" fmla="*/ 0 h 15"/>
                <a:gd name="T6" fmla="*/ 0 60000 65536"/>
                <a:gd name="T7" fmla="*/ 0 60000 65536"/>
                <a:gd name="T8" fmla="*/ 0 60000 65536"/>
                <a:gd name="T9" fmla="*/ 0 w 101"/>
                <a:gd name="T10" fmla="*/ 0 h 15"/>
                <a:gd name="T11" fmla="*/ 101 w 101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5">
                  <a:moveTo>
                    <a:pt x="101" y="1"/>
                  </a:moveTo>
                  <a:cubicBezTo>
                    <a:pt x="86" y="9"/>
                    <a:pt x="69" y="15"/>
                    <a:pt x="51" y="15"/>
                  </a:cubicBezTo>
                  <a:cubicBezTo>
                    <a:pt x="32" y="15"/>
                    <a:pt x="15" y="9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01" name="Freeform 8"/>
            <p:cNvSpPr>
              <a:spLocks/>
            </p:cNvSpPr>
            <p:nvPr/>
          </p:nvSpPr>
          <p:spPr bwMode="auto">
            <a:xfrm>
              <a:off x="441" y="1170"/>
              <a:ext cx="423" cy="43"/>
            </a:xfrm>
            <a:custGeom>
              <a:avLst/>
              <a:gdLst>
                <a:gd name="T0" fmla="*/ 7421 w 101"/>
                <a:gd name="T1" fmla="*/ 0 h 14"/>
                <a:gd name="T2" fmla="*/ 3753 w 101"/>
                <a:gd name="T3" fmla="*/ 405 h 14"/>
                <a:gd name="T4" fmla="*/ 0 w 101"/>
                <a:gd name="T5" fmla="*/ 0 h 14"/>
                <a:gd name="T6" fmla="*/ 0 60000 65536"/>
                <a:gd name="T7" fmla="*/ 0 60000 65536"/>
                <a:gd name="T8" fmla="*/ 0 60000 65536"/>
                <a:gd name="T9" fmla="*/ 0 w 101"/>
                <a:gd name="T10" fmla="*/ 0 h 14"/>
                <a:gd name="T11" fmla="*/ 101 w 101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4">
                  <a:moveTo>
                    <a:pt x="101" y="0"/>
                  </a:moveTo>
                  <a:cubicBezTo>
                    <a:pt x="87" y="9"/>
                    <a:pt x="69" y="14"/>
                    <a:pt x="51" y="14"/>
                  </a:cubicBezTo>
                  <a:cubicBezTo>
                    <a:pt x="32" y="14"/>
                    <a:pt x="15" y="9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02" name="Freeform 9"/>
            <p:cNvSpPr>
              <a:spLocks/>
            </p:cNvSpPr>
            <p:nvPr/>
          </p:nvSpPr>
          <p:spPr bwMode="auto">
            <a:xfrm>
              <a:off x="441" y="1131"/>
              <a:ext cx="423" cy="43"/>
            </a:xfrm>
            <a:custGeom>
              <a:avLst/>
              <a:gdLst>
                <a:gd name="T0" fmla="*/ 7421 w 101"/>
                <a:gd name="T1" fmla="*/ 0 h 14"/>
                <a:gd name="T2" fmla="*/ 3753 w 101"/>
                <a:gd name="T3" fmla="*/ 405 h 14"/>
                <a:gd name="T4" fmla="*/ 0 w 101"/>
                <a:gd name="T5" fmla="*/ 0 h 14"/>
                <a:gd name="T6" fmla="*/ 0 60000 65536"/>
                <a:gd name="T7" fmla="*/ 0 60000 65536"/>
                <a:gd name="T8" fmla="*/ 0 60000 65536"/>
                <a:gd name="T9" fmla="*/ 0 w 101"/>
                <a:gd name="T10" fmla="*/ 0 h 14"/>
                <a:gd name="T11" fmla="*/ 101 w 101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4">
                  <a:moveTo>
                    <a:pt x="101" y="0"/>
                  </a:moveTo>
                  <a:cubicBezTo>
                    <a:pt x="87" y="9"/>
                    <a:pt x="69" y="14"/>
                    <a:pt x="51" y="14"/>
                  </a:cubicBezTo>
                  <a:cubicBezTo>
                    <a:pt x="32" y="14"/>
                    <a:pt x="15" y="9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03" name="Freeform 10"/>
            <p:cNvSpPr>
              <a:spLocks/>
            </p:cNvSpPr>
            <p:nvPr/>
          </p:nvSpPr>
          <p:spPr bwMode="auto">
            <a:xfrm>
              <a:off x="441" y="3700"/>
              <a:ext cx="423" cy="44"/>
            </a:xfrm>
            <a:custGeom>
              <a:avLst/>
              <a:gdLst>
                <a:gd name="T0" fmla="*/ 7421 w 101"/>
                <a:gd name="T1" fmla="*/ 0 h 14"/>
                <a:gd name="T2" fmla="*/ 3753 w 101"/>
                <a:gd name="T3" fmla="*/ 434 h 14"/>
                <a:gd name="T4" fmla="*/ 0 w 101"/>
                <a:gd name="T5" fmla="*/ 0 h 14"/>
                <a:gd name="T6" fmla="*/ 0 60000 65536"/>
                <a:gd name="T7" fmla="*/ 0 60000 65536"/>
                <a:gd name="T8" fmla="*/ 0 60000 65536"/>
                <a:gd name="T9" fmla="*/ 0 w 101"/>
                <a:gd name="T10" fmla="*/ 0 h 14"/>
                <a:gd name="T11" fmla="*/ 101 w 101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4">
                  <a:moveTo>
                    <a:pt x="101" y="0"/>
                  </a:moveTo>
                  <a:cubicBezTo>
                    <a:pt x="86" y="9"/>
                    <a:pt x="69" y="14"/>
                    <a:pt x="51" y="14"/>
                  </a:cubicBezTo>
                  <a:cubicBezTo>
                    <a:pt x="32" y="14"/>
                    <a:pt x="15" y="9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04" name="Freeform 11"/>
            <p:cNvSpPr>
              <a:spLocks/>
            </p:cNvSpPr>
            <p:nvPr/>
          </p:nvSpPr>
          <p:spPr bwMode="auto">
            <a:xfrm>
              <a:off x="441" y="3661"/>
              <a:ext cx="423" cy="42"/>
            </a:xfrm>
            <a:custGeom>
              <a:avLst/>
              <a:gdLst>
                <a:gd name="T0" fmla="*/ 7421 w 101"/>
                <a:gd name="T1" fmla="*/ 0 h 14"/>
                <a:gd name="T2" fmla="*/ 3753 w 101"/>
                <a:gd name="T3" fmla="*/ 378 h 14"/>
                <a:gd name="T4" fmla="*/ 0 w 101"/>
                <a:gd name="T5" fmla="*/ 0 h 14"/>
                <a:gd name="T6" fmla="*/ 0 60000 65536"/>
                <a:gd name="T7" fmla="*/ 0 60000 65536"/>
                <a:gd name="T8" fmla="*/ 0 60000 65536"/>
                <a:gd name="T9" fmla="*/ 0 w 101"/>
                <a:gd name="T10" fmla="*/ 0 h 14"/>
                <a:gd name="T11" fmla="*/ 101 w 101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4">
                  <a:moveTo>
                    <a:pt x="101" y="0"/>
                  </a:moveTo>
                  <a:cubicBezTo>
                    <a:pt x="87" y="9"/>
                    <a:pt x="69" y="14"/>
                    <a:pt x="51" y="14"/>
                  </a:cubicBezTo>
                  <a:cubicBezTo>
                    <a:pt x="32" y="14"/>
                    <a:pt x="15" y="9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05" name="Freeform 12"/>
            <p:cNvSpPr>
              <a:spLocks/>
            </p:cNvSpPr>
            <p:nvPr/>
          </p:nvSpPr>
          <p:spPr bwMode="auto">
            <a:xfrm>
              <a:off x="441" y="3622"/>
              <a:ext cx="423" cy="45"/>
            </a:xfrm>
            <a:custGeom>
              <a:avLst/>
              <a:gdLst>
                <a:gd name="T0" fmla="*/ 7421 w 101"/>
                <a:gd name="T1" fmla="*/ 0 h 15"/>
                <a:gd name="T2" fmla="*/ 3753 w 101"/>
                <a:gd name="T3" fmla="*/ 405 h 15"/>
                <a:gd name="T4" fmla="*/ 0 w 101"/>
                <a:gd name="T5" fmla="*/ 0 h 15"/>
                <a:gd name="T6" fmla="*/ 0 60000 65536"/>
                <a:gd name="T7" fmla="*/ 0 60000 65536"/>
                <a:gd name="T8" fmla="*/ 0 60000 65536"/>
                <a:gd name="T9" fmla="*/ 0 w 101"/>
                <a:gd name="T10" fmla="*/ 0 h 15"/>
                <a:gd name="T11" fmla="*/ 101 w 101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5">
                  <a:moveTo>
                    <a:pt x="101" y="0"/>
                  </a:moveTo>
                  <a:cubicBezTo>
                    <a:pt x="87" y="9"/>
                    <a:pt x="69" y="15"/>
                    <a:pt x="51" y="15"/>
                  </a:cubicBezTo>
                  <a:cubicBezTo>
                    <a:pt x="32" y="15"/>
                    <a:pt x="15" y="9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06" name="Rectangle 13"/>
            <p:cNvSpPr>
              <a:spLocks noChangeArrowheads="1"/>
            </p:cNvSpPr>
            <p:nvPr/>
          </p:nvSpPr>
          <p:spPr bwMode="auto">
            <a:xfrm>
              <a:off x="592" y="1296"/>
              <a:ext cx="61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sensors and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7" name="Rectangle 14"/>
            <p:cNvSpPr>
              <a:spLocks noChangeArrowheads="1"/>
            </p:cNvSpPr>
            <p:nvPr/>
          </p:nvSpPr>
          <p:spPr bwMode="auto">
            <a:xfrm>
              <a:off x="581" y="1406"/>
              <a:ext cx="5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other inputs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8" name="Rectangle 15"/>
            <p:cNvSpPr>
              <a:spLocks noChangeArrowheads="1"/>
            </p:cNvSpPr>
            <p:nvPr/>
          </p:nvSpPr>
          <p:spPr bwMode="auto">
            <a:xfrm>
              <a:off x="489" y="2383"/>
              <a:ext cx="7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Digital System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9" name="Rectangle 23"/>
            <p:cNvSpPr>
              <a:spLocks noChangeArrowheads="1"/>
            </p:cNvSpPr>
            <p:nvPr/>
          </p:nvSpPr>
          <p:spPr bwMode="auto">
            <a:xfrm>
              <a:off x="525" y="3312"/>
              <a:ext cx="68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actuators and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10" name="Rectangle 29"/>
            <p:cNvSpPr>
              <a:spLocks noChangeArrowheads="1"/>
            </p:cNvSpPr>
            <p:nvPr/>
          </p:nvSpPr>
          <p:spPr bwMode="auto">
            <a:xfrm>
              <a:off x="523" y="3419"/>
              <a:ext cx="66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other outputs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11" name="Rectangle 30"/>
            <p:cNvSpPr>
              <a:spLocks noChangeArrowheads="1"/>
            </p:cNvSpPr>
            <p:nvPr/>
          </p:nvSpPr>
          <p:spPr bwMode="auto">
            <a:xfrm>
              <a:off x="506" y="1858"/>
              <a:ext cx="2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A2D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12" name="Line 31"/>
            <p:cNvSpPr>
              <a:spLocks noChangeShapeType="1"/>
            </p:cNvSpPr>
            <p:nvPr/>
          </p:nvSpPr>
          <p:spPr bwMode="auto">
            <a:xfrm>
              <a:off x="620" y="3063"/>
              <a:ext cx="2" cy="2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13" name="Line 32"/>
            <p:cNvSpPr>
              <a:spLocks noChangeShapeType="1"/>
            </p:cNvSpPr>
            <p:nvPr/>
          </p:nvSpPr>
          <p:spPr bwMode="auto">
            <a:xfrm>
              <a:off x="1148" y="2601"/>
              <a:ext cx="3" cy="6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14" name="Line 33"/>
            <p:cNvSpPr>
              <a:spLocks noChangeShapeType="1"/>
            </p:cNvSpPr>
            <p:nvPr/>
          </p:nvSpPr>
          <p:spPr bwMode="auto">
            <a:xfrm>
              <a:off x="620" y="2601"/>
              <a:ext cx="2" cy="2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15" name="Freeform 34"/>
            <p:cNvSpPr>
              <a:spLocks/>
            </p:cNvSpPr>
            <p:nvPr/>
          </p:nvSpPr>
          <p:spPr bwMode="auto">
            <a:xfrm>
              <a:off x="588" y="1708"/>
              <a:ext cx="67" cy="97"/>
            </a:xfrm>
            <a:custGeom>
              <a:avLst/>
              <a:gdLst>
                <a:gd name="T0" fmla="*/ 149 w 31"/>
                <a:gd name="T1" fmla="*/ 238 h 62"/>
                <a:gd name="T2" fmla="*/ 313 w 31"/>
                <a:gd name="T3" fmla="*/ 0 h 62"/>
                <a:gd name="T4" fmla="*/ 0 w 31"/>
                <a:gd name="T5" fmla="*/ 0 h 62"/>
                <a:gd name="T6" fmla="*/ 149 w 31"/>
                <a:gd name="T7" fmla="*/ 238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62"/>
                <a:gd name="T14" fmla="*/ 31 w 31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62">
                  <a:moveTo>
                    <a:pt x="15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16" name="Freeform 35"/>
            <p:cNvSpPr>
              <a:spLocks/>
            </p:cNvSpPr>
            <p:nvPr/>
          </p:nvSpPr>
          <p:spPr bwMode="auto">
            <a:xfrm>
              <a:off x="588" y="2170"/>
              <a:ext cx="67" cy="97"/>
            </a:xfrm>
            <a:custGeom>
              <a:avLst/>
              <a:gdLst>
                <a:gd name="T0" fmla="*/ 149 w 31"/>
                <a:gd name="T1" fmla="*/ 238 h 62"/>
                <a:gd name="T2" fmla="*/ 313 w 31"/>
                <a:gd name="T3" fmla="*/ 0 h 62"/>
                <a:gd name="T4" fmla="*/ 0 w 31"/>
                <a:gd name="T5" fmla="*/ 0 h 62"/>
                <a:gd name="T6" fmla="*/ 149 w 31"/>
                <a:gd name="T7" fmla="*/ 238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62"/>
                <a:gd name="T14" fmla="*/ 31 w 31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62">
                  <a:moveTo>
                    <a:pt x="15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17" name="Freeform 36"/>
            <p:cNvSpPr>
              <a:spLocks/>
            </p:cNvSpPr>
            <p:nvPr/>
          </p:nvSpPr>
          <p:spPr bwMode="auto">
            <a:xfrm>
              <a:off x="588" y="2759"/>
              <a:ext cx="67" cy="97"/>
            </a:xfrm>
            <a:custGeom>
              <a:avLst/>
              <a:gdLst>
                <a:gd name="T0" fmla="*/ 149 w 31"/>
                <a:gd name="T1" fmla="*/ 238 h 62"/>
                <a:gd name="T2" fmla="*/ 313 w 31"/>
                <a:gd name="T3" fmla="*/ 0 h 62"/>
                <a:gd name="T4" fmla="*/ 0 w 31"/>
                <a:gd name="T5" fmla="*/ 0 h 62"/>
                <a:gd name="T6" fmla="*/ 149 w 31"/>
                <a:gd name="T7" fmla="*/ 238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62"/>
                <a:gd name="T14" fmla="*/ 31 w 31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62">
                  <a:moveTo>
                    <a:pt x="15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18" name="Freeform 37"/>
            <p:cNvSpPr>
              <a:spLocks/>
            </p:cNvSpPr>
            <p:nvPr/>
          </p:nvSpPr>
          <p:spPr bwMode="auto">
            <a:xfrm>
              <a:off x="588" y="3221"/>
              <a:ext cx="67" cy="97"/>
            </a:xfrm>
            <a:custGeom>
              <a:avLst/>
              <a:gdLst>
                <a:gd name="T0" fmla="*/ 149 w 31"/>
                <a:gd name="T1" fmla="*/ 238 h 62"/>
                <a:gd name="T2" fmla="*/ 313 w 31"/>
                <a:gd name="T3" fmla="*/ 0 h 62"/>
                <a:gd name="T4" fmla="*/ 0 w 31"/>
                <a:gd name="T5" fmla="*/ 0 h 62"/>
                <a:gd name="T6" fmla="*/ 149 w 31"/>
                <a:gd name="T7" fmla="*/ 238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62"/>
                <a:gd name="T14" fmla="*/ 31 w 31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62">
                  <a:moveTo>
                    <a:pt x="15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19" name="Freeform 38"/>
            <p:cNvSpPr>
              <a:spLocks/>
            </p:cNvSpPr>
            <p:nvPr/>
          </p:nvSpPr>
          <p:spPr bwMode="auto">
            <a:xfrm>
              <a:off x="1114" y="3221"/>
              <a:ext cx="67" cy="97"/>
            </a:xfrm>
            <a:custGeom>
              <a:avLst/>
              <a:gdLst>
                <a:gd name="T0" fmla="*/ 164 w 31"/>
                <a:gd name="T1" fmla="*/ 238 h 62"/>
                <a:gd name="T2" fmla="*/ 313 w 31"/>
                <a:gd name="T3" fmla="*/ 0 h 62"/>
                <a:gd name="T4" fmla="*/ 0 w 31"/>
                <a:gd name="T5" fmla="*/ 0 h 62"/>
                <a:gd name="T6" fmla="*/ 164 w 31"/>
                <a:gd name="T7" fmla="*/ 238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62"/>
                <a:gd name="T14" fmla="*/ 31 w 31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62">
                  <a:moveTo>
                    <a:pt x="16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6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20" name="Freeform 39"/>
            <p:cNvSpPr>
              <a:spLocks/>
            </p:cNvSpPr>
            <p:nvPr/>
          </p:nvSpPr>
          <p:spPr bwMode="auto">
            <a:xfrm>
              <a:off x="1114" y="2170"/>
              <a:ext cx="67" cy="97"/>
            </a:xfrm>
            <a:custGeom>
              <a:avLst/>
              <a:gdLst>
                <a:gd name="T0" fmla="*/ 164 w 31"/>
                <a:gd name="T1" fmla="*/ 238 h 62"/>
                <a:gd name="T2" fmla="*/ 313 w 31"/>
                <a:gd name="T3" fmla="*/ 0 h 62"/>
                <a:gd name="T4" fmla="*/ 0 w 31"/>
                <a:gd name="T5" fmla="*/ 0 h 62"/>
                <a:gd name="T6" fmla="*/ 164 w 31"/>
                <a:gd name="T7" fmla="*/ 238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62"/>
                <a:gd name="T14" fmla="*/ 31 w 31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62">
                  <a:moveTo>
                    <a:pt x="16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6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621" name="Rectangle 40"/>
            <p:cNvSpPr>
              <a:spLocks noChangeArrowheads="1"/>
            </p:cNvSpPr>
            <p:nvPr/>
          </p:nvSpPr>
          <p:spPr bwMode="auto">
            <a:xfrm>
              <a:off x="506" y="2908"/>
              <a:ext cx="2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D2A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22" name="Rectangle 41"/>
            <p:cNvSpPr>
              <a:spLocks noChangeArrowheads="1"/>
            </p:cNvSpPr>
            <p:nvPr/>
          </p:nvSpPr>
          <p:spPr bwMode="auto">
            <a:xfrm>
              <a:off x="480" y="864"/>
              <a:ext cx="34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analog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23" name="Rectangle 42"/>
            <p:cNvSpPr>
              <a:spLocks noChangeArrowheads="1"/>
            </p:cNvSpPr>
            <p:nvPr/>
          </p:nvSpPr>
          <p:spPr bwMode="auto">
            <a:xfrm>
              <a:off x="371" y="974"/>
              <a:ext cx="60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phenomena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24" name="Rectangle 51"/>
            <p:cNvSpPr>
              <a:spLocks noChangeArrowheads="1"/>
            </p:cNvSpPr>
            <p:nvPr/>
          </p:nvSpPr>
          <p:spPr bwMode="auto">
            <a:xfrm>
              <a:off x="192" y="1536"/>
              <a:ext cx="3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electric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25" name="Rectangle 56"/>
            <p:cNvSpPr>
              <a:spLocks noChangeArrowheads="1"/>
            </p:cNvSpPr>
            <p:nvPr/>
          </p:nvSpPr>
          <p:spPr bwMode="auto">
            <a:xfrm>
              <a:off x="240" y="1643"/>
              <a:ext cx="2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signal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26" name="Rectangle 77"/>
            <p:cNvSpPr>
              <a:spLocks noChangeArrowheads="1"/>
            </p:cNvSpPr>
            <p:nvPr/>
          </p:nvSpPr>
          <p:spPr bwMode="auto">
            <a:xfrm>
              <a:off x="236" y="2626"/>
              <a:ext cx="2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digital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27" name="Rectangle 80"/>
            <p:cNvSpPr>
              <a:spLocks noChangeArrowheads="1"/>
            </p:cNvSpPr>
            <p:nvPr/>
          </p:nvSpPr>
          <p:spPr bwMode="auto">
            <a:xfrm>
              <a:off x="311" y="2735"/>
              <a:ext cx="2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data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28" name="Rectangle 83"/>
            <p:cNvSpPr>
              <a:spLocks noChangeArrowheads="1"/>
            </p:cNvSpPr>
            <p:nvPr/>
          </p:nvSpPr>
          <p:spPr bwMode="auto">
            <a:xfrm>
              <a:off x="321" y="2273"/>
              <a:ext cx="1127" cy="328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29" name="Rectangle 84"/>
            <p:cNvSpPr>
              <a:spLocks noChangeArrowheads="1"/>
            </p:cNvSpPr>
            <p:nvPr/>
          </p:nvSpPr>
          <p:spPr bwMode="auto">
            <a:xfrm>
              <a:off x="437" y="1283"/>
              <a:ext cx="903" cy="270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0" name="Rectangle 85"/>
            <p:cNvSpPr>
              <a:spLocks noChangeArrowheads="1"/>
            </p:cNvSpPr>
            <p:nvPr/>
          </p:nvSpPr>
          <p:spPr bwMode="auto">
            <a:xfrm>
              <a:off x="437" y="3324"/>
              <a:ext cx="903" cy="271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1" name="Rectangle 86"/>
            <p:cNvSpPr>
              <a:spLocks noChangeArrowheads="1"/>
            </p:cNvSpPr>
            <p:nvPr/>
          </p:nvSpPr>
          <p:spPr bwMode="auto">
            <a:xfrm>
              <a:off x="437" y="1811"/>
              <a:ext cx="375" cy="201"/>
            </a:xfrm>
            <a:prstGeom prst="rect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2" name="Rectangle 87"/>
            <p:cNvSpPr>
              <a:spLocks noChangeArrowheads="1"/>
            </p:cNvSpPr>
            <p:nvPr/>
          </p:nvSpPr>
          <p:spPr bwMode="auto">
            <a:xfrm>
              <a:off x="437" y="2859"/>
              <a:ext cx="375" cy="200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3" name="Rectangle 259"/>
            <p:cNvSpPr>
              <a:spLocks noChangeArrowheads="1"/>
            </p:cNvSpPr>
            <p:nvPr/>
          </p:nvSpPr>
          <p:spPr bwMode="auto">
            <a:xfrm>
              <a:off x="236" y="2016"/>
              <a:ext cx="2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digital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4" name="Rectangle 260"/>
            <p:cNvSpPr>
              <a:spLocks noChangeArrowheads="1"/>
            </p:cNvSpPr>
            <p:nvPr/>
          </p:nvSpPr>
          <p:spPr bwMode="auto">
            <a:xfrm>
              <a:off x="311" y="2125"/>
              <a:ext cx="2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data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5" name="Rectangle 261"/>
            <p:cNvSpPr>
              <a:spLocks noChangeArrowheads="1"/>
            </p:cNvSpPr>
            <p:nvPr/>
          </p:nvSpPr>
          <p:spPr bwMode="auto">
            <a:xfrm>
              <a:off x="192" y="3061"/>
              <a:ext cx="3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electric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6" name="Rectangle 262"/>
            <p:cNvSpPr>
              <a:spLocks noChangeArrowheads="1"/>
            </p:cNvSpPr>
            <p:nvPr/>
          </p:nvSpPr>
          <p:spPr bwMode="auto">
            <a:xfrm>
              <a:off x="240" y="3168"/>
              <a:ext cx="2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signal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7" name="Rectangle 263"/>
            <p:cNvSpPr>
              <a:spLocks noChangeArrowheads="1"/>
            </p:cNvSpPr>
            <p:nvPr/>
          </p:nvSpPr>
          <p:spPr bwMode="auto">
            <a:xfrm>
              <a:off x="1196" y="2626"/>
              <a:ext cx="2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digital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8" name="Rectangle 264"/>
            <p:cNvSpPr>
              <a:spLocks noChangeArrowheads="1"/>
            </p:cNvSpPr>
            <p:nvPr/>
          </p:nvSpPr>
          <p:spPr bwMode="auto">
            <a:xfrm>
              <a:off x="1196" y="2735"/>
              <a:ext cx="2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data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9" name="Rectangle 265"/>
            <p:cNvSpPr>
              <a:spLocks noChangeArrowheads="1"/>
            </p:cNvSpPr>
            <p:nvPr/>
          </p:nvSpPr>
          <p:spPr bwMode="auto">
            <a:xfrm>
              <a:off x="1196" y="1571"/>
              <a:ext cx="2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digital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40" name="Rectangle 266"/>
            <p:cNvSpPr>
              <a:spLocks noChangeArrowheads="1"/>
            </p:cNvSpPr>
            <p:nvPr/>
          </p:nvSpPr>
          <p:spPr bwMode="auto">
            <a:xfrm>
              <a:off x="1196" y="1680"/>
              <a:ext cx="2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data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 rot="11435369">
            <a:off x="3111949" y="5636963"/>
            <a:ext cx="3974956" cy="766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359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CE16E0-4380-460F-ACE5-A7E7B156925B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361" y="432006"/>
            <a:ext cx="8452182" cy="10788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How to Encode Numbers: Binary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187" y="1771649"/>
            <a:ext cx="4288517" cy="48798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Each position represents a quantity; symbol in position means how many of that quantity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Base ten (</a:t>
            </a:r>
            <a:r>
              <a:rPr lang="en-US" altLang="en-US" sz="2400" b="1" i="1" dirty="0" smtClean="0">
                <a:solidFill>
                  <a:schemeClr val="accent1"/>
                </a:solidFill>
                <a:ea typeface="ＭＳ Ｐゴシック" pitchFamily="34" charset="-128"/>
              </a:rPr>
              <a:t>decimal</a:t>
            </a:r>
            <a:r>
              <a:rPr lang="en-US" altLang="en-US" sz="2400" dirty="0" smtClean="0">
                <a:ea typeface="ＭＳ Ｐゴシック" pitchFamily="34" charset="-128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dirty="0">
                <a:ea typeface="ＭＳ Ｐゴシック" pitchFamily="34" charset="-128"/>
              </a:rPr>
              <a:t>Ten symbols: 0, 1, 2, ..., 8, and 9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dirty="0">
                <a:ea typeface="ＭＳ Ｐゴシック" pitchFamily="34" charset="-128"/>
              </a:rPr>
              <a:t>More than 9 -- next position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 smtClean="0">
                <a:ea typeface="ＭＳ Ｐゴシック" pitchFamily="34" charset="-128"/>
              </a:rPr>
              <a:t>So each position power of 10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dirty="0">
                <a:ea typeface="ＭＳ Ｐゴシック" pitchFamily="34" charset="-128"/>
              </a:rPr>
              <a:t>Nothing special about base 10 -- used because we have 10 fingers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Base two (</a:t>
            </a:r>
            <a:r>
              <a:rPr lang="en-US" altLang="en-US" sz="2400" b="1" i="1" dirty="0" smtClean="0">
                <a:solidFill>
                  <a:schemeClr val="accent1"/>
                </a:solidFill>
                <a:ea typeface="ＭＳ Ｐゴシック" pitchFamily="34" charset="-128"/>
              </a:rPr>
              <a:t>binary</a:t>
            </a:r>
            <a:r>
              <a:rPr lang="en-US" altLang="en-US" sz="2400" dirty="0" smtClean="0">
                <a:ea typeface="ＭＳ Ｐゴシック" pitchFamily="34" charset="-128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dirty="0">
                <a:ea typeface="ＭＳ Ｐゴシック" pitchFamily="34" charset="-128"/>
              </a:rPr>
              <a:t>Two symbols: 0 and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 Each position power of 2</a:t>
            </a:r>
          </a:p>
        </p:txBody>
      </p:sp>
      <p:grpSp>
        <p:nvGrpSpPr>
          <p:cNvPr id="69637" name="Group 92"/>
          <p:cNvGrpSpPr>
            <a:grpSpLocks/>
          </p:cNvGrpSpPr>
          <p:nvPr/>
        </p:nvGrpSpPr>
        <p:grpSpPr bwMode="auto">
          <a:xfrm>
            <a:off x="5257801" y="4286250"/>
            <a:ext cx="1194197" cy="1314450"/>
            <a:chOff x="3823" y="2784"/>
            <a:chExt cx="1003" cy="1104"/>
          </a:xfrm>
        </p:grpSpPr>
        <p:sp>
          <p:nvSpPr>
            <p:cNvPr id="69690" name="Rectangle 22"/>
            <p:cNvSpPr>
              <a:spLocks noChangeArrowheads="1"/>
            </p:cNvSpPr>
            <p:nvPr/>
          </p:nvSpPr>
          <p:spPr bwMode="auto">
            <a:xfrm>
              <a:off x="3853" y="3020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91" name="Rectangle 23"/>
            <p:cNvSpPr>
              <a:spLocks noChangeArrowheads="1"/>
            </p:cNvSpPr>
            <p:nvPr/>
          </p:nvSpPr>
          <p:spPr bwMode="auto">
            <a:xfrm>
              <a:off x="3904" y="299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4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92" name="Rectangle 24"/>
            <p:cNvSpPr>
              <a:spLocks noChangeArrowheads="1"/>
            </p:cNvSpPr>
            <p:nvPr/>
          </p:nvSpPr>
          <p:spPr bwMode="auto">
            <a:xfrm>
              <a:off x="4066" y="3020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93" name="Rectangle 25"/>
            <p:cNvSpPr>
              <a:spLocks noChangeArrowheads="1"/>
            </p:cNvSpPr>
            <p:nvPr/>
          </p:nvSpPr>
          <p:spPr bwMode="auto">
            <a:xfrm>
              <a:off x="4117" y="299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3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94" name="Rectangle 26"/>
            <p:cNvSpPr>
              <a:spLocks noChangeArrowheads="1"/>
            </p:cNvSpPr>
            <p:nvPr/>
          </p:nvSpPr>
          <p:spPr bwMode="auto">
            <a:xfrm>
              <a:off x="4277" y="3020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95" name="Rectangle 27"/>
            <p:cNvSpPr>
              <a:spLocks noChangeArrowheads="1"/>
            </p:cNvSpPr>
            <p:nvPr/>
          </p:nvSpPr>
          <p:spPr bwMode="auto">
            <a:xfrm>
              <a:off x="4328" y="299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2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96" name="Rectangle 28"/>
            <p:cNvSpPr>
              <a:spLocks noChangeArrowheads="1"/>
            </p:cNvSpPr>
            <p:nvPr/>
          </p:nvSpPr>
          <p:spPr bwMode="auto">
            <a:xfrm>
              <a:off x="4299" y="278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</a:rPr>
                <a:t>1</a:t>
              </a:r>
              <a:endPara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97" name="Rectangle 29"/>
            <p:cNvSpPr>
              <a:spLocks noChangeArrowheads="1"/>
            </p:cNvSpPr>
            <p:nvPr/>
          </p:nvSpPr>
          <p:spPr bwMode="auto">
            <a:xfrm>
              <a:off x="4512" y="278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</a:rPr>
                <a:t>0</a:t>
              </a:r>
              <a:endPara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98" name="Rectangle 30"/>
            <p:cNvSpPr>
              <a:spLocks noChangeArrowheads="1"/>
            </p:cNvSpPr>
            <p:nvPr/>
          </p:nvSpPr>
          <p:spPr bwMode="auto">
            <a:xfrm>
              <a:off x="4723" y="278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</a:rPr>
                <a:t>1</a:t>
              </a:r>
              <a:endPara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99" name="Rectangle 31"/>
            <p:cNvSpPr>
              <a:spLocks noChangeArrowheads="1"/>
            </p:cNvSpPr>
            <p:nvPr/>
          </p:nvSpPr>
          <p:spPr bwMode="auto">
            <a:xfrm>
              <a:off x="4490" y="3020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00" name="Rectangle 32"/>
            <p:cNvSpPr>
              <a:spLocks noChangeArrowheads="1"/>
            </p:cNvSpPr>
            <p:nvPr/>
          </p:nvSpPr>
          <p:spPr bwMode="auto">
            <a:xfrm>
              <a:off x="4541" y="299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01" name="Rectangle 33"/>
            <p:cNvSpPr>
              <a:spLocks noChangeArrowheads="1"/>
            </p:cNvSpPr>
            <p:nvPr/>
          </p:nvSpPr>
          <p:spPr bwMode="auto">
            <a:xfrm>
              <a:off x="4701" y="3020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02" name="Rectangle 34"/>
            <p:cNvSpPr>
              <a:spLocks noChangeArrowheads="1"/>
            </p:cNvSpPr>
            <p:nvPr/>
          </p:nvSpPr>
          <p:spPr bwMode="auto">
            <a:xfrm>
              <a:off x="4752" y="299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03" name="Line 35"/>
            <p:cNvSpPr>
              <a:spLocks noChangeShapeType="1"/>
            </p:cNvSpPr>
            <p:nvPr/>
          </p:nvSpPr>
          <p:spPr bwMode="auto">
            <a:xfrm>
              <a:off x="3823" y="2948"/>
              <a:ext cx="1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704" name="Line 36"/>
            <p:cNvSpPr>
              <a:spLocks noChangeShapeType="1"/>
            </p:cNvSpPr>
            <p:nvPr/>
          </p:nvSpPr>
          <p:spPr bwMode="auto">
            <a:xfrm>
              <a:off x="4035" y="294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705" name="Line 37"/>
            <p:cNvSpPr>
              <a:spLocks noChangeShapeType="1"/>
            </p:cNvSpPr>
            <p:nvPr/>
          </p:nvSpPr>
          <p:spPr bwMode="auto">
            <a:xfrm>
              <a:off x="4248" y="2948"/>
              <a:ext cx="1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706" name="Line 38"/>
            <p:cNvSpPr>
              <a:spLocks noChangeShapeType="1"/>
            </p:cNvSpPr>
            <p:nvPr/>
          </p:nvSpPr>
          <p:spPr bwMode="auto">
            <a:xfrm>
              <a:off x="4460" y="294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707" name="Line 39"/>
            <p:cNvSpPr>
              <a:spLocks noChangeShapeType="1"/>
            </p:cNvSpPr>
            <p:nvPr/>
          </p:nvSpPr>
          <p:spPr bwMode="auto">
            <a:xfrm>
              <a:off x="4673" y="2948"/>
              <a:ext cx="1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708" name="Oval 51"/>
            <p:cNvSpPr>
              <a:spLocks noChangeArrowheads="1"/>
            </p:cNvSpPr>
            <p:nvPr/>
          </p:nvSpPr>
          <p:spPr bwMode="auto">
            <a:xfrm>
              <a:off x="4704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09" name="Oval 52"/>
            <p:cNvSpPr>
              <a:spLocks noChangeArrowheads="1"/>
            </p:cNvSpPr>
            <p:nvPr/>
          </p:nvSpPr>
          <p:spPr bwMode="auto">
            <a:xfrm>
              <a:off x="4512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10" name="Oval 53"/>
            <p:cNvSpPr>
              <a:spLocks noChangeArrowheads="1"/>
            </p:cNvSpPr>
            <p:nvPr/>
          </p:nvSpPr>
          <p:spPr bwMode="auto">
            <a:xfrm>
              <a:off x="4512" y="32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9711" name="Group 71"/>
            <p:cNvGrpSpPr>
              <a:grpSpLocks/>
            </p:cNvGrpSpPr>
            <p:nvPr/>
          </p:nvGrpSpPr>
          <p:grpSpPr bwMode="auto">
            <a:xfrm>
              <a:off x="4320" y="3168"/>
              <a:ext cx="48" cy="336"/>
              <a:chOff x="4320" y="3168"/>
              <a:chExt cx="48" cy="336"/>
            </a:xfrm>
          </p:grpSpPr>
          <p:sp>
            <p:nvSpPr>
              <p:cNvPr id="69720" name="Oval 54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21" name="Oval 5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22" name="Oval 56"/>
              <p:cNvSpPr>
                <a:spLocks noChangeArrowheads="1"/>
              </p:cNvSpPr>
              <p:nvPr/>
            </p:nvSpPr>
            <p:spPr bwMode="auto">
              <a:xfrm>
                <a:off x="4320" y="33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23" name="Oval 57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9712" name="Oval 58"/>
            <p:cNvSpPr>
              <a:spLocks noChangeArrowheads="1"/>
            </p:cNvSpPr>
            <p:nvPr/>
          </p:nvSpPr>
          <p:spPr bwMode="auto">
            <a:xfrm>
              <a:off x="4080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13" name="Oval 59"/>
            <p:cNvSpPr>
              <a:spLocks noChangeArrowheads="1"/>
            </p:cNvSpPr>
            <p:nvPr/>
          </p:nvSpPr>
          <p:spPr bwMode="auto">
            <a:xfrm>
              <a:off x="4080" y="32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14" name="Oval 60"/>
            <p:cNvSpPr>
              <a:spLocks noChangeArrowheads="1"/>
            </p:cNvSpPr>
            <p:nvPr/>
          </p:nvSpPr>
          <p:spPr bwMode="auto">
            <a:xfrm>
              <a:off x="4080" y="33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15" name="Oval 61"/>
            <p:cNvSpPr>
              <a:spLocks noChangeArrowheads="1"/>
            </p:cNvSpPr>
            <p:nvPr/>
          </p:nvSpPr>
          <p:spPr bwMode="auto">
            <a:xfrm>
              <a:off x="4080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16" name="Oval 62"/>
            <p:cNvSpPr>
              <a:spLocks noChangeArrowheads="1"/>
            </p:cNvSpPr>
            <p:nvPr/>
          </p:nvSpPr>
          <p:spPr bwMode="auto">
            <a:xfrm>
              <a:off x="4080" y="35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17" name="Oval 63"/>
            <p:cNvSpPr>
              <a:spLocks noChangeArrowheads="1"/>
            </p:cNvSpPr>
            <p:nvPr/>
          </p:nvSpPr>
          <p:spPr bwMode="auto">
            <a:xfrm>
              <a:off x="4080" y="36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18" name="Oval 64"/>
            <p:cNvSpPr>
              <a:spLocks noChangeArrowheads="1"/>
            </p:cNvSpPr>
            <p:nvPr/>
          </p:nvSpPr>
          <p:spPr bwMode="auto">
            <a:xfrm>
              <a:off x="4080" y="37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19" name="Oval 65"/>
            <p:cNvSpPr>
              <a:spLocks noChangeArrowheads="1"/>
            </p:cNvSpPr>
            <p:nvPr/>
          </p:nvSpPr>
          <p:spPr bwMode="auto">
            <a:xfrm>
              <a:off x="4080" y="38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638" name="Group 91"/>
          <p:cNvGrpSpPr>
            <a:grpSpLocks/>
          </p:cNvGrpSpPr>
          <p:nvPr/>
        </p:nvGrpSpPr>
        <p:grpSpPr bwMode="auto">
          <a:xfrm>
            <a:off x="5143497" y="2743200"/>
            <a:ext cx="1215627" cy="1257300"/>
            <a:chOff x="3748" y="1584"/>
            <a:chExt cx="1021" cy="1056"/>
          </a:xfrm>
        </p:grpSpPr>
        <p:sp>
          <p:nvSpPr>
            <p:cNvPr id="69661" name="Rectangle 4"/>
            <p:cNvSpPr>
              <a:spLocks noChangeArrowheads="1"/>
            </p:cNvSpPr>
            <p:nvPr/>
          </p:nvSpPr>
          <p:spPr bwMode="auto">
            <a:xfrm>
              <a:off x="3752" y="1820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2" name="Rectangle 5"/>
            <p:cNvSpPr>
              <a:spLocks noChangeArrowheads="1"/>
            </p:cNvSpPr>
            <p:nvPr/>
          </p:nvSpPr>
          <p:spPr bwMode="auto">
            <a:xfrm>
              <a:off x="3855" y="179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4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3" name="Rectangle 6"/>
            <p:cNvSpPr>
              <a:spLocks noChangeArrowheads="1"/>
            </p:cNvSpPr>
            <p:nvPr/>
          </p:nvSpPr>
          <p:spPr bwMode="auto">
            <a:xfrm>
              <a:off x="3965" y="1820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4" name="Rectangle 7"/>
            <p:cNvSpPr>
              <a:spLocks noChangeArrowheads="1"/>
            </p:cNvSpPr>
            <p:nvPr/>
          </p:nvSpPr>
          <p:spPr bwMode="auto">
            <a:xfrm>
              <a:off x="4067" y="179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3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5" name="Rectangle 8"/>
            <p:cNvSpPr>
              <a:spLocks noChangeArrowheads="1"/>
            </p:cNvSpPr>
            <p:nvPr/>
          </p:nvSpPr>
          <p:spPr bwMode="auto">
            <a:xfrm>
              <a:off x="4176" y="1820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6" name="Rectangle 9"/>
            <p:cNvSpPr>
              <a:spLocks noChangeArrowheads="1"/>
            </p:cNvSpPr>
            <p:nvPr/>
          </p:nvSpPr>
          <p:spPr bwMode="auto">
            <a:xfrm>
              <a:off x="4279" y="179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2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7" name="Rectangle 10"/>
            <p:cNvSpPr>
              <a:spLocks noChangeArrowheads="1"/>
            </p:cNvSpPr>
            <p:nvPr/>
          </p:nvSpPr>
          <p:spPr bwMode="auto">
            <a:xfrm>
              <a:off x="4224" y="158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</a:rPr>
                <a:t>5</a:t>
              </a:r>
              <a:endPara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8" name="Rectangle 11"/>
            <p:cNvSpPr>
              <a:spLocks noChangeArrowheads="1"/>
            </p:cNvSpPr>
            <p:nvPr/>
          </p:nvSpPr>
          <p:spPr bwMode="auto">
            <a:xfrm>
              <a:off x="4437" y="158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</a:rPr>
                <a:t>2</a:t>
              </a:r>
              <a:endPara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9" name="Rectangle 12"/>
            <p:cNvSpPr>
              <a:spLocks noChangeArrowheads="1"/>
            </p:cNvSpPr>
            <p:nvPr/>
          </p:nvSpPr>
          <p:spPr bwMode="auto">
            <a:xfrm>
              <a:off x="4648" y="158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</a:rPr>
                <a:t>3</a:t>
              </a:r>
              <a:endPara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70" name="Rectangle 13"/>
            <p:cNvSpPr>
              <a:spLocks noChangeArrowheads="1"/>
            </p:cNvSpPr>
            <p:nvPr/>
          </p:nvSpPr>
          <p:spPr bwMode="auto">
            <a:xfrm>
              <a:off x="4389" y="1820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71" name="Rectangle 14"/>
            <p:cNvSpPr>
              <a:spLocks noChangeArrowheads="1"/>
            </p:cNvSpPr>
            <p:nvPr/>
          </p:nvSpPr>
          <p:spPr bwMode="auto">
            <a:xfrm>
              <a:off x="4491" y="179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1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72" name="Rectangle 15"/>
            <p:cNvSpPr>
              <a:spLocks noChangeArrowheads="1"/>
            </p:cNvSpPr>
            <p:nvPr/>
          </p:nvSpPr>
          <p:spPr bwMode="auto">
            <a:xfrm>
              <a:off x="4600" y="1820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73" name="Rectangle 16"/>
            <p:cNvSpPr>
              <a:spLocks noChangeArrowheads="1"/>
            </p:cNvSpPr>
            <p:nvPr/>
          </p:nvSpPr>
          <p:spPr bwMode="auto">
            <a:xfrm>
              <a:off x="4703" y="1796"/>
              <a:ext cx="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74" name="Line 17"/>
            <p:cNvSpPr>
              <a:spLocks noChangeShapeType="1"/>
            </p:cNvSpPr>
            <p:nvPr/>
          </p:nvSpPr>
          <p:spPr bwMode="auto">
            <a:xfrm>
              <a:off x="3748" y="1748"/>
              <a:ext cx="1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675" name="Line 18"/>
            <p:cNvSpPr>
              <a:spLocks noChangeShapeType="1"/>
            </p:cNvSpPr>
            <p:nvPr/>
          </p:nvSpPr>
          <p:spPr bwMode="auto">
            <a:xfrm>
              <a:off x="3960" y="174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676" name="Line 19"/>
            <p:cNvSpPr>
              <a:spLocks noChangeShapeType="1"/>
            </p:cNvSpPr>
            <p:nvPr/>
          </p:nvSpPr>
          <p:spPr bwMode="auto">
            <a:xfrm>
              <a:off x="4173" y="1748"/>
              <a:ext cx="1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677" name="Line 20"/>
            <p:cNvSpPr>
              <a:spLocks noChangeShapeType="1"/>
            </p:cNvSpPr>
            <p:nvPr/>
          </p:nvSpPr>
          <p:spPr bwMode="auto">
            <a:xfrm>
              <a:off x="4385" y="174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678" name="Line 21"/>
            <p:cNvSpPr>
              <a:spLocks noChangeShapeType="1"/>
            </p:cNvSpPr>
            <p:nvPr/>
          </p:nvSpPr>
          <p:spPr bwMode="auto">
            <a:xfrm>
              <a:off x="4598" y="1748"/>
              <a:ext cx="1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679" name="Oval 40"/>
            <p:cNvSpPr>
              <a:spLocks noChangeArrowheads="1"/>
            </p:cNvSpPr>
            <p:nvPr/>
          </p:nvSpPr>
          <p:spPr bwMode="auto">
            <a:xfrm>
              <a:off x="4656" y="19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80" name="Oval 41"/>
            <p:cNvSpPr>
              <a:spLocks noChangeArrowheads="1"/>
            </p:cNvSpPr>
            <p:nvPr/>
          </p:nvSpPr>
          <p:spPr bwMode="auto">
            <a:xfrm>
              <a:off x="4416" y="19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81" name="Oval 42"/>
            <p:cNvSpPr>
              <a:spLocks noChangeArrowheads="1"/>
            </p:cNvSpPr>
            <p:nvPr/>
          </p:nvSpPr>
          <p:spPr bwMode="auto">
            <a:xfrm>
              <a:off x="4416" y="203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82" name="Oval 43"/>
            <p:cNvSpPr>
              <a:spLocks noChangeArrowheads="1"/>
            </p:cNvSpPr>
            <p:nvPr/>
          </p:nvSpPr>
          <p:spPr bwMode="auto">
            <a:xfrm>
              <a:off x="4416" y="210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83" name="Oval 44"/>
            <p:cNvSpPr>
              <a:spLocks noChangeArrowheads="1"/>
            </p:cNvSpPr>
            <p:nvPr/>
          </p:nvSpPr>
          <p:spPr bwMode="auto">
            <a:xfrm>
              <a:off x="4416" y="224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84" name="Oval 45"/>
            <p:cNvSpPr>
              <a:spLocks noChangeArrowheads="1"/>
            </p:cNvSpPr>
            <p:nvPr/>
          </p:nvSpPr>
          <p:spPr bwMode="auto">
            <a:xfrm>
              <a:off x="4416" y="2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85" name="Oval 66"/>
            <p:cNvSpPr>
              <a:spLocks noChangeArrowheads="1"/>
            </p:cNvSpPr>
            <p:nvPr/>
          </p:nvSpPr>
          <p:spPr bwMode="auto">
            <a:xfrm>
              <a:off x="4416" y="21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86" name="Oval 67"/>
            <p:cNvSpPr>
              <a:spLocks noChangeArrowheads="1"/>
            </p:cNvSpPr>
            <p:nvPr/>
          </p:nvSpPr>
          <p:spPr bwMode="auto">
            <a:xfrm>
              <a:off x="4416" y="231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87" name="Oval 68"/>
            <p:cNvSpPr>
              <a:spLocks noChangeArrowheads="1"/>
            </p:cNvSpPr>
            <p:nvPr/>
          </p:nvSpPr>
          <p:spPr bwMode="auto">
            <a:xfrm>
              <a:off x="4416" y="245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88" name="Oval 69"/>
            <p:cNvSpPr>
              <a:spLocks noChangeArrowheads="1"/>
            </p:cNvSpPr>
            <p:nvPr/>
          </p:nvSpPr>
          <p:spPr bwMode="auto">
            <a:xfrm>
              <a:off x="4416" y="252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89" name="Oval 70"/>
            <p:cNvSpPr>
              <a:spLocks noChangeArrowheads="1"/>
            </p:cNvSpPr>
            <p:nvPr/>
          </p:nvSpPr>
          <p:spPr bwMode="auto">
            <a:xfrm>
              <a:off x="4416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9639" name="Text Box 93"/>
          <p:cNvSpPr txBox="1">
            <a:spLocks noChangeArrowheads="1"/>
          </p:cNvSpPr>
          <p:nvPr/>
        </p:nvSpPr>
        <p:spPr bwMode="auto">
          <a:xfrm>
            <a:off x="6625611" y="4679603"/>
            <a:ext cx="2064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Q: How much?</a:t>
            </a:r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6930039" y="5114925"/>
            <a:ext cx="884635" cy="971550"/>
            <a:chOff x="4656" y="3024"/>
            <a:chExt cx="743" cy="816"/>
          </a:xfrm>
        </p:grpSpPr>
        <p:sp>
          <p:nvSpPr>
            <p:cNvPr id="69642" name="Text Box 85"/>
            <p:cNvSpPr txBox="1">
              <a:spLocks noChangeArrowheads="1"/>
            </p:cNvSpPr>
            <p:nvPr/>
          </p:nvSpPr>
          <p:spPr bwMode="auto">
            <a:xfrm>
              <a:off x="4752" y="3024"/>
              <a:ext cx="2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9643" name="Text Box 86"/>
            <p:cNvSpPr txBox="1">
              <a:spLocks noChangeArrowheads="1"/>
            </p:cNvSpPr>
            <p:nvPr/>
          </p:nvSpPr>
          <p:spPr bwMode="auto">
            <a:xfrm>
              <a:off x="4992" y="3024"/>
              <a:ext cx="19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grpSp>
          <p:nvGrpSpPr>
            <p:cNvPr id="69644" name="Group 72"/>
            <p:cNvGrpSpPr>
              <a:grpSpLocks/>
            </p:cNvGrpSpPr>
            <p:nvPr/>
          </p:nvGrpSpPr>
          <p:grpSpPr bwMode="auto">
            <a:xfrm>
              <a:off x="4704" y="3120"/>
              <a:ext cx="48" cy="336"/>
              <a:chOff x="4320" y="3168"/>
              <a:chExt cx="48" cy="336"/>
            </a:xfrm>
          </p:grpSpPr>
          <p:sp>
            <p:nvSpPr>
              <p:cNvPr id="69657" name="Oval 73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8" name="Oval 74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9" name="Oval 75"/>
              <p:cNvSpPr>
                <a:spLocks noChangeArrowheads="1"/>
              </p:cNvSpPr>
              <p:nvPr/>
            </p:nvSpPr>
            <p:spPr bwMode="auto">
              <a:xfrm>
                <a:off x="4320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60" name="Oval 76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9645" name="Oval 77"/>
            <p:cNvSpPr>
              <a:spLocks noChangeArrowheads="1"/>
            </p:cNvSpPr>
            <p:nvPr/>
          </p:nvSpPr>
          <p:spPr bwMode="auto">
            <a:xfrm>
              <a:off x="494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9646" name="Group 84"/>
            <p:cNvGrpSpPr>
              <a:grpSpLocks/>
            </p:cNvGrpSpPr>
            <p:nvPr/>
          </p:nvGrpSpPr>
          <p:grpSpPr bwMode="auto">
            <a:xfrm>
              <a:off x="5184" y="3120"/>
              <a:ext cx="48" cy="432"/>
              <a:chOff x="5040" y="3744"/>
              <a:chExt cx="48" cy="432"/>
            </a:xfrm>
          </p:grpSpPr>
          <p:sp>
            <p:nvSpPr>
              <p:cNvPr id="69652" name="Oval 79"/>
              <p:cNvSpPr>
                <a:spLocks noChangeArrowheads="1"/>
              </p:cNvSpPr>
              <p:nvPr/>
            </p:nvSpPr>
            <p:spPr bwMode="auto">
              <a:xfrm>
                <a:off x="5040" y="38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3" name="Oval 80"/>
              <p:cNvSpPr>
                <a:spLocks noChangeArrowheads="1"/>
              </p:cNvSpPr>
              <p:nvPr/>
            </p:nvSpPr>
            <p:spPr bwMode="auto">
              <a:xfrm>
                <a:off x="5040" y="39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4" name="Oval 81"/>
              <p:cNvSpPr>
                <a:spLocks noChangeArrowheads="1"/>
              </p:cNvSpPr>
              <p:nvPr/>
            </p:nvSpPr>
            <p:spPr bwMode="auto">
              <a:xfrm>
                <a:off x="5040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5" name="Oval 82"/>
              <p:cNvSpPr>
                <a:spLocks noChangeArrowheads="1"/>
              </p:cNvSpPr>
              <p:nvPr/>
            </p:nvSpPr>
            <p:spPr bwMode="auto">
              <a:xfrm>
                <a:off x="5040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6" name="Oval 83"/>
              <p:cNvSpPr>
                <a:spLocks noChangeArrowheads="1"/>
              </p:cNvSpPr>
              <p:nvPr/>
            </p:nvSpPr>
            <p:spPr bwMode="auto">
              <a:xfrm>
                <a:off x="5040" y="37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9647" name="Text Box 87"/>
            <p:cNvSpPr txBox="1">
              <a:spLocks noChangeArrowheads="1"/>
            </p:cNvSpPr>
            <p:nvPr/>
          </p:nvSpPr>
          <p:spPr bwMode="auto">
            <a:xfrm>
              <a:off x="4656" y="3504"/>
              <a:ext cx="26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9648" name="Text Box 88"/>
            <p:cNvSpPr txBox="1">
              <a:spLocks noChangeArrowheads="1"/>
            </p:cNvSpPr>
            <p:nvPr/>
          </p:nvSpPr>
          <p:spPr bwMode="auto">
            <a:xfrm>
              <a:off x="4896" y="3504"/>
              <a:ext cx="26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649" name="Text Box 89"/>
            <p:cNvSpPr txBox="1">
              <a:spLocks noChangeArrowheads="1"/>
            </p:cNvSpPr>
            <p:nvPr/>
          </p:nvSpPr>
          <p:spPr bwMode="auto">
            <a:xfrm>
              <a:off x="5136" y="3504"/>
              <a:ext cx="26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9650" name="Text Box 94"/>
            <p:cNvSpPr txBox="1">
              <a:spLocks noChangeArrowheads="1"/>
            </p:cNvSpPr>
            <p:nvPr/>
          </p:nvSpPr>
          <p:spPr bwMode="auto">
            <a:xfrm>
              <a:off x="4752" y="3504"/>
              <a:ext cx="2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9651" name="Text Box 95"/>
            <p:cNvSpPr txBox="1">
              <a:spLocks noChangeArrowheads="1"/>
            </p:cNvSpPr>
            <p:nvPr/>
          </p:nvSpPr>
          <p:spPr bwMode="auto">
            <a:xfrm>
              <a:off x="4992" y="3504"/>
              <a:ext cx="19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120A67-0CA3-4543-9C37-D0775B6458F7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53736" y="484177"/>
            <a:ext cx="7852429" cy="118583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Converting from Decimal to Binary: Subtraction Method (Easy for Humans)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310" y="2537222"/>
            <a:ext cx="4257148" cy="40331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Goal</a:t>
            </a:r>
          </a:p>
          <a:p>
            <a:pPr lvl="1" eaLnBrk="1" hangingPunct="1"/>
            <a:r>
              <a:rPr lang="en-US" altLang="en-US" sz="3200" dirty="0" smtClean="0">
                <a:ea typeface="ＭＳ Ｐゴシック" pitchFamily="34" charset="-128"/>
              </a:rPr>
              <a:t>Get the binary weights to add up to the decimal quantity</a:t>
            </a:r>
          </a:p>
          <a:p>
            <a:pPr lvl="2" eaLnBrk="1" hangingPunct="1"/>
            <a:r>
              <a:rPr lang="en-US" altLang="en-US" dirty="0">
                <a:ea typeface="ＭＳ Ｐゴシック" pitchFamily="34" charset="-128"/>
              </a:rPr>
              <a:t>Work from left to right</a:t>
            </a:r>
          </a:p>
        </p:txBody>
      </p:sp>
      <p:sp>
        <p:nvSpPr>
          <p:cNvPr id="73733" name="Text Box 245"/>
          <p:cNvSpPr txBox="1">
            <a:spLocks noChangeArrowheads="1"/>
          </p:cNvSpPr>
          <p:nvPr/>
        </p:nvSpPr>
        <p:spPr bwMode="auto">
          <a:xfrm>
            <a:off x="5257799" y="2114551"/>
            <a:ext cx="3575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Desired decimal number: </a:t>
            </a:r>
            <a:r>
              <a:rPr lang="en-US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12</a:t>
            </a:r>
          </a:p>
        </p:txBody>
      </p:sp>
      <p:grpSp>
        <p:nvGrpSpPr>
          <p:cNvPr id="2" name="Group 250"/>
          <p:cNvGrpSpPr>
            <a:grpSpLocks/>
          </p:cNvGrpSpPr>
          <p:nvPr/>
        </p:nvGrpSpPr>
        <p:grpSpPr bwMode="auto">
          <a:xfrm>
            <a:off x="5372101" y="2800349"/>
            <a:ext cx="3134064" cy="1630674"/>
            <a:chOff x="3024" y="1440"/>
            <a:chExt cx="1767" cy="460"/>
          </a:xfrm>
        </p:grpSpPr>
        <p:sp>
          <p:nvSpPr>
            <p:cNvPr id="73828" name="Text Box 205"/>
            <p:cNvSpPr txBox="1">
              <a:spLocks noChangeArrowheads="1"/>
            </p:cNvSpPr>
            <p:nvPr/>
          </p:nvSpPr>
          <p:spPr bwMode="auto">
            <a:xfrm>
              <a:off x="4004" y="168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829" name="Text Box 206"/>
            <p:cNvSpPr txBox="1">
              <a:spLocks noChangeArrowheads="1"/>
            </p:cNvSpPr>
            <p:nvPr/>
          </p:nvSpPr>
          <p:spPr bwMode="auto">
            <a:xfrm>
              <a:off x="3812" y="168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3830" name="Text Box 207"/>
            <p:cNvSpPr txBox="1">
              <a:spLocks noChangeArrowheads="1"/>
            </p:cNvSpPr>
            <p:nvPr/>
          </p:nvSpPr>
          <p:spPr bwMode="auto">
            <a:xfrm>
              <a:off x="3620" y="168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831" name="Text Box 208"/>
            <p:cNvSpPr txBox="1">
              <a:spLocks noChangeArrowheads="1"/>
            </p:cNvSpPr>
            <p:nvPr/>
          </p:nvSpPr>
          <p:spPr bwMode="auto">
            <a:xfrm>
              <a:off x="3428" y="168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3832" name="Text Box 209"/>
            <p:cNvSpPr txBox="1">
              <a:spLocks noChangeArrowheads="1"/>
            </p:cNvSpPr>
            <p:nvPr/>
          </p:nvSpPr>
          <p:spPr bwMode="auto">
            <a:xfrm>
              <a:off x="3216" y="1680"/>
              <a:ext cx="27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3833" name="Text Box 210"/>
            <p:cNvSpPr txBox="1">
              <a:spLocks noChangeArrowheads="1"/>
            </p:cNvSpPr>
            <p:nvPr/>
          </p:nvSpPr>
          <p:spPr bwMode="auto">
            <a:xfrm>
              <a:off x="3024" y="1680"/>
              <a:ext cx="27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grpSp>
          <p:nvGrpSpPr>
            <p:cNvPr id="73834" name="Group 246"/>
            <p:cNvGrpSpPr>
              <a:grpSpLocks/>
            </p:cNvGrpSpPr>
            <p:nvPr/>
          </p:nvGrpSpPr>
          <p:grpSpPr bwMode="auto">
            <a:xfrm>
              <a:off x="3072" y="1680"/>
              <a:ext cx="1104" cy="0"/>
              <a:chOff x="3936" y="1546"/>
              <a:chExt cx="1104" cy="0"/>
            </a:xfrm>
          </p:grpSpPr>
          <p:sp>
            <p:nvSpPr>
              <p:cNvPr id="73837" name="Line 199"/>
              <p:cNvSpPr>
                <a:spLocks noChangeShapeType="1"/>
              </p:cNvSpPr>
              <p:nvPr/>
            </p:nvSpPr>
            <p:spPr bwMode="auto">
              <a:xfrm>
                <a:off x="393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38" name="Line 211"/>
              <p:cNvSpPr>
                <a:spLocks noChangeShapeType="1"/>
              </p:cNvSpPr>
              <p:nvPr/>
            </p:nvSpPr>
            <p:spPr bwMode="auto">
              <a:xfrm>
                <a:off x="4128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39" name="Line 212"/>
              <p:cNvSpPr>
                <a:spLocks noChangeShapeType="1"/>
              </p:cNvSpPr>
              <p:nvPr/>
            </p:nvSpPr>
            <p:spPr bwMode="auto">
              <a:xfrm>
                <a:off x="4320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40" name="Line 213"/>
              <p:cNvSpPr>
                <a:spLocks noChangeShapeType="1"/>
              </p:cNvSpPr>
              <p:nvPr/>
            </p:nvSpPr>
            <p:spPr bwMode="auto">
              <a:xfrm>
                <a:off x="4512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41" name="Line 214"/>
              <p:cNvSpPr>
                <a:spLocks noChangeShapeType="1"/>
              </p:cNvSpPr>
              <p:nvPr/>
            </p:nvSpPr>
            <p:spPr bwMode="auto">
              <a:xfrm>
                <a:off x="4704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42" name="Line 215"/>
              <p:cNvSpPr>
                <a:spLocks noChangeShapeType="1"/>
              </p:cNvSpPr>
              <p:nvPr/>
            </p:nvSpPr>
            <p:spPr bwMode="auto">
              <a:xfrm>
                <a:off x="489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73835" name="Text Box 248"/>
            <p:cNvSpPr txBox="1">
              <a:spLocks noChangeArrowheads="1"/>
            </p:cNvSpPr>
            <p:nvPr/>
          </p:nvSpPr>
          <p:spPr bwMode="auto">
            <a:xfrm>
              <a:off x="3024" y="1478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836" name="Text Box 249"/>
            <p:cNvSpPr txBox="1">
              <a:spLocks noChangeArrowheads="1"/>
            </p:cNvSpPr>
            <p:nvPr/>
          </p:nvSpPr>
          <p:spPr bwMode="auto">
            <a:xfrm>
              <a:off x="4193" y="1440"/>
              <a:ext cx="598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en-US" sz="1400">
                  <a:solidFill>
                    <a:srgbClr val="0000FF"/>
                  </a:solidFill>
                  <a:latin typeface="Times New Roman" panose="02020603050405020304" pitchFamily="18" charset="0"/>
                </a:rPr>
                <a:t>32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too much</a:t>
              </a:r>
            </a:p>
          </p:txBody>
        </p:sp>
      </p:grpSp>
      <p:grpSp>
        <p:nvGrpSpPr>
          <p:cNvPr id="4" name="Group 330"/>
          <p:cNvGrpSpPr>
            <a:grpSpLocks/>
          </p:cNvGrpSpPr>
          <p:nvPr/>
        </p:nvGrpSpPr>
        <p:grpSpPr bwMode="auto">
          <a:xfrm>
            <a:off x="5372100" y="3314698"/>
            <a:ext cx="3134064" cy="1630674"/>
            <a:chOff x="3552" y="1824"/>
            <a:chExt cx="1767" cy="460"/>
          </a:xfrm>
        </p:grpSpPr>
        <p:sp>
          <p:nvSpPr>
            <p:cNvPr id="73812" name="Text Box 252"/>
            <p:cNvSpPr txBox="1">
              <a:spLocks noChangeArrowheads="1"/>
            </p:cNvSpPr>
            <p:nvPr/>
          </p:nvSpPr>
          <p:spPr bwMode="auto">
            <a:xfrm>
              <a:off x="4532" y="2064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813" name="Text Box 253"/>
            <p:cNvSpPr txBox="1">
              <a:spLocks noChangeArrowheads="1"/>
            </p:cNvSpPr>
            <p:nvPr/>
          </p:nvSpPr>
          <p:spPr bwMode="auto">
            <a:xfrm>
              <a:off x="4340" y="2064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3814" name="Text Box 254"/>
            <p:cNvSpPr txBox="1">
              <a:spLocks noChangeArrowheads="1"/>
            </p:cNvSpPr>
            <p:nvPr/>
          </p:nvSpPr>
          <p:spPr bwMode="auto">
            <a:xfrm>
              <a:off x="4148" y="2064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815" name="Text Box 255"/>
            <p:cNvSpPr txBox="1">
              <a:spLocks noChangeArrowheads="1"/>
            </p:cNvSpPr>
            <p:nvPr/>
          </p:nvSpPr>
          <p:spPr bwMode="auto">
            <a:xfrm>
              <a:off x="3956" y="2064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3816" name="Text Box 256"/>
            <p:cNvSpPr txBox="1">
              <a:spLocks noChangeArrowheads="1"/>
            </p:cNvSpPr>
            <p:nvPr/>
          </p:nvSpPr>
          <p:spPr bwMode="auto">
            <a:xfrm>
              <a:off x="3744" y="2064"/>
              <a:ext cx="27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3817" name="Text Box 257"/>
            <p:cNvSpPr txBox="1">
              <a:spLocks noChangeArrowheads="1"/>
            </p:cNvSpPr>
            <p:nvPr/>
          </p:nvSpPr>
          <p:spPr bwMode="auto">
            <a:xfrm>
              <a:off x="3552" y="2064"/>
              <a:ext cx="27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grpSp>
          <p:nvGrpSpPr>
            <p:cNvPr id="73818" name="Group 258"/>
            <p:cNvGrpSpPr>
              <a:grpSpLocks/>
            </p:cNvGrpSpPr>
            <p:nvPr/>
          </p:nvGrpSpPr>
          <p:grpSpPr bwMode="auto">
            <a:xfrm>
              <a:off x="3600" y="2064"/>
              <a:ext cx="1104" cy="0"/>
              <a:chOff x="3936" y="1546"/>
              <a:chExt cx="1104" cy="0"/>
            </a:xfrm>
          </p:grpSpPr>
          <p:sp>
            <p:nvSpPr>
              <p:cNvPr id="73822" name="Line 259"/>
              <p:cNvSpPr>
                <a:spLocks noChangeShapeType="1"/>
              </p:cNvSpPr>
              <p:nvPr/>
            </p:nvSpPr>
            <p:spPr bwMode="auto">
              <a:xfrm>
                <a:off x="393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23" name="Line 260"/>
              <p:cNvSpPr>
                <a:spLocks noChangeShapeType="1"/>
              </p:cNvSpPr>
              <p:nvPr/>
            </p:nvSpPr>
            <p:spPr bwMode="auto">
              <a:xfrm>
                <a:off x="4128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24" name="Line 261"/>
              <p:cNvSpPr>
                <a:spLocks noChangeShapeType="1"/>
              </p:cNvSpPr>
              <p:nvPr/>
            </p:nvSpPr>
            <p:spPr bwMode="auto">
              <a:xfrm>
                <a:off x="4320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25" name="Line 262"/>
              <p:cNvSpPr>
                <a:spLocks noChangeShapeType="1"/>
              </p:cNvSpPr>
              <p:nvPr/>
            </p:nvSpPr>
            <p:spPr bwMode="auto">
              <a:xfrm>
                <a:off x="4512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26" name="Line 263"/>
              <p:cNvSpPr>
                <a:spLocks noChangeShapeType="1"/>
              </p:cNvSpPr>
              <p:nvPr/>
            </p:nvSpPr>
            <p:spPr bwMode="auto">
              <a:xfrm>
                <a:off x="4704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27" name="Line 264"/>
              <p:cNvSpPr>
                <a:spLocks noChangeShapeType="1"/>
              </p:cNvSpPr>
              <p:nvPr/>
            </p:nvSpPr>
            <p:spPr bwMode="auto">
              <a:xfrm>
                <a:off x="489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73819" name="Text Box 265"/>
            <p:cNvSpPr txBox="1">
              <a:spLocks noChangeArrowheads="1"/>
            </p:cNvSpPr>
            <p:nvPr/>
          </p:nvSpPr>
          <p:spPr bwMode="auto">
            <a:xfrm>
              <a:off x="3552" y="1862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3820" name="Text Box 266"/>
            <p:cNvSpPr txBox="1">
              <a:spLocks noChangeArrowheads="1"/>
            </p:cNvSpPr>
            <p:nvPr/>
          </p:nvSpPr>
          <p:spPr bwMode="auto">
            <a:xfrm>
              <a:off x="4721" y="1824"/>
              <a:ext cx="598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en-US" sz="1400">
                  <a:solidFill>
                    <a:srgbClr val="0000FF"/>
                  </a:solidFill>
                  <a:latin typeface="Times New Roman" panose="02020603050405020304" pitchFamily="18" charset="0"/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too much</a:t>
              </a:r>
            </a:p>
          </p:txBody>
        </p:sp>
        <p:sp>
          <p:nvSpPr>
            <p:cNvPr id="73821" name="Text Box 267"/>
            <p:cNvSpPr txBox="1">
              <a:spLocks noChangeArrowheads="1"/>
            </p:cNvSpPr>
            <p:nvPr/>
          </p:nvSpPr>
          <p:spPr bwMode="auto">
            <a:xfrm>
              <a:off x="3792" y="1862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3736" name="Text Box 185"/>
          <p:cNvSpPr txBox="1">
            <a:spLocks noChangeArrowheads="1"/>
          </p:cNvSpPr>
          <p:nvPr/>
        </p:nvSpPr>
        <p:spPr bwMode="auto">
          <a:xfrm>
            <a:off x="7600949" y="3771900"/>
            <a:ext cx="32285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6" name="Group 331"/>
          <p:cNvGrpSpPr>
            <a:grpSpLocks/>
          </p:cNvGrpSpPr>
          <p:nvPr/>
        </p:nvGrpSpPr>
        <p:grpSpPr bwMode="auto">
          <a:xfrm>
            <a:off x="5386388" y="3886197"/>
            <a:ext cx="3536684" cy="1630674"/>
            <a:chOff x="3552" y="2304"/>
            <a:chExt cx="1994" cy="460"/>
          </a:xfrm>
        </p:grpSpPr>
        <p:sp>
          <p:nvSpPr>
            <p:cNvPr id="73795" name="Text Box 270"/>
            <p:cNvSpPr txBox="1">
              <a:spLocks noChangeArrowheads="1"/>
            </p:cNvSpPr>
            <p:nvPr/>
          </p:nvSpPr>
          <p:spPr bwMode="auto">
            <a:xfrm>
              <a:off x="4532" y="2544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796" name="Text Box 271"/>
            <p:cNvSpPr txBox="1">
              <a:spLocks noChangeArrowheads="1"/>
            </p:cNvSpPr>
            <p:nvPr/>
          </p:nvSpPr>
          <p:spPr bwMode="auto">
            <a:xfrm>
              <a:off x="4340" y="2544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3797" name="Text Box 272"/>
            <p:cNvSpPr txBox="1">
              <a:spLocks noChangeArrowheads="1"/>
            </p:cNvSpPr>
            <p:nvPr/>
          </p:nvSpPr>
          <p:spPr bwMode="auto">
            <a:xfrm>
              <a:off x="4148" y="2544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798" name="Text Box 273"/>
            <p:cNvSpPr txBox="1">
              <a:spLocks noChangeArrowheads="1"/>
            </p:cNvSpPr>
            <p:nvPr/>
          </p:nvSpPr>
          <p:spPr bwMode="auto">
            <a:xfrm>
              <a:off x="3956" y="2544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3799" name="Text Box 274"/>
            <p:cNvSpPr txBox="1">
              <a:spLocks noChangeArrowheads="1"/>
            </p:cNvSpPr>
            <p:nvPr/>
          </p:nvSpPr>
          <p:spPr bwMode="auto">
            <a:xfrm>
              <a:off x="3744" y="2544"/>
              <a:ext cx="27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3800" name="Text Box 275"/>
            <p:cNvSpPr txBox="1">
              <a:spLocks noChangeArrowheads="1"/>
            </p:cNvSpPr>
            <p:nvPr/>
          </p:nvSpPr>
          <p:spPr bwMode="auto">
            <a:xfrm>
              <a:off x="3552" y="2544"/>
              <a:ext cx="27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grpSp>
          <p:nvGrpSpPr>
            <p:cNvPr id="73801" name="Group 276"/>
            <p:cNvGrpSpPr>
              <a:grpSpLocks/>
            </p:cNvGrpSpPr>
            <p:nvPr/>
          </p:nvGrpSpPr>
          <p:grpSpPr bwMode="auto">
            <a:xfrm>
              <a:off x="3600" y="2544"/>
              <a:ext cx="1104" cy="0"/>
              <a:chOff x="3936" y="1546"/>
              <a:chExt cx="1104" cy="0"/>
            </a:xfrm>
          </p:grpSpPr>
          <p:sp>
            <p:nvSpPr>
              <p:cNvPr id="73806" name="Line 277"/>
              <p:cNvSpPr>
                <a:spLocks noChangeShapeType="1"/>
              </p:cNvSpPr>
              <p:nvPr/>
            </p:nvSpPr>
            <p:spPr bwMode="auto">
              <a:xfrm>
                <a:off x="393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07" name="Line 278"/>
              <p:cNvSpPr>
                <a:spLocks noChangeShapeType="1"/>
              </p:cNvSpPr>
              <p:nvPr/>
            </p:nvSpPr>
            <p:spPr bwMode="auto">
              <a:xfrm>
                <a:off x="4128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08" name="Line 279"/>
              <p:cNvSpPr>
                <a:spLocks noChangeShapeType="1"/>
              </p:cNvSpPr>
              <p:nvPr/>
            </p:nvSpPr>
            <p:spPr bwMode="auto">
              <a:xfrm>
                <a:off x="4320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09" name="Line 280"/>
              <p:cNvSpPr>
                <a:spLocks noChangeShapeType="1"/>
              </p:cNvSpPr>
              <p:nvPr/>
            </p:nvSpPr>
            <p:spPr bwMode="auto">
              <a:xfrm>
                <a:off x="4512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10" name="Line 281"/>
              <p:cNvSpPr>
                <a:spLocks noChangeShapeType="1"/>
              </p:cNvSpPr>
              <p:nvPr/>
            </p:nvSpPr>
            <p:spPr bwMode="auto">
              <a:xfrm>
                <a:off x="4704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811" name="Line 282"/>
              <p:cNvSpPr>
                <a:spLocks noChangeShapeType="1"/>
              </p:cNvSpPr>
              <p:nvPr/>
            </p:nvSpPr>
            <p:spPr bwMode="auto">
              <a:xfrm>
                <a:off x="489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73802" name="Text Box 283"/>
            <p:cNvSpPr txBox="1">
              <a:spLocks noChangeArrowheads="1"/>
            </p:cNvSpPr>
            <p:nvPr/>
          </p:nvSpPr>
          <p:spPr bwMode="auto">
            <a:xfrm>
              <a:off x="3552" y="2342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3803" name="Text Box 284"/>
            <p:cNvSpPr txBox="1">
              <a:spLocks noChangeArrowheads="1"/>
            </p:cNvSpPr>
            <p:nvPr/>
          </p:nvSpPr>
          <p:spPr bwMode="auto">
            <a:xfrm>
              <a:off x="4691" y="2304"/>
              <a:ext cx="855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en-US" sz="1400">
                  <a:solidFill>
                    <a:srgbClr val="0000FF"/>
                  </a:solidFill>
                  <a:latin typeface="Times New Roman" panose="02020603050405020304" pitchFamily="18" charset="0"/>
                </a:rPr>
                <a:t>8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ok, keep going</a:t>
              </a:r>
            </a:p>
          </p:txBody>
        </p:sp>
        <p:sp>
          <p:nvSpPr>
            <p:cNvPr id="73804" name="Text Box 285"/>
            <p:cNvSpPr txBox="1">
              <a:spLocks noChangeArrowheads="1"/>
            </p:cNvSpPr>
            <p:nvPr/>
          </p:nvSpPr>
          <p:spPr bwMode="auto">
            <a:xfrm>
              <a:off x="3792" y="2342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3805" name="Text Box 286"/>
            <p:cNvSpPr txBox="1">
              <a:spLocks noChangeArrowheads="1"/>
            </p:cNvSpPr>
            <p:nvPr/>
          </p:nvSpPr>
          <p:spPr bwMode="auto">
            <a:xfrm>
              <a:off x="3980" y="2342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8" name="Group 305"/>
          <p:cNvGrpSpPr>
            <a:grpSpLocks/>
          </p:cNvGrpSpPr>
          <p:nvPr/>
        </p:nvGrpSpPr>
        <p:grpSpPr bwMode="auto">
          <a:xfrm>
            <a:off x="5372100" y="4457697"/>
            <a:ext cx="3410755" cy="1630674"/>
            <a:chOff x="3024" y="2880"/>
            <a:chExt cx="1923" cy="460"/>
          </a:xfrm>
        </p:grpSpPr>
        <p:sp>
          <p:nvSpPr>
            <p:cNvPr id="73777" name="Text Box 287"/>
            <p:cNvSpPr txBox="1">
              <a:spLocks noChangeArrowheads="1"/>
            </p:cNvSpPr>
            <p:nvPr/>
          </p:nvSpPr>
          <p:spPr bwMode="auto">
            <a:xfrm>
              <a:off x="4004" y="312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778" name="Text Box 288"/>
            <p:cNvSpPr txBox="1">
              <a:spLocks noChangeArrowheads="1"/>
            </p:cNvSpPr>
            <p:nvPr/>
          </p:nvSpPr>
          <p:spPr bwMode="auto">
            <a:xfrm>
              <a:off x="3812" y="312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3779" name="Text Box 289"/>
            <p:cNvSpPr txBox="1">
              <a:spLocks noChangeArrowheads="1"/>
            </p:cNvSpPr>
            <p:nvPr/>
          </p:nvSpPr>
          <p:spPr bwMode="auto">
            <a:xfrm>
              <a:off x="3620" y="312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780" name="Text Box 290"/>
            <p:cNvSpPr txBox="1">
              <a:spLocks noChangeArrowheads="1"/>
            </p:cNvSpPr>
            <p:nvPr/>
          </p:nvSpPr>
          <p:spPr bwMode="auto">
            <a:xfrm>
              <a:off x="3428" y="312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3781" name="Text Box 291"/>
            <p:cNvSpPr txBox="1">
              <a:spLocks noChangeArrowheads="1"/>
            </p:cNvSpPr>
            <p:nvPr/>
          </p:nvSpPr>
          <p:spPr bwMode="auto">
            <a:xfrm>
              <a:off x="3216" y="3120"/>
              <a:ext cx="27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3782" name="Text Box 292"/>
            <p:cNvSpPr txBox="1">
              <a:spLocks noChangeArrowheads="1"/>
            </p:cNvSpPr>
            <p:nvPr/>
          </p:nvSpPr>
          <p:spPr bwMode="auto">
            <a:xfrm>
              <a:off x="3024" y="3120"/>
              <a:ext cx="27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grpSp>
          <p:nvGrpSpPr>
            <p:cNvPr id="73783" name="Group 293"/>
            <p:cNvGrpSpPr>
              <a:grpSpLocks/>
            </p:cNvGrpSpPr>
            <p:nvPr/>
          </p:nvGrpSpPr>
          <p:grpSpPr bwMode="auto">
            <a:xfrm>
              <a:off x="3072" y="3120"/>
              <a:ext cx="1104" cy="0"/>
              <a:chOff x="3936" y="1546"/>
              <a:chExt cx="1104" cy="0"/>
            </a:xfrm>
          </p:grpSpPr>
          <p:sp>
            <p:nvSpPr>
              <p:cNvPr id="73789" name="Line 294"/>
              <p:cNvSpPr>
                <a:spLocks noChangeShapeType="1"/>
              </p:cNvSpPr>
              <p:nvPr/>
            </p:nvSpPr>
            <p:spPr bwMode="auto">
              <a:xfrm>
                <a:off x="393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790" name="Line 295"/>
              <p:cNvSpPr>
                <a:spLocks noChangeShapeType="1"/>
              </p:cNvSpPr>
              <p:nvPr/>
            </p:nvSpPr>
            <p:spPr bwMode="auto">
              <a:xfrm>
                <a:off x="4128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791" name="Line 296"/>
              <p:cNvSpPr>
                <a:spLocks noChangeShapeType="1"/>
              </p:cNvSpPr>
              <p:nvPr/>
            </p:nvSpPr>
            <p:spPr bwMode="auto">
              <a:xfrm>
                <a:off x="4320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792" name="Line 297"/>
              <p:cNvSpPr>
                <a:spLocks noChangeShapeType="1"/>
              </p:cNvSpPr>
              <p:nvPr/>
            </p:nvSpPr>
            <p:spPr bwMode="auto">
              <a:xfrm>
                <a:off x="4512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793" name="Line 298"/>
              <p:cNvSpPr>
                <a:spLocks noChangeShapeType="1"/>
              </p:cNvSpPr>
              <p:nvPr/>
            </p:nvSpPr>
            <p:spPr bwMode="auto">
              <a:xfrm>
                <a:off x="4704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794" name="Line 299"/>
              <p:cNvSpPr>
                <a:spLocks noChangeShapeType="1"/>
              </p:cNvSpPr>
              <p:nvPr/>
            </p:nvSpPr>
            <p:spPr bwMode="auto">
              <a:xfrm>
                <a:off x="489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73784" name="Text Box 300"/>
            <p:cNvSpPr txBox="1">
              <a:spLocks noChangeArrowheads="1"/>
            </p:cNvSpPr>
            <p:nvPr/>
          </p:nvSpPr>
          <p:spPr bwMode="auto">
            <a:xfrm>
              <a:off x="3024" y="2918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3785" name="Text Box 301"/>
            <p:cNvSpPr txBox="1">
              <a:spLocks noChangeArrowheads="1"/>
            </p:cNvSpPr>
            <p:nvPr/>
          </p:nvSpPr>
          <p:spPr bwMode="auto">
            <a:xfrm>
              <a:off x="4236" y="2880"/>
              <a:ext cx="711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=8+4=</a:t>
              </a:r>
              <a:r>
                <a:rPr lang="en-US" altLang="en-US" sz="1400">
                  <a:solidFill>
                    <a:srgbClr val="0000FF"/>
                  </a:solidFill>
                  <a:latin typeface="Times New Roman" panose="02020603050405020304" pitchFamily="18" charset="0"/>
                </a:rPr>
                <a:t>12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DONE</a:t>
              </a:r>
            </a:p>
          </p:txBody>
        </p:sp>
        <p:sp>
          <p:nvSpPr>
            <p:cNvPr id="73786" name="Text Box 302"/>
            <p:cNvSpPr txBox="1">
              <a:spLocks noChangeArrowheads="1"/>
            </p:cNvSpPr>
            <p:nvPr/>
          </p:nvSpPr>
          <p:spPr bwMode="auto">
            <a:xfrm>
              <a:off x="3264" y="2918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3787" name="Text Box 303"/>
            <p:cNvSpPr txBox="1">
              <a:spLocks noChangeArrowheads="1"/>
            </p:cNvSpPr>
            <p:nvPr/>
          </p:nvSpPr>
          <p:spPr bwMode="auto">
            <a:xfrm>
              <a:off x="3452" y="2918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788" name="Text Box 304"/>
            <p:cNvSpPr txBox="1">
              <a:spLocks noChangeArrowheads="1"/>
            </p:cNvSpPr>
            <p:nvPr/>
          </p:nvSpPr>
          <p:spPr bwMode="auto">
            <a:xfrm>
              <a:off x="3600" y="2918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" name="Group 328"/>
          <p:cNvGrpSpPr>
            <a:grpSpLocks/>
          </p:cNvGrpSpPr>
          <p:nvPr/>
        </p:nvGrpSpPr>
        <p:grpSpPr bwMode="auto">
          <a:xfrm>
            <a:off x="5372102" y="5074441"/>
            <a:ext cx="3322072" cy="1495965"/>
            <a:chOff x="3024" y="3350"/>
            <a:chExt cx="1873" cy="422"/>
          </a:xfrm>
        </p:grpSpPr>
        <p:grpSp>
          <p:nvGrpSpPr>
            <p:cNvPr id="73756" name="Group 327"/>
            <p:cNvGrpSpPr>
              <a:grpSpLocks/>
            </p:cNvGrpSpPr>
            <p:nvPr/>
          </p:nvGrpSpPr>
          <p:grpSpPr bwMode="auto">
            <a:xfrm>
              <a:off x="3024" y="3552"/>
              <a:ext cx="1194" cy="220"/>
              <a:chOff x="3024" y="3552"/>
              <a:chExt cx="1194" cy="220"/>
            </a:xfrm>
          </p:grpSpPr>
          <p:sp>
            <p:nvSpPr>
              <p:cNvPr id="73764" name="Text Box 307"/>
              <p:cNvSpPr txBox="1">
                <a:spLocks noChangeArrowheads="1"/>
              </p:cNvSpPr>
              <p:nvPr/>
            </p:nvSpPr>
            <p:spPr bwMode="auto">
              <a:xfrm>
                <a:off x="4004" y="3552"/>
                <a:ext cx="21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3765" name="Text Box 308"/>
              <p:cNvSpPr txBox="1">
                <a:spLocks noChangeArrowheads="1"/>
              </p:cNvSpPr>
              <p:nvPr/>
            </p:nvSpPr>
            <p:spPr bwMode="auto">
              <a:xfrm>
                <a:off x="3812" y="3552"/>
                <a:ext cx="21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3766" name="Text Box 309"/>
              <p:cNvSpPr txBox="1">
                <a:spLocks noChangeArrowheads="1"/>
              </p:cNvSpPr>
              <p:nvPr/>
            </p:nvSpPr>
            <p:spPr bwMode="auto">
              <a:xfrm>
                <a:off x="3620" y="3552"/>
                <a:ext cx="21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3767" name="Text Box 310"/>
              <p:cNvSpPr txBox="1">
                <a:spLocks noChangeArrowheads="1"/>
              </p:cNvSpPr>
              <p:nvPr/>
            </p:nvSpPr>
            <p:spPr bwMode="auto">
              <a:xfrm>
                <a:off x="3428" y="3552"/>
                <a:ext cx="21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73768" name="Text Box 311"/>
              <p:cNvSpPr txBox="1">
                <a:spLocks noChangeArrowheads="1"/>
              </p:cNvSpPr>
              <p:nvPr/>
            </p:nvSpPr>
            <p:spPr bwMode="auto">
              <a:xfrm>
                <a:off x="3216" y="3552"/>
                <a:ext cx="27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73769" name="Text Box 312"/>
              <p:cNvSpPr txBox="1">
                <a:spLocks noChangeArrowheads="1"/>
              </p:cNvSpPr>
              <p:nvPr/>
            </p:nvSpPr>
            <p:spPr bwMode="auto">
              <a:xfrm>
                <a:off x="3024" y="3552"/>
                <a:ext cx="27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32</a:t>
                </a:r>
              </a:p>
            </p:txBody>
          </p:sp>
          <p:grpSp>
            <p:nvGrpSpPr>
              <p:cNvPr id="73770" name="Group 313"/>
              <p:cNvGrpSpPr>
                <a:grpSpLocks/>
              </p:cNvGrpSpPr>
              <p:nvPr/>
            </p:nvGrpSpPr>
            <p:grpSpPr bwMode="auto">
              <a:xfrm>
                <a:off x="3072" y="3552"/>
                <a:ext cx="1104" cy="0"/>
                <a:chOff x="3936" y="1546"/>
                <a:chExt cx="1104" cy="0"/>
              </a:xfrm>
            </p:grpSpPr>
            <p:sp>
              <p:nvSpPr>
                <p:cNvPr id="73771" name="Line 314"/>
                <p:cNvSpPr>
                  <a:spLocks noChangeShapeType="1"/>
                </p:cNvSpPr>
                <p:nvPr/>
              </p:nvSpPr>
              <p:spPr bwMode="auto">
                <a:xfrm>
                  <a:off x="3936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73772" name="Line 315"/>
                <p:cNvSpPr>
                  <a:spLocks noChangeShapeType="1"/>
                </p:cNvSpPr>
                <p:nvPr/>
              </p:nvSpPr>
              <p:spPr bwMode="auto">
                <a:xfrm>
                  <a:off x="4128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73773" name="Line 316"/>
                <p:cNvSpPr>
                  <a:spLocks noChangeShapeType="1"/>
                </p:cNvSpPr>
                <p:nvPr/>
              </p:nvSpPr>
              <p:spPr bwMode="auto">
                <a:xfrm>
                  <a:off x="4320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73774" name="Line 317"/>
                <p:cNvSpPr>
                  <a:spLocks noChangeShapeType="1"/>
                </p:cNvSpPr>
                <p:nvPr/>
              </p:nvSpPr>
              <p:spPr bwMode="auto">
                <a:xfrm>
                  <a:off x="4512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73775" name="Line 318"/>
                <p:cNvSpPr>
                  <a:spLocks noChangeShapeType="1"/>
                </p:cNvSpPr>
                <p:nvPr/>
              </p:nvSpPr>
              <p:spPr bwMode="auto">
                <a:xfrm>
                  <a:off x="4704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73776" name="Line 319"/>
                <p:cNvSpPr>
                  <a:spLocks noChangeShapeType="1"/>
                </p:cNvSpPr>
                <p:nvPr/>
              </p:nvSpPr>
              <p:spPr bwMode="auto">
                <a:xfrm>
                  <a:off x="4896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</p:grpSp>
        <p:sp>
          <p:nvSpPr>
            <p:cNvPr id="73757" name="Text Box 320"/>
            <p:cNvSpPr txBox="1">
              <a:spLocks noChangeArrowheads="1"/>
            </p:cNvSpPr>
            <p:nvPr/>
          </p:nvSpPr>
          <p:spPr bwMode="auto">
            <a:xfrm>
              <a:off x="3024" y="3350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3758" name="Text Box 321"/>
            <p:cNvSpPr txBox="1">
              <a:spLocks noChangeArrowheads="1"/>
            </p:cNvSpPr>
            <p:nvPr/>
          </p:nvSpPr>
          <p:spPr bwMode="auto">
            <a:xfrm>
              <a:off x="4314" y="3408"/>
              <a:ext cx="583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answer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9" name="Text Box 322"/>
            <p:cNvSpPr txBox="1">
              <a:spLocks noChangeArrowheads="1"/>
            </p:cNvSpPr>
            <p:nvPr/>
          </p:nvSpPr>
          <p:spPr bwMode="auto">
            <a:xfrm>
              <a:off x="3264" y="3350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3760" name="Text Box 323"/>
            <p:cNvSpPr txBox="1">
              <a:spLocks noChangeArrowheads="1"/>
            </p:cNvSpPr>
            <p:nvPr/>
          </p:nvSpPr>
          <p:spPr bwMode="auto">
            <a:xfrm>
              <a:off x="3452" y="3350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761" name="Text Box 324"/>
            <p:cNvSpPr txBox="1">
              <a:spLocks noChangeArrowheads="1"/>
            </p:cNvSpPr>
            <p:nvPr/>
          </p:nvSpPr>
          <p:spPr bwMode="auto">
            <a:xfrm>
              <a:off x="3600" y="3350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762" name="Text Box 325"/>
            <p:cNvSpPr txBox="1">
              <a:spLocks noChangeArrowheads="1"/>
            </p:cNvSpPr>
            <p:nvPr/>
          </p:nvSpPr>
          <p:spPr bwMode="auto">
            <a:xfrm>
              <a:off x="3792" y="3350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3763" name="Text Box 326"/>
            <p:cNvSpPr txBox="1">
              <a:spLocks noChangeArrowheads="1"/>
            </p:cNvSpPr>
            <p:nvPr/>
          </p:nvSpPr>
          <p:spPr bwMode="auto">
            <a:xfrm>
              <a:off x="3984" y="3350"/>
              <a:ext cx="23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73740" name="Group 332"/>
          <p:cNvGrpSpPr>
            <a:grpSpLocks/>
          </p:cNvGrpSpPr>
          <p:nvPr/>
        </p:nvGrpSpPr>
        <p:grpSpPr bwMode="auto">
          <a:xfrm>
            <a:off x="5372101" y="2343149"/>
            <a:ext cx="2740310" cy="1630674"/>
            <a:chOff x="3024" y="1440"/>
            <a:chExt cx="1545" cy="460"/>
          </a:xfrm>
        </p:grpSpPr>
        <p:sp>
          <p:nvSpPr>
            <p:cNvPr id="73741" name="Text Box 333"/>
            <p:cNvSpPr txBox="1">
              <a:spLocks noChangeArrowheads="1"/>
            </p:cNvSpPr>
            <p:nvPr/>
          </p:nvSpPr>
          <p:spPr bwMode="auto">
            <a:xfrm>
              <a:off x="4004" y="168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742" name="Text Box 334"/>
            <p:cNvSpPr txBox="1">
              <a:spLocks noChangeArrowheads="1"/>
            </p:cNvSpPr>
            <p:nvPr/>
          </p:nvSpPr>
          <p:spPr bwMode="auto">
            <a:xfrm>
              <a:off x="3812" y="168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3743" name="Text Box 335"/>
            <p:cNvSpPr txBox="1">
              <a:spLocks noChangeArrowheads="1"/>
            </p:cNvSpPr>
            <p:nvPr/>
          </p:nvSpPr>
          <p:spPr bwMode="auto">
            <a:xfrm>
              <a:off x="3620" y="168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744" name="Text Box 336"/>
            <p:cNvSpPr txBox="1">
              <a:spLocks noChangeArrowheads="1"/>
            </p:cNvSpPr>
            <p:nvPr/>
          </p:nvSpPr>
          <p:spPr bwMode="auto">
            <a:xfrm>
              <a:off x="3428" y="1680"/>
              <a:ext cx="21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3745" name="Text Box 337"/>
            <p:cNvSpPr txBox="1">
              <a:spLocks noChangeArrowheads="1"/>
            </p:cNvSpPr>
            <p:nvPr/>
          </p:nvSpPr>
          <p:spPr bwMode="auto">
            <a:xfrm>
              <a:off x="3216" y="1680"/>
              <a:ext cx="27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3746" name="Text Box 338"/>
            <p:cNvSpPr txBox="1">
              <a:spLocks noChangeArrowheads="1"/>
            </p:cNvSpPr>
            <p:nvPr/>
          </p:nvSpPr>
          <p:spPr bwMode="auto">
            <a:xfrm>
              <a:off x="3024" y="1680"/>
              <a:ext cx="27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grpSp>
          <p:nvGrpSpPr>
            <p:cNvPr id="73747" name="Group 339"/>
            <p:cNvGrpSpPr>
              <a:grpSpLocks/>
            </p:cNvGrpSpPr>
            <p:nvPr/>
          </p:nvGrpSpPr>
          <p:grpSpPr bwMode="auto">
            <a:xfrm>
              <a:off x="3072" y="1680"/>
              <a:ext cx="1104" cy="0"/>
              <a:chOff x="3936" y="1546"/>
              <a:chExt cx="1104" cy="0"/>
            </a:xfrm>
          </p:grpSpPr>
          <p:sp>
            <p:nvSpPr>
              <p:cNvPr id="73750" name="Line 340"/>
              <p:cNvSpPr>
                <a:spLocks noChangeShapeType="1"/>
              </p:cNvSpPr>
              <p:nvPr/>
            </p:nvSpPr>
            <p:spPr bwMode="auto">
              <a:xfrm>
                <a:off x="393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751" name="Line 341"/>
              <p:cNvSpPr>
                <a:spLocks noChangeShapeType="1"/>
              </p:cNvSpPr>
              <p:nvPr/>
            </p:nvSpPr>
            <p:spPr bwMode="auto">
              <a:xfrm>
                <a:off x="4128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752" name="Line 342"/>
              <p:cNvSpPr>
                <a:spLocks noChangeShapeType="1"/>
              </p:cNvSpPr>
              <p:nvPr/>
            </p:nvSpPr>
            <p:spPr bwMode="auto">
              <a:xfrm>
                <a:off x="4320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753" name="Line 343"/>
              <p:cNvSpPr>
                <a:spLocks noChangeShapeType="1"/>
              </p:cNvSpPr>
              <p:nvPr/>
            </p:nvSpPr>
            <p:spPr bwMode="auto">
              <a:xfrm>
                <a:off x="4512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754" name="Line 344"/>
              <p:cNvSpPr>
                <a:spLocks noChangeShapeType="1"/>
              </p:cNvSpPr>
              <p:nvPr/>
            </p:nvSpPr>
            <p:spPr bwMode="auto">
              <a:xfrm>
                <a:off x="4704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3755" name="Line 345"/>
              <p:cNvSpPr>
                <a:spLocks noChangeShapeType="1"/>
              </p:cNvSpPr>
              <p:nvPr/>
            </p:nvSpPr>
            <p:spPr bwMode="auto">
              <a:xfrm>
                <a:off x="489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73748" name="Text Box 346"/>
            <p:cNvSpPr txBox="1">
              <a:spLocks noChangeArrowheads="1"/>
            </p:cNvSpPr>
            <p:nvPr/>
          </p:nvSpPr>
          <p:spPr bwMode="auto">
            <a:xfrm>
              <a:off x="3024" y="1478"/>
              <a:ext cx="15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9" name="Text Box 347"/>
            <p:cNvSpPr txBox="1">
              <a:spLocks noChangeArrowheads="1"/>
            </p:cNvSpPr>
            <p:nvPr/>
          </p:nvSpPr>
          <p:spPr bwMode="auto">
            <a:xfrm>
              <a:off x="4414" y="1440"/>
              <a:ext cx="155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28448794" indent="-28105894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03114D-59D4-44BE-ADB9-10AF5BFC8163}" type="slidenum">
              <a: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4" y="511011"/>
            <a:ext cx="8348662" cy="84772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Converting from Decimal to Binary: Subtraction Method (Easy for Humans)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568" y="1651819"/>
            <a:ext cx="4316323" cy="47047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Subtraction method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Go from LEFT to RIGHT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Subtract a selected binary weight from the (remaining) quantity</a:t>
            </a:r>
          </a:p>
          <a:p>
            <a:pPr lvl="2" eaLnBrk="1" hangingPunct="1"/>
            <a:r>
              <a:rPr lang="en-US" altLang="en-US" sz="1600" dirty="0">
                <a:ea typeface="ＭＳ Ｐゴシック" pitchFamily="34" charset="-128"/>
              </a:rPr>
              <a:t>Then, we have a new remaining quantity, and we start again (from the present binary position)</a:t>
            </a:r>
          </a:p>
          <a:p>
            <a:pPr lvl="2" eaLnBrk="1" hangingPunct="1"/>
            <a:r>
              <a:rPr lang="en-US" altLang="en-US" sz="1600" dirty="0">
                <a:ea typeface="ＭＳ Ｐゴシック" pitchFamily="34" charset="-128"/>
              </a:rPr>
              <a:t>Stop when remaining quantity is 0</a:t>
            </a:r>
          </a:p>
        </p:txBody>
      </p:sp>
      <p:sp>
        <p:nvSpPr>
          <p:cNvPr id="75781" name="Text Box 133"/>
          <p:cNvSpPr txBox="1">
            <a:spLocks noChangeArrowheads="1"/>
          </p:cNvSpPr>
          <p:nvPr/>
        </p:nvSpPr>
        <p:spPr bwMode="auto">
          <a:xfrm>
            <a:off x="5257799" y="2114551"/>
            <a:ext cx="382289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rPr>
              <a:t>Remaining quantity: </a:t>
            </a:r>
            <a:r>
              <a:rPr lang="en-US" altLang="en-US" sz="1500" b="1" u="sng">
                <a:solidFill>
                  <a:srgbClr val="0000FF"/>
                </a:solidFill>
                <a:latin typeface="Times New Roman" panose="02020603050405020304" pitchFamily="18" charset="0"/>
              </a:rPr>
              <a:t>12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5372102" y="2845595"/>
            <a:ext cx="3331759" cy="1282111"/>
            <a:chOff x="3024" y="1478"/>
            <a:chExt cx="1757" cy="415"/>
          </a:xfrm>
        </p:grpSpPr>
        <p:sp>
          <p:nvSpPr>
            <p:cNvPr id="75876" name="Text Box 135"/>
            <p:cNvSpPr txBox="1">
              <a:spLocks noChangeArrowheads="1"/>
            </p:cNvSpPr>
            <p:nvPr/>
          </p:nvSpPr>
          <p:spPr bwMode="auto">
            <a:xfrm>
              <a:off x="4004" y="1680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877" name="Text Box 136"/>
            <p:cNvSpPr txBox="1">
              <a:spLocks noChangeArrowheads="1"/>
            </p:cNvSpPr>
            <p:nvPr/>
          </p:nvSpPr>
          <p:spPr bwMode="auto">
            <a:xfrm>
              <a:off x="3812" y="1680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5878" name="Text Box 137"/>
            <p:cNvSpPr txBox="1">
              <a:spLocks noChangeArrowheads="1"/>
            </p:cNvSpPr>
            <p:nvPr/>
          </p:nvSpPr>
          <p:spPr bwMode="auto">
            <a:xfrm>
              <a:off x="3620" y="1680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5879" name="Text Box 138"/>
            <p:cNvSpPr txBox="1">
              <a:spLocks noChangeArrowheads="1"/>
            </p:cNvSpPr>
            <p:nvPr/>
          </p:nvSpPr>
          <p:spPr bwMode="auto">
            <a:xfrm>
              <a:off x="3428" y="1680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5880" name="Text Box 139"/>
            <p:cNvSpPr txBox="1">
              <a:spLocks noChangeArrowheads="1"/>
            </p:cNvSpPr>
            <p:nvPr/>
          </p:nvSpPr>
          <p:spPr bwMode="auto">
            <a:xfrm>
              <a:off x="3216" y="1680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5881" name="Text Box 140"/>
            <p:cNvSpPr txBox="1">
              <a:spLocks noChangeArrowheads="1"/>
            </p:cNvSpPr>
            <p:nvPr/>
          </p:nvSpPr>
          <p:spPr bwMode="auto">
            <a:xfrm>
              <a:off x="3024" y="1680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grpSp>
          <p:nvGrpSpPr>
            <p:cNvPr id="75882" name="Group 141"/>
            <p:cNvGrpSpPr>
              <a:grpSpLocks/>
            </p:cNvGrpSpPr>
            <p:nvPr/>
          </p:nvGrpSpPr>
          <p:grpSpPr bwMode="auto">
            <a:xfrm>
              <a:off x="3072" y="1680"/>
              <a:ext cx="1104" cy="0"/>
              <a:chOff x="3936" y="1546"/>
              <a:chExt cx="1104" cy="0"/>
            </a:xfrm>
          </p:grpSpPr>
          <p:sp>
            <p:nvSpPr>
              <p:cNvPr id="75885" name="Line 142"/>
              <p:cNvSpPr>
                <a:spLocks noChangeShapeType="1"/>
              </p:cNvSpPr>
              <p:nvPr/>
            </p:nvSpPr>
            <p:spPr bwMode="auto">
              <a:xfrm>
                <a:off x="393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86" name="Line 143"/>
              <p:cNvSpPr>
                <a:spLocks noChangeShapeType="1"/>
              </p:cNvSpPr>
              <p:nvPr/>
            </p:nvSpPr>
            <p:spPr bwMode="auto">
              <a:xfrm>
                <a:off x="4128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87" name="Line 144"/>
              <p:cNvSpPr>
                <a:spLocks noChangeShapeType="1"/>
              </p:cNvSpPr>
              <p:nvPr/>
            </p:nvSpPr>
            <p:spPr bwMode="auto">
              <a:xfrm>
                <a:off x="4320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88" name="Line 145"/>
              <p:cNvSpPr>
                <a:spLocks noChangeShapeType="1"/>
              </p:cNvSpPr>
              <p:nvPr/>
            </p:nvSpPr>
            <p:spPr bwMode="auto">
              <a:xfrm>
                <a:off x="4512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89" name="Line 146"/>
              <p:cNvSpPr>
                <a:spLocks noChangeShapeType="1"/>
              </p:cNvSpPr>
              <p:nvPr/>
            </p:nvSpPr>
            <p:spPr bwMode="auto">
              <a:xfrm>
                <a:off x="4704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90" name="Line 147"/>
              <p:cNvSpPr>
                <a:spLocks noChangeShapeType="1"/>
              </p:cNvSpPr>
              <p:nvPr/>
            </p:nvSpPr>
            <p:spPr bwMode="auto">
              <a:xfrm>
                <a:off x="489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5883" name="Text Box 148"/>
            <p:cNvSpPr txBox="1">
              <a:spLocks noChangeArrowheads="1"/>
            </p:cNvSpPr>
            <p:nvPr/>
          </p:nvSpPr>
          <p:spPr bwMode="auto">
            <a:xfrm>
              <a:off x="3024" y="1478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884" name="Text Box 149"/>
            <p:cNvSpPr txBox="1">
              <a:spLocks noChangeArrowheads="1"/>
            </p:cNvSpPr>
            <p:nvPr/>
          </p:nvSpPr>
          <p:spPr bwMode="auto">
            <a:xfrm>
              <a:off x="4203" y="1486"/>
              <a:ext cx="57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32 is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too much</a:t>
              </a:r>
            </a:p>
          </p:txBody>
        </p:sp>
      </p:grpSp>
      <p:grpSp>
        <p:nvGrpSpPr>
          <p:cNvPr id="4" name="Group 150"/>
          <p:cNvGrpSpPr>
            <a:grpSpLocks/>
          </p:cNvGrpSpPr>
          <p:nvPr/>
        </p:nvGrpSpPr>
        <p:grpSpPr bwMode="auto">
          <a:xfrm>
            <a:off x="5372102" y="3359945"/>
            <a:ext cx="3331759" cy="1282111"/>
            <a:chOff x="3552" y="1862"/>
            <a:chExt cx="1757" cy="415"/>
          </a:xfrm>
        </p:grpSpPr>
        <p:sp>
          <p:nvSpPr>
            <p:cNvPr id="75860" name="Text Box 151"/>
            <p:cNvSpPr txBox="1">
              <a:spLocks noChangeArrowheads="1"/>
            </p:cNvSpPr>
            <p:nvPr/>
          </p:nvSpPr>
          <p:spPr bwMode="auto">
            <a:xfrm>
              <a:off x="4532" y="206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861" name="Text Box 152"/>
            <p:cNvSpPr txBox="1">
              <a:spLocks noChangeArrowheads="1"/>
            </p:cNvSpPr>
            <p:nvPr/>
          </p:nvSpPr>
          <p:spPr bwMode="auto">
            <a:xfrm>
              <a:off x="4340" y="206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5862" name="Text Box 153"/>
            <p:cNvSpPr txBox="1">
              <a:spLocks noChangeArrowheads="1"/>
            </p:cNvSpPr>
            <p:nvPr/>
          </p:nvSpPr>
          <p:spPr bwMode="auto">
            <a:xfrm>
              <a:off x="4148" y="206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5863" name="Text Box 154"/>
            <p:cNvSpPr txBox="1">
              <a:spLocks noChangeArrowheads="1"/>
            </p:cNvSpPr>
            <p:nvPr/>
          </p:nvSpPr>
          <p:spPr bwMode="auto">
            <a:xfrm>
              <a:off x="3956" y="206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5864" name="Text Box 155"/>
            <p:cNvSpPr txBox="1">
              <a:spLocks noChangeArrowheads="1"/>
            </p:cNvSpPr>
            <p:nvPr/>
          </p:nvSpPr>
          <p:spPr bwMode="auto">
            <a:xfrm>
              <a:off x="3744" y="2064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5865" name="Text Box 156"/>
            <p:cNvSpPr txBox="1">
              <a:spLocks noChangeArrowheads="1"/>
            </p:cNvSpPr>
            <p:nvPr/>
          </p:nvSpPr>
          <p:spPr bwMode="auto">
            <a:xfrm>
              <a:off x="3552" y="2064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grpSp>
          <p:nvGrpSpPr>
            <p:cNvPr id="75866" name="Group 157"/>
            <p:cNvGrpSpPr>
              <a:grpSpLocks/>
            </p:cNvGrpSpPr>
            <p:nvPr/>
          </p:nvGrpSpPr>
          <p:grpSpPr bwMode="auto">
            <a:xfrm>
              <a:off x="3600" y="2064"/>
              <a:ext cx="1104" cy="0"/>
              <a:chOff x="3936" y="1546"/>
              <a:chExt cx="1104" cy="0"/>
            </a:xfrm>
          </p:grpSpPr>
          <p:sp>
            <p:nvSpPr>
              <p:cNvPr id="75870" name="Line 158"/>
              <p:cNvSpPr>
                <a:spLocks noChangeShapeType="1"/>
              </p:cNvSpPr>
              <p:nvPr/>
            </p:nvSpPr>
            <p:spPr bwMode="auto">
              <a:xfrm>
                <a:off x="393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71" name="Line 159"/>
              <p:cNvSpPr>
                <a:spLocks noChangeShapeType="1"/>
              </p:cNvSpPr>
              <p:nvPr/>
            </p:nvSpPr>
            <p:spPr bwMode="auto">
              <a:xfrm>
                <a:off x="4128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72" name="Line 160"/>
              <p:cNvSpPr>
                <a:spLocks noChangeShapeType="1"/>
              </p:cNvSpPr>
              <p:nvPr/>
            </p:nvSpPr>
            <p:spPr bwMode="auto">
              <a:xfrm>
                <a:off x="4320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73" name="Line 161"/>
              <p:cNvSpPr>
                <a:spLocks noChangeShapeType="1"/>
              </p:cNvSpPr>
              <p:nvPr/>
            </p:nvSpPr>
            <p:spPr bwMode="auto">
              <a:xfrm>
                <a:off x="4512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74" name="Line 162"/>
              <p:cNvSpPr>
                <a:spLocks noChangeShapeType="1"/>
              </p:cNvSpPr>
              <p:nvPr/>
            </p:nvSpPr>
            <p:spPr bwMode="auto">
              <a:xfrm>
                <a:off x="4704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75" name="Line 163"/>
              <p:cNvSpPr>
                <a:spLocks noChangeShapeType="1"/>
              </p:cNvSpPr>
              <p:nvPr/>
            </p:nvSpPr>
            <p:spPr bwMode="auto">
              <a:xfrm>
                <a:off x="489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5867" name="Text Box 164"/>
            <p:cNvSpPr txBox="1">
              <a:spLocks noChangeArrowheads="1"/>
            </p:cNvSpPr>
            <p:nvPr/>
          </p:nvSpPr>
          <p:spPr bwMode="auto">
            <a:xfrm>
              <a:off x="3552" y="1862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868" name="Text Box 165"/>
            <p:cNvSpPr txBox="1">
              <a:spLocks noChangeArrowheads="1"/>
            </p:cNvSpPr>
            <p:nvPr/>
          </p:nvSpPr>
          <p:spPr bwMode="auto">
            <a:xfrm>
              <a:off x="4731" y="1870"/>
              <a:ext cx="57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16 is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too much</a:t>
              </a:r>
            </a:p>
          </p:txBody>
        </p:sp>
        <p:sp>
          <p:nvSpPr>
            <p:cNvPr id="75869" name="Text Box 166"/>
            <p:cNvSpPr txBox="1">
              <a:spLocks noChangeArrowheads="1"/>
            </p:cNvSpPr>
            <p:nvPr/>
          </p:nvSpPr>
          <p:spPr bwMode="auto">
            <a:xfrm>
              <a:off x="3792" y="1862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" name="Group 168"/>
          <p:cNvGrpSpPr>
            <a:grpSpLocks/>
          </p:cNvGrpSpPr>
          <p:nvPr/>
        </p:nvGrpSpPr>
        <p:grpSpPr bwMode="auto">
          <a:xfrm>
            <a:off x="5386388" y="3886199"/>
            <a:ext cx="3741353" cy="1399510"/>
            <a:chOff x="3552" y="2304"/>
            <a:chExt cx="1973" cy="453"/>
          </a:xfrm>
        </p:grpSpPr>
        <p:sp>
          <p:nvSpPr>
            <p:cNvPr id="75843" name="Text Box 169"/>
            <p:cNvSpPr txBox="1">
              <a:spLocks noChangeArrowheads="1"/>
            </p:cNvSpPr>
            <p:nvPr/>
          </p:nvSpPr>
          <p:spPr bwMode="auto">
            <a:xfrm>
              <a:off x="4532" y="254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844" name="Text Box 170"/>
            <p:cNvSpPr txBox="1">
              <a:spLocks noChangeArrowheads="1"/>
            </p:cNvSpPr>
            <p:nvPr/>
          </p:nvSpPr>
          <p:spPr bwMode="auto">
            <a:xfrm>
              <a:off x="4340" y="254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5845" name="Text Box 171"/>
            <p:cNvSpPr txBox="1">
              <a:spLocks noChangeArrowheads="1"/>
            </p:cNvSpPr>
            <p:nvPr/>
          </p:nvSpPr>
          <p:spPr bwMode="auto">
            <a:xfrm>
              <a:off x="4148" y="254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5846" name="Text Box 172"/>
            <p:cNvSpPr txBox="1">
              <a:spLocks noChangeArrowheads="1"/>
            </p:cNvSpPr>
            <p:nvPr/>
          </p:nvSpPr>
          <p:spPr bwMode="auto">
            <a:xfrm>
              <a:off x="3956" y="254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5847" name="Text Box 173"/>
            <p:cNvSpPr txBox="1">
              <a:spLocks noChangeArrowheads="1"/>
            </p:cNvSpPr>
            <p:nvPr/>
          </p:nvSpPr>
          <p:spPr bwMode="auto">
            <a:xfrm>
              <a:off x="3744" y="2544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5848" name="Text Box 174"/>
            <p:cNvSpPr txBox="1">
              <a:spLocks noChangeArrowheads="1"/>
            </p:cNvSpPr>
            <p:nvPr/>
          </p:nvSpPr>
          <p:spPr bwMode="auto">
            <a:xfrm>
              <a:off x="3552" y="2544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grpSp>
          <p:nvGrpSpPr>
            <p:cNvPr id="75849" name="Group 175"/>
            <p:cNvGrpSpPr>
              <a:grpSpLocks/>
            </p:cNvGrpSpPr>
            <p:nvPr/>
          </p:nvGrpSpPr>
          <p:grpSpPr bwMode="auto">
            <a:xfrm>
              <a:off x="3600" y="2544"/>
              <a:ext cx="1104" cy="0"/>
              <a:chOff x="3936" y="1546"/>
              <a:chExt cx="1104" cy="0"/>
            </a:xfrm>
          </p:grpSpPr>
          <p:sp>
            <p:nvSpPr>
              <p:cNvPr id="75854" name="Line 176"/>
              <p:cNvSpPr>
                <a:spLocks noChangeShapeType="1"/>
              </p:cNvSpPr>
              <p:nvPr/>
            </p:nvSpPr>
            <p:spPr bwMode="auto">
              <a:xfrm>
                <a:off x="393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55" name="Line 177"/>
              <p:cNvSpPr>
                <a:spLocks noChangeShapeType="1"/>
              </p:cNvSpPr>
              <p:nvPr/>
            </p:nvSpPr>
            <p:spPr bwMode="auto">
              <a:xfrm>
                <a:off x="4128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56" name="Line 178"/>
              <p:cNvSpPr>
                <a:spLocks noChangeShapeType="1"/>
              </p:cNvSpPr>
              <p:nvPr/>
            </p:nvSpPr>
            <p:spPr bwMode="auto">
              <a:xfrm>
                <a:off x="4320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57" name="Line 179"/>
              <p:cNvSpPr>
                <a:spLocks noChangeShapeType="1"/>
              </p:cNvSpPr>
              <p:nvPr/>
            </p:nvSpPr>
            <p:spPr bwMode="auto">
              <a:xfrm>
                <a:off x="4512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58" name="Line 180"/>
              <p:cNvSpPr>
                <a:spLocks noChangeShapeType="1"/>
              </p:cNvSpPr>
              <p:nvPr/>
            </p:nvSpPr>
            <p:spPr bwMode="auto">
              <a:xfrm>
                <a:off x="4704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59" name="Line 181"/>
              <p:cNvSpPr>
                <a:spLocks noChangeShapeType="1"/>
              </p:cNvSpPr>
              <p:nvPr/>
            </p:nvSpPr>
            <p:spPr bwMode="auto">
              <a:xfrm>
                <a:off x="489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5850" name="Text Box 182"/>
            <p:cNvSpPr txBox="1">
              <a:spLocks noChangeArrowheads="1"/>
            </p:cNvSpPr>
            <p:nvPr/>
          </p:nvSpPr>
          <p:spPr bwMode="auto">
            <a:xfrm>
              <a:off x="3552" y="2342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851" name="Text Box 183"/>
            <p:cNvSpPr txBox="1">
              <a:spLocks noChangeArrowheads="1"/>
            </p:cNvSpPr>
            <p:nvPr/>
          </p:nvSpPr>
          <p:spPr bwMode="auto">
            <a:xfrm>
              <a:off x="4713" y="2304"/>
              <a:ext cx="81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12</a:t>
              </a:r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– 8 = </a:t>
              </a:r>
              <a:r>
                <a:rPr lang="en-US" altLang="en-US" sz="1500" b="1" u="sng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200" b="1" u="sng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52" name="Text Box 184"/>
            <p:cNvSpPr txBox="1">
              <a:spLocks noChangeArrowheads="1"/>
            </p:cNvSpPr>
            <p:nvPr/>
          </p:nvSpPr>
          <p:spPr bwMode="auto">
            <a:xfrm>
              <a:off x="3792" y="2342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853" name="Text Box 185"/>
            <p:cNvSpPr txBox="1">
              <a:spLocks noChangeArrowheads="1"/>
            </p:cNvSpPr>
            <p:nvPr/>
          </p:nvSpPr>
          <p:spPr bwMode="auto">
            <a:xfrm>
              <a:off x="3980" y="2342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8" name="Group 243"/>
          <p:cNvGrpSpPr>
            <a:grpSpLocks/>
          </p:cNvGrpSpPr>
          <p:nvPr/>
        </p:nvGrpSpPr>
        <p:grpSpPr bwMode="auto">
          <a:xfrm>
            <a:off x="5372100" y="4457699"/>
            <a:ext cx="3549830" cy="1399510"/>
            <a:chOff x="3552" y="3024"/>
            <a:chExt cx="1872" cy="453"/>
          </a:xfrm>
        </p:grpSpPr>
        <p:sp>
          <p:nvSpPr>
            <p:cNvPr id="75825" name="Text Box 187"/>
            <p:cNvSpPr txBox="1">
              <a:spLocks noChangeArrowheads="1"/>
            </p:cNvSpPr>
            <p:nvPr/>
          </p:nvSpPr>
          <p:spPr bwMode="auto">
            <a:xfrm>
              <a:off x="4532" y="326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826" name="Text Box 188"/>
            <p:cNvSpPr txBox="1">
              <a:spLocks noChangeArrowheads="1"/>
            </p:cNvSpPr>
            <p:nvPr/>
          </p:nvSpPr>
          <p:spPr bwMode="auto">
            <a:xfrm>
              <a:off x="4340" y="326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5827" name="Text Box 189"/>
            <p:cNvSpPr txBox="1">
              <a:spLocks noChangeArrowheads="1"/>
            </p:cNvSpPr>
            <p:nvPr/>
          </p:nvSpPr>
          <p:spPr bwMode="auto">
            <a:xfrm>
              <a:off x="4148" y="326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5828" name="Text Box 190"/>
            <p:cNvSpPr txBox="1">
              <a:spLocks noChangeArrowheads="1"/>
            </p:cNvSpPr>
            <p:nvPr/>
          </p:nvSpPr>
          <p:spPr bwMode="auto">
            <a:xfrm>
              <a:off x="3956" y="3264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5829" name="Text Box 191"/>
            <p:cNvSpPr txBox="1">
              <a:spLocks noChangeArrowheads="1"/>
            </p:cNvSpPr>
            <p:nvPr/>
          </p:nvSpPr>
          <p:spPr bwMode="auto">
            <a:xfrm>
              <a:off x="3744" y="3264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5830" name="Text Box 192"/>
            <p:cNvSpPr txBox="1">
              <a:spLocks noChangeArrowheads="1"/>
            </p:cNvSpPr>
            <p:nvPr/>
          </p:nvSpPr>
          <p:spPr bwMode="auto">
            <a:xfrm>
              <a:off x="3552" y="3264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grpSp>
          <p:nvGrpSpPr>
            <p:cNvPr id="75831" name="Group 193"/>
            <p:cNvGrpSpPr>
              <a:grpSpLocks/>
            </p:cNvGrpSpPr>
            <p:nvPr/>
          </p:nvGrpSpPr>
          <p:grpSpPr bwMode="auto">
            <a:xfrm>
              <a:off x="3600" y="3264"/>
              <a:ext cx="1104" cy="0"/>
              <a:chOff x="3936" y="1546"/>
              <a:chExt cx="1104" cy="0"/>
            </a:xfrm>
          </p:grpSpPr>
          <p:sp>
            <p:nvSpPr>
              <p:cNvPr id="75837" name="Line 194"/>
              <p:cNvSpPr>
                <a:spLocks noChangeShapeType="1"/>
              </p:cNvSpPr>
              <p:nvPr/>
            </p:nvSpPr>
            <p:spPr bwMode="auto">
              <a:xfrm>
                <a:off x="393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38" name="Line 195"/>
              <p:cNvSpPr>
                <a:spLocks noChangeShapeType="1"/>
              </p:cNvSpPr>
              <p:nvPr/>
            </p:nvSpPr>
            <p:spPr bwMode="auto">
              <a:xfrm>
                <a:off x="4128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39" name="Line 196"/>
              <p:cNvSpPr>
                <a:spLocks noChangeShapeType="1"/>
              </p:cNvSpPr>
              <p:nvPr/>
            </p:nvSpPr>
            <p:spPr bwMode="auto">
              <a:xfrm>
                <a:off x="4320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40" name="Line 197"/>
              <p:cNvSpPr>
                <a:spLocks noChangeShapeType="1"/>
              </p:cNvSpPr>
              <p:nvPr/>
            </p:nvSpPr>
            <p:spPr bwMode="auto">
              <a:xfrm>
                <a:off x="4512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41" name="Line 198"/>
              <p:cNvSpPr>
                <a:spLocks noChangeShapeType="1"/>
              </p:cNvSpPr>
              <p:nvPr/>
            </p:nvSpPr>
            <p:spPr bwMode="auto">
              <a:xfrm>
                <a:off x="4704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42" name="Line 199"/>
              <p:cNvSpPr>
                <a:spLocks noChangeShapeType="1"/>
              </p:cNvSpPr>
              <p:nvPr/>
            </p:nvSpPr>
            <p:spPr bwMode="auto">
              <a:xfrm>
                <a:off x="489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5832" name="Text Box 200"/>
            <p:cNvSpPr txBox="1">
              <a:spLocks noChangeArrowheads="1"/>
            </p:cNvSpPr>
            <p:nvPr/>
          </p:nvSpPr>
          <p:spPr bwMode="auto">
            <a:xfrm>
              <a:off x="3552" y="3062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833" name="Text Box 201"/>
            <p:cNvSpPr txBox="1">
              <a:spLocks noChangeArrowheads="1"/>
            </p:cNvSpPr>
            <p:nvPr/>
          </p:nvSpPr>
          <p:spPr bwMode="auto">
            <a:xfrm>
              <a:off x="4870" y="3024"/>
              <a:ext cx="55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-4=</a:t>
              </a:r>
              <a:r>
                <a:rPr lang="en-US" altLang="en-US" sz="1500" b="1" u="sng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DONE</a:t>
              </a:r>
            </a:p>
          </p:txBody>
        </p:sp>
        <p:sp>
          <p:nvSpPr>
            <p:cNvPr id="75834" name="Text Box 202"/>
            <p:cNvSpPr txBox="1">
              <a:spLocks noChangeArrowheads="1"/>
            </p:cNvSpPr>
            <p:nvPr/>
          </p:nvSpPr>
          <p:spPr bwMode="auto">
            <a:xfrm>
              <a:off x="3792" y="3062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835" name="Text Box 203"/>
            <p:cNvSpPr txBox="1">
              <a:spLocks noChangeArrowheads="1"/>
            </p:cNvSpPr>
            <p:nvPr/>
          </p:nvSpPr>
          <p:spPr bwMode="auto">
            <a:xfrm>
              <a:off x="3980" y="3062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836" name="Text Box 204"/>
            <p:cNvSpPr txBox="1">
              <a:spLocks noChangeArrowheads="1"/>
            </p:cNvSpPr>
            <p:nvPr/>
          </p:nvSpPr>
          <p:spPr bwMode="auto">
            <a:xfrm>
              <a:off x="4128" y="3062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" name="Group 205"/>
          <p:cNvGrpSpPr>
            <a:grpSpLocks/>
          </p:cNvGrpSpPr>
          <p:nvPr/>
        </p:nvGrpSpPr>
        <p:grpSpPr bwMode="auto">
          <a:xfrm>
            <a:off x="5372101" y="5074444"/>
            <a:ext cx="3580170" cy="1282111"/>
            <a:chOff x="3024" y="3350"/>
            <a:chExt cx="1888" cy="415"/>
          </a:xfrm>
        </p:grpSpPr>
        <p:grpSp>
          <p:nvGrpSpPr>
            <p:cNvPr id="75804" name="Group 206"/>
            <p:cNvGrpSpPr>
              <a:grpSpLocks/>
            </p:cNvGrpSpPr>
            <p:nvPr/>
          </p:nvGrpSpPr>
          <p:grpSpPr bwMode="auto">
            <a:xfrm>
              <a:off x="3024" y="3552"/>
              <a:ext cx="1192" cy="213"/>
              <a:chOff x="3024" y="3552"/>
              <a:chExt cx="1192" cy="213"/>
            </a:xfrm>
          </p:grpSpPr>
          <p:sp>
            <p:nvSpPr>
              <p:cNvPr id="75812" name="Text Box 207"/>
              <p:cNvSpPr txBox="1">
                <a:spLocks noChangeArrowheads="1"/>
              </p:cNvSpPr>
              <p:nvPr/>
            </p:nvSpPr>
            <p:spPr bwMode="auto">
              <a:xfrm>
                <a:off x="4004" y="3552"/>
                <a:ext cx="2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5813" name="Text Box 208"/>
              <p:cNvSpPr txBox="1">
                <a:spLocks noChangeArrowheads="1"/>
              </p:cNvSpPr>
              <p:nvPr/>
            </p:nvSpPr>
            <p:spPr bwMode="auto">
              <a:xfrm>
                <a:off x="3812" y="3552"/>
                <a:ext cx="2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5814" name="Text Box 209"/>
              <p:cNvSpPr txBox="1">
                <a:spLocks noChangeArrowheads="1"/>
              </p:cNvSpPr>
              <p:nvPr/>
            </p:nvSpPr>
            <p:spPr bwMode="auto">
              <a:xfrm>
                <a:off x="3620" y="3552"/>
                <a:ext cx="2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5815" name="Text Box 210"/>
              <p:cNvSpPr txBox="1">
                <a:spLocks noChangeArrowheads="1"/>
              </p:cNvSpPr>
              <p:nvPr/>
            </p:nvSpPr>
            <p:spPr bwMode="auto">
              <a:xfrm>
                <a:off x="3428" y="3552"/>
                <a:ext cx="2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75816" name="Text Box 211"/>
              <p:cNvSpPr txBox="1">
                <a:spLocks noChangeArrowheads="1"/>
              </p:cNvSpPr>
              <p:nvPr/>
            </p:nvSpPr>
            <p:spPr bwMode="auto">
              <a:xfrm>
                <a:off x="3216" y="3552"/>
                <a:ext cx="26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75817" name="Text Box 212"/>
              <p:cNvSpPr txBox="1">
                <a:spLocks noChangeArrowheads="1"/>
              </p:cNvSpPr>
              <p:nvPr/>
            </p:nvSpPr>
            <p:spPr bwMode="auto">
              <a:xfrm>
                <a:off x="3024" y="3552"/>
                <a:ext cx="26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32</a:t>
                </a:r>
              </a:p>
            </p:txBody>
          </p:sp>
          <p:grpSp>
            <p:nvGrpSpPr>
              <p:cNvPr id="75818" name="Group 213"/>
              <p:cNvGrpSpPr>
                <a:grpSpLocks/>
              </p:cNvGrpSpPr>
              <p:nvPr/>
            </p:nvGrpSpPr>
            <p:grpSpPr bwMode="auto">
              <a:xfrm>
                <a:off x="3072" y="3552"/>
                <a:ext cx="1104" cy="0"/>
                <a:chOff x="3936" y="1546"/>
                <a:chExt cx="1104" cy="0"/>
              </a:xfrm>
            </p:grpSpPr>
            <p:sp>
              <p:nvSpPr>
                <p:cNvPr id="75819" name="Line 214"/>
                <p:cNvSpPr>
                  <a:spLocks noChangeShapeType="1"/>
                </p:cNvSpPr>
                <p:nvPr/>
              </p:nvSpPr>
              <p:spPr bwMode="auto">
                <a:xfrm>
                  <a:off x="3936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75820" name="Line 215"/>
                <p:cNvSpPr>
                  <a:spLocks noChangeShapeType="1"/>
                </p:cNvSpPr>
                <p:nvPr/>
              </p:nvSpPr>
              <p:spPr bwMode="auto">
                <a:xfrm>
                  <a:off x="4128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75821" name="Line 216"/>
                <p:cNvSpPr>
                  <a:spLocks noChangeShapeType="1"/>
                </p:cNvSpPr>
                <p:nvPr/>
              </p:nvSpPr>
              <p:spPr bwMode="auto">
                <a:xfrm>
                  <a:off x="4320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75822" name="Line 217"/>
                <p:cNvSpPr>
                  <a:spLocks noChangeShapeType="1"/>
                </p:cNvSpPr>
                <p:nvPr/>
              </p:nvSpPr>
              <p:spPr bwMode="auto">
                <a:xfrm>
                  <a:off x="4512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75823" name="Line 218"/>
                <p:cNvSpPr>
                  <a:spLocks noChangeShapeType="1"/>
                </p:cNvSpPr>
                <p:nvPr/>
              </p:nvSpPr>
              <p:spPr bwMode="auto">
                <a:xfrm>
                  <a:off x="4704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75824" name="Line 219"/>
                <p:cNvSpPr>
                  <a:spLocks noChangeShapeType="1"/>
                </p:cNvSpPr>
                <p:nvPr/>
              </p:nvSpPr>
              <p:spPr bwMode="auto">
                <a:xfrm>
                  <a:off x="4896" y="154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</p:grpSp>
        </p:grpSp>
        <p:sp>
          <p:nvSpPr>
            <p:cNvPr id="75805" name="Text Box 220"/>
            <p:cNvSpPr txBox="1">
              <a:spLocks noChangeArrowheads="1"/>
            </p:cNvSpPr>
            <p:nvPr/>
          </p:nvSpPr>
          <p:spPr bwMode="auto">
            <a:xfrm>
              <a:off x="3024" y="3350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806" name="Text Box 221"/>
            <p:cNvSpPr txBox="1">
              <a:spLocks noChangeArrowheads="1"/>
            </p:cNvSpPr>
            <p:nvPr/>
          </p:nvSpPr>
          <p:spPr bwMode="auto">
            <a:xfrm>
              <a:off x="4299" y="3408"/>
              <a:ext cx="6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answer</a:t>
              </a: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07" name="Text Box 222"/>
            <p:cNvSpPr txBox="1">
              <a:spLocks noChangeArrowheads="1"/>
            </p:cNvSpPr>
            <p:nvPr/>
          </p:nvSpPr>
          <p:spPr bwMode="auto">
            <a:xfrm>
              <a:off x="3264" y="3350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808" name="Text Box 223"/>
            <p:cNvSpPr txBox="1">
              <a:spLocks noChangeArrowheads="1"/>
            </p:cNvSpPr>
            <p:nvPr/>
          </p:nvSpPr>
          <p:spPr bwMode="auto">
            <a:xfrm>
              <a:off x="3452" y="3350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809" name="Text Box 224"/>
            <p:cNvSpPr txBox="1">
              <a:spLocks noChangeArrowheads="1"/>
            </p:cNvSpPr>
            <p:nvPr/>
          </p:nvSpPr>
          <p:spPr bwMode="auto">
            <a:xfrm>
              <a:off x="3600" y="3350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810" name="Text Box 225"/>
            <p:cNvSpPr txBox="1">
              <a:spLocks noChangeArrowheads="1"/>
            </p:cNvSpPr>
            <p:nvPr/>
          </p:nvSpPr>
          <p:spPr bwMode="auto">
            <a:xfrm>
              <a:off x="3792" y="3350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811" name="Text Box 226"/>
            <p:cNvSpPr txBox="1">
              <a:spLocks noChangeArrowheads="1"/>
            </p:cNvSpPr>
            <p:nvPr/>
          </p:nvSpPr>
          <p:spPr bwMode="auto">
            <a:xfrm>
              <a:off x="3984" y="3350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75788" name="Group 227"/>
          <p:cNvGrpSpPr>
            <a:grpSpLocks/>
          </p:cNvGrpSpPr>
          <p:nvPr/>
        </p:nvGrpSpPr>
        <p:grpSpPr bwMode="auto">
          <a:xfrm>
            <a:off x="5372101" y="2343150"/>
            <a:ext cx="2929748" cy="1399510"/>
            <a:chOff x="3024" y="1440"/>
            <a:chExt cx="1545" cy="453"/>
          </a:xfrm>
        </p:grpSpPr>
        <p:sp>
          <p:nvSpPr>
            <p:cNvPr id="75789" name="Text Box 228"/>
            <p:cNvSpPr txBox="1">
              <a:spLocks noChangeArrowheads="1"/>
            </p:cNvSpPr>
            <p:nvPr/>
          </p:nvSpPr>
          <p:spPr bwMode="auto">
            <a:xfrm>
              <a:off x="4004" y="1680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790" name="Text Box 229"/>
            <p:cNvSpPr txBox="1">
              <a:spLocks noChangeArrowheads="1"/>
            </p:cNvSpPr>
            <p:nvPr/>
          </p:nvSpPr>
          <p:spPr bwMode="auto">
            <a:xfrm>
              <a:off x="3812" y="1680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5791" name="Text Box 230"/>
            <p:cNvSpPr txBox="1">
              <a:spLocks noChangeArrowheads="1"/>
            </p:cNvSpPr>
            <p:nvPr/>
          </p:nvSpPr>
          <p:spPr bwMode="auto">
            <a:xfrm>
              <a:off x="3620" y="1680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5792" name="Text Box 231"/>
            <p:cNvSpPr txBox="1">
              <a:spLocks noChangeArrowheads="1"/>
            </p:cNvSpPr>
            <p:nvPr/>
          </p:nvSpPr>
          <p:spPr bwMode="auto">
            <a:xfrm>
              <a:off x="3428" y="1680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5793" name="Text Box 2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5794" name="Text Box 233"/>
            <p:cNvSpPr txBox="1">
              <a:spLocks noChangeArrowheads="1"/>
            </p:cNvSpPr>
            <p:nvPr/>
          </p:nvSpPr>
          <p:spPr bwMode="auto">
            <a:xfrm>
              <a:off x="3024" y="1680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grpSp>
          <p:nvGrpSpPr>
            <p:cNvPr id="75795" name="Group 234"/>
            <p:cNvGrpSpPr>
              <a:grpSpLocks/>
            </p:cNvGrpSpPr>
            <p:nvPr/>
          </p:nvGrpSpPr>
          <p:grpSpPr bwMode="auto">
            <a:xfrm>
              <a:off x="3072" y="1680"/>
              <a:ext cx="1104" cy="0"/>
              <a:chOff x="3936" y="1546"/>
              <a:chExt cx="1104" cy="0"/>
            </a:xfrm>
          </p:grpSpPr>
          <p:sp>
            <p:nvSpPr>
              <p:cNvPr id="75798" name="Line 235"/>
              <p:cNvSpPr>
                <a:spLocks noChangeShapeType="1"/>
              </p:cNvSpPr>
              <p:nvPr/>
            </p:nvSpPr>
            <p:spPr bwMode="auto">
              <a:xfrm>
                <a:off x="393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799" name="Line 236"/>
              <p:cNvSpPr>
                <a:spLocks noChangeShapeType="1"/>
              </p:cNvSpPr>
              <p:nvPr/>
            </p:nvSpPr>
            <p:spPr bwMode="auto">
              <a:xfrm>
                <a:off x="4128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00" name="Line 237"/>
              <p:cNvSpPr>
                <a:spLocks noChangeShapeType="1"/>
              </p:cNvSpPr>
              <p:nvPr/>
            </p:nvSpPr>
            <p:spPr bwMode="auto">
              <a:xfrm>
                <a:off x="4320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01" name="Line 238"/>
              <p:cNvSpPr>
                <a:spLocks noChangeShapeType="1"/>
              </p:cNvSpPr>
              <p:nvPr/>
            </p:nvSpPr>
            <p:spPr bwMode="auto">
              <a:xfrm>
                <a:off x="4512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02" name="Line 239"/>
              <p:cNvSpPr>
                <a:spLocks noChangeShapeType="1"/>
              </p:cNvSpPr>
              <p:nvPr/>
            </p:nvSpPr>
            <p:spPr bwMode="auto">
              <a:xfrm>
                <a:off x="4704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803" name="Line 240"/>
              <p:cNvSpPr>
                <a:spLocks noChangeShapeType="1"/>
              </p:cNvSpPr>
              <p:nvPr/>
            </p:nvSpPr>
            <p:spPr bwMode="auto">
              <a:xfrm>
                <a:off x="4896" y="154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5796" name="Text Box 241"/>
            <p:cNvSpPr txBox="1">
              <a:spLocks noChangeArrowheads="1"/>
            </p:cNvSpPr>
            <p:nvPr/>
          </p:nvSpPr>
          <p:spPr bwMode="auto">
            <a:xfrm>
              <a:off x="3024" y="1478"/>
              <a:ext cx="15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97" name="Text Box 242"/>
            <p:cNvSpPr txBox="1">
              <a:spLocks noChangeArrowheads="1"/>
            </p:cNvSpPr>
            <p:nvPr/>
          </p:nvSpPr>
          <p:spPr bwMode="auto">
            <a:xfrm>
              <a:off x="4414" y="1440"/>
              <a:ext cx="15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5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1373</TotalTime>
  <Words>6245</Words>
  <Application>Microsoft Office PowerPoint</Application>
  <PresentationFormat>On-screen Show (4:3)</PresentationFormat>
  <Paragraphs>2446</Paragraphs>
  <Slides>59</Slides>
  <Notes>57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ＭＳ Ｐゴシック</vt:lpstr>
      <vt:lpstr>Arial</vt:lpstr>
      <vt:lpstr>Arial Narrow</vt:lpstr>
      <vt:lpstr>Calibri</vt:lpstr>
      <vt:lpstr>Courier New</vt:lpstr>
      <vt:lpstr>Symbol</vt:lpstr>
      <vt:lpstr>Times New Roman</vt:lpstr>
      <vt:lpstr>UniversLT</vt:lpstr>
      <vt:lpstr>Wingdings</vt:lpstr>
      <vt:lpstr>Clarity</vt:lpstr>
      <vt:lpstr>Topic 03 – Boolean Logic and Logic Design</vt:lpstr>
      <vt:lpstr>Agenda</vt:lpstr>
      <vt:lpstr>What Does “Digital” Mean?</vt:lpstr>
      <vt:lpstr>Digital Signals with Only Two Values: Binary</vt:lpstr>
      <vt:lpstr>Example of Digitization Benefit</vt:lpstr>
      <vt:lpstr>How Do We Encode Data as Binary for Our Digital System?</vt:lpstr>
      <vt:lpstr>How to Encode Numbers: Binary</vt:lpstr>
      <vt:lpstr>Converting from Decimal to Binary: Subtraction Method (Easy for Humans)</vt:lpstr>
      <vt:lpstr>Converting from Decimal to Binary: Subtraction Method (Easy for Humans)</vt:lpstr>
      <vt:lpstr>Converting from Decimal to Binary</vt:lpstr>
      <vt:lpstr>Base Sixteen: Another Base Sometimes Used by Digital Designers</vt:lpstr>
      <vt:lpstr>Combinational Circuits</vt:lpstr>
      <vt:lpstr>Switches</vt:lpstr>
      <vt:lpstr>The CMOS Transistor</vt:lpstr>
      <vt:lpstr>Boolean Logic Gates Building Blocks for Digital Circuits  (Because Switches are Hard to Work With)</vt:lpstr>
      <vt:lpstr>Boolean Algebra and its Relation to Digital Circuits</vt:lpstr>
      <vt:lpstr>Boolean Algebra and its Relation to Digital Circuits</vt:lpstr>
      <vt:lpstr>Evaluating Boolean Equations</vt:lpstr>
      <vt:lpstr>Converting to Boolean Equations</vt:lpstr>
      <vt:lpstr>Converting to Boolean Equations</vt:lpstr>
      <vt:lpstr>Relating Boolean Algebra to Digital Design</vt:lpstr>
      <vt:lpstr>Logic Gate Timing Diagrams</vt:lpstr>
      <vt:lpstr>Building Circuits Using Gates</vt:lpstr>
      <vt:lpstr>Example: Converting a Boolean Equation to a Circuit of Logic Gates </vt:lpstr>
      <vt:lpstr>Example: Seat Belt Warning Light System</vt:lpstr>
      <vt:lpstr>Some Circuit Drawing Conventions</vt:lpstr>
      <vt:lpstr>Boolean Algebra</vt:lpstr>
      <vt:lpstr>Boolean Algebra – Operator Precedence</vt:lpstr>
      <vt:lpstr>Boolean Algebra Operator Precedence</vt:lpstr>
      <vt:lpstr>Boolean Algebra Operator Precendence</vt:lpstr>
      <vt:lpstr>Boolean Algebra Terminology</vt:lpstr>
      <vt:lpstr>Boolean Algebra Properties</vt:lpstr>
      <vt:lpstr>Boolean Algebra Properties: Example use</vt:lpstr>
      <vt:lpstr>Example that Applies Boolean Algebra Properties</vt:lpstr>
      <vt:lpstr>Example that Applies Boolean Algebra Properties</vt:lpstr>
      <vt:lpstr>Boolean Algebra: Additional Properties</vt:lpstr>
      <vt:lpstr>Representations of Boolean Functions</vt:lpstr>
      <vt:lpstr>Truth Table Representation of Boolean Functions</vt:lpstr>
      <vt:lpstr>Converting among Representations</vt:lpstr>
      <vt:lpstr>Canonical Form -- Sum of Minterms</vt:lpstr>
      <vt:lpstr>Canonical Form -- Sum of Minterms</vt:lpstr>
      <vt:lpstr>Multiple-Output Circuits</vt:lpstr>
      <vt:lpstr>Multiple-Output Example:  BCD to 7-Segment Converter</vt:lpstr>
      <vt:lpstr>Combinational Logic Design Process</vt:lpstr>
      <vt:lpstr>Example: Three 1s Detector</vt:lpstr>
      <vt:lpstr>Example: Number of 1s Count</vt:lpstr>
      <vt:lpstr>More Gates</vt:lpstr>
      <vt:lpstr>Completeness of NAND</vt:lpstr>
      <vt:lpstr>Number of Possible Boolean Functions</vt:lpstr>
      <vt:lpstr>Decoders</vt:lpstr>
      <vt:lpstr>Decoders</vt:lpstr>
      <vt:lpstr>Decoder Example</vt:lpstr>
      <vt:lpstr>Multiplexor (MUX)</vt:lpstr>
      <vt:lpstr>MUX Internal Design</vt:lpstr>
      <vt:lpstr>MUX Example</vt:lpstr>
      <vt:lpstr>Muxes Commonly Together -- N-bit Mux</vt:lpstr>
      <vt:lpstr>N-bit Mux Example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L1 - Introduction</dc:title>
  <dc:creator>Aakash Tyagi</dc:creator>
  <cp:lastModifiedBy>Tyagi, Aakash</cp:lastModifiedBy>
  <cp:revision>54</cp:revision>
  <dcterms:created xsi:type="dcterms:W3CDTF">2016-08-29T13:30:39Z</dcterms:created>
  <dcterms:modified xsi:type="dcterms:W3CDTF">2016-09-06T16:43:06Z</dcterms:modified>
</cp:coreProperties>
</file>