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72"/>
  </p:notesMasterIdLst>
  <p:sldIdLst>
    <p:sldId id="273" r:id="rId2"/>
    <p:sldId id="303" r:id="rId3"/>
    <p:sldId id="304" r:id="rId4"/>
    <p:sldId id="307" r:id="rId5"/>
    <p:sldId id="305" r:id="rId6"/>
    <p:sldId id="338" r:id="rId7"/>
    <p:sldId id="337" r:id="rId8"/>
    <p:sldId id="312" r:id="rId9"/>
    <p:sldId id="310" r:id="rId10"/>
    <p:sldId id="306" r:id="rId11"/>
    <p:sldId id="323" r:id="rId12"/>
    <p:sldId id="324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36" r:id="rId21"/>
    <p:sldId id="322" r:id="rId22"/>
    <p:sldId id="325" r:id="rId23"/>
    <p:sldId id="326" r:id="rId24"/>
    <p:sldId id="327" r:id="rId25"/>
    <p:sldId id="328" r:id="rId26"/>
    <p:sldId id="329" r:id="rId27"/>
    <p:sldId id="335" r:id="rId28"/>
    <p:sldId id="330" r:id="rId29"/>
    <p:sldId id="331" r:id="rId30"/>
    <p:sldId id="332" r:id="rId31"/>
    <p:sldId id="333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F001-CA0B-4CEC-B571-06B08E54926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5B82-3B1E-47A9-A3CA-C1D73315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5B82-3B1E-47A9-A3CA-C1D733152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10106-6EB9-45F1-9DB4-FC67D91BE0AB}" type="slidenum">
              <a:rPr lang="he-IL" altLang="en-US" sz="1100" smtClean="0">
                <a:latin typeface="Times New Roman" panose="02020603050405020304" pitchFamily="18" charset="0"/>
              </a:rPr>
              <a:pPr/>
              <a:t>70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59C861-1A7D-4EC9-B563-D0903930B1C3}" type="slidenum">
              <a:rPr lang="he-IL" altLang="en-US" sz="1100" smtClean="0">
                <a:latin typeface="Times New Roman" panose="02020603050405020304" pitchFamily="18" charset="0"/>
              </a:rPr>
              <a:pPr/>
              <a:t>49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2AE521-17BD-4090-AEE5-04D5503EBE89}" type="slidenum">
              <a:rPr lang="he-IL" altLang="en-US" sz="1100" smtClean="0">
                <a:latin typeface="Times New Roman" panose="02020603050405020304" pitchFamily="18" charset="0"/>
              </a:rPr>
              <a:pPr/>
              <a:t>63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2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ADF6A-817B-470C-A927-CC349D4C327B}" type="slidenum">
              <a:rPr lang="he-IL" altLang="en-US" sz="1100" smtClean="0">
                <a:latin typeface="Times New Roman" panose="02020603050405020304" pitchFamily="18" charset="0"/>
              </a:rPr>
              <a:pPr/>
              <a:t>64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22D94D-8B94-499C-B1AB-E4C75D4ADAF1}" type="slidenum">
              <a:rPr lang="he-IL" altLang="en-US" sz="1100" smtClean="0">
                <a:latin typeface="Times New Roman" panose="02020603050405020304" pitchFamily="18" charset="0"/>
              </a:rPr>
              <a:pPr/>
              <a:t>65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5F1B09-6119-467E-86DF-751F5997190E}" type="slidenum">
              <a:rPr lang="he-IL" altLang="en-US" sz="1100" smtClean="0">
                <a:latin typeface="Times New Roman" panose="02020603050405020304" pitchFamily="18" charset="0"/>
              </a:rPr>
              <a:pPr/>
              <a:t>66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50" tIns="0" rIns="20050" bIns="0" anchor="b"/>
          <a:lstStyle>
            <a:lvl1pPr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01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45B94F-A41F-4FBA-B3D4-AA1AF8940259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67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3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C61E9-40D2-4690-8FB4-4DC7EC623113}" type="slidenum">
              <a:rPr lang="he-IL" altLang="en-US" sz="1100" smtClean="0">
                <a:latin typeface="Times New Roman" panose="02020603050405020304" pitchFamily="18" charset="0"/>
              </a:rPr>
              <a:pPr/>
              <a:t>68</a:t>
            </a:fld>
            <a:endParaRPr lang="en-US" altLang="en-US" sz="1100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2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FF7EF18-A5D6-409A-BBDB-5B0F7852092A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69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58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552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72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94228"/>
            <a:ext cx="10178322" cy="547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469815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2/15/2016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9815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469815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9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q"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 Narrow" panose="020B0606020202030204" pitchFamily="34" charset="0"/>
        <a:buChar char="—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9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Machine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Building a Modern Computer From First Principles</a:t>
            </a:r>
          </a:p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7884" y="4744010"/>
            <a:ext cx="3384550" cy="1296988"/>
            <a:chOff x="1383" y="1389"/>
            <a:chExt cx="2903" cy="131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383" y="1813"/>
              <a:ext cx="2903" cy="4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6" name="Picture 4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42"/>
            <a:stretch>
              <a:fillRect/>
            </a:stretch>
          </p:blipFill>
          <p:spPr bwMode="auto">
            <a:xfrm>
              <a:off x="3016" y="1434"/>
              <a:ext cx="1264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5"/>
            <a:stretch>
              <a:fillRect/>
            </a:stretch>
          </p:blipFill>
          <p:spPr bwMode="auto">
            <a:xfrm>
              <a:off x="1474" y="1389"/>
              <a:ext cx="1457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9916955" y="6488668"/>
            <a:ext cx="22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www.nand2tetris.org</a:t>
            </a:r>
          </a:p>
        </p:txBody>
      </p:sp>
    </p:spTree>
    <p:extLst>
      <p:ext uri="{BB962C8B-B14F-4D97-AF65-F5344CB8AC3E}">
        <p14:creationId xmlns:p14="http://schemas.microsoft.com/office/powerpoint/2010/main" val="35305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Types of Operations on a computer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51678" y="1479176"/>
            <a:ext cx="10178322" cy="4894729"/>
          </a:xfrm>
        </p:spPr>
        <p:txBody>
          <a:bodyPr/>
          <a:lstStyle/>
          <a:p>
            <a:r>
              <a:rPr lang="en-US" altLang="en-US" dirty="0" smtClean="0"/>
              <a:t>Arithmetic and Logic Operations</a:t>
            </a:r>
          </a:p>
          <a:p>
            <a:r>
              <a:rPr lang="en-US" altLang="en-US" dirty="0" smtClean="0"/>
              <a:t>Fetch and Store Values from and to the memory</a:t>
            </a:r>
          </a:p>
          <a:p>
            <a:r>
              <a:rPr lang="en-US" altLang="en-US" dirty="0" smtClean="0"/>
              <a:t>Move values from and to the registers</a:t>
            </a:r>
          </a:p>
          <a:p>
            <a:r>
              <a:rPr lang="en-US" altLang="en-US" dirty="0" smtClean="0"/>
              <a:t>Test Boolean conditions</a:t>
            </a:r>
          </a:p>
          <a:p>
            <a:r>
              <a:rPr lang="en-US" altLang="en-US" dirty="0" smtClean="0"/>
              <a:t>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Memory Hierarchy</a:t>
            </a: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19150"/>
            <a:ext cx="7467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Registers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1"/>
            <a:ext cx="7378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4648200"/>
            <a:ext cx="69040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Machine Language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52" y="859520"/>
            <a:ext cx="6248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42545" y="2726163"/>
            <a:ext cx="5337175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Three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- </a:t>
            </a:r>
            <a:r>
              <a:rPr lang="en-US" altLang="en-US" sz="2400" dirty="0" smtClean="0">
                <a:latin typeface="Arial" panose="020B0604020202020204" pitchFamily="34" charset="0"/>
              </a:rPr>
              <a:t>Instructions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- Sequence (Program Counter)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-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Machine  Language: Instructions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1676400" y="914400"/>
            <a:ext cx="6629400" cy="4724400"/>
            <a:chOff x="152399" y="914400"/>
            <a:chExt cx="6629401" cy="4724400"/>
          </a:xfrm>
        </p:grpSpPr>
        <p:pic>
          <p:nvPicPr>
            <p:cNvPr id="18436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" y="914400"/>
              <a:ext cx="6418053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Rectangle 3"/>
            <p:cNvSpPr>
              <a:spLocks noChangeArrowheads="1"/>
            </p:cNvSpPr>
            <p:nvPr/>
          </p:nvSpPr>
          <p:spPr bwMode="auto">
            <a:xfrm>
              <a:off x="6304428" y="3200400"/>
              <a:ext cx="477372" cy="198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Machine Language: sequence via Program Counter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65" y="1701054"/>
            <a:ext cx="5957888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Machine Language: Addressing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1"/>
            <a:ext cx="61722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Compilation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65" y="839508"/>
            <a:ext cx="66294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1650908" y="5833783"/>
            <a:ext cx="8726487" cy="70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Ways to ease the machine language use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	- create mnemonics and then “assemble” to true machine language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Mnemonics (assembly language)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00089"/>
            <a:ext cx="72390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9722"/>
            <a:ext cx="72390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Symbols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143000"/>
            <a:ext cx="768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Where are we at?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7" y="800099"/>
            <a:ext cx="9648265" cy="547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515036" y="2554941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FOCUS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8901393" y="1065133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FOCUS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10484" y="2896985"/>
            <a:ext cx="10581734" cy="7269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Addressing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93763"/>
            <a:ext cx="67818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Addressing Modes (Examples)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781208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Input/Output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49325"/>
            <a:ext cx="81534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Flow Control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7263"/>
            <a:ext cx="662940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Flow Control - Unconditional</a:t>
            </a:r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60426"/>
            <a:ext cx="73152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95800" y="5105401"/>
            <a:ext cx="768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81200" y="3352801"/>
            <a:ext cx="768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Flow Control – Conditional Jump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Sometimes we need to jump only if certain condition(s) is(are) met</a:t>
            </a:r>
          </a:p>
          <a:p>
            <a:pPr marL="457200" lvl="1" indent="0">
              <a:buNone/>
            </a:pPr>
            <a:r>
              <a:rPr lang="en-US" altLang="en-US" smtClean="0"/>
              <a:t>		JGT R1, 0, LABEL	//Jump if R1 &gt; 0</a:t>
            </a:r>
          </a:p>
          <a:p>
            <a:pPr marL="457200" lvl="1" indent="0">
              <a:buNone/>
            </a:pPr>
            <a:r>
              <a:rPr lang="en-US" altLang="en-US" smtClean="0"/>
              <a:t>		// do something with negative R1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en-US" smtClean="0">
                <a:sym typeface="Wingdings" panose="05000000000000000000" pitchFamily="2" charset="2"/>
              </a:rPr>
              <a:t>LABEL:</a:t>
            </a:r>
          </a:p>
          <a:p>
            <a:pPr marL="914400" lvl="2" indent="0">
              <a:buNone/>
            </a:pPr>
            <a:r>
              <a:rPr lang="en-US" altLang="en-US" smtClean="0">
                <a:sym typeface="Wingdings" panose="05000000000000000000" pitchFamily="2" charset="2"/>
              </a:rPr>
              <a:t>	// do something with positive R1</a:t>
            </a:r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10484" y="2896985"/>
            <a:ext cx="10581734" cy="7269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Typical assembly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Typical Commands – arithmetic &amp; logic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409700" y="1996888"/>
            <a:ext cx="8610600" cy="4114800"/>
          </a:xfrm>
        </p:spPr>
        <p:txBody>
          <a:bodyPr/>
          <a:lstStyle/>
          <a:p>
            <a:r>
              <a:rPr lang="en-US" altLang="en-US" dirty="0" smtClean="0"/>
              <a:t>Add </a:t>
            </a:r>
            <a:r>
              <a:rPr lang="en-US" altLang="en-US" dirty="0"/>
              <a:t>R1, R2, R3 (add R2 and R3 and put result in R1)</a:t>
            </a:r>
          </a:p>
          <a:p>
            <a:r>
              <a:rPr lang="en-US" altLang="en-US" dirty="0"/>
              <a:t>AND R1, R2, R3 (bitwise AND R2 and R3 and put result in R1)</a:t>
            </a:r>
          </a:p>
          <a:p>
            <a:r>
              <a:rPr lang="en-US" altLang="en-US" dirty="0"/>
              <a:t>ADD R1, R2, Mem(x) (Add R2 and contents of Memory location x and put result in R1)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Typical Commands - </a:t>
            </a:r>
            <a:r>
              <a:rPr lang="en-US" altLang="en-US" dirty="0"/>
              <a:t>Memory Access</a:t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0" y="1707776"/>
            <a:ext cx="9144000" cy="456527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Operations</a:t>
            </a:r>
          </a:p>
          <a:p>
            <a:pPr lvl="1"/>
            <a:r>
              <a:rPr lang="en-US" altLang="en-US" dirty="0" smtClean="0"/>
              <a:t>Load R1, Mem(x): Load Contents of Mem(x) into R1</a:t>
            </a:r>
          </a:p>
          <a:p>
            <a:pPr lvl="1"/>
            <a:r>
              <a:rPr lang="en-US" altLang="en-US" dirty="0" smtClean="0"/>
              <a:t>Store Mem(x), R2: Store Contents of R2 into location Mem(x)</a:t>
            </a:r>
          </a:p>
          <a:p>
            <a:r>
              <a:rPr lang="en-US" altLang="en-US" dirty="0" smtClean="0"/>
              <a:t>Addressing</a:t>
            </a:r>
          </a:p>
          <a:p>
            <a:pPr lvl="1"/>
            <a:r>
              <a:rPr lang="en-US" altLang="en-US" dirty="0" smtClean="0"/>
              <a:t>Direct:  Load R1, MEM[67] (Load contents of memory location 67 into R1)</a:t>
            </a:r>
          </a:p>
          <a:p>
            <a:pPr lvl="1"/>
            <a:r>
              <a:rPr lang="en-US" altLang="en-US" dirty="0" smtClean="0"/>
              <a:t>Immediate: Load R1, 67 (Load immediate constant 67 into R1)</a:t>
            </a:r>
          </a:p>
          <a:p>
            <a:pPr lvl="1"/>
            <a:r>
              <a:rPr lang="en-US" altLang="en-US" dirty="0" smtClean="0"/>
              <a:t>Indirect: Load R1, MEM[@R2] (Load contents of Memory location pointed to by R2 into R1]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How do we communicate with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216" y="1691965"/>
            <a:ext cx="5762048" cy="420001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 smtClean="0"/>
              <a:t>(Hardware) We </a:t>
            </a:r>
            <a:r>
              <a:rPr lang="en-US" altLang="en-US" dirty="0"/>
              <a:t>can describe a computer using underlying physical components</a:t>
            </a:r>
          </a:p>
          <a:p>
            <a:pPr marL="457200" lvl="1" indent="0">
              <a:buNone/>
              <a:defRPr/>
            </a:pPr>
            <a:r>
              <a:rPr lang="en-US" altLang="en-US" sz="2800" dirty="0" smtClean="0"/>
              <a:t>					OR</a:t>
            </a:r>
            <a:endParaRPr lang="en-US" altLang="en-US" sz="2800" dirty="0"/>
          </a:p>
          <a:p>
            <a:pPr>
              <a:defRPr/>
            </a:pPr>
            <a:r>
              <a:rPr lang="en-US" altLang="en-US" dirty="0" smtClean="0"/>
              <a:t>(Binary) We </a:t>
            </a:r>
            <a:r>
              <a:rPr lang="en-US" altLang="en-US" dirty="0"/>
              <a:t>can also describe a computer by the abstraction that specifies its machine language </a:t>
            </a:r>
            <a:r>
              <a:rPr lang="en-US" altLang="en-US" dirty="0" smtClean="0"/>
              <a:t>capabilities in sequences of 1’s and 0’s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			OR</a:t>
            </a:r>
          </a:p>
          <a:p>
            <a:pPr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(Assembly) We can also raise the abstraction one level higher with specifications in some mnemonic language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45" y="3062699"/>
            <a:ext cx="5134013" cy="336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27" y="73102"/>
            <a:ext cx="1070727" cy="2848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22" y="724707"/>
            <a:ext cx="1833246" cy="20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Typical Commands - branches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463487" y="903060"/>
            <a:ext cx="9428629" cy="5739653"/>
          </a:xfrm>
        </p:spPr>
        <p:txBody>
          <a:bodyPr/>
          <a:lstStyle/>
          <a:p>
            <a:r>
              <a:rPr lang="en-US" altLang="en-US" sz="3200" u="sng" dirty="0" smtClean="0"/>
              <a:t>Unconditional </a:t>
            </a:r>
          </a:p>
          <a:p>
            <a:r>
              <a:rPr lang="en-US" altLang="en-US" sz="3200" u="sng" dirty="0" smtClean="0"/>
              <a:t>Conditional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e.g. </a:t>
            </a:r>
            <a:r>
              <a:rPr lang="en-US" altLang="en-US" sz="3200" dirty="0">
                <a:solidFill>
                  <a:schemeClr val="tx1"/>
                </a:solidFill>
              </a:rPr>
              <a:t>Jump to certain address if a condition is </a:t>
            </a:r>
            <a:r>
              <a:rPr lang="en-US" altLang="en-US" sz="3200" dirty="0" smtClean="0">
                <a:solidFill>
                  <a:schemeClr val="tx1"/>
                </a:solidFill>
              </a:rPr>
              <a:t>met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47413" y="73102"/>
            <a:ext cx="11280981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Typical Machine Language Commands</a:t>
            </a: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7" y="885504"/>
            <a:ext cx="83058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Computer: Hardware</a:t>
            </a: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71" y="862765"/>
            <a:ext cx="708660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Computer - Software</a:t>
            </a:r>
          </a:p>
        </p:txBody>
      </p:sp>
      <p:pic>
        <p:nvPicPr>
          <p:cNvPr id="409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53" y="771822"/>
            <a:ext cx="7490012" cy="56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Computer - Control</a:t>
            </a: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2" y="782564"/>
            <a:ext cx="7761193" cy="568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Computer - Registers</a:t>
            </a: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46" y="788330"/>
            <a:ext cx="7835153" cy="568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Computer (preview)</a:t>
            </a: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8" y="807401"/>
            <a:ext cx="8798858" cy="56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Hack Computer</a:t>
            </a: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30" y="747552"/>
            <a:ext cx="9305364" cy="565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More on Hack Computer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Two Instructions</a:t>
            </a:r>
          </a:p>
          <a:p>
            <a:pPr lvl="1"/>
            <a:r>
              <a:rPr lang="en-US" altLang="en-US" smtClean="0"/>
              <a:t>A (Address): Fix the address on which to operate</a:t>
            </a:r>
          </a:p>
          <a:p>
            <a:pPr lvl="1"/>
            <a:r>
              <a:rPr lang="en-US" altLang="en-US" smtClean="0"/>
              <a:t>C (Compute): Specify and Perform Operation </a:t>
            </a:r>
          </a:p>
          <a:p>
            <a:r>
              <a:rPr lang="en-US" altLang="en-US" smtClean="0"/>
              <a:t>CPU runs program that are resident in instruction memory (ROM)</a:t>
            </a:r>
          </a:p>
          <a:p>
            <a:r>
              <a:rPr lang="en-US" altLang="en-US" smtClean="0"/>
              <a:t>Registers and Memory Data are all 16 bits wide</a:t>
            </a:r>
          </a:p>
          <a:p>
            <a:r>
              <a:rPr lang="en-US" altLang="en-US" smtClean="0"/>
              <a:t>Addresses are 15 bits for both Instruction and Data Memory</a:t>
            </a:r>
          </a:p>
          <a:p>
            <a:pPr lvl="1"/>
            <a:r>
              <a:rPr lang="en-US" altLang="en-US" smtClean="0"/>
              <a:t>ie. 32K words</a:t>
            </a:r>
          </a:p>
          <a:p>
            <a:r>
              <a:rPr lang="en-US" altLang="en-US" smtClean="0"/>
              <a:t>Memory is always accessed by referencing the contents of the A register</a:t>
            </a:r>
          </a:p>
          <a:p>
            <a:pPr lvl="1"/>
            <a:r>
              <a:rPr lang="en-US" altLang="en-US" smtClean="0"/>
              <a:t>For example: D = M[516] -1 would imply setting A to 516 and then doing a read to memory location 516 via A and subtracting 1 from the read content to write the result to A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A-Instruction</a:t>
            </a:r>
          </a:p>
        </p:txBody>
      </p:sp>
      <p:pic>
        <p:nvPicPr>
          <p:cNvPr id="4710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752845"/>
            <a:ext cx="7555006" cy="57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Machine Language versus High Level Programming Language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251678" y="1680882"/>
            <a:ext cx="10178322" cy="4693023"/>
          </a:xfrm>
        </p:spPr>
        <p:txBody>
          <a:bodyPr/>
          <a:lstStyle/>
          <a:p>
            <a:r>
              <a:rPr lang="en-US" altLang="en-US" sz="3600" dirty="0"/>
              <a:t>Machine (and Assembly) Language exposes us to programming to the “Metal” i.e. real hardware </a:t>
            </a:r>
          </a:p>
          <a:p>
            <a:pPr lvl="1"/>
            <a:r>
              <a:rPr lang="en-US" altLang="en-US" sz="3600" dirty="0"/>
              <a:t>High Level Language gives us the generalities of capabilities and power of expression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A-Instruction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1"/>
            <a:ext cx="8586788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A-Instruction: Symbolic and Binary Syntax</a:t>
            </a:r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70" y="1004233"/>
            <a:ext cx="7086600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A-Instruction Quiz</a:t>
            </a:r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12" y="1056063"/>
            <a:ext cx="60198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C-Instruction: Symbolic and Binary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9" y="0"/>
            <a:ext cx="5857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9" y="1779589"/>
            <a:ext cx="588168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60" y="2718781"/>
            <a:ext cx="5805488" cy="3121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73" y="3445249"/>
            <a:ext cx="58959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6835" y="1157235"/>
            <a:ext cx="290053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THIS IN SLIDESHOW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C-Instruction in Entirety</a:t>
            </a: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8458200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Quiz</a:t>
            </a: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9" y="808826"/>
            <a:ext cx="8745070" cy="566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C-Instruction</a:t>
            </a:r>
          </a:p>
        </p:txBody>
      </p:sp>
      <p:pic>
        <p:nvPicPr>
          <p:cNvPr id="542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44526"/>
            <a:ext cx="82296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C-Instruction (JMP)</a:t>
            </a:r>
          </a:p>
        </p:txBody>
      </p:sp>
      <p:pic>
        <p:nvPicPr>
          <p:cNvPr id="552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17" y="772695"/>
            <a:ext cx="80772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C-Instruction – More Examples</a:t>
            </a:r>
          </a:p>
        </p:txBody>
      </p:sp>
      <p:pic>
        <p:nvPicPr>
          <p:cNvPr id="563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9" y="800099"/>
            <a:ext cx="8203265" cy="553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402172" y="2158253"/>
            <a:ext cx="3431240" cy="2677656"/>
          </a:xfrm>
          <a:prstGeom prst="rect">
            <a:avLst/>
          </a:prstGeom>
          <a:solidFill>
            <a:srgbClr val="92D05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 = A 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 = A+1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@19, D=A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AD = A+D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@5034, M=D-1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@171, D=A; @53, M=D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@7, M=M+1, D=M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C-instruction </a:t>
            </a:r>
            <a:r>
              <a:rPr lang="en-US" altLang="en-US" sz="1400"/>
              <a:t>(first approximation)</a:t>
            </a:r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1752600" y="4953000"/>
            <a:ext cx="4191000" cy="1524000"/>
            <a:chOff x="144" y="3120"/>
            <a:chExt cx="2640" cy="960"/>
          </a:xfrm>
        </p:grpSpPr>
        <p:sp>
          <p:nvSpPr>
            <p:cNvPr id="57351" name="Text Box 5"/>
            <p:cNvSpPr txBox="1">
              <a:spLocks noChangeArrowheads="1"/>
            </p:cNvSpPr>
            <p:nvPr/>
          </p:nvSpPr>
          <p:spPr bwMode="auto">
            <a:xfrm>
              <a:off x="216" y="3288"/>
              <a:ext cx="1032" cy="74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0" bIns="82800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j       3012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sum     4500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q       3812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arr    20561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352" name="Rectangle 6"/>
            <p:cNvSpPr>
              <a:spLocks noChangeArrowheads="1"/>
            </p:cNvSpPr>
            <p:nvPr/>
          </p:nvSpPr>
          <p:spPr bwMode="auto">
            <a:xfrm>
              <a:off x="144" y="3120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/>
                <a:t>Symbol table:</a:t>
              </a:r>
            </a:p>
          </p:txBody>
        </p:sp>
        <p:sp>
          <p:nvSpPr>
            <p:cNvPr id="57353" name="Rectangle 6"/>
            <p:cNvSpPr>
              <a:spLocks noChangeArrowheads="1"/>
            </p:cNvSpPr>
            <p:nvPr/>
          </p:nvSpPr>
          <p:spPr bwMode="auto">
            <a:xfrm>
              <a:off x="1296" y="3360"/>
              <a:ext cx="14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92075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/>
                <a:t>(All symbols and values are arbitrary examples)</a:t>
              </a:r>
            </a:p>
          </p:txBody>
        </p:sp>
      </p:grp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6324600" y="685800"/>
            <a:ext cx="4267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30000"/>
              </a:spcBef>
              <a:buFont typeface="Wingdings" panose="05000000000000000000" pitchFamily="2" charset="2"/>
              <a:buNone/>
            </a:pPr>
            <a:r>
              <a:rPr lang="en-US" altLang="en-US" u="sng" dirty="0"/>
              <a:t>Exercise: Implement the following tasks</a:t>
            </a:r>
            <a:br>
              <a:rPr lang="en-US" altLang="en-US" u="sng" dirty="0"/>
            </a:br>
            <a:r>
              <a:rPr lang="en-US" altLang="en-US" u="sng" dirty="0"/>
              <a:t>using Hack commands:</a:t>
            </a:r>
            <a:endParaRPr lang="en-US" alt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 = j + 1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sum + 12 – j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-1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0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17</a:t>
            </a:r>
          </a:p>
          <a:p>
            <a:pPr>
              <a:spcBef>
                <a:spcPts val="24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>
              <a:spcBef>
                <a:spcPct val="20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q"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05000" y="838200"/>
            <a:ext cx="2133600" cy="2743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- </a:t>
            </a: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0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1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= -1</a:t>
            </a:r>
            <a:endParaRPr lang="en-US" sz="105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828800" y="3714750"/>
            <a:ext cx="4800600" cy="1524000"/>
          </a:xfrm>
          <a:ln w="12700"/>
        </p:spPr>
        <p:txBody>
          <a:bodyPr/>
          <a:lstStyle/>
          <a:p>
            <a:pPr>
              <a:spcBef>
                <a:spcPts val="200"/>
              </a:spcBef>
              <a:buSzPct val="85000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{A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M}</a:t>
            </a:r>
          </a:p>
          <a:p>
            <a:pPr>
              <a:spcBef>
                <a:spcPts val="200"/>
              </a:spcBef>
              <a:buSzPct val="85000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{A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1800" dirty="0"/>
              <a:t> 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1}</a:t>
            </a:r>
          </a:p>
          <a:p>
            <a:pPr>
              <a:spcBef>
                <a:spcPts val="200"/>
              </a:spcBef>
              <a:buSzPct val="85000"/>
              <a:buNone/>
              <a:defRPr/>
            </a:pPr>
            <a:r>
              <a:rPr lang="en-US" sz="1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{A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AM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AMD</a:t>
            </a:r>
            <a:r>
              <a:rPr lang="en-US" sz="1800" dirty="0"/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null}</a:t>
            </a:r>
            <a:r>
              <a:rPr lang="en-US" sz="1800" dirty="0"/>
              <a:t>  </a:t>
            </a:r>
          </a:p>
          <a:p>
            <a:pPr>
              <a:spcBef>
                <a:spcPts val="200"/>
              </a:spcBef>
              <a:defRPr/>
            </a:pPr>
            <a:endParaRPr lang="he-IL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 to look back and look ahead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Chapters 1..3 </a:t>
            </a:r>
            <a:r>
              <a:rPr lang="en-US" altLang="en-US" sz="3200" dirty="0" smtClean="0"/>
              <a:t>exposed </a:t>
            </a:r>
            <a:r>
              <a:rPr lang="en-US" altLang="en-US" sz="3200" dirty="0"/>
              <a:t>us to the low level components that are used to build our computer (logic gates, arithmetic and </a:t>
            </a:r>
            <a:r>
              <a:rPr lang="en-US" altLang="en-US" sz="3200" dirty="0" err="1"/>
              <a:t>datapath</a:t>
            </a:r>
            <a:r>
              <a:rPr lang="en-US" altLang="en-US" sz="3200" dirty="0"/>
              <a:t> components, memory, etc.)</a:t>
            </a:r>
          </a:p>
          <a:p>
            <a:r>
              <a:rPr lang="en-US" altLang="en-US" sz="3200" dirty="0" smtClean="0"/>
              <a:t>Chapter 4 shows us how to program our computer</a:t>
            </a:r>
          </a:p>
          <a:p>
            <a:r>
              <a:rPr lang="en-US" altLang="en-US" sz="3200" dirty="0" smtClean="0"/>
              <a:t>Chapter </a:t>
            </a:r>
            <a:r>
              <a:rPr lang="en-US" altLang="en-US" sz="3200" dirty="0"/>
              <a:t>5 will </a:t>
            </a:r>
            <a:r>
              <a:rPr lang="en-US" altLang="en-US" sz="3200" dirty="0" smtClean="0"/>
              <a:t>give a preview of computer architecture</a:t>
            </a:r>
            <a:endParaRPr lang="en-US" altLang="en-US" sz="3200" dirty="0"/>
          </a:p>
          <a:p>
            <a:r>
              <a:rPr lang="en-US" altLang="en-US" sz="3200" dirty="0" smtClean="0"/>
              <a:t>Chapter 6 will teach us about how to construct an assembler</a:t>
            </a:r>
            <a:endParaRPr lang="en-US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Program</a:t>
            </a:r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88" y="726657"/>
            <a:ext cx="76962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Program: Symbolic and Binary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88358"/>
            <a:ext cx="754380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740689" y="19042"/>
            <a:ext cx="11845757" cy="72699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Summary – Hack Assembly Instructions</a:t>
            </a:r>
          </a:p>
        </p:txBody>
      </p:sp>
      <p:pic>
        <p:nvPicPr>
          <p:cNvPr id="614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31003"/>
            <a:ext cx="800100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Assembler</a:t>
            </a: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03275"/>
            <a:ext cx="7315200" cy="56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CPU Emulator</a:t>
            </a:r>
          </a:p>
        </p:txBody>
      </p:sp>
      <p:pic>
        <p:nvPicPr>
          <p:cNvPr id="634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8504238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 Programming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1"/>
            <a:ext cx="62484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Working with Registers and Memory</a:t>
            </a:r>
          </a:p>
        </p:txBody>
      </p:sp>
      <p:pic>
        <p:nvPicPr>
          <p:cNvPr id="655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11" y="877703"/>
            <a:ext cx="6858000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Working with Registers and Memory</a:t>
            </a:r>
          </a:p>
        </p:txBody>
      </p:sp>
      <p:pic>
        <p:nvPicPr>
          <p:cNvPr id="665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17" y="942140"/>
            <a:ext cx="6096000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Registers - Quiz</a:t>
            </a:r>
          </a:p>
        </p:txBody>
      </p:sp>
      <p:pic>
        <p:nvPicPr>
          <p:cNvPr id="675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914400"/>
            <a:ext cx="8601075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957533" y="40559"/>
            <a:ext cx="10862432" cy="726997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Hack Program Example: Adding Two Numbers</a:t>
            </a:r>
          </a:p>
        </p:txBody>
      </p:sp>
      <p:pic>
        <p:nvPicPr>
          <p:cNvPr id="686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96913"/>
            <a:ext cx="7924800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209800"/>
            <a:ext cx="2667000" cy="1981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77200" y="1219200"/>
            <a:ext cx="838200" cy="152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3194050"/>
            <a:ext cx="1295400" cy="152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6" y="838200"/>
            <a:ext cx="2041525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of our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[Machine Language] Discuss the concept of stored program computer and the abstractions of machine language</a:t>
            </a:r>
          </a:p>
          <a:p>
            <a:r>
              <a:rPr lang="en-US" dirty="0"/>
              <a:t> </a:t>
            </a:r>
            <a:r>
              <a:rPr lang="en-US" dirty="0" smtClean="0"/>
              <a:t>[Addressing Modes] Discuss ways to address content for performing operations</a:t>
            </a:r>
          </a:p>
          <a:p>
            <a:r>
              <a:rPr lang="en-US" dirty="0"/>
              <a:t> </a:t>
            </a:r>
            <a:r>
              <a:rPr lang="en-US" dirty="0" smtClean="0"/>
              <a:t>[Typical Examples] Examples of typical assembly language commands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Terminating a Program Correctly</a:t>
            </a:r>
          </a:p>
        </p:txBody>
      </p:sp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04876"/>
            <a:ext cx="76962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Hack: Built-In Symbols</a:t>
            </a:r>
          </a:p>
        </p:txBody>
      </p:sp>
      <p:pic>
        <p:nvPicPr>
          <p:cNvPr id="706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46114"/>
            <a:ext cx="7010400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Hack: Other built-in symbols</a:t>
            </a:r>
          </a:p>
        </p:txBody>
      </p:sp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1"/>
            <a:ext cx="7924800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Oval 3"/>
          <p:cNvSpPr>
            <a:spLocks noChangeArrowheads="1"/>
          </p:cNvSpPr>
          <p:nvPr/>
        </p:nvSpPr>
        <p:spPr bwMode="auto">
          <a:xfrm>
            <a:off x="2514600" y="2667000"/>
            <a:ext cx="2743200" cy="1295400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4953000" y="1752600"/>
            <a:ext cx="2743200" cy="1409700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36"/>
          <p:cNvSpPr>
            <a:spLocks noChangeShapeType="1"/>
          </p:cNvSpPr>
          <p:nvPr/>
        </p:nvSpPr>
        <p:spPr bwMode="auto">
          <a:xfrm>
            <a:off x="4716464" y="3276600"/>
            <a:ext cx="833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Rectangle 35"/>
          <p:cNvSpPr>
            <a:spLocks noChangeArrowheads="1"/>
          </p:cNvSpPr>
          <p:nvPr/>
        </p:nvSpPr>
        <p:spPr bwMode="auto">
          <a:xfrm>
            <a:off x="1676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Control </a:t>
            </a:r>
            <a:r>
              <a:rPr lang="en-US" altLang="en-US" sz="1800">
                <a:solidFill>
                  <a:srgbClr val="663300"/>
                </a:solidFill>
                <a:latin typeface="Arial" panose="020B0604020202020204" pitchFamily="34" charset="0"/>
              </a:rPr>
              <a:t>(focus on the yellow chips only)</a:t>
            </a:r>
            <a:endParaRPr lang="en-US" altLang="en-US" sz="160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4564063" y="2286000"/>
            <a:ext cx="94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7237414" y="2163764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6094414" y="1325564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Freeform 7"/>
          <p:cNvSpPr>
            <a:spLocks/>
          </p:cNvSpPr>
          <p:nvPr/>
        </p:nvSpPr>
        <p:spPr bwMode="auto">
          <a:xfrm>
            <a:off x="6764339" y="847725"/>
            <a:ext cx="509587" cy="2495550"/>
          </a:xfrm>
          <a:custGeom>
            <a:avLst/>
            <a:gdLst>
              <a:gd name="T0" fmla="*/ 2147483646 w 258"/>
              <a:gd name="T1" fmla="*/ 2147483646 h 1209"/>
              <a:gd name="T2" fmla="*/ 2147483646 w 258"/>
              <a:gd name="T3" fmla="*/ 2147483646 h 1209"/>
              <a:gd name="T4" fmla="*/ 0 w 258"/>
              <a:gd name="T5" fmla="*/ 0 h 1209"/>
              <a:gd name="T6" fmla="*/ 0 w 258"/>
              <a:gd name="T7" fmla="*/ 2147483646 h 1209"/>
              <a:gd name="T8" fmla="*/ 2147483646 w 258"/>
              <a:gd name="T9" fmla="*/ 2147483646 h 1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"/>
              <a:gd name="T16" fmla="*/ 0 h 1209"/>
              <a:gd name="T17" fmla="*/ 258 w 258"/>
              <a:gd name="T18" fmla="*/ 1209 h 1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" h="1209">
                <a:moveTo>
                  <a:pt x="258" y="907"/>
                </a:moveTo>
                <a:lnTo>
                  <a:pt x="258" y="303"/>
                </a:lnTo>
                <a:lnTo>
                  <a:pt x="0" y="0"/>
                </a:lnTo>
                <a:lnTo>
                  <a:pt x="0" y="1209"/>
                </a:lnTo>
                <a:lnTo>
                  <a:pt x="258" y="907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 rot="5400000">
            <a:off x="6777832" y="1943895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ALU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2713" name="Freeform 9"/>
          <p:cNvSpPr>
            <a:spLocks/>
          </p:cNvSpPr>
          <p:nvPr/>
        </p:nvSpPr>
        <p:spPr bwMode="auto">
          <a:xfrm>
            <a:off x="5554663" y="2133601"/>
            <a:ext cx="527050" cy="1381125"/>
          </a:xfrm>
          <a:custGeom>
            <a:avLst/>
            <a:gdLst>
              <a:gd name="T0" fmla="*/ 0 w 267"/>
              <a:gd name="T1" fmla="*/ 2147483646 h 669"/>
              <a:gd name="T2" fmla="*/ 2147483646 w 267"/>
              <a:gd name="T3" fmla="*/ 2147483646 h 669"/>
              <a:gd name="T4" fmla="*/ 0 w 267"/>
              <a:gd name="T5" fmla="*/ 0 h 669"/>
              <a:gd name="T6" fmla="*/ 0 w 267"/>
              <a:gd name="T7" fmla="*/ 2147483646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669"/>
              <a:gd name="T14" fmla="*/ 267 w 267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669">
                <a:moveTo>
                  <a:pt x="0" y="669"/>
                </a:moveTo>
                <a:lnTo>
                  <a:pt x="267" y="335"/>
                </a:lnTo>
                <a:lnTo>
                  <a:pt x="0" y="0"/>
                </a:lnTo>
                <a:lnTo>
                  <a:pt x="0" y="669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 rot="5400000">
            <a:off x="5548314" y="2684464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237289" y="1000126"/>
            <a:ext cx="420687" cy="220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6251575" y="1066800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2717" name="Rectangle 15"/>
          <p:cNvSpPr>
            <a:spLocks noChangeArrowheads="1"/>
          </p:cNvSpPr>
          <p:nvPr/>
        </p:nvSpPr>
        <p:spPr bwMode="auto">
          <a:xfrm>
            <a:off x="6188075" y="2506663"/>
            <a:ext cx="318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A/M</a:t>
            </a:r>
          </a:p>
        </p:txBody>
      </p:sp>
      <p:sp>
        <p:nvSpPr>
          <p:cNvPr id="72718" name="Rectangle 16"/>
          <p:cNvSpPr>
            <a:spLocks noChangeArrowheads="1"/>
          </p:cNvSpPr>
          <p:nvPr/>
        </p:nvSpPr>
        <p:spPr bwMode="auto">
          <a:xfrm>
            <a:off x="5715001" y="1768475"/>
            <a:ext cx="4492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4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-bit</a:t>
            </a:r>
          </a:p>
        </p:txBody>
      </p:sp>
      <p:sp>
        <p:nvSpPr>
          <p:cNvPr id="72719" name="Rectangle 17"/>
          <p:cNvSpPr>
            <a:spLocks noChangeArrowheads="1"/>
          </p:cNvSpPr>
          <p:nvPr/>
        </p:nvSpPr>
        <p:spPr bwMode="auto">
          <a:xfrm>
            <a:off x="5051425" y="1023939"/>
            <a:ext cx="1060450" cy="441325"/>
          </a:xfrm>
          <a:prstGeom prst="rect">
            <a:avLst/>
          </a:pr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20" name="Rectangle 18"/>
          <p:cNvSpPr>
            <a:spLocks noChangeArrowheads="1"/>
          </p:cNvSpPr>
          <p:nvPr/>
        </p:nvSpPr>
        <p:spPr bwMode="auto">
          <a:xfrm>
            <a:off x="5173663" y="1143000"/>
            <a:ext cx="914400" cy="228600"/>
          </a:xfrm>
          <a:prstGeom prst="rect">
            <a:avLst/>
          </a:prstGeom>
          <a:solidFill>
            <a:srgbClr val="DCF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 register</a:t>
            </a: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72721" name="Rectangle 20"/>
          <p:cNvSpPr>
            <a:spLocks noChangeArrowheads="1"/>
          </p:cNvSpPr>
          <p:nvPr/>
        </p:nvSpPr>
        <p:spPr bwMode="auto">
          <a:xfrm>
            <a:off x="3649663" y="2057401"/>
            <a:ext cx="11366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72722" name="Rectangle 21"/>
          <p:cNvSpPr>
            <a:spLocks noChangeArrowheads="1"/>
          </p:cNvSpPr>
          <p:nvPr/>
        </p:nvSpPr>
        <p:spPr bwMode="auto">
          <a:xfrm>
            <a:off x="3792539" y="2149475"/>
            <a:ext cx="923925" cy="21544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 register</a:t>
            </a:r>
          </a:p>
        </p:txBody>
      </p:sp>
      <p:sp>
        <p:nvSpPr>
          <p:cNvPr id="72723" name="Rectangle 24"/>
          <p:cNvSpPr>
            <a:spLocks noChangeArrowheads="1"/>
          </p:cNvSpPr>
          <p:nvPr/>
        </p:nvSpPr>
        <p:spPr bwMode="auto">
          <a:xfrm>
            <a:off x="5021263" y="1981200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2724" name="Rectangle 25"/>
          <p:cNvSpPr>
            <a:spLocks noChangeArrowheads="1"/>
          </p:cNvSpPr>
          <p:nvPr/>
        </p:nvSpPr>
        <p:spPr bwMode="auto">
          <a:xfrm>
            <a:off x="4979988" y="3040063"/>
            <a:ext cx="298450" cy="220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25" name="Rectangle 26"/>
          <p:cNvSpPr>
            <a:spLocks noChangeArrowheads="1"/>
          </p:cNvSpPr>
          <p:nvPr/>
        </p:nvSpPr>
        <p:spPr bwMode="auto">
          <a:xfrm>
            <a:off x="5021263" y="2987675"/>
            <a:ext cx="1490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72726" name="Rectangle 29"/>
          <p:cNvSpPr>
            <a:spLocks noChangeArrowheads="1"/>
          </p:cNvSpPr>
          <p:nvPr/>
        </p:nvSpPr>
        <p:spPr bwMode="auto">
          <a:xfrm>
            <a:off x="3649663" y="2819401"/>
            <a:ext cx="1136650" cy="1387475"/>
          </a:xfrm>
          <a:prstGeom prst="rect">
            <a:avLst/>
          </a:prstGeom>
          <a:solidFill>
            <a:srgbClr val="DCF0C6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27" name="Rectangle 30"/>
          <p:cNvSpPr>
            <a:spLocks noChangeArrowheads="1"/>
          </p:cNvSpPr>
          <p:nvPr/>
        </p:nvSpPr>
        <p:spPr bwMode="auto">
          <a:xfrm>
            <a:off x="3819525" y="2965451"/>
            <a:ext cx="800100" cy="800219"/>
          </a:xfrm>
          <a:prstGeom prst="rect">
            <a:avLst/>
          </a:prstGeom>
          <a:solidFill>
            <a:srgbClr val="DCF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RAM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72728" name="Line 33"/>
          <p:cNvSpPr>
            <a:spLocks noChangeShapeType="1"/>
          </p:cNvSpPr>
          <p:nvPr/>
        </p:nvSpPr>
        <p:spPr bwMode="auto">
          <a:xfrm>
            <a:off x="6088064" y="2819401"/>
            <a:ext cx="68738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Line 34"/>
          <p:cNvSpPr>
            <a:spLocks noChangeShapeType="1"/>
          </p:cNvSpPr>
          <p:nvPr/>
        </p:nvSpPr>
        <p:spPr bwMode="auto">
          <a:xfrm flipH="1">
            <a:off x="5783263" y="2095500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2730" name="Elbow Connector 2"/>
          <p:cNvCxnSpPr>
            <a:cxnSpLocks noChangeShapeType="1"/>
          </p:cNvCxnSpPr>
          <p:nvPr/>
        </p:nvCxnSpPr>
        <p:spPr bwMode="auto">
          <a:xfrm rot="-5400000" flipH="1" flipV="1">
            <a:off x="3182145" y="2489995"/>
            <a:ext cx="1433513" cy="568325"/>
          </a:xfrm>
          <a:prstGeom prst="bentConnector4">
            <a:avLst>
              <a:gd name="adj1" fmla="val -33560"/>
              <a:gd name="adj2" fmla="val 3083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3651250" y="4549775"/>
            <a:ext cx="1136650" cy="1385888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3832225" y="4764089"/>
            <a:ext cx="800100" cy="80021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72733" name="Rectangle 20"/>
          <p:cNvSpPr>
            <a:spLocks noChangeArrowheads="1"/>
          </p:cNvSpPr>
          <p:nvPr/>
        </p:nvSpPr>
        <p:spPr bwMode="auto">
          <a:xfrm>
            <a:off x="1981200" y="4953001"/>
            <a:ext cx="9080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734" name="Line 36"/>
          <p:cNvSpPr>
            <a:spLocks noChangeShapeType="1"/>
          </p:cNvSpPr>
          <p:nvPr/>
        </p:nvSpPr>
        <p:spPr bwMode="auto">
          <a:xfrm>
            <a:off x="2895600" y="5181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Rectangle 21"/>
          <p:cNvSpPr>
            <a:spLocks noChangeArrowheads="1"/>
          </p:cNvSpPr>
          <p:nvPr/>
        </p:nvSpPr>
        <p:spPr bwMode="auto">
          <a:xfrm>
            <a:off x="2286001" y="5029200"/>
            <a:ext cx="265113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PC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72736" name="Line 36"/>
          <p:cNvSpPr>
            <a:spLocks noChangeShapeType="1"/>
          </p:cNvSpPr>
          <p:nvPr/>
        </p:nvSpPr>
        <p:spPr bwMode="auto">
          <a:xfrm>
            <a:off x="4792664" y="5153025"/>
            <a:ext cx="757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7" name="Rectangle 21"/>
          <p:cNvSpPr>
            <a:spLocks noChangeArrowheads="1"/>
          </p:cNvSpPr>
          <p:nvPr/>
        </p:nvSpPr>
        <p:spPr bwMode="auto">
          <a:xfrm>
            <a:off x="4868863" y="4876801"/>
            <a:ext cx="806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Instruction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72738" name="Oval 2"/>
          <p:cNvSpPr>
            <a:spLocks noChangeArrowheads="1"/>
          </p:cNvSpPr>
          <p:nvPr/>
        </p:nvSpPr>
        <p:spPr bwMode="auto">
          <a:xfrm>
            <a:off x="2354263" y="34290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>
              <a:latin typeface="Arial" panose="020B0604020202020204" pitchFamily="34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343650" y="3590926"/>
            <a:ext cx="4248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en-US" sz="1600" u="sng"/>
              <a:t>In the Hack architecture:</a:t>
            </a:r>
          </a:p>
          <a:p>
            <a:pPr>
              <a:lnSpc>
                <a:spcPct val="90000"/>
              </a:lnSpc>
              <a:spcBef>
                <a:spcPts val="1800"/>
              </a:spcBef>
              <a:buSzPct val="70000"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en-US" altLang="en-US" sz="1600"/>
              <a:t>  =  instruction memory</a:t>
            </a:r>
          </a:p>
          <a:p>
            <a:pPr>
              <a:lnSpc>
                <a:spcPct val="90000"/>
              </a:lnSpc>
              <a:spcBef>
                <a:spcPts val="1800"/>
              </a:spcBef>
              <a:buSzPct val="70000"/>
            </a:pPr>
            <a:r>
              <a:rPr lang="en-US" altLang="en-US" sz="1600"/>
              <a:t>Program  =  sequence of 16-bit</a:t>
            </a:r>
            <a:br>
              <a:rPr lang="en-US" altLang="en-US" sz="1600"/>
            </a:br>
            <a:r>
              <a:rPr lang="en-US" altLang="en-US" sz="1600"/>
              <a:t>                  numbers, starting at</a:t>
            </a:r>
            <a:br>
              <a:rPr lang="en-US" altLang="en-US" sz="1600"/>
            </a:br>
            <a:r>
              <a:rPr lang="en-US" altLang="en-US" sz="1600"/>
              <a:t>             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ROM[0]</a:t>
            </a:r>
          </a:p>
          <a:p>
            <a:pPr>
              <a:lnSpc>
                <a:spcPct val="90000"/>
              </a:lnSpc>
              <a:spcBef>
                <a:spcPts val="1800"/>
              </a:spcBef>
              <a:buSzPct val="70000"/>
            </a:pPr>
            <a:r>
              <a:rPr lang="en-US" altLang="en-US" sz="1600"/>
              <a:t>Current instruction =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ROM[PC]</a:t>
            </a:r>
          </a:p>
          <a:p>
            <a:pPr>
              <a:lnSpc>
                <a:spcPct val="90000"/>
              </a:lnSpc>
              <a:spcBef>
                <a:spcPts val="1800"/>
              </a:spcBef>
              <a:buSzPct val="70000"/>
            </a:pPr>
            <a:r>
              <a:rPr lang="en-US" altLang="en-US" sz="1600"/>
              <a:t>To select instruction </a:t>
            </a:r>
            <a:r>
              <a:rPr lang="en-US" altLang="en-US" sz="1600" i="1"/>
              <a:t>n</a:t>
            </a:r>
            <a:r>
              <a:rPr lang="en-US" altLang="en-US" sz="1600"/>
              <a:t> from the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en-US" altLang="en-US" sz="1600"/>
              <a:t>, we set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/>
              <a:t> to </a:t>
            </a:r>
            <a:r>
              <a:rPr lang="en-US" altLang="en-US" sz="1600" i="1"/>
              <a:t>n</a:t>
            </a:r>
            <a:r>
              <a:rPr lang="en-US" altLang="en-US" sz="1600"/>
              <a:t>, using the instruction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@n</a:t>
            </a:r>
            <a:endParaRPr lang="en-US" altLang="en-US" sz="1600"/>
          </a:p>
        </p:txBody>
      </p:sp>
      <p:sp>
        <p:nvSpPr>
          <p:cNvPr id="72740" name="Line 34"/>
          <p:cNvSpPr>
            <a:spLocks noChangeShapeType="1"/>
          </p:cNvSpPr>
          <p:nvPr/>
        </p:nvSpPr>
        <p:spPr bwMode="auto">
          <a:xfrm>
            <a:off x="2438400" y="3581400"/>
            <a:ext cx="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1" name="Rectangle 24"/>
          <p:cNvSpPr>
            <a:spLocks noChangeArrowheads="1"/>
          </p:cNvSpPr>
          <p:nvPr/>
        </p:nvSpPr>
        <p:spPr bwMode="auto">
          <a:xfrm>
            <a:off x="2438400" y="3063876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72742" name="Rectangle 24"/>
          <p:cNvSpPr>
            <a:spLocks noChangeArrowheads="1"/>
          </p:cNvSpPr>
          <p:nvPr/>
        </p:nvSpPr>
        <p:spPr bwMode="auto">
          <a:xfrm>
            <a:off x="2438400" y="4740276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Coding examples </a:t>
            </a:r>
            <a:r>
              <a:rPr lang="en-US" altLang="en-US" sz="1800"/>
              <a:t>(practice)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3886200" cy="5562600"/>
          </a:xfrm>
        </p:spPr>
        <p:txBody>
          <a:bodyPr/>
          <a:lstStyle/>
          <a:p>
            <a:pPr indent="-163513">
              <a:spcBef>
                <a:spcPct val="130000"/>
              </a:spcBef>
              <a:buNone/>
            </a:pPr>
            <a:r>
              <a:rPr lang="en-US" altLang="en-US" sz="1600" u="sng"/>
              <a:t>Exercise: Implement the following tasks using Hack commands:</a:t>
            </a:r>
            <a:endParaRPr lang="en-US" altLang="en-US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goto 50</a:t>
            </a: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if D==0 goto 112</a:t>
            </a: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if D&lt;9 goto 507</a:t>
            </a: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if RAM[12] &gt; 0 goto 50</a:t>
            </a:r>
            <a:endParaRPr lang="en-US" altLang="en-US" sz="1600" u="sng">
              <a:latin typeface="Calibri" panose="020F0502020204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if sum&gt;0 goto END</a:t>
            </a:r>
          </a:p>
          <a:p>
            <a:pPr indent="-163513">
              <a:spcBef>
                <a:spcPct val="150000"/>
              </a:spcBef>
              <a:buClr>
                <a:srgbClr val="000066"/>
              </a:buClr>
              <a:buSzPct val="60000"/>
            </a:pPr>
            <a:r>
              <a:rPr lang="en-US" altLang="en-US" sz="1600"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if x[i]&lt;=0 goto NEXT.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7086600" y="4648200"/>
            <a:ext cx="3429000" cy="1828800"/>
            <a:chOff x="3120" y="2832"/>
            <a:chExt cx="2160" cy="1152"/>
          </a:xfrm>
        </p:grpSpPr>
        <p:sp>
          <p:nvSpPr>
            <p:cNvPr id="75783" name="Text Box 9"/>
            <p:cNvSpPr txBox="1">
              <a:spLocks noChangeArrowheads="1"/>
            </p:cNvSpPr>
            <p:nvPr/>
          </p:nvSpPr>
          <p:spPr bwMode="auto">
            <a:xfrm>
              <a:off x="3216" y="3024"/>
              <a:ext cx="768" cy="91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82800" rIns="0" bIns="82800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2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sum    2200</a:t>
              </a:r>
            </a:p>
            <a:p>
              <a:pPr>
                <a:spcBef>
                  <a:spcPct val="2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x          4000</a:t>
              </a:r>
            </a:p>
            <a:p>
              <a:pPr>
                <a:spcBef>
                  <a:spcPct val="2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i           6151 </a:t>
              </a:r>
            </a:p>
            <a:p>
              <a:pPr>
                <a:spcBef>
                  <a:spcPct val="2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END        50</a:t>
              </a:r>
            </a:p>
            <a:p>
              <a:pPr>
                <a:spcBef>
                  <a:spcPct val="2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   120</a:t>
              </a:r>
            </a:p>
          </p:txBody>
        </p:sp>
        <p:sp>
          <p:nvSpPr>
            <p:cNvPr id="75784" name="Rectangle 10"/>
            <p:cNvSpPr>
              <a:spLocks noChangeArrowheads="1"/>
            </p:cNvSpPr>
            <p:nvPr/>
          </p:nvSpPr>
          <p:spPr bwMode="auto">
            <a:xfrm>
              <a:off x="3120" y="2832"/>
              <a:ext cx="10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/>
                <a:t>Symbol table:</a:t>
              </a:r>
            </a:p>
          </p:txBody>
        </p:sp>
        <p:sp>
          <p:nvSpPr>
            <p:cNvPr id="75785" name="Rectangle 6"/>
            <p:cNvSpPr>
              <a:spLocks noChangeArrowheads="1"/>
            </p:cNvSpPr>
            <p:nvPr/>
          </p:nvSpPr>
          <p:spPr bwMode="auto">
            <a:xfrm>
              <a:off x="4032" y="3264"/>
              <a:ext cx="124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92075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/>
                <a:t>(All symbols and values in are arbitrary examples)</a:t>
              </a:r>
            </a:p>
          </p:txBody>
        </p:sp>
      </p:grp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5562600" y="228600"/>
            <a:ext cx="4953000" cy="4343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600" u="sng">
                <a:cs typeface="Times New Roman" panose="02020603050405020304" pitchFamily="18" charset="0"/>
              </a:rPr>
              <a:t>Hack commands: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1400">
                <a:cs typeface="Times New Roman" panose="02020603050405020304" pitchFamily="18" charset="0"/>
              </a:rPr>
              <a:t>-command: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altLang="en-US">
                <a:solidFill>
                  <a:schemeClr val="hlin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// set A to value</a:t>
            </a: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altLang="en-US" sz="1400">
                <a:cs typeface="Times New Roman" panose="02020603050405020304" pitchFamily="18" charset="0"/>
              </a:rPr>
              <a:t>-command: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dest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comp </a:t>
            </a: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jump     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dest =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 and  </a:t>
            </a: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;jump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// are optional</a:t>
            </a: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Where:</a:t>
            </a: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D+1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</a:t>
            </a:r>
            <a:b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A+1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D-1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A-1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D+A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D-A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A-D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D&amp;A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</a:t>
            </a:r>
            <a:b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D|A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M+1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D+M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D-M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</a:t>
            </a:r>
            <a:b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M-D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D&amp;M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D|M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AMD,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or null</a:t>
            </a: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hlin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jump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JGT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JEQ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JGE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JLT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JNE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JLE</a:t>
            </a:r>
            <a:r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JMP,</a:t>
            </a:r>
            <a:r>
              <a:rPr lang="en-US" altLang="en-US" sz="1400">
                <a:latin typeface="Calibri" panose="020F0502020204030204" pitchFamily="34" charset="0"/>
                <a:cs typeface="Arial" panose="020B0604020202020204" pitchFamily="34" charset="0"/>
              </a:rPr>
              <a:t> or null</a:t>
            </a:r>
            <a:endParaRPr lang="en-US" altLang="en-US" sz="14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SzPct val="85000"/>
              <a:buFont typeface="Wingdings" panose="05000000000000000000" pitchFamily="2" charset="2"/>
              <a:buNone/>
            </a:pPr>
            <a:r>
              <a:rPr lang="en-US" altLang="en-US" sz="1400">
                <a:cs typeface="Arial" panose="020B0604020202020204" pitchFamily="34" charset="0"/>
              </a:rPr>
              <a:t>In the command dest = comp; jump, the jump materialzes if (comp jump 0) is true.  For example, in D=D+1,JLT, we jump if D+1 &lt; 0.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105400"/>
            <a:ext cx="31623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3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Hack convention: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True is represented by -1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False is represented by 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  <p:bldP spid="13317" grpId="0" build="p" animBg="1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7000" y="914400"/>
            <a:ext cx="2667000" cy="2160588"/>
            <a:chOff x="113" y="527"/>
            <a:chExt cx="1680" cy="1361"/>
          </a:xfrm>
        </p:grpSpPr>
        <p:sp>
          <p:nvSpPr>
            <p:cNvPr id="77832" name="Text Box 3"/>
            <p:cNvSpPr txBox="1">
              <a:spLocks noChangeArrowheads="1"/>
            </p:cNvSpPr>
            <p:nvPr/>
          </p:nvSpPr>
          <p:spPr bwMode="auto">
            <a:xfrm>
              <a:off x="161" y="754"/>
              <a:ext cx="1540" cy="113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if condition {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code block 1}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else {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code block 2}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code block 3</a:t>
              </a:r>
            </a:p>
          </p:txBody>
        </p:sp>
        <p:sp>
          <p:nvSpPr>
            <p:cNvPr id="77833" name="Rectangle 4"/>
            <p:cNvSpPr>
              <a:spLocks noChangeArrowheads="1"/>
            </p:cNvSpPr>
            <p:nvPr/>
          </p:nvSpPr>
          <p:spPr bwMode="auto">
            <a:xfrm>
              <a:off x="113" y="527"/>
              <a:ext cx="168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rgbClr val="000099"/>
                  </a:solidFill>
                </a:rPr>
                <a:t>High level: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72200" y="939800"/>
            <a:ext cx="3200400" cy="4013200"/>
            <a:chOff x="3878" y="527"/>
            <a:chExt cx="1769" cy="2528"/>
          </a:xfrm>
        </p:grpSpPr>
        <p:sp>
          <p:nvSpPr>
            <p:cNvPr id="77830" name="Text Box 9"/>
            <p:cNvSpPr txBox="1">
              <a:spLocks noChangeArrowheads="1"/>
            </p:cNvSpPr>
            <p:nvPr/>
          </p:nvSpPr>
          <p:spPr bwMode="auto">
            <a:xfrm>
              <a:off x="3878" y="736"/>
              <a:ext cx="1769" cy="2319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D 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ea typeface="Arial Unicode MS" panose="020B0604020202020204" pitchFamily="34" charset="-128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not condition</a:t>
              </a:r>
              <a:endPara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@IF_TRUE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D;JEQ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code block 2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@END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0;JMP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(IF_TRUE)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code block 1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(END)</a:t>
              </a:r>
            </a:p>
            <a:p>
              <a:pPr>
                <a:lnSpc>
                  <a:spcPct val="90000"/>
                </a:lnSpc>
                <a:spcBef>
                  <a:spcPct val="5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code block 3</a:t>
              </a:r>
              <a:endParaRPr lang="en-US" altLang="en-US" sz="16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endParaRPr lang="en-US" altLang="en-US" sz="16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just"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endPara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7831" name="Rectangle 10"/>
            <p:cNvSpPr>
              <a:spLocks noChangeArrowheads="1"/>
            </p:cNvSpPr>
            <p:nvPr/>
          </p:nvSpPr>
          <p:spPr bwMode="auto">
            <a:xfrm>
              <a:off x="3923" y="527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rgbClr val="000099"/>
                  </a:solidFill>
                </a:rPr>
                <a:t>Hack:</a:t>
              </a:r>
            </a:p>
          </p:txBody>
        </p:sp>
      </p:grpSp>
      <p:sp>
        <p:nvSpPr>
          <p:cNvPr id="77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1666875" y="762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IF logic – Hack style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95500" y="3584575"/>
            <a:ext cx="31623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3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Hack convention: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True is represented by -1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False is represented by 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WHILE logic – Hack style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990600"/>
            <a:ext cx="2667000" cy="1828800"/>
            <a:chOff x="336" y="624"/>
            <a:chExt cx="1680" cy="1152"/>
          </a:xfrm>
        </p:grpSpPr>
        <p:sp>
          <p:nvSpPr>
            <p:cNvPr id="79880" name="Text Box 4"/>
            <p:cNvSpPr txBox="1">
              <a:spLocks noChangeArrowheads="1"/>
            </p:cNvSpPr>
            <p:nvPr/>
          </p:nvSpPr>
          <p:spPr bwMode="auto">
            <a:xfrm>
              <a:off x="384" y="824"/>
              <a:ext cx="1536" cy="95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while condition {</a:t>
              </a:r>
              <a:endParaRPr lang="en-US" altLang="en-US" sz="16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just"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code block 1</a:t>
              </a:r>
            </a:p>
            <a:p>
              <a:pPr algn="just"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}</a:t>
              </a:r>
            </a:p>
            <a:p>
              <a:pPr algn="just"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Code block 2</a:t>
              </a:r>
            </a:p>
          </p:txBody>
        </p:sp>
        <p:sp>
          <p:nvSpPr>
            <p:cNvPr id="79881" name="Rectangle 5"/>
            <p:cNvSpPr>
              <a:spLocks noChangeArrowheads="1"/>
            </p:cNvSpPr>
            <p:nvPr/>
          </p:nvSpPr>
          <p:spPr bwMode="auto">
            <a:xfrm>
              <a:off x="336" y="62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rgbClr val="000099"/>
                  </a:solidFill>
                </a:rPr>
                <a:t>High level: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638800" y="955676"/>
            <a:ext cx="3581400" cy="3921125"/>
            <a:chOff x="2256" y="602"/>
            <a:chExt cx="3216" cy="2470"/>
          </a:xfrm>
        </p:grpSpPr>
        <p:sp>
          <p:nvSpPr>
            <p:cNvPr id="79878" name="Text Box 7"/>
            <p:cNvSpPr txBox="1">
              <a:spLocks noChangeArrowheads="1"/>
            </p:cNvSpPr>
            <p:nvPr/>
          </p:nvSpPr>
          <p:spPr bwMode="auto">
            <a:xfrm>
              <a:off x="2304" y="816"/>
              <a:ext cx="3168" cy="225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(LOOP)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D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not 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condition</a:t>
              </a: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 @END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 D;JEQ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code block 1</a:t>
              </a:r>
              <a:endParaRPr lang="en-US" altLang="en-US" sz="1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 @LOOP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  0;JMP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(END)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</a:t>
              </a:r>
              <a:r>
                <a:rPr lang="en-US" altLang="en-US" sz="1400" b="1" dirty="0">
                  <a:latin typeface="Courier New" panose="02070309020205020404" pitchFamily="49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code block 2</a:t>
              </a:r>
            </a:p>
          </p:txBody>
        </p:sp>
        <p:sp>
          <p:nvSpPr>
            <p:cNvPr id="79879" name="Rectangle 8"/>
            <p:cNvSpPr>
              <a:spLocks noChangeArrowheads="1"/>
            </p:cNvSpPr>
            <p:nvPr/>
          </p:nvSpPr>
          <p:spPr bwMode="auto">
            <a:xfrm>
              <a:off x="2256" y="602"/>
              <a:ext cx="174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rgbClr val="000099"/>
                  </a:solidFill>
                </a:rPr>
                <a:t>Hack:</a:t>
              </a:r>
            </a:p>
          </p:txBody>
        </p:sp>
      </p:grpSp>
      <p:sp>
        <p:nvSpPr>
          <p:cNvPr id="79877" name="Rectangle 8"/>
          <p:cNvSpPr>
            <a:spLocks noChangeArrowheads="1"/>
          </p:cNvSpPr>
          <p:nvPr/>
        </p:nvSpPr>
        <p:spPr bwMode="auto">
          <a:xfrm>
            <a:off x="2095500" y="3584575"/>
            <a:ext cx="31623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3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Hack convention: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True is represented by -1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False is represented by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36"/>
          <p:cNvSpPr>
            <a:spLocks noChangeShapeType="1"/>
          </p:cNvSpPr>
          <p:nvPr/>
        </p:nvSpPr>
        <p:spPr bwMode="auto">
          <a:xfrm>
            <a:off x="4716464" y="3114675"/>
            <a:ext cx="833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3" name="Rectangle 35"/>
          <p:cNvSpPr>
            <a:spLocks noChangeArrowheads="1"/>
          </p:cNvSpPr>
          <p:nvPr/>
        </p:nvSpPr>
        <p:spPr bwMode="auto">
          <a:xfrm>
            <a:off x="1676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Side note </a:t>
            </a:r>
            <a:r>
              <a:rPr lang="en-US" altLang="en-US">
                <a:solidFill>
                  <a:srgbClr val="663300"/>
                </a:solidFill>
                <a:latin typeface="Arial" panose="020B0604020202020204" pitchFamily="34" charset="0"/>
              </a:rPr>
              <a:t>(focus on the yellow chip parts only)</a:t>
            </a:r>
            <a:endParaRPr lang="en-US" altLang="en-US" sz="140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4564063" y="2124075"/>
            <a:ext cx="94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7237414" y="2001839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6094414" y="1163639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auto">
          <a:xfrm>
            <a:off x="6764339" y="685800"/>
            <a:ext cx="509587" cy="2495550"/>
          </a:xfrm>
          <a:custGeom>
            <a:avLst/>
            <a:gdLst>
              <a:gd name="T0" fmla="*/ 2147483646 w 258"/>
              <a:gd name="T1" fmla="*/ 2147483646 h 1209"/>
              <a:gd name="T2" fmla="*/ 2147483646 w 258"/>
              <a:gd name="T3" fmla="*/ 2147483646 h 1209"/>
              <a:gd name="T4" fmla="*/ 0 w 258"/>
              <a:gd name="T5" fmla="*/ 0 h 1209"/>
              <a:gd name="T6" fmla="*/ 0 w 258"/>
              <a:gd name="T7" fmla="*/ 2147483646 h 1209"/>
              <a:gd name="T8" fmla="*/ 2147483646 w 258"/>
              <a:gd name="T9" fmla="*/ 2147483646 h 1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"/>
              <a:gd name="T16" fmla="*/ 0 h 1209"/>
              <a:gd name="T17" fmla="*/ 258 w 258"/>
              <a:gd name="T18" fmla="*/ 1209 h 1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" h="1209">
                <a:moveTo>
                  <a:pt x="258" y="907"/>
                </a:moveTo>
                <a:lnTo>
                  <a:pt x="258" y="303"/>
                </a:lnTo>
                <a:lnTo>
                  <a:pt x="0" y="0"/>
                </a:lnTo>
                <a:lnTo>
                  <a:pt x="0" y="1209"/>
                </a:lnTo>
                <a:lnTo>
                  <a:pt x="258" y="907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 rot="5400000">
            <a:off x="6777832" y="1781970"/>
            <a:ext cx="444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ALU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29" name="Freeform 9"/>
          <p:cNvSpPr>
            <a:spLocks/>
          </p:cNvSpPr>
          <p:nvPr/>
        </p:nvSpPr>
        <p:spPr bwMode="auto">
          <a:xfrm>
            <a:off x="5554663" y="1971676"/>
            <a:ext cx="527050" cy="1381125"/>
          </a:xfrm>
          <a:custGeom>
            <a:avLst/>
            <a:gdLst>
              <a:gd name="T0" fmla="*/ 0 w 267"/>
              <a:gd name="T1" fmla="*/ 2147483646 h 669"/>
              <a:gd name="T2" fmla="*/ 2147483646 w 267"/>
              <a:gd name="T3" fmla="*/ 2147483646 h 669"/>
              <a:gd name="T4" fmla="*/ 0 w 267"/>
              <a:gd name="T5" fmla="*/ 0 h 669"/>
              <a:gd name="T6" fmla="*/ 0 w 267"/>
              <a:gd name="T7" fmla="*/ 2147483646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669"/>
              <a:gd name="T14" fmla="*/ 267 w 267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669">
                <a:moveTo>
                  <a:pt x="0" y="669"/>
                </a:moveTo>
                <a:lnTo>
                  <a:pt x="267" y="335"/>
                </a:lnTo>
                <a:lnTo>
                  <a:pt x="0" y="0"/>
                </a:lnTo>
                <a:lnTo>
                  <a:pt x="0" y="669"/>
                </a:lnTo>
                <a:close/>
              </a:path>
            </a:pathLst>
          </a:cu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 rot="5400000">
            <a:off x="5548314" y="2522539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237289" y="838201"/>
            <a:ext cx="420687" cy="220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251575" y="904875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33" name="Rectangle 15"/>
          <p:cNvSpPr>
            <a:spLocks noChangeArrowheads="1"/>
          </p:cNvSpPr>
          <p:nvPr/>
        </p:nvSpPr>
        <p:spPr bwMode="auto">
          <a:xfrm>
            <a:off x="6188075" y="2344738"/>
            <a:ext cx="318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A/M</a:t>
            </a:r>
          </a:p>
        </p:txBody>
      </p:sp>
      <p:sp>
        <p:nvSpPr>
          <p:cNvPr id="81934" name="Rectangle 16"/>
          <p:cNvSpPr>
            <a:spLocks noChangeArrowheads="1"/>
          </p:cNvSpPr>
          <p:nvPr/>
        </p:nvSpPr>
        <p:spPr bwMode="auto">
          <a:xfrm>
            <a:off x="5715001" y="1606550"/>
            <a:ext cx="4492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4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-bit</a:t>
            </a: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5051425" y="862014"/>
            <a:ext cx="1060450" cy="441325"/>
          </a:xfrm>
          <a:prstGeom prst="rect">
            <a:avLst/>
          </a:prstGeom>
          <a:solidFill>
            <a:srgbClr val="DCF0C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36" name="Rectangle 18"/>
          <p:cNvSpPr>
            <a:spLocks noChangeArrowheads="1"/>
          </p:cNvSpPr>
          <p:nvPr/>
        </p:nvSpPr>
        <p:spPr bwMode="auto">
          <a:xfrm>
            <a:off x="5173663" y="981075"/>
            <a:ext cx="914400" cy="228600"/>
          </a:xfrm>
          <a:prstGeom prst="rect">
            <a:avLst/>
          </a:prstGeom>
          <a:solidFill>
            <a:srgbClr val="DCF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 register</a:t>
            </a: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81937" name="Rectangle 20"/>
          <p:cNvSpPr>
            <a:spLocks noChangeArrowheads="1"/>
          </p:cNvSpPr>
          <p:nvPr/>
        </p:nvSpPr>
        <p:spPr bwMode="auto">
          <a:xfrm>
            <a:off x="3657600" y="1905001"/>
            <a:ext cx="11366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81938" name="Rectangle 21"/>
          <p:cNvSpPr>
            <a:spLocks noChangeArrowheads="1"/>
          </p:cNvSpPr>
          <p:nvPr/>
        </p:nvSpPr>
        <p:spPr bwMode="auto">
          <a:xfrm>
            <a:off x="3792539" y="1987550"/>
            <a:ext cx="923925" cy="21544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 register</a:t>
            </a:r>
          </a:p>
        </p:txBody>
      </p:sp>
      <p:sp>
        <p:nvSpPr>
          <p:cNvPr id="81939" name="Rectangle 24"/>
          <p:cNvSpPr>
            <a:spLocks noChangeArrowheads="1"/>
          </p:cNvSpPr>
          <p:nvPr/>
        </p:nvSpPr>
        <p:spPr bwMode="auto">
          <a:xfrm>
            <a:off x="5021263" y="1819275"/>
            <a:ext cx="1202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1940" name="Rectangle 25"/>
          <p:cNvSpPr>
            <a:spLocks noChangeArrowheads="1"/>
          </p:cNvSpPr>
          <p:nvPr/>
        </p:nvSpPr>
        <p:spPr bwMode="auto">
          <a:xfrm>
            <a:off x="4979988" y="2878138"/>
            <a:ext cx="298450" cy="220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41" name="Rectangle 26"/>
          <p:cNvSpPr>
            <a:spLocks noChangeArrowheads="1"/>
          </p:cNvSpPr>
          <p:nvPr/>
        </p:nvSpPr>
        <p:spPr bwMode="auto">
          <a:xfrm>
            <a:off x="5021263" y="2825750"/>
            <a:ext cx="1490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81942" name="Rectangle 29"/>
          <p:cNvSpPr>
            <a:spLocks noChangeArrowheads="1"/>
          </p:cNvSpPr>
          <p:nvPr/>
        </p:nvSpPr>
        <p:spPr bwMode="auto">
          <a:xfrm>
            <a:off x="3657600" y="2667001"/>
            <a:ext cx="1136650" cy="1387475"/>
          </a:xfrm>
          <a:prstGeom prst="rect">
            <a:avLst/>
          </a:prstGeom>
          <a:solidFill>
            <a:srgbClr val="FFFF99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81943" name="Rectangle 30"/>
          <p:cNvSpPr>
            <a:spLocks noChangeArrowheads="1"/>
          </p:cNvSpPr>
          <p:nvPr/>
        </p:nvSpPr>
        <p:spPr bwMode="auto">
          <a:xfrm>
            <a:off x="3810000" y="2819401"/>
            <a:ext cx="800100" cy="80021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RAM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81944" name="Line 33"/>
          <p:cNvSpPr>
            <a:spLocks noChangeShapeType="1"/>
          </p:cNvSpPr>
          <p:nvPr/>
        </p:nvSpPr>
        <p:spPr bwMode="auto">
          <a:xfrm>
            <a:off x="6088064" y="2657476"/>
            <a:ext cx="68738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5" name="Line 34"/>
          <p:cNvSpPr>
            <a:spLocks noChangeShapeType="1"/>
          </p:cNvSpPr>
          <p:nvPr/>
        </p:nvSpPr>
        <p:spPr bwMode="auto">
          <a:xfrm flipH="1">
            <a:off x="5783263" y="1933575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1946" name="Elbow Connector 2"/>
          <p:cNvCxnSpPr>
            <a:cxnSpLocks noChangeShapeType="1"/>
          </p:cNvCxnSpPr>
          <p:nvPr/>
        </p:nvCxnSpPr>
        <p:spPr bwMode="auto">
          <a:xfrm rot="-5400000" flipH="1" flipV="1">
            <a:off x="3182145" y="2328070"/>
            <a:ext cx="1433513" cy="568325"/>
          </a:xfrm>
          <a:prstGeom prst="bentConnector4">
            <a:avLst>
              <a:gd name="adj1" fmla="val -33560"/>
              <a:gd name="adj2" fmla="val 3083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7" name="Rectangle 29"/>
          <p:cNvSpPr>
            <a:spLocks noChangeArrowheads="1"/>
          </p:cNvSpPr>
          <p:nvPr/>
        </p:nvSpPr>
        <p:spPr bwMode="auto">
          <a:xfrm>
            <a:off x="3651250" y="4387850"/>
            <a:ext cx="1136650" cy="1385888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48" name="Rectangle 30"/>
          <p:cNvSpPr>
            <a:spLocks noChangeArrowheads="1"/>
          </p:cNvSpPr>
          <p:nvPr/>
        </p:nvSpPr>
        <p:spPr bwMode="auto">
          <a:xfrm>
            <a:off x="3832225" y="4602164"/>
            <a:ext cx="800100" cy="80021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ROM</a:t>
            </a:r>
            <a:br>
              <a:rPr lang="en-US" altLang="en-US" sz="1400">
                <a:latin typeface="Arial" panose="020B0604020202020204" pitchFamily="34" charset="0"/>
              </a:rPr>
            </a:b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(selected register)</a:t>
            </a:r>
          </a:p>
        </p:txBody>
      </p:sp>
      <p:sp>
        <p:nvSpPr>
          <p:cNvPr id="81949" name="Rectangle 20"/>
          <p:cNvSpPr>
            <a:spLocks noChangeArrowheads="1"/>
          </p:cNvSpPr>
          <p:nvPr/>
        </p:nvSpPr>
        <p:spPr bwMode="auto">
          <a:xfrm>
            <a:off x="1981200" y="4791076"/>
            <a:ext cx="908050" cy="442913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50" name="Line 36"/>
          <p:cNvSpPr>
            <a:spLocks noChangeShapeType="1"/>
          </p:cNvSpPr>
          <p:nvPr/>
        </p:nvSpPr>
        <p:spPr bwMode="auto">
          <a:xfrm>
            <a:off x="2895600" y="501967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1" name="Rectangle 21"/>
          <p:cNvSpPr>
            <a:spLocks noChangeArrowheads="1"/>
          </p:cNvSpPr>
          <p:nvPr/>
        </p:nvSpPr>
        <p:spPr bwMode="auto">
          <a:xfrm>
            <a:off x="2286001" y="4867275"/>
            <a:ext cx="265113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PC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81952" name="Line 36"/>
          <p:cNvSpPr>
            <a:spLocks noChangeShapeType="1"/>
          </p:cNvSpPr>
          <p:nvPr/>
        </p:nvSpPr>
        <p:spPr bwMode="auto">
          <a:xfrm>
            <a:off x="4792664" y="4991100"/>
            <a:ext cx="757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Rectangle 21"/>
          <p:cNvSpPr>
            <a:spLocks noChangeArrowheads="1"/>
          </p:cNvSpPr>
          <p:nvPr/>
        </p:nvSpPr>
        <p:spPr bwMode="auto">
          <a:xfrm>
            <a:off x="4868863" y="4714876"/>
            <a:ext cx="806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Instruction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81954" name="Oval 2"/>
          <p:cNvSpPr>
            <a:spLocks noChangeArrowheads="1"/>
          </p:cNvSpPr>
          <p:nvPr/>
        </p:nvSpPr>
        <p:spPr bwMode="auto">
          <a:xfrm>
            <a:off x="2354263" y="3267075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>
              <a:latin typeface="Arial" panose="020B0604020202020204" pitchFamily="34" charset="0"/>
            </a:endParaRPr>
          </a:p>
        </p:txBody>
      </p:sp>
      <p:sp>
        <p:nvSpPr>
          <p:cNvPr id="81955" name="Line 34"/>
          <p:cNvSpPr>
            <a:spLocks noChangeShapeType="1"/>
          </p:cNvSpPr>
          <p:nvPr/>
        </p:nvSpPr>
        <p:spPr bwMode="auto">
          <a:xfrm>
            <a:off x="2438400" y="3419475"/>
            <a:ext cx="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6" name="Rectangle 24"/>
          <p:cNvSpPr>
            <a:spLocks noChangeArrowheads="1"/>
          </p:cNvSpPr>
          <p:nvPr/>
        </p:nvSpPr>
        <p:spPr bwMode="auto">
          <a:xfrm>
            <a:off x="2438400" y="2901951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81957" name="Rectangle 24"/>
          <p:cNvSpPr>
            <a:spLocks noChangeArrowheads="1"/>
          </p:cNvSpPr>
          <p:nvPr/>
        </p:nvSpPr>
        <p:spPr bwMode="auto">
          <a:xfrm>
            <a:off x="2438400" y="4578351"/>
            <a:ext cx="1143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  <a:b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792788" y="3429000"/>
            <a:ext cx="47228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en-US" sz="1600" u="sng">
                <a:solidFill>
                  <a:srgbClr val="000000"/>
                </a:solidFill>
                <a:cs typeface="Arial" panose="020B0604020202020204" pitchFamily="34" charset="0"/>
              </a:rPr>
              <a:t>In the Hack architecture, the </a:t>
            </a:r>
            <a:r>
              <a:rPr lang="en-US" altLang="en-US" sz="1600" u="sng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u="sng">
                <a:solidFill>
                  <a:srgbClr val="000000"/>
                </a:solidFill>
                <a:cs typeface="Arial" panose="020B0604020202020204" pitchFamily="34" charset="0"/>
              </a:rPr>
              <a:t> register addresses both the RAM and the ROM, simultaneously. Therefore:</a:t>
            </a:r>
          </a:p>
          <a:p>
            <a:pPr>
              <a:spcBef>
                <a:spcPct val="30000"/>
              </a:spcBef>
              <a:buSzPct val="70000"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Command pairs like 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@addr</a:t>
            </a:r>
            <a:r>
              <a:rPr lang="en-US" altLang="en-US" sz="1600" b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followed by   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D=M;someJumpDirective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make no sense</a:t>
            </a:r>
          </a:p>
          <a:p>
            <a:pPr>
              <a:spcBef>
                <a:spcPct val="30000"/>
              </a:spcBef>
              <a:buSzPct val="70000"/>
            </a:pPr>
            <a:r>
              <a:rPr lang="en-US" altLang="en-US" sz="1600" u="sng">
                <a:solidFill>
                  <a:srgbClr val="000000"/>
                </a:solidFill>
                <a:cs typeface="Arial" panose="020B0604020202020204" pitchFamily="34" charset="0"/>
              </a:rPr>
              <a:t>Best practice: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in well-written Hack programs, a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-instruction should contain</a:t>
            </a:r>
          </a:p>
          <a:p>
            <a:pPr lvl="1">
              <a:spcBef>
                <a:spcPct val="3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either a reference to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,  or</a:t>
            </a:r>
          </a:p>
          <a:p>
            <a:pPr lvl="1">
              <a:spcBef>
                <a:spcPct val="3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a jump directive,</a:t>
            </a:r>
          </a:p>
          <a:p>
            <a:pPr>
              <a:spcBef>
                <a:spcPct val="30000"/>
              </a:spcBef>
              <a:buClr>
                <a:schemeClr val="bg1"/>
              </a:buClr>
              <a:buSzPct val="70000"/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but not both.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Complete program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609600"/>
            <a:ext cx="3048000" cy="2362200"/>
            <a:chOff x="96" y="384"/>
            <a:chExt cx="1920" cy="1488"/>
          </a:xfrm>
        </p:grpSpPr>
        <p:sp>
          <p:nvSpPr>
            <p:cNvPr id="83976" name="Text Box 4"/>
            <p:cNvSpPr txBox="1">
              <a:spLocks noChangeArrowheads="1"/>
            </p:cNvSpPr>
            <p:nvPr/>
          </p:nvSpPr>
          <p:spPr bwMode="auto">
            <a:xfrm>
              <a:off x="144" y="576"/>
              <a:ext cx="1872" cy="129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//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A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dds 1+...+100.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into i = 1;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into sum = 0;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while (i &lt;= 100){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+= i;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i++;</a:t>
              </a:r>
              <a:endParaRPr lang="en-US" altLang="en-US" sz="1400" b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</p:txBody>
        </p:sp>
        <p:sp>
          <p:nvSpPr>
            <p:cNvPr id="83977" name="Rectangle 5"/>
            <p:cNvSpPr>
              <a:spLocks noChangeArrowheads="1"/>
            </p:cNvSpPr>
            <p:nvPr/>
          </p:nvSpPr>
          <p:spPr bwMode="auto">
            <a:xfrm>
              <a:off x="96" y="38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rgbClr val="000099"/>
                  </a:solidFill>
                </a:rPr>
                <a:t>C language code:</a:t>
              </a:r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029200" y="914400"/>
            <a:ext cx="5410200" cy="5638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dds 1+...+100.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@i  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 refers to some RAM location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M=1 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i=1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@sum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sum refers to some RAM location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M=0 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sum=0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(LOOP)					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@i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D=M  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= i 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@100    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D=D-A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= i - 100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@END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D;JGT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If (i-100) &gt; 0 goto END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@i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D=M  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= i 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@sum    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M=D+M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sum += i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@i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M=M+1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i++ 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@LOOP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0;JMP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Got LOOP                           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(END)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@END </a:t>
            </a: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0;JMP  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Infinite loop</a:t>
            </a: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953000" y="6096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99"/>
                </a:solidFill>
              </a:rPr>
              <a:t>Hack assembly code:</a:t>
            </a:r>
          </a:p>
        </p:txBody>
      </p:sp>
      <p:sp>
        <p:nvSpPr>
          <p:cNvPr id="83975" name="Rectangle 9"/>
          <p:cNvSpPr>
            <a:spLocks noChangeArrowheads="1"/>
          </p:cNvSpPr>
          <p:nvPr/>
        </p:nvSpPr>
        <p:spPr bwMode="auto">
          <a:xfrm>
            <a:off x="1752600" y="3429001"/>
            <a:ext cx="31623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3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Hack assembly convention: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Variables: lower-case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Labels: upper-case</a:t>
            </a:r>
          </a:p>
          <a:p>
            <a:pPr>
              <a:spcBef>
                <a:spcPts val="1800"/>
              </a:spcBef>
              <a:buSzPct val="74000"/>
              <a:buFont typeface="Wingdings" panose="05000000000000000000" pitchFamily="2" charset="2"/>
              <a:buChar char="q"/>
            </a:pPr>
            <a:r>
              <a:rPr lang="en-US" altLang="en-US" sz="1600"/>
              <a:t> Commands: upper-case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nimBg="1"/>
      <p:bldP spid="1844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8266" y="-41197"/>
            <a:ext cx="10581734" cy="72699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Symbols in Hack assembly programs</a:t>
            </a:r>
            <a:endParaRPr lang="en-US" altLang="en-US" sz="1400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685800"/>
            <a:ext cx="6553200" cy="4876800"/>
          </a:xfrm>
        </p:spPr>
        <p:txBody>
          <a:bodyPr/>
          <a:lstStyle/>
          <a:p>
            <a:pPr marL="268288" indent="-268288">
              <a:spcBef>
                <a:spcPct val="45000"/>
              </a:spcBef>
              <a:buNone/>
            </a:pPr>
            <a:r>
              <a:rPr lang="en-US" altLang="en-US" sz="1600" u="sng"/>
              <a:t>Symbols created by Hack programmers and code generators:</a:t>
            </a:r>
          </a:p>
          <a:p>
            <a:pPr marL="268288" indent="-268288">
              <a:spcBef>
                <a:spcPct val="45000"/>
              </a:spcBef>
            </a:pPr>
            <a:r>
              <a:rPr lang="en-US" altLang="en-US" sz="1400">
                <a:solidFill>
                  <a:srgbClr val="990000"/>
                </a:solidFill>
              </a:rPr>
              <a:t>Label symbols</a:t>
            </a:r>
            <a:r>
              <a:rPr lang="en-US" altLang="en-US" sz="1200"/>
              <a:t>:</a:t>
            </a:r>
            <a:r>
              <a:rPr lang="en-US" altLang="en-US" sz="1400"/>
              <a:t>  Used to label destinations of goto commands. Declared by the pseudo command 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(XXX)</a:t>
            </a:r>
            <a:r>
              <a:rPr lang="en-US" altLang="en-US" sz="1400"/>
              <a:t>. This directive defines the symbol 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en-US" sz="1400"/>
              <a:t> to refer to the instruction memory location holding the next command in the program (within the program, 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en-US" sz="1400"/>
              <a:t> is called “label”)</a:t>
            </a:r>
          </a:p>
          <a:p>
            <a:pPr marL="268288" indent="-268288">
              <a:spcBef>
                <a:spcPct val="45000"/>
              </a:spcBef>
            </a:pPr>
            <a:r>
              <a:rPr lang="en-US" altLang="en-US" sz="1400">
                <a:solidFill>
                  <a:srgbClr val="990000"/>
                </a:solidFill>
              </a:rPr>
              <a:t>Variable symbols</a:t>
            </a:r>
            <a:r>
              <a:rPr lang="en-US" altLang="en-US" sz="1200"/>
              <a:t>:</a:t>
            </a:r>
            <a:r>
              <a:rPr lang="en-US" altLang="en-US" sz="1400"/>
              <a:t> Any user-defined symbol 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en-US" sz="1400"/>
              <a:t> appearing in an assembly program that is not defined elsewhere using the 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(xxx) </a:t>
            </a:r>
            <a:r>
              <a:rPr lang="en-US" altLang="en-US" sz="1400"/>
              <a:t>directive is treated as a variable, and is “automatically” assigned a unique RAM address, starting at RAM address 16</a:t>
            </a:r>
          </a:p>
          <a:p>
            <a:pPr marL="268288" indent="-268288">
              <a:spcBef>
                <a:spcPct val="45000"/>
              </a:spcBef>
              <a:buClr>
                <a:schemeClr val="bg1"/>
              </a:buClr>
            </a:pPr>
            <a:r>
              <a:rPr lang="en-US" altLang="en-US" sz="1400"/>
              <a:t>By convention, Hack programmers use lower-case and upper-case letters for variable names and labels, respectively.</a:t>
            </a:r>
          </a:p>
          <a:p>
            <a:pPr marL="268288" indent="-268288">
              <a:buNone/>
            </a:pPr>
            <a:r>
              <a:rPr lang="en-US" altLang="en-US" sz="1600" u="sng"/>
              <a:t>Predefined symbols:</a:t>
            </a:r>
          </a:p>
          <a:p>
            <a:pPr marL="268288" indent="-268288">
              <a:spcBef>
                <a:spcPct val="45000"/>
              </a:spcBef>
            </a:pPr>
            <a:r>
              <a:rPr lang="en-US" altLang="en-US" sz="1400">
                <a:solidFill>
                  <a:srgbClr val="990000"/>
                </a:solidFill>
              </a:rPr>
              <a:t>I/O pointers:</a:t>
            </a:r>
            <a:r>
              <a:rPr lang="en-US" altLang="en-US" sz="1400"/>
              <a:t> The symbols </a:t>
            </a:r>
            <a:r>
              <a:rPr lang="en-US" altLang="en-US" sz="14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US" sz="1400"/>
              <a:t> and </a:t>
            </a:r>
            <a:r>
              <a:rPr lang="en-US" altLang="en-US" sz="14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n-US" altLang="en-US" sz="1400"/>
              <a:t> are “automatically” predefined to refer to RAM addresses 16384 and 24576, respectively (base addresses of the Hack platform’s </a:t>
            </a:r>
            <a:r>
              <a:rPr lang="en-US" altLang="en-US" sz="1400" i="1"/>
              <a:t>screen</a:t>
            </a:r>
            <a:r>
              <a:rPr lang="en-US" altLang="en-US" sz="1400"/>
              <a:t> and </a:t>
            </a:r>
            <a:r>
              <a:rPr lang="en-US" altLang="en-US" sz="1400" i="1"/>
              <a:t>keyboard</a:t>
            </a:r>
            <a:r>
              <a:rPr lang="en-US" altLang="en-US" sz="1400"/>
              <a:t> memory maps)</a:t>
            </a:r>
          </a:p>
          <a:p>
            <a:pPr marL="268288" indent="-268288">
              <a:spcBef>
                <a:spcPct val="45000"/>
              </a:spcBef>
            </a:pPr>
            <a:r>
              <a:rPr lang="en-US" altLang="en-US" sz="1400">
                <a:solidFill>
                  <a:srgbClr val="990000"/>
                </a:solidFill>
              </a:rPr>
              <a:t>Virtual registers:</a:t>
            </a:r>
            <a:r>
              <a:rPr lang="en-US" altLang="en-US" sz="1400"/>
              <a:t> covered in future lectures.</a:t>
            </a:r>
          </a:p>
          <a:p>
            <a:pPr marL="268288" indent="-268288">
              <a:spcBef>
                <a:spcPct val="45000"/>
              </a:spcBef>
            </a:pPr>
            <a:r>
              <a:rPr lang="en-US" altLang="en-US" sz="1400">
                <a:solidFill>
                  <a:srgbClr val="990000"/>
                </a:solidFill>
              </a:rPr>
              <a:t>VM control registers:</a:t>
            </a:r>
            <a:r>
              <a:rPr lang="en-US" altLang="en-US" sz="1400"/>
              <a:t> covered in future lectures.</a:t>
            </a:r>
            <a:endParaRPr lang="en-US" altLang="en-US" sz="1600"/>
          </a:p>
          <a:p>
            <a:pPr marL="268288" indent="-268288">
              <a:spcBef>
                <a:spcPct val="45000"/>
              </a:spcBef>
              <a:buNone/>
            </a:pPr>
            <a:endParaRPr lang="en-US" altLang="en-US" smtClean="0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8895229" y="322301"/>
            <a:ext cx="2057400" cy="6400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57600" tIns="46800" rIns="0" bIns="46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// Typical symbolic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// Hack code, meaning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// not important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R0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D=M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INFINITE_LOOP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D;JLE 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M=D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SCREEN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D=A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M=D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LOOP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A=M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M=-1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D=M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@32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D=D+A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M=D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counter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MD=M-1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LOOP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D;JGT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INFINITE_LOOP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@</a:t>
            </a:r>
            <a:r>
              <a:rPr lang="en-US" altLang="en-US" sz="1400" b="1">
                <a:solidFill>
                  <a:schemeClr val="folHlin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INFINITE_LOOP</a:t>
            </a:r>
          </a:p>
          <a:p>
            <a:pPr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0;JMP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752600" y="5562600"/>
            <a:ext cx="6553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u="sng"/>
              <a:t>Q:</a:t>
            </a:r>
            <a:r>
              <a:rPr lang="en-US" altLang="en-US" sz="1400"/>
              <a:t> Who does all the “automatic” assignments of symbols to RAM addresses?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u="sng"/>
              <a:t>A:</a:t>
            </a:r>
            <a:r>
              <a:rPr lang="en-US" altLang="en-US" sz="1400"/>
              <a:t> The </a:t>
            </a:r>
            <a:r>
              <a:rPr lang="en-US" altLang="en-US" sz="1400" i="1"/>
              <a:t>assembler</a:t>
            </a:r>
            <a:r>
              <a:rPr lang="en-US" altLang="en-US" sz="1400"/>
              <a:t>, which is the program that translates symbolic Hack</a:t>
            </a:r>
            <a:br>
              <a:rPr lang="en-US" altLang="en-US" sz="1400"/>
            </a:br>
            <a:r>
              <a:rPr lang="en-US" altLang="en-US" sz="1400"/>
              <a:t>programs into binary Hack program.  As part of the translation process, the symbols are resolved to RAM addresses.</a:t>
            </a:r>
            <a:r>
              <a:rPr lang="en-US" altLang="en-US" sz="1000"/>
              <a:t> (more about this in future lectures)</a:t>
            </a:r>
            <a:endParaRPr lang="en-US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  <p:bldP spid="330756" grpId="0" animBg="1" autoUpdateAnimBg="0"/>
      <p:bldP spid="33280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10484" y="2896985"/>
            <a:ext cx="10581734" cy="7269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Stored program computer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Perspective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0"/>
              </a:spcBef>
            </a:pPr>
            <a:r>
              <a:rPr lang="en-US" altLang="en-US" sz="1800"/>
              <a:t>Hack is a simple machine language</a:t>
            </a:r>
          </a:p>
          <a:p>
            <a:pPr>
              <a:spcBef>
                <a:spcPct val="150000"/>
              </a:spcBef>
            </a:pPr>
            <a:r>
              <a:rPr lang="en-US" altLang="en-US" sz="1800"/>
              <a:t>User friendly syntax:  </a:t>
            </a:r>
            <a:r>
              <a:rPr lang="en-US" altLang="en-US" sz="18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D=D+A</a:t>
            </a:r>
            <a:r>
              <a:rPr lang="en-US" altLang="en-US" sz="1800"/>
              <a:t> instead of </a:t>
            </a:r>
            <a:r>
              <a:rPr lang="en-US" altLang="en-US" sz="18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D,D,A</a:t>
            </a:r>
          </a:p>
          <a:p>
            <a:pPr>
              <a:spcBef>
                <a:spcPct val="150000"/>
              </a:spcBef>
            </a:pPr>
            <a:r>
              <a:rPr lang="en-US" altLang="en-US" sz="1800"/>
              <a:t>Hack is a “½-address machine”: any operation that needs to operate on the RAM must be specified using two commands: an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800"/>
              <a:t>-command to address the RAM, and a subsequent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1800"/>
              <a:t>-command to operate on it</a:t>
            </a:r>
          </a:p>
          <a:p>
            <a:pPr>
              <a:spcBef>
                <a:spcPct val="150000"/>
              </a:spcBef>
            </a:pPr>
            <a:r>
              <a:rPr lang="en-US" altLang="en-US" sz="1800"/>
              <a:t>A Macro-language can be easily developed</a:t>
            </a:r>
          </a:p>
          <a:p>
            <a:pPr>
              <a:spcBef>
                <a:spcPct val="150000"/>
              </a:spcBef>
            </a:pPr>
            <a:r>
              <a:rPr lang="en-US" altLang="en-US" sz="1800"/>
              <a:t>A </a:t>
            </a:r>
            <a:r>
              <a:rPr lang="en-US" altLang="en-US" sz="1800" u="sng"/>
              <a:t>Hack assembler</a:t>
            </a:r>
            <a:r>
              <a:rPr lang="en-US" altLang="en-US" sz="1800"/>
              <a:t> is needed and will be discusses and developed later in the course.</a:t>
            </a:r>
            <a:r>
              <a:rPr lang="en-US" altLang="en-US" sz="18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Stored Program Computer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5339"/>
            <a:ext cx="80772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058400" y="41910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View from the Programmer’s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6412"/>
            <a:ext cx="10178322" cy="4827493"/>
          </a:xfrm>
        </p:spPr>
        <p:txBody>
          <a:bodyPr/>
          <a:lstStyle/>
          <a:p>
            <a:r>
              <a:rPr lang="en-US" altLang="en-US" sz="2400" dirty="0"/>
              <a:t>The Programmer sees </a:t>
            </a:r>
          </a:p>
          <a:p>
            <a:pPr lvl="1"/>
            <a:r>
              <a:rPr lang="en-US" altLang="en-US" dirty="0"/>
              <a:t>Memory</a:t>
            </a:r>
          </a:p>
          <a:p>
            <a:pPr lvl="1"/>
            <a:r>
              <a:rPr lang="en-US" altLang="en-US" dirty="0"/>
              <a:t>CPU</a:t>
            </a:r>
          </a:p>
          <a:p>
            <a:pPr lvl="1"/>
            <a:r>
              <a:rPr lang="en-US" altLang="en-US" dirty="0"/>
              <a:t>Registers</a:t>
            </a:r>
          </a:p>
          <a:p>
            <a:r>
              <a:rPr lang="en-US" altLang="en-US" sz="2400" dirty="0"/>
              <a:t>Goal: Manipulate Memory using processor and Set of Registers</a:t>
            </a:r>
          </a:p>
          <a:p>
            <a:r>
              <a:rPr lang="en-US" altLang="en-US" sz="2400" dirty="0"/>
              <a:t>View</a:t>
            </a:r>
          </a:p>
          <a:p>
            <a:pPr lvl="1"/>
            <a:r>
              <a:rPr lang="en-US" altLang="en-US" dirty="0"/>
              <a:t>Memory: Addresses and Content</a:t>
            </a:r>
          </a:p>
          <a:p>
            <a:pPr lvl="1"/>
            <a:r>
              <a:rPr lang="en-US" altLang="en-US" dirty="0"/>
              <a:t>CPU: fixed set of elementary operations</a:t>
            </a:r>
          </a:p>
          <a:p>
            <a:pPr lvl="1"/>
            <a:r>
              <a:rPr lang="en-US" altLang="en-US" dirty="0"/>
              <a:t>Registers: Single Word values (quick access)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2619</TotalTime>
  <Words>2211</Words>
  <Application>Microsoft Office PowerPoint</Application>
  <PresentationFormat>Widescreen</PresentationFormat>
  <Paragraphs>504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Arial Narrow</vt:lpstr>
      <vt:lpstr>Arial Unicode MS</vt:lpstr>
      <vt:lpstr>Calibri</vt:lpstr>
      <vt:lpstr>Comic Sans MS</vt:lpstr>
      <vt:lpstr>Consolas</vt:lpstr>
      <vt:lpstr>Courier New</vt:lpstr>
      <vt:lpstr>Gill Sans MT</vt:lpstr>
      <vt:lpstr>Majalla UI</vt:lpstr>
      <vt:lpstr>Times New Roman</vt:lpstr>
      <vt:lpstr>Wingdings</vt:lpstr>
      <vt:lpstr>Badge</vt:lpstr>
      <vt:lpstr>Machine Language</vt:lpstr>
      <vt:lpstr>Where are we at?</vt:lpstr>
      <vt:lpstr>How do we communicate with a computer</vt:lpstr>
      <vt:lpstr>Machine Language versus High Level Programming Language</vt:lpstr>
      <vt:lpstr>So to look back and look ahead </vt:lpstr>
      <vt:lpstr>Outline of our discussion</vt:lpstr>
      <vt:lpstr>Stored program computer</vt:lpstr>
      <vt:lpstr>Stored Program Computer</vt:lpstr>
      <vt:lpstr>View from the Programmer’s Perspective</vt:lpstr>
      <vt:lpstr>Types of Operations on a computer</vt:lpstr>
      <vt:lpstr>Memory Hierarchy</vt:lpstr>
      <vt:lpstr>Registers</vt:lpstr>
      <vt:lpstr>Machine Language</vt:lpstr>
      <vt:lpstr>Machine  Language: Instructions</vt:lpstr>
      <vt:lpstr>Machine Language: sequence via Program Counter</vt:lpstr>
      <vt:lpstr>Machine Language: Addressing</vt:lpstr>
      <vt:lpstr>Compilation</vt:lpstr>
      <vt:lpstr>Mnemonics (assembly language)</vt:lpstr>
      <vt:lpstr>Symbols</vt:lpstr>
      <vt:lpstr>addressing</vt:lpstr>
      <vt:lpstr>Addressing</vt:lpstr>
      <vt:lpstr>Addressing Modes (Examples)</vt:lpstr>
      <vt:lpstr>Input/Output</vt:lpstr>
      <vt:lpstr>Flow Control</vt:lpstr>
      <vt:lpstr>Flow Control - Unconditional</vt:lpstr>
      <vt:lpstr>Flow Control – Conditional Jump</vt:lpstr>
      <vt:lpstr>Typical assembly Commands</vt:lpstr>
      <vt:lpstr>Typical Commands – arithmetic &amp; logic</vt:lpstr>
      <vt:lpstr>Typical Commands - Memory Access </vt:lpstr>
      <vt:lpstr>Typical Commands - branches</vt:lpstr>
      <vt:lpstr>Typical Machine Language Commands</vt:lpstr>
      <vt:lpstr>Hack Computer: Hardware</vt:lpstr>
      <vt:lpstr>Hack Computer - Software</vt:lpstr>
      <vt:lpstr>Hack Computer - Control</vt:lpstr>
      <vt:lpstr>Hack Computer - Registers</vt:lpstr>
      <vt:lpstr>HACK Computer (preview)</vt:lpstr>
      <vt:lpstr>The Hack Computer</vt:lpstr>
      <vt:lpstr>More on Hack Computer</vt:lpstr>
      <vt:lpstr>A-Instruction</vt:lpstr>
      <vt:lpstr>The A-Instruction</vt:lpstr>
      <vt:lpstr>A-Instruction: Symbolic and Binary Syntax</vt:lpstr>
      <vt:lpstr>A-Instruction Quiz</vt:lpstr>
      <vt:lpstr>The C-Instruction: Symbolic and Binary Syntax</vt:lpstr>
      <vt:lpstr>C-Instruction in Entirety</vt:lpstr>
      <vt:lpstr>Quiz</vt:lpstr>
      <vt:lpstr>The C-Instruction</vt:lpstr>
      <vt:lpstr>The C-Instruction (JMP)</vt:lpstr>
      <vt:lpstr>The C-Instruction – More Examples</vt:lpstr>
      <vt:lpstr>The C-instruction (first approximation)</vt:lpstr>
      <vt:lpstr>Hack Program</vt:lpstr>
      <vt:lpstr>Hack Program: Symbolic and Binary</vt:lpstr>
      <vt:lpstr>Summary – Hack Assembly Instructions</vt:lpstr>
      <vt:lpstr>Hack Assembler</vt:lpstr>
      <vt:lpstr>Hack CPU Emulator</vt:lpstr>
      <vt:lpstr>Hack Programming</vt:lpstr>
      <vt:lpstr>Working with Registers and Memory</vt:lpstr>
      <vt:lpstr>Working with Registers and Memory</vt:lpstr>
      <vt:lpstr>Registers - Quiz</vt:lpstr>
      <vt:lpstr>Hack Program Example: Adding Two Numbers</vt:lpstr>
      <vt:lpstr>Terminating a Program Correctly</vt:lpstr>
      <vt:lpstr>Hack: Built-In Symbols</vt:lpstr>
      <vt:lpstr>Hack: Other built-in symbols</vt:lpstr>
      <vt:lpstr>PowerPoint Presentation</vt:lpstr>
      <vt:lpstr>Coding examples (practice)</vt:lpstr>
      <vt:lpstr>IF logic – Hack style</vt:lpstr>
      <vt:lpstr>WHILE logic – Hack style</vt:lpstr>
      <vt:lpstr>PowerPoint Presentation</vt:lpstr>
      <vt:lpstr>Complete program example</vt:lpstr>
      <vt:lpstr>Symbols in Hack assembly programs</vt:lpstr>
      <vt:lpstr>Perspective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CSCE-312</dc:title>
  <dc:creator>Aakash Tyagi</dc:creator>
  <cp:lastModifiedBy>Tyagi, Aakash</cp:lastModifiedBy>
  <cp:revision>43</cp:revision>
  <dcterms:created xsi:type="dcterms:W3CDTF">2015-12-26T21:20:53Z</dcterms:created>
  <dcterms:modified xsi:type="dcterms:W3CDTF">2016-09-29T18:14:00Z</dcterms:modified>
</cp:coreProperties>
</file>